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2" r:id="rId5"/>
    <p:sldId id="274" r:id="rId6"/>
    <p:sldId id="267" r:id="rId7"/>
    <p:sldId id="263" r:id="rId8"/>
    <p:sldId id="259" r:id="rId9"/>
    <p:sldId id="269" r:id="rId10"/>
    <p:sldId id="268" r:id="rId11"/>
    <p:sldId id="270" r:id="rId12"/>
    <p:sldId id="271" r:id="rId13"/>
    <p:sldId id="264"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FB6FFF-E3D0-47C0-98AF-DBB089B1102B}" v="1306" dt="2023-12-07T19:31:12.566"/>
    <p1510:client id="{5DF2A022-6C20-5EAC-5F59-DA08D9AC725C}" v="888" dt="2023-12-07T19:51:08.840"/>
    <p1510:client id="{DBDF9037-D2F8-9BB0-9E09-CA68CE94C5D3}" v="1106" dt="2023-12-07T18:54:04.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10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09745-BE10-43EC-84D0-7028EC8ACEC5}"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0FC05FAA-D07F-4467-ABB5-EF159621F440}">
      <dgm:prSet/>
      <dgm:spPr/>
      <dgm:t>
        <a:bodyPr/>
        <a:lstStyle/>
        <a:p>
          <a:r>
            <a:rPr lang="en-US"/>
            <a:t>A sentiment analysis chatbot using prompt engineering and fine tuned LLM</a:t>
          </a:r>
        </a:p>
      </dgm:t>
    </dgm:pt>
    <dgm:pt modelId="{D2AD1A0D-B7DA-4495-8E24-5CAFE387CBEC}" type="parTrans" cxnId="{47A62F65-6BFC-4AD0-B840-EAF915B5FD74}">
      <dgm:prSet/>
      <dgm:spPr/>
      <dgm:t>
        <a:bodyPr/>
        <a:lstStyle/>
        <a:p>
          <a:endParaRPr lang="en-US"/>
        </a:p>
      </dgm:t>
    </dgm:pt>
    <dgm:pt modelId="{2298B7AE-E1FC-4D0B-815F-19E6685E6C44}" type="sibTrans" cxnId="{47A62F65-6BFC-4AD0-B840-EAF915B5FD74}">
      <dgm:prSet/>
      <dgm:spPr/>
      <dgm:t>
        <a:bodyPr/>
        <a:lstStyle/>
        <a:p>
          <a:endParaRPr lang="en-US"/>
        </a:p>
      </dgm:t>
    </dgm:pt>
    <dgm:pt modelId="{A269483C-95ED-4C5D-AFE7-B500188529FC}">
      <dgm:prSet/>
      <dgm:spPr/>
      <dgm:t>
        <a:bodyPr/>
        <a:lstStyle/>
        <a:p>
          <a:r>
            <a:rPr lang="en-US"/>
            <a:t>Retrieval Augmented Generation (RAG) on personally created Knowledge Base of available verified resources in Canada.</a:t>
          </a:r>
        </a:p>
      </dgm:t>
    </dgm:pt>
    <dgm:pt modelId="{00A320B1-8D4C-47D5-97DC-C2E5B12C6516}" type="parTrans" cxnId="{32286AE2-032E-400F-947B-C4D5F24742EE}">
      <dgm:prSet/>
      <dgm:spPr/>
      <dgm:t>
        <a:bodyPr/>
        <a:lstStyle/>
        <a:p>
          <a:endParaRPr lang="en-US"/>
        </a:p>
      </dgm:t>
    </dgm:pt>
    <dgm:pt modelId="{08785FEB-A531-4FF3-BFAE-249EA1E4B8BA}" type="sibTrans" cxnId="{32286AE2-032E-400F-947B-C4D5F24742EE}">
      <dgm:prSet/>
      <dgm:spPr/>
      <dgm:t>
        <a:bodyPr/>
        <a:lstStyle/>
        <a:p>
          <a:endParaRPr lang="en-US"/>
        </a:p>
      </dgm:t>
    </dgm:pt>
    <dgm:pt modelId="{2F645341-B070-41FD-ACF2-F17AF0A33F0B}">
      <dgm:prSet/>
      <dgm:spPr/>
      <dgm:t>
        <a:bodyPr/>
        <a:lstStyle/>
        <a:p>
          <a:r>
            <a:rPr lang="en-US"/>
            <a:t>Using Google Fit API to get data from wearables and mobile fitness app to gain more insights on the individual's state</a:t>
          </a:r>
        </a:p>
      </dgm:t>
    </dgm:pt>
    <dgm:pt modelId="{0F000F7E-8D6B-4704-A358-4E01D493F8D0}" type="parTrans" cxnId="{AD8BFA45-BC9D-4DA7-8F61-5A6BC0FEC7C1}">
      <dgm:prSet/>
      <dgm:spPr/>
      <dgm:t>
        <a:bodyPr/>
        <a:lstStyle/>
        <a:p>
          <a:endParaRPr lang="en-US"/>
        </a:p>
      </dgm:t>
    </dgm:pt>
    <dgm:pt modelId="{59F3AE96-C88A-44BE-8379-BC26D1825B9A}" type="sibTrans" cxnId="{AD8BFA45-BC9D-4DA7-8F61-5A6BC0FEC7C1}">
      <dgm:prSet/>
      <dgm:spPr/>
      <dgm:t>
        <a:bodyPr/>
        <a:lstStyle/>
        <a:p>
          <a:endParaRPr lang="en-US"/>
        </a:p>
      </dgm:t>
    </dgm:pt>
    <dgm:pt modelId="{2B5628DE-542C-42CA-AC50-486C666BE173}" type="pres">
      <dgm:prSet presAssocID="{32109745-BE10-43EC-84D0-7028EC8ACEC5}" presName="linear" presStyleCnt="0">
        <dgm:presLayoutVars>
          <dgm:animLvl val="lvl"/>
          <dgm:resizeHandles val="exact"/>
        </dgm:presLayoutVars>
      </dgm:prSet>
      <dgm:spPr/>
    </dgm:pt>
    <dgm:pt modelId="{07DEF6C4-49C4-4173-8BBA-C073014627E3}" type="pres">
      <dgm:prSet presAssocID="{0FC05FAA-D07F-4467-ABB5-EF159621F440}" presName="parentText" presStyleLbl="node1" presStyleIdx="0" presStyleCnt="3">
        <dgm:presLayoutVars>
          <dgm:chMax val="0"/>
          <dgm:bulletEnabled val="1"/>
        </dgm:presLayoutVars>
      </dgm:prSet>
      <dgm:spPr/>
    </dgm:pt>
    <dgm:pt modelId="{E093836A-4FE8-4F85-B756-4EE869A100F6}" type="pres">
      <dgm:prSet presAssocID="{2298B7AE-E1FC-4D0B-815F-19E6685E6C44}" presName="spacer" presStyleCnt="0"/>
      <dgm:spPr/>
    </dgm:pt>
    <dgm:pt modelId="{AC32799D-EF36-405F-B959-38DF3284BA10}" type="pres">
      <dgm:prSet presAssocID="{A269483C-95ED-4C5D-AFE7-B500188529FC}" presName="parentText" presStyleLbl="node1" presStyleIdx="1" presStyleCnt="3">
        <dgm:presLayoutVars>
          <dgm:chMax val="0"/>
          <dgm:bulletEnabled val="1"/>
        </dgm:presLayoutVars>
      </dgm:prSet>
      <dgm:spPr/>
    </dgm:pt>
    <dgm:pt modelId="{D1945543-4494-4E31-A8F9-CA2F20B90DDE}" type="pres">
      <dgm:prSet presAssocID="{08785FEB-A531-4FF3-BFAE-249EA1E4B8BA}" presName="spacer" presStyleCnt="0"/>
      <dgm:spPr/>
    </dgm:pt>
    <dgm:pt modelId="{22997843-9474-49F0-8397-CE9C2684570A}" type="pres">
      <dgm:prSet presAssocID="{2F645341-B070-41FD-ACF2-F17AF0A33F0B}" presName="parentText" presStyleLbl="node1" presStyleIdx="2" presStyleCnt="3">
        <dgm:presLayoutVars>
          <dgm:chMax val="0"/>
          <dgm:bulletEnabled val="1"/>
        </dgm:presLayoutVars>
      </dgm:prSet>
      <dgm:spPr/>
    </dgm:pt>
  </dgm:ptLst>
  <dgm:cxnLst>
    <dgm:cxn modelId="{FD6B1162-FC52-4B79-BDB3-A458AE9F793B}" type="presOf" srcId="{32109745-BE10-43EC-84D0-7028EC8ACEC5}" destId="{2B5628DE-542C-42CA-AC50-486C666BE173}" srcOrd="0" destOrd="0" presId="urn:microsoft.com/office/officeart/2005/8/layout/vList2"/>
    <dgm:cxn modelId="{47A62F65-6BFC-4AD0-B840-EAF915B5FD74}" srcId="{32109745-BE10-43EC-84D0-7028EC8ACEC5}" destId="{0FC05FAA-D07F-4467-ABB5-EF159621F440}" srcOrd="0" destOrd="0" parTransId="{D2AD1A0D-B7DA-4495-8E24-5CAFE387CBEC}" sibTransId="{2298B7AE-E1FC-4D0B-815F-19E6685E6C44}"/>
    <dgm:cxn modelId="{AD8BFA45-BC9D-4DA7-8F61-5A6BC0FEC7C1}" srcId="{32109745-BE10-43EC-84D0-7028EC8ACEC5}" destId="{2F645341-B070-41FD-ACF2-F17AF0A33F0B}" srcOrd="2" destOrd="0" parTransId="{0F000F7E-8D6B-4704-A358-4E01D493F8D0}" sibTransId="{59F3AE96-C88A-44BE-8379-BC26D1825B9A}"/>
    <dgm:cxn modelId="{DDC8914E-B986-48F9-962C-34750BDF5911}" type="presOf" srcId="{0FC05FAA-D07F-4467-ABB5-EF159621F440}" destId="{07DEF6C4-49C4-4173-8BBA-C073014627E3}" srcOrd="0" destOrd="0" presId="urn:microsoft.com/office/officeart/2005/8/layout/vList2"/>
    <dgm:cxn modelId="{985C2AA2-11F3-4053-BEF9-BA1BFE6AD6C7}" type="presOf" srcId="{A269483C-95ED-4C5D-AFE7-B500188529FC}" destId="{AC32799D-EF36-405F-B959-38DF3284BA10}" srcOrd="0" destOrd="0" presId="urn:microsoft.com/office/officeart/2005/8/layout/vList2"/>
    <dgm:cxn modelId="{32286AE2-032E-400F-947B-C4D5F24742EE}" srcId="{32109745-BE10-43EC-84D0-7028EC8ACEC5}" destId="{A269483C-95ED-4C5D-AFE7-B500188529FC}" srcOrd="1" destOrd="0" parTransId="{00A320B1-8D4C-47D5-97DC-C2E5B12C6516}" sibTransId="{08785FEB-A531-4FF3-BFAE-249EA1E4B8BA}"/>
    <dgm:cxn modelId="{7A471CE8-2FBC-449F-86B0-6681E7499184}" type="presOf" srcId="{2F645341-B070-41FD-ACF2-F17AF0A33F0B}" destId="{22997843-9474-49F0-8397-CE9C2684570A}" srcOrd="0" destOrd="0" presId="urn:microsoft.com/office/officeart/2005/8/layout/vList2"/>
    <dgm:cxn modelId="{C586757C-A248-4D7B-A7EC-5DAA37070404}" type="presParOf" srcId="{2B5628DE-542C-42CA-AC50-486C666BE173}" destId="{07DEF6C4-49C4-4173-8BBA-C073014627E3}" srcOrd="0" destOrd="0" presId="urn:microsoft.com/office/officeart/2005/8/layout/vList2"/>
    <dgm:cxn modelId="{17ACFBE7-65FC-46B9-A84C-7786C2A0DDC3}" type="presParOf" srcId="{2B5628DE-542C-42CA-AC50-486C666BE173}" destId="{E093836A-4FE8-4F85-B756-4EE869A100F6}" srcOrd="1" destOrd="0" presId="urn:microsoft.com/office/officeart/2005/8/layout/vList2"/>
    <dgm:cxn modelId="{421B9EA9-0FE3-43ED-8377-19E8304E7236}" type="presParOf" srcId="{2B5628DE-542C-42CA-AC50-486C666BE173}" destId="{AC32799D-EF36-405F-B959-38DF3284BA10}" srcOrd="2" destOrd="0" presId="urn:microsoft.com/office/officeart/2005/8/layout/vList2"/>
    <dgm:cxn modelId="{BC3887C0-ACD5-462A-8565-BC34DCC19A13}" type="presParOf" srcId="{2B5628DE-542C-42CA-AC50-486C666BE173}" destId="{D1945543-4494-4E31-A8F9-CA2F20B90DDE}" srcOrd="3" destOrd="0" presId="urn:microsoft.com/office/officeart/2005/8/layout/vList2"/>
    <dgm:cxn modelId="{316D1C66-943E-4862-AC1F-68CAC8AA8388}" type="presParOf" srcId="{2B5628DE-542C-42CA-AC50-486C666BE173}" destId="{22997843-9474-49F0-8397-CE9C2684570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AC206C-053D-4378-8E94-D8C2BD032F6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1030855-0D58-45A5-8418-54D7A1C199C3}">
      <dgm:prSet/>
      <dgm:spPr/>
      <dgm:t>
        <a:bodyPr/>
        <a:lstStyle/>
        <a:p>
          <a:pPr>
            <a:lnSpc>
              <a:spcPct val="100000"/>
            </a:lnSpc>
          </a:pPr>
          <a:r>
            <a:rPr lang="en-US"/>
            <a:t>Narrowing down the scope to Canada, we created a document to specific resources available in the country and links to various activities to do in Canada.</a:t>
          </a:r>
        </a:p>
      </dgm:t>
    </dgm:pt>
    <dgm:pt modelId="{9F3D862E-5CD8-487A-9668-EB30C4D24A18}" type="parTrans" cxnId="{3BAFD037-31B2-402B-A5C0-36115659EF71}">
      <dgm:prSet/>
      <dgm:spPr/>
      <dgm:t>
        <a:bodyPr/>
        <a:lstStyle/>
        <a:p>
          <a:endParaRPr lang="en-US"/>
        </a:p>
      </dgm:t>
    </dgm:pt>
    <dgm:pt modelId="{3FF6E1D0-CFB4-49D5-A77D-482A1FA9A759}" type="sibTrans" cxnId="{3BAFD037-31B2-402B-A5C0-36115659EF71}">
      <dgm:prSet/>
      <dgm:spPr/>
      <dgm:t>
        <a:bodyPr/>
        <a:lstStyle/>
        <a:p>
          <a:endParaRPr lang="en-US"/>
        </a:p>
      </dgm:t>
    </dgm:pt>
    <dgm:pt modelId="{402252C3-346B-4645-84C5-DD2DE04A6C59}">
      <dgm:prSet/>
      <dgm:spPr/>
      <dgm:t>
        <a:bodyPr/>
        <a:lstStyle/>
        <a:p>
          <a:pPr>
            <a:lnSpc>
              <a:spcPct val="100000"/>
            </a:lnSpc>
          </a:pPr>
          <a:r>
            <a:rPr lang="en-US"/>
            <a:t>Based on the prompt by the user, the system will use RAG to provide relevant information from our created knowledge base.</a:t>
          </a:r>
        </a:p>
      </dgm:t>
    </dgm:pt>
    <dgm:pt modelId="{01A34C85-C32C-4151-ACEA-A488931EC520}" type="parTrans" cxnId="{F0B71CC2-CD78-4C91-8648-E414B300100F}">
      <dgm:prSet/>
      <dgm:spPr/>
      <dgm:t>
        <a:bodyPr/>
        <a:lstStyle/>
        <a:p>
          <a:endParaRPr lang="en-US"/>
        </a:p>
      </dgm:t>
    </dgm:pt>
    <dgm:pt modelId="{5D08B645-5D82-4372-AE7D-775FF95FD763}" type="sibTrans" cxnId="{F0B71CC2-CD78-4C91-8648-E414B300100F}">
      <dgm:prSet/>
      <dgm:spPr/>
      <dgm:t>
        <a:bodyPr/>
        <a:lstStyle/>
        <a:p>
          <a:endParaRPr lang="en-US"/>
        </a:p>
      </dgm:t>
    </dgm:pt>
    <dgm:pt modelId="{0192CF85-282B-4FF7-BDB2-983CA33FE288}" type="pres">
      <dgm:prSet presAssocID="{C0AC206C-053D-4378-8E94-D8C2BD032F68}" presName="root" presStyleCnt="0">
        <dgm:presLayoutVars>
          <dgm:dir/>
          <dgm:resizeHandles val="exact"/>
        </dgm:presLayoutVars>
      </dgm:prSet>
      <dgm:spPr/>
    </dgm:pt>
    <dgm:pt modelId="{FB499BCB-7DE7-4534-97F6-4EBF18119000}" type="pres">
      <dgm:prSet presAssocID="{D1030855-0D58-45A5-8418-54D7A1C199C3}" presName="compNode" presStyleCnt="0"/>
      <dgm:spPr/>
    </dgm:pt>
    <dgm:pt modelId="{9CAD2A2C-9A7A-4655-91DC-57F90B6CE158}" type="pres">
      <dgm:prSet presAssocID="{D1030855-0D58-45A5-8418-54D7A1C199C3}" presName="bgRect" presStyleLbl="bgShp" presStyleIdx="0" presStyleCnt="2"/>
      <dgm:spPr/>
    </dgm:pt>
    <dgm:pt modelId="{C51201F5-9689-48BF-806E-07B01004F6CD}" type="pres">
      <dgm:prSet presAssocID="{D1030855-0D58-45A5-8418-54D7A1C199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arth Globe Americas"/>
        </a:ext>
      </dgm:extLst>
    </dgm:pt>
    <dgm:pt modelId="{CE77F389-5CB3-4813-BE0D-C263B897A764}" type="pres">
      <dgm:prSet presAssocID="{D1030855-0D58-45A5-8418-54D7A1C199C3}" presName="spaceRect" presStyleCnt="0"/>
      <dgm:spPr/>
    </dgm:pt>
    <dgm:pt modelId="{D410745F-A604-4F26-9D2C-49B75569A908}" type="pres">
      <dgm:prSet presAssocID="{D1030855-0D58-45A5-8418-54D7A1C199C3}" presName="parTx" presStyleLbl="revTx" presStyleIdx="0" presStyleCnt="2">
        <dgm:presLayoutVars>
          <dgm:chMax val="0"/>
          <dgm:chPref val="0"/>
        </dgm:presLayoutVars>
      </dgm:prSet>
      <dgm:spPr/>
    </dgm:pt>
    <dgm:pt modelId="{8E9A9D32-DC05-4985-921E-0E5AA527B7BC}" type="pres">
      <dgm:prSet presAssocID="{3FF6E1D0-CFB4-49D5-A77D-482A1FA9A759}" presName="sibTrans" presStyleCnt="0"/>
      <dgm:spPr/>
    </dgm:pt>
    <dgm:pt modelId="{9BAF58AF-588A-4EC9-A540-8834D94DBA07}" type="pres">
      <dgm:prSet presAssocID="{402252C3-346B-4645-84C5-DD2DE04A6C59}" presName="compNode" presStyleCnt="0"/>
      <dgm:spPr/>
    </dgm:pt>
    <dgm:pt modelId="{5F6BC21D-39FE-4E5D-9F16-F31A9B845C82}" type="pres">
      <dgm:prSet presAssocID="{402252C3-346B-4645-84C5-DD2DE04A6C59}" presName="bgRect" presStyleLbl="bgShp" presStyleIdx="1" presStyleCnt="2"/>
      <dgm:spPr/>
    </dgm:pt>
    <dgm:pt modelId="{04726C45-E0BC-4A1A-826F-DF049B99E9D7}" type="pres">
      <dgm:prSet presAssocID="{402252C3-346B-4645-84C5-DD2DE04A6C5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w blade"/>
        </a:ext>
      </dgm:extLst>
    </dgm:pt>
    <dgm:pt modelId="{B6D4A80A-06A3-460D-A295-37690C8A1A89}" type="pres">
      <dgm:prSet presAssocID="{402252C3-346B-4645-84C5-DD2DE04A6C59}" presName="spaceRect" presStyleCnt="0"/>
      <dgm:spPr/>
    </dgm:pt>
    <dgm:pt modelId="{7C045858-D0E1-4AD6-8E8C-CE774C6454EA}" type="pres">
      <dgm:prSet presAssocID="{402252C3-346B-4645-84C5-DD2DE04A6C59}" presName="parTx" presStyleLbl="revTx" presStyleIdx="1" presStyleCnt="2">
        <dgm:presLayoutVars>
          <dgm:chMax val="0"/>
          <dgm:chPref val="0"/>
        </dgm:presLayoutVars>
      </dgm:prSet>
      <dgm:spPr/>
    </dgm:pt>
  </dgm:ptLst>
  <dgm:cxnLst>
    <dgm:cxn modelId="{D73BF70F-94BC-4387-856F-28CBEED467BB}" type="presOf" srcId="{C0AC206C-053D-4378-8E94-D8C2BD032F68}" destId="{0192CF85-282B-4FF7-BDB2-983CA33FE288}" srcOrd="0" destOrd="0" presId="urn:microsoft.com/office/officeart/2018/2/layout/IconVerticalSolidList"/>
    <dgm:cxn modelId="{3BAFD037-31B2-402B-A5C0-36115659EF71}" srcId="{C0AC206C-053D-4378-8E94-D8C2BD032F68}" destId="{D1030855-0D58-45A5-8418-54D7A1C199C3}" srcOrd="0" destOrd="0" parTransId="{9F3D862E-5CD8-487A-9668-EB30C4D24A18}" sibTransId="{3FF6E1D0-CFB4-49D5-A77D-482A1FA9A759}"/>
    <dgm:cxn modelId="{9B28154C-DBDB-4507-BE20-DA735D9C0CAC}" type="presOf" srcId="{402252C3-346B-4645-84C5-DD2DE04A6C59}" destId="{7C045858-D0E1-4AD6-8E8C-CE774C6454EA}" srcOrd="0" destOrd="0" presId="urn:microsoft.com/office/officeart/2018/2/layout/IconVerticalSolidList"/>
    <dgm:cxn modelId="{215993B0-7BE5-41D8-84D7-A28457485E77}" type="presOf" srcId="{D1030855-0D58-45A5-8418-54D7A1C199C3}" destId="{D410745F-A604-4F26-9D2C-49B75569A908}" srcOrd="0" destOrd="0" presId="urn:microsoft.com/office/officeart/2018/2/layout/IconVerticalSolidList"/>
    <dgm:cxn modelId="{F0B71CC2-CD78-4C91-8648-E414B300100F}" srcId="{C0AC206C-053D-4378-8E94-D8C2BD032F68}" destId="{402252C3-346B-4645-84C5-DD2DE04A6C59}" srcOrd="1" destOrd="0" parTransId="{01A34C85-C32C-4151-ACEA-A488931EC520}" sibTransId="{5D08B645-5D82-4372-AE7D-775FF95FD763}"/>
    <dgm:cxn modelId="{376B71CB-1B9E-4A24-A911-B4D940F80995}" type="presParOf" srcId="{0192CF85-282B-4FF7-BDB2-983CA33FE288}" destId="{FB499BCB-7DE7-4534-97F6-4EBF18119000}" srcOrd="0" destOrd="0" presId="urn:microsoft.com/office/officeart/2018/2/layout/IconVerticalSolidList"/>
    <dgm:cxn modelId="{6B3AD5C8-BCFC-4E63-B4D5-0385B4A1F888}" type="presParOf" srcId="{FB499BCB-7DE7-4534-97F6-4EBF18119000}" destId="{9CAD2A2C-9A7A-4655-91DC-57F90B6CE158}" srcOrd="0" destOrd="0" presId="urn:microsoft.com/office/officeart/2018/2/layout/IconVerticalSolidList"/>
    <dgm:cxn modelId="{ED2E823F-311A-48F8-A90F-A6D26D4D6DE2}" type="presParOf" srcId="{FB499BCB-7DE7-4534-97F6-4EBF18119000}" destId="{C51201F5-9689-48BF-806E-07B01004F6CD}" srcOrd="1" destOrd="0" presId="urn:microsoft.com/office/officeart/2018/2/layout/IconVerticalSolidList"/>
    <dgm:cxn modelId="{F3F0D066-9179-4459-9C82-3145EA6F2C19}" type="presParOf" srcId="{FB499BCB-7DE7-4534-97F6-4EBF18119000}" destId="{CE77F389-5CB3-4813-BE0D-C263B897A764}" srcOrd="2" destOrd="0" presId="urn:microsoft.com/office/officeart/2018/2/layout/IconVerticalSolidList"/>
    <dgm:cxn modelId="{43B43293-4638-4409-80F6-D7CE6820DCEE}" type="presParOf" srcId="{FB499BCB-7DE7-4534-97F6-4EBF18119000}" destId="{D410745F-A604-4F26-9D2C-49B75569A908}" srcOrd="3" destOrd="0" presId="urn:microsoft.com/office/officeart/2018/2/layout/IconVerticalSolidList"/>
    <dgm:cxn modelId="{2C58B01E-8250-4B32-803F-B8BCF8F91133}" type="presParOf" srcId="{0192CF85-282B-4FF7-BDB2-983CA33FE288}" destId="{8E9A9D32-DC05-4985-921E-0E5AA527B7BC}" srcOrd="1" destOrd="0" presId="urn:microsoft.com/office/officeart/2018/2/layout/IconVerticalSolidList"/>
    <dgm:cxn modelId="{B2E24F3E-F0CB-4D22-B8BB-9DC2B21AF957}" type="presParOf" srcId="{0192CF85-282B-4FF7-BDB2-983CA33FE288}" destId="{9BAF58AF-588A-4EC9-A540-8834D94DBA07}" srcOrd="2" destOrd="0" presId="urn:microsoft.com/office/officeart/2018/2/layout/IconVerticalSolidList"/>
    <dgm:cxn modelId="{AF935622-58D8-4073-BFDA-5F9781E006A3}" type="presParOf" srcId="{9BAF58AF-588A-4EC9-A540-8834D94DBA07}" destId="{5F6BC21D-39FE-4E5D-9F16-F31A9B845C82}" srcOrd="0" destOrd="0" presId="urn:microsoft.com/office/officeart/2018/2/layout/IconVerticalSolidList"/>
    <dgm:cxn modelId="{1C4BCFDA-614A-42CE-AFF0-C4BEBB0A631B}" type="presParOf" srcId="{9BAF58AF-588A-4EC9-A540-8834D94DBA07}" destId="{04726C45-E0BC-4A1A-826F-DF049B99E9D7}" srcOrd="1" destOrd="0" presId="urn:microsoft.com/office/officeart/2018/2/layout/IconVerticalSolidList"/>
    <dgm:cxn modelId="{7157EFC9-C4E2-4F41-BEFB-231A384814A0}" type="presParOf" srcId="{9BAF58AF-588A-4EC9-A540-8834D94DBA07}" destId="{B6D4A80A-06A3-460D-A295-37690C8A1A89}" srcOrd="2" destOrd="0" presId="urn:microsoft.com/office/officeart/2018/2/layout/IconVerticalSolidList"/>
    <dgm:cxn modelId="{6881CB25-0C40-4A50-8CAE-FC0C7C8C8BAC}" type="presParOf" srcId="{9BAF58AF-588A-4EC9-A540-8834D94DBA07}" destId="{7C045858-D0E1-4AD6-8E8C-CE774C6454E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EF6C4-49C4-4173-8BBA-C073014627E3}">
      <dsp:nvSpPr>
        <dsp:cNvPr id="0" name=""/>
        <dsp:cNvSpPr/>
      </dsp:nvSpPr>
      <dsp:spPr>
        <a:xfrm>
          <a:off x="0" y="210022"/>
          <a:ext cx="6666833" cy="162227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 sentiment analysis chatbot using prompt engineering and fine tuned LLM</a:t>
          </a:r>
        </a:p>
      </dsp:txBody>
      <dsp:txXfrm>
        <a:off x="79193" y="289215"/>
        <a:ext cx="6508447" cy="1463892"/>
      </dsp:txXfrm>
    </dsp:sp>
    <dsp:sp modelId="{AC32799D-EF36-405F-B959-38DF3284BA10}">
      <dsp:nvSpPr>
        <dsp:cNvPr id="0" name=""/>
        <dsp:cNvSpPr/>
      </dsp:nvSpPr>
      <dsp:spPr>
        <a:xfrm>
          <a:off x="0" y="1915820"/>
          <a:ext cx="6666833" cy="1622278"/>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Retrieval Augmented Generation (RAG) on personally created Knowledge Base of available verified resources in Canada.</a:t>
          </a:r>
        </a:p>
      </dsp:txBody>
      <dsp:txXfrm>
        <a:off x="79193" y="1995013"/>
        <a:ext cx="6508447" cy="1463892"/>
      </dsp:txXfrm>
    </dsp:sp>
    <dsp:sp modelId="{22997843-9474-49F0-8397-CE9C2684570A}">
      <dsp:nvSpPr>
        <dsp:cNvPr id="0" name=""/>
        <dsp:cNvSpPr/>
      </dsp:nvSpPr>
      <dsp:spPr>
        <a:xfrm>
          <a:off x="0" y="3621619"/>
          <a:ext cx="6666833" cy="1622278"/>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Using Google Fit API to get data from wearables and mobile fitness app to gain more insights on the individual's state</a:t>
          </a:r>
        </a:p>
      </dsp:txBody>
      <dsp:txXfrm>
        <a:off x="79193" y="3700812"/>
        <a:ext cx="6508447" cy="1463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D2A2C-9A7A-4655-91DC-57F90B6CE158}">
      <dsp:nvSpPr>
        <dsp:cNvPr id="0" name=""/>
        <dsp:cNvSpPr/>
      </dsp:nvSpPr>
      <dsp:spPr>
        <a:xfrm>
          <a:off x="0" y="899278"/>
          <a:ext cx="4974771" cy="16602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1201F5-9689-48BF-806E-07B01004F6CD}">
      <dsp:nvSpPr>
        <dsp:cNvPr id="0" name=""/>
        <dsp:cNvSpPr/>
      </dsp:nvSpPr>
      <dsp:spPr>
        <a:xfrm>
          <a:off x="502212" y="1272824"/>
          <a:ext cx="913113" cy="9131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10745F-A604-4F26-9D2C-49B75569A908}">
      <dsp:nvSpPr>
        <dsp:cNvPr id="0" name=""/>
        <dsp:cNvSpPr/>
      </dsp:nvSpPr>
      <dsp:spPr>
        <a:xfrm>
          <a:off x="1917537" y="899278"/>
          <a:ext cx="3057233" cy="166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05" tIns="175705" rIns="175705" bIns="175705" numCol="1" spcCol="1270" anchor="ctr" anchorCtr="0">
          <a:noAutofit/>
        </a:bodyPr>
        <a:lstStyle/>
        <a:p>
          <a:pPr marL="0" lvl="0" indent="0" algn="l" defTabSz="711200">
            <a:lnSpc>
              <a:spcPct val="100000"/>
            </a:lnSpc>
            <a:spcBef>
              <a:spcPct val="0"/>
            </a:spcBef>
            <a:spcAft>
              <a:spcPct val="35000"/>
            </a:spcAft>
            <a:buNone/>
          </a:pPr>
          <a:r>
            <a:rPr lang="en-US" sz="1600" kern="1200"/>
            <a:t>Narrowing down the scope to Canada, we created a document to specific resources available in the country and links to various activities to do in Canada.</a:t>
          </a:r>
        </a:p>
      </dsp:txBody>
      <dsp:txXfrm>
        <a:off x="1917537" y="899278"/>
        <a:ext cx="3057233" cy="1660205"/>
      </dsp:txXfrm>
    </dsp:sp>
    <dsp:sp modelId="{5F6BC21D-39FE-4E5D-9F16-F31A9B845C82}">
      <dsp:nvSpPr>
        <dsp:cNvPr id="0" name=""/>
        <dsp:cNvSpPr/>
      </dsp:nvSpPr>
      <dsp:spPr>
        <a:xfrm>
          <a:off x="0" y="2974535"/>
          <a:ext cx="4974771" cy="16602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26C45-E0BC-4A1A-826F-DF049B99E9D7}">
      <dsp:nvSpPr>
        <dsp:cNvPr id="0" name=""/>
        <dsp:cNvSpPr/>
      </dsp:nvSpPr>
      <dsp:spPr>
        <a:xfrm>
          <a:off x="502212" y="3348081"/>
          <a:ext cx="913113" cy="9131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045858-D0E1-4AD6-8E8C-CE774C6454EA}">
      <dsp:nvSpPr>
        <dsp:cNvPr id="0" name=""/>
        <dsp:cNvSpPr/>
      </dsp:nvSpPr>
      <dsp:spPr>
        <a:xfrm>
          <a:off x="1917537" y="2974535"/>
          <a:ext cx="3057233" cy="166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05" tIns="175705" rIns="175705" bIns="175705" numCol="1" spcCol="1270" anchor="ctr" anchorCtr="0">
          <a:noAutofit/>
        </a:bodyPr>
        <a:lstStyle/>
        <a:p>
          <a:pPr marL="0" lvl="0" indent="0" algn="l" defTabSz="711200">
            <a:lnSpc>
              <a:spcPct val="100000"/>
            </a:lnSpc>
            <a:spcBef>
              <a:spcPct val="0"/>
            </a:spcBef>
            <a:spcAft>
              <a:spcPct val="35000"/>
            </a:spcAft>
            <a:buNone/>
          </a:pPr>
          <a:r>
            <a:rPr lang="en-US" sz="1600" kern="1200"/>
            <a:t>Based on the prompt by the user, the system will use RAG to provide relevant information from our created knowledge base.</a:t>
          </a:r>
        </a:p>
      </dsp:txBody>
      <dsp:txXfrm>
        <a:off x="1917537" y="2974535"/>
        <a:ext cx="3057233" cy="16602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6gym-n-ionias.att.sch.gr/wordpress/?p=1618"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ngall.com/feedback-png/"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cherlund.blogspot.com/2019/12/artificial-intelligence-what-to-expect.html"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cherlund.blogspot.com/2019/12/artificial-intelligence-what-to-expect.html"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svg"/><Relationship Id="rId7" Type="http://schemas.openxmlformats.org/officeDocument/2006/relationships/diagramColors" Target="../diagrams/colors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reihanenamdari/mental-health-corpus" TargetMode="External"/><Relationship Id="rId2" Type="http://schemas.openxmlformats.org/officeDocument/2006/relationships/hyperlink" Target="https://web.eecs.umich.edu/~mihalcea/papers/perezrosas.acl19.pdf" TargetMode="External"/><Relationship Id="rId1" Type="http://schemas.openxmlformats.org/officeDocument/2006/relationships/slideLayout" Target="../slideLayouts/slideLayout2.xml"/><Relationship Id="rId4" Type="http://schemas.openxmlformats.org/officeDocument/2006/relationships/hyperlink" Target="https://github.com/nbertagnolli/counsel-chat"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7068" y="623372"/>
            <a:ext cx="5207794" cy="2858363"/>
          </a:xfrm>
        </p:spPr>
        <p:txBody>
          <a:bodyPr>
            <a:normAutofit/>
          </a:bodyPr>
          <a:lstStyle/>
          <a:p>
            <a:pPr algn="l"/>
            <a:r>
              <a:rPr lang="en-US" sz="7200" b="1">
                <a:solidFill>
                  <a:schemeClr val="bg1"/>
                </a:solidFill>
                <a:ea typeface="Calibri Light"/>
                <a:cs typeface="Calibri Light"/>
              </a:rPr>
              <a:t>Ment_Amiga</a:t>
            </a:r>
          </a:p>
        </p:txBody>
      </p:sp>
      <p:sp>
        <p:nvSpPr>
          <p:cNvPr id="3" name="Subtitle 2"/>
          <p:cNvSpPr>
            <a:spLocks noGrp="1"/>
          </p:cNvSpPr>
          <p:nvPr>
            <p:ph type="subTitle" idx="1"/>
          </p:nvPr>
        </p:nvSpPr>
        <p:spPr>
          <a:xfrm>
            <a:off x="835024" y="4414180"/>
            <a:ext cx="4830283" cy="1594507"/>
          </a:xfrm>
        </p:spPr>
        <p:txBody>
          <a:bodyPr vert="horz" lIns="91440" tIns="45720" rIns="91440" bIns="45720" rtlCol="0">
            <a:normAutofit/>
          </a:bodyPr>
          <a:lstStyle/>
          <a:p>
            <a:pPr algn="l"/>
            <a:r>
              <a:rPr lang="en-US" i="1">
                <a:solidFill>
                  <a:schemeClr val="bg1"/>
                </a:solidFill>
                <a:latin typeface="Bahnschrift"/>
                <a:ea typeface="+mn-lt"/>
                <a:cs typeface="+mn-lt"/>
              </a:rPr>
              <a:t>Mental Health Chatbot to Address the Psychological Impact of Modern Stressors</a:t>
            </a:r>
            <a:endParaRPr lang="en-US" i="1">
              <a:solidFill>
                <a:schemeClr val="bg1"/>
              </a:solidFill>
              <a:latin typeface="Bahnschrift"/>
            </a:endParaRPr>
          </a:p>
        </p:txBody>
      </p:sp>
      <p:grpSp>
        <p:nvGrpSpPr>
          <p:cNvPr id="53" name="Group 52">
            <a:extLst>
              <a:ext uri="{FF2B5EF4-FFF2-40B4-BE49-F238E27FC236}">
                <a16:creationId xmlns:a16="http://schemas.microsoft.com/office/drawing/2014/main" id="{9523617D-D84A-4054-95AA-9F89131D5F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54" name="Group 53">
              <a:extLst>
                <a:ext uri="{FF2B5EF4-FFF2-40B4-BE49-F238E27FC236}">
                  <a16:creationId xmlns:a16="http://schemas.microsoft.com/office/drawing/2014/main" id="{AB43C5D0-A5EA-4427-B537-1D236BB7AF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58" name="Freeform: Shape 57">
                <a:extLst>
                  <a:ext uri="{FF2B5EF4-FFF2-40B4-BE49-F238E27FC236}">
                    <a16:creationId xmlns:a16="http://schemas.microsoft.com/office/drawing/2014/main" id="{70FA4045-2CBD-47E7-B0D7-2F5619C9A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41DFCB8A-0C16-4BF4-89D1-2A93FDA13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5" name="Group 54">
              <a:extLst>
                <a:ext uri="{FF2B5EF4-FFF2-40B4-BE49-F238E27FC236}">
                  <a16:creationId xmlns:a16="http://schemas.microsoft.com/office/drawing/2014/main" id="{7EC88587-B5AF-448E-9735-D9A2946AEF3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56" name="Freeform: Shape 55">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9" name="Picture 8" descr="A person and person sitting in chairs&#10;&#10;Description automatically generated">
            <a:extLst>
              <a:ext uri="{FF2B5EF4-FFF2-40B4-BE49-F238E27FC236}">
                <a16:creationId xmlns:a16="http://schemas.microsoft.com/office/drawing/2014/main" id="{FB702722-2AD2-1AD9-CCE4-10073D554E8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100775" y="1403036"/>
            <a:ext cx="5331638" cy="297899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B16F6-1988-4928-755F-53E451CC207C}"/>
              </a:ext>
            </a:extLst>
          </p:cNvPr>
          <p:cNvSpPr>
            <a:spLocks noGrp="1"/>
          </p:cNvSpPr>
          <p:nvPr>
            <p:ph type="title"/>
          </p:nvPr>
        </p:nvSpPr>
        <p:spPr>
          <a:xfrm>
            <a:off x="838201" y="365125"/>
            <a:ext cx="4293573" cy="1569617"/>
          </a:xfrm>
        </p:spPr>
        <p:txBody>
          <a:bodyPr>
            <a:normAutofit/>
          </a:bodyPr>
          <a:lstStyle/>
          <a:p>
            <a:r>
              <a:rPr lang="en-US" b="1" dirty="0">
                <a:cs typeface="Calibri Light"/>
              </a:rPr>
              <a:t>Responsible AI considerations</a:t>
            </a:r>
            <a:r>
              <a:rPr lang="en-US" sz="4100" dirty="0">
                <a:cs typeface="Calibri Light"/>
              </a:rPr>
              <a:t> </a:t>
            </a:r>
          </a:p>
        </p:txBody>
      </p:sp>
      <p:sp>
        <p:nvSpPr>
          <p:cNvPr id="3" name="Content Placeholder 2">
            <a:extLst>
              <a:ext uri="{FF2B5EF4-FFF2-40B4-BE49-F238E27FC236}">
                <a16:creationId xmlns:a16="http://schemas.microsoft.com/office/drawing/2014/main" id="{87A8870A-16D3-F9DE-7F77-654A26620BD9}"/>
              </a:ext>
            </a:extLst>
          </p:cNvPr>
          <p:cNvSpPr>
            <a:spLocks noGrp="1"/>
          </p:cNvSpPr>
          <p:nvPr>
            <p:ph idx="1"/>
          </p:nvPr>
        </p:nvSpPr>
        <p:spPr>
          <a:xfrm>
            <a:off x="621485" y="2333297"/>
            <a:ext cx="5388611" cy="3843666"/>
          </a:xfrm>
        </p:spPr>
        <p:txBody>
          <a:bodyPr vert="horz" lIns="91440" tIns="45720" rIns="91440" bIns="45720" rtlCol="0" anchor="t">
            <a:noAutofit/>
          </a:bodyPr>
          <a:lstStyle/>
          <a:p>
            <a:r>
              <a:rPr lang="en-US" sz="1800" dirty="0">
                <a:ea typeface="+mn-lt"/>
                <a:cs typeface="+mn-lt"/>
              </a:rPr>
              <a:t>Utilizing protective measures, including encryption, becomes crucial for securing stored Personally Identifiable Information (PII) with robust algorithms applied to both data at rest and during transmission. The implementation of tokenization is equally essential, substituting sensitive data with tokens to guarantee that the original information remains inaccessible directly. </a:t>
            </a:r>
            <a:endParaRPr lang="en-US" sz="1800">
              <a:cs typeface="Calibri"/>
            </a:endParaRPr>
          </a:p>
          <a:p>
            <a:endParaRPr lang="en-US" sz="1800" dirty="0">
              <a:ea typeface="+mn-lt"/>
              <a:cs typeface="+mn-lt"/>
            </a:endParaRPr>
          </a:p>
          <a:p>
            <a:r>
              <a:rPr lang="en-US" sz="1800" dirty="0">
                <a:ea typeface="+mn-lt"/>
                <a:cs typeface="+mn-lt"/>
              </a:rPr>
              <a:t>Redaction ensures sensitive user information, like names and addresses, is selectively removed or masked. Leveraging Named Entity Recognition (NER) to automatically identify and categorize personal data entities within text, including names and addresses. </a:t>
            </a:r>
          </a:p>
        </p:txBody>
      </p:sp>
      <p:pic>
        <p:nvPicPr>
          <p:cNvPr id="5" name="Picture 4" descr="3D technology art">
            <a:extLst>
              <a:ext uri="{FF2B5EF4-FFF2-40B4-BE49-F238E27FC236}">
                <a16:creationId xmlns:a16="http://schemas.microsoft.com/office/drawing/2014/main" id="{CFE327D8-8A44-B80C-4888-E75441294F2E}"/>
              </a:ext>
            </a:extLst>
          </p:cNvPr>
          <p:cNvPicPr>
            <a:picLocks noChangeAspect="1"/>
          </p:cNvPicPr>
          <p:nvPr/>
        </p:nvPicPr>
        <p:blipFill rotWithShape="1">
          <a:blip r:embed="rId2"/>
          <a:srcRect l="13193" r="28769"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52551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3" name="Picture 12" descr="A yellow and black smiley faces&#10;&#10;Description automatically generated">
            <a:extLst>
              <a:ext uri="{FF2B5EF4-FFF2-40B4-BE49-F238E27FC236}">
                <a16:creationId xmlns:a16="http://schemas.microsoft.com/office/drawing/2014/main" id="{89385D0E-3836-DEDC-1ACF-747AEDD72D6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1" b="10808"/>
          <a:stretch/>
        </p:blipFill>
        <p:spPr>
          <a:xfrm>
            <a:off x="626590" y="317578"/>
            <a:ext cx="10851111" cy="3508437"/>
          </a:xfrm>
          <a:prstGeom prst="rect">
            <a:avLst/>
          </a:prstGeom>
        </p:spPr>
      </p:pic>
      <p:grpSp>
        <p:nvGrpSpPr>
          <p:cNvPr id="39" name="Group 3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40" name="Straight Connector 3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48" name="Straight Connector 47">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50D2919-CBA0-30B1-FE9E-98FAB8AE24A1}"/>
              </a:ext>
            </a:extLst>
          </p:cNvPr>
          <p:cNvSpPr>
            <a:spLocks noGrp="1"/>
          </p:cNvSpPr>
          <p:nvPr>
            <p:ph type="title"/>
          </p:nvPr>
        </p:nvSpPr>
        <p:spPr>
          <a:xfrm>
            <a:off x="630936" y="4018137"/>
            <a:ext cx="4569060" cy="2129586"/>
          </a:xfrm>
          <a:noFill/>
        </p:spPr>
        <p:txBody>
          <a:bodyPr anchor="t">
            <a:normAutofit/>
          </a:bodyPr>
          <a:lstStyle/>
          <a:p>
            <a:r>
              <a:rPr lang="en-US" sz="5400">
                <a:solidFill>
                  <a:schemeClr val="bg1"/>
                </a:solidFill>
                <a:cs typeface="Calibri Light"/>
              </a:rPr>
              <a:t>User Feedback </a:t>
            </a:r>
            <a:endParaRPr lang="en-US" sz="4800">
              <a:solidFill>
                <a:schemeClr val="bg1"/>
              </a:solidFill>
            </a:endParaRPr>
          </a:p>
        </p:txBody>
      </p:sp>
      <p:sp>
        <p:nvSpPr>
          <p:cNvPr id="3" name="Content Placeholder 2">
            <a:extLst>
              <a:ext uri="{FF2B5EF4-FFF2-40B4-BE49-F238E27FC236}">
                <a16:creationId xmlns:a16="http://schemas.microsoft.com/office/drawing/2014/main" id="{63DF60DA-CC96-4A1A-4B8A-73C8DD3862FD}"/>
              </a:ext>
            </a:extLst>
          </p:cNvPr>
          <p:cNvSpPr>
            <a:spLocks noGrp="1"/>
          </p:cNvSpPr>
          <p:nvPr>
            <p:ph idx="1"/>
          </p:nvPr>
        </p:nvSpPr>
        <p:spPr>
          <a:xfrm>
            <a:off x="6027501" y="4549538"/>
            <a:ext cx="5674105" cy="2129599"/>
          </a:xfrm>
          <a:noFill/>
        </p:spPr>
        <p:txBody>
          <a:bodyPr vert="horz" lIns="91440" tIns="45720" rIns="91440" bIns="45720" rtlCol="0" anchor="t">
            <a:normAutofit/>
          </a:bodyPr>
          <a:lstStyle/>
          <a:p>
            <a:r>
              <a:rPr lang="en-US" sz="1600">
                <a:solidFill>
                  <a:schemeClr val="bg1"/>
                </a:solidFill>
                <a:ea typeface="+mn-lt"/>
                <a:cs typeface="+mn-lt"/>
              </a:rPr>
              <a:t>Rating Systems - quick and straightforward feedback</a:t>
            </a:r>
            <a:endParaRPr lang="en-US" sz="1600">
              <a:solidFill>
                <a:schemeClr val="bg1"/>
              </a:solidFill>
              <a:cs typeface="Calibri"/>
            </a:endParaRPr>
          </a:p>
          <a:p>
            <a:r>
              <a:rPr lang="en-US" sz="1600">
                <a:solidFill>
                  <a:schemeClr val="bg1"/>
                </a:solidFill>
                <a:ea typeface="+mn-lt"/>
                <a:cs typeface="+mn-lt"/>
              </a:rPr>
              <a:t>In-Chat Feedback Prompts - Encourages real-time feedback</a:t>
            </a:r>
          </a:p>
          <a:p>
            <a:r>
              <a:rPr lang="en-US" sz="1600">
                <a:solidFill>
                  <a:schemeClr val="bg1"/>
                </a:solidFill>
                <a:ea typeface="+mn-lt"/>
                <a:cs typeface="+mn-lt"/>
              </a:rPr>
              <a:t>Feedback Analytics - Enables data-driven decision-making</a:t>
            </a:r>
          </a:p>
          <a:p>
            <a:r>
              <a:rPr lang="en-US" sz="1600">
                <a:solidFill>
                  <a:schemeClr val="bg1"/>
                </a:solidFill>
                <a:ea typeface="+mn-lt"/>
                <a:cs typeface="+mn-lt"/>
              </a:rPr>
              <a:t>Automated Response Acknowledgments - Enhances user trust and satisfaction</a:t>
            </a:r>
            <a:endParaRPr lang="en-US" sz="1600">
              <a:solidFill>
                <a:schemeClr val="bg1"/>
              </a:solidFill>
              <a:cs typeface="Calibri" panose="020F0502020204030204"/>
            </a:endParaRPr>
          </a:p>
        </p:txBody>
      </p:sp>
      <p:sp>
        <p:nvSpPr>
          <p:cNvPr id="16" name="TextBox 15">
            <a:extLst>
              <a:ext uri="{FF2B5EF4-FFF2-40B4-BE49-F238E27FC236}">
                <a16:creationId xmlns:a16="http://schemas.microsoft.com/office/drawing/2014/main" id="{AC7537D5-8BF1-2235-E02A-34B34F3EE6D1}"/>
              </a:ext>
            </a:extLst>
          </p:cNvPr>
          <p:cNvSpPr txBox="1"/>
          <p:nvPr/>
        </p:nvSpPr>
        <p:spPr>
          <a:xfrm>
            <a:off x="629151" y="4864016"/>
            <a:ext cx="37435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mn-lt"/>
                <a:cs typeface="+mn-lt"/>
              </a:rPr>
              <a:t>Definition: A systematic approach for users to provide insights, report issues, and suggest improvements. </a:t>
            </a:r>
            <a:endParaRPr lang="en-US"/>
          </a:p>
        </p:txBody>
      </p:sp>
    </p:spTree>
    <p:extLst>
      <p:ext uri="{BB962C8B-B14F-4D97-AF65-F5344CB8AC3E}">
        <p14:creationId xmlns:p14="http://schemas.microsoft.com/office/powerpoint/2010/main" val="1724340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C6CC-CEBF-81D5-F665-1082D6C42AE4}"/>
              </a:ext>
            </a:extLst>
          </p:cNvPr>
          <p:cNvSpPr>
            <a:spLocks noGrp="1"/>
          </p:cNvSpPr>
          <p:nvPr>
            <p:ph type="title"/>
          </p:nvPr>
        </p:nvSpPr>
        <p:spPr>
          <a:xfrm>
            <a:off x="838200" y="5586257"/>
            <a:ext cx="6926703" cy="804161"/>
          </a:xfrm>
        </p:spPr>
        <p:txBody>
          <a:bodyPr vert="horz" lIns="91440" tIns="45720" rIns="91440" bIns="45720" rtlCol="0" anchor="ctr">
            <a:normAutofit/>
          </a:bodyPr>
          <a:lstStyle/>
          <a:p>
            <a:r>
              <a:rPr lang="en-US" sz="3200"/>
              <a:t>Product Demo</a:t>
            </a:r>
          </a:p>
        </p:txBody>
      </p:sp>
      <p:pic>
        <p:nvPicPr>
          <p:cNvPr id="4" name="Content Placeholder 3">
            <a:extLst>
              <a:ext uri="{FF2B5EF4-FFF2-40B4-BE49-F238E27FC236}">
                <a16:creationId xmlns:a16="http://schemas.microsoft.com/office/drawing/2014/main" id="{79352B4F-8B33-867E-8925-7B25178A5CEB}"/>
              </a:ext>
            </a:extLst>
          </p:cNvPr>
          <p:cNvPicPr>
            <a:picLocks noGrp="1" noChangeAspect="1"/>
          </p:cNvPicPr>
          <p:nvPr>
            <p:ph idx="1"/>
          </p:nvPr>
        </p:nvPicPr>
        <p:blipFill rotWithShape="1">
          <a:blip r:embed="rId2"/>
          <a:srcRect t="15499"/>
          <a:stretch/>
        </p:blipFill>
        <p:spPr>
          <a:xfrm>
            <a:off x="20" y="10"/>
            <a:ext cx="12191980" cy="5279933"/>
          </a:xfrm>
          <a:prstGeom prst="rect">
            <a:avLst/>
          </a:prstGeom>
        </p:spPr>
      </p:pic>
      <p:grpSp>
        <p:nvGrpSpPr>
          <p:cNvPr id="9" name="Group 8">
            <a:extLst>
              <a:ext uri="{FF2B5EF4-FFF2-40B4-BE49-F238E27FC236}">
                <a16:creationId xmlns:a16="http://schemas.microsoft.com/office/drawing/2014/main" id="{0E76F6F3-F5F0-B26D-1B63-73AD0299B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5193518"/>
            <a:ext cx="12207200" cy="123363"/>
            <a:chOff x="-5025" y="6737718"/>
            <a:chExt cx="12207200" cy="123363"/>
          </a:xfrm>
        </p:grpSpPr>
        <p:sp>
          <p:nvSpPr>
            <p:cNvPr id="10" name="Rectangle 9">
              <a:extLst>
                <a:ext uri="{FF2B5EF4-FFF2-40B4-BE49-F238E27FC236}">
                  <a16:creationId xmlns:a16="http://schemas.microsoft.com/office/drawing/2014/main" id="{ABC84BA2-BCC1-89D4-5592-8B2364E6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4FA24-7C12-A16B-31C2-89175017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0807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5EE3B106-512A-0596-6915-A28DAF439B40}"/>
              </a:ext>
            </a:extLst>
          </p:cNvPr>
          <p:cNvPicPr>
            <a:picLocks noChangeAspect="1"/>
          </p:cNvPicPr>
          <p:nvPr/>
        </p:nvPicPr>
        <p:blipFill rotWithShape="1">
          <a:blip r:embed="rId2"/>
          <a:srcRect l="14982" t="9091" r="8316"/>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E3160-BD01-2118-70EE-4E8B40A64F7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Google Fit API</a:t>
            </a:r>
          </a:p>
        </p:txBody>
      </p:sp>
      <p:sp>
        <p:nvSpPr>
          <p:cNvPr id="3" name="Content Placeholder 2">
            <a:extLst>
              <a:ext uri="{FF2B5EF4-FFF2-40B4-BE49-F238E27FC236}">
                <a16:creationId xmlns:a16="http://schemas.microsoft.com/office/drawing/2014/main" id="{23FD5321-A1CE-A98A-1C3E-B9CFFEC5975E}"/>
              </a:ext>
            </a:extLst>
          </p:cNvPr>
          <p:cNvSpPr>
            <a:spLocks noGrp="1"/>
          </p:cNvSpPr>
          <p:nvPr>
            <p:ph idx="1"/>
          </p:nvPr>
        </p:nvSpPr>
        <p:spPr>
          <a:xfrm>
            <a:off x="477980" y="4872922"/>
            <a:ext cx="4219102" cy="1557682"/>
          </a:xfrm>
        </p:spPr>
        <p:txBody>
          <a:bodyPr vert="horz" lIns="91440" tIns="45720" rIns="91440" bIns="45720" rtlCol="0" anchor="t">
            <a:normAutofit fontScale="92500" lnSpcReduction="20000"/>
          </a:bodyPr>
          <a:lstStyle/>
          <a:p>
            <a:pPr marL="0" indent="0">
              <a:buNone/>
            </a:pPr>
            <a:r>
              <a:rPr lang="en-US" sz="2000" dirty="0">
                <a:solidFill>
                  <a:schemeClr val="bg1"/>
                </a:solidFill>
              </a:rPr>
              <a:t>Using the Google Fit API for fetching data from wearables</a:t>
            </a:r>
          </a:p>
          <a:p>
            <a:r>
              <a:rPr lang="en-US" sz="2000" dirty="0">
                <a:solidFill>
                  <a:schemeClr val="bg1"/>
                </a:solidFill>
                <a:cs typeface="Calibri"/>
              </a:rPr>
              <a:t>Heart rates throughout the day</a:t>
            </a:r>
          </a:p>
          <a:p>
            <a:r>
              <a:rPr lang="en-US" sz="2000" dirty="0">
                <a:solidFill>
                  <a:schemeClr val="bg1"/>
                </a:solidFill>
                <a:cs typeface="Calibri"/>
              </a:rPr>
              <a:t>Sleep cycles</a:t>
            </a:r>
          </a:p>
          <a:p>
            <a:r>
              <a:rPr lang="en-US" sz="2000" dirty="0">
                <a:solidFill>
                  <a:schemeClr val="bg1"/>
                </a:solidFill>
                <a:cs typeface="Calibri"/>
              </a:rPr>
              <a:t>Screen time</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685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miley face sticky notes">
            <a:extLst>
              <a:ext uri="{FF2B5EF4-FFF2-40B4-BE49-F238E27FC236}">
                <a16:creationId xmlns:a16="http://schemas.microsoft.com/office/drawing/2014/main" id="{859913AD-D012-6B92-5039-91D119D850EA}"/>
              </a:ext>
            </a:extLst>
          </p:cNvPr>
          <p:cNvPicPr>
            <a:picLocks noChangeAspect="1"/>
          </p:cNvPicPr>
          <p:nvPr/>
        </p:nvPicPr>
        <p:blipFill rotWithShape="1">
          <a:blip r:embed="rId2">
            <a:alphaModFix amt="50000"/>
          </a:blip>
          <a:srcRect t="8038" r="-1" b="7671"/>
          <a:stretch/>
        </p:blipFill>
        <p:spPr>
          <a:xfrm>
            <a:off x="20" y="10"/>
            <a:ext cx="12191980" cy="6857990"/>
          </a:xfrm>
          <a:prstGeom prst="rect">
            <a:avLst/>
          </a:prstGeom>
        </p:spPr>
      </p:pic>
      <p:sp>
        <p:nvSpPr>
          <p:cNvPr id="2" name="Title 1">
            <a:extLst>
              <a:ext uri="{FF2B5EF4-FFF2-40B4-BE49-F238E27FC236}">
                <a16:creationId xmlns:a16="http://schemas.microsoft.com/office/drawing/2014/main" id="{A5AA994B-F2C4-121C-4C0A-5E8F180242E1}"/>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Thank You</a:t>
            </a:r>
            <a:br>
              <a:rPr lang="en-US" sz="6600">
                <a:solidFill>
                  <a:schemeClr val="bg1"/>
                </a:solidFill>
              </a:rPr>
            </a:br>
            <a:endParaRPr lang="en-US" sz="6600">
              <a:solidFill>
                <a:schemeClr val="bg1"/>
              </a:solidFill>
            </a:endParaRP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35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015A7-56A8-7CA1-E69C-5D2946719F1A}"/>
              </a:ext>
            </a:extLst>
          </p:cNvPr>
          <p:cNvSpPr>
            <a:spLocks noGrp="1"/>
          </p:cNvSpPr>
          <p:nvPr>
            <p:ph type="title"/>
          </p:nvPr>
        </p:nvSpPr>
        <p:spPr>
          <a:xfrm>
            <a:off x="6234865" y="568517"/>
            <a:ext cx="5248221" cy="1067209"/>
          </a:xfrm>
        </p:spPr>
        <p:txBody>
          <a:bodyPr>
            <a:normAutofit/>
          </a:bodyPr>
          <a:lstStyle/>
          <a:p>
            <a:r>
              <a:rPr lang="en-US">
                <a:solidFill>
                  <a:schemeClr val="bg1"/>
                </a:solidFill>
                <a:cs typeface="Calibri Light"/>
              </a:rPr>
              <a:t>Social impact</a:t>
            </a:r>
            <a:endParaRPr lang="en-US">
              <a:solidFill>
                <a:schemeClr val="bg1"/>
              </a:solidFill>
            </a:endParaRPr>
          </a:p>
        </p:txBody>
      </p:sp>
      <p:pic>
        <p:nvPicPr>
          <p:cNvPr id="5" name="Picture 4" descr="One in a crowd">
            <a:extLst>
              <a:ext uri="{FF2B5EF4-FFF2-40B4-BE49-F238E27FC236}">
                <a16:creationId xmlns:a16="http://schemas.microsoft.com/office/drawing/2014/main" id="{E6177A3C-9814-5B76-4500-A88F17D45D82}"/>
              </a:ext>
            </a:extLst>
          </p:cNvPr>
          <p:cNvPicPr>
            <a:picLocks noChangeAspect="1"/>
          </p:cNvPicPr>
          <p:nvPr/>
        </p:nvPicPr>
        <p:blipFill rotWithShape="1">
          <a:blip r:embed="rId2"/>
          <a:srcRect l="16804" r="8197"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6" name="Group 15">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 name="Content Placeholder 2">
            <a:extLst>
              <a:ext uri="{FF2B5EF4-FFF2-40B4-BE49-F238E27FC236}">
                <a16:creationId xmlns:a16="http://schemas.microsoft.com/office/drawing/2014/main" id="{D7D71EBE-480F-952A-CD70-621BBAE1631B}"/>
              </a:ext>
            </a:extLst>
          </p:cNvPr>
          <p:cNvSpPr>
            <a:spLocks noGrp="1"/>
          </p:cNvSpPr>
          <p:nvPr>
            <p:ph idx="1"/>
          </p:nvPr>
        </p:nvSpPr>
        <p:spPr>
          <a:xfrm>
            <a:off x="6234868" y="1820369"/>
            <a:ext cx="5217173" cy="4351338"/>
          </a:xfrm>
        </p:spPr>
        <p:txBody>
          <a:bodyPr vert="horz" lIns="91440" tIns="45720" rIns="91440" bIns="45720" rtlCol="0" anchor="t">
            <a:normAutofit/>
          </a:bodyPr>
          <a:lstStyle/>
          <a:p>
            <a:pPr marL="0" indent="0">
              <a:buNone/>
            </a:pPr>
            <a:r>
              <a:rPr lang="en-US" sz="1800">
                <a:solidFill>
                  <a:schemeClr val="bg1"/>
                </a:solidFill>
                <a:ea typeface="+mn-lt"/>
                <a:cs typeface="+mn-lt"/>
              </a:rPr>
              <a:t>Empowering Mental Well-being Globally:</a:t>
            </a:r>
            <a:endParaRPr lang="en-US" sz="1800">
              <a:solidFill>
                <a:schemeClr val="bg1"/>
              </a:solidFill>
              <a:cs typeface="Calibri" panose="020F0502020204030204"/>
            </a:endParaRPr>
          </a:p>
          <a:p>
            <a:endParaRPr lang="en-US" sz="1800">
              <a:solidFill>
                <a:schemeClr val="bg1"/>
              </a:solidFill>
            </a:endParaRPr>
          </a:p>
          <a:p>
            <a:r>
              <a:rPr lang="en-US" sz="1800">
                <a:solidFill>
                  <a:schemeClr val="bg1"/>
                </a:solidFill>
                <a:ea typeface="+mn-lt"/>
                <a:cs typeface="+mn-lt"/>
              </a:rPr>
              <a:t>Breaking Stigmas: Our chatbot fosters a judgment-free space, reducing societal stigma around mental health seeking.</a:t>
            </a:r>
            <a:endParaRPr lang="en-US" sz="1800">
              <a:solidFill>
                <a:schemeClr val="bg1"/>
              </a:solidFill>
            </a:endParaRPr>
          </a:p>
          <a:p>
            <a:r>
              <a:rPr lang="en-US" sz="1800">
                <a:solidFill>
                  <a:schemeClr val="bg1"/>
                </a:solidFill>
                <a:ea typeface="+mn-lt"/>
                <a:cs typeface="+mn-lt"/>
              </a:rPr>
              <a:t>Global Accessibility: Democratizing mental health support, reaching diverse populations 24/7.</a:t>
            </a:r>
            <a:endParaRPr lang="en-US" sz="1800">
              <a:solidFill>
                <a:schemeClr val="bg1"/>
              </a:solidFill>
            </a:endParaRPr>
          </a:p>
          <a:p>
            <a:r>
              <a:rPr lang="en-US" sz="1800">
                <a:solidFill>
                  <a:schemeClr val="bg1"/>
                </a:solidFill>
                <a:ea typeface="+mn-lt"/>
                <a:cs typeface="+mn-lt"/>
              </a:rPr>
              <a:t>Proactive Resilience: Beyond crisis response, our solution proactively builds mental resilience for long-term well-being.</a:t>
            </a:r>
            <a:endParaRPr lang="en-US" sz="1800">
              <a:solidFill>
                <a:schemeClr val="bg1"/>
              </a:solidFill>
            </a:endParaRPr>
          </a:p>
          <a:p>
            <a:r>
              <a:rPr lang="en-US" sz="1800">
                <a:solidFill>
                  <a:schemeClr val="bg1"/>
                </a:solidFill>
                <a:ea typeface="+mn-lt"/>
                <a:cs typeface="+mn-lt"/>
              </a:rPr>
              <a:t>Personalized Care: Tailored solutions and immediate assistance, providing individualized support.</a:t>
            </a:r>
            <a:endParaRPr lang="en-US" sz="1800">
              <a:solidFill>
                <a:schemeClr val="bg1"/>
              </a:solidFill>
            </a:endParaRPr>
          </a:p>
        </p:txBody>
      </p:sp>
      <p:grpSp>
        <p:nvGrpSpPr>
          <p:cNvPr id="2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 name="Freeform: Shape 2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99659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F0CFB4-0F10-374D-EB07-48E874FEC6FA}"/>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cs typeface="Calibri Light"/>
              </a:rPr>
              <a:t>Design overview in 3 tasks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B33A45FA-0B3D-5D86-7B34-B9A9ACADCF71}"/>
              </a:ext>
            </a:extLst>
          </p:cNvPr>
          <p:cNvGraphicFramePr>
            <a:graphicFrameLocks noGrp="1"/>
          </p:cNvGraphicFramePr>
          <p:nvPr>
            <p:ph idx="1"/>
            <p:extLst>
              <p:ext uri="{D42A27DB-BD31-4B8C-83A1-F6EECF244321}">
                <p14:modId xmlns:p14="http://schemas.microsoft.com/office/powerpoint/2010/main" val="325626270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38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B71A3-38CA-BEDB-C3A2-36C0586519AB}"/>
              </a:ext>
            </a:extLst>
          </p:cNvPr>
          <p:cNvSpPr>
            <a:spLocks noGrp="1"/>
          </p:cNvSpPr>
          <p:nvPr>
            <p:ph type="title"/>
          </p:nvPr>
        </p:nvSpPr>
        <p:spPr>
          <a:xfrm>
            <a:off x="1640731" y="4966990"/>
            <a:ext cx="4786138" cy="1663995"/>
          </a:xfrm>
        </p:spPr>
        <p:txBody>
          <a:bodyPr anchor="t">
            <a:normAutofit/>
          </a:bodyPr>
          <a:lstStyle/>
          <a:p>
            <a:pPr algn="ctr"/>
            <a:r>
              <a:rPr lang="en-US" sz="2400" dirty="0">
                <a:solidFill>
                  <a:schemeClr val="bg1">
                    <a:alpha val="60000"/>
                  </a:schemeClr>
                </a:solidFill>
                <a:ea typeface="+mj-lt"/>
                <a:cs typeface="+mj-lt"/>
              </a:rPr>
              <a:t>For example, the initial prompt with chain of thought using </a:t>
            </a:r>
            <a:r>
              <a:rPr lang="en-US" sz="2400" err="1">
                <a:solidFill>
                  <a:schemeClr val="bg1">
                    <a:alpha val="60000"/>
                  </a:schemeClr>
                </a:solidFill>
                <a:ea typeface="+mj-lt"/>
                <a:cs typeface="+mj-lt"/>
              </a:rPr>
              <a:t>openAI</a:t>
            </a:r>
            <a:r>
              <a:rPr lang="en-US" sz="2400" dirty="0">
                <a:solidFill>
                  <a:schemeClr val="bg1">
                    <a:alpha val="60000"/>
                  </a:schemeClr>
                </a:solidFill>
                <a:ea typeface="+mj-lt"/>
                <a:cs typeface="+mj-lt"/>
              </a:rPr>
              <a:t> playground and model as GPT-3.5</a:t>
            </a:r>
            <a:endParaRPr lang="en-US" sz="2400" dirty="0">
              <a:solidFill>
                <a:schemeClr val="bg1">
                  <a:alpha val="60000"/>
                </a:schemeClr>
              </a:solidFill>
            </a:endParaRPr>
          </a:p>
        </p:txBody>
      </p:sp>
      <p:pic>
        <p:nvPicPr>
          <p:cNvPr id="4" name="Picture 3" descr="A screenshot of a chat&#10;&#10;Description automatically generated">
            <a:extLst>
              <a:ext uri="{FF2B5EF4-FFF2-40B4-BE49-F238E27FC236}">
                <a16:creationId xmlns:a16="http://schemas.microsoft.com/office/drawing/2014/main" id="{DB5BCCAB-D6E8-DDED-24CE-374EC3EF9C93}"/>
              </a:ext>
            </a:extLst>
          </p:cNvPr>
          <p:cNvPicPr>
            <a:picLocks noChangeAspect="1"/>
          </p:cNvPicPr>
          <p:nvPr/>
        </p:nvPicPr>
        <p:blipFill rotWithShape="1">
          <a:blip r:embed="rId2"/>
          <a:srcRect r="65416" b="-429"/>
          <a:stretch/>
        </p:blipFill>
        <p:spPr>
          <a:xfrm>
            <a:off x="1857448" y="1299970"/>
            <a:ext cx="3701314" cy="3358846"/>
          </a:xfrm>
          <a:prstGeom prst="rect">
            <a:avLst/>
          </a:prstGeom>
        </p:spPr>
      </p:pic>
      <p:sp>
        <p:nvSpPr>
          <p:cNvPr id="11" name="Rectangle 10">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2F5D7F-C340-1B41-25A5-2BE47E79B1B1}"/>
              </a:ext>
            </a:extLst>
          </p:cNvPr>
          <p:cNvSpPr>
            <a:spLocks noGrp="1"/>
          </p:cNvSpPr>
          <p:nvPr>
            <p:ph idx="1"/>
          </p:nvPr>
        </p:nvSpPr>
        <p:spPr>
          <a:xfrm>
            <a:off x="8203505" y="3210121"/>
            <a:ext cx="3131288" cy="1276706"/>
          </a:xfrm>
        </p:spPr>
        <p:txBody>
          <a:bodyPr vert="horz" lIns="91440" tIns="45720" rIns="91440" bIns="45720" rtlCol="0" anchor="ctr">
            <a:normAutofit/>
          </a:bodyPr>
          <a:lstStyle/>
          <a:p>
            <a:pPr marL="0" indent="0">
              <a:buNone/>
            </a:pPr>
            <a:r>
              <a:rPr lang="en-US" sz="2000" dirty="0">
                <a:solidFill>
                  <a:schemeClr val="bg1"/>
                </a:solidFill>
                <a:cs typeface="Calibri"/>
              </a:rPr>
              <a:t>Fine-tuned prompt will help give more humanized responses to the user.</a:t>
            </a:r>
            <a:endParaRPr lang="en-US" dirty="0">
              <a:solidFill>
                <a:schemeClr val="bg1"/>
              </a:solidFill>
              <a:cs typeface="Calibri" panose="020F0502020204030204"/>
            </a:endParaRPr>
          </a:p>
        </p:txBody>
      </p:sp>
      <p:sp>
        <p:nvSpPr>
          <p:cNvPr id="5" name="TextBox 4">
            <a:extLst>
              <a:ext uri="{FF2B5EF4-FFF2-40B4-BE49-F238E27FC236}">
                <a16:creationId xmlns:a16="http://schemas.microsoft.com/office/drawing/2014/main" id="{5CD28C5A-05E0-0963-6C12-F5FA1B0CE26D}"/>
              </a:ext>
            </a:extLst>
          </p:cNvPr>
          <p:cNvSpPr txBox="1"/>
          <p:nvPr/>
        </p:nvSpPr>
        <p:spPr>
          <a:xfrm>
            <a:off x="6316611" y="820721"/>
            <a:ext cx="5773381" cy="954107"/>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aseline="0">
                <a:solidFill>
                  <a:schemeClr val="tx1">
                    <a:lumMod val="85000"/>
                    <a:lumOff val="15000"/>
                  </a:schemeClr>
                </a:solidFill>
                <a:latin typeface="Bahnschrift"/>
                <a:ea typeface="Arial"/>
                <a:cs typeface="Arial"/>
              </a:rPr>
              <a:t>Prompt engineering for sentiment analysis and response generator</a:t>
            </a:r>
            <a:r>
              <a:rPr lang="en-US" sz="2800">
                <a:solidFill>
                  <a:schemeClr val="tx1">
                    <a:lumMod val="85000"/>
                    <a:lumOff val="15000"/>
                  </a:schemeClr>
                </a:solidFill>
                <a:latin typeface="Bahnschrift"/>
                <a:ea typeface="Arial"/>
                <a:cs typeface="Arial"/>
              </a:rPr>
              <a:t>​</a:t>
            </a:r>
            <a:endParaRPr lang="en-US" sz="2800">
              <a:solidFill>
                <a:schemeClr val="tx1">
                  <a:lumMod val="85000"/>
                  <a:lumOff val="15000"/>
                </a:schemeClr>
              </a:solidFill>
              <a:latin typeface="Bahnschrift"/>
            </a:endParaRPr>
          </a:p>
        </p:txBody>
      </p:sp>
    </p:spTree>
    <p:extLst>
      <p:ext uri="{BB962C8B-B14F-4D97-AF65-F5344CB8AC3E}">
        <p14:creationId xmlns:p14="http://schemas.microsoft.com/office/powerpoint/2010/main" val="30964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89AE703-9EC1-473D-8723-8E991E885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digital image of a person&amp;#39;s head&#10;&#10;Description automatically generated">
            <a:extLst>
              <a:ext uri="{FF2B5EF4-FFF2-40B4-BE49-F238E27FC236}">
                <a16:creationId xmlns:a16="http://schemas.microsoft.com/office/drawing/2014/main" id="{88267318-2503-66FC-16C3-8228A0C317D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2586" r="15177"/>
          <a:stretch/>
        </p:blipFill>
        <p:spPr>
          <a:xfrm>
            <a:off x="20" y="10"/>
            <a:ext cx="6913005" cy="6857990"/>
          </a:xfrm>
          <a:custGeom>
            <a:avLst/>
            <a:gdLst/>
            <a:ahLst/>
            <a:cxnLst/>
            <a:rect l="l" t="t" r="r" b="b"/>
            <a:pathLst>
              <a:path w="7534656" h="6858000">
                <a:moveTo>
                  <a:pt x="4678390" y="3089451"/>
                </a:moveTo>
                <a:cubicBezTo>
                  <a:pt x="4704756" y="3107456"/>
                  <a:pt x="4731118" y="3125461"/>
                  <a:pt x="4757484" y="3143466"/>
                </a:cubicBezTo>
                <a:cubicBezTo>
                  <a:pt x="4742694" y="3138965"/>
                  <a:pt x="4726618" y="3134464"/>
                  <a:pt x="4711185" y="3129962"/>
                </a:cubicBezTo>
                <a:cubicBezTo>
                  <a:pt x="4698324" y="3119029"/>
                  <a:pt x="4684820" y="3108743"/>
                  <a:pt x="4671961" y="3097166"/>
                </a:cubicBezTo>
                <a:cubicBezTo>
                  <a:pt x="4673888" y="3094594"/>
                  <a:pt x="4676460" y="3092024"/>
                  <a:pt x="4678390" y="3089451"/>
                </a:cubicBezTo>
                <a:close/>
                <a:moveTo>
                  <a:pt x="5151664" y="2187270"/>
                </a:moveTo>
                <a:cubicBezTo>
                  <a:pt x="5309853" y="2295300"/>
                  <a:pt x="5468040" y="2403973"/>
                  <a:pt x="5626227" y="2512004"/>
                </a:cubicBezTo>
                <a:cubicBezTo>
                  <a:pt x="5623653" y="2514576"/>
                  <a:pt x="5621726" y="2517148"/>
                  <a:pt x="5619152" y="2519721"/>
                </a:cubicBezTo>
                <a:cubicBezTo>
                  <a:pt x="5445533" y="2428409"/>
                  <a:pt x="5281559" y="2326810"/>
                  <a:pt x="5151664" y="2187270"/>
                </a:cubicBezTo>
                <a:close/>
                <a:moveTo>
                  <a:pt x="0" y="0"/>
                </a:moveTo>
                <a:lnTo>
                  <a:pt x="7534656" y="0"/>
                </a:lnTo>
                <a:lnTo>
                  <a:pt x="7534656" y="2520617"/>
                </a:lnTo>
                <a:lnTo>
                  <a:pt x="7532186" y="2520363"/>
                </a:lnTo>
                <a:cubicBezTo>
                  <a:pt x="7340561" y="2495285"/>
                  <a:pt x="6360574" y="2283083"/>
                  <a:pt x="6073136" y="2103675"/>
                </a:cubicBezTo>
                <a:cubicBezTo>
                  <a:pt x="5779268" y="1919767"/>
                  <a:pt x="5502120" y="1716567"/>
                  <a:pt x="5226257" y="1512725"/>
                </a:cubicBezTo>
                <a:cubicBezTo>
                  <a:pt x="5106652" y="1424628"/>
                  <a:pt x="4979331" y="1344249"/>
                  <a:pt x="4871300" y="1243293"/>
                </a:cubicBezTo>
                <a:cubicBezTo>
                  <a:pt x="4763272" y="1141694"/>
                  <a:pt x="4660386" y="1036235"/>
                  <a:pt x="4543354" y="942352"/>
                </a:cubicBezTo>
                <a:cubicBezTo>
                  <a:pt x="4509916" y="915344"/>
                  <a:pt x="4476478" y="886408"/>
                  <a:pt x="4427606" y="881906"/>
                </a:cubicBezTo>
                <a:cubicBezTo>
                  <a:pt x="4416676" y="880620"/>
                  <a:pt x="4405100" y="881263"/>
                  <a:pt x="4394168" y="882548"/>
                </a:cubicBezTo>
                <a:cubicBezTo>
                  <a:pt x="4381952" y="883835"/>
                  <a:pt x="4372305" y="890265"/>
                  <a:pt x="4367803" y="901197"/>
                </a:cubicBezTo>
                <a:cubicBezTo>
                  <a:pt x="4363304" y="913416"/>
                  <a:pt x="4371019" y="920488"/>
                  <a:pt x="4380021" y="926918"/>
                </a:cubicBezTo>
                <a:cubicBezTo>
                  <a:pt x="4386451" y="931420"/>
                  <a:pt x="4392881" y="938494"/>
                  <a:pt x="4401241" y="939779"/>
                </a:cubicBezTo>
                <a:cubicBezTo>
                  <a:pt x="4454614" y="947496"/>
                  <a:pt x="4474548" y="986721"/>
                  <a:pt x="4499626" y="1021444"/>
                </a:cubicBezTo>
                <a:cubicBezTo>
                  <a:pt x="4510559" y="1036235"/>
                  <a:pt x="4522132" y="1047810"/>
                  <a:pt x="4502199" y="1069029"/>
                </a:cubicBezTo>
                <a:cubicBezTo>
                  <a:pt x="4484838" y="1087677"/>
                  <a:pt x="4502841" y="1097324"/>
                  <a:pt x="4520845" y="1102469"/>
                </a:cubicBezTo>
                <a:cubicBezTo>
                  <a:pt x="4545924" y="1109541"/>
                  <a:pt x="4575503" y="1108256"/>
                  <a:pt x="4603797" y="1131405"/>
                </a:cubicBezTo>
                <a:cubicBezTo>
                  <a:pt x="4497696" y="1133334"/>
                  <a:pt x="4452684" y="1072246"/>
                  <a:pt x="4404457" y="1015657"/>
                </a:cubicBezTo>
                <a:cubicBezTo>
                  <a:pt x="4386451" y="995081"/>
                  <a:pt x="4374235" y="970645"/>
                  <a:pt x="4358802" y="947496"/>
                </a:cubicBezTo>
                <a:cubicBezTo>
                  <a:pt x="4339510" y="919203"/>
                  <a:pt x="4317003" y="917916"/>
                  <a:pt x="4288710" y="942994"/>
                </a:cubicBezTo>
                <a:cubicBezTo>
                  <a:pt x="4263632" y="965500"/>
                  <a:pt x="4251416" y="963572"/>
                  <a:pt x="4243055" y="932705"/>
                </a:cubicBezTo>
                <a:cubicBezTo>
                  <a:pt x="4230195" y="884478"/>
                  <a:pt x="4200613" y="850398"/>
                  <a:pt x="4150456" y="833036"/>
                </a:cubicBezTo>
                <a:cubicBezTo>
                  <a:pt x="4144991" y="831106"/>
                  <a:pt x="4138882" y="828052"/>
                  <a:pt x="4132854" y="827007"/>
                </a:cubicBezTo>
                <a:cubicBezTo>
                  <a:pt x="4126826" y="825962"/>
                  <a:pt x="4120878" y="826927"/>
                  <a:pt x="4115733" y="833036"/>
                </a:cubicBezTo>
                <a:cubicBezTo>
                  <a:pt x="4106731" y="843323"/>
                  <a:pt x="4114446" y="855542"/>
                  <a:pt x="4120878" y="864544"/>
                </a:cubicBezTo>
                <a:cubicBezTo>
                  <a:pt x="4132452" y="880620"/>
                  <a:pt x="4142741" y="896052"/>
                  <a:pt x="4147242" y="915344"/>
                </a:cubicBezTo>
                <a:cubicBezTo>
                  <a:pt x="4150456" y="928205"/>
                  <a:pt x="4153673" y="942352"/>
                  <a:pt x="4144669" y="951996"/>
                </a:cubicBezTo>
                <a:cubicBezTo>
                  <a:pt x="4107374" y="993151"/>
                  <a:pt x="4134382" y="1012442"/>
                  <a:pt x="4166533" y="1034306"/>
                </a:cubicBezTo>
                <a:cubicBezTo>
                  <a:pt x="4210902" y="1063886"/>
                  <a:pt x="4228266" y="1107611"/>
                  <a:pt x="4217977" y="1159698"/>
                </a:cubicBezTo>
                <a:cubicBezTo>
                  <a:pt x="4214117" y="1180919"/>
                  <a:pt x="4216690" y="1193778"/>
                  <a:pt x="4243055" y="1193136"/>
                </a:cubicBezTo>
                <a:cubicBezTo>
                  <a:pt x="4253342" y="1193136"/>
                  <a:pt x="4255915" y="1200210"/>
                  <a:pt x="4259774" y="1207925"/>
                </a:cubicBezTo>
                <a:cubicBezTo>
                  <a:pt x="4342082" y="1389905"/>
                  <a:pt x="4461044" y="1549378"/>
                  <a:pt x="4600583" y="1695991"/>
                </a:cubicBezTo>
                <a:cubicBezTo>
                  <a:pt x="4713758" y="1814953"/>
                  <a:pt x="4838507" y="1922339"/>
                  <a:pt x="4967756" y="2026512"/>
                </a:cubicBezTo>
                <a:cubicBezTo>
                  <a:pt x="4971614" y="2029727"/>
                  <a:pt x="4975473" y="2033584"/>
                  <a:pt x="4977403" y="2040014"/>
                </a:cubicBezTo>
                <a:cubicBezTo>
                  <a:pt x="4916314" y="2027155"/>
                  <a:pt x="4863586" y="2000789"/>
                  <a:pt x="4812784" y="1971210"/>
                </a:cubicBezTo>
                <a:cubicBezTo>
                  <a:pt x="4677748" y="1892760"/>
                  <a:pt x="4563930" y="1791160"/>
                  <a:pt x="4448827" y="1691489"/>
                </a:cubicBezTo>
                <a:cubicBezTo>
                  <a:pt x="4378737" y="1630400"/>
                  <a:pt x="4306715" y="1571241"/>
                  <a:pt x="4229552" y="1517227"/>
                </a:cubicBezTo>
                <a:cubicBezTo>
                  <a:pt x="4216690" y="1508223"/>
                  <a:pt x="4207687" y="1496649"/>
                  <a:pt x="4198686" y="1485074"/>
                </a:cubicBezTo>
                <a:cubicBezTo>
                  <a:pt x="4193541" y="1478645"/>
                  <a:pt x="4187111" y="1472857"/>
                  <a:pt x="4176822" y="1475430"/>
                </a:cubicBezTo>
                <a:cubicBezTo>
                  <a:pt x="4163961" y="1478645"/>
                  <a:pt x="4162675" y="1488289"/>
                  <a:pt x="4161388" y="1497936"/>
                </a:cubicBezTo>
                <a:cubicBezTo>
                  <a:pt x="4157531" y="1528801"/>
                  <a:pt x="4165890" y="1556452"/>
                  <a:pt x="4181966" y="1582816"/>
                </a:cubicBezTo>
                <a:cubicBezTo>
                  <a:pt x="4223765" y="1650334"/>
                  <a:pt x="4285495" y="1702421"/>
                  <a:pt x="4349155" y="1751935"/>
                </a:cubicBezTo>
                <a:cubicBezTo>
                  <a:pt x="4431464" y="1815596"/>
                  <a:pt x="4511200" y="1881828"/>
                  <a:pt x="4583864" y="1954492"/>
                </a:cubicBezTo>
                <a:cubicBezTo>
                  <a:pt x="4589008" y="1959636"/>
                  <a:pt x="4598653" y="1962851"/>
                  <a:pt x="4595438" y="1977640"/>
                </a:cubicBezTo>
                <a:cubicBezTo>
                  <a:pt x="4549783" y="1943560"/>
                  <a:pt x="4506699" y="1910122"/>
                  <a:pt x="4462973" y="1877969"/>
                </a:cubicBezTo>
                <a:cubicBezTo>
                  <a:pt x="4419889" y="1845818"/>
                  <a:pt x="4376162" y="1813666"/>
                  <a:pt x="4333080" y="1782158"/>
                </a:cubicBezTo>
                <a:cubicBezTo>
                  <a:pt x="4322790" y="1774441"/>
                  <a:pt x="4311858" y="1763509"/>
                  <a:pt x="4297070" y="1773155"/>
                </a:cubicBezTo>
                <a:cubicBezTo>
                  <a:pt x="4281639" y="1782800"/>
                  <a:pt x="4283566" y="1798877"/>
                  <a:pt x="4287426" y="1811736"/>
                </a:cubicBezTo>
                <a:cubicBezTo>
                  <a:pt x="4299642" y="1849676"/>
                  <a:pt x="4320864" y="1883114"/>
                  <a:pt x="4349155" y="1912694"/>
                </a:cubicBezTo>
                <a:cubicBezTo>
                  <a:pt x="4445611" y="2010436"/>
                  <a:pt x="4556856" y="2094673"/>
                  <a:pt x="4660386" y="2185984"/>
                </a:cubicBezTo>
                <a:cubicBezTo>
                  <a:pt x="4716330" y="2235499"/>
                  <a:pt x="4767772" y="2288228"/>
                  <a:pt x="4816643" y="2342884"/>
                </a:cubicBezTo>
                <a:cubicBezTo>
                  <a:pt x="4827576" y="2355104"/>
                  <a:pt x="4826931" y="2366678"/>
                  <a:pt x="4823716" y="2380824"/>
                </a:cubicBezTo>
                <a:cubicBezTo>
                  <a:pt x="4810857" y="2438056"/>
                  <a:pt x="4830791" y="2457346"/>
                  <a:pt x="4895093" y="2446415"/>
                </a:cubicBezTo>
                <a:cubicBezTo>
                  <a:pt x="4915027" y="2443198"/>
                  <a:pt x="4928532" y="2446415"/>
                  <a:pt x="4940748" y="2459917"/>
                </a:cubicBezTo>
                <a:cubicBezTo>
                  <a:pt x="5088648" y="2627107"/>
                  <a:pt x="5263553" y="2767932"/>
                  <a:pt x="5454535" y="2893324"/>
                </a:cubicBezTo>
                <a:cubicBezTo>
                  <a:pt x="5532343" y="2944123"/>
                  <a:pt x="5612723" y="2992353"/>
                  <a:pt x="5694388" y="3037365"/>
                </a:cubicBezTo>
                <a:cubicBezTo>
                  <a:pt x="5694388" y="3040580"/>
                  <a:pt x="5694388" y="3044439"/>
                  <a:pt x="5694388" y="3047654"/>
                </a:cubicBezTo>
                <a:cubicBezTo>
                  <a:pt x="5693745" y="3052154"/>
                  <a:pt x="5693102" y="3054726"/>
                  <a:pt x="5692459" y="3058585"/>
                </a:cubicBezTo>
                <a:cubicBezTo>
                  <a:pt x="5577355" y="2989137"/>
                  <a:pt x="5463536" y="2917760"/>
                  <a:pt x="5352292" y="2842525"/>
                </a:cubicBezTo>
                <a:cubicBezTo>
                  <a:pt x="5050709" y="2638683"/>
                  <a:pt x="4762627" y="2420050"/>
                  <a:pt x="4470046" y="2206561"/>
                </a:cubicBezTo>
                <a:cubicBezTo>
                  <a:pt x="4371661" y="2134541"/>
                  <a:pt x="4293855" y="2042587"/>
                  <a:pt x="4205115" y="1961564"/>
                </a:cubicBezTo>
                <a:cubicBezTo>
                  <a:pt x="4145956" y="1907550"/>
                  <a:pt x="4089368" y="1850963"/>
                  <a:pt x="4020564" y="1806593"/>
                </a:cubicBezTo>
                <a:cubicBezTo>
                  <a:pt x="3992271" y="1788587"/>
                  <a:pt x="3962691" y="1772511"/>
                  <a:pt x="3924751" y="1777013"/>
                </a:cubicBezTo>
                <a:cubicBezTo>
                  <a:pt x="3909962" y="1778943"/>
                  <a:pt x="3893242" y="1782800"/>
                  <a:pt x="3888098" y="1799519"/>
                </a:cubicBezTo>
                <a:cubicBezTo>
                  <a:pt x="3883596" y="1816238"/>
                  <a:pt x="3897100" y="1823955"/>
                  <a:pt x="3909319" y="1831028"/>
                </a:cubicBezTo>
                <a:cubicBezTo>
                  <a:pt x="3912534" y="1832957"/>
                  <a:pt x="3915749" y="1835530"/>
                  <a:pt x="3918964" y="1835530"/>
                </a:cubicBezTo>
                <a:cubicBezTo>
                  <a:pt x="3980052" y="1839387"/>
                  <a:pt x="3994199" y="1888258"/>
                  <a:pt x="4023137" y="1923626"/>
                </a:cubicBezTo>
                <a:cubicBezTo>
                  <a:pt x="4032139" y="1934558"/>
                  <a:pt x="4032781" y="1945489"/>
                  <a:pt x="4023137" y="1958349"/>
                </a:cubicBezTo>
                <a:cubicBezTo>
                  <a:pt x="4005773" y="1981498"/>
                  <a:pt x="4017992" y="1991787"/>
                  <a:pt x="4041141" y="1998217"/>
                </a:cubicBezTo>
                <a:cubicBezTo>
                  <a:pt x="4064289" y="2004648"/>
                  <a:pt x="4089368" y="2006576"/>
                  <a:pt x="4114446" y="2021367"/>
                </a:cubicBezTo>
                <a:cubicBezTo>
                  <a:pt x="4074579" y="2033584"/>
                  <a:pt x="4046928" y="2020725"/>
                  <a:pt x="4021207" y="2004648"/>
                </a:cubicBezTo>
                <a:cubicBezTo>
                  <a:pt x="3963333" y="1969281"/>
                  <a:pt x="3926038" y="1917194"/>
                  <a:pt x="3890670" y="1863823"/>
                </a:cubicBezTo>
                <a:cubicBezTo>
                  <a:pt x="3883596" y="1853534"/>
                  <a:pt x="3877809" y="1841959"/>
                  <a:pt x="3868164" y="1833600"/>
                </a:cubicBezTo>
                <a:cubicBezTo>
                  <a:pt x="3850158" y="1816881"/>
                  <a:pt x="3830867" y="1814953"/>
                  <a:pt x="3809005" y="1835530"/>
                </a:cubicBezTo>
                <a:cubicBezTo>
                  <a:pt x="3780067" y="1862537"/>
                  <a:pt x="3769780" y="1860608"/>
                  <a:pt x="3760134" y="1825885"/>
                </a:cubicBezTo>
                <a:cubicBezTo>
                  <a:pt x="3747272" y="1778943"/>
                  <a:pt x="3718336" y="1746147"/>
                  <a:pt x="3668822" y="1728786"/>
                </a:cubicBezTo>
                <a:cubicBezTo>
                  <a:pt x="3658535" y="1724927"/>
                  <a:pt x="3647603" y="1719782"/>
                  <a:pt x="3636671" y="1728142"/>
                </a:cubicBezTo>
                <a:cubicBezTo>
                  <a:pt x="3625097" y="1737788"/>
                  <a:pt x="3632812" y="1747433"/>
                  <a:pt x="3637314" y="1756437"/>
                </a:cubicBezTo>
                <a:cubicBezTo>
                  <a:pt x="3643744" y="1770583"/>
                  <a:pt x="3651461" y="1784730"/>
                  <a:pt x="3657248" y="1799519"/>
                </a:cubicBezTo>
                <a:cubicBezTo>
                  <a:pt x="3667537" y="1823312"/>
                  <a:pt x="3669467" y="1848391"/>
                  <a:pt x="3650175" y="1871539"/>
                </a:cubicBezTo>
                <a:cubicBezTo>
                  <a:pt x="3636027" y="1888258"/>
                  <a:pt x="3637314" y="1899190"/>
                  <a:pt x="3655963" y="1910765"/>
                </a:cubicBezTo>
                <a:cubicBezTo>
                  <a:pt x="3715764" y="1946775"/>
                  <a:pt x="3753704" y="1993716"/>
                  <a:pt x="3733126" y="2067022"/>
                </a:cubicBezTo>
                <a:cubicBezTo>
                  <a:pt x="3729911" y="2077311"/>
                  <a:pt x="3733770" y="2087600"/>
                  <a:pt x="3745987" y="2086956"/>
                </a:cubicBezTo>
                <a:cubicBezTo>
                  <a:pt x="3772995" y="2085028"/>
                  <a:pt x="3777495" y="2101747"/>
                  <a:pt x="3785212" y="2119109"/>
                </a:cubicBezTo>
                <a:cubicBezTo>
                  <a:pt x="3860447" y="2285655"/>
                  <a:pt x="3969120" y="2430981"/>
                  <a:pt x="4094512" y="2567305"/>
                </a:cubicBezTo>
                <a:cubicBezTo>
                  <a:pt x="4218619" y="2702344"/>
                  <a:pt x="4358159" y="2823234"/>
                  <a:pt x="4506699" y="2938980"/>
                </a:cubicBezTo>
                <a:cubicBezTo>
                  <a:pt x="4464901" y="2935122"/>
                  <a:pt x="4410886" y="2911330"/>
                  <a:pt x="4358802" y="2883679"/>
                </a:cubicBezTo>
                <a:cubicBezTo>
                  <a:pt x="4221193" y="2809730"/>
                  <a:pt x="4108016" y="2709416"/>
                  <a:pt x="3992913" y="2611032"/>
                </a:cubicBezTo>
                <a:cubicBezTo>
                  <a:pt x="3912534" y="2542227"/>
                  <a:pt x="3834084" y="2471493"/>
                  <a:pt x="3744057" y="2412332"/>
                </a:cubicBezTo>
                <a:cubicBezTo>
                  <a:pt x="3733770" y="2405903"/>
                  <a:pt x="3726696" y="2397543"/>
                  <a:pt x="3720909" y="2387254"/>
                </a:cubicBezTo>
                <a:cubicBezTo>
                  <a:pt x="3715764" y="2378252"/>
                  <a:pt x="3708047" y="2369893"/>
                  <a:pt x="3694545" y="2373750"/>
                </a:cubicBezTo>
                <a:cubicBezTo>
                  <a:pt x="3681041" y="2378252"/>
                  <a:pt x="3679754" y="2389827"/>
                  <a:pt x="3679754" y="2400116"/>
                </a:cubicBezTo>
                <a:cubicBezTo>
                  <a:pt x="3681684" y="2438698"/>
                  <a:pt x="3692615" y="2473421"/>
                  <a:pt x="3716407" y="2504287"/>
                </a:cubicBezTo>
                <a:cubicBezTo>
                  <a:pt x="3762706" y="2566020"/>
                  <a:pt x="3824437" y="2614247"/>
                  <a:pt x="3886168" y="2662474"/>
                </a:cubicBezTo>
                <a:cubicBezTo>
                  <a:pt x="3971693" y="2728707"/>
                  <a:pt x="4050787" y="2800727"/>
                  <a:pt x="4122163" y="2881107"/>
                </a:cubicBezTo>
                <a:cubicBezTo>
                  <a:pt x="4070721" y="2841882"/>
                  <a:pt x="4019277" y="2802013"/>
                  <a:pt x="3967191" y="2762788"/>
                </a:cubicBezTo>
                <a:cubicBezTo>
                  <a:pt x="3927966" y="2733209"/>
                  <a:pt x="3887455" y="2704914"/>
                  <a:pt x="3847588" y="2675978"/>
                </a:cubicBezTo>
                <a:cubicBezTo>
                  <a:pt x="3837941" y="2668905"/>
                  <a:pt x="3827652" y="2661189"/>
                  <a:pt x="3814150" y="2670833"/>
                </a:cubicBezTo>
                <a:cubicBezTo>
                  <a:pt x="3801931" y="2679193"/>
                  <a:pt x="3803861" y="2691412"/>
                  <a:pt x="3806433" y="2702986"/>
                </a:cubicBezTo>
                <a:cubicBezTo>
                  <a:pt x="3816078" y="2748641"/>
                  <a:pt x="3843086" y="2785294"/>
                  <a:pt x="3876524" y="2818089"/>
                </a:cubicBezTo>
                <a:cubicBezTo>
                  <a:pt x="3917034" y="2857314"/>
                  <a:pt x="3959476" y="2894611"/>
                  <a:pt x="4003201" y="2931907"/>
                </a:cubicBezTo>
                <a:cubicBezTo>
                  <a:pt x="3956261" y="2921618"/>
                  <a:pt x="3909319" y="2911330"/>
                  <a:pt x="3862377" y="2902971"/>
                </a:cubicBezTo>
                <a:cubicBezTo>
                  <a:pt x="3883596" y="2977562"/>
                  <a:pt x="3933110" y="2992353"/>
                  <a:pt x="3977480" y="3003927"/>
                </a:cubicBezTo>
                <a:cubicBezTo>
                  <a:pt x="4037283" y="3018716"/>
                  <a:pt x="4094512" y="3037365"/>
                  <a:pt x="4151101" y="3058585"/>
                </a:cubicBezTo>
                <a:cubicBezTo>
                  <a:pt x="4174892" y="3079805"/>
                  <a:pt x="4198686" y="3100383"/>
                  <a:pt x="4221834" y="3122245"/>
                </a:cubicBezTo>
                <a:cubicBezTo>
                  <a:pt x="4245627" y="3144753"/>
                  <a:pt x="4268133" y="3167259"/>
                  <a:pt x="4290640" y="3191050"/>
                </a:cubicBezTo>
                <a:cubicBezTo>
                  <a:pt x="4306715" y="3208411"/>
                  <a:pt x="4326007" y="3223203"/>
                  <a:pt x="4307359" y="3252781"/>
                </a:cubicBezTo>
                <a:cubicBezTo>
                  <a:pt x="4298999" y="3266285"/>
                  <a:pt x="4353655" y="3339593"/>
                  <a:pt x="4371019" y="3344093"/>
                </a:cubicBezTo>
                <a:cubicBezTo>
                  <a:pt x="4373591" y="3344735"/>
                  <a:pt x="4376162" y="3345380"/>
                  <a:pt x="4378091" y="3345380"/>
                </a:cubicBezTo>
                <a:cubicBezTo>
                  <a:pt x="4415390" y="3342808"/>
                  <a:pt x="4423749" y="3364671"/>
                  <a:pt x="4424390" y="3392322"/>
                </a:cubicBezTo>
                <a:cubicBezTo>
                  <a:pt x="4425034" y="3419328"/>
                  <a:pt x="4418604" y="3452766"/>
                  <a:pt x="4469403" y="3439262"/>
                </a:cubicBezTo>
                <a:cubicBezTo>
                  <a:pt x="4475190" y="3437977"/>
                  <a:pt x="4476478" y="3441834"/>
                  <a:pt x="4479048" y="3446336"/>
                </a:cubicBezTo>
                <a:cubicBezTo>
                  <a:pt x="4534350" y="3561439"/>
                  <a:pt x="4627590" y="3650178"/>
                  <a:pt x="4719544" y="3738917"/>
                </a:cubicBezTo>
                <a:cubicBezTo>
                  <a:pt x="4724691" y="3743419"/>
                  <a:pt x="4729833" y="3747920"/>
                  <a:pt x="4734977" y="3752421"/>
                </a:cubicBezTo>
                <a:cubicBezTo>
                  <a:pt x="4638523" y="3729915"/>
                  <a:pt x="4320218" y="3700977"/>
                  <a:pt x="4226978" y="3710624"/>
                </a:cubicBezTo>
                <a:cubicBezTo>
                  <a:pt x="4144027" y="3718984"/>
                  <a:pt x="3675254" y="3578802"/>
                  <a:pt x="3578155" y="3495850"/>
                </a:cubicBezTo>
                <a:cubicBezTo>
                  <a:pt x="3564651" y="3560796"/>
                  <a:pt x="3593587" y="3586517"/>
                  <a:pt x="3616738" y="3616098"/>
                </a:cubicBezTo>
                <a:cubicBezTo>
                  <a:pt x="3649531" y="3657895"/>
                  <a:pt x="3654676" y="3687475"/>
                  <a:pt x="3592944" y="3720913"/>
                </a:cubicBezTo>
                <a:cubicBezTo>
                  <a:pt x="3416109" y="3816082"/>
                  <a:pt x="3418038" y="3819297"/>
                  <a:pt x="3583942" y="3948546"/>
                </a:cubicBezTo>
                <a:cubicBezTo>
                  <a:pt x="3591659" y="3954335"/>
                  <a:pt x="3587800" y="3972982"/>
                  <a:pt x="3589730" y="3985844"/>
                </a:cubicBezTo>
                <a:cubicBezTo>
                  <a:pt x="3546645" y="4005135"/>
                  <a:pt x="3495846" y="3954978"/>
                  <a:pt x="3444404" y="4008992"/>
                </a:cubicBezTo>
                <a:cubicBezTo>
                  <a:pt x="3666250" y="4246272"/>
                  <a:pt x="4003845" y="4471979"/>
                  <a:pt x="4309931" y="4650101"/>
                </a:cubicBezTo>
                <a:cubicBezTo>
                  <a:pt x="4062362" y="4708617"/>
                  <a:pt x="3913819" y="4502845"/>
                  <a:pt x="3731840" y="4529209"/>
                </a:cubicBezTo>
                <a:cubicBezTo>
                  <a:pt x="3641172" y="4593512"/>
                  <a:pt x="3911247" y="4697685"/>
                  <a:pt x="3653390" y="4727908"/>
                </a:cubicBezTo>
                <a:cubicBezTo>
                  <a:pt x="3765278" y="4784495"/>
                  <a:pt x="3848230" y="4839796"/>
                  <a:pt x="3925393" y="4904742"/>
                </a:cubicBezTo>
                <a:cubicBezTo>
                  <a:pt x="4062362" y="5021132"/>
                  <a:pt x="4089368" y="5098297"/>
                  <a:pt x="4026352" y="5254555"/>
                </a:cubicBezTo>
                <a:cubicBezTo>
                  <a:pt x="3984554" y="5357440"/>
                  <a:pt x="3924108" y="5451967"/>
                  <a:pt x="3977480" y="5574787"/>
                </a:cubicBezTo>
                <a:cubicBezTo>
                  <a:pt x="4014133" y="5659024"/>
                  <a:pt x="3999986" y="5714325"/>
                  <a:pt x="3861090" y="5676385"/>
                </a:cubicBezTo>
                <a:cubicBezTo>
                  <a:pt x="3711264" y="5635875"/>
                  <a:pt x="3654676" y="5711753"/>
                  <a:pt x="3692615" y="5859008"/>
                </a:cubicBezTo>
                <a:cubicBezTo>
                  <a:pt x="3717051" y="5953535"/>
                  <a:pt x="3691328" y="5983115"/>
                  <a:pt x="3588443" y="5972183"/>
                </a:cubicBezTo>
                <a:cubicBezTo>
                  <a:pt x="3474625" y="5959965"/>
                  <a:pt x="3366596" y="5898233"/>
                  <a:pt x="3225771" y="5927814"/>
                </a:cubicBezTo>
                <a:cubicBezTo>
                  <a:pt x="3338301" y="6100148"/>
                  <a:pt x="3578798" y="6051276"/>
                  <a:pt x="3709977" y="6215251"/>
                </a:cubicBezTo>
                <a:cubicBezTo>
                  <a:pt x="3553719" y="6215893"/>
                  <a:pt x="3434115" y="6215251"/>
                  <a:pt x="3318367" y="6179240"/>
                </a:cubicBezTo>
                <a:cubicBezTo>
                  <a:pt x="3270140" y="6164451"/>
                  <a:pt x="3217411" y="6149662"/>
                  <a:pt x="3190403" y="6199174"/>
                </a:cubicBezTo>
                <a:cubicBezTo>
                  <a:pt x="3158252" y="6258978"/>
                  <a:pt x="3223841" y="6281484"/>
                  <a:pt x="3263066" y="6292415"/>
                </a:cubicBezTo>
                <a:cubicBezTo>
                  <a:pt x="3373669" y="6322638"/>
                  <a:pt x="3458550" y="6394014"/>
                  <a:pt x="3550504" y="6449958"/>
                </a:cubicBezTo>
                <a:cubicBezTo>
                  <a:pt x="3726616" y="6557427"/>
                  <a:pt x="3917990" y="6649139"/>
                  <a:pt x="4077239" y="6805655"/>
                </a:cubicBezTo>
                <a:lnTo>
                  <a:pt x="4125813" y="6858000"/>
                </a:lnTo>
                <a:lnTo>
                  <a:pt x="4084568" y="6858000"/>
                </a:lnTo>
                <a:lnTo>
                  <a:pt x="3991456" y="6828025"/>
                </a:lnTo>
                <a:cubicBezTo>
                  <a:pt x="3846743" y="6771357"/>
                  <a:pt x="3719301" y="6699136"/>
                  <a:pt x="3569795" y="6680810"/>
                </a:cubicBezTo>
                <a:cubicBezTo>
                  <a:pt x="3613040" y="6726948"/>
                  <a:pt x="3659338" y="6769067"/>
                  <a:pt x="3707747" y="6808392"/>
                </a:cubicBezTo>
                <a:lnTo>
                  <a:pt x="3775165" y="6858000"/>
                </a:lnTo>
                <a:lnTo>
                  <a:pt x="0" y="6858000"/>
                </a:lnTo>
                <a:close/>
              </a:path>
            </a:pathLst>
          </a:custGeom>
        </p:spPr>
      </p:pic>
      <p:sp>
        <p:nvSpPr>
          <p:cNvPr id="2" name="Title 1">
            <a:extLst>
              <a:ext uri="{FF2B5EF4-FFF2-40B4-BE49-F238E27FC236}">
                <a16:creationId xmlns:a16="http://schemas.microsoft.com/office/drawing/2014/main" id="{5879FF4B-67EB-989B-74A5-31702D3B13C2}"/>
              </a:ext>
            </a:extLst>
          </p:cNvPr>
          <p:cNvSpPr>
            <a:spLocks noGrp="1"/>
          </p:cNvSpPr>
          <p:nvPr>
            <p:ph type="title"/>
          </p:nvPr>
        </p:nvSpPr>
        <p:spPr>
          <a:xfrm>
            <a:off x="7018421" y="482083"/>
            <a:ext cx="6400800" cy="1406070"/>
          </a:xfrm>
        </p:spPr>
        <p:txBody>
          <a:bodyPr vert="horz" lIns="91440" tIns="45720" rIns="91440" bIns="45720" rtlCol="0" anchor="b">
            <a:normAutofit/>
          </a:bodyPr>
          <a:lstStyle/>
          <a:p>
            <a:r>
              <a:rPr lang="en-US" b="1" dirty="0"/>
              <a:t>Generic</a:t>
            </a:r>
            <a:r>
              <a:rPr lang="en-US" b="1" kern="1200" dirty="0">
                <a:latin typeface="+mj-lt"/>
                <a:ea typeface="+mj-ea"/>
                <a:cs typeface="+mj-cs"/>
              </a:rPr>
              <a:t> </a:t>
            </a:r>
            <a:r>
              <a:rPr lang="en-US" b="1" dirty="0"/>
              <a:t>Chatbot</a:t>
            </a:r>
            <a:endParaRPr lang="en-US" b="1" kern="1200" dirty="0">
              <a:latin typeface="+mj-lt"/>
              <a:ea typeface="+mj-ea"/>
              <a:cs typeface="+mj-cs"/>
            </a:endParaRPr>
          </a:p>
        </p:txBody>
      </p:sp>
      <p:sp>
        <p:nvSpPr>
          <p:cNvPr id="3" name="Content Placeholder 2">
            <a:extLst>
              <a:ext uri="{FF2B5EF4-FFF2-40B4-BE49-F238E27FC236}">
                <a16:creationId xmlns:a16="http://schemas.microsoft.com/office/drawing/2014/main" id="{7808454D-C068-73A1-99A8-370C253FC20A}"/>
              </a:ext>
            </a:extLst>
          </p:cNvPr>
          <p:cNvSpPr>
            <a:spLocks noGrp="1"/>
          </p:cNvSpPr>
          <p:nvPr>
            <p:ph idx="1"/>
          </p:nvPr>
        </p:nvSpPr>
        <p:spPr>
          <a:xfrm>
            <a:off x="5003131" y="3141888"/>
            <a:ext cx="6260984" cy="679430"/>
          </a:xfrm>
        </p:spPr>
        <p:txBody>
          <a:bodyPr vert="horz" lIns="91440" tIns="45720" rIns="91440" bIns="45720" rtlCol="0" anchor="t">
            <a:normAutofit/>
          </a:bodyPr>
          <a:lstStyle/>
          <a:p>
            <a:pPr marL="0" indent="0">
              <a:buNone/>
            </a:pPr>
            <a:r>
              <a:rPr lang="en-US" sz="2000" dirty="0">
                <a:cs typeface="Calibri"/>
              </a:rPr>
              <a:t>The model is very vague and does not really give us any valuable information</a:t>
            </a:r>
            <a:endParaRPr lang="en-US" sz="2000" kern="1200" dirty="0">
              <a:latin typeface="+mn-lt"/>
              <a:cs typeface="Calibri"/>
            </a:endParaRPr>
          </a:p>
        </p:txBody>
      </p:sp>
      <p:sp>
        <p:nvSpPr>
          <p:cNvPr id="6" name="TextBox 5">
            <a:extLst>
              <a:ext uri="{FF2B5EF4-FFF2-40B4-BE49-F238E27FC236}">
                <a16:creationId xmlns:a16="http://schemas.microsoft.com/office/drawing/2014/main" id="{D40D2A12-60A6-FF6D-94ED-352BBA62A20C}"/>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pic>
        <p:nvPicPr>
          <p:cNvPr id="8" name="Picture 7">
            <a:extLst>
              <a:ext uri="{FF2B5EF4-FFF2-40B4-BE49-F238E27FC236}">
                <a16:creationId xmlns:a16="http://schemas.microsoft.com/office/drawing/2014/main" id="{0B0AEA00-82C6-2A58-EB18-3FB9025033F1}"/>
              </a:ext>
            </a:extLst>
          </p:cNvPr>
          <p:cNvPicPr>
            <a:picLocks noChangeAspect="1"/>
          </p:cNvPicPr>
          <p:nvPr/>
        </p:nvPicPr>
        <p:blipFill>
          <a:blip r:embed="rId5"/>
          <a:stretch>
            <a:fillRect/>
          </a:stretch>
        </p:blipFill>
        <p:spPr>
          <a:xfrm>
            <a:off x="5004033" y="3910938"/>
            <a:ext cx="5707310" cy="2042180"/>
          </a:xfrm>
          <a:prstGeom prst="rect">
            <a:avLst/>
          </a:prstGeom>
        </p:spPr>
      </p:pic>
    </p:spTree>
    <p:extLst>
      <p:ext uri="{BB962C8B-B14F-4D97-AF65-F5344CB8AC3E}">
        <p14:creationId xmlns:p14="http://schemas.microsoft.com/office/powerpoint/2010/main" val="142056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89AE703-9EC1-473D-8723-8E991E885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digital image of a person&amp;#39;s head&#10;&#10;Description automatically generated">
            <a:extLst>
              <a:ext uri="{FF2B5EF4-FFF2-40B4-BE49-F238E27FC236}">
                <a16:creationId xmlns:a16="http://schemas.microsoft.com/office/drawing/2014/main" id="{88267318-2503-66FC-16C3-8228A0C317D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2586" r="15177"/>
          <a:stretch/>
        </p:blipFill>
        <p:spPr>
          <a:xfrm>
            <a:off x="20" y="10"/>
            <a:ext cx="6913005" cy="6857990"/>
          </a:xfrm>
          <a:custGeom>
            <a:avLst/>
            <a:gdLst/>
            <a:ahLst/>
            <a:cxnLst/>
            <a:rect l="l" t="t" r="r" b="b"/>
            <a:pathLst>
              <a:path w="7534656" h="6858000">
                <a:moveTo>
                  <a:pt x="4678390" y="3089451"/>
                </a:moveTo>
                <a:cubicBezTo>
                  <a:pt x="4704756" y="3107456"/>
                  <a:pt x="4731118" y="3125461"/>
                  <a:pt x="4757484" y="3143466"/>
                </a:cubicBezTo>
                <a:cubicBezTo>
                  <a:pt x="4742694" y="3138965"/>
                  <a:pt x="4726618" y="3134464"/>
                  <a:pt x="4711185" y="3129962"/>
                </a:cubicBezTo>
                <a:cubicBezTo>
                  <a:pt x="4698324" y="3119029"/>
                  <a:pt x="4684820" y="3108743"/>
                  <a:pt x="4671961" y="3097166"/>
                </a:cubicBezTo>
                <a:cubicBezTo>
                  <a:pt x="4673888" y="3094594"/>
                  <a:pt x="4676460" y="3092024"/>
                  <a:pt x="4678390" y="3089451"/>
                </a:cubicBezTo>
                <a:close/>
                <a:moveTo>
                  <a:pt x="5151664" y="2187270"/>
                </a:moveTo>
                <a:cubicBezTo>
                  <a:pt x="5309853" y="2295300"/>
                  <a:pt x="5468040" y="2403973"/>
                  <a:pt x="5626227" y="2512004"/>
                </a:cubicBezTo>
                <a:cubicBezTo>
                  <a:pt x="5623653" y="2514576"/>
                  <a:pt x="5621726" y="2517148"/>
                  <a:pt x="5619152" y="2519721"/>
                </a:cubicBezTo>
                <a:cubicBezTo>
                  <a:pt x="5445533" y="2428409"/>
                  <a:pt x="5281559" y="2326810"/>
                  <a:pt x="5151664" y="2187270"/>
                </a:cubicBezTo>
                <a:close/>
                <a:moveTo>
                  <a:pt x="0" y="0"/>
                </a:moveTo>
                <a:lnTo>
                  <a:pt x="7534656" y="0"/>
                </a:lnTo>
                <a:lnTo>
                  <a:pt x="7534656" y="2520617"/>
                </a:lnTo>
                <a:lnTo>
                  <a:pt x="7532186" y="2520363"/>
                </a:lnTo>
                <a:cubicBezTo>
                  <a:pt x="7340561" y="2495285"/>
                  <a:pt x="6360574" y="2283083"/>
                  <a:pt x="6073136" y="2103675"/>
                </a:cubicBezTo>
                <a:cubicBezTo>
                  <a:pt x="5779268" y="1919767"/>
                  <a:pt x="5502120" y="1716567"/>
                  <a:pt x="5226257" y="1512725"/>
                </a:cubicBezTo>
                <a:cubicBezTo>
                  <a:pt x="5106652" y="1424628"/>
                  <a:pt x="4979331" y="1344249"/>
                  <a:pt x="4871300" y="1243293"/>
                </a:cubicBezTo>
                <a:cubicBezTo>
                  <a:pt x="4763272" y="1141694"/>
                  <a:pt x="4660386" y="1036235"/>
                  <a:pt x="4543354" y="942352"/>
                </a:cubicBezTo>
                <a:cubicBezTo>
                  <a:pt x="4509916" y="915344"/>
                  <a:pt x="4476478" y="886408"/>
                  <a:pt x="4427606" y="881906"/>
                </a:cubicBezTo>
                <a:cubicBezTo>
                  <a:pt x="4416676" y="880620"/>
                  <a:pt x="4405100" y="881263"/>
                  <a:pt x="4394168" y="882548"/>
                </a:cubicBezTo>
                <a:cubicBezTo>
                  <a:pt x="4381952" y="883835"/>
                  <a:pt x="4372305" y="890265"/>
                  <a:pt x="4367803" y="901197"/>
                </a:cubicBezTo>
                <a:cubicBezTo>
                  <a:pt x="4363304" y="913416"/>
                  <a:pt x="4371019" y="920488"/>
                  <a:pt x="4380021" y="926918"/>
                </a:cubicBezTo>
                <a:cubicBezTo>
                  <a:pt x="4386451" y="931420"/>
                  <a:pt x="4392881" y="938494"/>
                  <a:pt x="4401241" y="939779"/>
                </a:cubicBezTo>
                <a:cubicBezTo>
                  <a:pt x="4454614" y="947496"/>
                  <a:pt x="4474548" y="986721"/>
                  <a:pt x="4499626" y="1021444"/>
                </a:cubicBezTo>
                <a:cubicBezTo>
                  <a:pt x="4510559" y="1036235"/>
                  <a:pt x="4522132" y="1047810"/>
                  <a:pt x="4502199" y="1069029"/>
                </a:cubicBezTo>
                <a:cubicBezTo>
                  <a:pt x="4484838" y="1087677"/>
                  <a:pt x="4502841" y="1097324"/>
                  <a:pt x="4520845" y="1102469"/>
                </a:cubicBezTo>
                <a:cubicBezTo>
                  <a:pt x="4545924" y="1109541"/>
                  <a:pt x="4575503" y="1108256"/>
                  <a:pt x="4603797" y="1131405"/>
                </a:cubicBezTo>
                <a:cubicBezTo>
                  <a:pt x="4497696" y="1133334"/>
                  <a:pt x="4452684" y="1072246"/>
                  <a:pt x="4404457" y="1015657"/>
                </a:cubicBezTo>
                <a:cubicBezTo>
                  <a:pt x="4386451" y="995081"/>
                  <a:pt x="4374235" y="970645"/>
                  <a:pt x="4358802" y="947496"/>
                </a:cubicBezTo>
                <a:cubicBezTo>
                  <a:pt x="4339510" y="919203"/>
                  <a:pt x="4317003" y="917916"/>
                  <a:pt x="4288710" y="942994"/>
                </a:cubicBezTo>
                <a:cubicBezTo>
                  <a:pt x="4263632" y="965500"/>
                  <a:pt x="4251416" y="963572"/>
                  <a:pt x="4243055" y="932705"/>
                </a:cubicBezTo>
                <a:cubicBezTo>
                  <a:pt x="4230195" y="884478"/>
                  <a:pt x="4200613" y="850398"/>
                  <a:pt x="4150456" y="833036"/>
                </a:cubicBezTo>
                <a:cubicBezTo>
                  <a:pt x="4144991" y="831106"/>
                  <a:pt x="4138882" y="828052"/>
                  <a:pt x="4132854" y="827007"/>
                </a:cubicBezTo>
                <a:cubicBezTo>
                  <a:pt x="4126826" y="825962"/>
                  <a:pt x="4120878" y="826927"/>
                  <a:pt x="4115733" y="833036"/>
                </a:cubicBezTo>
                <a:cubicBezTo>
                  <a:pt x="4106731" y="843323"/>
                  <a:pt x="4114446" y="855542"/>
                  <a:pt x="4120878" y="864544"/>
                </a:cubicBezTo>
                <a:cubicBezTo>
                  <a:pt x="4132452" y="880620"/>
                  <a:pt x="4142741" y="896052"/>
                  <a:pt x="4147242" y="915344"/>
                </a:cubicBezTo>
                <a:cubicBezTo>
                  <a:pt x="4150456" y="928205"/>
                  <a:pt x="4153673" y="942352"/>
                  <a:pt x="4144669" y="951996"/>
                </a:cubicBezTo>
                <a:cubicBezTo>
                  <a:pt x="4107374" y="993151"/>
                  <a:pt x="4134382" y="1012442"/>
                  <a:pt x="4166533" y="1034306"/>
                </a:cubicBezTo>
                <a:cubicBezTo>
                  <a:pt x="4210902" y="1063886"/>
                  <a:pt x="4228266" y="1107611"/>
                  <a:pt x="4217977" y="1159698"/>
                </a:cubicBezTo>
                <a:cubicBezTo>
                  <a:pt x="4214117" y="1180919"/>
                  <a:pt x="4216690" y="1193778"/>
                  <a:pt x="4243055" y="1193136"/>
                </a:cubicBezTo>
                <a:cubicBezTo>
                  <a:pt x="4253342" y="1193136"/>
                  <a:pt x="4255915" y="1200210"/>
                  <a:pt x="4259774" y="1207925"/>
                </a:cubicBezTo>
                <a:cubicBezTo>
                  <a:pt x="4342082" y="1389905"/>
                  <a:pt x="4461044" y="1549378"/>
                  <a:pt x="4600583" y="1695991"/>
                </a:cubicBezTo>
                <a:cubicBezTo>
                  <a:pt x="4713758" y="1814953"/>
                  <a:pt x="4838507" y="1922339"/>
                  <a:pt x="4967756" y="2026512"/>
                </a:cubicBezTo>
                <a:cubicBezTo>
                  <a:pt x="4971614" y="2029727"/>
                  <a:pt x="4975473" y="2033584"/>
                  <a:pt x="4977403" y="2040014"/>
                </a:cubicBezTo>
                <a:cubicBezTo>
                  <a:pt x="4916314" y="2027155"/>
                  <a:pt x="4863586" y="2000789"/>
                  <a:pt x="4812784" y="1971210"/>
                </a:cubicBezTo>
                <a:cubicBezTo>
                  <a:pt x="4677748" y="1892760"/>
                  <a:pt x="4563930" y="1791160"/>
                  <a:pt x="4448827" y="1691489"/>
                </a:cubicBezTo>
                <a:cubicBezTo>
                  <a:pt x="4378737" y="1630400"/>
                  <a:pt x="4306715" y="1571241"/>
                  <a:pt x="4229552" y="1517227"/>
                </a:cubicBezTo>
                <a:cubicBezTo>
                  <a:pt x="4216690" y="1508223"/>
                  <a:pt x="4207687" y="1496649"/>
                  <a:pt x="4198686" y="1485074"/>
                </a:cubicBezTo>
                <a:cubicBezTo>
                  <a:pt x="4193541" y="1478645"/>
                  <a:pt x="4187111" y="1472857"/>
                  <a:pt x="4176822" y="1475430"/>
                </a:cubicBezTo>
                <a:cubicBezTo>
                  <a:pt x="4163961" y="1478645"/>
                  <a:pt x="4162675" y="1488289"/>
                  <a:pt x="4161388" y="1497936"/>
                </a:cubicBezTo>
                <a:cubicBezTo>
                  <a:pt x="4157531" y="1528801"/>
                  <a:pt x="4165890" y="1556452"/>
                  <a:pt x="4181966" y="1582816"/>
                </a:cubicBezTo>
                <a:cubicBezTo>
                  <a:pt x="4223765" y="1650334"/>
                  <a:pt x="4285495" y="1702421"/>
                  <a:pt x="4349155" y="1751935"/>
                </a:cubicBezTo>
                <a:cubicBezTo>
                  <a:pt x="4431464" y="1815596"/>
                  <a:pt x="4511200" y="1881828"/>
                  <a:pt x="4583864" y="1954492"/>
                </a:cubicBezTo>
                <a:cubicBezTo>
                  <a:pt x="4589008" y="1959636"/>
                  <a:pt x="4598653" y="1962851"/>
                  <a:pt x="4595438" y="1977640"/>
                </a:cubicBezTo>
                <a:cubicBezTo>
                  <a:pt x="4549783" y="1943560"/>
                  <a:pt x="4506699" y="1910122"/>
                  <a:pt x="4462973" y="1877969"/>
                </a:cubicBezTo>
                <a:cubicBezTo>
                  <a:pt x="4419889" y="1845818"/>
                  <a:pt x="4376162" y="1813666"/>
                  <a:pt x="4333080" y="1782158"/>
                </a:cubicBezTo>
                <a:cubicBezTo>
                  <a:pt x="4322790" y="1774441"/>
                  <a:pt x="4311858" y="1763509"/>
                  <a:pt x="4297070" y="1773155"/>
                </a:cubicBezTo>
                <a:cubicBezTo>
                  <a:pt x="4281639" y="1782800"/>
                  <a:pt x="4283566" y="1798877"/>
                  <a:pt x="4287426" y="1811736"/>
                </a:cubicBezTo>
                <a:cubicBezTo>
                  <a:pt x="4299642" y="1849676"/>
                  <a:pt x="4320864" y="1883114"/>
                  <a:pt x="4349155" y="1912694"/>
                </a:cubicBezTo>
                <a:cubicBezTo>
                  <a:pt x="4445611" y="2010436"/>
                  <a:pt x="4556856" y="2094673"/>
                  <a:pt x="4660386" y="2185984"/>
                </a:cubicBezTo>
                <a:cubicBezTo>
                  <a:pt x="4716330" y="2235499"/>
                  <a:pt x="4767772" y="2288228"/>
                  <a:pt x="4816643" y="2342884"/>
                </a:cubicBezTo>
                <a:cubicBezTo>
                  <a:pt x="4827576" y="2355104"/>
                  <a:pt x="4826931" y="2366678"/>
                  <a:pt x="4823716" y="2380824"/>
                </a:cubicBezTo>
                <a:cubicBezTo>
                  <a:pt x="4810857" y="2438056"/>
                  <a:pt x="4830791" y="2457346"/>
                  <a:pt x="4895093" y="2446415"/>
                </a:cubicBezTo>
                <a:cubicBezTo>
                  <a:pt x="4915027" y="2443198"/>
                  <a:pt x="4928532" y="2446415"/>
                  <a:pt x="4940748" y="2459917"/>
                </a:cubicBezTo>
                <a:cubicBezTo>
                  <a:pt x="5088648" y="2627107"/>
                  <a:pt x="5263553" y="2767932"/>
                  <a:pt x="5454535" y="2893324"/>
                </a:cubicBezTo>
                <a:cubicBezTo>
                  <a:pt x="5532343" y="2944123"/>
                  <a:pt x="5612723" y="2992353"/>
                  <a:pt x="5694388" y="3037365"/>
                </a:cubicBezTo>
                <a:cubicBezTo>
                  <a:pt x="5694388" y="3040580"/>
                  <a:pt x="5694388" y="3044439"/>
                  <a:pt x="5694388" y="3047654"/>
                </a:cubicBezTo>
                <a:cubicBezTo>
                  <a:pt x="5693745" y="3052154"/>
                  <a:pt x="5693102" y="3054726"/>
                  <a:pt x="5692459" y="3058585"/>
                </a:cubicBezTo>
                <a:cubicBezTo>
                  <a:pt x="5577355" y="2989137"/>
                  <a:pt x="5463536" y="2917760"/>
                  <a:pt x="5352292" y="2842525"/>
                </a:cubicBezTo>
                <a:cubicBezTo>
                  <a:pt x="5050709" y="2638683"/>
                  <a:pt x="4762627" y="2420050"/>
                  <a:pt x="4470046" y="2206561"/>
                </a:cubicBezTo>
                <a:cubicBezTo>
                  <a:pt x="4371661" y="2134541"/>
                  <a:pt x="4293855" y="2042587"/>
                  <a:pt x="4205115" y="1961564"/>
                </a:cubicBezTo>
                <a:cubicBezTo>
                  <a:pt x="4145956" y="1907550"/>
                  <a:pt x="4089368" y="1850963"/>
                  <a:pt x="4020564" y="1806593"/>
                </a:cubicBezTo>
                <a:cubicBezTo>
                  <a:pt x="3992271" y="1788587"/>
                  <a:pt x="3962691" y="1772511"/>
                  <a:pt x="3924751" y="1777013"/>
                </a:cubicBezTo>
                <a:cubicBezTo>
                  <a:pt x="3909962" y="1778943"/>
                  <a:pt x="3893242" y="1782800"/>
                  <a:pt x="3888098" y="1799519"/>
                </a:cubicBezTo>
                <a:cubicBezTo>
                  <a:pt x="3883596" y="1816238"/>
                  <a:pt x="3897100" y="1823955"/>
                  <a:pt x="3909319" y="1831028"/>
                </a:cubicBezTo>
                <a:cubicBezTo>
                  <a:pt x="3912534" y="1832957"/>
                  <a:pt x="3915749" y="1835530"/>
                  <a:pt x="3918964" y="1835530"/>
                </a:cubicBezTo>
                <a:cubicBezTo>
                  <a:pt x="3980052" y="1839387"/>
                  <a:pt x="3994199" y="1888258"/>
                  <a:pt x="4023137" y="1923626"/>
                </a:cubicBezTo>
                <a:cubicBezTo>
                  <a:pt x="4032139" y="1934558"/>
                  <a:pt x="4032781" y="1945489"/>
                  <a:pt x="4023137" y="1958349"/>
                </a:cubicBezTo>
                <a:cubicBezTo>
                  <a:pt x="4005773" y="1981498"/>
                  <a:pt x="4017992" y="1991787"/>
                  <a:pt x="4041141" y="1998217"/>
                </a:cubicBezTo>
                <a:cubicBezTo>
                  <a:pt x="4064289" y="2004648"/>
                  <a:pt x="4089368" y="2006576"/>
                  <a:pt x="4114446" y="2021367"/>
                </a:cubicBezTo>
                <a:cubicBezTo>
                  <a:pt x="4074579" y="2033584"/>
                  <a:pt x="4046928" y="2020725"/>
                  <a:pt x="4021207" y="2004648"/>
                </a:cubicBezTo>
                <a:cubicBezTo>
                  <a:pt x="3963333" y="1969281"/>
                  <a:pt x="3926038" y="1917194"/>
                  <a:pt x="3890670" y="1863823"/>
                </a:cubicBezTo>
                <a:cubicBezTo>
                  <a:pt x="3883596" y="1853534"/>
                  <a:pt x="3877809" y="1841959"/>
                  <a:pt x="3868164" y="1833600"/>
                </a:cubicBezTo>
                <a:cubicBezTo>
                  <a:pt x="3850158" y="1816881"/>
                  <a:pt x="3830867" y="1814953"/>
                  <a:pt x="3809005" y="1835530"/>
                </a:cubicBezTo>
                <a:cubicBezTo>
                  <a:pt x="3780067" y="1862537"/>
                  <a:pt x="3769780" y="1860608"/>
                  <a:pt x="3760134" y="1825885"/>
                </a:cubicBezTo>
                <a:cubicBezTo>
                  <a:pt x="3747272" y="1778943"/>
                  <a:pt x="3718336" y="1746147"/>
                  <a:pt x="3668822" y="1728786"/>
                </a:cubicBezTo>
                <a:cubicBezTo>
                  <a:pt x="3658535" y="1724927"/>
                  <a:pt x="3647603" y="1719782"/>
                  <a:pt x="3636671" y="1728142"/>
                </a:cubicBezTo>
                <a:cubicBezTo>
                  <a:pt x="3625097" y="1737788"/>
                  <a:pt x="3632812" y="1747433"/>
                  <a:pt x="3637314" y="1756437"/>
                </a:cubicBezTo>
                <a:cubicBezTo>
                  <a:pt x="3643744" y="1770583"/>
                  <a:pt x="3651461" y="1784730"/>
                  <a:pt x="3657248" y="1799519"/>
                </a:cubicBezTo>
                <a:cubicBezTo>
                  <a:pt x="3667537" y="1823312"/>
                  <a:pt x="3669467" y="1848391"/>
                  <a:pt x="3650175" y="1871539"/>
                </a:cubicBezTo>
                <a:cubicBezTo>
                  <a:pt x="3636027" y="1888258"/>
                  <a:pt x="3637314" y="1899190"/>
                  <a:pt x="3655963" y="1910765"/>
                </a:cubicBezTo>
                <a:cubicBezTo>
                  <a:pt x="3715764" y="1946775"/>
                  <a:pt x="3753704" y="1993716"/>
                  <a:pt x="3733126" y="2067022"/>
                </a:cubicBezTo>
                <a:cubicBezTo>
                  <a:pt x="3729911" y="2077311"/>
                  <a:pt x="3733770" y="2087600"/>
                  <a:pt x="3745987" y="2086956"/>
                </a:cubicBezTo>
                <a:cubicBezTo>
                  <a:pt x="3772995" y="2085028"/>
                  <a:pt x="3777495" y="2101747"/>
                  <a:pt x="3785212" y="2119109"/>
                </a:cubicBezTo>
                <a:cubicBezTo>
                  <a:pt x="3860447" y="2285655"/>
                  <a:pt x="3969120" y="2430981"/>
                  <a:pt x="4094512" y="2567305"/>
                </a:cubicBezTo>
                <a:cubicBezTo>
                  <a:pt x="4218619" y="2702344"/>
                  <a:pt x="4358159" y="2823234"/>
                  <a:pt x="4506699" y="2938980"/>
                </a:cubicBezTo>
                <a:cubicBezTo>
                  <a:pt x="4464901" y="2935122"/>
                  <a:pt x="4410886" y="2911330"/>
                  <a:pt x="4358802" y="2883679"/>
                </a:cubicBezTo>
                <a:cubicBezTo>
                  <a:pt x="4221193" y="2809730"/>
                  <a:pt x="4108016" y="2709416"/>
                  <a:pt x="3992913" y="2611032"/>
                </a:cubicBezTo>
                <a:cubicBezTo>
                  <a:pt x="3912534" y="2542227"/>
                  <a:pt x="3834084" y="2471493"/>
                  <a:pt x="3744057" y="2412332"/>
                </a:cubicBezTo>
                <a:cubicBezTo>
                  <a:pt x="3733770" y="2405903"/>
                  <a:pt x="3726696" y="2397543"/>
                  <a:pt x="3720909" y="2387254"/>
                </a:cubicBezTo>
                <a:cubicBezTo>
                  <a:pt x="3715764" y="2378252"/>
                  <a:pt x="3708047" y="2369893"/>
                  <a:pt x="3694545" y="2373750"/>
                </a:cubicBezTo>
                <a:cubicBezTo>
                  <a:pt x="3681041" y="2378252"/>
                  <a:pt x="3679754" y="2389827"/>
                  <a:pt x="3679754" y="2400116"/>
                </a:cubicBezTo>
                <a:cubicBezTo>
                  <a:pt x="3681684" y="2438698"/>
                  <a:pt x="3692615" y="2473421"/>
                  <a:pt x="3716407" y="2504287"/>
                </a:cubicBezTo>
                <a:cubicBezTo>
                  <a:pt x="3762706" y="2566020"/>
                  <a:pt x="3824437" y="2614247"/>
                  <a:pt x="3886168" y="2662474"/>
                </a:cubicBezTo>
                <a:cubicBezTo>
                  <a:pt x="3971693" y="2728707"/>
                  <a:pt x="4050787" y="2800727"/>
                  <a:pt x="4122163" y="2881107"/>
                </a:cubicBezTo>
                <a:cubicBezTo>
                  <a:pt x="4070721" y="2841882"/>
                  <a:pt x="4019277" y="2802013"/>
                  <a:pt x="3967191" y="2762788"/>
                </a:cubicBezTo>
                <a:cubicBezTo>
                  <a:pt x="3927966" y="2733209"/>
                  <a:pt x="3887455" y="2704914"/>
                  <a:pt x="3847588" y="2675978"/>
                </a:cubicBezTo>
                <a:cubicBezTo>
                  <a:pt x="3837941" y="2668905"/>
                  <a:pt x="3827652" y="2661189"/>
                  <a:pt x="3814150" y="2670833"/>
                </a:cubicBezTo>
                <a:cubicBezTo>
                  <a:pt x="3801931" y="2679193"/>
                  <a:pt x="3803861" y="2691412"/>
                  <a:pt x="3806433" y="2702986"/>
                </a:cubicBezTo>
                <a:cubicBezTo>
                  <a:pt x="3816078" y="2748641"/>
                  <a:pt x="3843086" y="2785294"/>
                  <a:pt x="3876524" y="2818089"/>
                </a:cubicBezTo>
                <a:cubicBezTo>
                  <a:pt x="3917034" y="2857314"/>
                  <a:pt x="3959476" y="2894611"/>
                  <a:pt x="4003201" y="2931907"/>
                </a:cubicBezTo>
                <a:cubicBezTo>
                  <a:pt x="3956261" y="2921618"/>
                  <a:pt x="3909319" y="2911330"/>
                  <a:pt x="3862377" y="2902971"/>
                </a:cubicBezTo>
                <a:cubicBezTo>
                  <a:pt x="3883596" y="2977562"/>
                  <a:pt x="3933110" y="2992353"/>
                  <a:pt x="3977480" y="3003927"/>
                </a:cubicBezTo>
                <a:cubicBezTo>
                  <a:pt x="4037283" y="3018716"/>
                  <a:pt x="4094512" y="3037365"/>
                  <a:pt x="4151101" y="3058585"/>
                </a:cubicBezTo>
                <a:cubicBezTo>
                  <a:pt x="4174892" y="3079805"/>
                  <a:pt x="4198686" y="3100383"/>
                  <a:pt x="4221834" y="3122245"/>
                </a:cubicBezTo>
                <a:cubicBezTo>
                  <a:pt x="4245627" y="3144753"/>
                  <a:pt x="4268133" y="3167259"/>
                  <a:pt x="4290640" y="3191050"/>
                </a:cubicBezTo>
                <a:cubicBezTo>
                  <a:pt x="4306715" y="3208411"/>
                  <a:pt x="4326007" y="3223203"/>
                  <a:pt x="4307359" y="3252781"/>
                </a:cubicBezTo>
                <a:cubicBezTo>
                  <a:pt x="4298999" y="3266285"/>
                  <a:pt x="4353655" y="3339593"/>
                  <a:pt x="4371019" y="3344093"/>
                </a:cubicBezTo>
                <a:cubicBezTo>
                  <a:pt x="4373591" y="3344735"/>
                  <a:pt x="4376162" y="3345380"/>
                  <a:pt x="4378091" y="3345380"/>
                </a:cubicBezTo>
                <a:cubicBezTo>
                  <a:pt x="4415390" y="3342808"/>
                  <a:pt x="4423749" y="3364671"/>
                  <a:pt x="4424390" y="3392322"/>
                </a:cubicBezTo>
                <a:cubicBezTo>
                  <a:pt x="4425034" y="3419328"/>
                  <a:pt x="4418604" y="3452766"/>
                  <a:pt x="4469403" y="3439262"/>
                </a:cubicBezTo>
                <a:cubicBezTo>
                  <a:pt x="4475190" y="3437977"/>
                  <a:pt x="4476478" y="3441834"/>
                  <a:pt x="4479048" y="3446336"/>
                </a:cubicBezTo>
                <a:cubicBezTo>
                  <a:pt x="4534350" y="3561439"/>
                  <a:pt x="4627590" y="3650178"/>
                  <a:pt x="4719544" y="3738917"/>
                </a:cubicBezTo>
                <a:cubicBezTo>
                  <a:pt x="4724691" y="3743419"/>
                  <a:pt x="4729833" y="3747920"/>
                  <a:pt x="4734977" y="3752421"/>
                </a:cubicBezTo>
                <a:cubicBezTo>
                  <a:pt x="4638523" y="3729915"/>
                  <a:pt x="4320218" y="3700977"/>
                  <a:pt x="4226978" y="3710624"/>
                </a:cubicBezTo>
                <a:cubicBezTo>
                  <a:pt x="4144027" y="3718984"/>
                  <a:pt x="3675254" y="3578802"/>
                  <a:pt x="3578155" y="3495850"/>
                </a:cubicBezTo>
                <a:cubicBezTo>
                  <a:pt x="3564651" y="3560796"/>
                  <a:pt x="3593587" y="3586517"/>
                  <a:pt x="3616738" y="3616098"/>
                </a:cubicBezTo>
                <a:cubicBezTo>
                  <a:pt x="3649531" y="3657895"/>
                  <a:pt x="3654676" y="3687475"/>
                  <a:pt x="3592944" y="3720913"/>
                </a:cubicBezTo>
                <a:cubicBezTo>
                  <a:pt x="3416109" y="3816082"/>
                  <a:pt x="3418038" y="3819297"/>
                  <a:pt x="3583942" y="3948546"/>
                </a:cubicBezTo>
                <a:cubicBezTo>
                  <a:pt x="3591659" y="3954335"/>
                  <a:pt x="3587800" y="3972982"/>
                  <a:pt x="3589730" y="3985844"/>
                </a:cubicBezTo>
                <a:cubicBezTo>
                  <a:pt x="3546645" y="4005135"/>
                  <a:pt x="3495846" y="3954978"/>
                  <a:pt x="3444404" y="4008992"/>
                </a:cubicBezTo>
                <a:cubicBezTo>
                  <a:pt x="3666250" y="4246272"/>
                  <a:pt x="4003845" y="4471979"/>
                  <a:pt x="4309931" y="4650101"/>
                </a:cubicBezTo>
                <a:cubicBezTo>
                  <a:pt x="4062362" y="4708617"/>
                  <a:pt x="3913819" y="4502845"/>
                  <a:pt x="3731840" y="4529209"/>
                </a:cubicBezTo>
                <a:cubicBezTo>
                  <a:pt x="3641172" y="4593512"/>
                  <a:pt x="3911247" y="4697685"/>
                  <a:pt x="3653390" y="4727908"/>
                </a:cubicBezTo>
                <a:cubicBezTo>
                  <a:pt x="3765278" y="4784495"/>
                  <a:pt x="3848230" y="4839796"/>
                  <a:pt x="3925393" y="4904742"/>
                </a:cubicBezTo>
                <a:cubicBezTo>
                  <a:pt x="4062362" y="5021132"/>
                  <a:pt x="4089368" y="5098297"/>
                  <a:pt x="4026352" y="5254555"/>
                </a:cubicBezTo>
                <a:cubicBezTo>
                  <a:pt x="3984554" y="5357440"/>
                  <a:pt x="3924108" y="5451967"/>
                  <a:pt x="3977480" y="5574787"/>
                </a:cubicBezTo>
                <a:cubicBezTo>
                  <a:pt x="4014133" y="5659024"/>
                  <a:pt x="3999986" y="5714325"/>
                  <a:pt x="3861090" y="5676385"/>
                </a:cubicBezTo>
                <a:cubicBezTo>
                  <a:pt x="3711264" y="5635875"/>
                  <a:pt x="3654676" y="5711753"/>
                  <a:pt x="3692615" y="5859008"/>
                </a:cubicBezTo>
                <a:cubicBezTo>
                  <a:pt x="3717051" y="5953535"/>
                  <a:pt x="3691328" y="5983115"/>
                  <a:pt x="3588443" y="5972183"/>
                </a:cubicBezTo>
                <a:cubicBezTo>
                  <a:pt x="3474625" y="5959965"/>
                  <a:pt x="3366596" y="5898233"/>
                  <a:pt x="3225771" y="5927814"/>
                </a:cubicBezTo>
                <a:cubicBezTo>
                  <a:pt x="3338301" y="6100148"/>
                  <a:pt x="3578798" y="6051276"/>
                  <a:pt x="3709977" y="6215251"/>
                </a:cubicBezTo>
                <a:cubicBezTo>
                  <a:pt x="3553719" y="6215893"/>
                  <a:pt x="3434115" y="6215251"/>
                  <a:pt x="3318367" y="6179240"/>
                </a:cubicBezTo>
                <a:cubicBezTo>
                  <a:pt x="3270140" y="6164451"/>
                  <a:pt x="3217411" y="6149662"/>
                  <a:pt x="3190403" y="6199174"/>
                </a:cubicBezTo>
                <a:cubicBezTo>
                  <a:pt x="3158252" y="6258978"/>
                  <a:pt x="3223841" y="6281484"/>
                  <a:pt x="3263066" y="6292415"/>
                </a:cubicBezTo>
                <a:cubicBezTo>
                  <a:pt x="3373669" y="6322638"/>
                  <a:pt x="3458550" y="6394014"/>
                  <a:pt x="3550504" y="6449958"/>
                </a:cubicBezTo>
                <a:cubicBezTo>
                  <a:pt x="3726616" y="6557427"/>
                  <a:pt x="3917990" y="6649139"/>
                  <a:pt x="4077239" y="6805655"/>
                </a:cubicBezTo>
                <a:lnTo>
                  <a:pt x="4125813" y="6858000"/>
                </a:lnTo>
                <a:lnTo>
                  <a:pt x="4084568" y="6858000"/>
                </a:lnTo>
                <a:lnTo>
                  <a:pt x="3991456" y="6828025"/>
                </a:lnTo>
                <a:cubicBezTo>
                  <a:pt x="3846743" y="6771357"/>
                  <a:pt x="3719301" y="6699136"/>
                  <a:pt x="3569795" y="6680810"/>
                </a:cubicBezTo>
                <a:cubicBezTo>
                  <a:pt x="3613040" y="6726948"/>
                  <a:pt x="3659338" y="6769067"/>
                  <a:pt x="3707747" y="6808392"/>
                </a:cubicBezTo>
                <a:lnTo>
                  <a:pt x="3775165" y="6858000"/>
                </a:lnTo>
                <a:lnTo>
                  <a:pt x="0" y="6858000"/>
                </a:lnTo>
                <a:close/>
              </a:path>
            </a:pathLst>
          </a:custGeom>
        </p:spPr>
      </p:pic>
      <p:sp>
        <p:nvSpPr>
          <p:cNvPr id="2" name="Title 1">
            <a:extLst>
              <a:ext uri="{FF2B5EF4-FFF2-40B4-BE49-F238E27FC236}">
                <a16:creationId xmlns:a16="http://schemas.microsoft.com/office/drawing/2014/main" id="{5879FF4B-67EB-989B-74A5-31702D3B13C2}"/>
              </a:ext>
            </a:extLst>
          </p:cNvPr>
          <p:cNvSpPr>
            <a:spLocks noGrp="1"/>
          </p:cNvSpPr>
          <p:nvPr>
            <p:ph type="title"/>
          </p:nvPr>
        </p:nvSpPr>
        <p:spPr>
          <a:xfrm>
            <a:off x="7018421" y="482083"/>
            <a:ext cx="6400800" cy="1406070"/>
          </a:xfrm>
        </p:spPr>
        <p:txBody>
          <a:bodyPr vert="horz" lIns="91440" tIns="45720" rIns="91440" bIns="45720" rtlCol="0" anchor="b">
            <a:normAutofit/>
          </a:bodyPr>
          <a:lstStyle/>
          <a:p>
            <a:r>
              <a:rPr lang="en-US" b="1" kern="1200">
                <a:latin typeface="+mj-lt"/>
                <a:ea typeface="+mj-ea"/>
                <a:cs typeface="+mj-cs"/>
              </a:rPr>
              <a:t>Generated Response</a:t>
            </a:r>
          </a:p>
        </p:txBody>
      </p:sp>
      <p:pic>
        <p:nvPicPr>
          <p:cNvPr id="4" name="Picture 3" descr="A screenshot of a message&#10;&#10;Description automatically generated">
            <a:extLst>
              <a:ext uri="{FF2B5EF4-FFF2-40B4-BE49-F238E27FC236}">
                <a16:creationId xmlns:a16="http://schemas.microsoft.com/office/drawing/2014/main" id="{4992811A-3403-820F-D7FC-B0BB49BE94F0}"/>
              </a:ext>
            </a:extLst>
          </p:cNvPr>
          <p:cNvPicPr>
            <a:picLocks noChangeAspect="1"/>
          </p:cNvPicPr>
          <p:nvPr/>
        </p:nvPicPr>
        <p:blipFill rotWithShape="1">
          <a:blip r:embed="rId4"/>
          <a:srcRect l="152" r="2580" b="-383"/>
          <a:stretch/>
        </p:blipFill>
        <p:spPr>
          <a:xfrm>
            <a:off x="5006572" y="3910274"/>
            <a:ext cx="6424878" cy="2635067"/>
          </a:xfrm>
          <a:prstGeom prst="rect">
            <a:avLst/>
          </a:prstGeom>
          <a:ln w="12700" cap="sq">
            <a:solidFill>
              <a:srgbClr val="000000"/>
            </a:solidFill>
            <a:miter lim="800000"/>
          </a:ln>
          <a:effectLst>
            <a:outerShdw blurRad="57150" dist="50800" dir="2700000" algn="tl" rotWithShape="0">
              <a:srgbClr val="000000">
                <a:alpha val="40000"/>
              </a:srgbClr>
            </a:outerShdw>
          </a:effectLst>
        </p:spPr>
      </p:pic>
      <p:sp>
        <p:nvSpPr>
          <p:cNvPr id="3" name="Content Placeholder 2">
            <a:extLst>
              <a:ext uri="{FF2B5EF4-FFF2-40B4-BE49-F238E27FC236}">
                <a16:creationId xmlns:a16="http://schemas.microsoft.com/office/drawing/2014/main" id="{7808454D-C068-73A1-99A8-370C253FC20A}"/>
              </a:ext>
            </a:extLst>
          </p:cNvPr>
          <p:cNvSpPr>
            <a:spLocks noGrp="1"/>
          </p:cNvSpPr>
          <p:nvPr>
            <p:ph idx="1"/>
          </p:nvPr>
        </p:nvSpPr>
        <p:spPr>
          <a:xfrm>
            <a:off x="5003131" y="3141888"/>
            <a:ext cx="6400800" cy="1693099"/>
          </a:xfrm>
        </p:spPr>
        <p:txBody>
          <a:bodyPr vert="horz" lIns="91440" tIns="45720" rIns="91440" bIns="45720" rtlCol="0">
            <a:normAutofit/>
          </a:bodyPr>
          <a:lstStyle/>
          <a:p>
            <a:pPr marL="0" indent="0">
              <a:buNone/>
            </a:pPr>
            <a:r>
              <a:rPr lang="en-US" sz="2000" kern="1200">
                <a:latin typeface="+mn-lt"/>
                <a:ea typeface="+mn-ea"/>
                <a:cs typeface="+mn-cs"/>
              </a:rPr>
              <a:t>Model obeys the prompt and gives response for the given user input</a:t>
            </a:r>
          </a:p>
        </p:txBody>
      </p:sp>
      <p:sp>
        <p:nvSpPr>
          <p:cNvPr id="6" name="TextBox 5">
            <a:extLst>
              <a:ext uri="{FF2B5EF4-FFF2-40B4-BE49-F238E27FC236}">
                <a16:creationId xmlns:a16="http://schemas.microsoft.com/office/drawing/2014/main" id="{D40D2A12-60A6-FF6D-94ED-352BBA62A20C}"/>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520347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nk">
            <a:extLst>
              <a:ext uri="{FF2B5EF4-FFF2-40B4-BE49-F238E27FC236}">
                <a16:creationId xmlns:a16="http://schemas.microsoft.com/office/drawing/2014/main" id="{8FAB4776-D627-498D-1D80-E8D8EDE0FF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0383" y="3104705"/>
            <a:ext cx="3217333" cy="3217333"/>
          </a:xfrm>
          <a:prstGeom prst="rect">
            <a:avLst/>
          </a:prstGeom>
        </p:spPr>
      </p:pic>
      <p:grpSp>
        <p:nvGrpSpPr>
          <p:cNvPr id="12" name="Group 11">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3" name="Rectangle 12">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6FE779-97A7-D165-8077-14CB5B3AE93A}"/>
              </a:ext>
            </a:extLst>
          </p:cNvPr>
          <p:cNvSpPr>
            <a:spLocks noGrp="1"/>
          </p:cNvSpPr>
          <p:nvPr>
            <p:ph type="title"/>
          </p:nvPr>
        </p:nvSpPr>
        <p:spPr>
          <a:xfrm>
            <a:off x="740584" y="859808"/>
            <a:ext cx="3543197" cy="2878986"/>
          </a:xfrm>
        </p:spPr>
        <p:txBody>
          <a:bodyPr>
            <a:normAutofit/>
          </a:bodyPr>
          <a:lstStyle/>
          <a:p>
            <a:pPr algn="ctr"/>
            <a:r>
              <a:rPr lang="en-US">
                <a:solidFill>
                  <a:schemeClr val="bg1"/>
                </a:solidFill>
                <a:cs typeface="Calibri Light"/>
              </a:rPr>
              <a:t>Retrieval Augmented Generation (RAG)</a:t>
            </a:r>
            <a:endParaRPr lang="en-US">
              <a:solidFill>
                <a:schemeClr val="bg1"/>
              </a:solidFill>
            </a:endParaRPr>
          </a:p>
        </p:txBody>
      </p:sp>
      <p:grpSp>
        <p:nvGrpSpPr>
          <p:cNvPr id="18"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19" name="Freeform: Shape 18">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33"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34" name="Freeform: Shape 33">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48" name="Content Placeholder 2">
            <a:extLst>
              <a:ext uri="{FF2B5EF4-FFF2-40B4-BE49-F238E27FC236}">
                <a16:creationId xmlns:a16="http://schemas.microsoft.com/office/drawing/2014/main" id="{F58C16CC-BEFB-2458-3C41-A19E5429068D}"/>
              </a:ext>
            </a:extLst>
          </p:cNvPr>
          <p:cNvGraphicFramePr>
            <a:graphicFrameLocks noGrp="1"/>
          </p:cNvGraphicFramePr>
          <p:nvPr>
            <p:ph idx="1"/>
          </p:nvPr>
        </p:nvGraphicFramePr>
        <p:xfrm>
          <a:off x="6477270" y="685805"/>
          <a:ext cx="4974771" cy="55340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021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AAD191-F252-01C5-E920-952054BC6731}"/>
              </a:ext>
            </a:extLst>
          </p:cNvPr>
          <p:cNvSpPr>
            <a:spLocks noGrp="1"/>
          </p:cNvSpPr>
          <p:nvPr>
            <p:ph type="title"/>
          </p:nvPr>
        </p:nvSpPr>
        <p:spPr>
          <a:xfrm>
            <a:off x="621792" y="1161288"/>
            <a:ext cx="3602736" cy="4526280"/>
          </a:xfrm>
        </p:spPr>
        <p:txBody>
          <a:bodyPr>
            <a:normAutofit/>
          </a:bodyPr>
          <a:lstStyle/>
          <a:p>
            <a:r>
              <a:rPr lang="en-US" sz="4000">
                <a:cs typeface="Calibri Light"/>
              </a:rPr>
              <a:t>Data consideration for RAG/ Fine-Tuning</a:t>
            </a:r>
            <a:endParaRPr lang="en-US" sz="4000"/>
          </a:p>
        </p:txBody>
      </p:sp>
      <p:sp>
        <p:nvSpPr>
          <p:cNvPr id="30" name="Rectangle 2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E6B8DE9D-69B5-753E-3A7B-C6E7AE6045FD}"/>
              </a:ext>
            </a:extLst>
          </p:cNvPr>
          <p:cNvSpPr txBox="1"/>
          <p:nvPr/>
        </p:nvSpPr>
        <p:spPr>
          <a:xfrm>
            <a:off x="8650385" y="2584633"/>
            <a:ext cx="3597597" cy="22929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75488">
              <a:spcAft>
                <a:spcPts val="600"/>
              </a:spcAft>
            </a:pPr>
            <a:r>
              <a:rPr lang="en-US" sz="800" b="1" kern="1200">
                <a:latin typeface="+mn-lt"/>
                <a:ea typeface="+mn-ea"/>
                <a:cs typeface="+mn-cs"/>
              </a:rPr>
              <a:t>Question</a:t>
            </a:r>
            <a:r>
              <a:rPr lang="en-US" sz="800" kern="1200">
                <a:latin typeface="+mn-lt"/>
                <a:ea typeface="+mn-ea"/>
                <a:cs typeface="+mn-cs"/>
              </a:rPr>
              <a:t>:  </a:t>
            </a:r>
            <a:r>
              <a:rPr lang="en-US" sz="800" kern="1200">
                <a:latin typeface="Consolas"/>
                <a:ea typeface="+mn-ea"/>
                <a:cs typeface="+mn-cs"/>
              </a:rPr>
              <a:t>I'm going through some things with my feelings and myself. I barely sleep and I do nothing but think about how I'm worthless and how I shouldn't be here.\n I've never tried or contemplated suicide. I've always wanted to fix my issues, but I never get around to it.\n How can I change my feeling of being worthless to everyone?</a:t>
            </a:r>
            <a:endParaRPr lang="en-US" sz="800" kern="1200">
              <a:latin typeface="+mn-lt"/>
              <a:cs typeface="Calibri"/>
            </a:endParaRPr>
          </a:p>
          <a:p>
            <a:pPr defTabSz="475488">
              <a:spcAft>
                <a:spcPts val="600"/>
              </a:spcAft>
            </a:pPr>
            <a:endParaRPr lang="en-US" sz="800" kern="1200">
              <a:latin typeface="+mn-lt"/>
              <a:cs typeface="Calibri"/>
            </a:endParaRPr>
          </a:p>
          <a:p>
            <a:pPr defTabSz="475488">
              <a:spcAft>
                <a:spcPts val="600"/>
              </a:spcAft>
            </a:pPr>
            <a:r>
              <a:rPr lang="en-US" sz="800" b="1" kern="1200">
                <a:latin typeface="+mn-lt"/>
                <a:ea typeface="+mn-ea"/>
                <a:cs typeface="+mn-cs"/>
              </a:rPr>
              <a:t>Answer:</a:t>
            </a:r>
            <a:r>
              <a:rPr lang="en-US" sz="800" kern="1200">
                <a:latin typeface="+mn-lt"/>
                <a:ea typeface="+mn-ea"/>
                <a:cs typeface="+mn-cs"/>
              </a:rPr>
              <a:t> </a:t>
            </a:r>
            <a:r>
              <a:rPr lang="en-US" sz="800" kern="1200">
                <a:latin typeface="Consolas"/>
                <a:ea typeface="+mn-ea"/>
                <a:cs typeface="+mn-cs"/>
              </a:rPr>
              <a:t>Hello, and thank you for your question and seeking advice on this. Feelings of worthlessness is unfortunately common. In fact, most people, if not all, have felt this to some degree at some point in their life. You are not alone.\xa0Changing our feelings is like changing our thoughts - it\'s hard to do. Our minds are so amazing that the minute you change your thought another one can be right there to take it\'s place.</a:t>
            </a:r>
            <a:endParaRPr lang="en-US" sz="800" kern="1200">
              <a:latin typeface="Consolas"/>
              <a:cs typeface="Calibri"/>
            </a:endParaRPr>
          </a:p>
          <a:p>
            <a:pPr defTabSz="475488">
              <a:spcAft>
                <a:spcPts val="600"/>
              </a:spcAft>
            </a:pPr>
            <a:r>
              <a:rPr lang="en-US" sz="800" kern="1200">
                <a:latin typeface="Consolas"/>
                <a:ea typeface="+mn-ea"/>
                <a:cs typeface="Calibri"/>
              </a:rPr>
              <a:t>Continued...</a:t>
            </a:r>
            <a:endParaRPr lang="en-US" sz="800">
              <a:latin typeface="Consolas"/>
              <a:cs typeface="Calibri"/>
            </a:endParaRPr>
          </a:p>
        </p:txBody>
      </p:sp>
      <p:sp>
        <p:nvSpPr>
          <p:cNvPr id="5" name="TextBox 4">
            <a:extLst>
              <a:ext uri="{FF2B5EF4-FFF2-40B4-BE49-F238E27FC236}">
                <a16:creationId xmlns:a16="http://schemas.microsoft.com/office/drawing/2014/main" id="{EA13B746-9C2F-73F1-1A91-89E2D3A54446}"/>
              </a:ext>
            </a:extLst>
          </p:cNvPr>
          <p:cNvSpPr txBox="1"/>
          <p:nvPr/>
        </p:nvSpPr>
        <p:spPr>
          <a:xfrm>
            <a:off x="4108088" y="6510382"/>
            <a:ext cx="7739092" cy="3139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75488">
              <a:lnSpc>
                <a:spcPct val="90000"/>
              </a:lnSpc>
              <a:spcBef>
                <a:spcPts val="520"/>
              </a:spcBef>
            </a:pPr>
            <a:r>
              <a:rPr lang="en-US" sz="800" kern="1200">
                <a:latin typeface="+mn-lt"/>
                <a:ea typeface="+mn-ea"/>
                <a:cs typeface="Calibri"/>
              </a:rPr>
              <a:t>References:</a:t>
            </a:r>
            <a:r>
              <a:rPr lang="en-US" sz="800" kern="1200">
                <a:latin typeface="+mn-lt"/>
                <a:ea typeface="+mn-ea"/>
                <a:cs typeface="Calibri"/>
                <a:hlinkClick r:id="rId2">
                  <a:extLst>
                    <a:ext uri="{A12FA001-AC4F-418D-AE19-62706E023703}">
                      <ahyp:hlinkClr xmlns:ahyp="http://schemas.microsoft.com/office/drawing/2018/hyperlinkcolor" val="tx"/>
                    </a:ext>
                  </a:extLst>
                </a:hlinkClick>
              </a:rPr>
              <a:t>https://web.eecs.umich.edu/~mihalcea/papers/perezrosas.acl19.pdf</a:t>
            </a:r>
            <a:r>
              <a:rPr lang="en-US" sz="800" kern="1200">
                <a:latin typeface="+mn-lt"/>
                <a:ea typeface="+mn-ea"/>
                <a:cs typeface="Calibri"/>
              </a:rPr>
              <a:t>,    </a:t>
            </a:r>
            <a:r>
              <a:rPr lang="en-US" sz="800" kern="1200">
                <a:latin typeface="+mn-lt"/>
                <a:ea typeface="+mn-ea"/>
                <a:cs typeface="Calibri"/>
                <a:hlinkClick r:id="rId3">
                  <a:extLst>
                    <a:ext uri="{A12FA001-AC4F-418D-AE19-62706E023703}">
                      <ahyp:hlinkClr xmlns:ahyp="http://schemas.microsoft.com/office/drawing/2018/hyperlinkcolor" val="tx"/>
                    </a:ext>
                  </a:extLst>
                </a:hlinkClick>
              </a:rPr>
              <a:t>https://www.kaggle.com/datasets/reihanenamdari/mental-health-corpus</a:t>
            </a:r>
            <a:r>
              <a:rPr lang="en-US" sz="800" kern="1200">
                <a:latin typeface="+mn-lt"/>
                <a:ea typeface="+mn-ea"/>
                <a:cs typeface="Calibri"/>
              </a:rPr>
              <a:t>,      </a:t>
            </a:r>
            <a:r>
              <a:rPr lang="en-US" sz="800" kern="1200">
                <a:latin typeface="+mn-lt"/>
                <a:ea typeface="+mn-ea"/>
                <a:cs typeface="Calibri"/>
                <a:hlinkClick r:id="rId4">
                  <a:extLst>
                    <a:ext uri="{A12FA001-AC4F-418D-AE19-62706E023703}">
                      <ahyp:hlinkClr xmlns:ahyp="http://schemas.microsoft.com/office/drawing/2018/hyperlinkcolor" val="tx"/>
                    </a:ext>
                  </a:extLst>
                </a:hlinkClick>
              </a:rPr>
              <a:t>https://github.com/nbertagnolli/counsel-chat</a:t>
            </a:r>
            <a:r>
              <a:rPr lang="en-US" sz="800" kern="1200">
                <a:latin typeface="+mn-lt"/>
                <a:ea typeface="+mn-ea"/>
                <a:cs typeface="Calibri"/>
              </a:rPr>
              <a:t> </a:t>
            </a:r>
            <a:endParaRPr lang="en-US" sz="800">
              <a:cs typeface="Calibri" panose="020F0502020204030204"/>
            </a:endParaRPr>
          </a:p>
        </p:txBody>
      </p:sp>
      <p:graphicFrame>
        <p:nvGraphicFramePr>
          <p:cNvPr id="7" name="Table 6">
            <a:extLst>
              <a:ext uri="{FF2B5EF4-FFF2-40B4-BE49-F238E27FC236}">
                <a16:creationId xmlns:a16="http://schemas.microsoft.com/office/drawing/2014/main" id="{12D32D9F-7A10-D13C-8729-E574F806442E}"/>
              </a:ext>
            </a:extLst>
          </p:cNvPr>
          <p:cNvGraphicFramePr>
            <a:graphicFrameLocks noGrp="1"/>
          </p:cNvGraphicFramePr>
          <p:nvPr>
            <p:extLst>
              <p:ext uri="{D42A27DB-BD31-4B8C-83A1-F6EECF244321}">
                <p14:modId xmlns:p14="http://schemas.microsoft.com/office/powerpoint/2010/main" val="2476954337"/>
              </p:ext>
            </p:extLst>
          </p:nvPr>
        </p:nvGraphicFramePr>
        <p:xfrm>
          <a:off x="8661633" y="894825"/>
          <a:ext cx="3508015" cy="965467"/>
        </p:xfrm>
        <a:graphic>
          <a:graphicData uri="http://schemas.openxmlformats.org/drawingml/2006/table">
            <a:tbl>
              <a:tblPr firstRow="1" firstCol="1" bandRow="1">
                <a:tableStyleId>{5C22544A-7EE6-4342-B048-85BDC9FD1C3A}</a:tableStyleId>
              </a:tblPr>
              <a:tblGrid>
                <a:gridCol w="3100333">
                  <a:extLst>
                    <a:ext uri="{9D8B030D-6E8A-4147-A177-3AD203B41FA5}">
                      <a16:colId xmlns:a16="http://schemas.microsoft.com/office/drawing/2014/main" val="654480577"/>
                    </a:ext>
                  </a:extLst>
                </a:gridCol>
                <a:gridCol w="407682">
                  <a:extLst>
                    <a:ext uri="{9D8B030D-6E8A-4147-A177-3AD203B41FA5}">
                      <a16:colId xmlns:a16="http://schemas.microsoft.com/office/drawing/2014/main" val="2595373753"/>
                    </a:ext>
                  </a:extLst>
                </a:gridCol>
              </a:tblGrid>
              <a:tr h="244678">
                <a:tc>
                  <a:txBody>
                    <a:bodyPr/>
                    <a:lstStyle/>
                    <a:p>
                      <a:pPr algn="ctr">
                        <a:lnSpc>
                          <a:spcPct val="107000"/>
                        </a:lnSpc>
                        <a:spcAft>
                          <a:spcPts val="800"/>
                        </a:spcAft>
                      </a:pPr>
                      <a:r>
                        <a:rPr lang="en-US" sz="900" kern="100">
                          <a:solidFill>
                            <a:schemeClr val="tx1"/>
                          </a:solidFill>
                          <a:effectLst/>
                          <a:latin typeface="Calibri"/>
                          <a:ea typeface="Calibri" panose="020F0502020204030204" pitchFamily="34" charset="0"/>
                          <a:cs typeface="Times New Roman"/>
                        </a:rPr>
                        <a:t>Text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900" kern="100">
                          <a:solidFill>
                            <a:schemeClr val="tx1"/>
                          </a:solidFill>
                          <a:effectLst/>
                          <a:latin typeface="Calibri"/>
                          <a:ea typeface="Calibri" panose="020F0502020204030204" pitchFamily="34" charset="0"/>
                          <a:cs typeface="Times New Roman"/>
                        </a:rPr>
                        <a:t>Label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07863498"/>
                  </a:ext>
                </a:extLst>
              </a:tr>
              <a:tr h="0">
                <a:tc>
                  <a:txBody>
                    <a:bodyPr/>
                    <a:lstStyle/>
                    <a:p>
                      <a:pPr>
                        <a:lnSpc>
                          <a:spcPct val="107000"/>
                        </a:lnSpc>
                        <a:spcAft>
                          <a:spcPts val="800"/>
                        </a:spcAft>
                      </a:pPr>
                      <a:r>
                        <a:rPr lang="en-US" sz="900" b="0" kern="100">
                          <a:solidFill>
                            <a:schemeClr val="tx1"/>
                          </a:solidFill>
                          <a:effectLst/>
                          <a:latin typeface="Calibri"/>
                          <a:ea typeface="Calibri" panose="020F0502020204030204" pitchFamily="34" charset="0"/>
                          <a:cs typeface="Times New Roman"/>
                        </a:rPr>
                        <a:t>dear </a:t>
                      </a:r>
                      <a:r>
                        <a:rPr lang="en-US" sz="900" b="0" kern="100" err="1">
                          <a:solidFill>
                            <a:schemeClr val="tx1"/>
                          </a:solidFill>
                          <a:effectLst/>
                          <a:latin typeface="Calibri"/>
                          <a:ea typeface="Calibri" panose="020F0502020204030204" pitchFamily="34" charset="0"/>
                          <a:cs typeface="Times New Roman"/>
                        </a:rPr>
                        <a:t>american</a:t>
                      </a:r>
                      <a:r>
                        <a:rPr lang="en-US" sz="900" b="0" kern="100">
                          <a:solidFill>
                            <a:schemeClr val="tx1"/>
                          </a:solidFill>
                          <a:effectLst/>
                          <a:latin typeface="Calibri"/>
                          <a:ea typeface="Calibri" panose="020F0502020204030204" pitchFamily="34" charset="0"/>
                          <a:cs typeface="Times New Roman"/>
                        </a:rPr>
                        <a:t> teens question </a:t>
                      </a:r>
                      <a:r>
                        <a:rPr lang="en-US" sz="900" b="0" kern="100" err="1">
                          <a:solidFill>
                            <a:schemeClr val="tx1"/>
                          </a:solidFill>
                          <a:effectLst/>
                          <a:latin typeface="Calibri"/>
                          <a:ea typeface="Calibri" panose="020F0502020204030204" pitchFamily="34" charset="0"/>
                          <a:cs typeface="Times New Roman"/>
                        </a:rPr>
                        <a:t>dutch</a:t>
                      </a:r>
                      <a:r>
                        <a:rPr lang="en-US" sz="900" b="0" kern="100">
                          <a:solidFill>
                            <a:schemeClr val="tx1"/>
                          </a:solidFill>
                          <a:effectLst/>
                          <a:latin typeface="Calibri"/>
                          <a:ea typeface="Calibri" panose="020F0502020204030204" pitchFamily="34" charset="0"/>
                          <a:cs typeface="Times New Roman"/>
                        </a:rPr>
                        <a:t> person heard guys get way easier things learn age us </a:t>
                      </a:r>
                      <a:r>
                        <a:rPr lang="en-US" sz="900" b="0" kern="100" err="1">
                          <a:solidFill>
                            <a:schemeClr val="tx1"/>
                          </a:solidFill>
                          <a:effectLst/>
                          <a:latin typeface="Calibri"/>
                          <a:ea typeface="Calibri" panose="020F0502020204030204" pitchFamily="34" charset="0"/>
                          <a:cs typeface="Times New Roman"/>
                        </a:rPr>
                        <a:t>sooooo</a:t>
                      </a:r>
                      <a:r>
                        <a:rPr lang="en-US" sz="900" b="0" kern="100">
                          <a:solidFill>
                            <a:schemeClr val="tx1"/>
                          </a:solidFill>
                          <a:effectLst/>
                          <a:latin typeface="Calibri"/>
                          <a:ea typeface="Calibri" panose="020F0502020204030204" pitchFamily="34" charset="0"/>
                          <a:cs typeface="Times New Roman"/>
                        </a:rPr>
                        <a:t> </a:t>
                      </a:r>
                      <a:r>
                        <a:rPr lang="en-US" sz="900" b="0" kern="100" err="1">
                          <a:solidFill>
                            <a:schemeClr val="tx1"/>
                          </a:solidFill>
                          <a:effectLst/>
                          <a:latin typeface="Calibri"/>
                          <a:ea typeface="Calibri" panose="020F0502020204030204" pitchFamily="34" charset="0"/>
                          <a:cs typeface="Times New Roman"/>
                        </a:rPr>
                        <a:t>thth</a:t>
                      </a:r>
                      <a:r>
                        <a:rPr lang="en-US" sz="900" b="0" kern="100">
                          <a:solidFill>
                            <a:schemeClr val="tx1"/>
                          </a:solidFill>
                          <a:effectLst/>
                          <a:latin typeface="Calibri"/>
                          <a:ea typeface="Calibri" panose="020F0502020204030204" pitchFamily="34" charset="0"/>
                          <a:cs typeface="Times New Roman"/>
                        </a:rPr>
                        <a:t> graders like  right guys learn math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900" kern="100">
                          <a:solidFill>
                            <a:schemeClr val="tx1"/>
                          </a:solidFill>
                          <a:effectLst/>
                          <a:latin typeface="Calibri"/>
                          <a:ea typeface="Calibri" panose="020F0502020204030204" pitchFamily="34" charset="0"/>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0109019"/>
                  </a:ext>
                </a:extLst>
              </a:tr>
              <a:tr h="0">
                <a:tc>
                  <a:txBody>
                    <a:bodyPr/>
                    <a:lstStyle/>
                    <a:p>
                      <a:pPr>
                        <a:lnSpc>
                          <a:spcPct val="107000"/>
                        </a:lnSpc>
                        <a:spcAft>
                          <a:spcPts val="800"/>
                        </a:spcAft>
                      </a:pPr>
                      <a:r>
                        <a:rPr lang="en-US" sz="900" b="0" kern="100">
                          <a:solidFill>
                            <a:schemeClr val="tx1"/>
                          </a:solidFill>
                          <a:effectLst/>
                          <a:latin typeface="Calibri"/>
                          <a:ea typeface="Calibri" panose="020F0502020204030204" pitchFamily="34" charset="0"/>
                          <a:cs typeface="Times New Roman"/>
                        </a:rPr>
                        <a:t>nothing look forward </a:t>
                      </a:r>
                      <a:r>
                        <a:rPr lang="en-US" sz="900" b="0" kern="100" err="1">
                          <a:solidFill>
                            <a:schemeClr val="tx1"/>
                          </a:solidFill>
                          <a:effectLst/>
                          <a:latin typeface="Calibri"/>
                          <a:ea typeface="Calibri" panose="020F0502020204030204" pitchFamily="34" charset="0"/>
                          <a:cs typeface="Times New Roman"/>
                        </a:rPr>
                        <a:t>lifei</a:t>
                      </a:r>
                      <a:r>
                        <a:rPr lang="en-US" sz="900" b="0" kern="100">
                          <a:solidFill>
                            <a:schemeClr val="tx1"/>
                          </a:solidFill>
                          <a:effectLst/>
                          <a:latin typeface="Calibri"/>
                          <a:ea typeface="Calibri" panose="020F0502020204030204" pitchFamily="34" charset="0"/>
                          <a:cs typeface="Times New Roman"/>
                        </a:rPr>
                        <a:t> </a:t>
                      </a:r>
                      <a:r>
                        <a:rPr lang="en-US" sz="900" b="0" kern="100" err="1">
                          <a:solidFill>
                            <a:schemeClr val="tx1"/>
                          </a:solidFill>
                          <a:effectLst/>
                          <a:latin typeface="Calibri"/>
                          <a:ea typeface="Calibri" panose="020F0502020204030204" pitchFamily="34" charset="0"/>
                          <a:cs typeface="Times New Roman"/>
                        </a:rPr>
                        <a:t>dont</a:t>
                      </a:r>
                      <a:r>
                        <a:rPr lang="en-US" sz="900" b="0" kern="100">
                          <a:solidFill>
                            <a:schemeClr val="tx1"/>
                          </a:solidFill>
                          <a:effectLst/>
                          <a:latin typeface="Calibri"/>
                          <a:ea typeface="Calibri" panose="020F0502020204030204" pitchFamily="34" charset="0"/>
                          <a:cs typeface="Times New Roman"/>
                        </a:rPr>
                        <a:t> many reasons keep going feel like nothing keeps going next day makes want hang myself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900" kern="100">
                          <a:solidFill>
                            <a:schemeClr val="tx1"/>
                          </a:solidFill>
                          <a:effectLst/>
                          <a:latin typeface="Calibri"/>
                          <a:ea typeface="Calibri" panose="020F0502020204030204" pitchFamily="34" charset="0"/>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9035412"/>
                  </a:ext>
                </a:extLst>
              </a:tr>
            </a:tbl>
          </a:graphicData>
        </a:graphic>
      </p:graphicFrame>
      <p:sp>
        <p:nvSpPr>
          <p:cNvPr id="8" name="TextBox 7">
            <a:extLst>
              <a:ext uri="{FF2B5EF4-FFF2-40B4-BE49-F238E27FC236}">
                <a16:creationId xmlns:a16="http://schemas.microsoft.com/office/drawing/2014/main" id="{303B61BB-36D2-6697-138C-CE1490F43AB7}"/>
              </a:ext>
            </a:extLst>
          </p:cNvPr>
          <p:cNvSpPr txBox="1"/>
          <p:nvPr/>
        </p:nvSpPr>
        <p:spPr>
          <a:xfrm>
            <a:off x="8652223" y="409361"/>
            <a:ext cx="302038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75488">
              <a:spcAft>
                <a:spcPts val="600"/>
              </a:spcAft>
            </a:pPr>
            <a:r>
              <a:rPr lang="en-US" sz="1100" b="1" kern="1200">
                <a:latin typeface="+mn-lt"/>
                <a:ea typeface="+mn-ea"/>
                <a:cs typeface="Calibri"/>
              </a:rPr>
              <a:t>Mental Illness Indicators- 28000 entries </a:t>
            </a:r>
            <a:endParaRPr lang="en-US" sz="1100" b="1"/>
          </a:p>
        </p:txBody>
      </p:sp>
      <p:sp>
        <p:nvSpPr>
          <p:cNvPr id="9" name="TextBox 8">
            <a:extLst>
              <a:ext uri="{FF2B5EF4-FFF2-40B4-BE49-F238E27FC236}">
                <a16:creationId xmlns:a16="http://schemas.microsoft.com/office/drawing/2014/main" id="{92ABB8DF-E7E1-A596-4E07-C34B8EEC3CC1}"/>
              </a:ext>
            </a:extLst>
          </p:cNvPr>
          <p:cNvSpPr txBox="1"/>
          <p:nvPr/>
        </p:nvSpPr>
        <p:spPr>
          <a:xfrm>
            <a:off x="8652222" y="2224878"/>
            <a:ext cx="302038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75488">
              <a:spcAft>
                <a:spcPts val="600"/>
              </a:spcAft>
            </a:pPr>
            <a:r>
              <a:rPr lang="en-US" sz="1100" b="1" kern="1200">
                <a:latin typeface="+mn-lt"/>
                <a:ea typeface="+mn-ea"/>
                <a:cs typeface="Calibri"/>
              </a:rPr>
              <a:t>Mental Health Related Reponses- 5700 entries </a:t>
            </a:r>
            <a:endParaRPr lang="en-US" sz="1100" b="1"/>
          </a:p>
        </p:txBody>
      </p:sp>
      <p:sp>
        <p:nvSpPr>
          <p:cNvPr id="11" name="TextBox 10">
            <a:extLst>
              <a:ext uri="{FF2B5EF4-FFF2-40B4-BE49-F238E27FC236}">
                <a16:creationId xmlns:a16="http://schemas.microsoft.com/office/drawing/2014/main" id="{54EAA720-1935-1537-48A3-9DE5DBC58C28}"/>
              </a:ext>
            </a:extLst>
          </p:cNvPr>
          <p:cNvSpPr txBox="1"/>
          <p:nvPr/>
        </p:nvSpPr>
        <p:spPr>
          <a:xfrm>
            <a:off x="5190207" y="410151"/>
            <a:ext cx="302038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75488">
              <a:spcAft>
                <a:spcPts val="600"/>
              </a:spcAft>
            </a:pPr>
            <a:r>
              <a:rPr lang="en-US" sz="1100" b="1" kern="1200">
                <a:latin typeface="+mn-lt"/>
                <a:ea typeface="+mn-ea"/>
                <a:cs typeface="Calibri"/>
              </a:rPr>
              <a:t>Therapist conversation records- 260 entries </a:t>
            </a:r>
            <a:endParaRPr lang="en-US" sz="1100" b="1"/>
          </a:p>
        </p:txBody>
      </p:sp>
      <p:sp>
        <p:nvSpPr>
          <p:cNvPr id="12" name="TextBox 11">
            <a:extLst>
              <a:ext uri="{FF2B5EF4-FFF2-40B4-BE49-F238E27FC236}">
                <a16:creationId xmlns:a16="http://schemas.microsoft.com/office/drawing/2014/main" id="{D34EBF23-D49D-BD44-E94F-584C393D5F51}"/>
              </a:ext>
            </a:extLst>
          </p:cNvPr>
          <p:cNvSpPr txBox="1"/>
          <p:nvPr/>
        </p:nvSpPr>
        <p:spPr>
          <a:xfrm>
            <a:off x="5190295" y="733835"/>
            <a:ext cx="3270599"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75488">
              <a:spcAft>
                <a:spcPts val="600"/>
              </a:spcAft>
            </a:pPr>
            <a:r>
              <a:rPr lang="en-US" sz="800" b="1" kern="1200">
                <a:latin typeface="+mn-lt"/>
                <a:ea typeface="+mn-lt"/>
                <a:cs typeface="+mn-lt"/>
              </a:rPr>
              <a:t>T:</a:t>
            </a:r>
            <a:r>
              <a:rPr lang="en-US" sz="800" kern="1200">
                <a:latin typeface="+mn-lt"/>
                <a:ea typeface="+mn-lt"/>
                <a:cs typeface="+mn-lt"/>
              </a:rPr>
              <a:t>    hey Monica how are you doing today</a:t>
            </a:r>
            <a:endParaRPr lang="en-US" sz="800" kern="1200">
              <a:latin typeface="+mn-lt"/>
              <a:cs typeface="Calibri"/>
            </a:endParaRPr>
          </a:p>
          <a:p>
            <a:pPr defTabSz="475488">
              <a:spcAft>
                <a:spcPts val="600"/>
              </a:spcAft>
            </a:pPr>
            <a:r>
              <a:rPr lang="en-US" sz="800" b="1" kern="1200">
                <a:latin typeface="+mn-lt"/>
                <a:ea typeface="+mn-lt"/>
                <a:cs typeface="+mn-lt"/>
              </a:rPr>
              <a:t>C:</a:t>
            </a:r>
            <a:r>
              <a:rPr lang="en-US" sz="800" kern="1200">
                <a:latin typeface="+mn-lt"/>
                <a:ea typeface="+mn-lt"/>
                <a:cs typeface="+mn-lt"/>
              </a:rPr>
              <a:t>    I'm okay right now but I'm a little anxious because thinking about how Black Friday is soon and my friends want to go to the mall for Black Friday but I really can't go and I want to go but I really to interesting</a:t>
            </a:r>
            <a:endParaRPr lang="en-US" sz="800" kern="1200">
              <a:latin typeface="+mn-lt"/>
              <a:cs typeface="Calibri"/>
            </a:endParaRPr>
          </a:p>
          <a:p>
            <a:pPr defTabSz="475488">
              <a:spcAft>
                <a:spcPts val="600"/>
              </a:spcAft>
            </a:pPr>
            <a:r>
              <a:rPr lang="en-US" sz="800" b="1" kern="1200">
                <a:latin typeface="+mn-lt"/>
                <a:ea typeface="+mn-lt"/>
                <a:cs typeface="+mn-lt"/>
              </a:rPr>
              <a:t>T:</a:t>
            </a:r>
            <a:r>
              <a:rPr lang="en-US" sz="800" kern="1200">
                <a:latin typeface="+mn-lt"/>
                <a:ea typeface="+mn-lt"/>
                <a:cs typeface="+mn-lt"/>
              </a:rPr>
              <a:t>    so it sounds like you really want to go to Black Friday with your friends you're feeling a little anxious about it</a:t>
            </a:r>
            <a:endParaRPr lang="en-US" sz="800" kern="1200">
              <a:latin typeface="+mn-lt"/>
              <a:cs typeface="Calibri"/>
            </a:endParaRPr>
          </a:p>
          <a:p>
            <a:pPr defTabSz="475488">
              <a:spcAft>
                <a:spcPts val="600"/>
              </a:spcAft>
            </a:pPr>
            <a:r>
              <a:rPr lang="en-US" sz="800" b="1" kern="1200">
                <a:latin typeface="+mn-lt"/>
                <a:ea typeface="+mn-lt"/>
                <a:cs typeface="+mn-lt"/>
              </a:rPr>
              <a:t>C: </a:t>
            </a:r>
            <a:r>
              <a:rPr lang="en-US" sz="800" kern="1200">
                <a:latin typeface="+mn-lt"/>
                <a:ea typeface="+mn-lt"/>
                <a:cs typeface="+mn-lt"/>
              </a:rPr>
              <a:t>   yeah Monaco but interesting but I was thinking about it and maybe if I could make an image or something that I could use while I'm there maybe I'd be able to go so I was wondering if I could give you that very well</a:t>
            </a:r>
            <a:endParaRPr lang="en-US" sz="800" kern="1200">
              <a:latin typeface="+mn-lt"/>
              <a:cs typeface="Calibri"/>
            </a:endParaRPr>
          </a:p>
          <a:p>
            <a:pPr defTabSz="475488">
              <a:spcAft>
                <a:spcPts val="600"/>
              </a:spcAft>
            </a:pPr>
            <a:r>
              <a:rPr lang="en-US" sz="800" b="1" kern="1200">
                <a:latin typeface="+mn-lt"/>
                <a:ea typeface="+mn-lt"/>
                <a:cs typeface="+mn-lt"/>
              </a:rPr>
              <a:t>T: </a:t>
            </a:r>
            <a:r>
              <a:rPr lang="en-US" sz="800" kern="1200">
                <a:latin typeface="+mn-lt"/>
                <a:ea typeface="+mn-lt"/>
                <a:cs typeface="+mn-lt"/>
              </a:rPr>
              <a:t>   that sounds like a great idea can absolutely do that</a:t>
            </a:r>
            <a:endParaRPr lang="en-US" sz="800" kern="1200">
              <a:latin typeface="+mn-lt"/>
              <a:cs typeface="Calibri"/>
            </a:endParaRPr>
          </a:p>
          <a:p>
            <a:pPr defTabSz="475488">
              <a:spcAft>
                <a:spcPts val="600"/>
              </a:spcAft>
            </a:pPr>
            <a:r>
              <a:rPr lang="en-US" sz="800" b="1" kern="1200">
                <a:latin typeface="+mn-lt"/>
                <a:ea typeface="+mn-lt"/>
                <a:cs typeface="+mn-lt"/>
              </a:rPr>
              <a:t>C: </a:t>
            </a:r>
            <a:r>
              <a:rPr lang="en-US" sz="800" kern="1200">
                <a:latin typeface="+mn-lt"/>
                <a:ea typeface="+mn-lt"/>
                <a:cs typeface="+mn-lt"/>
              </a:rPr>
              <a:t>   okay</a:t>
            </a:r>
            <a:endParaRPr lang="en-US" sz="800" kern="1200">
              <a:latin typeface="+mn-lt"/>
              <a:cs typeface="Calibri"/>
            </a:endParaRPr>
          </a:p>
          <a:p>
            <a:pPr defTabSz="475488">
              <a:spcAft>
                <a:spcPts val="600"/>
              </a:spcAft>
            </a:pPr>
            <a:r>
              <a:rPr lang="en-US" sz="800" b="1" kern="1200">
                <a:latin typeface="+mn-lt"/>
                <a:ea typeface="+mn-lt"/>
                <a:cs typeface="+mn-lt"/>
              </a:rPr>
              <a:t>T:</a:t>
            </a:r>
            <a:r>
              <a:rPr lang="en-US" sz="800" kern="1200">
                <a:latin typeface="+mn-lt"/>
                <a:ea typeface="+mn-lt"/>
                <a:cs typeface="+mn-lt"/>
              </a:rPr>
              <a:t>    so we have some materials on the table but if you'd like to use anything else that we've used previously just let me know and I'll get them to you for you</a:t>
            </a:r>
            <a:endParaRPr lang="en-US" sz="800" kern="1200">
              <a:latin typeface="+mn-lt"/>
              <a:cs typeface="Calibri"/>
            </a:endParaRPr>
          </a:p>
          <a:p>
            <a:pPr defTabSz="475488">
              <a:spcAft>
                <a:spcPts val="600"/>
              </a:spcAft>
            </a:pPr>
            <a:r>
              <a:rPr lang="en-US" sz="800" b="1" kern="1200">
                <a:latin typeface="+mn-lt"/>
                <a:ea typeface="+mn-lt"/>
                <a:cs typeface="+mn-lt"/>
              </a:rPr>
              <a:t>C:</a:t>
            </a:r>
            <a:r>
              <a:rPr lang="en-US" sz="800" kern="1200">
                <a:latin typeface="+mn-lt"/>
                <a:ea typeface="+mn-lt"/>
                <a:cs typeface="+mn-lt"/>
              </a:rPr>
              <a:t>    um do you have a Sharpie</a:t>
            </a:r>
            <a:endParaRPr lang="en-US" sz="800" kern="1200">
              <a:latin typeface="+mn-lt"/>
              <a:cs typeface="Calibri"/>
            </a:endParaRPr>
          </a:p>
          <a:p>
            <a:pPr defTabSz="475488">
              <a:spcAft>
                <a:spcPts val="600"/>
              </a:spcAft>
            </a:pPr>
            <a:r>
              <a:rPr lang="en-US" sz="800" b="1" kern="1200">
                <a:latin typeface="+mn-lt"/>
                <a:ea typeface="+mn-lt"/>
                <a:cs typeface="+mn-lt"/>
              </a:rPr>
              <a:t>T:</a:t>
            </a:r>
            <a:r>
              <a:rPr lang="en-US" sz="800" kern="1200">
                <a:latin typeface="+mn-lt"/>
                <a:ea typeface="+mn-lt"/>
                <a:cs typeface="+mn-lt"/>
              </a:rPr>
              <a:t>    it do did you have a color that you wanted</a:t>
            </a:r>
            <a:endParaRPr lang="en-US" sz="800" kern="1200">
              <a:latin typeface="+mn-lt"/>
              <a:cs typeface="Calibri"/>
            </a:endParaRPr>
          </a:p>
          <a:p>
            <a:pPr defTabSz="475488">
              <a:spcAft>
                <a:spcPts val="600"/>
              </a:spcAft>
            </a:pPr>
            <a:r>
              <a:rPr lang="en-US" sz="800" b="1" kern="1200">
                <a:latin typeface="+mn-lt"/>
                <a:ea typeface="+mn-lt"/>
                <a:cs typeface="+mn-lt"/>
              </a:rPr>
              <a:t>C: </a:t>
            </a:r>
            <a:r>
              <a:rPr lang="en-US" sz="800" kern="1200">
                <a:latin typeface="+mn-lt"/>
                <a:ea typeface="+mn-lt"/>
                <a:cs typeface="+mn-lt"/>
              </a:rPr>
              <a:t>   black maybe</a:t>
            </a:r>
            <a:endParaRPr lang="en-US" sz="800" kern="1200">
              <a:latin typeface="+mn-lt"/>
              <a:cs typeface="Calibri"/>
            </a:endParaRPr>
          </a:p>
          <a:p>
            <a:pPr defTabSz="475488">
              <a:spcAft>
                <a:spcPts val="600"/>
              </a:spcAft>
            </a:pPr>
            <a:r>
              <a:rPr lang="en-US" sz="800" b="1" kern="1200">
                <a:latin typeface="+mn-lt"/>
                <a:ea typeface="+mn-lt"/>
                <a:cs typeface="+mn-lt"/>
              </a:rPr>
              <a:t>T: </a:t>
            </a:r>
            <a:r>
              <a:rPr lang="en-US" sz="800" kern="1200">
                <a:latin typeface="+mn-lt"/>
                <a:ea typeface="+mn-lt"/>
                <a:cs typeface="+mn-lt"/>
              </a:rPr>
              <a:t>   all right here</a:t>
            </a:r>
            <a:endParaRPr lang="en-US" sz="800" kern="1200">
              <a:latin typeface="+mn-lt"/>
              <a:cs typeface="Calibri"/>
            </a:endParaRPr>
          </a:p>
          <a:p>
            <a:pPr defTabSz="475488">
              <a:spcAft>
                <a:spcPts val="600"/>
              </a:spcAft>
            </a:pPr>
            <a:r>
              <a:rPr lang="en-US" sz="800" b="1" kern="1200">
                <a:latin typeface="+mn-lt"/>
                <a:ea typeface="+mn-lt"/>
                <a:cs typeface="+mn-lt"/>
              </a:rPr>
              <a:t>C:</a:t>
            </a:r>
            <a:r>
              <a:rPr lang="en-US" sz="800" kern="1200">
                <a:latin typeface="+mn-lt"/>
                <a:ea typeface="+mn-lt"/>
                <a:cs typeface="+mn-lt"/>
              </a:rPr>
              <a:t>    this</a:t>
            </a:r>
            <a:endParaRPr lang="en-US" sz="800" kern="1200">
              <a:latin typeface="+mn-lt"/>
              <a:cs typeface="Calibri"/>
            </a:endParaRPr>
          </a:p>
          <a:p>
            <a:pPr defTabSz="475488">
              <a:spcAft>
                <a:spcPts val="600"/>
              </a:spcAft>
            </a:pPr>
            <a:r>
              <a:rPr lang="en-US" sz="800" b="1" kern="1200">
                <a:latin typeface="+mn-lt"/>
                <a:ea typeface="+mn-lt"/>
                <a:cs typeface="+mn-lt"/>
              </a:rPr>
              <a:t>T: </a:t>
            </a:r>
            <a:r>
              <a:rPr lang="en-US" sz="800" kern="1200">
                <a:latin typeface="+mn-lt"/>
                <a:ea typeface="+mn-lt"/>
                <a:cs typeface="+mn-lt"/>
              </a:rPr>
              <a:t>   welcome</a:t>
            </a:r>
            <a:endParaRPr lang="en-US" sz="800" kern="1200">
              <a:latin typeface="+mn-lt"/>
              <a:cs typeface="Calibri"/>
            </a:endParaRPr>
          </a:p>
          <a:p>
            <a:pPr defTabSz="475488">
              <a:spcAft>
                <a:spcPts val="600"/>
              </a:spcAft>
            </a:pPr>
            <a:r>
              <a:rPr lang="en-US" sz="800" b="1" kern="1200">
                <a:latin typeface="+mn-lt"/>
                <a:ea typeface="+mn-lt"/>
                <a:cs typeface="+mn-lt"/>
              </a:rPr>
              <a:t>C: </a:t>
            </a:r>
            <a:r>
              <a:rPr lang="en-US" sz="800" kern="1200">
                <a:latin typeface="+mn-lt"/>
                <a:ea typeface="+mn-lt"/>
                <a:cs typeface="+mn-lt"/>
              </a:rPr>
              <a:t>   ok I think I'm done</a:t>
            </a:r>
            <a:endParaRPr lang="en-US" sz="800" kern="1200">
              <a:latin typeface="+mn-lt"/>
              <a:cs typeface="Calibri"/>
            </a:endParaRPr>
          </a:p>
          <a:p>
            <a:pPr defTabSz="475488">
              <a:spcAft>
                <a:spcPts val="600"/>
              </a:spcAft>
            </a:pPr>
            <a:r>
              <a:rPr lang="en-US" sz="800" b="1" kern="1200">
                <a:latin typeface="+mn-lt"/>
                <a:ea typeface="+mn-lt"/>
                <a:cs typeface="+mn-lt"/>
              </a:rPr>
              <a:t>T:</a:t>
            </a:r>
            <a:r>
              <a:rPr lang="en-US" sz="800" kern="1200">
                <a:latin typeface="+mn-lt"/>
                <a:ea typeface="+mn-lt"/>
                <a:cs typeface="+mn-lt"/>
              </a:rPr>
              <a:t>    all right is there anything you'd like to tell me about it</a:t>
            </a:r>
            <a:endParaRPr lang="en-US" sz="800" kern="1200">
              <a:latin typeface="+mn-lt"/>
              <a:cs typeface="Calibri"/>
            </a:endParaRPr>
          </a:p>
          <a:p>
            <a:pPr defTabSz="475488">
              <a:spcAft>
                <a:spcPts val="600"/>
              </a:spcAft>
            </a:pPr>
            <a:r>
              <a:rPr lang="en-US" sz="800" b="1" kern="1200">
                <a:latin typeface="+mn-lt"/>
                <a:ea typeface="+mn-lt"/>
                <a:cs typeface="+mn-lt"/>
              </a:rPr>
              <a:t>C: </a:t>
            </a:r>
            <a:r>
              <a:rPr lang="en-US" sz="800" kern="1200">
                <a:latin typeface="+mn-lt"/>
                <a:ea typeface="+mn-lt"/>
                <a:cs typeface="+mn-lt"/>
              </a:rPr>
              <a:t>   well I'm sure um I drew mountains and lake because when I think about things like Unicom I think of nature so I drew a scene that I think would keep me calm</a:t>
            </a:r>
            <a:endParaRPr lang="en-US" sz="800" kern="1200">
              <a:latin typeface="+mn-lt"/>
              <a:cs typeface="Calibri"/>
            </a:endParaRPr>
          </a:p>
          <a:p>
            <a:pPr defTabSz="475488">
              <a:spcAft>
                <a:spcPts val="600"/>
              </a:spcAft>
            </a:pPr>
            <a:r>
              <a:rPr lang="en-US" sz="800" b="1" kern="1200">
                <a:latin typeface="+mn-lt"/>
                <a:ea typeface="+mn-lt"/>
                <a:cs typeface="+mn-lt"/>
              </a:rPr>
              <a:t>T:</a:t>
            </a:r>
            <a:r>
              <a:rPr lang="en-US" sz="800" kern="1200">
                <a:latin typeface="+mn-lt"/>
                <a:ea typeface="+mn-lt"/>
                <a:cs typeface="+mn-lt"/>
              </a:rPr>
              <a:t>    so it sounds like nature and mountains are coming to you do you think that this will be helpful I'm black Franny</a:t>
            </a:r>
            <a:endParaRPr lang="en-US" sz="800" kern="1200">
              <a:latin typeface="+mn-lt"/>
              <a:cs typeface="Calibri"/>
            </a:endParaRPr>
          </a:p>
          <a:p>
            <a:pPr defTabSz="475488">
              <a:spcAft>
                <a:spcPts val="600"/>
              </a:spcAft>
            </a:pPr>
            <a:r>
              <a:rPr lang="en-US" sz="800" b="1" kern="1200">
                <a:latin typeface="+mn-lt"/>
                <a:ea typeface="+mn-lt"/>
                <a:cs typeface="+mn-lt"/>
              </a:rPr>
              <a:t>C: </a:t>
            </a:r>
            <a:r>
              <a:rPr lang="en-US" sz="800" kern="1200">
                <a:latin typeface="+mn-lt"/>
                <a:ea typeface="+mn-lt"/>
                <a:cs typeface="+mn-lt"/>
              </a:rPr>
              <a:t>   yes as long as I can remember to think about this image when I'm there but maybe I'll bring it with me when I go so I can refer to it when I'm anxious</a:t>
            </a:r>
            <a:endParaRPr lang="en-US" sz="800" kern="1200">
              <a:latin typeface="+mn-lt"/>
              <a:cs typeface="Calibri"/>
            </a:endParaRPr>
          </a:p>
          <a:p>
            <a:pPr defTabSz="475488">
              <a:spcAft>
                <a:spcPts val="600"/>
              </a:spcAft>
            </a:pPr>
            <a:r>
              <a:rPr lang="en-US" sz="800" b="1" kern="1200">
                <a:latin typeface="+mn-lt"/>
                <a:ea typeface="+mn-lt"/>
                <a:cs typeface="+mn-lt"/>
              </a:rPr>
              <a:t>T:</a:t>
            </a:r>
            <a:r>
              <a:rPr lang="en-US" sz="800" kern="1200">
                <a:latin typeface="+mn-lt"/>
                <a:ea typeface="+mn-lt"/>
                <a:cs typeface="+mn-lt"/>
              </a:rPr>
              <a:t>    that sounds like a great idea</a:t>
            </a:r>
            <a:endParaRPr lang="en-US" sz="800" kern="1200">
              <a:latin typeface="+mn-lt"/>
              <a:ea typeface="+mn-ea"/>
              <a:cs typeface="Calibri"/>
            </a:endParaRPr>
          </a:p>
          <a:p>
            <a:pPr algn="l">
              <a:spcAft>
                <a:spcPts val="600"/>
              </a:spcAft>
            </a:pPr>
            <a:endParaRPr lang="en-US" sz="900">
              <a:cs typeface="Calibri"/>
            </a:endParaRPr>
          </a:p>
        </p:txBody>
      </p:sp>
      <p:sp>
        <p:nvSpPr>
          <p:cNvPr id="13" name="TextBox 12">
            <a:extLst>
              <a:ext uri="{FF2B5EF4-FFF2-40B4-BE49-F238E27FC236}">
                <a16:creationId xmlns:a16="http://schemas.microsoft.com/office/drawing/2014/main" id="{D3D22CF5-64AE-FA5D-34F4-775860166734}"/>
              </a:ext>
            </a:extLst>
          </p:cNvPr>
          <p:cNvSpPr txBox="1"/>
          <p:nvPr/>
        </p:nvSpPr>
        <p:spPr>
          <a:xfrm>
            <a:off x="8659212" y="5049171"/>
            <a:ext cx="302038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75488">
              <a:spcAft>
                <a:spcPts val="600"/>
              </a:spcAft>
            </a:pPr>
            <a:r>
              <a:rPr lang="en-US" sz="1100" b="1" dirty="0">
                <a:cs typeface="Calibri"/>
              </a:rPr>
              <a:t>Document for RAG and personalization</a:t>
            </a:r>
            <a:endParaRPr lang="en-US" sz="1100" b="1" dirty="0"/>
          </a:p>
        </p:txBody>
      </p:sp>
      <p:sp>
        <p:nvSpPr>
          <p:cNvPr id="14" name="TextBox 13">
            <a:extLst>
              <a:ext uri="{FF2B5EF4-FFF2-40B4-BE49-F238E27FC236}">
                <a16:creationId xmlns:a16="http://schemas.microsoft.com/office/drawing/2014/main" id="{E6D86D05-4831-4518-5EE8-7A8962B90DF9}"/>
              </a:ext>
            </a:extLst>
          </p:cNvPr>
          <p:cNvSpPr txBox="1"/>
          <p:nvPr/>
        </p:nvSpPr>
        <p:spPr>
          <a:xfrm>
            <a:off x="8659213" y="5398713"/>
            <a:ext cx="3362936" cy="10926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75488">
              <a:spcAft>
                <a:spcPts val="600"/>
              </a:spcAft>
            </a:pPr>
            <a:r>
              <a:rPr lang="en-US" sz="1000" dirty="0">
                <a:cs typeface="Calibri"/>
              </a:rPr>
              <a:t>List of all suggestions of activities and places that might make for good suggestions.</a:t>
            </a:r>
          </a:p>
          <a:p>
            <a:pPr defTabSz="475488">
              <a:spcAft>
                <a:spcPts val="600"/>
              </a:spcAft>
            </a:pPr>
            <a:r>
              <a:rPr lang="en-US" sz="1000" dirty="0">
                <a:cs typeface="Calibri"/>
              </a:rPr>
              <a:t>The user may share his or her personal information such as Spotify playlists and close contacts to give personalized responses incorporating these. These files will only be stored on the user's phone to ensure privacy.</a:t>
            </a:r>
          </a:p>
        </p:txBody>
      </p:sp>
    </p:spTree>
    <p:extLst>
      <p:ext uri="{BB962C8B-B14F-4D97-AF65-F5344CB8AC3E}">
        <p14:creationId xmlns:p14="http://schemas.microsoft.com/office/powerpoint/2010/main" val="4125534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1ACCA-D99E-D2C4-BC7F-1E97EF8FFEDE}"/>
              </a:ext>
            </a:extLst>
          </p:cNvPr>
          <p:cNvSpPr>
            <a:spLocks noGrp="1"/>
          </p:cNvSpPr>
          <p:nvPr>
            <p:ph type="title"/>
          </p:nvPr>
        </p:nvSpPr>
        <p:spPr>
          <a:xfrm>
            <a:off x="6513788" y="365125"/>
            <a:ext cx="4840010" cy="1807305"/>
          </a:xfrm>
        </p:spPr>
        <p:txBody>
          <a:bodyPr>
            <a:normAutofit/>
          </a:bodyPr>
          <a:lstStyle/>
          <a:p>
            <a:r>
              <a:rPr lang="en-US" b="1">
                <a:cs typeface="Calibri Light"/>
              </a:rPr>
              <a:t>Responsible AI considerations</a:t>
            </a:r>
            <a:endParaRPr lang="en-US" b="1"/>
          </a:p>
        </p:txBody>
      </p:sp>
      <p:pic>
        <p:nvPicPr>
          <p:cNvPr id="5" name="Picture 4" descr="Medicine 1080P, 2K, 4K, 5K HD wallpapers free download | Wallpaper Flare">
            <a:extLst>
              <a:ext uri="{FF2B5EF4-FFF2-40B4-BE49-F238E27FC236}">
                <a16:creationId xmlns:a16="http://schemas.microsoft.com/office/drawing/2014/main" id="{DED1A69F-6063-1415-3F8F-0D2FC3E4764C}"/>
              </a:ext>
            </a:extLst>
          </p:cNvPr>
          <p:cNvPicPr>
            <a:picLocks noChangeAspect="1"/>
          </p:cNvPicPr>
          <p:nvPr/>
        </p:nvPicPr>
        <p:blipFill rotWithShape="1">
          <a:blip r:embed="rId2"/>
          <a:srcRect l="21961" r="22074" b="1"/>
          <a:stretch/>
        </p:blipFill>
        <p:spPr>
          <a:xfrm>
            <a:off x="20" y="10"/>
            <a:ext cx="6266944"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AB46C5F-2746-EA11-4DC6-5B4DB60399D1}"/>
              </a:ext>
            </a:extLst>
          </p:cNvPr>
          <p:cNvSpPr>
            <a:spLocks noGrp="1"/>
          </p:cNvSpPr>
          <p:nvPr>
            <p:ph idx="1"/>
          </p:nvPr>
        </p:nvSpPr>
        <p:spPr>
          <a:xfrm>
            <a:off x="6092683" y="2333297"/>
            <a:ext cx="5782483" cy="4375060"/>
          </a:xfrm>
        </p:spPr>
        <p:txBody>
          <a:bodyPr vert="horz" lIns="91440" tIns="45720" rIns="91440" bIns="45720" rtlCol="0" anchor="t">
            <a:normAutofit/>
          </a:bodyPr>
          <a:lstStyle/>
          <a:p>
            <a:pPr marL="0" indent="0">
              <a:buNone/>
            </a:pPr>
            <a:r>
              <a:rPr lang="en-US" sz="1800">
                <a:cs typeface="Calibri"/>
              </a:rPr>
              <a:t>Referring the</a:t>
            </a:r>
            <a:r>
              <a:rPr lang="en-US" sz="1800">
                <a:ea typeface="+mn-lt"/>
                <a:cs typeface="+mn-lt"/>
              </a:rPr>
              <a:t> Open Worldwide Application Security Project (OWASP)'s list, we considered following points:</a:t>
            </a:r>
          </a:p>
          <a:p>
            <a:pPr marL="0" indent="0">
              <a:buNone/>
            </a:pPr>
            <a:endParaRPr lang="en-US" sz="1800">
              <a:ea typeface="+mn-lt"/>
              <a:cs typeface="+mn-lt"/>
            </a:endParaRPr>
          </a:p>
          <a:p>
            <a:pPr>
              <a:buFont typeface="Wingdings" panose="020B0604020202020204" pitchFamily="34" charset="0"/>
              <a:buChar char="Ø"/>
            </a:pPr>
            <a:r>
              <a:rPr lang="en-US" sz="2000" b="1">
                <a:ea typeface="+mn-lt"/>
                <a:cs typeface="+mn-lt"/>
              </a:rPr>
              <a:t>Sensitive Information Disclosure</a:t>
            </a:r>
            <a:r>
              <a:rPr lang="en-US" sz="1800">
                <a:ea typeface="+mn-lt"/>
                <a:cs typeface="+mn-lt"/>
              </a:rPr>
              <a:t>- implement data sanitization and strict user policies</a:t>
            </a:r>
            <a:endParaRPr lang="en-US" sz="1800">
              <a:cs typeface="Calibri"/>
            </a:endParaRPr>
          </a:p>
          <a:p>
            <a:pPr>
              <a:buFont typeface="Wingdings" panose="020B0604020202020204" pitchFamily="34" charset="0"/>
              <a:buChar char="Ø"/>
            </a:pPr>
            <a:r>
              <a:rPr lang="en-US" sz="2000" b="1">
                <a:ea typeface="+mn-lt"/>
                <a:cs typeface="+mn-lt"/>
              </a:rPr>
              <a:t>Prompt Injection</a:t>
            </a:r>
            <a:r>
              <a:rPr lang="en-US" sz="1800">
                <a:ea typeface="+mn-lt"/>
                <a:cs typeface="+mn-lt"/>
              </a:rPr>
              <a:t> - Enforce privilege control on LLM access to backend systems.</a:t>
            </a:r>
          </a:p>
          <a:p>
            <a:pPr>
              <a:buFont typeface="Wingdings" panose="020B0604020202020204" pitchFamily="34" charset="0"/>
              <a:buChar char="Ø"/>
            </a:pPr>
            <a:r>
              <a:rPr lang="en-US" sz="2000" b="1">
                <a:ea typeface="+mn-lt"/>
                <a:cs typeface="+mn-lt"/>
              </a:rPr>
              <a:t>Insecure Output Handling</a:t>
            </a:r>
            <a:r>
              <a:rPr lang="en-US" sz="1800">
                <a:ea typeface="+mn-lt"/>
                <a:cs typeface="+mn-lt"/>
              </a:rPr>
              <a:t> - apply proper input validation on responses coming from the model to backend functions.</a:t>
            </a:r>
          </a:p>
          <a:p>
            <a:pPr>
              <a:buFont typeface="Wingdings" panose="020B0604020202020204" pitchFamily="34" charset="0"/>
              <a:buChar char="Ø"/>
            </a:pPr>
            <a:r>
              <a:rPr lang="en-US" sz="2000" b="1">
                <a:ea typeface="+mn-lt"/>
                <a:cs typeface="+mn-lt"/>
              </a:rPr>
              <a:t>Insecure Plugin Design</a:t>
            </a:r>
            <a:r>
              <a:rPr lang="en-US" sz="1800" b="1">
                <a:ea typeface="+mn-lt"/>
                <a:cs typeface="+mn-lt"/>
              </a:rPr>
              <a:t> </a:t>
            </a:r>
            <a:r>
              <a:rPr lang="en-US" sz="1800">
                <a:ea typeface="+mn-lt"/>
                <a:cs typeface="+mn-lt"/>
              </a:rPr>
              <a:t>- Use Static Application Security Testing (SAST) scans as well as Dynamic and Interactive Application testing (DAST, IAST) in development pipelines</a:t>
            </a:r>
            <a:endParaRPr lang="en-US" sz="1800">
              <a:cs typeface="Calibri"/>
            </a:endParaRPr>
          </a:p>
        </p:txBody>
      </p:sp>
      <p:sp>
        <p:nvSpPr>
          <p:cNvPr id="6" name="TextBox 5">
            <a:extLst>
              <a:ext uri="{FF2B5EF4-FFF2-40B4-BE49-F238E27FC236}">
                <a16:creationId xmlns:a16="http://schemas.microsoft.com/office/drawing/2014/main" id="{9C410A99-4B3F-8C85-1534-F70CBC141652}"/>
              </a:ext>
            </a:extLst>
          </p:cNvPr>
          <p:cNvSpPr txBox="1"/>
          <p:nvPr/>
        </p:nvSpPr>
        <p:spPr>
          <a:xfrm>
            <a:off x="4125828" y="6577263"/>
            <a:ext cx="1195638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Source: </a:t>
            </a:r>
            <a:r>
              <a:rPr lang="en-US" sz="1000">
                <a:ea typeface="+mn-lt"/>
                <a:cs typeface="+mn-lt"/>
              </a:rPr>
              <a:t>https://owasp.org/www-project-top-10-for-large-language-model-applications/assets/PDF/OWASP-Top-10-for-LLMs-2023-v1_0_1.pdf</a:t>
            </a:r>
            <a:endParaRPr lang="en-US" sz="1000"/>
          </a:p>
        </p:txBody>
      </p:sp>
    </p:spTree>
    <p:extLst>
      <p:ext uri="{BB962C8B-B14F-4D97-AF65-F5344CB8AC3E}">
        <p14:creationId xmlns:p14="http://schemas.microsoft.com/office/powerpoint/2010/main" val="37413568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1234</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Bahnschrift</vt:lpstr>
      <vt:lpstr>Calibri</vt:lpstr>
      <vt:lpstr>Calibri Light</vt:lpstr>
      <vt:lpstr>Consolas</vt:lpstr>
      <vt:lpstr>Wingdings</vt:lpstr>
      <vt:lpstr>office theme</vt:lpstr>
      <vt:lpstr>Ment_Amiga</vt:lpstr>
      <vt:lpstr>Social impact</vt:lpstr>
      <vt:lpstr>Design overview in 3 tasks</vt:lpstr>
      <vt:lpstr>For example, the initial prompt with chain of thought using openAI playground and model as GPT-3.5</vt:lpstr>
      <vt:lpstr>Generic Chatbot</vt:lpstr>
      <vt:lpstr>Generated Response</vt:lpstr>
      <vt:lpstr>Retrieval Augmented Generation (RAG)</vt:lpstr>
      <vt:lpstr>Data consideration for RAG/ Fine-Tuning</vt:lpstr>
      <vt:lpstr>Responsible AI considerations</vt:lpstr>
      <vt:lpstr>Responsible AI considerations </vt:lpstr>
      <vt:lpstr>User Feedback </vt:lpstr>
      <vt:lpstr>Product Demo</vt:lpstr>
      <vt:lpstr>Google Fit API</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vishal kanna</cp:lastModifiedBy>
  <cp:revision>518</cp:revision>
  <dcterms:created xsi:type="dcterms:W3CDTF">2023-12-06T22:32:15Z</dcterms:created>
  <dcterms:modified xsi:type="dcterms:W3CDTF">2023-12-07T19:56:53Z</dcterms:modified>
</cp:coreProperties>
</file>