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2" r:id="rId6"/>
    <p:sldId id="263"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27952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88091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5161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8443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4055623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99510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55071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63193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35880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88184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32738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65530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AFF50-6535-44FB-B1A6-E0855FC76508}"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19144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77496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33703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4502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5458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6AFF50-6535-44FB-B1A6-E0855FC76508}" type="datetimeFigureOut">
              <a:rPr lang="en-IN" smtClean="0"/>
              <a:t>14-04-2024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8F012D-1440-407E-B74F-9E263D7876E4}" type="slidenum">
              <a:rPr lang="en-IN" smtClean="0"/>
              <a:t>‹#›</a:t>
            </a:fld>
            <a:endParaRPr lang="en-IN"/>
          </a:p>
        </p:txBody>
      </p:sp>
    </p:spTree>
    <p:extLst>
      <p:ext uri="{BB962C8B-B14F-4D97-AF65-F5344CB8AC3E}">
        <p14:creationId xmlns:p14="http://schemas.microsoft.com/office/powerpoint/2010/main" val="153514520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AE50F-0DEB-8CC4-B383-CD4D0741B23A}"/>
              </a:ext>
            </a:extLst>
          </p:cNvPr>
          <p:cNvSpPr>
            <a:spLocks noGrp="1"/>
          </p:cNvSpPr>
          <p:nvPr>
            <p:ph type="subTitle" idx="1"/>
          </p:nvPr>
        </p:nvSpPr>
        <p:spPr>
          <a:xfrm>
            <a:off x="7779171" y="4561070"/>
            <a:ext cx="4148222" cy="861420"/>
          </a:xfrm>
        </p:spPr>
        <p:txBody>
          <a:bodyPr/>
          <a:lstStyle/>
          <a:p>
            <a:r>
              <a:rPr lang="en-IN" dirty="0"/>
              <a:t>Submitted by – </a:t>
            </a:r>
            <a:r>
              <a:rPr lang="en-IN" dirty="0" err="1"/>
              <a:t>Ruchita</a:t>
            </a:r>
            <a:endParaRPr lang="en-IN" dirty="0"/>
          </a:p>
        </p:txBody>
      </p:sp>
      <p:sp>
        <p:nvSpPr>
          <p:cNvPr id="4" name="TextBox 3">
            <a:extLst>
              <a:ext uri="{FF2B5EF4-FFF2-40B4-BE49-F238E27FC236}">
                <a16:creationId xmlns:a16="http://schemas.microsoft.com/office/drawing/2014/main" id="{18BEA785-BA46-6636-18E0-379486C0C143}"/>
              </a:ext>
            </a:extLst>
          </p:cNvPr>
          <p:cNvSpPr txBox="1"/>
          <p:nvPr/>
        </p:nvSpPr>
        <p:spPr>
          <a:xfrm>
            <a:off x="7779171" y="3852035"/>
            <a:ext cx="3293807" cy="523220"/>
          </a:xfrm>
          <a:prstGeom prst="rect">
            <a:avLst/>
          </a:prstGeom>
          <a:noFill/>
        </p:spPr>
        <p:txBody>
          <a:bodyPr wrap="square" rtlCol="0">
            <a:spAutoFit/>
          </a:bodyPr>
          <a:lstStyle/>
          <a:p>
            <a:r>
              <a:rPr lang="en-IN" sz="2800" dirty="0" err="1">
                <a:latin typeface="Calibri" panose="020F0502020204030204" pitchFamily="34" charset="0"/>
                <a:ea typeface="Calibri" panose="020F0502020204030204" pitchFamily="34" charset="0"/>
                <a:cs typeface="Calibri" panose="020F0502020204030204" pitchFamily="34" charset="0"/>
              </a:rPr>
              <a:t>NextHikes</a:t>
            </a:r>
            <a:r>
              <a:rPr lang="en-IN" sz="2800" dirty="0">
                <a:latin typeface="Calibri" panose="020F0502020204030204" pitchFamily="34" charset="0"/>
                <a:ea typeface="Calibri" panose="020F0502020204030204" pitchFamily="34" charset="0"/>
                <a:cs typeface="Calibri" panose="020F0502020204030204" pitchFamily="34" charset="0"/>
              </a:rPr>
              <a:t> Project</a:t>
            </a:r>
          </a:p>
        </p:txBody>
      </p:sp>
      <p:sp>
        <p:nvSpPr>
          <p:cNvPr id="5" name="TextBox 4">
            <a:extLst>
              <a:ext uri="{FF2B5EF4-FFF2-40B4-BE49-F238E27FC236}">
                <a16:creationId xmlns:a16="http://schemas.microsoft.com/office/drawing/2014/main" id="{04521AD9-B705-65C8-B423-35233F548BB7}"/>
              </a:ext>
            </a:extLst>
          </p:cNvPr>
          <p:cNvSpPr txBox="1"/>
          <p:nvPr/>
        </p:nvSpPr>
        <p:spPr>
          <a:xfrm>
            <a:off x="216311" y="536578"/>
            <a:ext cx="10805651" cy="1200329"/>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Project Name - </a:t>
            </a:r>
            <a:r>
              <a:rPr lang="en-US" sz="3600" dirty="0">
                <a:latin typeface="Calibri" panose="020F0502020204030204" pitchFamily="34" charset="0"/>
                <a:ea typeface="Calibri" panose="020F0502020204030204" pitchFamily="34" charset="0"/>
                <a:cs typeface="Calibri" panose="020F0502020204030204" pitchFamily="34" charset="0"/>
              </a:rPr>
              <a:t>Feature Extraction and Price Prediction for Mobile Phone</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94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9528E9-E147-4AAE-C5A9-C0B56B3D9A83}"/>
              </a:ext>
            </a:extLst>
          </p:cNvPr>
          <p:cNvSpPr txBox="1"/>
          <p:nvPr/>
        </p:nvSpPr>
        <p:spPr>
          <a:xfrm>
            <a:off x="206478" y="393290"/>
            <a:ext cx="8603226" cy="707886"/>
          </a:xfrm>
          <a:prstGeom prst="rect">
            <a:avLst/>
          </a:prstGeom>
          <a:noFill/>
        </p:spPr>
        <p:txBody>
          <a:bodyPr wrap="square" rtlCol="0">
            <a:sp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Model building And Model Evaluation</a:t>
            </a:r>
          </a:p>
        </p:txBody>
      </p:sp>
      <p:sp>
        <p:nvSpPr>
          <p:cNvPr id="3" name="TextBox 2">
            <a:extLst>
              <a:ext uri="{FF2B5EF4-FFF2-40B4-BE49-F238E27FC236}">
                <a16:creationId xmlns:a16="http://schemas.microsoft.com/office/drawing/2014/main" id="{C540E3E4-8DE9-3F84-8712-C86B32E0BEF4}"/>
              </a:ext>
            </a:extLst>
          </p:cNvPr>
          <p:cNvSpPr txBox="1"/>
          <p:nvPr/>
        </p:nvSpPr>
        <p:spPr>
          <a:xfrm>
            <a:off x="237753" y="1229032"/>
            <a:ext cx="11462931"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Used Linear regression, Gradient Boosting Regression and Random Forest Regression</a:t>
            </a:r>
            <a:r>
              <a:rPr lang="en-IN" dirty="0"/>
              <a:t> </a:t>
            </a:r>
          </a:p>
        </p:txBody>
      </p:sp>
      <p:sp>
        <p:nvSpPr>
          <p:cNvPr id="4" name="Rectangle 1">
            <a:extLst>
              <a:ext uri="{FF2B5EF4-FFF2-40B4-BE49-F238E27FC236}">
                <a16:creationId xmlns:a16="http://schemas.microsoft.com/office/drawing/2014/main" id="{4F2457B5-512E-2B88-07C3-7FC9ABEA20C4}"/>
              </a:ext>
            </a:extLst>
          </p:cNvPr>
          <p:cNvSpPr>
            <a:spLocks noChangeArrowheads="1"/>
          </p:cNvSpPr>
          <p:nvPr/>
        </p:nvSpPr>
        <p:spPr bwMode="auto">
          <a:xfrm>
            <a:off x="206478" y="2102843"/>
            <a:ext cx="117477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regression models (Linear Regression, Random Forest, Gradient Boosting) are presented in the table along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with the corresponding performance measures (MAE, MSE, RMSE). The Random Forest and Gradient Boosting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models perform better at prediction than Linear Regression, as demonstrated by their much lower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across every parameter.</a:t>
            </a:r>
          </a:p>
        </p:txBody>
      </p:sp>
      <p:pic>
        <p:nvPicPr>
          <p:cNvPr id="5" name="Picture 4">
            <a:extLst>
              <a:ext uri="{FF2B5EF4-FFF2-40B4-BE49-F238E27FC236}">
                <a16:creationId xmlns:a16="http://schemas.microsoft.com/office/drawing/2014/main" id="{5B21D419-3E5B-4F30-86A7-BFC0E7028A47}"/>
              </a:ext>
            </a:extLst>
          </p:cNvPr>
          <p:cNvPicPr>
            <a:picLocks noChangeAspect="1"/>
          </p:cNvPicPr>
          <p:nvPr/>
        </p:nvPicPr>
        <p:blipFill>
          <a:blip r:embed="rId2"/>
          <a:stretch>
            <a:fillRect/>
          </a:stretch>
        </p:blipFill>
        <p:spPr>
          <a:xfrm>
            <a:off x="237753" y="3303172"/>
            <a:ext cx="4311015" cy="1535528"/>
          </a:xfrm>
          <a:prstGeom prst="rect">
            <a:avLst/>
          </a:prstGeom>
        </p:spPr>
      </p:pic>
      <p:pic>
        <p:nvPicPr>
          <p:cNvPr id="1026" name="Picture 2">
            <a:extLst>
              <a:ext uri="{FF2B5EF4-FFF2-40B4-BE49-F238E27FC236}">
                <a16:creationId xmlns:a16="http://schemas.microsoft.com/office/drawing/2014/main" id="{09BED833-827F-4C83-92A0-D16F4B6DE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905" y="3182992"/>
            <a:ext cx="4724658" cy="349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2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B80FF-5A34-B839-E749-9ABCEAFFB7DD}"/>
              </a:ext>
            </a:extLst>
          </p:cNvPr>
          <p:cNvSpPr txBox="1"/>
          <p:nvPr/>
        </p:nvSpPr>
        <p:spPr>
          <a:xfrm>
            <a:off x="4021394" y="363794"/>
            <a:ext cx="2712602" cy="707886"/>
          </a:xfrm>
          <a:prstGeom prst="rect">
            <a:avLst/>
          </a:prstGeom>
          <a:noFill/>
        </p:spPr>
        <p:txBody>
          <a:bodyPr wrap="none" rtlCol="0">
            <a:spAutoFit/>
          </a:bodyPr>
          <a:lstStyle/>
          <a:p>
            <a:r>
              <a:rPr lang="en-IN" sz="4000" b="1" u="sng" dirty="0">
                <a:latin typeface="Calibri" panose="020F0502020204030204" pitchFamily="34" charset="0"/>
                <a:ea typeface="Calibri" panose="020F0502020204030204" pitchFamily="34" charset="0"/>
                <a:cs typeface="Calibri" panose="020F0502020204030204" pitchFamily="34" charset="0"/>
              </a:rPr>
              <a:t>Conclusions</a:t>
            </a:r>
          </a:p>
        </p:txBody>
      </p:sp>
      <p:sp>
        <p:nvSpPr>
          <p:cNvPr id="3" name="TextBox 2">
            <a:extLst>
              <a:ext uri="{FF2B5EF4-FFF2-40B4-BE49-F238E27FC236}">
                <a16:creationId xmlns:a16="http://schemas.microsoft.com/office/drawing/2014/main" id="{7098A5BC-771B-8894-7258-EFC7591372B3}"/>
              </a:ext>
            </a:extLst>
          </p:cNvPr>
          <p:cNvSpPr txBox="1"/>
          <p:nvPr/>
        </p:nvSpPr>
        <p:spPr>
          <a:xfrm>
            <a:off x="241160" y="1426866"/>
            <a:ext cx="11324493" cy="3139321"/>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This project is about Feature Extraction and Price Prediction for mobile phone using features like </a:t>
            </a:r>
          </a:p>
          <a:p>
            <a:r>
              <a:rPr lang="en-IN" sz="2000" dirty="0">
                <a:latin typeface="Calibri" panose="020F0502020204030204" pitchFamily="34" charset="0"/>
                <a:ea typeface="Calibri" panose="020F0502020204030204" pitchFamily="34" charset="0"/>
                <a:cs typeface="Calibri" panose="020F0502020204030204" pitchFamily="34" charset="0"/>
              </a:rPr>
              <a:t>	Battery, RAM, Camera, Processor, and Price.</a:t>
            </a:r>
          </a:p>
          <a:p>
            <a:pPr marL="342900" indent="-342900">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EDA techniques are used to analysis the relation and insight of data, data pre-processing</a:t>
            </a:r>
          </a:p>
          <a:p>
            <a:r>
              <a:rPr lang="en-IN" sz="2000" dirty="0">
                <a:latin typeface="Calibri" panose="020F0502020204030204" pitchFamily="34" charset="0"/>
                <a:ea typeface="Calibri" panose="020F0502020204030204" pitchFamily="34" charset="0"/>
                <a:cs typeface="Calibri" panose="020F0502020204030204" pitchFamily="34" charset="0"/>
              </a:rPr>
              <a:t>	for finding null values or duplicate values if any.</a:t>
            </a:r>
          </a:p>
          <a:p>
            <a:pPr marL="342900" indent="-342900">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 Machine learning techniques are used to build a model which helps to predict the price of</a:t>
            </a:r>
          </a:p>
          <a:p>
            <a:r>
              <a:rPr lang="en-IN" sz="2000" dirty="0">
                <a:latin typeface="Calibri" panose="020F0502020204030204" pitchFamily="34" charset="0"/>
                <a:ea typeface="Calibri" panose="020F0502020204030204" pitchFamily="34" charset="0"/>
                <a:cs typeface="Calibri" panose="020F0502020204030204" pitchFamily="34" charset="0"/>
              </a:rPr>
              <a:t>	mobile and by this its recommend that either to use Random Forest or Gradient Boosting both </a:t>
            </a:r>
          </a:p>
          <a:p>
            <a:r>
              <a:rPr lang="en-IN" sz="2000" dirty="0">
                <a:latin typeface="Calibri" panose="020F0502020204030204" pitchFamily="34" charset="0"/>
                <a:ea typeface="Calibri" panose="020F0502020204030204" pitchFamily="34" charset="0"/>
                <a:cs typeface="Calibri" panose="020F0502020204030204" pitchFamily="34" charset="0"/>
              </a:rPr>
              <a:t>	are effective for predicting the prise of mobile phone.</a:t>
            </a:r>
          </a:p>
          <a:p>
            <a:endParaRPr lang="en-IN" dirty="0"/>
          </a:p>
        </p:txBody>
      </p:sp>
    </p:spTree>
    <p:extLst>
      <p:ext uri="{BB962C8B-B14F-4D97-AF65-F5344CB8AC3E}">
        <p14:creationId xmlns:p14="http://schemas.microsoft.com/office/powerpoint/2010/main" val="168724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F95AD33-F502-48B8-4A6B-FB4BD31C2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284" y="681674"/>
            <a:ext cx="9261629" cy="520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1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6857D-8CD1-56B0-2300-C5CBCD092643}"/>
              </a:ext>
            </a:extLst>
          </p:cNvPr>
          <p:cNvSpPr txBox="1"/>
          <p:nvPr/>
        </p:nvSpPr>
        <p:spPr>
          <a:xfrm>
            <a:off x="1022555" y="491613"/>
            <a:ext cx="6949630" cy="1015663"/>
          </a:xfrm>
          <a:prstGeom prst="rect">
            <a:avLst/>
          </a:prstGeom>
          <a:noFill/>
        </p:spPr>
        <p:txBody>
          <a:bodyPr wrap="square" rtlCol="0">
            <a:spAutoFit/>
          </a:bodyPr>
          <a:lstStyle/>
          <a:p>
            <a:pPr algn="ctr"/>
            <a:r>
              <a:rPr lang="en-IN" sz="6000" b="1" dirty="0"/>
              <a:t>Introduction</a:t>
            </a:r>
          </a:p>
        </p:txBody>
      </p:sp>
      <p:sp>
        <p:nvSpPr>
          <p:cNvPr id="3" name="TextBox 2">
            <a:extLst>
              <a:ext uri="{FF2B5EF4-FFF2-40B4-BE49-F238E27FC236}">
                <a16:creationId xmlns:a16="http://schemas.microsoft.com/office/drawing/2014/main" id="{CCF8C74C-C57C-6180-BB54-7AA54E807516}"/>
              </a:ext>
            </a:extLst>
          </p:cNvPr>
          <p:cNvSpPr txBox="1"/>
          <p:nvPr/>
        </p:nvSpPr>
        <p:spPr>
          <a:xfrm>
            <a:off x="1022556" y="1809135"/>
            <a:ext cx="9320980" cy="452431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Consumers demands accurate pricing information, and businesses need to set competitive prices to stay ahead in the rapidly changing</a:t>
            </a:r>
          </a:p>
          <a:p>
            <a:r>
              <a:rPr lang="en-US" sz="2400" dirty="0">
                <a:latin typeface="Calibri" panose="020F0502020204030204" pitchFamily="34" charset="0"/>
                <a:ea typeface="Calibri" panose="020F0502020204030204" pitchFamily="34" charset="0"/>
                <a:cs typeface="Calibri" panose="020F0502020204030204" pitchFamily="34" charset="0"/>
              </a:rPr>
              <a:t>	market</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2400" dirty="0">
                <a:latin typeface="Calibri" panose="020F0502020204030204" pitchFamily="34" charset="0"/>
                <a:ea typeface="Calibri" panose="020F0502020204030204" pitchFamily="34" charset="0"/>
                <a:cs typeface="Calibri" panose="020F0502020204030204" pitchFamily="34" charset="0"/>
              </a:rPr>
              <a:t>The data in this project </a:t>
            </a:r>
            <a:r>
              <a:rPr lang="en-US" sz="2400" dirty="0">
                <a:latin typeface="Calibri" panose="020F0502020204030204" pitchFamily="34" charset="0"/>
                <a:ea typeface="Calibri" panose="020F0502020204030204" pitchFamily="34" charset="0"/>
                <a:cs typeface="Calibri" panose="020F0502020204030204" pitchFamily="34" charset="0"/>
              </a:rPr>
              <a:t>contains detailed information about various mobile phones, including their model, color, memory, RAM, battery capacity, rear camera specifications, front camera specifications, presence of AI lens, mobile height, processor, and, most importantly, the price. </a:t>
            </a:r>
          </a:p>
          <a:p>
            <a:pPr marL="285750" indent="-285750">
              <a:buFont typeface="Wingdings" panose="05000000000000000000" pitchFamily="2" charset="2"/>
              <a:buChar char="v"/>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ultimate goal of the project is to find the factors that affects the mobile price</a:t>
            </a:r>
            <a:r>
              <a:rPr lang="en-US" dirty="0"/>
              <a:t>.</a:t>
            </a:r>
            <a:endParaRPr lang="en-IN" dirty="0"/>
          </a:p>
        </p:txBody>
      </p:sp>
    </p:spTree>
    <p:extLst>
      <p:ext uri="{BB962C8B-B14F-4D97-AF65-F5344CB8AC3E}">
        <p14:creationId xmlns:p14="http://schemas.microsoft.com/office/powerpoint/2010/main" val="229618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C13BB-29AC-4542-5B09-8ADBC2E7706A}"/>
              </a:ext>
            </a:extLst>
          </p:cNvPr>
          <p:cNvSpPr txBox="1"/>
          <p:nvPr/>
        </p:nvSpPr>
        <p:spPr>
          <a:xfrm>
            <a:off x="403123" y="707923"/>
            <a:ext cx="7521677" cy="769441"/>
          </a:xfrm>
          <a:prstGeom prst="rect">
            <a:avLst/>
          </a:prstGeom>
          <a:noFill/>
        </p:spPr>
        <p:txBody>
          <a:bodyPr wrap="square" rtlCol="0">
            <a:spAutoFit/>
          </a:bodyPr>
          <a:lstStyle/>
          <a:p>
            <a:r>
              <a:rPr lang="en-IN" sz="4400" b="1" u="sng" dirty="0">
                <a:latin typeface="Calibri" panose="020F0502020204030204" pitchFamily="34" charset="0"/>
                <a:ea typeface="Calibri" panose="020F0502020204030204" pitchFamily="34" charset="0"/>
                <a:cs typeface="Calibri" panose="020F0502020204030204" pitchFamily="34" charset="0"/>
              </a:rPr>
              <a:t>Task Involved</a:t>
            </a:r>
          </a:p>
        </p:txBody>
      </p:sp>
      <p:sp>
        <p:nvSpPr>
          <p:cNvPr id="4" name="TextBox 3">
            <a:extLst>
              <a:ext uri="{FF2B5EF4-FFF2-40B4-BE49-F238E27FC236}">
                <a16:creationId xmlns:a16="http://schemas.microsoft.com/office/drawing/2014/main" id="{C378BA01-4AD9-23FB-3FCC-68A27C0B9A77}"/>
              </a:ext>
            </a:extLst>
          </p:cNvPr>
          <p:cNvSpPr txBox="1"/>
          <p:nvPr/>
        </p:nvSpPr>
        <p:spPr>
          <a:xfrm>
            <a:off x="501447" y="1691149"/>
            <a:ext cx="7521676" cy="5447645"/>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Uploading Data</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Data Pre-Processing</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Data Exploration(EDA)</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Feature Engineering</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Model Building</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Model Evaluation</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Feature Important Analysis</a:t>
            </a:r>
          </a:p>
          <a:p>
            <a:pPr marL="0" indent="0">
              <a:buNone/>
            </a:pPr>
            <a:endParaRPr lang="en-IN" sz="1800" dirty="0"/>
          </a:p>
          <a:p>
            <a:endParaRPr lang="en-IN" dirty="0"/>
          </a:p>
        </p:txBody>
      </p:sp>
    </p:spTree>
    <p:extLst>
      <p:ext uri="{BB962C8B-B14F-4D97-AF65-F5344CB8AC3E}">
        <p14:creationId xmlns:p14="http://schemas.microsoft.com/office/powerpoint/2010/main" val="228395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128ED02-AC9A-0006-B2B0-3C4672A6D414}"/>
              </a:ext>
            </a:extLst>
          </p:cNvPr>
          <p:cNvSpPr>
            <a:spLocks noChangeArrowheads="1"/>
          </p:cNvSpPr>
          <p:nvPr/>
        </p:nvSpPr>
        <p:spPr bwMode="auto">
          <a:xfrm>
            <a:off x="265471" y="275322"/>
            <a:ext cx="43280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Pre-processing Dat</a:t>
            </a:r>
            <a:r>
              <a:rPr lang="en-US" altLang="en-US" sz="4000" u="sng" dirty="0">
                <a:latin typeface="Calibri" panose="020F0502020204030204" pitchFamily="34" charset="0"/>
                <a:ea typeface="Calibri" panose="020F0502020204030204" pitchFamily="34" charset="0"/>
                <a:cs typeface="Calibri" panose="020F0502020204030204" pitchFamily="34" charset="0"/>
              </a:rPr>
              <a:t>a</a:t>
            </a:r>
            <a:endParaRPr kumimoji="0" lang="en-US" altLang="en-US" sz="4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5FB9704-47BC-7527-628C-FDA4C407321F}"/>
              </a:ext>
            </a:extLst>
          </p:cNvPr>
          <p:cNvSpPr txBox="1"/>
          <p:nvPr/>
        </p:nvSpPr>
        <p:spPr>
          <a:xfrm>
            <a:off x="511277" y="1759974"/>
            <a:ext cx="9596284" cy="4031873"/>
          </a:xfrm>
          <a:prstGeom prst="rect">
            <a:avLst/>
          </a:prstGeom>
          <a:noFill/>
        </p:spPr>
        <p:txBody>
          <a:bodyPr wrap="square" rtlCol="0">
            <a:spAutoFit/>
          </a:bodyPr>
          <a:lstStyle/>
          <a:p>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Finding null values and replacing them</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Finding duplicate values</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Type conversion from object to integer</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Dropping unwanted columns</a:t>
            </a:r>
          </a:p>
        </p:txBody>
      </p:sp>
    </p:spTree>
    <p:extLst>
      <p:ext uri="{BB962C8B-B14F-4D97-AF65-F5344CB8AC3E}">
        <p14:creationId xmlns:p14="http://schemas.microsoft.com/office/powerpoint/2010/main" val="298167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0C3E7-CE94-01DD-0576-37A92419D6B6}"/>
              </a:ext>
            </a:extLst>
          </p:cNvPr>
          <p:cNvSpPr txBox="1"/>
          <p:nvPr/>
        </p:nvSpPr>
        <p:spPr>
          <a:xfrm>
            <a:off x="393291" y="452284"/>
            <a:ext cx="9360310" cy="646331"/>
          </a:xfrm>
          <a:prstGeom prst="rect">
            <a:avLst/>
          </a:prstGeom>
          <a:noFill/>
        </p:spPr>
        <p:txBody>
          <a:bodyPr wrap="square" rtlCol="0">
            <a:spAutoFit/>
          </a:bodyPr>
          <a:lstStyle/>
          <a:p>
            <a:r>
              <a:rPr lang="en-IN" sz="3600" b="1" dirty="0">
                <a:latin typeface="Calibri" panose="020F0502020204030204" pitchFamily="34" charset="0"/>
                <a:ea typeface="Calibri" panose="020F0502020204030204" pitchFamily="34" charset="0"/>
                <a:cs typeface="Calibri" panose="020F0502020204030204" pitchFamily="34" charset="0"/>
              </a:rPr>
              <a:t>Analysing Relationship with Price</a:t>
            </a:r>
          </a:p>
        </p:txBody>
      </p:sp>
      <p:pic>
        <p:nvPicPr>
          <p:cNvPr id="4" name="Picture 3">
            <a:extLst>
              <a:ext uri="{FF2B5EF4-FFF2-40B4-BE49-F238E27FC236}">
                <a16:creationId xmlns:a16="http://schemas.microsoft.com/office/drawing/2014/main" id="{EED96CD2-BF30-169C-8A09-38B0B8A34245}"/>
              </a:ext>
            </a:extLst>
          </p:cNvPr>
          <p:cNvPicPr>
            <a:picLocks noChangeAspect="1"/>
          </p:cNvPicPr>
          <p:nvPr/>
        </p:nvPicPr>
        <p:blipFill>
          <a:blip r:embed="rId2"/>
          <a:stretch>
            <a:fillRect/>
          </a:stretch>
        </p:blipFill>
        <p:spPr>
          <a:xfrm>
            <a:off x="393291" y="1850575"/>
            <a:ext cx="10019070" cy="2952275"/>
          </a:xfrm>
          <a:prstGeom prst="rect">
            <a:avLst/>
          </a:prstGeom>
        </p:spPr>
      </p:pic>
      <p:sp>
        <p:nvSpPr>
          <p:cNvPr id="5" name="TextBox 4">
            <a:extLst>
              <a:ext uri="{FF2B5EF4-FFF2-40B4-BE49-F238E27FC236}">
                <a16:creationId xmlns:a16="http://schemas.microsoft.com/office/drawing/2014/main" id="{DD692CDA-AA0F-42C0-EFD7-6983564CF89A}"/>
              </a:ext>
            </a:extLst>
          </p:cNvPr>
          <p:cNvSpPr txBox="1"/>
          <p:nvPr/>
        </p:nvSpPr>
        <p:spPr>
          <a:xfrm>
            <a:off x="511277" y="1327355"/>
            <a:ext cx="6190575"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Relation between Memory and Price</a:t>
            </a:r>
          </a:p>
        </p:txBody>
      </p:sp>
      <p:sp>
        <p:nvSpPr>
          <p:cNvPr id="6" name="TextBox 5">
            <a:extLst>
              <a:ext uri="{FF2B5EF4-FFF2-40B4-BE49-F238E27FC236}">
                <a16:creationId xmlns:a16="http://schemas.microsoft.com/office/drawing/2014/main" id="{5F6E71AB-18ED-21E8-758E-173FA4DBB4F0}"/>
              </a:ext>
            </a:extLst>
          </p:cNvPr>
          <p:cNvSpPr txBox="1"/>
          <p:nvPr/>
        </p:nvSpPr>
        <p:spPr>
          <a:xfrm>
            <a:off x="190919" y="5024176"/>
            <a:ext cx="27213162" cy="923330"/>
          </a:xfrm>
          <a:prstGeom prst="rect">
            <a:avLst/>
          </a:prstGeom>
          <a:noFill/>
        </p:spPr>
        <p:txBody>
          <a:bodyPr wrap="square" rtlCol="0">
            <a:spAutoFit/>
          </a:bodyPr>
          <a:lstStyle/>
          <a:p>
            <a:r>
              <a:rPr lang="en-US" b="0" i="0" dirty="0">
                <a:solidFill>
                  <a:srgbClr val="212121"/>
                </a:solidFill>
                <a:effectLst/>
                <a:highlight>
                  <a:srgbClr val="FFFFFF"/>
                </a:highlight>
                <a:latin typeface="Roboto" panose="02000000000000000000" pitchFamily="2" charset="0"/>
              </a:rPr>
              <a:t>The correlation between mobile phone prices and RAM and memory is displayed in this scatter plot. greater </a:t>
            </a:r>
          </a:p>
          <a:p>
            <a:r>
              <a:rPr lang="en-US" b="0" i="0" dirty="0">
                <a:solidFill>
                  <a:srgbClr val="212121"/>
                </a:solidFill>
                <a:effectLst/>
                <a:highlight>
                  <a:srgbClr val="FFFFFF"/>
                </a:highlight>
                <a:latin typeface="Roboto" panose="02000000000000000000" pitchFamily="2" charset="0"/>
              </a:rPr>
              <a:t>memory and RAM are generally associated with greater pricing, as one might assume, yet there is still a </a:t>
            </a:r>
          </a:p>
          <a:p>
            <a:r>
              <a:rPr lang="en-US" b="0" i="0" dirty="0">
                <a:solidFill>
                  <a:srgbClr val="212121"/>
                </a:solidFill>
                <a:effectLst/>
                <a:highlight>
                  <a:srgbClr val="FFFFFF"/>
                </a:highlight>
                <a:latin typeface="Roboto" panose="02000000000000000000" pitchFamily="2" charset="0"/>
              </a:rPr>
              <a:t>sizable variance within each group.</a:t>
            </a:r>
            <a:endParaRPr lang="en-IN" dirty="0"/>
          </a:p>
        </p:txBody>
      </p:sp>
    </p:spTree>
    <p:extLst>
      <p:ext uri="{BB962C8B-B14F-4D97-AF65-F5344CB8AC3E}">
        <p14:creationId xmlns:p14="http://schemas.microsoft.com/office/powerpoint/2010/main" val="159864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87C979-640C-90BD-8E1D-7284E0D2BAF8}"/>
              </a:ext>
            </a:extLst>
          </p:cNvPr>
          <p:cNvSpPr txBox="1"/>
          <p:nvPr/>
        </p:nvSpPr>
        <p:spPr>
          <a:xfrm>
            <a:off x="265471" y="393290"/>
            <a:ext cx="6439233" cy="523220"/>
          </a:xfrm>
          <a:prstGeom prst="rect">
            <a:avLst/>
          </a:prstGeom>
          <a:noFill/>
        </p:spPr>
        <p:txBody>
          <a:bodyPr wrap="square" rtlCol="0">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Relation of AI Lens Vs Price</a:t>
            </a:r>
          </a:p>
        </p:txBody>
      </p:sp>
      <p:pic>
        <p:nvPicPr>
          <p:cNvPr id="6" name="Picture 5">
            <a:extLst>
              <a:ext uri="{FF2B5EF4-FFF2-40B4-BE49-F238E27FC236}">
                <a16:creationId xmlns:a16="http://schemas.microsoft.com/office/drawing/2014/main" id="{02613CE1-25AA-9D7E-E167-A67AC4C4E5B7}"/>
              </a:ext>
            </a:extLst>
          </p:cNvPr>
          <p:cNvPicPr>
            <a:picLocks noChangeAspect="1"/>
          </p:cNvPicPr>
          <p:nvPr/>
        </p:nvPicPr>
        <p:blipFill>
          <a:blip r:embed="rId2"/>
          <a:stretch>
            <a:fillRect/>
          </a:stretch>
        </p:blipFill>
        <p:spPr>
          <a:xfrm>
            <a:off x="550607" y="1147117"/>
            <a:ext cx="9274001" cy="3070921"/>
          </a:xfrm>
          <a:prstGeom prst="rect">
            <a:avLst/>
          </a:prstGeom>
        </p:spPr>
      </p:pic>
      <p:sp>
        <p:nvSpPr>
          <p:cNvPr id="7" name="TextBox 6">
            <a:extLst>
              <a:ext uri="{FF2B5EF4-FFF2-40B4-BE49-F238E27FC236}">
                <a16:creationId xmlns:a16="http://schemas.microsoft.com/office/drawing/2014/main" id="{191E1156-C7DF-8432-C5DD-B8B79786D84F}"/>
              </a:ext>
            </a:extLst>
          </p:cNvPr>
          <p:cNvSpPr txBox="1"/>
          <p:nvPr/>
        </p:nvSpPr>
        <p:spPr>
          <a:xfrm>
            <a:off x="265471" y="4448646"/>
            <a:ext cx="21770869"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 distribution of the binary variable "AI Lens," which has two possible values, is displayed </a:t>
            </a:r>
          </a:p>
          <a:p>
            <a:r>
              <a:rPr lang="en-US" sz="2400" dirty="0">
                <a:latin typeface="Calibri" panose="020F0502020204030204" pitchFamily="34" charset="0"/>
                <a:ea typeface="Calibri" panose="020F0502020204030204" pitchFamily="34" charset="0"/>
                <a:cs typeface="Calibri" panose="020F0502020204030204" pitchFamily="34" charset="0"/>
              </a:rPr>
              <a:t>	in this bar chart. Most of the smartphones in the dataset lack an AI lens (0).</a:t>
            </a:r>
          </a:p>
          <a:p>
            <a:pPr marL="342900" indent="-3429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 correlations between features and the target variable (price) are made clear by these </a:t>
            </a:r>
          </a:p>
          <a:p>
            <a:r>
              <a:rPr lang="en-US" sz="2400" dirty="0">
                <a:latin typeface="Calibri" panose="020F0502020204030204" pitchFamily="34" charset="0"/>
                <a:ea typeface="Calibri" panose="020F0502020204030204" pitchFamily="34" charset="0"/>
                <a:cs typeface="Calibri" panose="020F0502020204030204" pitchFamily="34" charset="0"/>
              </a:rPr>
              <a:t>	visuals.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53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92391-20C9-3728-4DC2-4D8C5C301761}"/>
              </a:ext>
            </a:extLst>
          </p:cNvPr>
          <p:cNvSpPr txBox="1"/>
          <p:nvPr/>
        </p:nvSpPr>
        <p:spPr>
          <a:xfrm>
            <a:off x="580103" y="511276"/>
            <a:ext cx="9547365"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Price Distribution of Colour before and after treating outliers</a:t>
            </a:r>
          </a:p>
        </p:txBody>
      </p:sp>
      <p:pic>
        <p:nvPicPr>
          <p:cNvPr id="4" name="Picture 3">
            <a:extLst>
              <a:ext uri="{FF2B5EF4-FFF2-40B4-BE49-F238E27FC236}">
                <a16:creationId xmlns:a16="http://schemas.microsoft.com/office/drawing/2014/main" id="{BA1D7940-A6E4-9B29-DFEA-74BDE15471F7}"/>
              </a:ext>
            </a:extLst>
          </p:cNvPr>
          <p:cNvPicPr>
            <a:picLocks noChangeAspect="1"/>
          </p:cNvPicPr>
          <p:nvPr/>
        </p:nvPicPr>
        <p:blipFill>
          <a:blip r:embed="rId2"/>
          <a:stretch>
            <a:fillRect/>
          </a:stretch>
        </p:blipFill>
        <p:spPr>
          <a:xfrm>
            <a:off x="341041" y="1116982"/>
            <a:ext cx="5912275" cy="4231766"/>
          </a:xfrm>
          <a:prstGeom prst="rect">
            <a:avLst/>
          </a:prstGeom>
        </p:spPr>
      </p:pic>
      <p:pic>
        <p:nvPicPr>
          <p:cNvPr id="6" name="Picture 5">
            <a:extLst>
              <a:ext uri="{FF2B5EF4-FFF2-40B4-BE49-F238E27FC236}">
                <a16:creationId xmlns:a16="http://schemas.microsoft.com/office/drawing/2014/main" id="{8A1DC6CD-E041-D569-373B-D16B12160C0E}"/>
              </a:ext>
            </a:extLst>
          </p:cNvPr>
          <p:cNvPicPr>
            <a:picLocks noChangeAspect="1"/>
          </p:cNvPicPr>
          <p:nvPr/>
        </p:nvPicPr>
        <p:blipFill>
          <a:blip r:embed="rId3"/>
          <a:stretch>
            <a:fillRect/>
          </a:stretch>
        </p:blipFill>
        <p:spPr>
          <a:xfrm>
            <a:off x="6393706" y="1116982"/>
            <a:ext cx="5457253" cy="4231766"/>
          </a:xfrm>
          <a:prstGeom prst="rect">
            <a:avLst/>
          </a:prstGeom>
        </p:spPr>
      </p:pic>
      <p:sp>
        <p:nvSpPr>
          <p:cNvPr id="7" name="TextBox 6">
            <a:extLst>
              <a:ext uri="{FF2B5EF4-FFF2-40B4-BE49-F238E27FC236}">
                <a16:creationId xmlns:a16="http://schemas.microsoft.com/office/drawing/2014/main" id="{1677D3B5-FA23-2869-B659-DA21939284CF}"/>
              </a:ext>
            </a:extLst>
          </p:cNvPr>
          <p:cNvSpPr txBox="1"/>
          <p:nvPr/>
        </p:nvSpPr>
        <p:spPr>
          <a:xfrm>
            <a:off x="1553497" y="5584724"/>
            <a:ext cx="3322778"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Before Treating Outliers</a:t>
            </a:r>
          </a:p>
        </p:txBody>
      </p:sp>
      <p:sp>
        <p:nvSpPr>
          <p:cNvPr id="8" name="TextBox 7">
            <a:extLst>
              <a:ext uri="{FF2B5EF4-FFF2-40B4-BE49-F238E27FC236}">
                <a16:creationId xmlns:a16="http://schemas.microsoft.com/office/drawing/2014/main" id="{D5F9B3BD-19BE-C9A8-A2E3-4C6B73919BBD}"/>
              </a:ext>
            </a:extLst>
          </p:cNvPr>
          <p:cNvSpPr txBox="1"/>
          <p:nvPr/>
        </p:nvSpPr>
        <p:spPr>
          <a:xfrm>
            <a:off x="7315200" y="5584724"/>
            <a:ext cx="2953694" cy="461665"/>
          </a:xfrm>
          <a:prstGeom prst="rect">
            <a:avLst/>
          </a:prstGeom>
          <a:noFill/>
        </p:spPr>
        <p:txBody>
          <a:bodyPr wrap="non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After Treating Outliers</a:t>
            </a:r>
            <a:endParaRPr lang="en-IN" sz="2400" dirty="0"/>
          </a:p>
        </p:txBody>
      </p:sp>
    </p:spTree>
    <p:extLst>
      <p:ext uri="{BB962C8B-B14F-4D97-AF65-F5344CB8AC3E}">
        <p14:creationId xmlns:p14="http://schemas.microsoft.com/office/powerpoint/2010/main" val="131601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B06B4-CF2F-8A23-FAB3-0C3D77197337}"/>
              </a:ext>
            </a:extLst>
          </p:cNvPr>
          <p:cNvSpPr txBox="1"/>
          <p:nvPr/>
        </p:nvSpPr>
        <p:spPr>
          <a:xfrm>
            <a:off x="160774" y="2833634"/>
            <a:ext cx="21416843"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Distribution of RAM: A significant percentage of smartphones have 4 GB and 8 GB of RAM, followed</a:t>
            </a:r>
          </a:p>
          <a:p>
            <a:r>
              <a:rPr lang="en-US" sz="2000" dirty="0">
                <a:latin typeface="Calibri" panose="020F0502020204030204" pitchFamily="34" charset="0"/>
                <a:ea typeface="Calibri" panose="020F0502020204030204" pitchFamily="34" charset="0"/>
                <a:cs typeface="Calibri" panose="020F0502020204030204" pitchFamily="34" charset="0"/>
              </a:rPr>
              <a:t>	 by 6 GB. Fewer devices have 2 GB and 3 GB of RAM.</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1A9EF07C-6218-894E-591D-3F0F40B4F00F}"/>
              </a:ext>
            </a:extLst>
          </p:cNvPr>
          <p:cNvSpPr>
            <a:spLocks noChangeArrowheads="1"/>
          </p:cNvSpPr>
          <p:nvPr/>
        </p:nvSpPr>
        <p:spPr bwMode="auto">
          <a:xfrm>
            <a:off x="160775" y="1629394"/>
            <a:ext cx="109928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RAM and Memory's relationship is visualized using a scatter plot, where the hue corresponds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the prize. It enables understanding of how the Prize varies with respect to various RAM and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memory configurations in mobile devices. </a:t>
            </a:r>
          </a:p>
        </p:txBody>
      </p:sp>
      <p:sp>
        <p:nvSpPr>
          <p:cNvPr id="9" name="TextBox 8">
            <a:extLst>
              <a:ext uri="{FF2B5EF4-FFF2-40B4-BE49-F238E27FC236}">
                <a16:creationId xmlns:a16="http://schemas.microsoft.com/office/drawing/2014/main" id="{C1E59339-8034-1F34-FDEB-8F7C03ABCDF7}"/>
              </a:ext>
            </a:extLst>
          </p:cNvPr>
          <p:cNvSpPr txBox="1"/>
          <p:nvPr/>
        </p:nvSpPr>
        <p:spPr>
          <a:xfrm>
            <a:off x="1105319" y="4340888"/>
            <a:ext cx="4330839" cy="707886"/>
          </a:xfrm>
          <a:prstGeom prst="rect">
            <a:avLst/>
          </a:prstGeom>
          <a:noFill/>
        </p:spPr>
        <p:txBody>
          <a:bodyPr wrap="square" rtlCol="0">
            <a:spAutoFit/>
          </a:bodyPr>
          <a:lstStyle/>
          <a:p>
            <a:endParaRPr lang="en-IN" dirty="0"/>
          </a:p>
        </p:txBody>
      </p:sp>
      <p:sp>
        <p:nvSpPr>
          <p:cNvPr id="10" name="Rectangle 5">
            <a:extLst>
              <a:ext uri="{FF2B5EF4-FFF2-40B4-BE49-F238E27FC236}">
                <a16:creationId xmlns:a16="http://schemas.microsoft.com/office/drawing/2014/main" id="{FCD2C793-A269-D5CB-D312-AB650E1B2517}"/>
              </a:ext>
            </a:extLst>
          </p:cNvPr>
          <p:cNvSpPr>
            <a:spLocks noChangeArrowheads="1"/>
          </p:cNvSpPr>
          <p:nvPr/>
        </p:nvSpPr>
        <p:spPr bwMode="auto">
          <a:xfrm>
            <a:off x="160774" y="3603527"/>
            <a:ext cx="11424975"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link between RAM and Memory is visualized via a scatter plot, where the hue corresponds to the Prize. It aids in comprehending how the Prize changes in connection to various RAM and memory configuration combinations in mobile devices. Although there are some exceptions that point to other variables influencing pricing, the plot indicates that higher RAM and Memory configurations typically have higher prices.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1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998D4-31C1-D611-699C-D82F47B0092F}"/>
              </a:ext>
            </a:extLst>
          </p:cNvPr>
          <p:cNvSpPr txBox="1"/>
          <p:nvPr/>
        </p:nvSpPr>
        <p:spPr>
          <a:xfrm>
            <a:off x="904568" y="540774"/>
            <a:ext cx="4562470" cy="646331"/>
          </a:xfrm>
          <a:prstGeom prst="rect">
            <a:avLst/>
          </a:prstGeom>
          <a:noFill/>
        </p:spPr>
        <p:txBody>
          <a:bodyPr wrap="square" rtlCol="0">
            <a:spAutoFit/>
          </a:bodyPr>
          <a:lstStyle/>
          <a:p>
            <a:r>
              <a:rPr lang="en-IN" sz="3600" b="1" u="sng" dirty="0">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4" name="Rectangle 1">
            <a:extLst>
              <a:ext uri="{FF2B5EF4-FFF2-40B4-BE49-F238E27FC236}">
                <a16:creationId xmlns:a16="http://schemas.microsoft.com/office/drawing/2014/main" id="{7D7854B0-BBB9-C55F-6B93-AF5DC909CFF4}"/>
              </a:ext>
            </a:extLst>
          </p:cNvPr>
          <p:cNvSpPr>
            <a:spLocks noChangeArrowheads="1"/>
          </p:cNvSpPr>
          <p:nvPr/>
        </p:nvSpPr>
        <p:spPr bwMode="auto">
          <a:xfrm>
            <a:off x="175252" y="1862719"/>
            <a:ext cx="1001907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Transform the object columns to a level by using a label encoder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55599D4-D6CD-2B7C-198D-829DCACE6E78}"/>
              </a:ext>
            </a:extLst>
          </p:cNvPr>
          <p:cNvSpPr>
            <a:spLocks noChangeArrowheads="1"/>
          </p:cNvSpPr>
          <p:nvPr/>
        </p:nvSpPr>
        <p:spPr bwMode="auto">
          <a:xfrm>
            <a:off x="255639" y="2736502"/>
            <a:ext cx="112195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numerical column was scaled using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Standardscaler</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which rendered it suitable for inclusiveness in the model for predicting the precise mobile prize.</a:t>
            </a:r>
          </a:p>
        </p:txBody>
      </p:sp>
    </p:spTree>
    <p:extLst>
      <p:ext uri="{BB962C8B-B14F-4D97-AF65-F5344CB8AC3E}">
        <p14:creationId xmlns:p14="http://schemas.microsoft.com/office/powerpoint/2010/main" val="224986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642</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Roboto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Amarja Bene</dc:creator>
  <cp:lastModifiedBy>A</cp:lastModifiedBy>
  <cp:revision>10</cp:revision>
  <dcterms:created xsi:type="dcterms:W3CDTF">2024-04-14T10:42:46Z</dcterms:created>
  <dcterms:modified xsi:type="dcterms:W3CDTF">2024-04-14T13:03:07Z</dcterms:modified>
</cp:coreProperties>
</file>