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0" r:id="rId1"/>
  </p:sldMasterIdLst>
  <p:notesMasterIdLst>
    <p:notesMasterId r:id="rId39"/>
  </p:notesMasterIdLst>
  <p:sldIdLst>
    <p:sldId id="256" r:id="rId2"/>
    <p:sldId id="257" r:id="rId3"/>
    <p:sldId id="258" r:id="rId4"/>
    <p:sldId id="259" r:id="rId5"/>
    <p:sldId id="294" r:id="rId6"/>
    <p:sldId id="261" r:id="rId7"/>
    <p:sldId id="295" r:id="rId8"/>
    <p:sldId id="263" r:id="rId9"/>
    <p:sldId id="264" r:id="rId10"/>
    <p:sldId id="265" r:id="rId11"/>
    <p:sldId id="266" r:id="rId12"/>
    <p:sldId id="296" r:id="rId13"/>
    <p:sldId id="268" r:id="rId14"/>
    <p:sldId id="269" r:id="rId15"/>
    <p:sldId id="270" r:id="rId16"/>
    <p:sldId id="271" r:id="rId17"/>
    <p:sldId id="297" r:id="rId18"/>
    <p:sldId id="273" r:id="rId19"/>
    <p:sldId id="274" r:id="rId20"/>
    <p:sldId id="275" r:id="rId21"/>
    <p:sldId id="298" r:id="rId22"/>
    <p:sldId id="278" r:id="rId23"/>
    <p:sldId id="279" r:id="rId24"/>
    <p:sldId id="280" r:id="rId25"/>
    <p:sldId id="281" r:id="rId26"/>
    <p:sldId id="282" r:id="rId27"/>
    <p:sldId id="283" r:id="rId28"/>
    <p:sldId id="284" r:id="rId29"/>
    <p:sldId id="285" r:id="rId30"/>
    <p:sldId id="286" r:id="rId31"/>
    <p:sldId id="299" r:id="rId32"/>
    <p:sldId id="288" r:id="rId33"/>
    <p:sldId id="289" r:id="rId34"/>
    <p:sldId id="290" r:id="rId35"/>
    <p:sldId id="291" r:id="rId36"/>
    <p:sldId id="300" r:id="rId37"/>
    <p:sldId id="293"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64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b="1">
                <a:solidFill>
                  <a:schemeClr val="dk1"/>
                </a:solidFill>
              </a:rPr>
              <a:t>The Presentation Slides</a:t>
            </a:r>
            <a:r>
              <a:rPr lang="en">
                <a:solidFill>
                  <a:schemeClr val="dk1"/>
                </a:solidFill>
              </a:rPr>
              <a:t> - each group will prepare a Power Point presentation based on its research paper and any demonstration prototype software.</a:t>
            </a:r>
          </a:p>
          <a:p>
            <a:pPr marL="0" lvl="0" indent="0">
              <a:spcBef>
                <a:spcPts val="0"/>
              </a:spcBef>
              <a:buNone/>
            </a:pPr>
            <a:endParaRPr b="1">
              <a:solidFill>
                <a:schemeClr val="dk1"/>
              </a:solidFill>
            </a:endParaRPr>
          </a:p>
          <a:p>
            <a:pPr marL="0" lvl="0" indent="-69850">
              <a:spcBef>
                <a:spcPts val="0"/>
              </a:spcBef>
              <a:buClr>
                <a:schemeClr val="dk1"/>
              </a:buClr>
              <a:buSzPts val="1100"/>
              <a:buFont typeface="Arial"/>
              <a:buNone/>
            </a:pPr>
            <a:r>
              <a:rPr lang="en" b="1">
                <a:solidFill>
                  <a:schemeClr val="dk1"/>
                </a:solidFill>
              </a:rPr>
              <a:t>The Group Presentation</a:t>
            </a:r>
            <a:r>
              <a:rPr lang="en">
                <a:solidFill>
                  <a:schemeClr val="dk1"/>
                </a:solidFill>
              </a:rPr>
              <a:t> - this group presentation, consisting of Power Point slides, will be used on our Research Day to present your findings to the entire class. This is a knowledge-sharing exercise in that you must convey your results to members of the class who may not be fully familiar with the background knowledge that you have accumulated in your research. You should try to bring everyone "up-to-speed" on your topic. It is a good idea to choose one person to be the moderator for the group, give an overview of the project, and then introduce the other members who will present their respective portions of the project.</a:t>
            </a:r>
          </a:p>
          <a:p>
            <a:pPr marL="0" lvl="0" indent="-69850">
              <a:spcBef>
                <a:spcPts val="0"/>
              </a:spcBef>
              <a:buClr>
                <a:schemeClr val="dk1"/>
              </a:buClr>
              <a:buSzPts val="1100"/>
              <a:buFont typeface="Arial"/>
              <a:buNone/>
            </a:pPr>
            <a:endParaRPr>
              <a:solidFill>
                <a:schemeClr val="dk1"/>
              </a:solidFill>
            </a:endParaRPr>
          </a:p>
          <a:p>
            <a:pPr marL="0" lvl="0" indent="-69850">
              <a:spcBef>
                <a:spcPts val="0"/>
              </a:spcBef>
              <a:buClr>
                <a:schemeClr val="dk1"/>
              </a:buClr>
              <a:buSzPts val="1100"/>
              <a:buFont typeface="Arial"/>
              <a:buNone/>
            </a:pPr>
            <a:r>
              <a:rPr lang="en">
                <a:solidFill>
                  <a:schemeClr val="dk1"/>
                </a:solidFill>
              </a:rPr>
              <a:t>Each group will have about 20-30 minutes to present, including any demo of prototype software. </a:t>
            </a:r>
          </a:p>
          <a:p>
            <a:pPr marL="0" lvl="0" indent="-69850">
              <a:spcBef>
                <a:spcPts val="0"/>
              </a:spcBef>
              <a:buClr>
                <a:schemeClr val="dk1"/>
              </a:buClr>
              <a:buSzPts val="1100"/>
              <a:buFont typeface="Arial"/>
              <a:buNone/>
            </a:pPr>
            <a:endParaRPr>
              <a:solidFill>
                <a:schemeClr val="dk1"/>
              </a:solidFill>
            </a:endParaRPr>
          </a:p>
          <a:p>
            <a:pPr marL="0" lvl="0" indent="0">
              <a:spcBef>
                <a:spcPts val="0"/>
              </a:spcBef>
              <a:buNone/>
            </a:pPr>
            <a:r>
              <a:rPr lang="en">
                <a:solidFill>
                  <a:schemeClr val="dk1"/>
                </a:solidFill>
              </a:rPr>
              <a:t>Everyone in the group should participate in the group presentation. Each member will receive an individual grade for their portion of the presentation.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sz="1100" dirty="0">
                <a:solidFill>
                  <a:schemeClr val="dk1"/>
                </a:solidFill>
              </a:rPr>
              <a:t>prototype system, a high level-design, and conceptualizing real world scenarios to the project architecture</a:t>
            </a:r>
            <a:endParaRPr dirty="0"/>
          </a:p>
        </p:txBody>
      </p:sp>
    </p:spTree>
    <p:extLst>
      <p:ext uri="{BB962C8B-B14F-4D97-AF65-F5344CB8AC3E}">
        <p14:creationId xmlns:p14="http://schemas.microsoft.com/office/powerpoint/2010/main" val="4236944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sz="1100" dirty="0">
                <a:solidFill>
                  <a:schemeClr val="dk1"/>
                </a:solidFill>
              </a:rPr>
              <a:t>prototype system, a high level-design, and conceptualizing real world scenarios to the project architecture</a:t>
            </a:r>
            <a:endParaRPr dirty="0"/>
          </a:p>
        </p:txBody>
      </p:sp>
    </p:spTree>
    <p:extLst>
      <p:ext uri="{BB962C8B-B14F-4D97-AF65-F5344CB8AC3E}">
        <p14:creationId xmlns:p14="http://schemas.microsoft.com/office/powerpoint/2010/main" val="245508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sz="1100" dirty="0">
                <a:solidFill>
                  <a:schemeClr val="dk1"/>
                </a:solidFill>
              </a:rPr>
              <a:t>prototype system, a high level-design, and conceptualizing real world scenarios to the project architecture</a:t>
            </a:r>
            <a:endParaRPr dirty="0"/>
          </a:p>
        </p:txBody>
      </p:sp>
    </p:spTree>
    <p:extLst>
      <p:ext uri="{BB962C8B-B14F-4D97-AF65-F5344CB8AC3E}">
        <p14:creationId xmlns:p14="http://schemas.microsoft.com/office/powerpoint/2010/main" val="1847262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sz="1100" dirty="0">
                <a:solidFill>
                  <a:schemeClr val="dk1"/>
                </a:solidFill>
              </a:rPr>
              <a:t>prototype system, a high level-design, and conceptualizing real world scenarios to the project architecture</a:t>
            </a:r>
            <a:endParaRPr dirty="0"/>
          </a:p>
        </p:txBody>
      </p:sp>
    </p:spTree>
    <p:extLst>
      <p:ext uri="{BB962C8B-B14F-4D97-AF65-F5344CB8AC3E}">
        <p14:creationId xmlns:p14="http://schemas.microsoft.com/office/powerpoint/2010/main" val="526940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sz="1100" dirty="0">
                <a:solidFill>
                  <a:schemeClr val="dk1"/>
                </a:solidFill>
              </a:rPr>
              <a:t>prototype system, a high level-design, and conceptualizing real world scenarios to the project architecture</a:t>
            </a:r>
            <a:endParaRPr dirty="0"/>
          </a:p>
        </p:txBody>
      </p:sp>
    </p:spTree>
    <p:extLst>
      <p:ext uri="{BB962C8B-B14F-4D97-AF65-F5344CB8AC3E}">
        <p14:creationId xmlns:p14="http://schemas.microsoft.com/office/powerpoint/2010/main" val="11902468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Talk about research papers..Prof likes research papers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62740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sz="1100" dirty="0">
                <a:solidFill>
                  <a:schemeClr val="dk1"/>
                </a:solidFill>
              </a:rPr>
              <a:t>research we did in the field of health data, health systems, recommendation systems and standardized medical terminology</a:t>
            </a:r>
            <a:endParaRPr dirty="0"/>
          </a:p>
        </p:txBody>
      </p:sp>
    </p:spTree>
    <p:extLst>
      <p:ext uri="{BB962C8B-B14F-4D97-AF65-F5344CB8AC3E}">
        <p14:creationId xmlns:p14="http://schemas.microsoft.com/office/powerpoint/2010/main" val="2769024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5250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260104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237143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267504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75893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57212510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0599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5110866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200896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45570347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24A7AC-904D-4781-85BA-7D10C17ED021}" type="datetimeFigureOut">
              <a:rPr lang="en-US" smtClean="0"/>
              <a:t>12/7/2017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413810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E331444B-B92B-4E27-8C94-BB93EAF5CB18}" type="datetimeFigureOut">
              <a:rPr lang="en-US" smtClean="0"/>
              <a:t>12/7/2017</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9375276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5970754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D6E9DEC-419B-4CC5-A080-3B06BD5A8291}" type="datetimeFigureOut">
              <a:rPr lang="en-US" smtClean="0"/>
              <a:t>12/7/2017</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56499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jaypalan.com/EHR.owl"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s://deeplearning4j.org/word2vec"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68" name="Rectangle 59">
            <a:extLst>
              <a:ext uri="{FF2B5EF4-FFF2-40B4-BE49-F238E27FC236}">
                <a16:creationId xmlns:a16="http://schemas.microsoft.com/office/drawing/2014/main" id="{FBDCECDC-EEE3-4128-AA5E-82A8C08796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1">
            <a:extLst>
              <a:ext uri="{FF2B5EF4-FFF2-40B4-BE49-F238E27FC236}">
                <a16:creationId xmlns:a16="http://schemas.microsoft.com/office/drawing/2014/main" id="{4260EDE0-989C-4E16-AF94-F652294D82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3714750"/>
            <a:ext cx="9141714"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3">
            <a:extLst>
              <a:ext uri="{FF2B5EF4-FFF2-40B4-BE49-F238E27FC236}">
                <a16:creationId xmlns:a16="http://schemas.microsoft.com/office/drawing/2014/main" id="{1F3985C0-E548-44D2-B30E-F3E42DADE13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3679632"/>
            <a:ext cx="9141714"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Shape 54"/>
          <p:cNvSpPr txBox="1">
            <a:spLocks noGrp="1"/>
          </p:cNvSpPr>
          <p:nvPr>
            <p:ph type="ctrTitle"/>
          </p:nvPr>
        </p:nvSpPr>
        <p:spPr>
          <a:xfrm>
            <a:off x="822960" y="569214"/>
            <a:ext cx="7543800" cy="2919126"/>
          </a:xfrm>
          <a:prstGeom prst="rect">
            <a:avLst/>
          </a:prstGeom>
        </p:spPr>
        <p:txBody>
          <a:bodyPr lIns="91425" tIns="91425" rIns="91425" bIns="91425" anchorCtr="0">
            <a:normAutofit/>
          </a:bodyPr>
          <a:lstStyle/>
          <a:p>
            <a:pPr marL="0" lvl="0" indent="0">
              <a:spcBef>
                <a:spcPts val="0"/>
              </a:spcBef>
              <a:buNone/>
            </a:pPr>
            <a:r>
              <a:rPr lang="en"/>
              <a:t>Health data and Disease Recommender System</a:t>
            </a:r>
            <a:endParaRPr lang="en" dirty="0"/>
          </a:p>
        </p:txBody>
      </p:sp>
      <p:sp>
        <p:nvSpPr>
          <p:cNvPr id="55" name="Shape 55"/>
          <p:cNvSpPr txBox="1">
            <a:spLocks noGrp="1"/>
          </p:cNvSpPr>
          <p:nvPr>
            <p:ph type="subTitle" idx="1"/>
          </p:nvPr>
        </p:nvSpPr>
        <p:spPr>
          <a:xfrm>
            <a:off x="825038" y="3918930"/>
            <a:ext cx="7543800" cy="857250"/>
          </a:xfrm>
          <a:prstGeom prst="rect">
            <a:avLst/>
          </a:prstGeom>
        </p:spPr>
        <p:txBody>
          <a:bodyPr lIns="91425" tIns="91425" rIns="91425" bIns="91425" anchorCtr="0">
            <a:normAutofit/>
          </a:bodyPr>
          <a:lstStyle/>
          <a:p>
            <a:pPr marL="0" lvl="0" indent="-69850">
              <a:spcBef>
                <a:spcPts val="0"/>
              </a:spcBef>
              <a:buClr>
                <a:schemeClr val="dk1"/>
              </a:buClr>
              <a:buSzPts val="1100"/>
              <a:buFont typeface="Arial"/>
              <a:buNone/>
            </a:pPr>
            <a:r>
              <a:rPr lang="en" dirty="0">
                <a:solidFill>
                  <a:srgbClr val="FFFFFF"/>
                </a:solidFill>
              </a:rPr>
              <a:t>Group No. 1:</a:t>
            </a:r>
          </a:p>
          <a:p>
            <a:pPr lvl="0">
              <a:spcBef>
                <a:spcPts val="0"/>
              </a:spcBef>
            </a:pPr>
            <a:r>
              <a:rPr lang="en" dirty="0">
                <a:solidFill>
                  <a:srgbClr val="FFFFFF"/>
                </a:solidFill>
              </a:rPr>
              <a:t>Ruchita Garde, Manasa Potluri, Jay Palan, Mingrui Ha</a:t>
            </a:r>
            <a:r>
              <a:rPr lang="en-US" dirty="0">
                <a:solidFill>
                  <a:srgbClr val="FFFFFF"/>
                </a:solidFill>
              </a:rPr>
              <a:t>n</a:t>
            </a:r>
            <a:r>
              <a:rPr lang="en" dirty="0">
                <a:solidFill>
                  <a:srgbClr val="FFFFFF"/>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826875" y="680776"/>
            <a:ext cx="7543800" cy="1088068"/>
          </a:xfrm>
          <a:prstGeom prst="rect">
            <a:avLst/>
          </a:prstGeom>
        </p:spPr>
        <p:txBody>
          <a:bodyPr wrap="square" lIns="91425" tIns="91425" rIns="91425" bIns="91425" anchor="t" anchorCtr="0">
            <a:noAutofit/>
          </a:bodyPr>
          <a:lstStyle/>
          <a:p>
            <a:pPr marL="0" lvl="0" indent="0" algn="ctr" rtl="0">
              <a:spcBef>
                <a:spcPts val="0"/>
              </a:spcBef>
              <a:buNone/>
            </a:pPr>
            <a:r>
              <a:rPr lang="en" dirty="0">
                <a:solidFill>
                  <a:schemeClr val="tx1"/>
                </a:solidFill>
              </a:rPr>
              <a:t>ICD-10</a:t>
            </a:r>
          </a:p>
        </p:txBody>
      </p:sp>
      <p:sp>
        <p:nvSpPr>
          <p:cNvPr id="105" name="Shape 105"/>
          <p:cNvSpPr txBox="1">
            <a:spLocks noGrp="1"/>
          </p:cNvSpPr>
          <p:nvPr>
            <p:ph type="body" idx="4294967295"/>
          </p:nvPr>
        </p:nvSpPr>
        <p:spPr>
          <a:xfrm>
            <a:off x="310600" y="1417590"/>
            <a:ext cx="8521700" cy="3421767"/>
          </a:xfrm>
          <a:prstGeom prst="rect">
            <a:avLst/>
          </a:prstGeom>
        </p:spPr>
        <p:txBody>
          <a:bodyPr wrap="square" lIns="91425" tIns="91425" rIns="91425" bIns="91425" anchor="t" anchorCtr="0">
            <a:noAutofit/>
          </a:bodyPr>
          <a:lstStyle/>
          <a:p>
            <a:pPr marL="0" lvl="0" indent="-69850" algn="just" rtl="0">
              <a:lnSpc>
                <a:spcPct val="100000"/>
              </a:lnSpc>
              <a:spcBef>
                <a:spcPts val="0"/>
              </a:spcBef>
              <a:spcAft>
                <a:spcPts val="0"/>
              </a:spcAft>
              <a:buClr>
                <a:schemeClr val="dk1"/>
              </a:buClr>
              <a:buSzPts val="1100"/>
              <a:buFont typeface="Arial"/>
              <a:buNone/>
            </a:pPr>
            <a:r>
              <a:rPr lang="en" dirty="0">
                <a:solidFill>
                  <a:schemeClr val="dk1"/>
                </a:solidFill>
              </a:rPr>
              <a:t>International classification of diseases-version 10 (ICD-10) is a diagnosis coding system used in hospitals for data retrieval and billing purposes. </a:t>
            </a:r>
          </a:p>
        </p:txBody>
      </p:sp>
      <p:pic>
        <p:nvPicPr>
          <p:cNvPr id="106" name="Shape 106"/>
          <p:cNvPicPr preferRelativeResize="0"/>
          <p:nvPr/>
        </p:nvPicPr>
        <p:blipFill>
          <a:blip r:embed="rId3">
            <a:alphaModFix/>
          </a:blip>
          <a:stretch>
            <a:fillRect/>
          </a:stretch>
        </p:blipFill>
        <p:spPr>
          <a:xfrm>
            <a:off x="311700" y="1947500"/>
            <a:ext cx="4287075" cy="2515224"/>
          </a:xfrm>
          <a:prstGeom prst="rect">
            <a:avLst/>
          </a:prstGeom>
          <a:noFill/>
          <a:ln>
            <a:noFill/>
          </a:ln>
        </p:spPr>
      </p:pic>
      <p:pic>
        <p:nvPicPr>
          <p:cNvPr id="107" name="Shape 107"/>
          <p:cNvPicPr preferRelativeResize="0"/>
          <p:nvPr/>
        </p:nvPicPr>
        <p:blipFill>
          <a:blip r:embed="rId4">
            <a:alphaModFix/>
          </a:blip>
          <a:stretch>
            <a:fillRect/>
          </a:stretch>
        </p:blipFill>
        <p:spPr>
          <a:xfrm>
            <a:off x="5084601" y="1947500"/>
            <a:ext cx="3568619" cy="275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71656" y="608491"/>
            <a:ext cx="7543800" cy="1088068"/>
          </a:xfrm>
          <a:prstGeom prst="rect">
            <a:avLst/>
          </a:prstGeom>
        </p:spPr>
        <p:txBody>
          <a:bodyPr wrap="square" lIns="91425" tIns="91425" rIns="91425" bIns="91425" anchor="t" anchorCtr="0">
            <a:noAutofit/>
          </a:bodyPr>
          <a:lstStyle/>
          <a:p>
            <a:pPr marL="0" lvl="0" indent="0" algn="ctr" rtl="0">
              <a:spcBef>
                <a:spcPts val="0"/>
              </a:spcBef>
              <a:buNone/>
            </a:pPr>
            <a:r>
              <a:rPr lang="en" dirty="0">
                <a:solidFill>
                  <a:schemeClr val="tx1"/>
                </a:solidFill>
              </a:rPr>
              <a:t>OWL</a:t>
            </a:r>
          </a:p>
        </p:txBody>
      </p:sp>
      <p:sp>
        <p:nvSpPr>
          <p:cNvPr id="113" name="Shape 113"/>
          <p:cNvSpPr txBox="1">
            <a:spLocks noGrp="1"/>
          </p:cNvSpPr>
          <p:nvPr>
            <p:ph type="body" idx="4294967295"/>
          </p:nvPr>
        </p:nvSpPr>
        <p:spPr>
          <a:xfrm>
            <a:off x="382706" y="1498654"/>
            <a:ext cx="8521700" cy="3416300"/>
          </a:xfrm>
          <a:prstGeom prst="rect">
            <a:avLst/>
          </a:prstGeom>
        </p:spPr>
        <p:txBody>
          <a:bodyPr wrap="square" lIns="91425" tIns="91425" rIns="91425" bIns="91425" anchor="t" anchorCtr="0">
            <a:noAutofit/>
          </a:bodyPr>
          <a:lstStyle/>
          <a:p>
            <a:pPr marL="0" lvl="0" indent="0" algn="just" rtl="0">
              <a:lnSpc>
                <a:spcPct val="100000"/>
              </a:lnSpc>
              <a:spcBef>
                <a:spcPts val="0"/>
              </a:spcBef>
              <a:spcAft>
                <a:spcPts val="0"/>
              </a:spcAft>
              <a:buNone/>
            </a:pPr>
            <a:r>
              <a:rPr lang="en" dirty="0">
                <a:solidFill>
                  <a:schemeClr val="dk1"/>
                </a:solidFill>
              </a:rPr>
              <a:t>The OWL, Web Ontology Language is a language for defining and instantiating Web Ontologies.</a:t>
            </a:r>
          </a:p>
          <a:p>
            <a:pPr marL="457200" lvl="0" indent="-342900" algn="just" rtl="0">
              <a:lnSpc>
                <a:spcPct val="200000"/>
              </a:lnSpc>
              <a:spcBef>
                <a:spcPts val="0"/>
              </a:spcBef>
              <a:spcAft>
                <a:spcPts val="0"/>
              </a:spcAft>
              <a:buClr>
                <a:schemeClr val="dk1"/>
              </a:buClr>
              <a:buSzPts val="1800"/>
              <a:buFont typeface="Wingdings" panose="05000000000000000000" pitchFamily="2" charset="2"/>
              <a:buChar char="Ø"/>
            </a:pPr>
            <a:r>
              <a:rPr lang="en" dirty="0">
                <a:solidFill>
                  <a:schemeClr val="dk1"/>
                </a:solidFill>
              </a:rPr>
              <a:t>distribute across many systems. </a:t>
            </a:r>
          </a:p>
          <a:p>
            <a:pPr marL="457200" lvl="0" indent="-342900" algn="just" rtl="0">
              <a:lnSpc>
                <a:spcPct val="200000"/>
              </a:lnSpc>
              <a:spcBef>
                <a:spcPts val="0"/>
              </a:spcBef>
              <a:spcAft>
                <a:spcPts val="0"/>
              </a:spcAft>
              <a:buClr>
                <a:schemeClr val="dk1"/>
              </a:buClr>
              <a:buSzPts val="1800"/>
              <a:buFont typeface="Wingdings" panose="05000000000000000000" pitchFamily="2" charset="2"/>
              <a:buChar char="Ø"/>
            </a:pPr>
            <a:r>
              <a:rPr lang="en" dirty="0">
                <a:solidFill>
                  <a:schemeClr val="dk1"/>
                </a:solidFill>
              </a:rPr>
              <a:t>scalable to web needs</a:t>
            </a:r>
          </a:p>
          <a:p>
            <a:pPr marL="457200" lvl="0" indent="-342900" algn="just" rtl="0">
              <a:lnSpc>
                <a:spcPct val="200000"/>
              </a:lnSpc>
              <a:spcBef>
                <a:spcPts val="0"/>
              </a:spcBef>
              <a:spcAft>
                <a:spcPts val="0"/>
              </a:spcAft>
              <a:buClr>
                <a:schemeClr val="dk1"/>
              </a:buClr>
              <a:buSzPts val="1800"/>
              <a:buFont typeface="Wingdings" panose="05000000000000000000" pitchFamily="2" charset="2"/>
              <a:buChar char="Ø"/>
            </a:pPr>
            <a:r>
              <a:rPr lang="en" dirty="0">
                <a:solidFill>
                  <a:schemeClr val="dk1"/>
                </a:solidFill>
              </a:rPr>
              <a:t>compatible with web standards</a:t>
            </a:r>
          </a:p>
          <a:p>
            <a:pPr marL="457200" lvl="0" indent="-342900" algn="just" rtl="0">
              <a:lnSpc>
                <a:spcPct val="200000"/>
              </a:lnSpc>
              <a:spcBef>
                <a:spcPts val="0"/>
              </a:spcBef>
              <a:spcAft>
                <a:spcPts val="0"/>
              </a:spcAft>
              <a:buClr>
                <a:schemeClr val="dk1"/>
              </a:buClr>
              <a:buSzPts val="1800"/>
              <a:buFont typeface="Wingdings" panose="05000000000000000000" pitchFamily="2" charset="2"/>
              <a:buChar char="Ø"/>
            </a:pPr>
            <a:r>
              <a:rPr lang="en" dirty="0">
                <a:solidFill>
                  <a:schemeClr val="dk1"/>
                </a:solidFill>
              </a:rPr>
              <a:t>open and extensible.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8C6E698C-8155-4B8B-BDC9-B7299772B5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EEF5601-A8BC-411D-AA64-3E79320BA1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3855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33209156-242F-4B26-8D07-CEB2B68A9F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50"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hape 60">
            <a:extLst>
              <a:ext uri="{FF2B5EF4-FFF2-40B4-BE49-F238E27FC236}">
                <a16:creationId xmlns:a16="http://schemas.microsoft.com/office/drawing/2014/main" id="{9D2AAE64-33B6-4585-8FD2-806DC57F3060}"/>
              </a:ext>
            </a:extLst>
          </p:cNvPr>
          <p:cNvSpPr txBox="1">
            <a:spLocks/>
          </p:cNvSpPr>
          <p:nvPr/>
        </p:nvSpPr>
        <p:spPr>
          <a:xfrm>
            <a:off x="540026" y="629833"/>
            <a:ext cx="2559636" cy="3883833"/>
          </a:xfrm>
          <a:prstGeom prst="rect">
            <a:avLst/>
          </a:prstGeom>
        </p:spPr>
        <p:txBody>
          <a:bodyPr vert="horz" lIns="91425" tIns="91425" rIns="91425" bIns="91425" rtlCol="0" anchor="ctr" anchorCtr="0">
            <a:normAutofit fontScale="85000" lnSpcReduction="10000"/>
          </a:bodyPr>
          <a:lstStyle>
            <a:lvl1pPr marL="0" indent="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None/>
              <a:defRPr sz="1800" kern="1200" cap="all" spc="150" baseline="0">
                <a:solidFill>
                  <a:schemeClr val="tx2"/>
                </a:solidFill>
                <a:latin typeface="+mj-lt"/>
                <a:ea typeface="+mn-ea"/>
                <a:cs typeface="+mn-cs"/>
              </a:defRPr>
            </a:lvl1pPr>
            <a:lvl2pPr marL="3429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2pPr>
            <a:lvl3pPr marL="6858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3pPr>
            <a:lvl4pPr marL="10287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4pPr>
            <a:lvl5pPr marL="13716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5pPr>
            <a:lvl6pPr marL="17145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6pPr>
            <a:lvl7pPr marL="20574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7pPr>
            <a:lvl8pPr marL="24003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8pPr>
            <a:lvl9pPr marL="27432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9pPr>
          </a:lstStyle>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Introduction</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Problem Statement</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Related Work </a:t>
            </a:r>
          </a:p>
          <a:p>
            <a:pPr marL="457200" indent="-406400">
              <a:lnSpc>
                <a:spcPct val="220000"/>
              </a:lnSpc>
              <a:spcBef>
                <a:spcPts val="0"/>
              </a:spcBef>
              <a:spcAft>
                <a:spcPts val="0"/>
              </a:spcAft>
              <a:buSzPts val="2800"/>
              <a:buFont typeface="Calibri" panose="020F0502020204030204" pitchFamily="34" charset="0"/>
              <a:buAutoNum type="arabicPeriod"/>
            </a:pPr>
            <a:r>
              <a:rPr lang="en" sz="1500" b="1" dirty="0">
                <a:solidFill>
                  <a:srgbClr val="FFFFFF"/>
                </a:solidFill>
              </a:rPr>
              <a:t>Technical Approach</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Working demo</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Implementation</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Future Scope</a:t>
            </a:r>
          </a:p>
          <a:p>
            <a:pPr marL="457200" indent="-406400">
              <a:lnSpc>
                <a:spcPct val="220000"/>
              </a:lnSpc>
              <a:spcBef>
                <a:spcPts val="0"/>
              </a:spcBef>
              <a:buSzPts val="2800"/>
              <a:buFont typeface="Calibri" panose="020F0502020204030204" pitchFamily="34" charset="0"/>
              <a:buAutoNum type="arabicPeriod"/>
            </a:pPr>
            <a:r>
              <a:rPr lang="en" sz="1500" dirty="0">
                <a:solidFill>
                  <a:srgbClr val="FFFFFF"/>
                </a:solidFill>
              </a:rPr>
              <a:t>Conclusion</a:t>
            </a:r>
          </a:p>
        </p:txBody>
      </p:sp>
      <p:sp>
        <p:nvSpPr>
          <p:cNvPr id="7" name="TextBox 6">
            <a:extLst>
              <a:ext uri="{FF2B5EF4-FFF2-40B4-BE49-F238E27FC236}">
                <a16:creationId xmlns:a16="http://schemas.microsoft.com/office/drawing/2014/main" id="{D336B807-36FA-44C6-A147-51290D58C9BE}"/>
              </a:ext>
            </a:extLst>
          </p:cNvPr>
          <p:cNvSpPr txBox="1"/>
          <p:nvPr/>
        </p:nvSpPr>
        <p:spPr>
          <a:xfrm>
            <a:off x="3486556" y="1740753"/>
            <a:ext cx="5657444" cy="646331"/>
          </a:xfrm>
          <a:prstGeom prst="rect">
            <a:avLst/>
          </a:prstGeom>
          <a:noFill/>
        </p:spPr>
        <p:txBody>
          <a:bodyPr wrap="square" rtlCol="0">
            <a:spAutoFit/>
          </a:bodyPr>
          <a:lstStyle/>
          <a:p>
            <a:pPr algn="ctr"/>
            <a:r>
              <a:rPr lang="en-US" sz="3600" spc="300" dirty="0"/>
              <a:t>TECHNICAL APPROACH</a:t>
            </a:r>
          </a:p>
        </p:txBody>
      </p:sp>
    </p:spTree>
    <p:extLst>
      <p:ext uri="{BB962C8B-B14F-4D97-AF65-F5344CB8AC3E}">
        <p14:creationId xmlns:p14="http://schemas.microsoft.com/office/powerpoint/2010/main" val="278905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prstGeom prst="rect">
            <a:avLst/>
          </a:prstGeom>
        </p:spPr>
        <p:txBody>
          <a:bodyPr wrap="square" lIns="91425" tIns="91425" rIns="91425" bIns="91425" anchor="b" anchorCtr="0">
            <a:noAutofit/>
          </a:bodyPr>
          <a:lstStyle/>
          <a:p>
            <a:pPr marL="0" lvl="0" indent="0" algn="ctr">
              <a:spcBef>
                <a:spcPts val="0"/>
              </a:spcBef>
              <a:buNone/>
            </a:pPr>
            <a:r>
              <a:rPr lang="en" dirty="0"/>
              <a:t>Technical Approach</a:t>
            </a:r>
          </a:p>
        </p:txBody>
      </p:sp>
      <p:sp>
        <p:nvSpPr>
          <p:cNvPr id="124" name="Shape 124"/>
          <p:cNvSpPr txBox="1">
            <a:spLocks noGrp="1"/>
          </p:cNvSpPr>
          <p:nvPr>
            <p:ph type="subTitle" idx="4294967295"/>
          </p:nvPr>
        </p:nvSpPr>
        <p:spPr>
          <a:xfrm>
            <a:off x="334010" y="1454823"/>
            <a:ext cx="8521700" cy="2093912"/>
          </a:xfrm>
          <a:prstGeom prst="rect">
            <a:avLst/>
          </a:prstGeom>
        </p:spPr>
        <p:txBody>
          <a:bodyPr wrap="square" lIns="91425" tIns="91425" rIns="91425" bIns="91425" anchor="t" anchorCtr="0">
            <a:noAutofit/>
          </a:bodyPr>
          <a:lstStyle/>
          <a:p>
            <a:pPr marL="457200" lvl="0" indent="-406400" algn="l" rtl="0">
              <a:lnSpc>
                <a:spcPct val="250000"/>
              </a:lnSpc>
              <a:spcBef>
                <a:spcPts val="0"/>
              </a:spcBef>
              <a:spcAft>
                <a:spcPts val="0"/>
              </a:spcAft>
              <a:buSzPts val="2800"/>
              <a:buAutoNum type="arabicPeriod"/>
            </a:pPr>
            <a:r>
              <a:rPr lang="en" dirty="0"/>
              <a:t>Use Case Development</a:t>
            </a:r>
          </a:p>
          <a:p>
            <a:pPr marL="457200" lvl="0" indent="-406400" algn="l" rtl="0">
              <a:lnSpc>
                <a:spcPct val="250000"/>
              </a:lnSpc>
              <a:spcBef>
                <a:spcPts val="0"/>
              </a:spcBef>
              <a:spcAft>
                <a:spcPts val="0"/>
              </a:spcAft>
              <a:buSzPts val="2800"/>
              <a:buAutoNum type="arabicPeriod"/>
            </a:pPr>
            <a:r>
              <a:rPr lang="en" dirty="0"/>
              <a:t>Block Diagram Development</a:t>
            </a:r>
          </a:p>
          <a:p>
            <a:pPr marL="457200" lvl="0" indent="-406400" algn="l">
              <a:lnSpc>
                <a:spcPct val="250000"/>
              </a:lnSpc>
              <a:spcBef>
                <a:spcPts val="0"/>
              </a:spcBef>
              <a:buSzPts val="2800"/>
              <a:buAutoNum type="arabicPeriod"/>
            </a:pPr>
            <a:r>
              <a:rPr lang="en" dirty="0"/>
              <a:t>Knowledge-Based Recommendation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893299" y="668892"/>
            <a:ext cx="7543800" cy="1088068"/>
          </a:xfrm>
          <a:prstGeom prst="rect">
            <a:avLst/>
          </a:prstGeom>
        </p:spPr>
        <p:txBody>
          <a:bodyPr wrap="square" lIns="91425" tIns="91425" rIns="91425" bIns="91425" anchor="t" anchorCtr="0">
            <a:noAutofit/>
          </a:bodyPr>
          <a:lstStyle/>
          <a:p>
            <a:pPr marL="0" lvl="0" indent="0" algn="ctr">
              <a:spcBef>
                <a:spcPts val="0"/>
              </a:spcBef>
              <a:buNone/>
            </a:pPr>
            <a:r>
              <a:rPr lang="en" dirty="0"/>
              <a:t>Use Case</a:t>
            </a:r>
          </a:p>
        </p:txBody>
      </p:sp>
      <p:pic>
        <p:nvPicPr>
          <p:cNvPr id="130" name="Shape 130"/>
          <p:cNvPicPr preferRelativeResize="0"/>
          <p:nvPr/>
        </p:nvPicPr>
        <p:blipFill>
          <a:blip r:embed="rId3">
            <a:alphaModFix/>
          </a:blip>
          <a:stretch>
            <a:fillRect/>
          </a:stretch>
        </p:blipFill>
        <p:spPr>
          <a:xfrm>
            <a:off x="4188892" y="1546120"/>
            <a:ext cx="4003782" cy="3112665"/>
          </a:xfrm>
          <a:prstGeom prst="rect">
            <a:avLst/>
          </a:prstGeom>
          <a:noFill/>
          <a:ln>
            <a:noFill/>
          </a:ln>
        </p:spPr>
      </p:pic>
      <p:sp>
        <p:nvSpPr>
          <p:cNvPr id="131" name="Shape 131"/>
          <p:cNvSpPr txBox="1"/>
          <p:nvPr/>
        </p:nvSpPr>
        <p:spPr>
          <a:xfrm>
            <a:off x="706901" y="1546120"/>
            <a:ext cx="2302500" cy="3024900"/>
          </a:xfrm>
          <a:prstGeom prst="rect">
            <a:avLst/>
          </a:prstGeom>
          <a:noFill/>
          <a:ln>
            <a:noFill/>
          </a:ln>
        </p:spPr>
        <p:txBody>
          <a:bodyPr wrap="square" lIns="91425" tIns="91425" rIns="91425" bIns="91425" anchor="t" anchorCtr="0">
            <a:noAutofit/>
          </a:bodyPr>
          <a:lstStyle/>
          <a:p>
            <a:pPr marL="228600" lvl="0" indent="-292100" rtl="0">
              <a:spcBef>
                <a:spcPts val="0"/>
              </a:spcBef>
              <a:buClr>
                <a:schemeClr val="dk1"/>
              </a:buClr>
              <a:buSzPts val="1000"/>
              <a:buFont typeface="Times New Roman"/>
              <a:buChar char="●"/>
            </a:pPr>
            <a:r>
              <a:rPr lang="en-US" sz="1000" dirty="0">
                <a:solidFill>
                  <a:schemeClr val="dk1"/>
                </a:solidFill>
                <a:latin typeface="Times New Roman"/>
                <a:ea typeface="Times New Roman"/>
                <a:cs typeface="Times New Roman"/>
                <a:sym typeface="Times New Roman"/>
              </a:rPr>
              <a:t>An actor/user should be able to interact in 4 ways with the system: ‘Enter symptoms’, ‘Get diseases’, ‘Enter diseases’, ‘Get symptoms’.</a:t>
            </a:r>
          </a:p>
          <a:p>
            <a:pPr marL="0" lvl="0" indent="0" rtl="0">
              <a:spcBef>
                <a:spcPts val="0"/>
              </a:spcBef>
              <a:buNone/>
            </a:pPr>
            <a:endParaRPr lang="en-US" sz="1000" dirty="0">
              <a:solidFill>
                <a:schemeClr val="dk1"/>
              </a:solidFill>
              <a:latin typeface="Times New Roman"/>
              <a:ea typeface="Times New Roman"/>
              <a:cs typeface="Times New Roman"/>
              <a:sym typeface="Times New Roman"/>
            </a:endParaRPr>
          </a:p>
          <a:p>
            <a:pPr marL="228600" lvl="0" indent="-292100" rtl="0">
              <a:spcBef>
                <a:spcPts val="0"/>
              </a:spcBef>
              <a:buClr>
                <a:schemeClr val="dk1"/>
              </a:buClr>
              <a:buSzPts val="1000"/>
              <a:buFont typeface="Times New Roman"/>
              <a:buChar char="●"/>
            </a:pPr>
            <a:r>
              <a:rPr lang="en-US" sz="1000" dirty="0">
                <a:solidFill>
                  <a:schemeClr val="dk1"/>
                </a:solidFill>
                <a:latin typeface="Times New Roman"/>
                <a:ea typeface="Times New Roman"/>
                <a:cs typeface="Times New Roman"/>
                <a:sym typeface="Times New Roman"/>
              </a:rPr>
              <a:t>Our target users are health practitioners and patients, whom we assume to be non-technical people.</a:t>
            </a:r>
          </a:p>
          <a:p>
            <a:pPr marL="0" lvl="0" indent="0" rtl="0">
              <a:spcBef>
                <a:spcPts val="0"/>
              </a:spcBef>
              <a:buNone/>
            </a:pPr>
            <a:endParaRPr lang="en-US" sz="1000" dirty="0">
              <a:solidFill>
                <a:schemeClr val="dk1"/>
              </a:solidFill>
              <a:latin typeface="Times New Roman"/>
              <a:ea typeface="Times New Roman"/>
              <a:cs typeface="Times New Roman"/>
              <a:sym typeface="Times New Roman"/>
            </a:endParaRPr>
          </a:p>
          <a:p>
            <a:pPr marL="228600" lvl="0" indent="-292100" rtl="0">
              <a:spcBef>
                <a:spcPts val="0"/>
              </a:spcBef>
              <a:buClr>
                <a:schemeClr val="dk1"/>
              </a:buClr>
              <a:buSzPts val="1000"/>
              <a:buFont typeface="Times New Roman"/>
              <a:buChar char="●"/>
            </a:pPr>
            <a:r>
              <a:rPr lang="en-US" sz="1000" dirty="0">
                <a:solidFill>
                  <a:schemeClr val="dk1"/>
                </a:solidFill>
                <a:latin typeface="Times New Roman"/>
                <a:ea typeface="Times New Roman"/>
                <a:cs typeface="Times New Roman"/>
                <a:sym typeface="Times New Roman"/>
              </a:rPr>
              <a:t>A directed relationship exists between pairs of use cases signified by &lt;&lt;include&gt;&gt; which means, ‘Enter symptoms’ is a part of and needs to happen before ‘Get diseases’, and ‘Enter diseases’ is a part if and needs to happen before ‘Get symptoms’.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843624" y="633408"/>
            <a:ext cx="7543800" cy="1088068"/>
          </a:xfrm>
          <a:prstGeom prst="rect">
            <a:avLst/>
          </a:prstGeom>
        </p:spPr>
        <p:txBody>
          <a:bodyPr wrap="square" lIns="91425" tIns="91425" rIns="91425" bIns="91425" anchor="t" anchorCtr="0">
            <a:noAutofit/>
          </a:bodyPr>
          <a:lstStyle/>
          <a:p>
            <a:pPr marL="0" lvl="0" indent="0" algn="ctr">
              <a:spcBef>
                <a:spcPts val="0"/>
              </a:spcBef>
              <a:buNone/>
            </a:pPr>
            <a:r>
              <a:rPr lang="en" dirty="0"/>
              <a:t>Block Diagram</a:t>
            </a:r>
          </a:p>
        </p:txBody>
      </p:sp>
      <p:pic>
        <p:nvPicPr>
          <p:cNvPr id="138" name="Shape 138"/>
          <p:cNvPicPr preferRelativeResize="0"/>
          <p:nvPr/>
        </p:nvPicPr>
        <p:blipFill>
          <a:blip r:embed="rId3">
            <a:alphaModFix/>
          </a:blip>
          <a:stretch>
            <a:fillRect/>
          </a:stretch>
        </p:blipFill>
        <p:spPr>
          <a:xfrm>
            <a:off x="1893150" y="1560957"/>
            <a:ext cx="5444748" cy="24532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879970" y="529769"/>
            <a:ext cx="7463283" cy="755700"/>
          </a:xfrm>
          <a:prstGeom prst="rect">
            <a:avLst/>
          </a:prstGeom>
        </p:spPr>
        <p:txBody>
          <a:bodyPr wrap="square" lIns="91425" tIns="91425" rIns="91425" bIns="91425" anchor="b" anchorCtr="0">
            <a:noAutofit/>
          </a:bodyPr>
          <a:lstStyle/>
          <a:p>
            <a:pPr marL="0" lvl="0" indent="0" algn="ctr">
              <a:spcBef>
                <a:spcPts val="0"/>
              </a:spcBef>
              <a:buNone/>
            </a:pPr>
            <a:r>
              <a:rPr lang="en" dirty="0"/>
              <a:t>Knowledge Based Recommendation System</a:t>
            </a:r>
          </a:p>
        </p:txBody>
      </p:sp>
      <p:sp>
        <p:nvSpPr>
          <p:cNvPr id="144" name="Shape 144"/>
          <p:cNvSpPr txBox="1">
            <a:spLocks noGrp="1"/>
          </p:cNvSpPr>
          <p:nvPr>
            <p:ph type="body" idx="1"/>
          </p:nvPr>
        </p:nvSpPr>
        <p:spPr>
          <a:xfrm>
            <a:off x="311700" y="1389600"/>
            <a:ext cx="3674400" cy="3179400"/>
          </a:xfrm>
          <a:prstGeom prst="rect">
            <a:avLst/>
          </a:prstGeom>
        </p:spPr>
        <p:txBody>
          <a:bodyPr wrap="square" lIns="91425" tIns="91425" rIns="91425" bIns="91425" anchor="t" anchorCtr="0">
            <a:noAutofit/>
          </a:bodyPr>
          <a:lstStyle/>
          <a:p>
            <a:pPr marL="457200" lvl="0" indent="-304800" rtl="0">
              <a:spcBef>
                <a:spcPts val="0"/>
              </a:spcBef>
              <a:spcAft>
                <a:spcPts val="0"/>
              </a:spcAft>
              <a:buClr>
                <a:schemeClr val="dk1"/>
              </a:buClr>
              <a:buSzPts val="1200"/>
              <a:buFont typeface="Times New Roman"/>
              <a:buAutoNum type="arabicPeriod"/>
            </a:pPr>
            <a:r>
              <a:rPr lang="en" dirty="0">
                <a:solidFill>
                  <a:schemeClr val="dk1"/>
                </a:solidFill>
                <a:latin typeface="Times New Roman"/>
                <a:ea typeface="Times New Roman"/>
                <a:cs typeface="Times New Roman"/>
                <a:sym typeface="Times New Roman"/>
              </a:rPr>
              <a:t>When a system needs to exploit additional knowledge to generate recommendations, a knowledge-based approach is needed. Such knowledge may be elicited interactively by interacting with the user.</a:t>
            </a:r>
          </a:p>
          <a:p>
            <a:pPr marL="457200" lvl="0" indent="-304800" rtl="0">
              <a:spcBef>
                <a:spcPts val="0"/>
              </a:spcBef>
              <a:spcAft>
                <a:spcPts val="0"/>
              </a:spcAft>
              <a:buClr>
                <a:schemeClr val="dk1"/>
              </a:buClr>
              <a:buSzPts val="1200"/>
              <a:buFont typeface="Times New Roman"/>
              <a:buAutoNum type="arabicPeriod"/>
            </a:pPr>
            <a:endParaRPr lang="en" dirty="0">
              <a:solidFill>
                <a:schemeClr val="dk1"/>
              </a:solidFill>
              <a:latin typeface="Times New Roman"/>
              <a:ea typeface="Times New Roman"/>
              <a:cs typeface="Times New Roman"/>
              <a:sym typeface="Times New Roman"/>
            </a:endParaRPr>
          </a:p>
          <a:p>
            <a:pPr marL="457200" lvl="0" indent="-304800" rtl="0">
              <a:spcBef>
                <a:spcPts val="0"/>
              </a:spcBef>
              <a:spcAft>
                <a:spcPts val="0"/>
              </a:spcAft>
              <a:buClr>
                <a:schemeClr val="dk1"/>
              </a:buClr>
              <a:buSzPts val="1200"/>
              <a:buFont typeface="Times New Roman"/>
              <a:buAutoNum type="arabicPeriod"/>
            </a:pPr>
            <a:endParaRPr lang="en" dirty="0">
              <a:solidFill>
                <a:schemeClr val="dk1"/>
              </a:solidFill>
              <a:latin typeface="Times New Roman"/>
              <a:ea typeface="Times New Roman"/>
              <a:cs typeface="Times New Roman"/>
              <a:sym typeface="Times New Roman"/>
            </a:endParaRPr>
          </a:p>
          <a:p>
            <a:pPr marL="457200" lvl="0" indent="-304800">
              <a:spcBef>
                <a:spcPts val="0"/>
              </a:spcBef>
              <a:buClr>
                <a:schemeClr val="dk1"/>
              </a:buClr>
              <a:buSzPts val="1200"/>
              <a:buFont typeface="Times New Roman"/>
              <a:buAutoNum type="arabicPeriod"/>
            </a:pPr>
            <a:r>
              <a:rPr lang="en" dirty="0">
                <a:solidFill>
                  <a:schemeClr val="dk1"/>
                </a:solidFill>
                <a:latin typeface="Times New Roman"/>
                <a:ea typeface="Times New Roman"/>
                <a:cs typeface="Times New Roman"/>
                <a:sym typeface="Times New Roman"/>
              </a:rPr>
              <a:t>If the solution is not found, however, the requirements must be changed by the user. Optionally, explanation for the recommendation may also be provided to the user.</a:t>
            </a:r>
          </a:p>
        </p:txBody>
      </p:sp>
      <p:pic>
        <p:nvPicPr>
          <p:cNvPr id="145" name="Shape 145"/>
          <p:cNvPicPr preferRelativeResize="0"/>
          <p:nvPr/>
        </p:nvPicPr>
        <p:blipFill>
          <a:blip r:embed="rId3">
            <a:alphaModFix/>
          </a:blip>
          <a:stretch>
            <a:fillRect/>
          </a:stretch>
        </p:blipFill>
        <p:spPr>
          <a:xfrm>
            <a:off x="4306300" y="1389600"/>
            <a:ext cx="4258350" cy="2891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8C6E698C-8155-4B8B-BDC9-B7299772B5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EEF5601-A8BC-411D-AA64-3E79320BA1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3855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33209156-242F-4B26-8D07-CEB2B68A9F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50"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hape 60">
            <a:extLst>
              <a:ext uri="{FF2B5EF4-FFF2-40B4-BE49-F238E27FC236}">
                <a16:creationId xmlns:a16="http://schemas.microsoft.com/office/drawing/2014/main" id="{9D2AAE64-33B6-4585-8FD2-806DC57F3060}"/>
              </a:ext>
            </a:extLst>
          </p:cNvPr>
          <p:cNvSpPr txBox="1">
            <a:spLocks/>
          </p:cNvSpPr>
          <p:nvPr/>
        </p:nvSpPr>
        <p:spPr>
          <a:xfrm>
            <a:off x="540026" y="629833"/>
            <a:ext cx="2559636" cy="3883833"/>
          </a:xfrm>
          <a:prstGeom prst="rect">
            <a:avLst/>
          </a:prstGeom>
        </p:spPr>
        <p:txBody>
          <a:bodyPr vert="horz" lIns="91425" tIns="91425" rIns="91425" bIns="91425" rtlCol="0" anchor="ctr" anchorCtr="0">
            <a:normAutofit fontScale="85000" lnSpcReduction="10000"/>
          </a:bodyPr>
          <a:lstStyle>
            <a:lvl1pPr marL="0" indent="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None/>
              <a:defRPr sz="1800" kern="1200" cap="all" spc="150" baseline="0">
                <a:solidFill>
                  <a:schemeClr val="tx2"/>
                </a:solidFill>
                <a:latin typeface="+mj-lt"/>
                <a:ea typeface="+mn-ea"/>
                <a:cs typeface="+mn-cs"/>
              </a:defRPr>
            </a:lvl1pPr>
            <a:lvl2pPr marL="3429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2pPr>
            <a:lvl3pPr marL="6858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3pPr>
            <a:lvl4pPr marL="10287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4pPr>
            <a:lvl5pPr marL="13716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5pPr>
            <a:lvl6pPr marL="17145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6pPr>
            <a:lvl7pPr marL="20574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7pPr>
            <a:lvl8pPr marL="24003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8pPr>
            <a:lvl9pPr marL="27432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9pPr>
          </a:lstStyle>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Introduction</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Problem Statement</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Related Work </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Technical Approach</a:t>
            </a:r>
          </a:p>
          <a:p>
            <a:pPr marL="457200" indent="-406400">
              <a:lnSpc>
                <a:spcPct val="220000"/>
              </a:lnSpc>
              <a:spcBef>
                <a:spcPts val="0"/>
              </a:spcBef>
              <a:spcAft>
                <a:spcPts val="0"/>
              </a:spcAft>
              <a:buSzPts val="2800"/>
              <a:buFont typeface="Calibri" panose="020F0502020204030204" pitchFamily="34" charset="0"/>
              <a:buAutoNum type="arabicPeriod"/>
            </a:pPr>
            <a:r>
              <a:rPr lang="en" sz="1500" b="1" dirty="0">
                <a:solidFill>
                  <a:srgbClr val="FFFFFF"/>
                </a:solidFill>
              </a:rPr>
              <a:t>Working demo</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Implementation</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Future Scope</a:t>
            </a:r>
          </a:p>
          <a:p>
            <a:pPr marL="457200" indent="-406400">
              <a:lnSpc>
                <a:spcPct val="220000"/>
              </a:lnSpc>
              <a:spcBef>
                <a:spcPts val="0"/>
              </a:spcBef>
              <a:buSzPts val="2800"/>
              <a:buFont typeface="Calibri" panose="020F0502020204030204" pitchFamily="34" charset="0"/>
              <a:buAutoNum type="arabicPeriod"/>
            </a:pPr>
            <a:r>
              <a:rPr lang="en" sz="1500" dirty="0">
                <a:solidFill>
                  <a:srgbClr val="FFFFFF"/>
                </a:solidFill>
              </a:rPr>
              <a:t>Conclusion</a:t>
            </a:r>
          </a:p>
        </p:txBody>
      </p:sp>
      <p:sp>
        <p:nvSpPr>
          <p:cNvPr id="7" name="TextBox 6">
            <a:extLst>
              <a:ext uri="{FF2B5EF4-FFF2-40B4-BE49-F238E27FC236}">
                <a16:creationId xmlns:a16="http://schemas.microsoft.com/office/drawing/2014/main" id="{D336B807-36FA-44C6-A147-51290D58C9BE}"/>
              </a:ext>
            </a:extLst>
          </p:cNvPr>
          <p:cNvSpPr txBox="1"/>
          <p:nvPr/>
        </p:nvSpPr>
        <p:spPr>
          <a:xfrm>
            <a:off x="3486556" y="1740753"/>
            <a:ext cx="5657444" cy="646331"/>
          </a:xfrm>
          <a:prstGeom prst="rect">
            <a:avLst/>
          </a:prstGeom>
          <a:noFill/>
        </p:spPr>
        <p:txBody>
          <a:bodyPr wrap="square" rtlCol="0">
            <a:spAutoFit/>
          </a:bodyPr>
          <a:lstStyle/>
          <a:p>
            <a:pPr algn="ctr"/>
            <a:r>
              <a:rPr lang="en-US" sz="3600" spc="300" dirty="0"/>
              <a:t>WORKING DEMO</a:t>
            </a:r>
          </a:p>
        </p:txBody>
      </p:sp>
    </p:spTree>
    <p:extLst>
      <p:ext uri="{BB962C8B-B14F-4D97-AF65-F5344CB8AC3E}">
        <p14:creationId xmlns:p14="http://schemas.microsoft.com/office/powerpoint/2010/main" val="242316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Shape 157"/>
          <p:cNvSpPr txBox="1"/>
          <p:nvPr/>
        </p:nvSpPr>
        <p:spPr>
          <a:xfrm>
            <a:off x="676295" y="1434483"/>
            <a:ext cx="7821941" cy="3138300"/>
          </a:xfrm>
          <a:prstGeom prst="rect">
            <a:avLst/>
          </a:prstGeom>
          <a:noFill/>
          <a:ln>
            <a:noFill/>
          </a:ln>
        </p:spPr>
        <p:txBody>
          <a:bodyPr wrap="square" lIns="91425" tIns="91425" rIns="91425" bIns="91425" anchor="t" anchorCtr="0">
            <a:noAutofit/>
          </a:bodyPr>
          <a:lstStyle/>
          <a:p>
            <a:pPr marL="457200" lvl="0" indent="-342900" rtl="0">
              <a:lnSpc>
                <a:spcPct val="115000"/>
              </a:lnSpc>
              <a:spcBef>
                <a:spcPts val="0"/>
              </a:spcBef>
              <a:spcAft>
                <a:spcPts val="1600"/>
              </a:spcAft>
              <a:buClr>
                <a:schemeClr val="dk2"/>
              </a:buClr>
              <a:buSzPts val="1800"/>
              <a:buFont typeface="Wingdings" panose="05000000000000000000" pitchFamily="2" charset="2"/>
              <a:buChar char="Ø"/>
            </a:pPr>
            <a:r>
              <a:rPr lang="en" sz="1800" dirty="0"/>
              <a:t>Disease Symptom Ontology </a:t>
            </a:r>
          </a:p>
          <a:p>
            <a:pPr marL="457200" lvl="0" indent="-342900" rtl="0">
              <a:lnSpc>
                <a:spcPct val="115000"/>
              </a:lnSpc>
              <a:spcBef>
                <a:spcPts val="0"/>
              </a:spcBef>
              <a:spcAft>
                <a:spcPts val="1600"/>
              </a:spcAft>
              <a:buClr>
                <a:schemeClr val="dk2"/>
              </a:buClr>
              <a:buSzPts val="1800"/>
              <a:buFont typeface="Wingdings" panose="05000000000000000000" pitchFamily="2" charset="2"/>
              <a:buChar char="Ø"/>
            </a:pPr>
            <a:r>
              <a:rPr lang="en" sz="1800" dirty="0"/>
              <a:t>Sparql queries</a:t>
            </a:r>
          </a:p>
          <a:p>
            <a:pPr marL="457200" lvl="0" indent="-342900" rtl="0">
              <a:lnSpc>
                <a:spcPct val="115000"/>
              </a:lnSpc>
              <a:spcBef>
                <a:spcPts val="0"/>
              </a:spcBef>
              <a:spcAft>
                <a:spcPts val="1600"/>
              </a:spcAft>
              <a:buClr>
                <a:schemeClr val="dk2"/>
              </a:buClr>
              <a:buSzPts val="1800"/>
              <a:buFont typeface="Wingdings" panose="05000000000000000000" pitchFamily="2" charset="2"/>
              <a:buChar char="Ø"/>
            </a:pPr>
            <a:r>
              <a:rPr lang="en" sz="1800" dirty="0"/>
              <a:t>Ontology up on the net at : </a:t>
            </a:r>
            <a:r>
              <a:rPr lang="en" sz="1800" dirty="0">
                <a:hlinkClick r:id="rId3"/>
              </a:rPr>
              <a:t>http://www.jaypalan.com/EHR.owl</a:t>
            </a:r>
            <a:endParaRPr lang="en" sz="1800" dirty="0"/>
          </a:p>
          <a:p>
            <a:pPr marL="457200" lvl="0" indent="-342900">
              <a:lnSpc>
                <a:spcPct val="115000"/>
              </a:lnSpc>
              <a:spcAft>
                <a:spcPts val="1600"/>
              </a:spcAft>
              <a:buClr>
                <a:schemeClr val="dk2"/>
              </a:buClr>
              <a:buSzPts val="1800"/>
              <a:buFont typeface="Wingdings" panose="05000000000000000000" pitchFamily="2" charset="2"/>
              <a:buChar char="Ø"/>
            </a:pPr>
            <a:r>
              <a:rPr lang="en" dirty="0"/>
              <a:t>User Interface</a:t>
            </a:r>
            <a:endParaRPr lang="en" sz="1800" dirty="0"/>
          </a:p>
        </p:txBody>
      </p:sp>
      <p:sp>
        <p:nvSpPr>
          <p:cNvPr id="2" name="Title 1">
            <a:extLst>
              <a:ext uri="{FF2B5EF4-FFF2-40B4-BE49-F238E27FC236}">
                <a16:creationId xmlns:a16="http://schemas.microsoft.com/office/drawing/2014/main" id="{B7B30EED-9477-4E8A-ADD5-CEB1F843DA52}"/>
              </a:ext>
            </a:extLst>
          </p:cNvPr>
          <p:cNvSpPr>
            <a:spLocks noGrp="1"/>
          </p:cNvSpPr>
          <p:nvPr>
            <p:ph type="title"/>
          </p:nvPr>
        </p:nvSpPr>
        <p:spPr>
          <a:xfrm>
            <a:off x="901440" y="209787"/>
            <a:ext cx="7543800" cy="1088068"/>
          </a:xfrm>
        </p:spPr>
        <p:txBody>
          <a:bodyPr/>
          <a:lstStyle/>
          <a:p>
            <a:pPr marL="0" lvl="0" indent="0" algn="ctr">
              <a:spcBef>
                <a:spcPts val="0"/>
              </a:spcBef>
            </a:pPr>
            <a:r>
              <a:rPr lang="en" dirty="0"/>
              <a:t>Working Demo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688" y="574625"/>
            <a:ext cx="8520600" cy="572700"/>
          </a:xfrm>
          <a:prstGeom prst="rect">
            <a:avLst/>
          </a:prstGeom>
        </p:spPr>
        <p:txBody>
          <a:bodyPr wrap="square" lIns="91425" tIns="91425" rIns="91425" bIns="91425" anchor="t" anchorCtr="0">
            <a:noAutofit/>
          </a:bodyPr>
          <a:lstStyle/>
          <a:p>
            <a:pPr marL="0" lvl="0" indent="0" algn="ctr">
              <a:spcBef>
                <a:spcPts val="0"/>
              </a:spcBef>
              <a:buNone/>
            </a:pPr>
            <a:r>
              <a:rPr lang="en" dirty="0"/>
              <a:t>1)Finding all symptoms of a disease.</a:t>
            </a:r>
          </a:p>
        </p:txBody>
      </p:sp>
      <p:pic>
        <p:nvPicPr>
          <p:cNvPr id="164" name="Shape 164"/>
          <p:cNvPicPr preferRelativeResize="0"/>
          <p:nvPr/>
        </p:nvPicPr>
        <p:blipFill rotWithShape="1">
          <a:blip r:embed="rId3">
            <a:alphaModFix/>
          </a:blip>
          <a:srcRect l="490" t="-4532" r="-489" b="38838"/>
          <a:stretch/>
        </p:blipFill>
        <p:spPr>
          <a:xfrm>
            <a:off x="513250" y="1263824"/>
            <a:ext cx="8117475" cy="2615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8C6E698C-8155-4B8B-BDC9-B7299772B5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6">
            <a:extLst>
              <a:ext uri="{FF2B5EF4-FFF2-40B4-BE49-F238E27FC236}">
                <a16:creationId xmlns:a16="http://schemas.microsoft.com/office/drawing/2014/main" id="{0EEF5601-A8BC-411D-AA64-3E79320BA1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3855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Rectangle 68">
            <a:extLst>
              <a:ext uri="{FF2B5EF4-FFF2-40B4-BE49-F238E27FC236}">
                <a16:creationId xmlns:a16="http://schemas.microsoft.com/office/drawing/2014/main" id="{33209156-242F-4B26-8D07-CEB2B68A9F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50"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Shape 60"/>
          <p:cNvSpPr txBox="1">
            <a:spLocks noGrp="1"/>
          </p:cNvSpPr>
          <p:nvPr>
            <p:ph type="subTitle" idx="1"/>
          </p:nvPr>
        </p:nvSpPr>
        <p:spPr>
          <a:xfrm>
            <a:off x="540026" y="629833"/>
            <a:ext cx="2559636" cy="3883833"/>
          </a:xfrm>
          <a:prstGeom prst="rect">
            <a:avLst/>
          </a:prstGeom>
        </p:spPr>
        <p:txBody>
          <a:bodyPr lIns="91425" tIns="91425" rIns="91425" bIns="91425" anchor="ctr" anchorCtr="0">
            <a:normAutofit fontScale="85000" lnSpcReduction="10000"/>
          </a:bodyPr>
          <a:lstStyle/>
          <a:p>
            <a:pPr marL="457200" lvl="0" indent="-406400" rtl="0">
              <a:lnSpc>
                <a:spcPct val="220000"/>
              </a:lnSpc>
              <a:spcBef>
                <a:spcPts val="0"/>
              </a:spcBef>
              <a:spcAft>
                <a:spcPts val="0"/>
              </a:spcAft>
              <a:buSzPts val="2800"/>
              <a:buAutoNum type="arabicPeriod"/>
            </a:pPr>
            <a:r>
              <a:rPr lang="en" sz="1500" dirty="0">
                <a:solidFill>
                  <a:srgbClr val="FFFFFF"/>
                </a:solidFill>
              </a:rPr>
              <a:t>Introduction</a:t>
            </a:r>
          </a:p>
          <a:p>
            <a:pPr marL="457200" lvl="0" indent="-406400" rtl="0">
              <a:lnSpc>
                <a:spcPct val="220000"/>
              </a:lnSpc>
              <a:spcBef>
                <a:spcPts val="0"/>
              </a:spcBef>
              <a:spcAft>
                <a:spcPts val="0"/>
              </a:spcAft>
              <a:buSzPts val="2800"/>
              <a:buAutoNum type="arabicPeriod"/>
            </a:pPr>
            <a:r>
              <a:rPr lang="en" sz="1500" dirty="0">
                <a:solidFill>
                  <a:srgbClr val="FFFFFF"/>
                </a:solidFill>
              </a:rPr>
              <a:t>Problem Statement</a:t>
            </a:r>
          </a:p>
          <a:p>
            <a:pPr marL="457200" lvl="0" indent="-406400" rtl="0">
              <a:lnSpc>
                <a:spcPct val="220000"/>
              </a:lnSpc>
              <a:spcBef>
                <a:spcPts val="0"/>
              </a:spcBef>
              <a:spcAft>
                <a:spcPts val="0"/>
              </a:spcAft>
              <a:buSzPts val="2800"/>
              <a:buAutoNum type="arabicPeriod"/>
            </a:pPr>
            <a:r>
              <a:rPr lang="en" sz="1500" dirty="0">
                <a:solidFill>
                  <a:srgbClr val="FFFFFF"/>
                </a:solidFill>
              </a:rPr>
              <a:t>Related Work </a:t>
            </a:r>
          </a:p>
          <a:p>
            <a:pPr marL="457200" lvl="0" indent="-406400" rtl="0">
              <a:lnSpc>
                <a:spcPct val="220000"/>
              </a:lnSpc>
              <a:spcBef>
                <a:spcPts val="0"/>
              </a:spcBef>
              <a:spcAft>
                <a:spcPts val="0"/>
              </a:spcAft>
              <a:buSzPts val="2800"/>
              <a:buAutoNum type="arabicPeriod"/>
            </a:pPr>
            <a:r>
              <a:rPr lang="en" sz="1500" dirty="0">
                <a:solidFill>
                  <a:srgbClr val="FFFFFF"/>
                </a:solidFill>
              </a:rPr>
              <a:t>Technical Approach </a:t>
            </a:r>
          </a:p>
          <a:p>
            <a:pPr marL="457200" lvl="0" indent="-406400" rtl="0">
              <a:lnSpc>
                <a:spcPct val="220000"/>
              </a:lnSpc>
              <a:spcBef>
                <a:spcPts val="0"/>
              </a:spcBef>
              <a:spcAft>
                <a:spcPts val="0"/>
              </a:spcAft>
              <a:buSzPts val="2800"/>
              <a:buAutoNum type="arabicPeriod"/>
            </a:pPr>
            <a:r>
              <a:rPr lang="en" sz="1500" dirty="0">
                <a:solidFill>
                  <a:srgbClr val="FFFFFF"/>
                </a:solidFill>
              </a:rPr>
              <a:t>Working demo</a:t>
            </a:r>
          </a:p>
          <a:p>
            <a:pPr marL="457200" lvl="0" indent="-406400" rtl="0">
              <a:lnSpc>
                <a:spcPct val="220000"/>
              </a:lnSpc>
              <a:spcBef>
                <a:spcPts val="0"/>
              </a:spcBef>
              <a:spcAft>
                <a:spcPts val="0"/>
              </a:spcAft>
              <a:buSzPts val="2800"/>
              <a:buAutoNum type="arabicPeriod"/>
            </a:pPr>
            <a:r>
              <a:rPr lang="en" sz="1500" dirty="0">
                <a:solidFill>
                  <a:srgbClr val="FFFFFF"/>
                </a:solidFill>
              </a:rPr>
              <a:t>Implementation</a:t>
            </a:r>
          </a:p>
          <a:p>
            <a:pPr marL="457200" lvl="0" indent="-406400" rtl="0">
              <a:lnSpc>
                <a:spcPct val="220000"/>
              </a:lnSpc>
              <a:spcBef>
                <a:spcPts val="0"/>
              </a:spcBef>
              <a:spcAft>
                <a:spcPts val="0"/>
              </a:spcAft>
              <a:buSzPts val="2800"/>
              <a:buAutoNum type="arabicPeriod"/>
            </a:pPr>
            <a:r>
              <a:rPr lang="en" sz="1500" dirty="0">
                <a:solidFill>
                  <a:srgbClr val="FFFFFF"/>
                </a:solidFill>
              </a:rPr>
              <a:t>Future Scope</a:t>
            </a:r>
          </a:p>
          <a:p>
            <a:pPr marL="457200" lvl="0" indent="-406400" rtl="0">
              <a:lnSpc>
                <a:spcPct val="220000"/>
              </a:lnSpc>
              <a:spcBef>
                <a:spcPts val="0"/>
              </a:spcBef>
              <a:buSzPts val="2800"/>
              <a:buAutoNum type="arabicPeriod"/>
            </a:pPr>
            <a:r>
              <a:rPr lang="en" sz="1500" dirty="0">
                <a:solidFill>
                  <a:srgbClr val="FFFFFF"/>
                </a:solidFill>
              </a:rPr>
              <a:t>Conclusion</a:t>
            </a:r>
          </a:p>
        </p:txBody>
      </p:sp>
      <p:sp>
        <p:nvSpPr>
          <p:cNvPr id="7" name="TextBox 6">
            <a:extLst>
              <a:ext uri="{FF2B5EF4-FFF2-40B4-BE49-F238E27FC236}">
                <a16:creationId xmlns:a16="http://schemas.microsoft.com/office/drawing/2014/main" id="{3BD93E08-9A33-4142-8D80-DFB044302A53}"/>
              </a:ext>
            </a:extLst>
          </p:cNvPr>
          <p:cNvSpPr txBox="1"/>
          <p:nvPr/>
        </p:nvSpPr>
        <p:spPr>
          <a:xfrm>
            <a:off x="3486556" y="1740753"/>
            <a:ext cx="5657444" cy="830997"/>
          </a:xfrm>
          <a:prstGeom prst="rect">
            <a:avLst/>
          </a:prstGeom>
          <a:noFill/>
        </p:spPr>
        <p:txBody>
          <a:bodyPr wrap="square" rtlCol="0">
            <a:spAutoFit/>
          </a:bodyPr>
          <a:lstStyle/>
          <a:p>
            <a:pPr algn="ctr"/>
            <a:r>
              <a:rPr lang="en-US" sz="4800" spc="300" dirty="0"/>
              <a:t>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prstGeom prst="rect">
            <a:avLst/>
          </a:prstGeom>
        </p:spPr>
        <p:txBody>
          <a:bodyPr wrap="square" lIns="91425" tIns="91425" rIns="91425" bIns="91425" anchor="t" anchorCtr="0">
            <a:noAutofit/>
          </a:bodyPr>
          <a:lstStyle/>
          <a:p>
            <a:pPr marL="0" lvl="0" indent="0" algn="ctr" rtl="0">
              <a:spcBef>
                <a:spcPts val="0"/>
              </a:spcBef>
              <a:buNone/>
            </a:pPr>
            <a:r>
              <a:rPr lang="en" dirty="0"/>
              <a:t>2)Finding diseases related to a symptom.</a:t>
            </a:r>
          </a:p>
        </p:txBody>
      </p:sp>
      <p:pic>
        <p:nvPicPr>
          <p:cNvPr id="171" name="Shape 171"/>
          <p:cNvPicPr preferRelativeResize="0"/>
          <p:nvPr/>
        </p:nvPicPr>
        <p:blipFill>
          <a:blip r:embed="rId3">
            <a:alphaModFix/>
          </a:blip>
          <a:stretch>
            <a:fillRect/>
          </a:stretch>
        </p:blipFill>
        <p:spPr>
          <a:xfrm>
            <a:off x="731475" y="1437775"/>
            <a:ext cx="7411726" cy="2714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8C6E698C-8155-4B8B-BDC9-B7299772B5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EEF5601-A8BC-411D-AA64-3E79320BA1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3855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33209156-242F-4B26-8D07-CEB2B68A9F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50"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hape 60">
            <a:extLst>
              <a:ext uri="{FF2B5EF4-FFF2-40B4-BE49-F238E27FC236}">
                <a16:creationId xmlns:a16="http://schemas.microsoft.com/office/drawing/2014/main" id="{9D2AAE64-33B6-4585-8FD2-806DC57F3060}"/>
              </a:ext>
            </a:extLst>
          </p:cNvPr>
          <p:cNvSpPr txBox="1">
            <a:spLocks/>
          </p:cNvSpPr>
          <p:nvPr/>
        </p:nvSpPr>
        <p:spPr>
          <a:xfrm>
            <a:off x="540026" y="629833"/>
            <a:ext cx="2559636" cy="3883833"/>
          </a:xfrm>
          <a:prstGeom prst="rect">
            <a:avLst/>
          </a:prstGeom>
        </p:spPr>
        <p:txBody>
          <a:bodyPr vert="horz" lIns="91425" tIns="91425" rIns="91425" bIns="91425" rtlCol="0" anchor="ctr" anchorCtr="0">
            <a:normAutofit fontScale="85000" lnSpcReduction="10000"/>
          </a:bodyPr>
          <a:lstStyle>
            <a:lvl1pPr marL="0" indent="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None/>
              <a:defRPr sz="1800" kern="1200" cap="all" spc="150" baseline="0">
                <a:solidFill>
                  <a:schemeClr val="tx2"/>
                </a:solidFill>
                <a:latin typeface="+mj-lt"/>
                <a:ea typeface="+mn-ea"/>
                <a:cs typeface="+mn-cs"/>
              </a:defRPr>
            </a:lvl1pPr>
            <a:lvl2pPr marL="3429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2pPr>
            <a:lvl3pPr marL="6858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3pPr>
            <a:lvl4pPr marL="10287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4pPr>
            <a:lvl5pPr marL="13716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5pPr>
            <a:lvl6pPr marL="17145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6pPr>
            <a:lvl7pPr marL="20574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7pPr>
            <a:lvl8pPr marL="24003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8pPr>
            <a:lvl9pPr marL="27432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9pPr>
          </a:lstStyle>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Introduction</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Problem Statement</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Related Work </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Technical Approach</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Working demo</a:t>
            </a:r>
          </a:p>
          <a:p>
            <a:pPr marL="457200" indent="-406400">
              <a:lnSpc>
                <a:spcPct val="220000"/>
              </a:lnSpc>
              <a:spcBef>
                <a:spcPts val="0"/>
              </a:spcBef>
              <a:spcAft>
                <a:spcPts val="0"/>
              </a:spcAft>
              <a:buSzPts val="2800"/>
              <a:buFont typeface="Calibri" panose="020F0502020204030204" pitchFamily="34" charset="0"/>
              <a:buAutoNum type="arabicPeriod"/>
            </a:pPr>
            <a:r>
              <a:rPr lang="en" sz="1500" b="1" dirty="0">
                <a:solidFill>
                  <a:srgbClr val="FFFFFF"/>
                </a:solidFill>
              </a:rPr>
              <a:t>Implementation</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Future Scope</a:t>
            </a:r>
          </a:p>
          <a:p>
            <a:pPr marL="457200" indent="-406400">
              <a:lnSpc>
                <a:spcPct val="220000"/>
              </a:lnSpc>
              <a:spcBef>
                <a:spcPts val="0"/>
              </a:spcBef>
              <a:buSzPts val="2800"/>
              <a:buFont typeface="Calibri" panose="020F0502020204030204" pitchFamily="34" charset="0"/>
              <a:buAutoNum type="arabicPeriod"/>
            </a:pPr>
            <a:r>
              <a:rPr lang="en" sz="1500" dirty="0">
                <a:solidFill>
                  <a:srgbClr val="FFFFFF"/>
                </a:solidFill>
              </a:rPr>
              <a:t>Conclusion</a:t>
            </a:r>
          </a:p>
        </p:txBody>
      </p:sp>
      <p:sp>
        <p:nvSpPr>
          <p:cNvPr id="7" name="TextBox 6">
            <a:extLst>
              <a:ext uri="{FF2B5EF4-FFF2-40B4-BE49-F238E27FC236}">
                <a16:creationId xmlns:a16="http://schemas.microsoft.com/office/drawing/2014/main" id="{D336B807-36FA-44C6-A147-51290D58C9BE}"/>
              </a:ext>
            </a:extLst>
          </p:cNvPr>
          <p:cNvSpPr txBox="1"/>
          <p:nvPr/>
        </p:nvSpPr>
        <p:spPr>
          <a:xfrm>
            <a:off x="3486556" y="1740753"/>
            <a:ext cx="5657444" cy="646331"/>
          </a:xfrm>
          <a:prstGeom prst="rect">
            <a:avLst/>
          </a:prstGeom>
          <a:noFill/>
        </p:spPr>
        <p:txBody>
          <a:bodyPr wrap="square" rtlCol="0">
            <a:spAutoFit/>
          </a:bodyPr>
          <a:lstStyle/>
          <a:p>
            <a:pPr algn="ctr"/>
            <a:r>
              <a:rPr lang="en-US" sz="3600" spc="300" dirty="0"/>
              <a:t>IMPLEMENTATION</a:t>
            </a:r>
          </a:p>
        </p:txBody>
      </p:sp>
    </p:spTree>
    <p:extLst>
      <p:ext uri="{BB962C8B-B14F-4D97-AF65-F5344CB8AC3E}">
        <p14:creationId xmlns:p14="http://schemas.microsoft.com/office/powerpoint/2010/main" val="2401327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625838"/>
            <a:ext cx="8520600" cy="572700"/>
          </a:xfrm>
          <a:prstGeom prst="rect">
            <a:avLst/>
          </a:prstGeom>
        </p:spPr>
        <p:txBody>
          <a:bodyPr wrap="square" lIns="91425" tIns="91425" rIns="91425" bIns="91425" anchor="t" anchorCtr="0">
            <a:noAutofit/>
          </a:bodyPr>
          <a:lstStyle/>
          <a:p>
            <a:pPr marL="2286000" lvl="0" indent="0">
              <a:spcBef>
                <a:spcPts val="0"/>
              </a:spcBef>
              <a:buNone/>
            </a:pPr>
            <a:r>
              <a:rPr lang="en" sz="3600" dirty="0"/>
              <a:t>Implementation</a:t>
            </a:r>
          </a:p>
        </p:txBody>
      </p:sp>
      <p:sp>
        <p:nvSpPr>
          <p:cNvPr id="189" name="Shape 189"/>
          <p:cNvSpPr txBox="1">
            <a:spLocks noGrp="1"/>
          </p:cNvSpPr>
          <p:nvPr>
            <p:ph type="body" idx="1"/>
          </p:nvPr>
        </p:nvSpPr>
        <p:spPr>
          <a:xfrm>
            <a:off x="311700" y="1519268"/>
            <a:ext cx="8520600" cy="3416400"/>
          </a:xfrm>
          <a:prstGeom prst="rect">
            <a:avLst/>
          </a:prstGeom>
        </p:spPr>
        <p:txBody>
          <a:bodyPr wrap="square" lIns="91425" tIns="91425" rIns="91425" bIns="91425" anchor="t" anchorCtr="0">
            <a:noAutofit/>
          </a:bodyPr>
          <a:lstStyle/>
          <a:p>
            <a:pPr>
              <a:buFont typeface="Wingdings" panose="05000000000000000000" pitchFamily="2" charset="2"/>
              <a:buChar char="Ø"/>
            </a:pPr>
            <a:r>
              <a:rPr lang="en" sz="4000" dirty="0"/>
              <a:t>Post Processing</a:t>
            </a:r>
          </a:p>
          <a:p>
            <a:pPr>
              <a:buFont typeface="Wingdings" panose="05000000000000000000" pitchFamily="2" charset="2"/>
              <a:buChar char="Ø"/>
            </a:pPr>
            <a:r>
              <a:rPr lang="en" sz="4000" dirty="0"/>
              <a:t>Data mining</a:t>
            </a:r>
          </a:p>
          <a:p>
            <a:pPr>
              <a:buFont typeface="Wingdings" panose="05000000000000000000" pitchFamily="2" charset="2"/>
              <a:buChar char="Ø"/>
            </a:pPr>
            <a:endParaRPr sz="4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231625"/>
            <a:ext cx="8520600" cy="786000"/>
          </a:xfrm>
          <a:prstGeom prst="rect">
            <a:avLst/>
          </a:prstGeom>
        </p:spPr>
        <p:txBody>
          <a:bodyPr wrap="square" lIns="91425" tIns="91425" rIns="91425" bIns="91425" anchor="t" anchorCtr="0">
            <a:noAutofit/>
          </a:bodyPr>
          <a:lstStyle/>
          <a:p>
            <a:pPr marL="0" lvl="0" indent="0" algn="ctr">
              <a:spcBef>
                <a:spcPts val="0"/>
              </a:spcBef>
              <a:buNone/>
            </a:pPr>
            <a:r>
              <a:rPr lang="en" dirty="0"/>
              <a:t>USER INTERFACE :</a:t>
            </a:r>
          </a:p>
          <a:p>
            <a:pPr marL="0" lvl="0" indent="0" algn="ctr">
              <a:spcBef>
                <a:spcPts val="0"/>
              </a:spcBef>
              <a:buNone/>
            </a:pPr>
            <a:r>
              <a:rPr lang="en" dirty="0"/>
              <a:t>Find the diseases through Symptoms</a:t>
            </a:r>
          </a:p>
        </p:txBody>
      </p:sp>
      <p:pic>
        <p:nvPicPr>
          <p:cNvPr id="196" name="Shape 196"/>
          <p:cNvPicPr preferRelativeResize="0"/>
          <p:nvPr/>
        </p:nvPicPr>
        <p:blipFill>
          <a:blip r:embed="rId3">
            <a:alphaModFix/>
          </a:blip>
          <a:stretch>
            <a:fillRect/>
          </a:stretch>
        </p:blipFill>
        <p:spPr>
          <a:xfrm>
            <a:off x="590670" y="1482671"/>
            <a:ext cx="3335568" cy="2708668"/>
          </a:xfrm>
          <a:prstGeom prst="rect">
            <a:avLst/>
          </a:prstGeom>
          <a:noFill/>
          <a:ln>
            <a:noFill/>
          </a:ln>
        </p:spPr>
      </p:pic>
      <p:pic>
        <p:nvPicPr>
          <p:cNvPr id="197" name="Shape 197"/>
          <p:cNvPicPr preferRelativeResize="0"/>
          <p:nvPr/>
        </p:nvPicPr>
        <p:blipFill>
          <a:blip r:embed="rId4">
            <a:alphaModFix/>
          </a:blip>
          <a:stretch>
            <a:fillRect/>
          </a:stretch>
        </p:blipFill>
        <p:spPr>
          <a:xfrm>
            <a:off x="4833252" y="1482671"/>
            <a:ext cx="3608158" cy="270866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11700" y="615506"/>
            <a:ext cx="8520600" cy="572700"/>
          </a:xfrm>
          <a:prstGeom prst="rect">
            <a:avLst/>
          </a:prstGeom>
        </p:spPr>
        <p:txBody>
          <a:bodyPr wrap="square" lIns="91425" tIns="91425" rIns="91425" bIns="91425" anchor="t" anchorCtr="0">
            <a:noAutofit/>
          </a:bodyPr>
          <a:lstStyle/>
          <a:p>
            <a:pPr marL="0" lvl="0" indent="0" algn="ctr">
              <a:spcBef>
                <a:spcPts val="0"/>
              </a:spcBef>
              <a:buNone/>
            </a:pPr>
            <a:r>
              <a:rPr lang="en" dirty="0"/>
              <a:t>Find the symptoms for disease</a:t>
            </a:r>
          </a:p>
        </p:txBody>
      </p:sp>
      <p:pic>
        <p:nvPicPr>
          <p:cNvPr id="204" name="Shape 204"/>
          <p:cNvPicPr preferRelativeResize="0"/>
          <p:nvPr/>
        </p:nvPicPr>
        <p:blipFill>
          <a:blip r:embed="rId3">
            <a:alphaModFix/>
          </a:blip>
          <a:stretch>
            <a:fillRect/>
          </a:stretch>
        </p:blipFill>
        <p:spPr>
          <a:xfrm>
            <a:off x="471851" y="1554997"/>
            <a:ext cx="3454388" cy="2815428"/>
          </a:xfrm>
          <a:prstGeom prst="rect">
            <a:avLst/>
          </a:prstGeom>
          <a:noFill/>
          <a:ln>
            <a:noFill/>
          </a:ln>
        </p:spPr>
      </p:pic>
      <p:pic>
        <p:nvPicPr>
          <p:cNvPr id="205" name="Shape 205"/>
          <p:cNvPicPr preferRelativeResize="0"/>
          <p:nvPr/>
        </p:nvPicPr>
        <p:blipFill>
          <a:blip r:embed="rId4">
            <a:alphaModFix/>
          </a:blip>
          <a:stretch>
            <a:fillRect/>
          </a:stretch>
        </p:blipFill>
        <p:spPr>
          <a:xfrm>
            <a:off x="4572000" y="1501821"/>
            <a:ext cx="4192449" cy="286860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409856" y="682666"/>
            <a:ext cx="8520600" cy="572700"/>
          </a:xfrm>
          <a:prstGeom prst="rect">
            <a:avLst/>
          </a:prstGeom>
        </p:spPr>
        <p:txBody>
          <a:bodyPr wrap="square" lIns="91425" tIns="91425" rIns="91425" bIns="91425" anchor="t" anchorCtr="0">
            <a:noAutofit/>
          </a:bodyPr>
          <a:lstStyle/>
          <a:p>
            <a:pPr marL="0" lvl="0" indent="0" algn="ctr">
              <a:spcBef>
                <a:spcPts val="0"/>
              </a:spcBef>
              <a:buNone/>
            </a:pPr>
            <a:r>
              <a:rPr lang="en" dirty="0"/>
              <a:t>Post Processing</a:t>
            </a:r>
          </a:p>
        </p:txBody>
      </p:sp>
      <p:sp>
        <p:nvSpPr>
          <p:cNvPr id="211" name="Shape 211"/>
          <p:cNvSpPr txBox="1">
            <a:spLocks noGrp="1"/>
          </p:cNvSpPr>
          <p:nvPr>
            <p:ph type="body" idx="1"/>
          </p:nvPr>
        </p:nvSpPr>
        <p:spPr>
          <a:xfrm>
            <a:off x="409856" y="1369452"/>
            <a:ext cx="8520600" cy="3416400"/>
          </a:xfrm>
          <a:prstGeom prst="rect">
            <a:avLst/>
          </a:prstGeom>
        </p:spPr>
        <p:txBody>
          <a:bodyPr wrap="square" lIns="91425" tIns="91425" rIns="91425" bIns="91425" anchor="t" anchorCtr="0">
            <a:noAutofit/>
          </a:bodyPr>
          <a:lstStyle/>
          <a:p>
            <a:pPr marL="0" lvl="0" indent="0">
              <a:spcBef>
                <a:spcPts val="0"/>
              </a:spcBef>
              <a:buNone/>
            </a:pPr>
            <a:r>
              <a:rPr lang="en" dirty="0">
                <a:solidFill>
                  <a:srgbClr val="000000"/>
                </a:solidFill>
              </a:rPr>
              <a:t>First, the disease that must have the symptom.</a:t>
            </a:r>
          </a:p>
          <a:p>
            <a:pPr marL="0" lvl="0" indent="0">
              <a:spcBef>
                <a:spcPts val="0"/>
              </a:spcBef>
              <a:buNone/>
            </a:pPr>
            <a:endParaRPr lang="en" dirty="0">
              <a:solidFill>
                <a:srgbClr val="000000"/>
              </a:solidFill>
            </a:endParaRPr>
          </a:p>
          <a:p>
            <a:pPr marL="0" lvl="0" indent="0">
              <a:spcBef>
                <a:spcPts val="0"/>
              </a:spcBef>
              <a:buNone/>
            </a:pPr>
            <a:r>
              <a:rPr lang="en" dirty="0">
                <a:solidFill>
                  <a:srgbClr val="000000"/>
                </a:solidFill>
              </a:rPr>
              <a:t>Even though the disease description contains the literal word of the symptom, different diseases may be related to the same symptom differently.</a:t>
            </a:r>
          </a:p>
          <a:p>
            <a:pPr marL="0" lvl="0" indent="0">
              <a:spcBef>
                <a:spcPts val="0"/>
              </a:spcBef>
              <a:buNone/>
            </a:pPr>
            <a:endParaRPr lang="en" dirty="0">
              <a:solidFill>
                <a:srgbClr val="000000"/>
              </a:solidFill>
            </a:endParaRPr>
          </a:p>
          <a:p>
            <a:pPr marL="0" lvl="0" indent="0">
              <a:spcBef>
                <a:spcPts val="0"/>
              </a:spcBef>
              <a:buNone/>
            </a:pPr>
            <a:r>
              <a:rPr lang="en" dirty="0">
                <a:solidFill>
                  <a:srgbClr val="000000"/>
                </a:solidFill>
              </a:rPr>
              <a:t>Eg. Disease 1 has symptom: fever, diarrhea</a:t>
            </a:r>
          </a:p>
          <a:p>
            <a:pPr marL="0" lvl="0" indent="0">
              <a:spcBef>
                <a:spcPts val="0"/>
              </a:spcBef>
              <a:buNone/>
            </a:pPr>
            <a:r>
              <a:rPr lang="en" dirty="0">
                <a:solidFill>
                  <a:srgbClr val="000000"/>
                </a:solidFill>
              </a:rPr>
              <a:t>	Disease 2 has symptom: fever, diarrhea, gas, vomiting, dizziness</a:t>
            </a:r>
          </a:p>
          <a:p>
            <a:pPr marL="0" lvl="0" indent="0">
              <a:spcBef>
                <a:spcPts val="0"/>
              </a:spcBef>
              <a:buNone/>
            </a:pPr>
            <a:endParaRPr lang="en" dirty="0">
              <a:solidFill>
                <a:srgbClr val="000000"/>
              </a:solidFill>
            </a:endParaRPr>
          </a:p>
          <a:p>
            <a:pPr marL="0" lvl="0" indent="0">
              <a:spcBef>
                <a:spcPts val="0"/>
              </a:spcBef>
              <a:buNone/>
            </a:pPr>
            <a:r>
              <a:rPr lang="en" dirty="0">
                <a:solidFill>
                  <a:srgbClr val="000000"/>
                </a:solidFill>
              </a:rPr>
              <a:t>Querying symptoms: fever, diarrhea</a:t>
            </a:r>
          </a:p>
          <a:p>
            <a:pPr marL="0" lvl="0" indent="0">
              <a:spcBef>
                <a:spcPts val="0"/>
              </a:spcBef>
              <a:buNone/>
            </a:pPr>
            <a:r>
              <a:rPr lang="en" dirty="0">
                <a:solidFill>
                  <a:srgbClr val="000000"/>
                </a:solidFill>
              </a:rPr>
              <a:t>Disease 1 is closer to the correct result. Further sorting is needed.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641337"/>
            <a:ext cx="8520600" cy="572700"/>
          </a:xfrm>
          <a:prstGeom prst="rect">
            <a:avLst/>
          </a:prstGeom>
        </p:spPr>
        <p:txBody>
          <a:bodyPr wrap="square" lIns="91425" tIns="91425" rIns="91425" bIns="91425" anchor="t" anchorCtr="0">
            <a:noAutofit/>
          </a:bodyPr>
          <a:lstStyle/>
          <a:p>
            <a:pPr marL="0" lvl="0" indent="-69850" algn="ctr">
              <a:spcBef>
                <a:spcPts val="0"/>
              </a:spcBef>
              <a:buClr>
                <a:schemeClr val="dk1"/>
              </a:buClr>
              <a:buSzPts val="1100"/>
              <a:buFont typeface="Arial"/>
              <a:buNone/>
            </a:pPr>
            <a:r>
              <a:rPr lang="en" dirty="0"/>
              <a:t>Post Processing</a:t>
            </a:r>
          </a:p>
          <a:p>
            <a:pPr marL="0" lvl="0" indent="0" algn="ctr">
              <a:spcBef>
                <a:spcPts val="0"/>
              </a:spcBef>
              <a:buNone/>
            </a:pPr>
            <a:endParaRPr dirty="0"/>
          </a:p>
        </p:txBody>
      </p:sp>
      <p:sp>
        <p:nvSpPr>
          <p:cNvPr id="217" name="Shape 217"/>
          <p:cNvSpPr txBox="1">
            <a:spLocks noGrp="1"/>
          </p:cNvSpPr>
          <p:nvPr>
            <p:ph type="body" idx="1"/>
          </p:nvPr>
        </p:nvSpPr>
        <p:spPr>
          <a:xfrm>
            <a:off x="311700" y="1364285"/>
            <a:ext cx="8520600" cy="3416400"/>
          </a:xfrm>
          <a:prstGeom prst="rect">
            <a:avLst/>
          </a:prstGeom>
        </p:spPr>
        <p:txBody>
          <a:bodyPr wrap="square" lIns="91425" tIns="91425" rIns="91425" bIns="91425" anchor="t" anchorCtr="0">
            <a:noAutofit/>
          </a:bodyPr>
          <a:lstStyle/>
          <a:p>
            <a:pPr marL="0" lvl="0" indent="0">
              <a:spcBef>
                <a:spcPts val="0"/>
              </a:spcBef>
              <a:buNone/>
            </a:pPr>
            <a:r>
              <a:rPr lang="en" dirty="0">
                <a:solidFill>
                  <a:srgbClr val="000000"/>
                </a:solidFill>
              </a:rPr>
              <a:t>Second, the disease that may have the symptom.</a:t>
            </a:r>
          </a:p>
          <a:p>
            <a:pPr marL="0" lvl="0" indent="0">
              <a:spcBef>
                <a:spcPts val="0"/>
              </a:spcBef>
              <a:buNone/>
            </a:pPr>
            <a:endParaRPr lang="en" dirty="0">
              <a:solidFill>
                <a:srgbClr val="000000"/>
              </a:solidFill>
            </a:endParaRPr>
          </a:p>
          <a:p>
            <a:pPr marL="0" lvl="0" indent="0">
              <a:spcBef>
                <a:spcPts val="0"/>
              </a:spcBef>
              <a:buNone/>
            </a:pPr>
            <a:r>
              <a:rPr lang="en" dirty="0">
                <a:solidFill>
                  <a:srgbClr val="000000"/>
                </a:solidFill>
              </a:rPr>
              <a:t>The disease matches some of the query and does not match the rest of the query </a:t>
            </a:r>
          </a:p>
          <a:p>
            <a:pPr marL="0" lvl="0" indent="0">
              <a:spcBef>
                <a:spcPts val="0"/>
              </a:spcBef>
              <a:buNone/>
            </a:pPr>
            <a:endParaRPr lang="en" dirty="0">
              <a:solidFill>
                <a:srgbClr val="000000"/>
              </a:solidFill>
            </a:endParaRPr>
          </a:p>
          <a:p>
            <a:pPr marL="0" lvl="0" indent="0">
              <a:spcBef>
                <a:spcPts val="0"/>
              </a:spcBef>
              <a:buNone/>
            </a:pPr>
            <a:r>
              <a:rPr lang="en" dirty="0">
                <a:solidFill>
                  <a:srgbClr val="000000"/>
                </a:solidFill>
              </a:rPr>
              <a:t>Eg. Disease 1 has symptom: fever, diarrhea</a:t>
            </a:r>
          </a:p>
          <a:p>
            <a:pPr marL="0" lvl="0" indent="0">
              <a:spcBef>
                <a:spcPts val="0"/>
              </a:spcBef>
              <a:buNone/>
            </a:pPr>
            <a:r>
              <a:rPr lang="en" dirty="0">
                <a:solidFill>
                  <a:srgbClr val="000000"/>
                </a:solidFill>
              </a:rPr>
              <a:t>	Disease 2 has symptom: fever, diarrhea, gas, vomiting, dizziness</a:t>
            </a:r>
          </a:p>
          <a:p>
            <a:pPr marL="0" lvl="0" indent="0">
              <a:spcBef>
                <a:spcPts val="0"/>
              </a:spcBef>
              <a:buNone/>
            </a:pPr>
            <a:endParaRPr lang="en" dirty="0">
              <a:solidFill>
                <a:srgbClr val="000000"/>
              </a:solidFill>
            </a:endParaRPr>
          </a:p>
          <a:p>
            <a:pPr marL="0" lvl="0" indent="0">
              <a:spcBef>
                <a:spcPts val="0"/>
              </a:spcBef>
              <a:buNone/>
            </a:pPr>
            <a:r>
              <a:rPr lang="en" dirty="0">
                <a:solidFill>
                  <a:srgbClr val="000000"/>
                </a:solidFill>
              </a:rPr>
              <a:t>Querying symptoms: fever, headache</a:t>
            </a:r>
          </a:p>
          <a:p>
            <a:pPr marL="0" lvl="0" indent="0">
              <a:spcBef>
                <a:spcPts val="0"/>
              </a:spcBef>
              <a:buNone/>
            </a:pPr>
            <a:endParaRPr lang="en" dirty="0">
              <a:solidFill>
                <a:srgbClr val="000000"/>
              </a:solidFill>
            </a:endParaRPr>
          </a:p>
          <a:p>
            <a:pPr marL="0" lvl="0" indent="-69850">
              <a:spcBef>
                <a:spcPts val="0"/>
              </a:spcBef>
              <a:buClr>
                <a:schemeClr val="dk1"/>
              </a:buClr>
              <a:buSzPts val="1100"/>
              <a:buFont typeface="Arial"/>
              <a:buNone/>
            </a:pPr>
            <a:r>
              <a:rPr lang="en" dirty="0">
                <a:solidFill>
                  <a:srgbClr val="000000"/>
                </a:solidFill>
              </a:rPr>
              <a:t>Which one is closer to the query. Further sorting is also needed.</a:t>
            </a:r>
          </a:p>
          <a:p>
            <a:pPr marL="0" lvl="0" indent="0">
              <a:spcBef>
                <a:spcPts val="0"/>
              </a:spcBef>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311700" y="579775"/>
            <a:ext cx="8520600" cy="572700"/>
          </a:xfrm>
          <a:prstGeom prst="rect">
            <a:avLst/>
          </a:prstGeom>
        </p:spPr>
        <p:txBody>
          <a:bodyPr wrap="square" lIns="91425" tIns="91425" rIns="91425" bIns="91425" anchor="t" anchorCtr="0">
            <a:noAutofit/>
          </a:bodyPr>
          <a:lstStyle/>
          <a:p>
            <a:pPr marL="0" lvl="0" indent="-69850" algn="ctr">
              <a:spcBef>
                <a:spcPts val="0"/>
              </a:spcBef>
              <a:buClr>
                <a:schemeClr val="dk1"/>
              </a:buClr>
              <a:buSzPts val="1100"/>
              <a:buFont typeface="Arial"/>
              <a:buNone/>
            </a:pPr>
            <a:r>
              <a:rPr lang="en" dirty="0"/>
              <a:t>Post Processing Technique</a:t>
            </a:r>
          </a:p>
        </p:txBody>
      </p:sp>
      <p:sp>
        <p:nvSpPr>
          <p:cNvPr id="223" name="Shape 223"/>
          <p:cNvSpPr txBox="1">
            <a:spLocks noGrp="1"/>
          </p:cNvSpPr>
          <p:nvPr>
            <p:ph type="body" idx="1"/>
          </p:nvPr>
        </p:nvSpPr>
        <p:spPr>
          <a:xfrm>
            <a:off x="270371" y="1426278"/>
            <a:ext cx="8520600" cy="34164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 dirty="0">
                <a:solidFill>
                  <a:srgbClr val="000000"/>
                </a:solidFill>
              </a:rPr>
              <a:t>We further sort the disease based on the likelihood for it to be related to the symptom, using cosine similarity as the data mining technique.</a:t>
            </a:r>
          </a:p>
          <a:p>
            <a:pPr marL="0" lvl="0" indent="-69850">
              <a:spcBef>
                <a:spcPts val="0"/>
              </a:spcBef>
              <a:buClr>
                <a:schemeClr val="dk1"/>
              </a:buClr>
              <a:buSzPts val="1100"/>
              <a:buFont typeface="Arial"/>
              <a:buNone/>
            </a:pPr>
            <a:endParaRPr lang="en" dirty="0">
              <a:solidFill>
                <a:srgbClr val="000000"/>
              </a:solidFill>
            </a:endParaRPr>
          </a:p>
          <a:p>
            <a:pPr marL="0" lvl="0" indent="-69850">
              <a:spcBef>
                <a:spcPts val="0"/>
              </a:spcBef>
              <a:buClr>
                <a:schemeClr val="dk1"/>
              </a:buClr>
              <a:buSzPts val="1100"/>
              <a:buFont typeface="Arial"/>
              <a:buNone/>
            </a:pPr>
            <a:r>
              <a:rPr lang="en" dirty="0">
                <a:solidFill>
                  <a:srgbClr val="000000"/>
                </a:solidFill>
              </a:rPr>
              <a:t>Define the symptoms list S and result disease names list D.</a:t>
            </a:r>
          </a:p>
          <a:p>
            <a:pPr marL="0" lvl="0" indent="-69850">
              <a:spcBef>
                <a:spcPts val="0"/>
              </a:spcBef>
              <a:buClr>
                <a:schemeClr val="dk1"/>
              </a:buClr>
              <a:buSzPts val="1100"/>
              <a:buFont typeface="Arial"/>
              <a:buNone/>
            </a:pPr>
            <a:endParaRPr lang="en" dirty="0">
              <a:solidFill>
                <a:srgbClr val="000000"/>
              </a:solidFill>
            </a:endParaRPr>
          </a:p>
          <a:p>
            <a:pPr marL="0" lvl="0" indent="-69850">
              <a:spcBef>
                <a:spcPts val="0"/>
              </a:spcBef>
              <a:buClr>
                <a:schemeClr val="dk1"/>
              </a:buClr>
              <a:buSzPts val="1100"/>
              <a:buFont typeface="Arial"/>
              <a:buNone/>
            </a:pPr>
            <a:r>
              <a:rPr lang="en" dirty="0">
                <a:solidFill>
                  <a:srgbClr val="000000"/>
                </a:solidFill>
              </a:rPr>
              <a:t>S1:fever, S2:diarrhea, S3:gas, S4:vomiting, S5:dizziness</a:t>
            </a:r>
          </a:p>
          <a:p>
            <a:pPr marL="0" lvl="0" indent="-69850">
              <a:spcBef>
                <a:spcPts val="0"/>
              </a:spcBef>
              <a:buClr>
                <a:schemeClr val="dk1"/>
              </a:buClr>
              <a:buSzPts val="1100"/>
              <a:buFont typeface="Arial"/>
              <a:buNone/>
            </a:pPr>
            <a:r>
              <a:rPr lang="en" dirty="0">
                <a:solidFill>
                  <a:srgbClr val="000000"/>
                </a:solidFill>
              </a:rPr>
              <a:t>D1: fever, diarrhea, gas</a:t>
            </a:r>
          </a:p>
          <a:p>
            <a:pPr marL="0" lvl="0" indent="-69850">
              <a:spcBef>
                <a:spcPts val="0"/>
              </a:spcBef>
              <a:buClr>
                <a:schemeClr val="dk1"/>
              </a:buClr>
              <a:buSzPts val="1100"/>
              <a:buFont typeface="Arial"/>
              <a:buNone/>
            </a:pPr>
            <a:r>
              <a:rPr lang="en" dirty="0">
                <a:solidFill>
                  <a:srgbClr val="000000"/>
                </a:solidFill>
              </a:rPr>
              <a:t>D2: fever, gas</a:t>
            </a:r>
          </a:p>
          <a:p>
            <a:pPr marL="0" lvl="0" indent="-69850">
              <a:spcBef>
                <a:spcPts val="0"/>
              </a:spcBef>
              <a:buClr>
                <a:schemeClr val="dk1"/>
              </a:buClr>
              <a:buSzPts val="1100"/>
              <a:buFont typeface="Arial"/>
              <a:buNone/>
            </a:pPr>
            <a:r>
              <a:rPr lang="en" dirty="0">
                <a:solidFill>
                  <a:srgbClr val="000000"/>
                </a:solidFill>
              </a:rPr>
              <a:t>D3: fever, gas, vomiting, dizziness</a:t>
            </a:r>
          </a:p>
          <a:p>
            <a:pPr marL="0" lvl="0" indent="0">
              <a:spcBef>
                <a:spcPts val="0"/>
              </a:spcBef>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311700" y="587988"/>
            <a:ext cx="8520600" cy="572700"/>
          </a:xfrm>
          <a:prstGeom prst="rect">
            <a:avLst/>
          </a:prstGeom>
        </p:spPr>
        <p:txBody>
          <a:bodyPr wrap="square" lIns="91425" tIns="91425" rIns="91425" bIns="91425" anchor="t" anchorCtr="0">
            <a:noAutofit/>
          </a:bodyPr>
          <a:lstStyle/>
          <a:p>
            <a:pPr marL="0" lvl="0" indent="0" algn="ctr">
              <a:spcBef>
                <a:spcPts val="0"/>
              </a:spcBef>
              <a:buNone/>
            </a:pPr>
            <a:r>
              <a:rPr lang="en" dirty="0"/>
              <a:t>Data Mining </a:t>
            </a:r>
          </a:p>
        </p:txBody>
      </p:sp>
      <p:sp>
        <p:nvSpPr>
          <p:cNvPr id="229" name="Shape 229"/>
          <p:cNvSpPr txBox="1">
            <a:spLocks noGrp="1"/>
          </p:cNvSpPr>
          <p:nvPr>
            <p:ph type="body" idx="1"/>
          </p:nvPr>
        </p:nvSpPr>
        <p:spPr>
          <a:xfrm>
            <a:off x="311700" y="1431444"/>
            <a:ext cx="8520600" cy="3416400"/>
          </a:xfrm>
          <a:prstGeom prst="rect">
            <a:avLst/>
          </a:prstGeom>
        </p:spPr>
        <p:txBody>
          <a:bodyPr wrap="square" lIns="91425" tIns="91425" rIns="91425" bIns="91425" anchor="t" anchorCtr="0">
            <a:noAutofit/>
          </a:bodyPr>
          <a:lstStyle/>
          <a:p>
            <a:pPr marL="0" lvl="0" indent="0">
              <a:spcBef>
                <a:spcPts val="0"/>
              </a:spcBef>
              <a:buNone/>
            </a:pPr>
            <a:r>
              <a:rPr lang="en" dirty="0">
                <a:solidFill>
                  <a:srgbClr val="000000"/>
                </a:solidFill>
              </a:rPr>
              <a:t>Construct symptom(5) by disease(3) matrix. </a:t>
            </a:r>
          </a:p>
          <a:p>
            <a:pPr marL="0" lvl="0" indent="0">
              <a:spcBef>
                <a:spcPts val="0"/>
              </a:spcBef>
              <a:buNone/>
            </a:pPr>
            <a:endParaRPr lang="en" dirty="0">
              <a:solidFill>
                <a:srgbClr val="000000"/>
              </a:solidFill>
            </a:endParaRPr>
          </a:p>
          <a:p>
            <a:pPr marL="0" lvl="0" indent="0">
              <a:spcBef>
                <a:spcPts val="0"/>
              </a:spcBef>
              <a:buNone/>
            </a:pPr>
            <a:r>
              <a:rPr lang="en" dirty="0">
                <a:solidFill>
                  <a:srgbClr val="000000"/>
                </a:solidFill>
              </a:rPr>
              <a:t>Column is each disease. Row is each symptom. If disease has symptom, the location value is 1, else is 0. Then we normalize the matrix based on each column so that the Euclidean norm is 1.</a:t>
            </a:r>
          </a:p>
          <a:p>
            <a:pPr marL="0" lvl="0" indent="-69850">
              <a:spcBef>
                <a:spcPts val="0"/>
              </a:spcBef>
              <a:buClr>
                <a:schemeClr val="dk1"/>
              </a:buClr>
              <a:buSzPts val="1100"/>
              <a:buFont typeface="Arial"/>
              <a:buNone/>
            </a:pPr>
            <a:endParaRPr dirty="0"/>
          </a:p>
        </p:txBody>
      </p:sp>
      <p:sp>
        <p:nvSpPr>
          <p:cNvPr id="232" name="Shape 232"/>
          <p:cNvSpPr txBox="1"/>
          <p:nvPr/>
        </p:nvSpPr>
        <p:spPr>
          <a:xfrm>
            <a:off x="3358175" y="3505225"/>
            <a:ext cx="411600" cy="246900"/>
          </a:xfrm>
          <a:prstGeom prst="rect">
            <a:avLst/>
          </a:prstGeom>
          <a:noFill/>
          <a:ln>
            <a:noFill/>
          </a:ln>
        </p:spPr>
        <p:txBody>
          <a:bodyPr wrap="square" lIns="91425" tIns="91425" rIns="91425" bIns="91425" anchor="t" anchorCtr="0">
            <a:noAutofit/>
          </a:bodyPr>
          <a:lstStyle/>
          <a:p>
            <a:pPr marL="0" lvl="0" indent="0" rtl="0">
              <a:spcBef>
                <a:spcPts val="0"/>
              </a:spcBef>
              <a:buNone/>
            </a:pPr>
            <a:endParaRPr lang="en" dirty="0"/>
          </a:p>
        </p:txBody>
      </p:sp>
      <p:pic>
        <p:nvPicPr>
          <p:cNvPr id="2" name="Picture 1">
            <a:extLst>
              <a:ext uri="{FF2B5EF4-FFF2-40B4-BE49-F238E27FC236}">
                <a16:creationId xmlns:a16="http://schemas.microsoft.com/office/drawing/2014/main" id="{3F2B7EBE-8BE0-4E26-B13F-0B7D563835CB}"/>
              </a:ext>
            </a:extLst>
          </p:cNvPr>
          <p:cNvPicPr>
            <a:picLocks noChangeAspect="1"/>
          </p:cNvPicPr>
          <p:nvPr/>
        </p:nvPicPr>
        <p:blipFill>
          <a:blip r:embed="rId3"/>
          <a:stretch>
            <a:fillRect/>
          </a:stretch>
        </p:blipFill>
        <p:spPr>
          <a:xfrm>
            <a:off x="1615079" y="2574294"/>
            <a:ext cx="5913841" cy="206404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311700" y="636171"/>
            <a:ext cx="8520600" cy="572700"/>
          </a:xfrm>
          <a:prstGeom prst="rect">
            <a:avLst/>
          </a:prstGeom>
        </p:spPr>
        <p:txBody>
          <a:bodyPr wrap="square" lIns="91425" tIns="91425" rIns="91425" bIns="91425" anchor="t" anchorCtr="0">
            <a:noAutofit/>
          </a:bodyPr>
          <a:lstStyle/>
          <a:p>
            <a:pPr marL="0" lvl="0" indent="-69850" algn="ctr">
              <a:spcBef>
                <a:spcPts val="0"/>
              </a:spcBef>
              <a:buClr>
                <a:schemeClr val="dk1"/>
              </a:buClr>
              <a:buSzPts val="1100"/>
              <a:buFont typeface="Arial"/>
              <a:buNone/>
            </a:pPr>
            <a:r>
              <a:rPr lang="en" dirty="0"/>
              <a:t>Data Mining</a:t>
            </a:r>
          </a:p>
          <a:p>
            <a:pPr marL="0" lvl="0" indent="0" algn="ctr">
              <a:spcBef>
                <a:spcPts val="0"/>
              </a:spcBef>
              <a:buNone/>
            </a:pPr>
            <a:endParaRPr dirty="0"/>
          </a:p>
        </p:txBody>
      </p:sp>
      <p:sp>
        <p:nvSpPr>
          <p:cNvPr id="238" name="Shape 238"/>
          <p:cNvSpPr txBox="1">
            <a:spLocks noGrp="1"/>
          </p:cNvSpPr>
          <p:nvPr>
            <p:ph type="body" idx="1"/>
          </p:nvPr>
        </p:nvSpPr>
        <p:spPr>
          <a:xfrm>
            <a:off x="311700" y="1421112"/>
            <a:ext cx="8520600" cy="3416400"/>
          </a:xfrm>
          <a:prstGeom prst="rect">
            <a:avLst/>
          </a:prstGeom>
        </p:spPr>
        <p:txBody>
          <a:bodyPr wrap="square" lIns="91425" tIns="91425" rIns="91425" bIns="91425" anchor="t" anchorCtr="0">
            <a:noAutofit/>
          </a:bodyPr>
          <a:lstStyle/>
          <a:p>
            <a:pPr marL="0" lvl="0" indent="0">
              <a:spcBef>
                <a:spcPts val="0"/>
              </a:spcBef>
              <a:buNone/>
            </a:pPr>
            <a:r>
              <a:rPr lang="en" dirty="0">
                <a:solidFill>
                  <a:srgbClr val="000000"/>
                </a:solidFill>
              </a:rPr>
              <a:t>Suppose we want to query symptom fever and gas. Create a query vector q(1,0,1,0,0)</a:t>
            </a:r>
          </a:p>
          <a:p>
            <a:pPr marL="0" lvl="0" indent="-69850">
              <a:spcBef>
                <a:spcPts val="0"/>
              </a:spcBef>
              <a:buClr>
                <a:schemeClr val="dk1"/>
              </a:buClr>
              <a:buSzPts val="1100"/>
              <a:buFont typeface="Arial"/>
              <a:buNone/>
            </a:pPr>
            <a:endParaRPr dirty="0"/>
          </a:p>
        </p:txBody>
      </p:sp>
      <p:pic>
        <p:nvPicPr>
          <p:cNvPr id="239" name="Shape 239"/>
          <p:cNvPicPr preferRelativeResize="0"/>
          <p:nvPr/>
        </p:nvPicPr>
        <p:blipFill>
          <a:blip r:embed="rId3">
            <a:alphaModFix/>
          </a:blip>
          <a:stretch>
            <a:fillRect/>
          </a:stretch>
        </p:blipFill>
        <p:spPr>
          <a:xfrm>
            <a:off x="381158" y="2571750"/>
            <a:ext cx="8047451" cy="1431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8C6E698C-8155-4B8B-BDC9-B7299772B5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EEF5601-A8BC-411D-AA64-3E79320BA1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3855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33209156-242F-4B26-8D07-CEB2B68A9F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50"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53CD29DA-17A5-45BD-8B81-C1921F329905}"/>
              </a:ext>
            </a:extLst>
          </p:cNvPr>
          <p:cNvSpPr txBox="1"/>
          <p:nvPr/>
        </p:nvSpPr>
        <p:spPr>
          <a:xfrm>
            <a:off x="3486556" y="1740753"/>
            <a:ext cx="5657444" cy="830997"/>
          </a:xfrm>
          <a:prstGeom prst="rect">
            <a:avLst/>
          </a:prstGeom>
          <a:noFill/>
        </p:spPr>
        <p:txBody>
          <a:bodyPr wrap="square" rtlCol="0">
            <a:spAutoFit/>
          </a:bodyPr>
          <a:lstStyle/>
          <a:p>
            <a:pPr algn="ctr"/>
            <a:r>
              <a:rPr lang="en-US" sz="4800" dirty="0"/>
              <a:t>INTRODUCTION</a:t>
            </a:r>
            <a:endParaRPr lang="en-US" sz="4800" spc="300" dirty="0"/>
          </a:p>
        </p:txBody>
      </p:sp>
      <p:sp>
        <p:nvSpPr>
          <p:cNvPr id="10" name="Shape 60">
            <a:extLst>
              <a:ext uri="{FF2B5EF4-FFF2-40B4-BE49-F238E27FC236}">
                <a16:creationId xmlns:a16="http://schemas.microsoft.com/office/drawing/2014/main" id="{9D2AAE64-33B6-4585-8FD2-806DC57F3060}"/>
              </a:ext>
            </a:extLst>
          </p:cNvPr>
          <p:cNvSpPr txBox="1">
            <a:spLocks/>
          </p:cNvSpPr>
          <p:nvPr/>
        </p:nvSpPr>
        <p:spPr>
          <a:xfrm>
            <a:off x="540026" y="629833"/>
            <a:ext cx="2559636" cy="3883833"/>
          </a:xfrm>
          <a:prstGeom prst="rect">
            <a:avLst/>
          </a:prstGeom>
        </p:spPr>
        <p:txBody>
          <a:bodyPr vert="horz" lIns="91425" tIns="91425" rIns="91425" bIns="91425" rtlCol="0" anchor="ctr" anchorCtr="0">
            <a:normAutofit fontScale="85000" lnSpcReduction="10000"/>
          </a:bodyPr>
          <a:lstStyle>
            <a:lvl1pPr marL="0" indent="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None/>
              <a:defRPr sz="1800" kern="1200" cap="all" spc="150" baseline="0">
                <a:solidFill>
                  <a:schemeClr val="tx2"/>
                </a:solidFill>
                <a:latin typeface="+mj-lt"/>
                <a:ea typeface="+mn-ea"/>
                <a:cs typeface="+mn-cs"/>
              </a:defRPr>
            </a:lvl1pPr>
            <a:lvl2pPr marL="3429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2pPr>
            <a:lvl3pPr marL="6858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3pPr>
            <a:lvl4pPr marL="10287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4pPr>
            <a:lvl5pPr marL="13716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5pPr>
            <a:lvl6pPr marL="17145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6pPr>
            <a:lvl7pPr marL="20574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7pPr>
            <a:lvl8pPr marL="24003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8pPr>
            <a:lvl9pPr marL="27432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9pPr>
          </a:lstStyle>
          <a:p>
            <a:pPr marL="457200" indent="-406400">
              <a:lnSpc>
                <a:spcPct val="220000"/>
              </a:lnSpc>
              <a:spcBef>
                <a:spcPts val="0"/>
              </a:spcBef>
              <a:spcAft>
                <a:spcPts val="0"/>
              </a:spcAft>
              <a:buSzPts val="2800"/>
              <a:buFont typeface="Calibri" panose="020F0502020204030204" pitchFamily="34" charset="0"/>
              <a:buAutoNum type="arabicPeriod"/>
            </a:pPr>
            <a:r>
              <a:rPr lang="en" sz="1500" b="1" dirty="0">
                <a:solidFill>
                  <a:srgbClr val="FFFFFF"/>
                </a:solidFill>
              </a:rPr>
              <a:t>Introduction</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Problem Statement</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Related Work</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Technical Approach </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Working demo</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Implementation</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Future Scope</a:t>
            </a:r>
          </a:p>
          <a:p>
            <a:pPr marL="457200" indent="-406400">
              <a:lnSpc>
                <a:spcPct val="220000"/>
              </a:lnSpc>
              <a:spcBef>
                <a:spcPts val="0"/>
              </a:spcBef>
              <a:buSzPts val="2800"/>
              <a:buFont typeface="Calibri" panose="020F0502020204030204" pitchFamily="34" charset="0"/>
              <a:buAutoNum type="arabicPeriod"/>
            </a:pPr>
            <a:r>
              <a:rPr lang="en" sz="1500" dirty="0">
                <a:solidFill>
                  <a:srgbClr val="FFFFFF"/>
                </a:solidFill>
              </a:rPr>
              <a:t>Conclusion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311700" y="641337"/>
            <a:ext cx="8520600" cy="572700"/>
          </a:xfrm>
          <a:prstGeom prst="rect">
            <a:avLst/>
          </a:prstGeom>
        </p:spPr>
        <p:txBody>
          <a:bodyPr wrap="square" lIns="91425" tIns="91425" rIns="91425" bIns="91425" anchor="t" anchorCtr="0">
            <a:noAutofit/>
          </a:bodyPr>
          <a:lstStyle/>
          <a:p>
            <a:pPr marL="0" lvl="0" indent="-69850" algn="ctr">
              <a:spcBef>
                <a:spcPts val="0"/>
              </a:spcBef>
              <a:buClr>
                <a:schemeClr val="dk1"/>
              </a:buClr>
              <a:buSzPts val="1100"/>
              <a:buFont typeface="Arial"/>
              <a:buNone/>
            </a:pPr>
            <a:r>
              <a:rPr lang="en" dirty="0"/>
              <a:t>Data Mining</a:t>
            </a:r>
          </a:p>
          <a:p>
            <a:pPr marL="0" lvl="0" indent="0" algn="ctr">
              <a:spcBef>
                <a:spcPts val="0"/>
              </a:spcBef>
              <a:buNone/>
            </a:pPr>
            <a:endParaRPr dirty="0"/>
          </a:p>
        </p:txBody>
      </p:sp>
      <p:sp>
        <p:nvSpPr>
          <p:cNvPr id="245" name="Shape 245"/>
          <p:cNvSpPr txBox="1">
            <a:spLocks noGrp="1"/>
          </p:cNvSpPr>
          <p:nvPr>
            <p:ph type="body" idx="1"/>
          </p:nvPr>
        </p:nvSpPr>
        <p:spPr>
          <a:xfrm>
            <a:off x="318600" y="1384949"/>
            <a:ext cx="8520600" cy="3416400"/>
          </a:xfrm>
          <a:prstGeom prst="rect">
            <a:avLst/>
          </a:prstGeom>
        </p:spPr>
        <p:txBody>
          <a:bodyPr wrap="square" lIns="91425" tIns="91425" rIns="91425" bIns="91425" anchor="t" anchorCtr="0">
            <a:noAutofit/>
          </a:bodyPr>
          <a:lstStyle/>
          <a:p>
            <a:pPr marL="0" lvl="0" indent="0">
              <a:spcBef>
                <a:spcPts val="0"/>
              </a:spcBef>
              <a:buNone/>
            </a:pPr>
            <a:r>
              <a:rPr lang="en" dirty="0">
                <a:solidFill>
                  <a:srgbClr val="000000"/>
                </a:solidFill>
              </a:rPr>
              <a:t>cos(D1) = (0.574*1+0.574*1)/ sqrt(2) = 1.148/sqrt(2) = 0.812 </a:t>
            </a:r>
          </a:p>
          <a:p>
            <a:pPr marL="0" lvl="0" indent="0">
              <a:spcBef>
                <a:spcPts val="0"/>
              </a:spcBef>
              <a:buNone/>
            </a:pPr>
            <a:r>
              <a:rPr lang="en" dirty="0">
                <a:solidFill>
                  <a:srgbClr val="000000"/>
                </a:solidFill>
              </a:rPr>
              <a:t>cos(D2) = (0.707+0.707)/sqrt(2) = 1</a:t>
            </a:r>
          </a:p>
          <a:p>
            <a:pPr marL="0" lvl="0" indent="0">
              <a:spcBef>
                <a:spcPts val="0"/>
              </a:spcBef>
              <a:buNone/>
            </a:pPr>
            <a:r>
              <a:rPr lang="en" dirty="0">
                <a:solidFill>
                  <a:srgbClr val="000000"/>
                </a:solidFill>
              </a:rPr>
              <a:t>cos(D3) = (0.5*1+0.5*1)/sqrt(2) = 1/sqrt(2) = 0.707</a:t>
            </a:r>
          </a:p>
          <a:p>
            <a:pPr marL="0" lvl="0" indent="0">
              <a:spcBef>
                <a:spcPts val="0"/>
              </a:spcBef>
              <a:buNone/>
            </a:pPr>
            <a:endParaRPr lang="en" dirty="0">
              <a:solidFill>
                <a:srgbClr val="000000"/>
              </a:solidFill>
            </a:endParaRPr>
          </a:p>
          <a:p>
            <a:pPr marL="0" lvl="0" indent="0">
              <a:spcBef>
                <a:spcPts val="0"/>
              </a:spcBef>
              <a:buNone/>
            </a:pPr>
            <a:r>
              <a:rPr lang="en" dirty="0">
                <a:solidFill>
                  <a:srgbClr val="000000"/>
                </a:solidFill>
              </a:rPr>
              <a:t>In this case, disease 2 has the greatest similarity value. Disease 3 has the least similarity value. So the output order will be D2, D1, D3, indicating the input symptom (fever, gas) will most likely to be disease 2, then disease 1, then disease 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8C6E698C-8155-4B8B-BDC9-B7299772B5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EEF5601-A8BC-411D-AA64-3E79320BA1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3855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33209156-242F-4B26-8D07-CEB2B68A9F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50"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hape 60">
            <a:extLst>
              <a:ext uri="{FF2B5EF4-FFF2-40B4-BE49-F238E27FC236}">
                <a16:creationId xmlns:a16="http://schemas.microsoft.com/office/drawing/2014/main" id="{9D2AAE64-33B6-4585-8FD2-806DC57F3060}"/>
              </a:ext>
            </a:extLst>
          </p:cNvPr>
          <p:cNvSpPr txBox="1">
            <a:spLocks/>
          </p:cNvSpPr>
          <p:nvPr/>
        </p:nvSpPr>
        <p:spPr>
          <a:xfrm>
            <a:off x="540026" y="629833"/>
            <a:ext cx="2559636" cy="3883833"/>
          </a:xfrm>
          <a:prstGeom prst="rect">
            <a:avLst/>
          </a:prstGeom>
        </p:spPr>
        <p:txBody>
          <a:bodyPr vert="horz" lIns="91425" tIns="91425" rIns="91425" bIns="91425" rtlCol="0" anchor="ctr" anchorCtr="0">
            <a:normAutofit fontScale="85000" lnSpcReduction="10000"/>
          </a:bodyPr>
          <a:lstStyle>
            <a:lvl1pPr marL="0" indent="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None/>
              <a:defRPr sz="1800" kern="1200" cap="all" spc="150" baseline="0">
                <a:solidFill>
                  <a:schemeClr val="tx2"/>
                </a:solidFill>
                <a:latin typeface="+mj-lt"/>
                <a:ea typeface="+mn-ea"/>
                <a:cs typeface="+mn-cs"/>
              </a:defRPr>
            </a:lvl1pPr>
            <a:lvl2pPr marL="3429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2pPr>
            <a:lvl3pPr marL="6858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3pPr>
            <a:lvl4pPr marL="10287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4pPr>
            <a:lvl5pPr marL="13716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5pPr>
            <a:lvl6pPr marL="17145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6pPr>
            <a:lvl7pPr marL="20574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7pPr>
            <a:lvl8pPr marL="24003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8pPr>
            <a:lvl9pPr marL="27432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9pPr>
          </a:lstStyle>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Introduction</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Problem Statement</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Related Work </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Technical Approach</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Working demo</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Implementation</a:t>
            </a:r>
          </a:p>
          <a:p>
            <a:pPr marL="457200" indent="-406400">
              <a:lnSpc>
                <a:spcPct val="220000"/>
              </a:lnSpc>
              <a:spcBef>
                <a:spcPts val="0"/>
              </a:spcBef>
              <a:spcAft>
                <a:spcPts val="0"/>
              </a:spcAft>
              <a:buSzPts val="2800"/>
              <a:buFont typeface="Calibri" panose="020F0502020204030204" pitchFamily="34" charset="0"/>
              <a:buAutoNum type="arabicPeriod"/>
            </a:pPr>
            <a:r>
              <a:rPr lang="en" sz="1500" b="1" dirty="0">
                <a:solidFill>
                  <a:srgbClr val="FFFFFF"/>
                </a:solidFill>
              </a:rPr>
              <a:t>Future Scope</a:t>
            </a:r>
          </a:p>
          <a:p>
            <a:pPr marL="457200" indent="-406400">
              <a:lnSpc>
                <a:spcPct val="220000"/>
              </a:lnSpc>
              <a:spcBef>
                <a:spcPts val="0"/>
              </a:spcBef>
              <a:buSzPts val="2800"/>
              <a:buFont typeface="Calibri" panose="020F0502020204030204" pitchFamily="34" charset="0"/>
              <a:buAutoNum type="arabicPeriod"/>
            </a:pPr>
            <a:r>
              <a:rPr lang="en" sz="1500" dirty="0">
                <a:solidFill>
                  <a:srgbClr val="FFFFFF"/>
                </a:solidFill>
              </a:rPr>
              <a:t>Conclusion</a:t>
            </a:r>
          </a:p>
        </p:txBody>
      </p:sp>
      <p:sp>
        <p:nvSpPr>
          <p:cNvPr id="7" name="TextBox 6">
            <a:extLst>
              <a:ext uri="{FF2B5EF4-FFF2-40B4-BE49-F238E27FC236}">
                <a16:creationId xmlns:a16="http://schemas.microsoft.com/office/drawing/2014/main" id="{D336B807-36FA-44C6-A147-51290D58C9BE}"/>
              </a:ext>
            </a:extLst>
          </p:cNvPr>
          <p:cNvSpPr txBox="1"/>
          <p:nvPr/>
        </p:nvSpPr>
        <p:spPr>
          <a:xfrm>
            <a:off x="3486556" y="1740753"/>
            <a:ext cx="5657444" cy="646331"/>
          </a:xfrm>
          <a:prstGeom prst="rect">
            <a:avLst/>
          </a:prstGeom>
          <a:noFill/>
        </p:spPr>
        <p:txBody>
          <a:bodyPr wrap="square" rtlCol="0">
            <a:spAutoFit/>
          </a:bodyPr>
          <a:lstStyle/>
          <a:p>
            <a:pPr algn="ctr"/>
            <a:r>
              <a:rPr lang="en-US" sz="3600" spc="300" dirty="0"/>
              <a:t>FUTURE SCOPE</a:t>
            </a:r>
          </a:p>
        </p:txBody>
      </p:sp>
    </p:spTree>
    <p:extLst>
      <p:ext uri="{BB962C8B-B14F-4D97-AF65-F5344CB8AC3E}">
        <p14:creationId xmlns:p14="http://schemas.microsoft.com/office/powerpoint/2010/main" val="96753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11700" y="586625"/>
            <a:ext cx="8520600" cy="572700"/>
          </a:xfrm>
          <a:prstGeom prst="rect">
            <a:avLst/>
          </a:prstGeom>
        </p:spPr>
        <p:txBody>
          <a:bodyPr wrap="square" lIns="91425" tIns="91425" rIns="91425" bIns="91425" anchor="t" anchorCtr="0">
            <a:noAutofit/>
          </a:bodyPr>
          <a:lstStyle/>
          <a:p>
            <a:pPr marL="0" lvl="0" indent="0" algn="ctr">
              <a:spcBef>
                <a:spcPts val="0"/>
              </a:spcBef>
              <a:buNone/>
            </a:pPr>
            <a:r>
              <a:rPr lang="en" dirty="0"/>
              <a:t>Future Work</a:t>
            </a:r>
          </a:p>
        </p:txBody>
      </p:sp>
      <p:sp>
        <p:nvSpPr>
          <p:cNvPr id="257" name="Shape 257"/>
          <p:cNvSpPr txBox="1">
            <a:spLocks noGrp="1"/>
          </p:cNvSpPr>
          <p:nvPr>
            <p:ph type="body" idx="1"/>
          </p:nvPr>
        </p:nvSpPr>
        <p:spPr>
          <a:xfrm>
            <a:off x="311700" y="1422797"/>
            <a:ext cx="8520600" cy="3416400"/>
          </a:xfrm>
          <a:prstGeom prst="rect">
            <a:avLst/>
          </a:prstGeom>
        </p:spPr>
        <p:txBody>
          <a:bodyPr wrap="square" lIns="91425" tIns="91425" rIns="91425" bIns="91425" anchor="t" anchorCtr="0">
            <a:noAutofit/>
          </a:bodyPr>
          <a:lstStyle/>
          <a:p>
            <a:pPr marL="0" lvl="0" indent="-69850" rtl="0">
              <a:spcBef>
                <a:spcPts val="1800"/>
              </a:spcBef>
              <a:spcAft>
                <a:spcPts val="400"/>
              </a:spcAft>
              <a:buClr>
                <a:schemeClr val="dk1"/>
              </a:buClr>
              <a:buSzPts val="1100"/>
              <a:buFont typeface="Arial"/>
              <a:buNone/>
            </a:pPr>
            <a:r>
              <a:rPr lang="en" dirty="0">
                <a:solidFill>
                  <a:schemeClr val="dk1"/>
                </a:solidFill>
              </a:rPr>
              <a:t>Hemoptysis : coughing up blood or blood-stained mucus</a:t>
            </a:r>
          </a:p>
          <a:p>
            <a:pPr marL="0" lvl="0" indent="-69850">
              <a:spcBef>
                <a:spcPts val="0"/>
              </a:spcBef>
              <a:buClr>
                <a:schemeClr val="dk1"/>
              </a:buClr>
              <a:buSzPts val="1100"/>
              <a:buFont typeface="Arial"/>
              <a:buNone/>
            </a:pPr>
            <a:endParaRPr dirty="0">
              <a:solidFill>
                <a:srgbClr val="000000"/>
              </a:solidFill>
            </a:endParaRPr>
          </a:p>
          <a:p>
            <a:pPr marL="0" lvl="0" indent="-69850">
              <a:spcBef>
                <a:spcPts val="0"/>
              </a:spcBef>
              <a:buClr>
                <a:schemeClr val="dk1"/>
              </a:buClr>
              <a:buSzPts val="1100"/>
              <a:buFont typeface="Arial"/>
              <a:buNone/>
            </a:pPr>
            <a:r>
              <a:rPr lang="en" dirty="0">
                <a:solidFill>
                  <a:srgbClr val="000000"/>
                </a:solidFill>
              </a:rPr>
              <a:t>We will let users to search every term they want instead of choosing from existing one. Description will not have the exact word of the symptom term. We need to find alternative word of the symptom. (synonyms of symptom word)  </a:t>
            </a:r>
          </a:p>
          <a:p>
            <a:pPr marL="0" lvl="0" indent="-69850">
              <a:spcBef>
                <a:spcPts val="0"/>
              </a:spcBef>
              <a:buClr>
                <a:schemeClr val="dk1"/>
              </a:buClr>
              <a:buSzPts val="1100"/>
              <a:buFont typeface="Arial"/>
              <a:buNone/>
            </a:pPr>
            <a:endParaRPr dirty="0">
              <a:solidFill>
                <a:srgbClr val="000000"/>
              </a:solidFill>
            </a:endParaRPr>
          </a:p>
          <a:p>
            <a:pPr marL="0" lvl="0" indent="-69850">
              <a:spcBef>
                <a:spcPts val="0"/>
              </a:spcBef>
              <a:buClr>
                <a:schemeClr val="dk1"/>
              </a:buClr>
              <a:buSzPts val="1100"/>
              <a:buFont typeface="Arial"/>
              <a:buNone/>
            </a:pPr>
            <a:endParaRPr dirty="0">
              <a:solidFill>
                <a:srgbClr val="000000"/>
              </a:solidFill>
            </a:endParaRPr>
          </a:p>
          <a:p>
            <a:pPr marL="0" lvl="0" indent="-69850">
              <a:spcBef>
                <a:spcPts val="0"/>
              </a:spcBef>
              <a:buClr>
                <a:schemeClr val="dk1"/>
              </a:buClr>
              <a:buSzPts val="1100"/>
              <a:buFont typeface="Arial"/>
              <a:buNone/>
            </a:pPr>
            <a:endParaRPr dirty="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311700" y="646502"/>
            <a:ext cx="8520600" cy="572700"/>
          </a:xfrm>
          <a:prstGeom prst="rect">
            <a:avLst/>
          </a:prstGeom>
        </p:spPr>
        <p:txBody>
          <a:bodyPr wrap="square" lIns="91425" tIns="91425" rIns="91425" bIns="91425" anchor="t" anchorCtr="0">
            <a:noAutofit/>
          </a:bodyPr>
          <a:lstStyle/>
          <a:p>
            <a:pPr marL="0" lvl="0" indent="-69850" algn="ctr">
              <a:spcBef>
                <a:spcPts val="0"/>
              </a:spcBef>
              <a:buClr>
                <a:schemeClr val="dk1"/>
              </a:buClr>
              <a:buSzPts val="1100"/>
              <a:buFont typeface="Arial"/>
              <a:buNone/>
            </a:pPr>
            <a:r>
              <a:rPr lang="en" dirty="0"/>
              <a:t>Future Work</a:t>
            </a:r>
          </a:p>
          <a:p>
            <a:pPr marL="0" lvl="0" indent="0" algn="ctr">
              <a:spcBef>
                <a:spcPts val="0"/>
              </a:spcBef>
              <a:buNone/>
            </a:pPr>
            <a:endParaRPr dirty="0"/>
          </a:p>
        </p:txBody>
      </p:sp>
      <p:sp>
        <p:nvSpPr>
          <p:cNvPr id="263" name="Shape 263"/>
          <p:cNvSpPr txBox="1">
            <a:spLocks noGrp="1"/>
          </p:cNvSpPr>
          <p:nvPr>
            <p:ph type="body" idx="1"/>
          </p:nvPr>
        </p:nvSpPr>
        <p:spPr>
          <a:xfrm>
            <a:off x="311700" y="1285750"/>
            <a:ext cx="8520600" cy="3416400"/>
          </a:xfrm>
          <a:prstGeom prst="rect">
            <a:avLst/>
          </a:prstGeom>
        </p:spPr>
        <p:txBody>
          <a:bodyPr wrap="square" lIns="91425" tIns="91425" rIns="91425" bIns="91425" anchor="t" anchorCtr="0">
            <a:noAutofit/>
          </a:bodyPr>
          <a:lstStyle/>
          <a:p>
            <a:pPr marL="0" lvl="0" indent="-69850" algn="ctr">
              <a:spcBef>
                <a:spcPts val="0"/>
              </a:spcBef>
              <a:buClr>
                <a:schemeClr val="dk1"/>
              </a:buClr>
              <a:buSzPts val="1100"/>
              <a:buFont typeface="Arial"/>
              <a:buNone/>
            </a:pPr>
            <a:r>
              <a:rPr lang="en" dirty="0">
                <a:solidFill>
                  <a:schemeClr val="dk1"/>
                </a:solidFill>
              </a:rPr>
              <a:t>We can use several existing synonyms library to extend the range of search of the symptoms.  </a:t>
            </a:r>
          </a:p>
        </p:txBody>
      </p:sp>
      <p:pic>
        <p:nvPicPr>
          <p:cNvPr id="264" name="Shape 264"/>
          <p:cNvPicPr preferRelativeResize="0"/>
          <p:nvPr/>
        </p:nvPicPr>
        <p:blipFill>
          <a:blip r:embed="rId3">
            <a:alphaModFix/>
          </a:blip>
          <a:stretch>
            <a:fillRect/>
          </a:stretch>
        </p:blipFill>
        <p:spPr>
          <a:xfrm>
            <a:off x="2156054" y="1844299"/>
            <a:ext cx="4094929" cy="248589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11700" y="583499"/>
            <a:ext cx="8520600" cy="572700"/>
          </a:xfrm>
          <a:prstGeom prst="rect">
            <a:avLst/>
          </a:prstGeom>
        </p:spPr>
        <p:txBody>
          <a:bodyPr wrap="square" lIns="91425" tIns="91425" rIns="91425" bIns="91425" anchor="t" anchorCtr="0">
            <a:noAutofit/>
          </a:bodyPr>
          <a:lstStyle/>
          <a:p>
            <a:pPr marL="0" lvl="0" indent="0" algn="ctr">
              <a:spcBef>
                <a:spcPts val="0"/>
              </a:spcBef>
              <a:buNone/>
            </a:pPr>
            <a:r>
              <a:rPr lang="en" dirty="0"/>
              <a:t>Future Work</a:t>
            </a:r>
          </a:p>
        </p:txBody>
      </p:sp>
      <p:sp>
        <p:nvSpPr>
          <p:cNvPr id="270" name="Shape 270"/>
          <p:cNvSpPr txBox="1">
            <a:spLocks noGrp="1"/>
          </p:cNvSpPr>
          <p:nvPr>
            <p:ph type="body" idx="1"/>
          </p:nvPr>
        </p:nvSpPr>
        <p:spPr>
          <a:xfrm>
            <a:off x="270371" y="1549900"/>
            <a:ext cx="8520600" cy="3416400"/>
          </a:xfrm>
          <a:prstGeom prst="rect">
            <a:avLst/>
          </a:prstGeom>
        </p:spPr>
        <p:txBody>
          <a:bodyPr wrap="square" lIns="91425" tIns="91425" rIns="91425" bIns="91425" anchor="t" anchorCtr="0">
            <a:noAutofit/>
          </a:bodyPr>
          <a:lstStyle/>
          <a:p>
            <a:pPr marL="0" lvl="0" indent="0">
              <a:spcBef>
                <a:spcPts val="0"/>
              </a:spcBef>
              <a:buNone/>
            </a:pPr>
            <a:r>
              <a:rPr lang="en" dirty="0"/>
              <a:t>Extract the semantic meaning of the input symptom. </a:t>
            </a:r>
          </a:p>
          <a:p>
            <a:pPr marL="0" lvl="0" indent="0">
              <a:spcBef>
                <a:spcPts val="0"/>
              </a:spcBef>
              <a:buNone/>
            </a:pPr>
            <a:r>
              <a:rPr lang="en" dirty="0"/>
              <a:t>Semantic embeddings: </a:t>
            </a:r>
          </a:p>
          <a:p>
            <a:pPr marL="0" lvl="0" indent="0">
              <a:spcBef>
                <a:spcPts val="0"/>
              </a:spcBef>
              <a:buNone/>
            </a:pPr>
            <a:endParaRPr lang="en" dirty="0"/>
          </a:p>
          <a:p>
            <a:pPr marL="0" lvl="0" indent="0">
              <a:spcBef>
                <a:spcPts val="0"/>
              </a:spcBef>
              <a:buNone/>
            </a:pPr>
            <a:r>
              <a:rPr lang="en" dirty="0"/>
              <a:t>PCA, Word2Vec, Glove </a:t>
            </a:r>
          </a:p>
          <a:p>
            <a:pPr marL="0" lvl="0" indent="0">
              <a:spcBef>
                <a:spcPts val="0"/>
              </a:spcBef>
              <a:buNone/>
            </a:pPr>
            <a:r>
              <a:rPr lang="en" u="sng" dirty="0">
                <a:solidFill>
                  <a:schemeClr val="hlink"/>
                </a:solidFill>
                <a:hlinkClick r:id="rId3"/>
              </a:rPr>
              <a:t>https://deeplearning4j.org/word2vec</a:t>
            </a:r>
          </a:p>
          <a:p>
            <a:pPr marL="0" lvl="0" indent="0">
              <a:spcBef>
                <a:spcPts val="0"/>
              </a:spcBef>
              <a:buNone/>
            </a:pPr>
            <a:endParaRPr lang="en" dirty="0"/>
          </a:p>
          <a:p>
            <a:pPr marL="0" lvl="0" indent="0">
              <a:spcBef>
                <a:spcPts val="0"/>
              </a:spcBef>
              <a:buNone/>
            </a:pPr>
            <a:r>
              <a:rPr lang="en" dirty="0"/>
              <a:t>Uses neural network, more accurate</a:t>
            </a:r>
          </a:p>
        </p:txBody>
      </p:sp>
      <p:pic>
        <p:nvPicPr>
          <p:cNvPr id="271" name="Shape 271"/>
          <p:cNvPicPr preferRelativeResize="0"/>
          <p:nvPr/>
        </p:nvPicPr>
        <p:blipFill>
          <a:blip r:embed="rId4">
            <a:alphaModFix/>
          </a:blip>
          <a:stretch>
            <a:fillRect/>
          </a:stretch>
        </p:blipFill>
        <p:spPr>
          <a:xfrm>
            <a:off x="4405925" y="1549900"/>
            <a:ext cx="4624551" cy="27363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311700" y="579775"/>
            <a:ext cx="8520600" cy="572700"/>
          </a:xfrm>
          <a:prstGeom prst="rect">
            <a:avLst/>
          </a:prstGeom>
        </p:spPr>
        <p:txBody>
          <a:bodyPr wrap="square" lIns="91425" tIns="91425" rIns="91425" bIns="91425" anchor="t" anchorCtr="0">
            <a:noAutofit/>
          </a:bodyPr>
          <a:lstStyle/>
          <a:p>
            <a:pPr marL="0" lvl="0" indent="0" algn="ctr">
              <a:spcBef>
                <a:spcPts val="0"/>
              </a:spcBef>
              <a:buNone/>
            </a:pPr>
            <a:r>
              <a:rPr lang="en" dirty="0"/>
              <a:t>Future Work</a:t>
            </a:r>
          </a:p>
        </p:txBody>
      </p:sp>
      <p:sp>
        <p:nvSpPr>
          <p:cNvPr id="277" name="Shape 277"/>
          <p:cNvSpPr txBox="1">
            <a:spLocks noGrp="1"/>
          </p:cNvSpPr>
          <p:nvPr>
            <p:ph type="body" idx="1"/>
          </p:nvPr>
        </p:nvSpPr>
        <p:spPr>
          <a:xfrm>
            <a:off x="311700" y="1452125"/>
            <a:ext cx="8520600" cy="3416400"/>
          </a:xfrm>
          <a:prstGeom prst="rect">
            <a:avLst/>
          </a:prstGeom>
        </p:spPr>
        <p:txBody>
          <a:bodyPr wrap="square" lIns="91425" tIns="91425" rIns="91425" bIns="91425" anchor="t" anchorCtr="0">
            <a:noAutofit/>
          </a:bodyPr>
          <a:lstStyle/>
          <a:p>
            <a:pPr marL="0" lvl="0" indent="0">
              <a:spcBef>
                <a:spcPts val="0"/>
              </a:spcBef>
              <a:buNone/>
            </a:pPr>
            <a:r>
              <a:rPr lang="en" dirty="0"/>
              <a:t>Current Design - connect UI to MYSQL</a:t>
            </a:r>
          </a:p>
          <a:p>
            <a:pPr marL="0" lvl="0" indent="0">
              <a:spcBef>
                <a:spcPts val="0"/>
              </a:spcBef>
              <a:buNone/>
            </a:pPr>
            <a:endParaRPr dirty="0"/>
          </a:p>
          <a:p>
            <a:pPr marL="0" lvl="0" indent="0">
              <a:spcBef>
                <a:spcPts val="0"/>
              </a:spcBef>
              <a:buNone/>
            </a:pPr>
            <a:r>
              <a:rPr lang="en" dirty="0"/>
              <a:t>Future Design - connect UI to SPARQL endpoint</a:t>
            </a:r>
          </a:p>
          <a:p>
            <a:pPr marL="0" lvl="0" indent="0">
              <a:spcBef>
                <a:spcPts val="0"/>
              </a:spcBef>
              <a:buNone/>
            </a:pPr>
            <a:endParaRPr dirty="0"/>
          </a:p>
          <a:p>
            <a:pPr marL="457200" lvl="0" indent="-342900" rtl="0">
              <a:spcBef>
                <a:spcPts val="0"/>
              </a:spcBef>
              <a:spcAft>
                <a:spcPts val="0"/>
              </a:spcAft>
              <a:buSzPts val="1800"/>
              <a:buAutoNum type="arabicParenR"/>
            </a:pPr>
            <a:r>
              <a:rPr lang="en" dirty="0"/>
              <a:t>Consider more attributes like age, medical history, hereditary, allergies</a:t>
            </a:r>
          </a:p>
          <a:p>
            <a:pPr marL="457200" lvl="0" indent="-342900" rtl="0">
              <a:spcBef>
                <a:spcPts val="0"/>
              </a:spcBef>
              <a:spcAft>
                <a:spcPts val="0"/>
              </a:spcAft>
              <a:buSzPts val="1800"/>
              <a:buAutoNum type="arabicParenR"/>
            </a:pPr>
            <a:endParaRPr lang="en" dirty="0"/>
          </a:p>
          <a:p>
            <a:pPr marL="457200" lvl="0" indent="-342900">
              <a:spcBef>
                <a:spcPts val="0"/>
              </a:spcBef>
              <a:buSzPts val="1800"/>
              <a:buAutoNum type="arabicParenR"/>
            </a:pPr>
            <a:r>
              <a:rPr lang="en" dirty="0"/>
              <a:t>Show other symptoms of the diseases found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8C6E698C-8155-4B8B-BDC9-B7299772B5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EEF5601-A8BC-411D-AA64-3E79320BA1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3855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33209156-242F-4B26-8D07-CEB2B68A9F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50"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hape 60">
            <a:extLst>
              <a:ext uri="{FF2B5EF4-FFF2-40B4-BE49-F238E27FC236}">
                <a16:creationId xmlns:a16="http://schemas.microsoft.com/office/drawing/2014/main" id="{9D2AAE64-33B6-4585-8FD2-806DC57F3060}"/>
              </a:ext>
            </a:extLst>
          </p:cNvPr>
          <p:cNvSpPr txBox="1">
            <a:spLocks/>
          </p:cNvSpPr>
          <p:nvPr/>
        </p:nvSpPr>
        <p:spPr>
          <a:xfrm>
            <a:off x="540026" y="629833"/>
            <a:ext cx="2559636" cy="3883833"/>
          </a:xfrm>
          <a:prstGeom prst="rect">
            <a:avLst/>
          </a:prstGeom>
        </p:spPr>
        <p:txBody>
          <a:bodyPr vert="horz" lIns="91425" tIns="91425" rIns="91425" bIns="91425" rtlCol="0" anchor="ctr" anchorCtr="0">
            <a:normAutofit fontScale="85000" lnSpcReduction="10000"/>
          </a:bodyPr>
          <a:lstStyle>
            <a:lvl1pPr marL="0" indent="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None/>
              <a:defRPr sz="1800" kern="1200" cap="all" spc="150" baseline="0">
                <a:solidFill>
                  <a:schemeClr val="tx2"/>
                </a:solidFill>
                <a:latin typeface="+mj-lt"/>
                <a:ea typeface="+mn-ea"/>
                <a:cs typeface="+mn-cs"/>
              </a:defRPr>
            </a:lvl1pPr>
            <a:lvl2pPr marL="3429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2pPr>
            <a:lvl3pPr marL="6858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3pPr>
            <a:lvl4pPr marL="10287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4pPr>
            <a:lvl5pPr marL="13716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5pPr>
            <a:lvl6pPr marL="17145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6pPr>
            <a:lvl7pPr marL="20574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7pPr>
            <a:lvl8pPr marL="24003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8pPr>
            <a:lvl9pPr marL="27432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9pPr>
          </a:lstStyle>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Introduction</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Problem Statement</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Related Work </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Technical Approach</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Working demo</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Implementation</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Future Scope</a:t>
            </a:r>
          </a:p>
          <a:p>
            <a:pPr marL="457200" indent="-406400">
              <a:lnSpc>
                <a:spcPct val="220000"/>
              </a:lnSpc>
              <a:spcBef>
                <a:spcPts val="0"/>
              </a:spcBef>
              <a:buSzPts val="2800"/>
              <a:buFont typeface="Calibri" panose="020F0502020204030204" pitchFamily="34" charset="0"/>
              <a:buAutoNum type="arabicPeriod"/>
            </a:pPr>
            <a:r>
              <a:rPr lang="en" sz="1500" b="1" dirty="0">
                <a:solidFill>
                  <a:srgbClr val="FFFFFF"/>
                </a:solidFill>
              </a:rPr>
              <a:t>Conclusion</a:t>
            </a:r>
          </a:p>
        </p:txBody>
      </p:sp>
      <p:sp>
        <p:nvSpPr>
          <p:cNvPr id="7" name="TextBox 6">
            <a:extLst>
              <a:ext uri="{FF2B5EF4-FFF2-40B4-BE49-F238E27FC236}">
                <a16:creationId xmlns:a16="http://schemas.microsoft.com/office/drawing/2014/main" id="{D336B807-36FA-44C6-A147-51290D58C9BE}"/>
              </a:ext>
            </a:extLst>
          </p:cNvPr>
          <p:cNvSpPr txBox="1"/>
          <p:nvPr/>
        </p:nvSpPr>
        <p:spPr>
          <a:xfrm>
            <a:off x="3486556" y="1740753"/>
            <a:ext cx="5657444" cy="646331"/>
          </a:xfrm>
          <a:prstGeom prst="rect">
            <a:avLst/>
          </a:prstGeom>
          <a:noFill/>
        </p:spPr>
        <p:txBody>
          <a:bodyPr wrap="square" rtlCol="0">
            <a:spAutoFit/>
          </a:bodyPr>
          <a:lstStyle/>
          <a:p>
            <a:pPr algn="ctr"/>
            <a:r>
              <a:rPr lang="en-US" sz="3600" spc="300" dirty="0"/>
              <a:t>CONCLUSION</a:t>
            </a:r>
          </a:p>
        </p:txBody>
      </p:sp>
    </p:spTree>
    <p:extLst>
      <p:ext uri="{BB962C8B-B14F-4D97-AF65-F5344CB8AC3E}">
        <p14:creationId xmlns:p14="http://schemas.microsoft.com/office/powerpoint/2010/main" val="3019100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9" name="Shape 289"/>
          <p:cNvSpPr txBox="1"/>
          <p:nvPr/>
        </p:nvSpPr>
        <p:spPr>
          <a:xfrm>
            <a:off x="622308" y="1350760"/>
            <a:ext cx="7269300" cy="3358800"/>
          </a:xfrm>
          <a:prstGeom prst="rect">
            <a:avLst/>
          </a:prstGeom>
          <a:noFill/>
          <a:ln>
            <a:noFill/>
          </a:ln>
        </p:spPr>
        <p:txBody>
          <a:bodyPr wrap="square" lIns="91425" tIns="91425" rIns="91425" bIns="91425" anchor="t" anchorCtr="0">
            <a:noAutofit/>
          </a:bodyPr>
          <a:lstStyle/>
          <a:p>
            <a:pPr marL="0" lvl="0" indent="0">
              <a:spcBef>
                <a:spcPts val="0"/>
              </a:spcBef>
              <a:buNone/>
            </a:pPr>
            <a:r>
              <a:rPr lang="en" dirty="0"/>
              <a:t>Summary of Efforts, Research and Results:</a:t>
            </a:r>
          </a:p>
          <a:p>
            <a:pPr marL="0" lvl="0" indent="0">
              <a:spcBef>
                <a:spcPts val="0"/>
              </a:spcBef>
              <a:buNone/>
            </a:pPr>
            <a:endParaRPr dirty="0"/>
          </a:p>
          <a:p>
            <a:pPr marL="457200" lvl="0" indent="-317500" rtl="0">
              <a:spcBef>
                <a:spcPts val="0"/>
              </a:spcBef>
              <a:spcAft>
                <a:spcPts val="0"/>
              </a:spcAft>
              <a:buSzPts val="1400"/>
              <a:buFont typeface="Wingdings" panose="05000000000000000000" pitchFamily="2" charset="2"/>
              <a:buChar char="Ø"/>
            </a:pPr>
            <a:r>
              <a:rPr lang="en" dirty="0"/>
              <a:t>Read research papers to understand medical field.</a:t>
            </a:r>
          </a:p>
          <a:p>
            <a:pPr marL="457200" lvl="0" indent="-317500" rtl="0">
              <a:spcBef>
                <a:spcPts val="0"/>
              </a:spcBef>
              <a:buSzPts val="1400"/>
              <a:buFont typeface="Wingdings" panose="05000000000000000000" pitchFamily="2" charset="2"/>
              <a:buChar char="Ø"/>
            </a:pPr>
            <a:r>
              <a:rPr lang="en" dirty="0"/>
              <a:t>Integrated capabilities of UI development, ontology development and data mining.</a:t>
            </a:r>
          </a:p>
          <a:p>
            <a:pPr marL="0" lvl="0" indent="0" rtl="0">
              <a:spcBef>
                <a:spcPts val="0"/>
              </a:spcBef>
              <a:buNone/>
            </a:pPr>
            <a:endParaRPr dirty="0"/>
          </a:p>
          <a:p>
            <a:pPr marL="0" lvl="0" indent="0" rtl="0">
              <a:spcBef>
                <a:spcPts val="0"/>
              </a:spcBef>
              <a:buNone/>
            </a:pPr>
            <a:r>
              <a:rPr lang="en" dirty="0"/>
              <a:t>Learning:</a:t>
            </a:r>
          </a:p>
          <a:p>
            <a:pPr marL="0" lvl="0" indent="0" rtl="0">
              <a:spcBef>
                <a:spcPts val="0"/>
              </a:spcBef>
              <a:buNone/>
            </a:pPr>
            <a:endParaRPr dirty="0"/>
          </a:p>
          <a:p>
            <a:pPr marL="425450" lvl="0" indent="-285750" rtl="0">
              <a:spcBef>
                <a:spcPts val="0"/>
              </a:spcBef>
              <a:spcAft>
                <a:spcPts val="0"/>
              </a:spcAft>
              <a:buSzPts val="1400"/>
              <a:buFont typeface="Wingdings" panose="05000000000000000000" pitchFamily="2" charset="2"/>
              <a:buChar char="Ø"/>
            </a:pPr>
            <a:r>
              <a:rPr lang="en" dirty="0"/>
              <a:t>The medical field is vast &amp; complicated and needs a lot of research and effort.</a:t>
            </a:r>
          </a:p>
          <a:p>
            <a:pPr marL="425450" lvl="0" indent="-285750">
              <a:spcBef>
                <a:spcPts val="0"/>
              </a:spcBef>
              <a:buSzPts val="1400"/>
              <a:buFont typeface="Wingdings" panose="05000000000000000000" pitchFamily="2" charset="2"/>
              <a:buChar char="Ø"/>
            </a:pPr>
            <a:r>
              <a:rPr lang="en" dirty="0"/>
              <a:t>It’s difficult but not impossible to build such a system.</a:t>
            </a:r>
          </a:p>
        </p:txBody>
      </p:sp>
      <p:sp>
        <p:nvSpPr>
          <p:cNvPr id="3" name="Title 2">
            <a:extLst>
              <a:ext uri="{FF2B5EF4-FFF2-40B4-BE49-F238E27FC236}">
                <a16:creationId xmlns:a16="http://schemas.microsoft.com/office/drawing/2014/main" id="{5DCF5A35-41A6-49F9-9B60-C3802C975782}"/>
              </a:ext>
            </a:extLst>
          </p:cNvPr>
          <p:cNvSpPr>
            <a:spLocks noGrp="1"/>
          </p:cNvSpPr>
          <p:nvPr>
            <p:ph type="title"/>
          </p:nvPr>
        </p:nvSpPr>
        <p:spPr/>
        <p:txBody>
          <a:bodyPr/>
          <a:lstStyle/>
          <a:p>
            <a:pPr algn="ctr"/>
            <a:r>
              <a:rPr lang="en" b="1" dirty="0">
                <a:solidFill>
                  <a:schemeClr val="tx1"/>
                </a:solidFill>
              </a:rPr>
              <a:t>Conclusion</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wrap="square" lIns="91425" tIns="91425" rIns="91425" bIns="91425" anchor="b" anchorCtr="0">
            <a:noAutofit/>
          </a:bodyPr>
          <a:lstStyle/>
          <a:p>
            <a:pPr marL="0" lvl="0" indent="0" algn="ctr">
              <a:spcBef>
                <a:spcPts val="0"/>
              </a:spcBef>
              <a:buNone/>
            </a:pPr>
            <a:r>
              <a:rPr lang="en"/>
              <a:t>Introduction</a:t>
            </a:r>
            <a:endParaRPr lang="en" dirty="0"/>
          </a:p>
        </p:txBody>
      </p:sp>
      <p:sp>
        <p:nvSpPr>
          <p:cNvPr id="71" name="Shape 71"/>
          <p:cNvSpPr txBox="1">
            <a:spLocks noGrp="1"/>
          </p:cNvSpPr>
          <p:nvPr>
            <p:ph idx="1"/>
          </p:nvPr>
        </p:nvSpPr>
        <p:spPr>
          <a:prstGeom prst="rect">
            <a:avLst/>
          </a:prstGeom>
        </p:spPr>
        <p:txBody>
          <a:bodyPr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Font typeface="Wingdings" panose="05000000000000000000" pitchFamily="2" charset="2"/>
              <a:buChar char="Ø"/>
            </a:pPr>
            <a:r>
              <a:rPr lang="en" sz="2800" dirty="0">
                <a:solidFill>
                  <a:schemeClr val="dk1"/>
                </a:solidFill>
                <a:latin typeface="Calibri"/>
                <a:ea typeface="Calibri"/>
                <a:cs typeface="Calibri"/>
                <a:sym typeface="Calibri"/>
              </a:rPr>
              <a:t>12 million diagnostic errors a year</a:t>
            </a:r>
          </a:p>
          <a:p>
            <a:pPr marL="457200" lvl="0" indent="-342900" algn="l" rtl="0">
              <a:lnSpc>
                <a:spcPct val="150000"/>
              </a:lnSpc>
              <a:spcBef>
                <a:spcPts val="0"/>
              </a:spcBef>
              <a:spcAft>
                <a:spcPts val="0"/>
              </a:spcAft>
              <a:buClr>
                <a:schemeClr val="dk1"/>
              </a:buClr>
              <a:buSzPts val="1800"/>
              <a:buFont typeface="Wingdings" panose="05000000000000000000" pitchFamily="2" charset="2"/>
              <a:buChar char="Ø"/>
            </a:pPr>
            <a:r>
              <a:rPr lang="en-US" sz="2800" dirty="0">
                <a:solidFill>
                  <a:schemeClr val="dk1"/>
                </a:solidFill>
                <a:latin typeface="Calibri"/>
                <a:ea typeface="Calibri"/>
                <a:cs typeface="Calibri"/>
                <a:sym typeface="Calibri"/>
              </a:rPr>
              <a:t>Rare diseases often forgotten</a:t>
            </a:r>
            <a:endParaRPr lang="en" sz="2800" dirty="0">
              <a:solidFill>
                <a:schemeClr val="dk1"/>
              </a:solidFill>
              <a:latin typeface="Calibri"/>
              <a:ea typeface="Calibri"/>
              <a:cs typeface="Calibri"/>
              <a:sym typeface="Calibri"/>
            </a:endParaRPr>
          </a:p>
          <a:p>
            <a:pPr marL="457200" lvl="0" indent="-342900" algn="l" rtl="0">
              <a:lnSpc>
                <a:spcPct val="150000"/>
              </a:lnSpc>
              <a:spcBef>
                <a:spcPts val="0"/>
              </a:spcBef>
              <a:spcAft>
                <a:spcPts val="0"/>
              </a:spcAft>
              <a:buClr>
                <a:schemeClr val="dk1"/>
              </a:buClr>
              <a:buSzPts val="1800"/>
              <a:buFont typeface="Wingdings" panose="05000000000000000000" pitchFamily="2" charset="2"/>
              <a:buChar char="Ø"/>
            </a:pPr>
            <a:r>
              <a:rPr lang="en" sz="2800" dirty="0">
                <a:solidFill>
                  <a:schemeClr val="dk1"/>
                </a:solidFill>
                <a:latin typeface="Calibri"/>
                <a:ea typeface="Calibri"/>
                <a:cs typeface="Calibri"/>
                <a:sym typeface="Calibri"/>
              </a:rPr>
              <a:t>Market gap</a:t>
            </a:r>
          </a:p>
          <a:p>
            <a:pPr marL="457200" lvl="0" indent="-342900" algn="l">
              <a:lnSpc>
                <a:spcPct val="150000"/>
              </a:lnSpc>
              <a:spcBef>
                <a:spcPts val="0"/>
              </a:spcBef>
              <a:buClr>
                <a:schemeClr val="dk1"/>
              </a:buClr>
              <a:buSzPts val="1800"/>
              <a:buFont typeface="Wingdings" panose="05000000000000000000" pitchFamily="2" charset="2"/>
              <a:buChar char="Ø"/>
            </a:pPr>
            <a:r>
              <a:rPr lang="en" sz="2800" dirty="0">
                <a:solidFill>
                  <a:schemeClr val="dk1"/>
                </a:solidFill>
                <a:latin typeface="Calibri"/>
                <a:ea typeface="Calibri"/>
                <a:cs typeface="Calibri"/>
                <a:sym typeface="Calibri"/>
              </a:rPr>
              <a:t>Reasons behind misdiagnosis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8C6E698C-8155-4B8B-BDC9-B7299772B5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EEF5601-A8BC-411D-AA64-3E79320BA1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3855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33209156-242F-4B26-8D07-CEB2B68A9F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50"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53CD29DA-17A5-45BD-8B81-C1921F329905}"/>
              </a:ext>
            </a:extLst>
          </p:cNvPr>
          <p:cNvSpPr txBox="1"/>
          <p:nvPr/>
        </p:nvSpPr>
        <p:spPr>
          <a:xfrm>
            <a:off x="3488842" y="1337797"/>
            <a:ext cx="5655158" cy="1717393"/>
          </a:xfrm>
          <a:prstGeom prst="rect">
            <a:avLst/>
          </a:prstGeom>
          <a:noFill/>
        </p:spPr>
        <p:txBody>
          <a:bodyPr wrap="square" rtlCol="0">
            <a:spAutoFit/>
          </a:bodyPr>
          <a:lstStyle/>
          <a:p>
            <a:pPr marL="50800" algn="ctr">
              <a:lnSpc>
                <a:spcPct val="220000"/>
              </a:lnSpc>
              <a:spcBef>
                <a:spcPts val="0"/>
              </a:spcBef>
              <a:spcAft>
                <a:spcPts val="0"/>
              </a:spcAft>
              <a:buSzPts val="2800"/>
            </a:pPr>
            <a:r>
              <a:rPr lang="en" sz="4800" dirty="0"/>
              <a:t>Problem Statement</a:t>
            </a:r>
          </a:p>
        </p:txBody>
      </p:sp>
      <p:sp>
        <p:nvSpPr>
          <p:cNvPr id="10" name="Shape 60">
            <a:extLst>
              <a:ext uri="{FF2B5EF4-FFF2-40B4-BE49-F238E27FC236}">
                <a16:creationId xmlns:a16="http://schemas.microsoft.com/office/drawing/2014/main" id="{9D2AAE64-33B6-4585-8FD2-806DC57F3060}"/>
              </a:ext>
            </a:extLst>
          </p:cNvPr>
          <p:cNvSpPr txBox="1">
            <a:spLocks/>
          </p:cNvSpPr>
          <p:nvPr/>
        </p:nvSpPr>
        <p:spPr>
          <a:xfrm>
            <a:off x="540026" y="629833"/>
            <a:ext cx="2559636" cy="3883833"/>
          </a:xfrm>
          <a:prstGeom prst="rect">
            <a:avLst/>
          </a:prstGeom>
        </p:spPr>
        <p:txBody>
          <a:bodyPr vert="horz" lIns="91425" tIns="91425" rIns="91425" bIns="91425" rtlCol="0" anchor="ctr" anchorCtr="0">
            <a:normAutofit fontScale="85000" lnSpcReduction="10000"/>
          </a:bodyPr>
          <a:lstStyle>
            <a:lvl1pPr marL="0" indent="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None/>
              <a:defRPr sz="1800" kern="1200" cap="all" spc="150" baseline="0">
                <a:solidFill>
                  <a:schemeClr val="tx2"/>
                </a:solidFill>
                <a:latin typeface="+mj-lt"/>
                <a:ea typeface="+mn-ea"/>
                <a:cs typeface="+mn-cs"/>
              </a:defRPr>
            </a:lvl1pPr>
            <a:lvl2pPr marL="3429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2pPr>
            <a:lvl3pPr marL="6858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3pPr>
            <a:lvl4pPr marL="10287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4pPr>
            <a:lvl5pPr marL="13716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5pPr>
            <a:lvl6pPr marL="17145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6pPr>
            <a:lvl7pPr marL="20574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7pPr>
            <a:lvl8pPr marL="24003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8pPr>
            <a:lvl9pPr marL="27432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9pPr>
          </a:lstStyle>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Introduction</a:t>
            </a:r>
          </a:p>
          <a:p>
            <a:pPr marL="457200" indent="-406400">
              <a:lnSpc>
                <a:spcPct val="220000"/>
              </a:lnSpc>
              <a:spcBef>
                <a:spcPts val="0"/>
              </a:spcBef>
              <a:spcAft>
                <a:spcPts val="0"/>
              </a:spcAft>
              <a:buSzPts val="2800"/>
              <a:buFont typeface="Calibri" panose="020F0502020204030204" pitchFamily="34" charset="0"/>
              <a:buAutoNum type="arabicPeriod"/>
            </a:pPr>
            <a:r>
              <a:rPr lang="en" sz="1500" b="1" dirty="0">
                <a:solidFill>
                  <a:srgbClr val="FFFFFF"/>
                </a:solidFill>
              </a:rPr>
              <a:t>Problem Statement</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Related Work </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Technical Approach</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Working demo</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Implementation</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Future Scope</a:t>
            </a:r>
          </a:p>
          <a:p>
            <a:pPr marL="457200" indent="-406400">
              <a:lnSpc>
                <a:spcPct val="220000"/>
              </a:lnSpc>
              <a:spcBef>
                <a:spcPts val="0"/>
              </a:spcBef>
              <a:buSzPts val="2800"/>
              <a:buFont typeface="Calibri" panose="020F0502020204030204" pitchFamily="34" charset="0"/>
              <a:buAutoNum type="arabicPeriod"/>
            </a:pPr>
            <a:r>
              <a:rPr lang="en" sz="1500" dirty="0">
                <a:solidFill>
                  <a:srgbClr val="FFFFFF"/>
                </a:solidFill>
              </a:rPr>
              <a:t>Conclusion</a:t>
            </a:r>
          </a:p>
        </p:txBody>
      </p:sp>
    </p:spTree>
    <p:extLst>
      <p:ext uri="{BB962C8B-B14F-4D97-AF65-F5344CB8AC3E}">
        <p14:creationId xmlns:p14="http://schemas.microsoft.com/office/powerpoint/2010/main" val="264484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wrap="square" lIns="91425" tIns="91425" rIns="91425" bIns="91425" anchor="b" anchorCtr="0">
            <a:noAutofit/>
          </a:bodyPr>
          <a:lstStyle/>
          <a:p>
            <a:pPr marL="0" lvl="0" indent="0" algn="ctr">
              <a:spcBef>
                <a:spcPts val="0"/>
              </a:spcBef>
              <a:buNone/>
            </a:pPr>
            <a:r>
              <a:rPr lang="en" dirty="0"/>
              <a:t>Problem Statement</a:t>
            </a:r>
          </a:p>
        </p:txBody>
      </p:sp>
      <p:sp>
        <p:nvSpPr>
          <p:cNvPr id="82" name="Shape 82"/>
          <p:cNvSpPr txBox="1">
            <a:spLocks noGrp="1"/>
          </p:cNvSpPr>
          <p:nvPr>
            <p:ph type="subTitle" idx="4294967295"/>
          </p:nvPr>
        </p:nvSpPr>
        <p:spPr>
          <a:xfrm>
            <a:off x="334010" y="1303021"/>
            <a:ext cx="8521700" cy="3071813"/>
          </a:xfrm>
          <a:prstGeom prst="rect">
            <a:avLst/>
          </a:prstGeom>
        </p:spPr>
        <p:txBody>
          <a:bodyPr wrap="square" lIns="91425" tIns="91425" rIns="91425" bIns="91425" anchor="t" anchorCtr="0">
            <a:noAutofit/>
          </a:bodyPr>
          <a:lstStyle/>
          <a:p>
            <a:pPr marL="0" lvl="0" indent="0">
              <a:spcBef>
                <a:spcPts val="0"/>
              </a:spcBef>
              <a:buNone/>
            </a:pPr>
            <a:r>
              <a:rPr lang="en" dirty="0">
                <a:latin typeface="Calibri "/>
              </a:rPr>
              <a:t>Aim of the project</a:t>
            </a:r>
          </a:p>
          <a:p>
            <a:pPr marL="0" lvl="0" indent="0" algn="l" rtl="0">
              <a:spcBef>
                <a:spcPts val="0"/>
              </a:spcBef>
              <a:buNone/>
            </a:pPr>
            <a:endParaRPr lang="en" dirty="0">
              <a:latin typeface="Calibri "/>
            </a:endParaRPr>
          </a:p>
          <a:p>
            <a:pPr marL="0" lvl="0" indent="0" algn="l" rtl="0">
              <a:spcBef>
                <a:spcPts val="0"/>
              </a:spcBef>
              <a:buNone/>
            </a:pPr>
            <a:r>
              <a:rPr lang="en" b="1" dirty="0">
                <a:latin typeface="Calibri "/>
              </a:rPr>
              <a:t>To build:</a:t>
            </a:r>
          </a:p>
          <a:p>
            <a:pPr marL="457200" lvl="0" indent="-342900" algn="just" rtl="0">
              <a:lnSpc>
                <a:spcPct val="150000"/>
              </a:lnSpc>
              <a:spcBef>
                <a:spcPts val="0"/>
              </a:spcBef>
              <a:spcAft>
                <a:spcPts val="0"/>
              </a:spcAft>
              <a:buClr>
                <a:schemeClr val="dk1"/>
              </a:buClr>
              <a:buSzPts val="1800"/>
              <a:buFont typeface="Wingdings" panose="05000000000000000000" pitchFamily="2" charset="2"/>
              <a:buChar char="Ø"/>
            </a:pPr>
            <a:r>
              <a:rPr lang="en" sz="1800" dirty="0">
                <a:solidFill>
                  <a:schemeClr val="dk1"/>
                </a:solidFill>
                <a:latin typeface="Calibri "/>
                <a:ea typeface="Times New Roman"/>
                <a:cs typeface="Times New Roman"/>
                <a:sym typeface="Times New Roman"/>
              </a:rPr>
              <a:t>Symptoms → Disease</a:t>
            </a:r>
          </a:p>
          <a:p>
            <a:pPr marL="457200" lvl="0" indent="-342900" algn="just" rtl="0">
              <a:lnSpc>
                <a:spcPct val="150000"/>
              </a:lnSpc>
              <a:spcBef>
                <a:spcPts val="0"/>
              </a:spcBef>
              <a:spcAft>
                <a:spcPts val="0"/>
              </a:spcAft>
              <a:buClr>
                <a:schemeClr val="dk1"/>
              </a:buClr>
              <a:buSzPts val="1800"/>
              <a:buFont typeface="Wingdings" panose="05000000000000000000" pitchFamily="2" charset="2"/>
              <a:buChar char="Ø"/>
            </a:pPr>
            <a:r>
              <a:rPr lang="en" sz="1800" dirty="0">
                <a:solidFill>
                  <a:schemeClr val="dk1"/>
                </a:solidFill>
                <a:latin typeface="Calibri "/>
                <a:ea typeface="Times New Roman"/>
                <a:cs typeface="Times New Roman"/>
                <a:sym typeface="Times New Roman"/>
              </a:rPr>
              <a:t>Diseases → Symptoms</a:t>
            </a:r>
          </a:p>
          <a:p>
            <a:pPr marL="457200" lvl="0" indent="-342900" algn="just" rtl="0">
              <a:lnSpc>
                <a:spcPct val="150000"/>
              </a:lnSpc>
              <a:spcBef>
                <a:spcPts val="0"/>
              </a:spcBef>
              <a:spcAft>
                <a:spcPts val="0"/>
              </a:spcAft>
              <a:buClr>
                <a:schemeClr val="dk1"/>
              </a:buClr>
              <a:buSzPts val="1800"/>
              <a:buFont typeface="Wingdings" panose="05000000000000000000" pitchFamily="2" charset="2"/>
              <a:buChar char="Ø"/>
            </a:pPr>
            <a:r>
              <a:rPr lang="en" sz="1800" dirty="0">
                <a:solidFill>
                  <a:schemeClr val="dk1"/>
                </a:solidFill>
                <a:latin typeface="Calibri "/>
                <a:ea typeface="Times New Roman"/>
                <a:cs typeface="Times New Roman"/>
                <a:sym typeface="Times New Roman"/>
              </a:rPr>
              <a:t>GUI</a:t>
            </a:r>
          </a:p>
          <a:p>
            <a:pPr marL="457200" lvl="0" indent="-342900" algn="just" rtl="0">
              <a:lnSpc>
                <a:spcPct val="150000"/>
              </a:lnSpc>
              <a:spcBef>
                <a:spcPts val="0"/>
              </a:spcBef>
              <a:spcAft>
                <a:spcPts val="0"/>
              </a:spcAft>
              <a:buClr>
                <a:schemeClr val="dk1"/>
              </a:buClr>
              <a:buSzPts val="1800"/>
              <a:buFont typeface="Wingdings" panose="05000000000000000000" pitchFamily="2" charset="2"/>
              <a:buChar char="Ø"/>
            </a:pPr>
            <a:r>
              <a:rPr lang="en" sz="1800" dirty="0">
                <a:solidFill>
                  <a:schemeClr val="dk1"/>
                </a:solidFill>
                <a:latin typeface="Calibri "/>
                <a:ea typeface="Times New Roman"/>
                <a:cs typeface="Times New Roman"/>
                <a:sym typeface="Times New Roman"/>
              </a:rPr>
              <a:t>ICD-10 code of a disease</a:t>
            </a:r>
          </a:p>
          <a:p>
            <a:pPr marL="457200" lvl="0" indent="-342900" algn="just" rtl="0">
              <a:lnSpc>
                <a:spcPct val="150000"/>
              </a:lnSpc>
              <a:spcBef>
                <a:spcPts val="0"/>
              </a:spcBef>
              <a:buClr>
                <a:schemeClr val="dk1"/>
              </a:buClr>
              <a:buSzPts val="1800"/>
              <a:buFont typeface="Wingdings" panose="05000000000000000000" pitchFamily="2" charset="2"/>
              <a:buChar char="Ø"/>
            </a:pPr>
            <a:r>
              <a:rPr lang="en" sz="1800" dirty="0">
                <a:solidFill>
                  <a:schemeClr val="dk1"/>
                </a:solidFill>
                <a:latin typeface="Calibri "/>
                <a:ea typeface="Times New Roman"/>
                <a:cs typeface="Times New Roman"/>
                <a:sym typeface="Times New Roman"/>
              </a:rPr>
              <a:t>Processing of output before giving to user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4"/>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8C6E698C-8155-4B8B-BDC9-B7299772B5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EEF5601-A8BC-411D-AA64-3E79320BA12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343855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Rectangle 73">
            <a:extLst>
              <a:ext uri="{FF2B5EF4-FFF2-40B4-BE49-F238E27FC236}">
                <a16:creationId xmlns:a16="http://schemas.microsoft.com/office/drawing/2014/main" id="{33209156-242F-4B26-8D07-CEB2B68A9F9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550"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Shape 60">
            <a:extLst>
              <a:ext uri="{FF2B5EF4-FFF2-40B4-BE49-F238E27FC236}">
                <a16:creationId xmlns:a16="http://schemas.microsoft.com/office/drawing/2014/main" id="{9D2AAE64-33B6-4585-8FD2-806DC57F3060}"/>
              </a:ext>
            </a:extLst>
          </p:cNvPr>
          <p:cNvSpPr txBox="1">
            <a:spLocks/>
          </p:cNvSpPr>
          <p:nvPr/>
        </p:nvSpPr>
        <p:spPr>
          <a:xfrm>
            <a:off x="540026" y="629833"/>
            <a:ext cx="2559636" cy="3883833"/>
          </a:xfrm>
          <a:prstGeom prst="rect">
            <a:avLst/>
          </a:prstGeom>
        </p:spPr>
        <p:txBody>
          <a:bodyPr vert="horz" lIns="91425" tIns="91425" rIns="91425" bIns="91425" rtlCol="0" anchor="ctr" anchorCtr="0">
            <a:normAutofit fontScale="85000" lnSpcReduction="10000"/>
          </a:bodyPr>
          <a:lstStyle>
            <a:lvl1pPr marL="0" indent="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None/>
              <a:defRPr sz="1800" kern="1200" cap="all" spc="150" baseline="0">
                <a:solidFill>
                  <a:schemeClr val="tx2"/>
                </a:solidFill>
                <a:latin typeface="+mj-lt"/>
                <a:ea typeface="+mn-ea"/>
                <a:cs typeface="+mn-cs"/>
              </a:defRPr>
            </a:lvl1pPr>
            <a:lvl2pPr marL="3429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2pPr>
            <a:lvl3pPr marL="685800" indent="0" algn="ctr" defTabSz="685800" rtl="0" eaLnBrk="1" latinLnBrk="0" hangingPunct="1">
              <a:lnSpc>
                <a:spcPct val="90000"/>
              </a:lnSpc>
              <a:spcBef>
                <a:spcPts val="150"/>
              </a:spcBef>
              <a:spcAft>
                <a:spcPts val="300"/>
              </a:spcAft>
              <a:buClr>
                <a:schemeClr val="accent1"/>
              </a:buClr>
              <a:buFont typeface="Calibri" pitchFamily="34" charset="0"/>
              <a:buNone/>
              <a:defRPr sz="1800" kern="1200">
                <a:solidFill>
                  <a:schemeClr val="tx1">
                    <a:lumMod val="75000"/>
                    <a:lumOff val="25000"/>
                  </a:schemeClr>
                </a:solidFill>
                <a:latin typeface="+mn-lt"/>
                <a:ea typeface="+mn-ea"/>
                <a:cs typeface="+mn-cs"/>
              </a:defRPr>
            </a:lvl3pPr>
            <a:lvl4pPr marL="10287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4pPr>
            <a:lvl5pPr marL="13716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5pPr>
            <a:lvl6pPr marL="17145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6pPr>
            <a:lvl7pPr marL="20574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7pPr>
            <a:lvl8pPr marL="24003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8pPr>
            <a:lvl9pPr marL="2743200" indent="0" algn="ctr" defTabSz="685800" rtl="0" eaLnBrk="1" latinLnBrk="0" hangingPunct="1">
              <a:lnSpc>
                <a:spcPct val="90000"/>
              </a:lnSpc>
              <a:spcBef>
                <a:spcPts val="150"/>
              </a:spcBef>
              <a:spcAft>
                <a:spcPts val="300"/>
              </a:spcAft>
              <a:buClr>
                <a:schemeClr val="accent1"/>
              </a:buClr>
              <a:buFont typeface="Calibri" pitchFamily="34" charset="0"/>
              <a:buNone/>
              <a:defRPr sz="1500" kern="1200">
                <a:solidFill>
                  <a:schemeClr val="tx1">
                    <a:lumMod val="75000"/>
                    <a:lumOff val="25000"/>
                  </a:schemeClr>
                </a:solidFill>
                <a:latin typeface="+mn-lt"/>
                <a:ea typeface="+mn-ea"/>
                <a:cs typeface="+mn-cs"/>
              </a:defRPr>
            </a:lvl9pPr>
          </a:lstStyle>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Introduction</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Problem Statement</a:t>
            </a:r>
          </a:p>
          <a:p>
            <a:pPr marL="457200" indent="-406400">
              <a:lnSpc>
                <a:spcPct val="220000"/>
              </a:lnSpc>
              <a:spcBef>
                <a:spcPts val="0"/>
              </a:spcBef>
              <a:spcAft>
                <a:spcPts val="0"/>
              </a:spcAft>
              <a:buSzPts val="2800"/>
              <a:buFont typeface="Calibri" panose="020F0502020204030204" pitchFamily="34" charset="0"/>
              <a:buAutoNum type="arabicPeriod"/>
            </a:pPr>
            <a:r>
              <a:rPr lang="en" sz="1500" b="1" dirty="0">
                <a:solidFill>
                  <a:srgbClr val="FFFFFF"/>
                </a:solidFill>
              </a:rPr>
              <a:t>Related Work </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Technical Approach</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Working demo</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Implementation</a:t>
            </a:r>
          </a:p>
          <a:p>
            <a:pPr marL="457200" indent="-406400">
              <a:lnSpc>
                <a:spcPct val="220000"/>
              </a:lnSpc>
              <a:spcBef>
                <a:spcPts val="0"/>
              </a:spcBef>
              <a:spcAft>
                <a:spcPts val="0"/>
              </a:spcAft>
              <a:buSzPts val="2800"/>
              <a:buFont typeface="Calibri" panose="020F0502020204030204" pitchFamily="34" charset="0"/>
              <a:buAutoNum type="arabicPeriod"/>
            </a:pPr>
            <a:r>
              <a:rPr lang="en" sz="1500" dirty="0">
                <a:solidFill>
                  <a:srgbClr val="FFFFFF"/>
                </a:solidFill>
              </a:rPr>
              <a:t>Future Scope</a:t>
            </a:r>
          </a:p>
          <a:p>
            <a:pPr marL="457200" indent="-406400">
              <a:lnSpc>
                <a:spcPct val="220000"/>
              </a:lnSpc>
              <a:spcBef>
                <a:spcPts val="0"/>
              </a:spcBef>
              <a:buSzPts val="2800"/>
              <a:buFont typeface="Calibri" panose="020F0502020204030204" pitchFamily="34" charset="0"/>
              <a:buAutoNum type="arabicPeriod"/>
            </a:pPr>
            <a:r>
              <a:rPr lang="en" sz="1500" dirty="0">
                <a:solidFill>
                  <a:srgbClr val="FFFFFF"/>
                </a:solidFill>
              </a:rPr>
              <a:t>Conclusion</a:t>
            </a:r>
          </a:p>
        </p:txBody>
      </p:sp>
      <p:sp>
        <p:nvSpPr>
          <p:cNvPr id="7" name="TextBox 6">
            <a:extLst>
              <a:ext uri="{FF2B5EF4-FFF2-40B4-BE49-F238E27FC236}">
                <a16:creationId xmlns:a16="http://schemas.microsoft.com/office/drawing/2014/main" id="{D336B807-36FA-44C6-A147-51290D58C9BE}"/>
              </a:ext>
            </a:extLst>
          </p:cNvPr>
          <p:cNvSpPr txBox="1"/>
          <p:nvPr/>
        </p:nvSpPr>
        <p:spPr>
          <a:xfrm>
            <a:off x="3486556" y="1740753"/>
            <a:ext cx="5657444" cy="830997"/>
          </a:xfrm>
          <a:prstGeom prst="rect">
            <a:avLst/>
          </a:prstGeom>
          <a:noFill/>
        </p:spPr>
        <p:txBody>
          <a:bodyPr wrap="square" rtlCol="0">
            <a:spAutoFit/>
          </a:bodyPr>
          <a:lstStyle/>
          <a:p>
            <a:pPr algn="ctr"/>
            <a:r>
              <a:rPr lang="en-US" sz="4800" spc="300" dirty="0"/>
              <a:t>RELATED WORK</a:t>
            </a:r>
          </a:p>
        </p:txBody>
      </p:sp>
    </p:spTree>
    <p:extLst>
      <p:ext uri="{BB962C8B-B14F-4D97-AF65-F5344CB8AC3E}">
        <p14:creationId xmlns:p14="http://schemas.microsoft.com/office/powerpoint/2010/main" val="158170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p:spPr>
        <p:txBody>
          <a:bodyPr wrap="square" lIns="91425" tIns="91425" rIns="91425" bIns="91425" anchor="b" anchorCtr="0">
            <a:noAutofit/>
          </a:bodyPr>
          <a:lstStyle/>
          <a:p>
            <a:pPr marL="0" lvl="0" indent="0" algn="ctr">
              <a:spcBef>
                <a:spcPts val="0"/>
              </a:spcBef>
              <a:buNone/>
            </a:pPr>
            <a:r>
              <a:rPr lang="en" dirty="0"/>
              <a:t>Related Work Section</a:t>
            </a:r>
          </a:p>
        </p:txBody>
      </p:sp>
      <p:sp>
        <p:nvSpPr>
          <p:cNvPr id="93" name="Shape 93"/>
          <p:cNvSpPr txBox="1">
            <a:spLocks noGrp="1"/>
          </p:cNvSpPr>
          <p:nvPr>
            <p:ph type="subTitle" idx="4294967295"/>
          </p:nvPr>
        </p:nvSpPr>
        <p:spPr>
          <a:xfrm>
            <a:off x="334010" y="1478668"/>
            <a:ext cx="8521700" cy="1993900"/>
          </a:xfrm>
          <a:prstGeom prst="rect">
            <a:avLst/>
          </a:prstGeom>
        </p:spPr>
        <p:txBody>
          <a:bodyPr wrap="square" lIns="91425" tIns="91425" rIns="91425" bIns="91425" anchor="t" anchorCtr="0">
            <a:noAutofit/>
          </a:bodyPr>
          <a:lstStyle/>
          <a:p>
            <a:pPr marL="0" lvl="0" indent="0">
              <a:spcBef>
                <a:spcPts val="0"/>
              </a:spcBef>
              <a:buNone/>
            </a:pPr>
            <a:r>
              <a:rPr lang="en" dirty="0"/>
              <a:t>Introduction of key terminologies and concepts</a:t>
            </a:r>
          </a:p>
          <a:p>
            <a:pPr marL="0" lvl="0" indent="0">
              <a:spcBef>
                <a:spcPts val="0"/>
              </a:spcBef>
              <a:buNone/>
            </a:pPr>
            <a:endParaRPr lang="en" dirty="0"/>
          </a:p>
          <a:p>
            <a:pPr marL="457200" lvl="0" indent="-406400" algn="l" rtl="0">
              <a:lnSpc>
                <a:spcPct val="200000"/>
              </a:lnSpc>
              <a:spcBef>
                <a:spcPts val="0"/>
              </a:spcBef>
              <a:spcAft>
                <a:spcPts val="0"/>
              </a:spcAft>
              <a:buSzPts val="2800"/>
              <a:buFont typeface="Wingdings" panose="05000000000000000000" pitchFamily="2" charset="2"/>
              <a:buChar char="Ø"/>
            </a:pPr>
            <a:r>
              <a:rPr lang="en" dirty="0">
                <a:solidFill>
                  <a:schemeClr val="tx1"/>
                </a:solidFill>
              </a:rPr>
              <a:t>Knowledge-based Systems</a:t>
            </a:r>
          </a:p>
          <a:p>
            <a:pPr marL="457200" lvl="0" indent="-406400" algn="l" rtl="0">
              <a:lnSpc>
                <a:spcPct val="200000"/>
              </a:lnSpc>
              <a:spcBef>
                <a:spcPts val="0"/>
              </a:spcBef>
              <a:spcAft>
                <a:spcPts val="0"/>
              </a:spcAft>
              <a:buSzPts val="2800"/>
              <a:buFont typeface="Wingdings" panose="05000000000000000000" pitchFamily="2" charset="2"/>
              <a:buChar char="Ø"/>
            </a:pPr>
            <a:r>
              <a:rPr lang="en" dirty="0">
                <a:solidFill>
                  <a:schemeClr val="tx1"/>
                </a:solidFill>
              </a:rPr>
              <a:t>ICD-10</a:t>
            </a:r>
          </a:p>
          <a:p>
            <a:pPr marL="457200" lvl="0" indent="-406400" algn="just" rtl="0">
              <a:lnSpc>
                <a:spcPct val="200000"/>
              </a:lnSpc>
              <a:spcBef>
                <a:spcPts val="0"/>
              </a:spcBef>
              <a:buSzPts val="2800"/>
              <a:buFont typeface="Wingdings" panose="05000000000000000000" pitchFamily="2" charset="2"/>
              <a:buChar char="Ø"/>
            </a:pPr>
            <a:r>
              <a:rPr lang="en" dirty="0">
                <a:solidFill>
                  <a:schemeClr val="tx1"/>
                </a:solidFill>
              </a:rPr>
              <a:t>OWL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903386" y="608491"/>
            <a:ext cx="7543800" cy="1088068"/>
          </a:xfrm>
          <a:prstGeom prst="rect">
            <a:avLst/>
          </a:prstGeom>
        </p:spPr>
        <p:txBody>
          <a:bodyPr wrap="square" lIns="91425" tIns="91425" rIns="91425" bIns="91425" anchor="t" anchorCtr="0">
            <a:noAutofit/>
          </a:bodyPr>
          <a:lstStyle/>
          <a:p>
            <a:pPr marL="0" lvl="0" indent="0" algn="ctr" rtl="0">
              <a:spcBef>
                <a:spcPts val="0"/>
              </a:spcBef>
              <a:buNone/>
            </a:pPr>
            <a:r>
              <a:rPr lang="en" dirty="0">
                <a:solidFill>
                  <a:schemeClr val="tx1"/>
                </a:solidFill>
              </a:rPr>
              <a:t>Knowledge-based Systems</a:t>
            </a:r>
          </a:p>
        </p:txBody>
      </p:sp>
      <p:sp>
        <p:nvSpPr>
          <p:cNvPr id="99" name="Shape 99"/>
          <p:cNvSpPr txBox="1">
            <a:spLocks noGrp="1"/>
          </p:cNvSpPr>
          <p:nvPr>
            <p:ph type="body" idx="4294967295"/>
          </p:nvPr>
        </p:nvSpPr>
        <p:spPr>
          <a:xfrm>
            <a:off x="414436" y="1379833"/>
            <a:ext cx="8521700" cy="2913198"/>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 dirty="0">
                <a:solidFill>
                  <a:schemeClr val="dk1"/>
                </a:solidFill>
              </a:rPr>
              <a:t>Knowledge-based systems are capable of  making decisions based on the knowledge residing in them, and can understand the context of the data that is being processed.</a:t>
            </a:r>
          </a:p>
          <a:p>
            <a:pPr marL="457200" lvl="0" indent="-342900" rtl="0">
              <a:lnSpc>
                <a:spcPct val="100000"/>
              </a:lnSpc>
              <a:spcBef>
                <a:spcPts val="0"/>
              </a:spcBef>
              <a:spcAft>
                <a:spcPts val="0"/>
              </a:spcAft>
              <a:buSzPts val="1800"/>
              <a:buFont typeface="Wingdings" panose="05000000000000000000" pitchFamily="2" charset="2"/>
              <a:buChar char="§"/>
            </a:pPr>
            <a:r>
              <a:rPr lang="en" dirty="0"/>
              <a:t>Onconcin</a:t>
            </a:r>
          </a:p>
          <a:p>
            <a:pPr marL="114300" lvl="0" indent="0" rtl="0">
              <a:lnSpc>
                <a:spcPct val="100000"/>
              </a:lnSpc>
              <a:spcBef>
                <a:spcPts val="0"/>
              </a:spcBef>
              <a:spcAft>
                <a:spcPts val="0"/>
              </a:spcAft>
              <a:buSzPts val="1800"/>
              <a:buNone/>
            </a:pPr>
            <a:endParaRPr lang="en" dirty="0"/>
          </a:p>
          <a:p>
            <a:pPr marL="0" lvl="0" indent="0" rtl="0">
              <a:lnSpc>
                <a:spcPct val="100000"/>
              </a:lnSpc>
              <a:spcBef>
                <a:spcPts val="0"/>
              </a:spcBef>
              <a:spcAft>
                <a:spcPts val="0"/>
              </a:spcAft>
              <a:buNone/>
            </a:pPr>
            <a:r>
              <a:rPr lang="en" dirty="0"/>
              <a:t> </a:t>
            </a:r>
            <a:r>
              <a:rPr lang="en" dirty="0">
                <a:solidFill>
                  <a:schemeClr val="dk1"/>
                </a:solidFill>
              </a:rPr>
              <a:t>It provides treatment advice to physicians administering experimental chemotherapy to cancer patients. </a:t>
            </a:r>
          </a:p>
          <a:p>
            <a:pPr marL="457200" lvl="0" indent="-342900" rtl="0">
              <a:lnSpc>
                <a:spcPct val="100000"/>
              </a:lnSpc>
              <a:spcBef>
                <a:spcPts val="0"/>
              </a:spcBef>
              <a:spcAft>
                <a:spcPts val="0"/>
              </a:spcAft>
              <a:buSzPts val="1800"/>
              <a:buFont typeface="Wingdings" panose="05000000000000000000" pitchFamily="2" charset="2"/>
              <a:buChar char="§"/>
            </a:pPr>
            <a:r>
              <a:rPr lang="en" dirty="0"/>
              <a:t>ATHENA</a:t>
            </a:r>
          </a:p>
          <a:p>
            <a:pPr marL="114300" lvl="0" indent="0" rtl="0">
              <a:lnSpc>
                <a:spcPct val="100000"/>
              </a:lnSpc>
              <a:spcBef>
                <a:spcPts val="0"/>
              </a:spcBef>
              <a:spcAft>
                <a:spcPts val="0"/>
              </a:spcAft>
              <a:buSzPts val="1800"/>
              <a:buNone/>
            </a:pPr>
            <a:endParaRPr lang="en" dirty="0"/>
          </a:p>
          <a:p>
            <a:pPr marL="0" lvl="0" indent="0" rtl="0">
              <a:lnSpc>
                <a:spcPct val="100000"/>
              </a:lnSpc>
              <a:spcBef>
                <a:spcPts val="0"/>
              </a:spcBef>
              <a:spcAft>
                <a:spcPts val="0"/>
              </a:spcAft>
              <a:buNone/>
            </a:pPr>
            <a:r>
              <a:rPr lang="en" dirty="0">
                <a:solidFill>
                  <a:schemeClr val="dk1"/>
                </a:solidFill>
              </a:rPr>
              <a:t>It provides guidelines for hypertension using EON architecture for blood pressure control. ATHENA has a modifiable knowledge system. It is designed to allow clinical experts to customize the knowledge base to incorporate the evolved the disease symptoms.</a:t>
            </a:r>
          </a:p>
          <a:p>
            <a:pPr marL="0" lvl="0" indent="0" rtl="0">
              <a:lnSpc>
                <a:spcPct val="100000"/>
              </a:lnSpc>
              <a:spcBef>
                <a:spcPts val="0"/>
              </a:spcBef>
              <a:spcAft>
                <a:spcPts val="0"/>
              </a:spcAft>
              <a:buNone/>
            </a:pPr>
            <a:endParaRPr sz="1000" dirty="0">
              <a:solidFill>
                <a:schemeClr val="dk1"/>
              </a:solidFill>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2800"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116</TotalTime>
  <Words>1449</Words>
  <Application>Microsoft Office PowerPoint</Application>
  <PresentationFormat>On-screen Show (16:9)</PresentationFormat>
  <Paragraphs>238</Paragraphs>
  <Slides>37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vt:lpstr>
      <vt:lpstr>Calibri Light</vt:lpstr>
      <vt:lpstr>Times New Roman</vt:lpstr>
      <vt:lpstr>Wingdings</vt:lpstr>
      <vt:lpstr>Retrospect</vt:lpstr>
      <vt:lpstr>Health data and Disease Recommender System</vt:lpstr>
      <vt:lpstr>PowerPoint Presentation</vt:lpstr>
      <vt:lpstr>PowerPoint Presentation</vt:lpstr>
      <vt:lpstr>Introduction</vt:lpstr>
      <vt:lpstr>PowerPoint Presentation</vt:lpstr>
      <vt:lpstr>Problem Statement</vt:lpstr>
      <vt:lpstr>PowerPoint Presentation</vt:lpstr>
      <vt:lpstr>Related Work Section</vt:lpstr>
      <vt:lpstr>Knowledge-based Systems</vt:lpstr>
      <vt:lpstr>ICD-10</vt:lpstr>
      <vt:lpstr>OWL</vt:lpstr>
      <vt:lpstr>PowerPoint Presentation</vt:lpstr>
      <vt:lpstr>Technical Approach</vt:lpstr>
      <vt:lpstr>Use Case</vt:lpstr>
      <vt:lpstr>Block Diagram</vt:lpstr>
      <vt:lpstr>Knowledge Based Recommendation System</vt:lpstr>
      <vt:lpstr>PowerPoint Presentation</vt:lpstr>
      <vt:lpstr>Working Demo</vt:lpstr>
      <vt:lpstr>1)Finding all symptoms of a disease.</vt:lpstr>
      <vt:lpstr>2)Finding diseases related to a symptom.</vt:lpstr>
      <vt:lpstr>PowerPoint Presentation</vt:lpstr>
      <vt:lpstr>Implementation</vt:lpstr>
      <vt:lpstr>USER INTERFACE : Find the diseases through Symptoms</vt:lpstr>
      <vt:lpstr>Find the symptoms for disease</vt:lpstr>
      <vt:lpstr>Post Processing</vt:lpstr>
      <vt:lpstr>Post Processing </vt:lpstr>
      <vt:lpstr>Post Processing Technique</vt:lpstr>
      <vt:lpstr>Data Mining </vt:lpstr>
      <vt:lpstr>Data Mining </vt:lpstr>
      <vt:lpstr>Data Mining </vt:lpstr>
      <vt:lpstr>PowerPoint Presentation</vt:lpstr>
      <vt:lpstr>Future Work</vt:lpstr>
      <vt:lpstr>Future Work </vt:lpstr>
      <vt:lpstr>Future Work</vt:lpstr>
      <vt:lpstr>Future Work</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data and Disease Recommender System</dc:title>
  <cp:lastModifiedBy>jaypalan</cp:lastModifiedBy>
  <cp:revision>11</cp:revision>
  <dcterms:modified xsi:type="dcterms:W3CDTF">2017-12-07T22:46:02Z</dcterms:modified>
</cp:coreProperties>
</file>