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9" r:id="rId3"/>
    <p:sldId id="263" r:id="rId4"/>
    <p:sldId id="258" r:id="rId5"/>
    <p:sldId id="264" r:id="rId6"/>
    <p:sldId id="257" r:id="rId7"/>
    <p:sldId id="265" r:id="rId8"/>
    <p:sldId id="267" r:id="rId9"/>
    <p:sldId id="266" r:id="rId10"/>
    <p:sldId id="268" r:id="rId11"/>
    <p:sldId id="260" r:id="rId12"/>
    <p:sldId id="261" r:id="rId13"/>
    <p:sldId id="262" r:id="rId14"/>
    <p:sldId id="269" r:id="rId15"/>
    <p:sldId id="270" r:id="rId16"/>
    <p:sldId id="271"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D583-A8DE-7EBA-54B0-A36FEFA53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A12550-DB67-E406-4C80-99CABA434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23B75B-A326-BEC4-C794-98B7B39F9E6C}"/>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5" name="Footer Placeholder 4">
            <a:extLst>
              <a:ext uri="{FF2B5EF4-FFF2-40B4-BE49-F238E27FC236}">
                <a16:creationId xmlns:a16="http://schemas.microsoft.com/office/drawing/2014/main" id="{D4377FFE-D054-5492-1C09-E300600F1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AB31DD-0D4E-AFDB-BF56-1F5AA6CC74D4}"/>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371571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1910-FFE6-D6BC-CD5E-518D352837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A14307-384D-C80C-1164-2B3628306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1BAFB-D48D-FEEF-47A6-E3D0397E15E0}"/>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5" name="Footer Placeholder 4">
            <a:extLst>
              <a:ext uri="{FF2B5EF4-FFF2-40B4-BE49-F238E27FC236}">
                <a16:creationId xmlns:a16="http://schemas.microsoft.com/office/drawing/2014/main" id="{0AFCA618-BA4B-3B88-C0AE-683A10782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BC8E3-F29B-BAA1-E968-1456B5135A09}"/>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208005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7B37A-89EB-51C1-6D38-D176FDBD18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870329-8B2E-2AD0-2C89-BD413AE3C7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51A18-2A04-913D-9CE2-9627764E34B1}"/>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5" name="Footer Placeholder 4">
            <a:extLst>
              <a:ext uri="{FF2B5EF4-FFF2-40B4-BE49-F238E27FC236}">
                <a16:creationId xmlns:a16="http://schemas.microsoft.com/office/drawing/2014/main" id="{7E54EBBE-B91C-2046-148D-DC52CEE47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10CC7-CFCD-A945-A531-A4344F063BA6}"/>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3270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678D-FD67-AA92-0049-48A02C92B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F573B6-7276-5799-599E-971B3B0C49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1324F-12EB-6669-9633-145E1AB164BC}"/>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5" name="Footer Placeholder 4">
            <a:extLst>
              <a:ext uri="{FF2B5EF4-FFF2-40B4-BE49-F238E27FC236}">
                <a16:creationId xmlns:a16="http://schemas.microsoft.com/office/drawing/2014/main" id="{313C76C2-161C-1ADF-40BB-2B640D678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137FC-8A06-1A51-8EA2-3241C4AB0051}"/>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52467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10F1-C334-67CF-8560-E14EE23E0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D5CE8E-B22F-00D7-4C97-DF7351639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AE8B7-A086-DEE8-6077-4688C549746B}"/>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5" name="Footer Placeholder 4">
            <a:extLst>
              <a:ext uri="{FF2B5EF4-FFF2-40B4-BE49-F238E27FC236}">
                <a16:creationId xmlns:a16="http://schemas.microsoft.com/office/drawing/2014/main" id="{87243717-6A0A-879B-E5CF-A7870A91E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0D8D9-44A0-5D8A-17B6-25CA83850FAE}"/>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88366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6C87-7CA1-49D5-4782-0D8C19C5C6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67086B-1588-BE1F-811B-82CA769FA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013560-E5D6-9D0D-8140-7FDCD4778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B9C343-5EA8-F64C-3C89-61ED405BD708}"/>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6" name="Footer Placeholder 5">
            <a:extLst>
              <a:ext uri="{FF2B5EF4-FFF2-40B4-BE49-F238E27FC236}">
                <a16:creationId xmlns:a16="http://schemas.microsoft.com/office/drawing/2014/main" id="{B748A1F8-697A-7829-4349-EE6C344D4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D8CAA-31E4-C082-FA08-FA199A06D7A5}"/>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233459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5F85-E87F-3A19-AD1C-112B43A285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AFB1D-DD47-69A2-2F39-4E30DA5E7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84185-5C66-C411-8E92-59BADE587E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71C0B8-EF2F-FC80-23DA-AD6DC9F4B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E08AB-0AE7-0BC5-A308-EC234541F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566698-0D09-0148-02A7-3FBDC0F79165}"/>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8" name="Footer Placeholder 7">
            <a:extLst>
              <a:ext uri="{FF2B5EF4-FFF2-40B4-BE49-F238E27FC236}">
                <a16:creationId xmlns:a16="http://schemas.microsoft.com/office/drawing/2014/main" id="{B9D596E8-1E2B-830E-3824-0D92ED4C52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CA1340-5789-A779-AFDC-7D23010BB956}"/>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318950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9763-7CD5-8190-E167-2729688F40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20102B-6B0A-EB25-B6D8-290D7B3EC51A}"/>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4" name="Footer Placeholder 3">
            <a:extLst>
              <a:ext uri="{FF2B5EF4-FFF2-40B4-BE49-F238E27FC236}">
                <a16:creationId xmlns:a16="http://schemas.microsoft.com/office/drawing/2014/main" id="{A835E18B-127D-43EE-7C50-751C7D8DB3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9C267A-66B1-8904-63CD-97ED4B7DD60B}"/>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273356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50999E-8425-CF15-BF22-44C1C014F2D1}"/>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3" name="Footer Placeholder 2">
            <a:extLst>
              <a:ext uri="{FF2B5EF4-FFF2-40B4-BE49-F238E27FC236}">
                <a16:creationId xmlns:a16="http://schemas.microsoft.com/office/drawing/2014/main" id="{98D4A0C3-6319-87B2-4C46-24A5A01883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9C9ABF-DE8A-8B80-07CA-AE4C8A957A45}"/>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43385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4F70-FFAF-51DF-3C80-7551C375A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2255A7-06C8-D594-B068-53A2FBB4B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2C21FE-5ACE-8E9A-EB41-04318EA1E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DBB4E-B6ED-990F-D61C-19132355FF9E}"/>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6" name="Footer Placeholder 5">
            <a:extLst>
              <a:ext uri="{FF2B5EF4-FFF2-40B4-BE49-F238E27FC236}">
                <a16:creationId xmlns:a16="http://schemas.microsoft.com/office/drawing/2014/main" id="{BBD9E896-A17B-8E53-AFAB-C5A879C13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E05304-A882-EAFA-D726-84423004058B}"/>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239593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CF25-09A5-3035-57CF-36B6F85BA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2E6145-E8EA-1B9B-86C1-5EEFEF33D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DEE864-2CE5-E75F-B6D0-882A8915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7F153-39CD-B109-173D-B15E3989886D}"/>
              </a:ext>
            </a:extLst>
          </p:cNvPr>
          <p:cNvSpPr>
            <a:spLocks noGrp="1"/>
          </p:cNvSpPr>
          <p:nvPr>
            <p:ph type="dt" sz="half" idx="10"/>
          </p:nvPr>
        </p:nvSpPr>
        <p:spPr/>
        <p:txBody>
          <a:bodyPr/>
          <a:lstStyle/>
          <a:p>
            <a:fld id="{824D40C1-5D67-4E89-95B9-F83B858F5E66}" type="datetimeFigureOut">
              <a:rPr lang="en-IN" smtClean="0"/>
              <a:t>19-07-2022</a:t>
            </a:fld>
            <a:endParaRPr lang="en-IN"/>
          </a:p>
        </p:txBody>
      </p:sp>
      <p:sp>
        <p:nvSpPr>
          <p:cNvPr id="6" name="Footer Placeholder 5">
            <a:extLst>
              <a:ext uri="{FF2B5EF4-FFF2-40B4-BE49-F238E27FC236}">
                <a16:creationId xmlns:a16="http://schemas.microsoft.com/office/drawing/2014/main" id="{B0F8D5DA-F9A9-F8FE-ACAB-759EA17974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F9408D-449A-B854-8E27-8667FBE22491}"/>
              </a:ext>
            </a:extLst>
          </p:cNvPr>
          <p:cNvSpPr>
            <a:spLocks noGrp="1"/>
          </p:cNvSpPr>
          <p:nvPr>
            <p:ph type="sldNum" sz="quarter" idx="12"/>
          </p:nvPr>
        </p:nvSpPr>
        <p:spPr/>
        <p:txBody>
          <a:bodyPr/>
          <a:lstStyle/>
          <a:p>
            <a:fld id="{8394B7CC-0672-4778-A2C1-A9139E50D030}" type="slidenum">
              <a:rPr lang="en-IN" smtClean="0"/>
              <a:t>‹#›</a:t>
            </a:fld>
            <a:endParaRPr lang="en-IN"/>
          </a:p>
        </p:txBody>
      </p:sp>
    </p:spTree>
    <p:extLst>
      <p:ext uri="{BB962C8B-B14F-4D97-AF65-F5344CB8AC3E}">
        <p14:creationId xmlns:p14="http://schemas.microsoft.com/office/powerpoint/2010/main" val="411880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EFA78-DE72-0C3D-3C69-23100FE5F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3583A1-8933-E83A-B724-4CE73C67C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BDE55-0017-4277-CFDA-EA14A7348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D40C1-5D67-4E89-95B9-F83B858F5E66}" type="datetimeFigureOut">
              <a:rPr lang="en-IN" smtClean="0"/>
              <a:t>19-07-2022</a:t>
            </a:fld>
            <a:endParaRPr lang="en-IN"/>
          </a:p>
        </p:txBody>
      </p:sp>
      <p:sp>
        <p:nvSpPr>
          <p:cNvPr id="5" name="Footer Placeholder 4">
            <a:extLst>
              <a:ext uri="{FF2B5EF4-FFF2-40B4-BE49-F238E27FC236}">
                <a16:creationId xmlns:a16="http://schemas.microsoft.com/office/drawing/2014/main" id="{703857DA-CD49-FA44-E74E-2E43F5042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ACF4C1-AC5F-D458-F48F-5CE255373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4B7CC-0672-4778-A2C1-A9139E50D030}" type="slidenum">
              <a:rPr lang="en-IN" smtClean="0"/>
              <a:t>‹#›</a:t>
            </a:fld>
            <a:endParaRPr lang="en-IN"/>
          </a:p>
        </p:txBody>
      </p:sp>
    </p:spTree>
    <p:extLst>
      <p:ext uri="{BB962C8B-B14F-4D97-AF65-F5344CB8AC3E}">
        <p14:creationId xmlns:p14="http://schemas.microsoft.com/office/powerpoint/2010/main" val="185499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rita Vishwa Vidyapeetham - Wikipedia">
            <a:extLst>
              <a:ext uri="{FF2B5EF4-FFF2-40B4-BE49-F238E27FC236}">
                <a16:creationId xmlns:a16="http://schemas.microsoft.com/office/drawing/2014/main" id="{54839257-8EDE-F655-BE76-E7ABF52C87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B2A4F17-C9B7-D3C7-070F-98218B457C3D}"/>
              </a:ext>
            </a:extLst>
          </p:cNvPr>
          <p:cNvSpPr txBox="1"/>
          <p:nvPr/>
        </p:nvSpPr>
        <p:spPr>
          <a:xfrm>
            <a:off x="5283471" y="698687"/>
            <a:ext cx="1569637"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21BIO112</a:t>
            </a:r>
          </a:p>
        </p:txBody>
      </p:sp>
      <p:sp>
        <p:nvSpPr>
          <p:cNvPr id="9" name="TextBox 8">
            <a:extLst>
              <a:ext uri="{FF2B5EF4-FFF2-40B4-BE49-F238E27FC236}">
                <a16:creationId xmlns:a16="http://schemas.microsoft.com/office/drawing/2014/main" id="{8388CCCE-8008-F3E6-8385-0C945693E26C}"/>
              </a:ext>
            </a:extLst>
          </p:cNvPr>
          <p:cNvSpPr txBox="1"/>
          <p:nvPr/>
        </p:nvSpPr>
        <p:spPr>
          <a:xfrm>
            <a:off x="2491779" y="1217287"/>
            <a:ext cx="715302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INTELLIGENCE IN BIOLOGICAL SYSTEMS</a:t>
            </a:r>
          </a:p>
        </p:txBody>
      </p:sp>
      <p:sp>
        <p:nvSpPr>
          <p:cNvPr id="8" name="TextBox 7">
            <a:extLst>
              <a:ext uri="{FF2B5EF4-FFF2-40B4-BE49-F238E27FC236}">
                <a16:creationId xmlns:a16="http://schemas.microsoft.com/office/drawing/2014/main" id="{982A9C07-4067-E643-805D-E1266D16E775}"/>
              </a:ext>
            </a:extLst>
          </p:cNvPr>
          <p:cNvSpPr txBox="1"/>
          <p:nvPr/>
        </p:nvSpPr>
        <p:spPr>
          <a:xfrm>
            <a:off x="3572026" y="3974141"/>
            <a:ext cx="5047946" cy="1938992"/>
          </a:xfrm>
          <a:prstGeom prst="rect">
            <a:avLst/>
          </a:prstGeom>
          <a:noFill/>
        </p:spPr>
        <p:txBody>
          <a:bodyPr wrap="square">
            <a:spAutoFit/>
          </a:bodyPr>
          <a:lstStyle/>
          <a:p>
            <a:r>
              <a:rPr lang="en-IN" sz="2400" dirty="0"/>
              <a:t>BL.EN.U4AIE21015  : SAI ABHISHEK</a:t>
            </a:r>
          </a:p>
          <a:p>
            <a:endParaRPr lang="en-IN" sz="2400" dirty="0"/>
          </a:p>
          <a:p>
            <a:r>
              <a:rPr lang="en-IN" sz="2400" dirty="0"/>
              <a:t>BL.EN.U4AIE21017  : RUCHITH BALAJI</a:t>
            </a:r>
          </a:p>
          <a:p>
            <a:endParaRPr lang="en-IN" sz="2400" dirty="0"/>
          </a:p>
          <a:p>
            <a:r>
              <a:rPr lang="en-IN" sz="2400" dirty="0"/>
              <a:t>BL.EN.U4AIE21038  : CHILLAKURU HARI</a:t>
            </a:r>
          </a:p>
        </p:txBody>
      </p:sp>
      <p:sp>
        <p:nvSpPr>
          <p:cNvPr id="11" name="TextBox 10">
            <a:extLst>
              <a:ext uri="{FF2B5EF4-FFF2-40B4-BE49-F238E27FC236}">
                <a16:creationId xmlns:a16="http://schemas.microsoft.com/office/drawing/2014/main" id="{21A3308C-04DA-BBC3-5108-3E3798CCDDA7}"/>
              </a:ext>
            </a:extLst>
          </p:cNvPr>
          <p:cNvSpPr txBox="1"/>
          <p:nvPr/>
        </p:nvSpPr>
        <p:spPr>
          <a:xfrm>
            <a:off x="4714619" y="3088113"/>
            <a:ext cx="2707340" cy="523220"/>
          </a:xfrm>
          <a:prstGeom prst="rect">
            <a:avLst/>
          </a:prstGeom>
          <a:noFill/>
        </p:spPr>
        <p:txBody>
          <a:bodyPr wrap="square">
            <a:spAutoFit/>
          </a:bodyPr>
          <a:lstStyle/>
          <a:p>
            <a:r>
              <a:rPr lang="en-IN" sz="2800" b="1" dirty="0"/>
              <a:t>Team Members </a:t>
            </a:r>
            <a:endParaRPr lang="en-IN" sz="2800" dirty="0"/>
          </a:p>
        </p:txBody>
      </p:sp>
      <p:sp>
        <p:nvSpPr>
          <p:cNvPr id="13" name="TextBox 12">
            <a:extLst>
              <a:ext uri="{FF2B5EF4-FFF2-40B4-BE49-F238E27FC236}">
                <a16:creationId xmlns:a16="http://schemas.microsoft.com/office/drawing/2014/main" id="{42376AF0-58EE-EC9C-83A4-8B285ED2B25F}"/>
              </a:ext>
            </a:extLst>
          </p:cNvPr>
          <p:cNvSpPr txBox="1"/>
          <p:nvPr/>
        </p:nvSpPr>
        <p:spPr>
          <a:xfrm>
            <a:off x="11774407" y="6488668"/>
            <a:ext cx="310017" cy="369332"/>
          </a:xfrm>
          <a:prstGeom prst="rect">
            <a:avLst/>
          </a:prstGeom>
          <a:noFill/>
        </p:spPr>
        <p:txBody>
          <a:bodyPr wrap="square">
            <a:spAutoFit/>
          </a:bodyPr>
          <a:lstStyle/>
          <a:p>
            <a:r>
              <a:rPr lang="en-IN" dirty="0"/>
              <a:t>1</a:t>
            </a:r>
          </a:p>
        </p:txBody>
      </p:sp>
      <p:sp>
        <p:nvSpPr>
          <p:cNvPr id="14" name="TextBox 13">
            <a:extLst>
              <a:ext uri="{FF2B5EF4-FFF2-40B4-BE49-F238E27FC236}">
                <a16:creationId xmlns:a16="http://schemas.microsoft.com/office/drawing/2014/main" id="{9FF38B26-1A17-8257-250D-5D4C35E4CE0F}"/>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
        <p:nvSpPr>
          <p:cNvPr id="12" name="Title 1">
            <a:extLst>
              <a:ext uri="{FF2B5EF4-FFF2-40B4-BE49-F238E27FC236}">
                <a16:creationId xmlns:a16="http://schemas.microsoft.com/office/drawing/2014/main" id="{B959E6C2-511B-9B03-019B-8BB22C9017A4}"/>
              </a:ext>
            </a:extLst>
          </p:cNvPr>
          <p:cNvSpPr txBox="1">
            <a:spLocks/>
          </p:cNvSpPr>
          <p:nvPr/>
        </p:nvSpPr>
        <p:spPr>
          <a:xfrm>
            <a:off x="2703977" y="1774750"/>
            <a:ext cx="6784043" cy="7639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b="1" dirty="0"/>
              <a:t>Converting DNA to Proteins</a:t>
            </a:r>
          </a:p>
        </p:txBody>
      </p:sp>
    </p:spTree>
    <p:extLst>
      <p:ext uri="{BB962C8B-B14F-4D97-AF65-F5344CB8AC3E}">
        <p14:creationId xmlns:p14="http://schemas.microsoft.com/office/powerpoint/2010/main" val="415857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C3330-BC14-4C98-D4BD-1C15C128FCE0}"/>
              </a:ext>
            </a:extLst>
          </p:cNvPr>
          <p:cNvSpPr>
            <a:spLocks noGrp="1"/>
          </p:cNvSpPr>
          <p:nvPr>
            <p:ph type="title"/>
          </p:nvPr>
        </p:nvSpPr>
        <p:spPr>
          <a:xfrm>
            <a:off x="630936" y="640080"/>
            <a:ext cx="4818888" cy="1481328"/>
          </a:xfrm>
        </p:spPr>
        <p:txBody>
          <a:bodyPr anchor="b">
            <a:normAutofit/>
          </a:bodyPr>
          <a:lstStyle/>
          <a:p>
            <a:r>
              <a:rPr lang="en-IN" sz="5000" b="1"/>
              <a:t>DNA to PROTEINS</a:t>
            </a:r>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81337D-FB0B-5BE5-9E82-84F8FCC3F89D}"/>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q"/>
            </a:pPr>
            <a:r>
              <a:rPr lang="en-US" sz="2200" dirty="0"/>
              <a:t>The journey from gene to protein is complex and tightly controlled within each cell. It consists of two major steps: transcription and translation. </a:t>
            </a:r>
          </a:p>
          <a:p>
            <a:pPr>
              <a:buFont typeface="Wingdings" panose="05000000000000000000" pitchFamily="2" charset="2"/>
              <a:buChar char="q"/>
            </a:pPr>
            <a:r>
              <a:rPr lang="en-US" sz="2200" dirty="0"/>
              <a:t> Together, transcription and translation are known as gene expression.</a:t>
            </a:r>
            <a:endParaRPr lang="en-IN" sz="2200" dirty="0"/>
          </a:p>
        </p:txBody>
      </p:sp>
      <p:pic>
        <p:nvPicPr>
          <p:cNvPr id="3074" name="Picture 2" descr="An Introduction to DNA Transcription">
            <a:extLst>
              <a:ext uri="{FF2B5EF4-FFF2-40B4-BE49-F238E27FC236}">
                <a16:creationId xmlns:a16="http://schemas.microsoft.com/office/drawing/2014/main" id="{A3660F99-F973-5E0F-9B8E-AE6A50CB3E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02096" y="1763880"/>
            <a:ext cx="5458968" cy="4094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mrita Vishwa Vidyapeetham - Wikipedia">
            <a:extLst>
              <a:ext uri="{FF2B5EF4-FFF2-40B4-BE49-F238E27FC236}">
                <a16:creationId xmlns:a16="http://schemas.microsoft.com/office/drawing/2014/main" id="{A106589A-16A2-E25C-58E8-CB38533C31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811B89-3A8F-65D9-7B86-90F32C8E988F}"/>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316292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FF2485-8F0D-7116-99DD-C6143057AD65}"/>
              </a:ext>
            </a:extLst>
          </p:cNvPr>
          <p:cNvSpPr>
            <a:spLocks noGrp="1"/>
          </p:cNvSpPr>
          <p:nvPr>
            <p:ph type="title"/>
          </p:nvPr>
        </p:nvSpPr>
        <p:spPr>
          <a:xfrm>
            <a:off x="838200" y="253397"/>
            <a:ext cx="10515600" cy="1273233"/>
          </a:xfrm>
        </p:spPr>
        <p:txBody>
          <a:bodyPr>
            <a:normAutofit/>
          </a:bodyPr>
          <a:lstStyle/>
          <a:p>
            <a:r>
              <a:rPr lang="en-IN" sz="4000" b="1"/>
              <a:t>DNA to RNA (Transcription) </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1B7D22C-E15B-53D1-8948-5C3807249083}"/>
              </a:ext>
            </a:extLst>
          </p:cNvPr>
          <p:cNvSpPr>
            <a:spLocks noGrp="1"/>
          </p:cNvSpPr>
          <p:nvPr>
            <p:ph idx="1"/>
          </p:nvPr>
        </p:nvSpPr>
        <p:spPr>
          <a:xfrm>
            <a:off x="838200" y="2478024"/>
            <a:ext cx="10515600" cy="3694176"/>
          </a:xfrm>
        </p:spPr>
        <p:txBody>
          <a:bodyPr>
            <a:normAutofit/>
          </a:bodyPr>
          <a:lstStyle/>
          <a:p>
            <a:pPr marL="514350" indent="-514350">
              <a:buAutoNum type="arabicParenR"/>
            </a:pPr>
            <a:r>
              <a:rPr lang="en-IN" sz="2200"/>
              <a:t>Process by which DNA is copied to RNA is called transcription .</a:t>
            </a:r>
          </a:p>
          <a:p>
            <a:pPr marL="514350" indent="-514350">
              <a:buAutoNum type="arabicParenR"/>
            </a:pPr>
            <a:r>
              <a:rPr lang="en-IN" sz="2200"/>
              <a:t>It involves the copying the gene’s DNA sequence to make an RNA molecule . </a:t>
            </a:r>
          </a:p>
          <a:p>
            <a:pPr marL="514350" indent="-514350">
              <a:buAutoNum type="arabicParenR"/>
            </a:pPr>
            <a:r>
              <a:rPr lang="en-US" sz="2200"/>
              <a:t>During the process of transcription, the information stored in a gene's DNA is passed to a similar molecule called RNA (ribonucleic acid) in the cell nucleus. </a:t>
            </a:r>
          </a:p>
          <a:p>
            <a:pPr marL="514350" indent="-514350">
              <a:buAutoNum type="arabicParenR"/>
            </a:pPr>
            <a:r>
              <a:rPr lang="en-US" sz="2200"/>
              <a:t>Both RNA and DNA are made up of a chain of building blocks called nucleotides, </a:t>
            </a:r>
            <a:endParaRPr lang="en-IN" sz="2200"/>
          </a:p>
        </p:txBody>
      </p:sp>
      <p:pic>
        <p:nvPicPr>
          <p:cNvPr id="4" name="Picture 2" descr="Amrita Vishwa Vidyapeetham - Wikipedia">
            <a:extLst>
              <a:ext uri="{FF2B5EF4-FFF2-40B4-BE49-F238E27FC236}">
                <a16:creationId xmlns:a16="http://schemas.microsoft.com/office/drawing/2014/main" id="{0008D54C-9D1A-FBD4-8B4A-03866C777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nscription: an overview of DNA transcription (article) | Khan Academy">
            <a:extLst>
              <a:ext uri="{FF2B5EF4-FFF2-40B4-BE49-F238E27FC236}">
                <a16:creationId xmlns:a16="http://schemas.microsoft.com/office/drawing/2014/main" id="{7227F1B3-08F2-BE8D-6E48-FF4492874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243" y="4471346"/>
            <a:ext cx="3589513" cy="20191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439A528-1197-E35C-E721-CE61E8BE8C2B}"/>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81870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CBC920-8FC4-7AD6-3ACF-8E588E1F4980}"/>
              </a:ext>
            </a:extLst>
          </p:cNvPr>
          <p:cNvSpPr>
            <a:spLocks noGrp="1"/>
          </p:cNvSpPr>
          <p:nvPr>
            <p:ph type="title"/>
          </p:nvPr>
        </p:nvSpPr>
        <p:spPr>
          <a:xfrm>
            <a:off x="838200" y="253397"/>
            <a:ext cx="10515600" cy="1273233"/>
          </a:xfrm>
        </p:spPr>
        <p:txBody>
          <a:bodyPr>
            <a:normAutofit/>
          </a:bodyPr>
          <a:lstStyle/>
          <a:p>
            <a:r>
              <a:rPr lang="en-IN" sz="4000" b="1"/>
              <a:t>Transcription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A8F11D0-3D61-3798-6311-6217CB012A21}"/>
              </a:ext>
            </a:extLst>
          </p:cNvPr>
          <p:cNvSpPr>
            <a:spLocks noGrp="1"/>
          </p:cNvSpPr>
          <p:nvPr>
            <p:ph idx="1"/>
          </p:nvPr>
        </p:nvSpPr>
        <p:spPr>
          <a:xfrm>
            <a:off x="838200" y="2478024"/>
            <a:ext cx="10515600" cy="3694176"/>
          </a:xfrm>
        </p:spPr>
        <p:txBody>
          <a:bodyPr>
            <a:normAutofit/>
          </a:bodyPr>
          <a:lstStyle/>
          <a:p>
            <a:r>
              <a:rPr lang="en-US" sz="2200" dirty="0"/>
              <a:t>Consider the following DNA string as an example.</a:t>
            </a:r>
          </a:p>
          <a:p>
            <a:pPr marL="0" indent="0">
              <a:buNone/>
            </a:pPr>
            <a:endParaRPr lang="en-US" sz="2200" b="1" dirty="0"/>
          </a:p>
          <a:p>
            <a:pPr marL="0" indent="0" algn="ctr">
              <a:buNone/>
            </a:pPr>
            <a:r>
              <a:rPr lang="en-US" sz="2200" b="1" dirty="0"/>
              <a:t>AATTTGCTTGGCAAATCGTATGCCTTGGG</a:t>
            </a:r>
          </a:p>
          <a:p>
            <a:pPr marL="0" indent="0">
              <a:buNone/>
            </a:pPr>
            <a:endParaRPr lang="en-US" sz="2200" b="1" dirty="0"/>
          </a:p>
          <a:p>
            <a:r>
              <a:rPr lang="en-US" sz="2200" dirty="0"/>
              <a:t>You can obtain the relevant RNA string as follows, by replacing all occurrences of T with U.</a:t>
            </a:r>
          </a:p>
          <a:p>
            <a:pPr marL="0" indent="0">
              <a:buNone/>
            </a:pPr>
            <a:endParaRPr lang="en-IN" sz="2200" b="1" dirty="0"/>
          </a:p>
          <a:p>
            <a:pPr marL="0" indent="0" algn="ctr">
              <a:buNone/>
            </a:pPr>
            <a:r>
              <a:rPr lang="en-IN" sz="2200" b="1" dirty="0"/>
              <a:t>AAUUUGCUUGGCAAAUCGUAUGCCUUGGG</a:t>
            </a:r>
          </a:p>
        </p:txBody>
      </p:sp>
      <p:pic>
        <p:nvPicPr>
          <p:cNvPr id="4" name="Picture 2" descr="Amrita Vishwa Vidyapeetham - Wikipedia">
            <a:extLst>
              <a:ext uri="{FF2B5EF4-FFF2-40B4-BE49-F238E27FC236}">
                <a16:creationId xmlns:a16="http://schemas.microsoft.com/office/drawing/2014/main" id="{255D4920-13B2-597C-3445-CF409CB456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0E3D335-5F58-A111-64BF-168B4E2938C0}"/>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131371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5E78-CC51-7401-9DD5-36293D0DCB6D}"/>
              </a:ext>
            </a:extLst>
          </p:cNvPr>
          <p:cNvSpPr>
            <a:spLocks noGrp="1"/>
          </p:cNvSpPr>
          <p:nvPr>
            <p:ph type="title"/>
          </p:nvPr>
        </p:nvSpPr>
        <p:spPr/>
        <p:txBody>
          <a:bodyPr/>
          <a:lstStyle/>
          <a:p>
            <a:r>
              <a:rPr lang="en-IN" b="1" dirty="0"/>
              <a:t>RNA to PROTEINS(Translation)</a:t>
            </a:r>
          </a:p>
        </p:txBody>
      </p:sp>
      <p:sp>
        <p:nvSpPr>
          <p:cNvPr id="3" name="Content Placeholder 2">
            <a:extLst>
              <a:ext uri="{FF2B5EF4-FFF2-40B4-BE49-F238E27FC236}">
                <a16:creationId xmlns:a16="http://schemas.microsoft.com/office/drawing/2014/main" id="{4618C5A4-DCBA-D365-BA59-E842A31C0E4C}"/>
              </a:ext>
            </a:extLst>
          </p:cNvPr>
          <p:cNvSpPr>
            <a:spLocks noGrp="1"/>
          </p:cNvSpPr>
          <p:nvPr>
            <p:ph idx="1"/>
          </p:nvPr>
        </p:nvSpPr>
        <p:spPr/>
        <p:txBody>
          <a:bodyPr>
            <a:normAutofit/>
          </a:bodyPr>
          <a:lstStyle/>
          <a:p>
            <a:r>
              <a:rPr lang="en-US" sz="2000" dirty="0"/>
              <a:t>Translation is the second part of the central dogma of molecular biology: RNA → Protein. It is the process in which the genetic code in mRNA is read, one codon at a time, to make a protein.</a:t>
            </a:r>
          </a:p>
          <a:p>
            <a:r>
              <a:rPr lang="en-US" sz="2000" dirty="0"/>
              <a:t>Translation of the codons in mRNA to a chain of amino acids occurs at a ribosome. Notice the growing amino acid chain attached to the tRNAs and ribosome.</a:t>
            </a:r>
          </a:p>
          <a:p>
            <a:pPr marL="0" indent="0">
              <a:buNone/>
            </a:pPr>
            <a:endParaRPr lang="en-IN" sz="1400" b="1" i="0" dirty="0">
              <a:solidFill>
                <a:srgbClr val="0372A6"/>
              </a:solidFill>
              <a:effectLst/>
              <a:latin typeface="Tahoma" panose="020B0604030504040204" pitchFamily="34" charset="0"/>
            </a:endParaRPr>
          </a:p>
          <a:p>
            <a:pPr marL="0" indent="0">
              <a:buNone/>
            </a:pPr>
            <a:r>
              <a:rPr lang="en-IN" b="1" i="0" dirty="0">
                <a:effectLst/>
              </a:rPr>
              <a:t>Summary</a:t>
            </a:r>
            <a:endParaRPr lang="en-US" sz="4000" b="1" dirty="0"/>
          </a:p>
          <a:p>
            <a:pPr>
              <a:buFont typeface="Courier New" panose="02070309020205020404" pitchFamily="49" charset="0"/>
              <a:buChar char="o"/>
            </a:pPr>
            <a:r>
              <a:rPr lang="en-US" sz="2000" dirty="0"/>
              <a:t>Translation is the RNA → Protein part of the central dogma.</a:t>
            </a:r>
          </a:p>
          <a:p>
            <a:pPr>
              <a:buFont typeface="Courier New" panose="02070309020205020404" pitchFamily="49" charset="0"/>
              <a:buChar char="o"/>
            </a:pPr>
            <a:r>
              <a:rPr lang="en-US" sz="2000" dirty="0"/>
              <a:t>Translation occurs at a ribosome.</a:t>
            </a:r>
          </a:p>
          <a:p>
            <a:pPr>
              <a:buFont typeface="Courier New" panose="02070309020205020404" pitchFamily="49" charset="0"/>
              <a:buChar char="o"/>
            </a:pPr>
            <a:r>
              <a:rPr lang="en-US" sz="2000" dirty="0"/>
              <a:t>During translation, a protein is synthesized using the codons in mRNA as a guide.</a:t>
            </a:r>
          </a:p>
          <a:p>
            <a:pPr>
              <a:buFont typeface="Courier New" panose="02070309020205020404" pitchFamily="49" charset="0"/>
              <a:buChar char="o"/>
            </a:pPr>
            <a:r>
              <a:rPr lang="en-US" sz="2000" dirty="0"/>
              <a:t>All three types of RNA play a role in translation.</a:t>
            </a:r>
            <a:endParaRPr lang="en-IN" sz="2000" dirty="0"/>
          </a:p>
        </p:txBody>
      </p:sp>
      <p:pic>
        <p:nvPicPr>
          <p:cNvPr id="4" name="Picture 2" descr="Amrita Vishwa Vidyapeetham - Wikipedia">
            <a:extLst>
              <a:ext uri="{FF2B5EF4-FFF2-40B4-BE49-F238E27FC236}">
                <a16:creationId xmlns:a16="http://schemas.microsoft.com/office/drawing/2014/main" id="{5D410C3F-D0D4-ED1C-211C-8566F4E359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58F168-7E21-F270-27C4-BB20BE2405BC}"/>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428077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5E78-CC51-7401-9DD5-36293D0DCB6D}"/>
              </a:ext>
            </a:extLst>
          </p:cNvPr>
          <p:cNvSpPr>
            <a:spLocks noGrp="1"/>
          </p:cNvSpPr>
          <p:nvPr>
            <p:ph type="title"/>
          </p:nvPr>
        </p:nvSpPr>
        <p:spPr/>
        <p:txBody>
          <a:bodyPr/>
          <a:lstStyle/>
          <a:p>
            <a:r>
              <a:rPr lang="en-IN" b="1" dirty="0"/>
              <a:t>Translation</a:t>
            </a:r>
          </a:p>
        </p:txBody>
      </p:sp>
      <p:sp>
        <p:nvSpPr>
          <p:cNvPr id="3" name="Content Placeholder 2">
            <a:extLst>
              <a:ext uri="{FF2B5EF4-FFF2-40B4-BE49-F238E27FC236}">
                <a16:creationId xmlns:a16="http://schemas.microsoft.com/office/drawing/2014/main" id="{4618C5A4-DCBA-D365-BA59-E842A31C0E4C}"/>
              </a:ext>
            </a:extLst>
          </p:cNvPr>
          <p:cNvSpPr>
            <a:spLocks noGrp="1"/>
          </p:cNvSpPr>
          <p:nvPr>
            <p:ph idx="1"/>
          </p:nvPr>
        </p:nvSpPr>
        <p:spPr/>
        <p:txBody>
          <a:bodyPr>
            <a:normAutofit/>
          </a:bodyPr>
          <a:lstStyle/>
          <a:p>
            <a:r>
              <a:rPr lang="en-US" sz="2000" dirty="0"/>
              <a:t>If you know an RNA sequence, you can translate it into the corresponding protein sequence by using the genetic code. This is the same way the cell itself generates a protein sequence.</a:t>
            </a:r>
          </a:p>
          <a:p>
            <a:r>
              <a:rPr lang="en-US" sz="2000" dirty="0"/>
              <a:t>The genetic code for RNA (also called RNA codon table) shows how we uniquely relate a 4-nucleotide sequence (A, U, G, C) to a set of 20 amino acids.</a:t>
            </a:r>
          </a:p>
          <a:p>
            <a:r>
              <a:rPr lang="en-US" sz="2000" dirty="0"/>
              <a:t>The diagram given below shows the genetic code for RNA in the form of a chart.</a:t>
            </a:r>
            <a:endParaRPr lang="en-IN" sz="2000" dirty="0"/>
          </a:p>
        </p:txBody>
      </p:sp>
      <p:pic>
        <p:nvPicPr>
          <p:cNvPr id="4098" name="Picture 2">
            <a:extLst>
              <a:ext uri="{FF2B5EF4-FFF2-40B4-BE49-F238E27FC236}">
                <a16:creationId xmlns:a16="http://schemas.microsoft.com/office/drawing/2014/main" id="{2621521D-6E65-447E-6690-1145DD0E2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277" y="3821392"/>
            <a:ext cx="3109446" cy="28418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mrita Vishwa Vidyapeetham - Wikipedia">
            <a:extLst>
              <a:ext uri="{FF2B5EF4-FFF2-40B4-BE49-F238E27FC236}">
                <a16:creationId xmlns:a16="http://schemas.microsoft.com/office/drawing/2014/main" id="{A511F958-6238-D979-8222-7734231004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533C93-7094-5BB5-25AE-C98425E1AA5A}"/>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149509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5E78-CC51-7401-9DD5-36293D0DCB6D}"/>
              </a:ext>
            </a:extLst>
          </p:cNvPr>
          <p:cNvSpPr>
            <a:spLocks noGrp="1"/>
          </p:cNvSpPr>
          <p:nvPr>
            <p:ph type="title"/>
          </p:nvPr>
        </p:nvSpPr>
        <p:spPr/>
        <p:txBody>
          <a:bodyPr/>
          <a:lstStyle/>
          <a:p>
            <a:r>
              <a:rPr lang="en-IN" b="1" dirty="0"/>
              <a:t>Code</a:t>
            </a:r>
          </a:p>
        </p:txBody>
      </p:sp>
      <p:pic>
        <p:nvPicPr>
          <p:cNvPr id="4" name="Picture 2" descr="Amrita Vishwa Vidyapeetham - Wikipedia">
            <a:extLst>
              <a:ext uri="{FF2B5EF4-FFF2-40B4-BE49-F238E27FC236}">
                <a16:creationId xmlns:a16="http://schemas.microsoft.com/office/drawing/2014/main" id="{E1FE0468-E488-24E3-1565-9DF8D76573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FE8879C-A332-C115-B00B-0D71B713F341}"/>
              </a:ext>
            </a:extLst>
          </p:cNvPr>
          <p:cNvSpPr>
            <a:spLocks noGrp="1"/>
          </p:cNvSpPr>
          <p:nvPr>
            <p:ph idx="1"/>
          </p:nvPr>
        </p:nvSpPr>
        <p:spPr>
          <a:xfrm>
            <a:off x="2218766" y="1451536"/>
            <a:ext cx="2039470" cy="478304"/>
          </a:xfrm>
        </p:spPr>
        <p:txBody>
          <a:bodyPr>
            <a:normAutofit/>
          </a:bodyPr>
          <a:lstStyle/>
          <a:p>
            <a:pPr marL="0" indent="0">
              <a:buNone/>
            </a:pPr>
            <a:r>
              <a:rPr lang="en-IN" b="1" dirty="0"/>
              <a:t>DNA to RNA</a:t>
            </a:r>
          </a:p>
        </p:txBody>
      </p:sp>
      <p:pic>
        <p:nvPicPr>
          <p:cNvPr id="7" name="Picture 6">
            <a:extLst>
              <a:ext uri="{FF2B5EF4-FFF2-40B4-BE49-F238E27FC236}">
                <a16:creationId xmlns:a16="http://schemas.microsoft.com/office/drawing/2014/main" id="{630C04AE-E7A5-F662-0905-DC25DF642500}"/>
              </a:ext>
            </a:extLst>
          </p:cNvPr>
          <p:cNvPicPr>
            <a:picLocks noChangeAspect="1"/>
          </p:cNvPicPr>
          <p:nvPr/>
        </p:nvPicPr>
        <p:blipFill>
          <a:blip r:embed="rId3"/>
          <a:stretch>
            <a:fillRect/>
          </a:stretch>
        </p:blipFill>
        <p:spPr>
          <a:xfrm>
            <a:off x="1047561" y="1929840"/>
            <a:ext cx="4381880" cy="4633362"/>
          </a:xfrm>
          <a:prstGeom prst="rect">
            <a:avLst/>
          </a:prstGeom>
        </p:spPr>
      </p:pic>
      <p:sp>
        <p:nvSpPr>
          <p:cNvPr id="8" name="Content Placeholder 2">
            <a:extLst>
              <a:ext uri="{FF2B5EF4-FFF2-40B4-BE49-F238E27FC236}">
                <a16:creationId xmlns:a16="http://schemas.microsoft.com/office/drawing/2014/main" id="{0C9467DE-CE82-99C1-F31F-097BCA600682}"/>
              </a:ext>
            </a:extLst>
          </p:cNvPr>
          <p:cNvSpPr txBox="1">
            <a:spLocks/>
          </p:cNvSpPr>
          <p:nvPr/>
        </p:nvSpPr>
        <p:spPr>
          <a:xfrm>
            <a:off x="7435487" y="1451536"/>
            <a:ext cx="2537747" cy="478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RNA to Proteins</a:t>
            </a:r>
          </a:p>
        </p:txBody>
      </p:sp>
      <p:pic>
        <p:nvPicPr>
          <p:cNvPr id="10" name="Picture 9">
            <a:extLst>
              <a:ext uri="{FF2B5EF4-FFF2-40B4-BE49-F238E27FC236}">
                <a16:creationId xmlns:a16="http://schemas.microsoft.com/office/drawing/2014/main" id="{06062BB6-C3D5-E016-0533-EFB721570595}"/>
              </a:ext>
            </a:extLst>
          </p:cNvPr>
          <p:cNvPicPr>
            <a:picLocks noChangeAspect="1"/>
          </p:cNvPicPr>
          <p:nvPr/>
        </p:nvPicPr>
        <p:blipFill>
          <a:blip r:embed="rId4"/>
          <a:stretch>
            <a:fillRect/>
          </a:stretch>
        </p:blipFill>
        <p:spPr>
          <a:xfrm>
            <a:off x="6772522" y="1929840"/>
            <a:ext cx="3863675" cy="4850943"/>
          </a:xfrm>
          <a:prstGeom prst="rect">
            <a:avLst/>
          </a:prstGeom>
        </p:spPr>
      </p:pic>
    </p:spTree>
    <p:extLst>
      <p:ext uri="{BB962C8B-B14F-4D97-AF65-F5344CB8AC3E}">
        <p14:creationId xmlns:p14="http://schemas.microsoft.com/office/powerpoint/2010/main" val="301256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5E78-CC51-7401-9DD5-36293D0DCB6D}"/>
              </a:ext>
            </a:extLst>
          </p:cNvPr>
          <p:cNvSpPr>
            <a:spLocks noGrp="1"/>
          </p:cNvSpPr>
          <p:nvPr>
            <p:ph type="title"/>
          </p:nvPr>
        </p:nvSpPr>
        <p:spPr>
          <a:xfrm>
            <a:off x="838200" y="338231"/>
            <a:ext cx="10515600" cy="1325563"/>
          </a:xfrm>
        </p:spPr>
        <p:txBody>
          <a:bodyPr/>
          <a:lstStyle/>
          <a:p>
            <a:r>
              <a:rPr lang="en-IN" b="1" dirty="0"/>
              <a:t>Output</a:t>
            </a:r>
          </a:p>
        </p:txBody>
      </p:sp>
      <p:pic>
        <p:nvPicPr>
          <p:cNvPr id="4" name="Picture 2" descr="Amrita Vishwa Vidyapeetham - Wikipedia">
            <a:extLst>
              <a:ext uri="{FF2B5EF4-FFF2-40B4-BE49-F238E27FC236}">
                <a16:creationId xmlns:a16="http://schemas.microsoft.com/office/drawing/2014/main" id="{0B1B9042-E3EB-AE4B-C605-B35DB1946D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26894"/>
            <a:ext cx="2282252" cy="7639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A07B83B-26A0-9EDE-8E5C-52077B6A2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245" y="1825625"/>
            <a:ext cx="5731510" cy="4756150"/>
          </a:xfrm>
          <a:prstGeom prst="rect">
            <a:avLst/>
          </a:prstGeom>
        </p:spPr>
      </p:pic>
      <p:sp>
        <p:nvSpPr>
          <p:cNvPr id="6" name="TextBox 5">
            <a:extLst>
              <a:ext uri="{FF2B5EF4-FFF2-40B4-BE49-F238E27FC236}">
                <a16:creationId xmlns:a16="http://schemas.microsoft.com/office/drawing/2014/main" id="{D48414BC-D24E-8DE9-6375-4FF93632EDDE}"/>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1460590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5E78-CC51-7401-9DD5-36293D0DCB6D}"/>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4618C5A4-DCBA-D365-BA59-E842A31C0E4C}"/>
              </a:ext>
            </a:extLst>
          </p:cNvPr>
          <p:cNvSpPr>
            <a:spLocks noGrp="1"/>
          </p:cNvSpPr>
          <p:nvPr>
            <p:ph idx="1"/>
          </p:nvPr>
        </p:nvSpPr>
        <p:spPr/>
        <p:txBody>
          <a:bodyPr>
            <a:normAutofit/>
          </a:bodyPr>
          <a:lstStyle/>
          <a:p>
            <a:pPr>
              <a:buFont typeface="Wingdings" panose="05000000000000000000" pitchFamily="2" charset="2"/>
              <a:buChar char="Ø"/>
            </a:pPr>
            <a:r>
              <a:rPr lang="en-US" sz="2000" dirty="0"/>
              <a:t>The final product of the transcription is mRNA which is directly used in the translation once it migrates to the cytoplasm. </a:t>
            </a:r>
          </a:p>
          <a:p>
            <a:pPr>
              <a:buFont typeface="Wingdings" panose="05000000000000000000" pitchFamily="2" charset="2"/>
              <a:buChar char="Ø"/>
            </a:pPr>
            <a:r>
              <a:rPr lang="en-US" sz="2000" dirty="0"/>
              <a:t>Whereas the final product of the translation is a chain of amino acid, although it does not directly form a protein.</a:t>
            </a:r>
          </a:p>
          <a:p>
            <a:pPr>
              <a:buFont typeface="Wingdings" panose="05000000000000000000" pitchFamily="2" charset="2"/>
              <a:buChar char="Ø"/>
            </a:pPr>
            <a:r>
              <a:rPr lang="en-US" sz="2000" dirty="0"/>
              <a:t>Transcription is a highly complex series of events that involves the interaction of numerous proteins and nucleic acids to result in an mRNA strand that can be translated into a protein.</a:t>
            </a:r>
            <a:endParaRPr lang="en-IN" sz="2000" dirty="0"/>
          </a:p>
        </p:txBody>
      </p:sp>
      <p:pic>
        <p:nvPicPr>
          <p:cNvPr id="6" name="Picture 2" descr="Amrita Vishwa Vidyapeetham - Wikipedia">
            <a:extLst>
              <a:ext uri="{FF2B5EF4-FFF2-40B4-BE49-F238E27FC236}">
                <a16:creationId xmlns:a16="http://schemas.microsoft.com/office/drawing/2014/main" id="{28C3D897-9B5A-B43F-3693-1596AA3B6B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26894"/>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39A412-2571-57FD-96A2-EF9D8A59BB59}"/>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313593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E769-2BB0-B7FF-FB18-347600D8F838}"/>
              </a:ext>
            </a:extLst>
          </p:cNvPr>
          <p:cNvSpPr>
            <a:spLocks noGrp="1"/>
          </p:cNvSpPr>
          <p:nvPr>
            <p:ph type="title"/>
          </p:nvPr>
        </p:nvSpPr>
        <p:spPr>
          <a:xfrm>
            <a:off x="3951194" y="2766218"/>
            <a:ext cx="4289612" cy="1325563"/>
          </a:xfrm>
        </p:spPr>
        <p:txBody>
          <a:bodyPr>
            <a:normAutofit/>
          </a:bodyPr>
          <a:lstStyle/>
          <a:p>
            <a:r>
              <a:rPr lang="en-IN" sz="4800" b="1" dirty="0">
                <a:latin typeface="Arial Black" panose="020B0A04020102020204" pitchFamily="34" charset="0"/>
              </a:rPr>
              <a:t>THANK YOU</a:t>
            </a:r>
          </a:p>
        </p:txBody>
      </p:sp>
      <p:pic>
        <p:nvPicPr>
          <p:cNvPr id="4" name="Picture 2" descr="Amrita Vishwa Vidyapeetham - Wikipedia">
            <a:extLst>
              <a:ext uri="{FF2B5EF4-FFF2-40B4-BE49-F238E27FC236}">
                <a16:creationId xmlns:a16="http://schemas.microsoft.com/office/drawing/2014/main" id="{64A74680-2915-46E9-FDF8-F568FE2619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26894"/>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36A4D1-20B6-1673-0ADD-7D87B16FE745}"/>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64603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E296-494E-06BB-2846-478DD1154DF0}"/>
              </a:ext>
            </a:extLst>
          </p:cNvPr>
          <p:cNvSpPr>
            <a:spLocks noGrp="1"/>
          </p:cNvSpPr>
          <p:nvPr>
            <p:ph type="title"/>
          </p:nvPr>
        </p:nvSpPr>
        <p:spPr/>
        <p:txBody>
          <a:bodyPr/>
          <a:lstStyle/>
          <a:p>
            <a:r>
              <a:rPr lang="en-IN" b="1"/>
              <a:t>Contents </a:t>
            </a:r>
            <a:endParaRPr lang="en-IN" b="1" dirty="0"/>
          </a:p>
        </p:txBody>
      </p:sp>
      <p:sp>
        <p:nvSpPr>
          <p:cNvPr id="3" name="Content Placeholder 2">
            <a:extLst>
              <a:ext uri="{FF2B5EF4-FFF2-40B4-BE49-F238E27FC236}">
                <a16:creationId xmlns:a16="http://schemas.microsoft.com/office/drawing/2014/main" id="{14737611-FF18-ECEE-FB0B-A16C944EAB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RNA</a:t>
            </a:r>
          </a:p>
          <a:p>
            <a:pPr>
              <a:buFont typeface="Wingdings" panose="05000000000000000000" pitchFamily="2" charset="2"/>
              <a:buChar char="v"/>
            </a:pPr>
            <a:r>
              <a:rPr lang="en-IN" dirty="0"/>
              <a:t>DNA </a:t>
            </a:r>
          </a:p>
          <a:p>
            <a:pPr>
              <a:buFont typeface="Wingdings" panose="05000000000000000000" pitchFamily="2" charset="2"/>
              <a:buChar char="v"/>
            </a:pPr>
            <a:r>
              <a:rPr lang="en-IN" dirty="0"/>
              <a:t>DNA to RNA </a:t>
            </a:r>
          </a:p>
          <a:p>
            <a:pPr>
              <a:buFont typeface="Wingdings" panose="05000000000000000000" pitchFamily="2" charset="2"/>
              <a:buChar char="v"/>
            </a:pPr>
            <a:r>
              <a:rPr lang="en-IN" dirty="0"/>
              <a:t>Code </a:t>
            </a:r>
          </a:p>
          <a:p>
            <a:pPr>
              <a:buFont typeface="Wingdings" panose="05000000000000000000" pitchFamily="2" charset="2"/>
              <a:buChar char="v"/>
            </a:pPr>
            <a:r>
              <a:rPr lang="en-IN" dirty="0"/>
              <a:t>Output</a:t>
            </a:r>
          </a:p>
          <a:p>
            <a:pPr marL="0" indent="0">
              <a:buNone/>
            </a:pPr>
            <a:endParaRPr lang="en-IN" dirty="0"/>
          </a:p>
        </p:txBody>
      </p:sp>
      <p:pic>
        <p:nvPicPr>
          <p:cNvPr id="4" name="Picture 2" descr="Amrita Vishwa Vidyapeetham - Wikipedia">
            <a:extLst>
              <a:ext uri="{FF2B5EF4-FFF2-40B4-BE49-F238E27FC236}">
                <a16:creationId xmlns:a16="http://schemas.microsoft.com/office/drawing/2014/main" id="{8B229E06-1EE7-B2DB-308F-382601F55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A6AA84-32C4-A2D2-CCF7-5827C024CE33}"/>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53366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2E923-4002-A40D-1C31-4A208624861D}"/>
              </a:ext>
            </a:extLst>
          </p:cNvPr>
          <p:cNvSpPr>
            <a:spLocks noGrp="1"/>
          </p:cNvSpPr>
          <p:nvPr>
            <p:ph type="title"/>
          </p:nvPr>
        </p:nvSpPr>
        <p:spPr>
          <a:xfrm>
            <a:off x="572493" y="238539"/>
            <a:ext cx="11018520" cy="1434415"/>
          </a:xfrm>
        </p:spPr>
        <p:txBody>
          <a:bodyPr anchor="b">
            <a:normAutofit/>
          </a:bodyPr>
          <a:lstStyle/>
          <a:p>
            <a:r>
              <a:rPr lang="en-IN" sz="5400" b="1"/>
              <a:t>Introduction: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F1FB15-4AD7-82F2-C5EA-2236AE1F860D}"/>
              </a:ext>
            </a:extLst>
          </p:cNvPr>
          <p:cNvSpPr>
            <a:spLocks noGrp="1"/>
          </p:cNvSpPr>
          <p:nvPr>
            <p:ph idx="1"/>
          </p:nvPr>
        </p:nvSpPr>
        <p:spPr>
          <a:xfrm>
            <a:off x="572493" y="2071316"/>
            <a:ext cx="6713552" cy="4119172"/>
          </a:xfrm>
        </p:spPr>
        <p:txBody>
          <a:bodyPr anchor="t">
            <a:normAutofit/>
          </a:bodyPr>
          <a:lstStyle/>
          <a:p>
            <a:r>
              <a:rPr lang="en-US" sz="2200" i="0">
                <a:effectLst/>
                <a:latin typeface="Calibri" panose="020F0502020204030204" pitchFamily="34" charset="0"/>
                <a:ea typeface="Calibri" panose="020F0502020204030204" pitchFamily="34" charset="0"/>
                <a:cs typeface="Calibri" panose="020F0502020204030204" pitchFamily="34" charset="0"/>
              </a:rPr>
              <a:t>Life on earth is very diverse, from single-celled protozoans to complex multicellular plants and animals. But at the molecular level, all life is fundamentally made up of the same building blocks – DNA and RNA. </a:t>
            </a:r>
          </a:p>
          <a:p>
            <a:r>
              <a:rPr lang="en-US" sz="2200" i="0">
                <a:effectLst/>
                <a:latin typeface="Calibri" panose="020F0502020204030204" pitchFamily="34" charset="0"/>
                <a:ea typeface="Calibri" panose="020F0502020204030204" pitchFamily="34" charset="0"/>
                <a:cs typeface="Calibri" panose="020F0502020204030204" pitchFamily="34" charset="0"/>
              </a:rPr>
              <a:t>One of the primary differences between DNA and RNA is that DNA is double-stranded while RNA is single-stranded.</a:t>
            </a:r>
            <a:endParaRPr lang="en-IN" sz="220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The Differences Between DNA and RNA">
            <a:extLst>
              <a:ext uri="{FF2B5EF4-FFF2-40B4-BE49-F238E27FC236}">
                <a16:creationId xmlns:a16="http://schemas.microsoft.com/office/drawing/2014/main" id="{69E51F35-E507-E1B1-4F47-2165C5CCBD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73" r="24297" b="1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mrita Vishwa Vidyapeetham - Wikipedia">
            <a:extLst>
              <a:ext uri="{FF2B5EF4-FFF2-40B4-BE49-F238E27FC236}">
                <a16:creationId xmlns:a16="http://schemas.microsoft.com/office/drawing/2014/main" id="{DD7D5F6C-C8A4-7C03-8841-2D1D4C987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110ED9-7ECD-D943-456C-4A1D7635AF68}"/>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140900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7505F-6CD4-09C5-DD7D-6FC22EF0692F}"/>
              </a:ext>
            </a:extLst>
          </p:cNvPr>
          <p:cNvSpPr>
            <a:spLocks noGrp="1"/>
          </p:cNvSpPr>
          <p:nvPr>
            <p:ph type="title"/>
          </p:nvPr>
        </p:nvSpPr>
        <p:spPr>
          <a:xfrm>
            <a:off x="572493" y="238539"/>
            <a:ext cx="11018520" cy="1434415"/>
          </a:xfrm>
        </p:spPr>
        <p:txBody>
          <a:bodyPr anchor="b">
            <a:normAutofit/>
          </a:bodyPr>
          <a:lstStyle/>
          <a:p>
            <a:r>
              <a:rPr lang="en-IN" sz="5400" b="1"/>
              <a:t>DNA </a:t>
            </a:r>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28F33D-7D74-DB44-7EAE-AB8A8D76AFBB}"/>
              </a:ext>
            </a:extLst>
          </p:cNvPr>
          <p:cNvSpPr>
            <a:spLocks noGrp="1"/>
          </p:cNvSpPr>
          <p:nvPr>
            <p:ph idx="1"/>
          </p:nvPr>
        </p:nvSpPr>
        <p:spPr>
          <a:xfrm>
            <a:off x="572493" y="2071316"/>
            <a:ext cx="6713552" cy="4119172"/>
          </a:xfrm>
        </p:spPr>
        <p:txBody>
          <a:bodyPr anchor="t">
            <a:normAutofit/>
          </a:bodyPr>
          <a:lstStyle/>
          <a:p>
            <a:pPr marL="514350" indent="-514350">
              <a:buAutoNum type="arabicParenR"/>
            </a:pPr>
            <a:r>
              <a:rPr lang="en-IN" sz="2000" dirty="0"/>
              <a:t>Deoxyribonucleic acid is a polymer composed of two polynucleotide chains that coil around each other to form a double helix. </a:t>
            </a:r>
          </a:p>
          <a:p>
            <a:pPr marL="514350" indent="-514350">
              <a:buAutoNum type="arabicParenR"/>
            </a:pPr>
            <a:r>
              <a:rPr lang="en-IN" sz="2000" dirty="0"/>
              <a:t>It is responsible to carry genetic instructions for the development ,functioning , growth and reproduction of all known organisms.   </a:t>
            </a:r>
          </a:p>
          <a:p>
            <a:pPr marL="514350" indent="-514350">
              <a:buAutoNum type="arabicParenR" startAt="3"/>
            </a:pPr>
            <a:r>
              <a:rPr lang="en-IN" sz="2000" dirty="0"/>
              <a:t>Each nucleotide consists of three components : </a:t>
            </a:r>
          </a:p>
          <a:p>
            <a:pPr marL="0" indent="0">
              <a:buNone/>
            </a:pPr>
            <a:r>
              <a:rPr lang="en-IN" sz="2000" dirty="0"/>
              <a:t>                                                      a) Phosphate group </a:t>
            </a:r>
          </a:p>
          <a:p>
            <a:pPr marL="0" indent="0">
              <a:buNone/>
            </a:pPr>
            <a:r>
              <a:rPr lang="en-IN" sz="2000" dirty="0"/>
              <a:t>                                                      b) Sugar molecule </a:t>
            </a:r>
          </a:p>
          <a:p>
            <a:pPr marL="0" indent="0">
              <a:buNone/>
            </a:pPr>
            <a:r>
              <a:rPr lang="en-IN" sz="2000" dirty="0"/>
              <a:t>                                                      c)  Nitrogenous base                     </a:t>
            </a:r>
          </a:p>
        </p:txBody>
      </p:sp>
      <p:pic>
        <p:nvPicPr>
          <p:cNvPr id="2050" name="Picture 2" descr="What Is DNA?- Meaning, DNA Types, Structure and Functions">
            <a:extLst>
              <a:ext uri="{FF2B5EF4-FFF2-40B4-BE49-F238E27FC236}">
                <a16:creationId xmlns:a16="http://schemas.microsoft.com/office/drawing/2014/main" id="{963DBAC6-C334-D688-86BE-ABB1D91748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06" r="28999"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mrita Vishwa Vidyapeetham - Wikipedia">
            <a:extLst>
              <a:ext uri="{FF2B5EF4-FFF2-40B4-BE49-F238E27FC236}">
                <a16:creationId xmlns:a16="http://schemas.microsoft.com/office/drawing/2014/main" id="{70DE3E7B-AAEC-9844-4501-FE65C4B0A8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F88332-CCF0-A35C-2BD8-8BB457E826CA}"/>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316844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7505F-6CD4-09C5-DD7D-6FC22EF0692F}"/>
              </a:ext>
            </a:extLst>
          </p:cNvPr>
          <p:cNvSpPr>
            <a:spLocks noGrp="1"/>
          </p:cNvSpPr>
          <p:nvPr>
            <p:ph type="title"/>
          </p:nvPr>
        </p:nvSpPr>
        <p:spPr>
          <a:xfrm>
            <a:off x="572493" y="238539"/>
            <a:ext cx="11018520" cy="1434415"/>
          </a:xfrm>
        </p:spPr>
        <p:txBody>
          <a:bodyPr anchor="b">
            <a:normAutofit/>
          </a:bodyPr>
          <a:lstStyle/>
          <a:p>
            <a:r>
              <a:rPr lang="en-IN" sz="5400" b="1"/>
              <a:t>DNA </a:t>
            </a:r>
          </a:p>
        </p:txBody>
      </p:sp>
      <p:sp>
        <p:nvSpPr>
          <p:cNvPr id="205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28F33D-7D74-DB44-7EAE-AB8A8D76AFBB}"/>
              </a:ext>
            </a:extLst>
          </p:cNvPr>
          <p:cNvSpPr>
            <a:spLocks noGrp="1"/>
          </p:cNvSpPr>
          <p:nvPr>
            <p:ph idx="1"/>
          </p:nvPr>
        </p:nvSpPr>
        <p:spPr>
          <a:xfrm>
            <a:off x="572493" y="2071316"/>
            <a:ext cx="6913036" cy="4685546"/>
          </a:xfrm>
        </p:spPr>
        <p:txBody>
          <a:bodyPr anchor="t">
            <a:normAutofit/>
          </a:bodyPr>
          <a:lstStyle/>
          <a:p>
            <a:pPr marL="514350" indent="-514350">
              <a:buAutoNum type="arabicParenR"/>
            </a:pPr>
            <a:r>
              <a:rPr lang="en-US" sz="1600" dirty="0"/>
              <a:t>The DNA molecules contain instructions a living entity requires to grow, develop and reproduce. These instructions are present inside each cell and are inherited from the parents to their offspring.</a:t>
            </a:r>
          </a:p>
          <a:p>
            <a:pPr marL="514350" indent="-514350">
              <a:buAutoNum type="arabicParenR"/>
            </a:pPr>
            <a:r>
              <a:rPr lang="en-US" sz="1600" dirty="0"/>
              <a:t>It is made up of nucleotides which contain a nitrogenous group, a phosphate group, and a sugar group. The order of the nitrogenous bases – thymine(T), guanine(G), cytosine(C), and adenine(A), is crucial in determining the genetic code.</a:t>
            </a:r>
          </a:p>
          <a:p>
            <a:pPr marL="514350" indent="-514350">
              <a:buAutoNum type="arabicParenR"/>
            </a:pPr>
            <a:endParaRPr lang="en-US" sz="1500" dirty="0"/>
          </a:p>
          <a:p>
            <a:pPr marL="514350" indent="-514350">
              <a:buAutoNum type="arabicParenR"/>
            </a:pPr>
            <a:r>
              <a:rPr lang="en-US" sz="1600" b="1" dirty="0"/>
              <a:t>Types of DNA: </a:t>
            </a:r>
          </a:p>
          <a:p>
            <a:pPr marL="0" indent="0">
              <a:buNone/>
            </a:pPr>
            <a:r>
              <a:rPr lang="en-US" sz="1600" dirty="0"/>
              <a:t>               a)</a:t>
            </a:r>
            <a:r>
              <a:rPr lang="en-IN" sz="1600" dirty="0"/>
              <a:t> A – DNA</a:t>
            </a:r>
          </a:p>
          <a:p>
            <a:pPr marL="0" indent="0">
              <a:buNone/>
            </a:pPr>
            <a:r>
              <a:rPr lang="en-IN" sz="1600" dirty="0"/>
              <a:t>               b) B – DNA</a:t>
            </a:r>
          </a:p>
          <a:p>
            <a:pPr marL="0" indent="0">
              <a:buNone/>
            </a:pPr>
            <a:r>
              <a:rPr lang="en-IN" sz="1600" dirty="0"/>
              <a:t>               c) C – DNA</a:t>
            </a:r>
          </a:p>
          <a:p>
            <a:pPr marL="0" indent="0">
              <a:buNone/>
            </a:pPr>
            <a:r>
              <a:rPr lang="en-IN" sz="1600" dirty="0"/>
              <a:t>               d) D – DNA</a:t>
            </a:r>
          </a:p>
          <a:p>
            <a:pPr marL="0" indent="0">
              <a:buNone/>
            </a:pPr>
            <a:r>
              <a:rPr lang="en-IN" sz="1600" dirty="0"/>
              <a:t>               e) Z – DNA</a:t>
            </a:r>
          </a:p>
          <a:p>
            <a:pPr marL="0" indent="0">
              <a:buNone/>
            </a:pPr>
            <a:endParaRPr lang="en-IN" sz="1500" b="1" dirty="0"/>
          </a:p>
        </p:txBody>
      </p:sp>
      <p:pic>
        <p:nvPicPr>
          <p:cNvPr id="2052" name="Picture 4" descr="Different Forms of DNA - Definition, Forms &amp; Factors influencing - Biology  Reader">
            <a:extLst>
              <a:ext uri="{FF2B5EF4-FFF2-40B4-BE49-F238E27FC236}">
                <a16:creationId xmlns:a16="http://schemas.microsoft.com/office/drawing/2014/main" id="{36E14C47-4633-9A28-A15C-1E003DD23E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93" r="30217"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mrita Vishwa Vidyapeetham - Wikipedia">
            <a:extLst>
              <a:ext uri="{FF2B5EF4-FFF2-40B4-BE49-F238E27FC236}">
                <a16:creationId xmlns:a16="http://schemas.microsoft.com/office/drawing/2014/main" id="{8EF88D49-1D59-4F00-1D0A-AFE1BD684E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E232B25-A42A-39F9-2402-FB4090E4E252}"/>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279717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AEF67-D7EA-67C7-86EC-CDA7F541B3C5}"/>
              </a:ext>
            </a:extLst>
          </p:cNvPr>
          <p:cNvSpPr>
            <a:spLocks noGrp="1"/>
          </p:cNvSpPr>
          <p:nvPr>
            <p:ph type="title"/>
          </p:nvPr>
        </p:nvSpPr>
        <p:spPr>
          <a:xfrm>
            <a:off x="572493" y="238539"/>
            <a:ext cx="11018520" cy="1434415"/>
          </a:xfrm>
        </p:spPr>
        <p:txBody>
          <a:bodyPr anchor="b">
            <a:normAutofit/>
          </a:bodyPr>
          <a:lstStyle/>
          <a:p>
            <a:r>
              <a:rPr lang="en-IN" sz="5400" b="1"/>
              <a:t>RNA</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E8DB4B-1526-6817-C133-172A559FCF09}"/>
              </a:ext>
            </a:extLst>
          </p:cNvPr>
          <p:cNvSpPr>
            <a:spLocks noGrp="1"/>
          </p:cNvSpPr>
          <p:nvPr>
            <p:ph idx="1"/>
          </p:nvPr>
        </p:nvSpPr>
        <p:spPr>
          <a:xfrm>
            <a:off x="572493" y="2071316"/>
            <a:ext cx="6713552" cy="4119172"/>
          </a:xfrm>
        </p:spPr>
        <p:txBody>
          <a:bodyPr anchor="t">
            <a:normAutofit/>
          </a:bodyPr>
          <a:lstStyle/>
          <a:p>
            <a:pPr marL="0" indent="0">
              <a:buNone/>
            </a:pPr>
            <a:r>
              <a:rPr lang="en-IN" sz="2200"/>
              <a:t>1) Ribonucleic acid is a nucleic acid present in all living cells that acts as a messenger carrying instructions from DNA for controlling the synthesis of proteins . </a:t>
            </a:r>
          </a:p>
          <a:p>
            <a:pPr marL="0" indent="0">
              <a:buNone/>
            </a:pPr>
            <a:r>
              <a:rPr lang="en-IN" sz="2200"/>
              <a:t>2) Ribonucleic acid  is a single stranded .</a:t>
            </a:r>
          </a:p>
          <a:p>
            <a:pPr marL="0" indent="0">
              <a:buNone/>
            </a:pPr>
            <a:r>
              <a:rPr lang="en-IN" sz="2200"/>
              <a:t>3) RNA has a backbone made of alternating phosphate groups and the sugar ribose .</a:t>
            </a:r>
          </a:p>
        </p:txBody>
      </p:sp>
      <p:pic>
        <p:nvPicPr>
          <p:cNvPr id="1026" name="Picture 2" descr="RNA - Structure, Functions and Types of RNA">
            <a:extLst>
              <a:ext uri="{FF2B5EF4-FFF2-40B4-BE49-F238E27FC236}">
                <a16:creationId xmlns:a16="http://schemas.microsoft.com/office/drawing/2014/main" id="{90AF5CB2-321B-5EFA-76F6-59DA4AC1D2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02" r="31214"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mrita Vishwa Vidyapeetham - Wikipedia">
            <a:extLst>
              <a:ext uri="{FF2B5EF4-FFF2-40B4-BE49-F238E27FC236}">
                <a16:creationId xmlns:a16="http://schemas.microsoft.com/office/drawing/2014/main" id="{94801A0E-D8E1-CC28-E60E-46B7CA7CD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3984521-9F4F-4EB6-3468-B4D34F205882}"/>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15455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AEF67-D7EA-67C7-86EC-CDA7F541B3C5}"/>
              </a:ext>
            </a:extLst>
          </p:cNvPr>
          <p:cNvSpPr>
            <a:spLocks noGrp="1"/>
          </p:cNvSpPr>
          <p:nvPr>
            <p:ph type="title"/>
          </p:nvPr>
        </p:nvSpPr>
        <p:spPr>
          <a:xfrm>
            <a:off x="838200" y="365125"/>
            <a:ext cx="10515600" cy="1325563"/>
          </a:xfrm>
        </p:spPr>
        <p:txBody>
          <a:bodyPr>
            <a:normAutofit/>
          </a:bodyPr>
          <a:lstStyle/>
          <a:p>
            <a:r>
              <a:rPr lang="en-IN" sz="5400" b="1"/>
              <a:t>RNA</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E8DB4B-1526-6817-C133-172A559FCF09}"/>
              </a:ext>
            </a:extLst>
          </p:cNvPr>
          <p:cNvSpPr>
            <a:spLocks noGrp="1"/>
          </p:cNvSpPr>
          <p:nvPr>
            <p:ph idx="1"/>
          </p:nvPr>
        </p:nvSpPr>
        <p:spPr>
          <a:xfrm>
            <a:off x="838200" y="1929384"/>
            <a:ext cx="10515600" cy="4251960"/>
          </a:xfrm>
        </p:spPr>
        <p:txBody>
          <a:bodyPr>
            <a:normAutofit/>
          </a:bodyPr>
          <a:lstStyle/>
          <a:p>
            <a:pPr marL="457200" indent="-457200">
              <a:buAutoNum type="arabicParenR"/>
            </a:pPr>
            <a:r>
              <a:rPr lang="en-US" sz="2000" dirty="0"/>
              <a:t>RNA contains the sugar ribose, phosphates, and the nitrogenous bases adenine (A), guanine (G),cytosine (C),  and uracil (U). DNA and RNA share the nitrogenous bases A, G, and C. Thymine is usually only present in DNA and uracil is usually only present in RNA.</a:t>
            </a:r>
          </a:p>
          <a:p>
            <a:pPr marL="0" indent="0">
              <a:buNone/>
            </a:pPr>
            <a:r>
              <a:rPr lang="en-US" sz="2000" b="1" i="0">
                <a:effectLst/>
                <a:latin typeface="inherit"/>
              </a:rPr>
              <a:t>Types Of RNA</a:t>
            </a:r>
          </a:p>
          <a:p>
            <a:r>
              <a:rPr lang="en-US" sz="2000" i="0">
                <a:effectLst/>
              </a:rPr>
              <a:t>Only some of the genes in cells are expressed into RNA. The following are the types of RNA wherein each type is encoded by its own type of gene:</a:t>
            </a:r>
          </a:p>
          <a:p>
            <a:pPr>
              <a:buFont typeface="Wingdings" panose="05000000000000000000" pitchFamily="2" charset="2"/>
              <a:buChar char="Ø"/>
            </a:pPr>
            <a:r>
              <a:rPr lang="en-US" sz="2000" b="1" i="0">
                <a:effectLst/>
              </a:rPr>
              <a:t>tRNA</a:t>
            </a:r>
            <a:r>
              <a:rPr lang="en-US" sz="2000" i="0">
                <a:effectLst/>
              </a:rPr>
              <a:t>– The transfer RNA or the tRNA carries amino acids to ribosomes while translation</a:t>
            </a:r>
          </a:p>
          <a:p>
            <a:pPr>
              <a:buFont typeface="Wingdings" panose="05000000000000000000" pitchFamily="2" charset="2"/>
              <a:buChar char="Ø"/>
            </a:pPr>
            <a:r>
              <a:rPr lang="en-US" sz="2000" b="1" i="0">
                <a:effectLst/>
              </a:rPr>
              <a:t>mRNA</a:t>
            </a:r>
            <a:r>
              <a:rPr lang="en-US" sz="2000" i="0">
                <a:effectLst/>
              </a:rPr>
              <a:t> – The messenger RNA or the mRNA encodes amino acid sequences of a polypeptide</a:t>
            </a:r>
          </a:p>
          <a:p>
            <a:pPr>
              <a:buFont typeface="Wingdings" panose="05000000000000000000" pitchFamily="2" charset="2"/>
              <a:buChar char="Ø"/>
            </a:pPr>
            <a:r>
              <a:rPr lang="en-US" sz="2000" b="1" i="0">
                <a:effectLst/>
              </a:rPr>
              <a:t>rRNA</a:t>
            </a:r>
            <a:r>
              <a:rPr lang="en-US" sz="2000" i="0">
                <a:effectLst/>
              </a:rPr>
              <a:t> – The ribosomal RNA or the rRNA produces ribosomes with the ribosomal proteins that are organelles responsible for the translation of the mRNA.</a:t>
            </a:r>
          </a:p>
          <a:p>
            <a:pPr>
              <a:buFont typeface="Wingdings" panose="05000000000000000000" pitchFamily="2" charset="2"/>
              <a:buChar char="Ø"/>
            </a:pPr>
            <a:r>
              <a:rPr lang="en-US" sz="2000" b="1" i="0">
                <a:effectLst/>
              </a:rPr>
              <a:t>snRNA</a:t>
            </a:r>
            <a:r>
              <a:rPr lang="en-US" sz="2000" i="0">
                <a:effectLst/>
              </a:rPr>
              <a:t> – The small nuclear RNA forms the complexes along with proteins which are utilized in RNA processing in the eukaryotes.</a:t>
            </a:r>
          </a:p>
          <a:p>
            <a:pPr marL="457200" indent="-457200">
              <a:buAutoNum type="arabicParenR"/>
            </a:pPr>
            <a:endParaRPr lang="en-IN" sz="2000" dirty="0"/>
          </a:p>
        </p:txBody>
      </p:sp>
      <p:pic>
        <p:nvPicPr>
          <p:cNvPr id="4" name="Picture 2" descr="Amrita Vishwa Vidyapeetham - Wikipedia">
            <a:extLst>
              <a:ext uri="{FF2B5EF4-FFF2-40B4-BE49-F238E27FC236}">
                <a16:creationId xmlns:a16="http://schemas.microsoft.com/office/drawing/2014/main" id="{D5E4EA5A-03E3-3721-D973-29AE7C1B0F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0DEE87-F097-D95E-290C-B1AC9C5D9346}"/>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330581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4787C-FC33-2E17-0FA0-C1910FC4188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RNA</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5FCEFC-C9F1-3DBA-AA0B-4078AEFA78FE}"/>
              </a:ext>
            </a:extLst>
          </p:cNvPr>
          <p:cNvPicPr>
            <a:picLocks noChangeAspect="1"/>
          </p:cNvPicPr>
          <p:nvPr/>
        </p:nvPicPr>
        <p:blipFill>
          <a:blip r:embed="rId2"/>
          <a:stretch>
            <a:fillRect/>
          </a:stretch>
        </p:blipFill>
        <p:spPr>
          <a:xfrm>
            <a:off x="2906606" y="2633472"/>
            <a:ext cx="6375739" cy="3586353"/>
          </a:xfrm>
          <a:prstGeom prst="rect">
            <a:avLst/>
          </a:prstGeom>
        </p:spPr>
      </p:pic>
      <p:pic>
        <p:nvPicPr>
          <p:cNvPr id="5" name="Picture 2" descr="Amrita Vishwa Vidyapeetham - Wikipedia">
            <a:extLst>
              <a:ext uri="{FF2B5EF4-FFF2-40B4-BE49-F238E27FC236}">
                <a16:creationId xmlns:a16="http://schemas.microsoft.com/office/drawing/2014/main" id="{3B69080A-13DF-BBBA-E757-CDDA391BD8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22C677-E049-3C0D-2FE3-0C82A3FA29C5}"/>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103786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B9AFB2-38A0-6477-70A4-7CC6C91F836A}"/>
              </a:ext>
            </a:extLst>
          </p:cNvPr>
          <p:cNvSpPr>
            <a:spLocks noGrp="1"/>
          </p:cNvSpPr>
          <p:nvPr>
            <p:ph type="title"/>
          </p:nvPr>
        </p:nvSpPr>
        <p:spPr>
          <a:xfrm>
            <a:off x="838200" y="253397"/>
            <a:ext cx="10515600" cy="1273233"/>
          </a:xfrm>
        </p:spPr>
        <p:txBody>
          <a:bodyPr>
            <a:normAutofit/>
          </a:bodyPr>
          <a:lstStyle/>
          <a:p>
            <a:r>
              <a:rPr lang="en-IN" sz="4000" b="1"/>
              <a:t>Role of Proteins</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948A18-66CB-B6FA-8A93-B3D0D78E308E}"/>
              </a:ext>
            </a:extLst>
          </p:cNvPr>
          <p:cNvSpPr>
            <a:spLocks noGrp="1"/>
          </p:cNvSpPr>
          <p:nvPr>
            <p:ph idx="1"/>
          </p:nvPr>
        </p:nvSpPr>
        <p:spPr>
          <a:xfrm>
            <a:off x="838200" y="2478024"/>
            <a:ext cx="10515600" cy="3694176"/>
          </a:xfrm>
        </p:spPr>
        <p:txBody>
          <a:bodyPr>
            <a:normAutofit/>
          </a:bodyPr>
          <a:lstStyle/>
          <a:p>
            <a:r>
              <a:rPr lang="en-US" sz="2000" dirty="0"/>
              <a:t>To place these ideas in the proper context, remember that some proteins are enzymes that aid cells by catalyzing chemical reactions. </a:t>
            </a:r>
          </a:p>
          <a:p>
            <a:r>
              <a:rPr lang="en-US" sz="2000" dirty="0"/>
              <a:t>These chemical reactions occur after the enzyme binds its substrate at the enzyme’s active site. </a:t>
            </a:r>
          </a:p>
          <a:p>
            <a:r>
              <a:rPr lang="en-US" sz="2000" dirty="0"/>
              <a:t>The enzyme’s active site matches the substrate molecule in size, shape and chemical properties.</a:t>
            </a:r>
          </a:p>
          <a:p>
            <a:r>
              <a:rPr lang="en-US" sz="2000" dirty="0"/>
              <a:t>Proteins play a critical role in how cells successfully meet the challenges of living. Cells use </a:t>
            </a:r>
          </a:p>
          <a:p>
            <a:r>
              <a:rPr lang="en-US" sz="2000" dirty="0"/>
              <a:t>proteins to maintain their shape and to speed up important chemical reactions such as photosynthesis and respiration.</a:t>
            </a:r>
          </a:p>
          <a:p>
            <a:endParaRPr lang="en-US" sz="2000" dirty="0"/>
          </a:p>
          <a:p>
            <a:r>
              <a:rPr lang="en-US" sz="2000" dirty="0"/>
              <a:t>A cell will not live long if it cannot reliably create the proteins that it needs for survival.</a:t>
            </a:r>
            <a:endParaRPr lang="en-IN" sz="2000" dirty="0"/>
          </a:p>
        </p:txBody>
      </p:sp>
      <p:pic>
        <p:nvPicPr>
          <p:cNvPr id="4" name="Picture 2" descr="Amrita Vishwa Vidyapeetham - Wikipedia">
            <a:extLst>
              <a:ext uri="{FF2B5EF4-FFF2-40B4-BE49-F238E27FC236}">
                <a16:creationId xmlns:a16="http://schemas.microsoft.com/office/drawing/2014/main" id="{C2AF6F98-AA3E-EE1E-D9B5-BF36F3079C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02"/>
          <a:stretch/>
        </p:blipFill>
        <p:spPr bwMode="auto">
          <a:xfrm>
            <a:off x="9909748" y="0"/>
            <a:ext cx="2282252" cy="7639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79E782-9318-9732-1BB9-AB91F832151D}"/>
              </a:ext>
            </a:extLst>
          </p:cNvPr>
          <p:cNvSpPr txBox="1"/>
          <p:nvPr/>
        </p:nvSpPr>
        <p:spPr>
          <a:xfrm>
            <a:off x="3472437" y="6488668"/>
            <a:ext cx="6096000" cy="369332"/>
          </a:xfrm>
          <a:prstGeom prst="rect">
            <a:avLst/>
          </a:prstGeom>
          <a:noFill/>
        </p:spPr>
        <p:txBody>
          <a:bodyPr wrap="square">
            <a:spAutoFit/>
          </a:bodyPr>
          <a:lstStyle/>
          <a:p>
            <a:r>
              <a:rPr lang="en-IN" dirty="0">
                <a:solidFill>
                  <a:schemeClr val="bg1">
                    <a:lumMod val="75000"/>
                  </a:schemeClr>
                </a:solidFill>
              </a:rPr>
              <a:t>Dept. of AIE                                           ASE,BANGLORE</a:t>
            </a:r>
          </a:p>
        </p:txBody>
      </p:sp>
    </p:spTree>
    <p:extLst>
      <p:ext uri="{BB962C8B-B14F-4D97-AF65-F5344CB8AC3E}">
        <p14:creationId xmlns:p14="http://schemas.microsoft.com/office/powerpoint/2010/main" val="383068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1201</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Calibri</vt:lpstr>
      <vt:lpstr>Calibri Light</vt:lpstr>
      <vt:lpstr>Courier New</vt:lpstr>
      <vt:lpstr>inherit</vt:lpstr>
      <vt:lpstr>Tahoma</vt:lpstr>
      <vt:lpstr>Times New Roman</vt:lpstr>
      <vt:lpstr>Wingdings</vt:lpstr>
      <vt:lpstr>Office Theme</vt:lpstr>
      <vt:lpstr>PowerPoint Presentation</vt:lpstr>
      <vt:lpstr>Contents </vt:lpstr>
      <vt:lpstr>Introduction:</vt:lpstr>
      <vt:lpstr>DNA </vt:lpstr>
      <vt:lpstr>DNA </vt:lpstr>
      <vt:lpstr>RNA</vt:lpstr>
      <vt:lpstr>RNA</vt:lpstr>
      <vt:lpstr>RNA</vt:lpstr>
      <vt:lpstr>Role of Proteins</vt:lpstr>
      <vt:lpstr>DNA to PROTEINS</vt:lpstr>
      <vt:lpstr>DNA to RNA (Transcription) </vt:lpstr>
      <vt:lpstr>Transcription</vt:lpstr>
      <vt:lpstr>RNA to PROTEINS(Translation)</vt:lpstr>
      <vt:lpstr>Translation</vt:lpstr>
      <vt:lpstr>Code</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Chillakuru Hari</dc:creator>
  <cp:lastModifiedBy>Ruchith Balaji</cp:lastModifiedBy>
  <cp:revision>11</cp:revision>
  <dcterms:created xsi:type="dcterms:W3CDTF">2022-07-18T17:37:48Z</dcterms:created>
  <dcterms:modified xsi:type="dcterms:W3CDTF">2022-07-19T05:04:55Z</dcterms:modified>
</cp:coreProperties>
</file>