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  <p:sldMasterId id="2147483711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259" r:id="rId8"/>
    <p:sldId id="269" r:id="rId9"/>
    <p:sldId id="270" r:id="rId10"/>
    <p:sldId id="260" r:id="rId11"/>
    <p:sldId id="268" r:id="rId12"/>
    <p:sldId id="261" r:id="rId13"/>
    <p:sldId id="262" r:id="rId14"/>
    <p:sldId id="263" r:id="rId15"/>
    <p:sldId id="266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0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5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0415-4294-FB6C-3988-BAE7132A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2F91-0199-DCCA-9439-D104EA82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391B-25E3-7585-4F6F-29120A91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F17C-7B74-02C7-C313-F384315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CC16-277E-F534-459A-D9AF16DE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D7E6-F164-73FD-CE06-63697EF1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690A-4540-11BC-A5F8-B3D6DE70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26A0-3B35-DB34-708C-90B1ADA6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CB3A-DC43-7C66-12BF-830388E6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2693-CE11-A3C5-2E6F-5274E1AA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1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8D3-3B93-422D-5AF4-38AFB0DD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23D5-BB50-C17D-79F4-67AEAABB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7280-7DA5-95A5-78FD-CC9D9933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64E4-5936-FA9D-E21B-07C5A11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E454-EA85-C5A0-066A-F88D4D7B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02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870-5B8E-C1EC-D372-B3F84349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02D5-4D8A-67ED-7431-4E3729D0B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BF6C-3B2E-EF22-0E5B-6755E0DB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C8AA-C9B7-41FD-62C5-92450E4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821E-8E2D-2271-D77B-6C3F2C4E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4E525-B73D-074D-BDF0-F4476478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06B2-2C77-E786-BAC0-77E753C2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503B-E80F-DFCC-332E-DDAD02D1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F3FA-C076-C4EB-2FCE-331EED90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6F79D-7280-AA6B-70AF-48FFB8A32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5E8F3-61EB-0998-E39A-2EFBF922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1D6D-A137-952E-F6E9-3690E3EF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55922-AF52-19C5-7234-BCE4223A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F79E4-C9B8-4976-1944-5D26DD06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7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7DD9-F6D0-5EE9-D5B4-16655FB6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86E26-454D-8370-76B9-E92B009D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12EAC-87F8-B4F8-74B6-EF3FCF3C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AE97D-1F36-B368-F100-5F22702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85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474A9-5E91-CF35-E43A-D76ABEE5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3006-CD6B-28B5-C7A2-5D52A9F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B5E0-5DC9-CBA2-F578-A9112475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D0F0-3D07-04C0-2725-68319D80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10D1-71E9-3F58-4260-A8AEE53D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8E4CE-9040-05E0-0C14-D8973995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99B8-CDBE-7614-DD55-E31945F1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018A-8A26-E973-8DCA-BCC67EA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33D7-37E1-5E40-BD00-C250FDE8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48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23DF-83C6-4971-B541-A3A59A3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4091C-C247-BAEF-4FA0-1BC9B6F26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2C967-8E05-49AC-CF0E-CCB965ED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679B7-55A0-470D-FC82-4CA7B16D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A4E4C-AB19-51E1-1D28-B625A96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C90D0-0F82-15E4-2A4C-E65F71D6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30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BDC6-8741-3D84-F3DE-E724498A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B3E3-0415-196F-D8F6-97765E4B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285E-F36B-737A-C269-1DF6B71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D3BD-C00C-EEF5-9FBD-7B880C22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0B1D-6471-ED22-1E8D-2F19C055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41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EA2B9-8267-6DDB-FA4A-AAA43D7FA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EE974-1022-296E-117D-63FBB0CB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E8E2-715C-BA0D-05C3-7C6F666C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9904-55B5-71B1-2800-162FAC70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8F83-733E-0F1E-F162-7615290B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7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4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3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1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2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4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98C83-6067-11FB-16D7-75592222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4EC9-1F8C-31B1-12C2-53DE16D2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3EC-E84F-B17B-8FAC-F19D0C2EB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E9E7-7B73-3284-C253-BBA5B8E43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68EC-05EC-0995-5E9F-C25C5B5ED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065081"/>
            <a:ext cx="8791575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BIDIRECTIONAL VISITOR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09519-53FE-6E49-4314-C77702BA2CC2}"/>
              </a:ext>
            </a:extLst>
          </p:cNvPr>
          <p:cNvSpPr txBox="1"/>
          <p:nvPr/>
        </p:nvSpPr>
        <p:spPr>
          <a:xfrm>
            <a:off x="5156199" y="236415"/>
            <a:ext cx="187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21AIE114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CB546-065F-3022-3162-991FBF50EB54}"/>
              </a:ext>
            </a:extLst>
          </p:cNvPr>
          <p:cNvSpPr txBox="1"/>
          <p:nvPr/>
        </p:nvSpPr>
        <p:spPr>
          <a:xfrm>
            <a:off x="3121211" y="1227692"/>
            <a:ext cx="5949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PRINCIPLES OF MESAURMENTS AND SENSORS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90065-A591-058E-603C-195D1478E2E6}"/>
              </a:ext>
            </a:extLst>
          </p:cNvPr>
          <p:cNvSpPr txBox="1"/>
          <p:nvPr/>
        </p:nvSpPr>
        <p:spPr>
          <a:xfrm>
            <a:off x="6976533" y="4182533"/>
            <a:ext cx="4842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</a:t>
            </a:r>
          </a:p>
          <a:p>
            <a:endParaRPr lang="en-IN" dirty="0"/>
          </a:p>
          <a:p>
            <a:r>
              <a:rPr lang="en-IN" dirty="0"/>
              <a:t>RUCHITH BALAJI     - BL.EN.U4AIE21017</a:t>
            </a:r>
          </a:p>
          <a:p>
            <a:r>
              <a:rPr lang="en-IN" dirty="0"/>
              <a:t>B SAI ABHISHEK       - BL.EN.U4AIE21015</a:t>
            </a:r>
          </a:p>
          <a:p>
            <a:r>
              <a:rPr lang="en-IN" dirty="0"/>
              <a:t>CHILLAKURU HARI - BL.EN.U4AIE21038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2D2B4-5415-75D5-9E20-70169D5B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92CA5-3398-6ECE-1D45-DC918690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593409" y="3271078"/>
            <a:ext cx="10173582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97443-3FDB-22D6-09A2-9119A65C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E75B-26D3-7851-477C-12D12115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light-emitting diode definition is, an LED or light-emitting diode is a PN junction diode that produces light once electric current supplies throughout it in the forward direction.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energy 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life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operates at low temperature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usage is low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611C1-C1CD-DDA9-660B-10E89E0B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75" y="2354089"/>
            <a:ext cx="2870275" cy="2757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D087FD-A1C3-8B9C-3E8A-36BD5192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0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13A73-7546-59A8-B652-0FBBF5CA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PIEZO Buzzer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E5C8-DFCD-1C41-D29B-EF190221C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audio signaling device like a beeper or buzzer may be electromechanical or piezoelectric or mechanical type.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this is to convert the signal from audio to sound.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pin configuration of the buzzer is shown in Figure. It includes two pins namely positive and negative.</a:t>
            </a:r>
          </a:p>
        </p:txBody>
      </p:sp>
      <p:pic>
        <p:nvPicPr>
          <p:cNvPr id="7170" name="Picture 2" descr="Buzzer Pin Configuration">
            <a:extLst>
              <a:ext uri="{FF2B5EF4-FFF2-40B4-BE49-F238E27FC236}">
                <a16:creationId xmlns:a16="http://schemas.microsoft.com/office/drawing/2014/main" id="{DD19EC44-5852-FC3E-5B04-82181E4D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40" y="2949331"/>
            <a:ext cx="1998980" cy="22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10B8B9-342D-0606-5150-ECBA3136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CFC96-5057-53CC-3E69-D183FB33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A6C-06EA-29E5-373B-BE80F6D5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 sensor used for measuring the infrared light radiation emitted from objects in its field of view is called as a PIR sensor or Pyroelectric sensor.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sensors mostly used in PIR-based motion detectors. Also, it used in security alarms and automatic lighting applications.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body movement is present near the door, then infrared radiation emitted from the body will cause the sensor to produce sensing signal which is fed to microcontroller.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4ADD1-57B6-0D2F-E737-8A900242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2177172"/>
            <a:ext cx="4198802" cy="3563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C97EA-A2F1-ACAC-49BD-5F5C4C12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A6C-06EA-29E5-373B-BE80F6D5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Pin1 corresponds to the drain terminal of the device, which connected to the positive supply 5V DC.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Pin2 corresponds to the source terminal of the device, which connects to the ground terminal via a 100K or 47K resistor. The Pin2 is the output pin of the sensor. The pin 2 of the sensor carries the detected IR signal to an amplifier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Pin3 of the sensor connected to the ground.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Fresnel lens used as a focusing system for infrared radiation.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4535905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Configuration:</a:t>
            </a:r>
          </a:p>
        </p:txBody>
      </p:sp>
      <p:pic>
        <p:nvPicPr>
          <p:cNvPr id="6146" name="Picture 2" descr="PIR sensor pin configuration">
            <a:extLst>
              <a:ext uri="{FF2B5EF4-FFF2-40B4-BE49-F238E27FC236}">
                <a16:creationId xmlns:a16="http://schemas.microsoft.com/office/drawing/2014/main" id="{5F88E46B-8683-8525-50E8-F9B540F9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10" y="2668825"/>
            <a:ext cx="2667560" cy="243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F95D50-90B2-232B-3C2B-D668EF4E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8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A6C-06EA-29E5-373B-BE80F6D5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can detect animal/human movement in a requirement range.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is made of a pyroelectric sensor, which is able to detect different levels of infrared radiation.  The detector itself does not emit any energy but passively receives it.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infrared radiation from the environment. Once there is infrared radiation from the human body particle with temperature, focusing on the optical system causes the pyroelectric device to generate a sudden electrical signal.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 PIR Sensor detect?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1478A-081D-F90F-F3D6-2CB58302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61" y="2899388"/>
            <a:ext cx="4293598" cy="2416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5C3AD-F950-AABA-7EE5-9B3F3C92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A6C-06EA-29E5-373B-BE80F6D5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passive infrared sensor does not radiate energy to space.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the  infrared radiation from the human body to make an alarm.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object with temperature is constantly radiating infrared rays to the outside world. The surface temperature of the human body is between 36° C - 27 ° 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converts human infrared radiation into electricity ,so that it outputs a corresponding signal, which is the alarm signal.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 Working Principle: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1478A-081D-F90F-F3D6-2CB58302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61" y="2899388"/>
            <a:ext cx="4293598" cy="241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E9388-1EC2-D6AF-04CD-4E8D6BAFE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7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A6C-06EA-29E5-373B-BE80F6D5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passive infrared: Detection distances range from 25 cm to 20 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curtain type: The detection distance ranges from 25 cm to 20 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 passive infrared: The detection distance ranges from 10 meters to 150 meters.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 passive infrared curtain detector: distance from 10 meters to 150 meters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PIR Sensors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1478A-081D-F90F-F3D6-2CB58302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61" y="2899388"/>
            <a:ext cx="4293598" cy="241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E9388-1EC2-D6AF-04CD-4E8D6BAFE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6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A6C-06EA-29E5-373B-BE80F6D5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8252336" cy="3563159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two PIR sensors have been used to keep track of the entry and exit of the persons.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 any person passes through sensor 1 and later sensor 2, it will be treated as entry and count will be incremented.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Similarly, if any person passes through sensor 2 and later sensor 1, it will be treated as exit and count will be decremented. 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every entry and exit the buzzer makes sound and message will be displayed.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E9388-1EC2-D6AF-04CD-4E8D6BAF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1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E9388-1EC2-D6AF-04CD-4E8D6BAF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EA057-9767-DF87-4259-14C5C6B9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72" y="2192781"/>
            <a:ext cx="554545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6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E9388-1EC2-D6AF-04CD-4E8D6BAF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6E10C-241E-4F0F-8A43-BE5302EAE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8719" y="1621219"/>
            <a:ext cx="4294562" cy="5214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8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B10-90EA-EC6F-20FC-9738002F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F8A4-FE42-4454-B3BB-F986E8FC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200" dirty="0"/>
              <a:t>ARDUINO UNO R3</a:t>
            </a:r>
          </a:p>
          <a:p>
            <a:r>
              <a:rPr lang="en-IN" sz="2200" dirty="0"/>
              <a:t>LCD (16*2)</a:t>
            </a:r>
          </a:p>
          <a:p>
            <a:r>
              <a:rPr lang="en-IN" sz="2200" dirty="0"/>
              <a:t>POTENTIOMETER</a:t>
            </a:r>
          </a:p>
          <a:p>
            <a:r>
              <a:rPr lang="en-IN" sz="2200" dirty="0"/>
              <a:t>RESISTORS</a:t>
            </a:r>
          </a:p>
          <a:p>
            <a:r>
              <a:rPr lang="en-IN" sz="2200" dirty="0"/>
              <a:t>LED</a:t>
            </a:r>
          </a:p>
          <a:p>
            <a:r>
              <a:rPr lang="en-IN" sz="2200" dirty="0"/>
              <a:t>PIR SENSOR</a:t>
            </a:r>
          </a:p>
          <a:p>
            <a:r>
              <a:rPr lang="en-IN" sz="2200" dirty="0"/>
              <a:t>PIEZO</a:t>
            </a:r>
          </a:p>
          <a:p>
            <a:endParaRPr lang="en-IN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25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73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AC495-8875-D679-A3EF-0903C924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56496"/>
            <a:ext cx="1462088" cy="5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E63B69-9452-C46F-4E34-47100EA36B54}"/>
              </a:ext>
            </a:extLst>
          </p:cNvPr>
          <p:cNvSpPr txBox="1">
            <a:spLocks/>
          </p:cNvSpPr>
          <p:nvPr/>
        </p:nvSpPr>
        <p:spPr>
          <a:xfrm>
            <a:off x="1282188" y="1383462"/>
            <a:ext cx="5988188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E9388-1EC2-D6AF-04CD-4E8D6BAF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7519B-4E8C-0B3F-7530-FE6A1DD85EB9}"/>
              </a:ext>
            </a:extLst>
          </p:cNvPr>
          <p:cNvSpPr txBox="1"/>
          <p:nvPr/>
        </p:nvSpPr>
        <p:spPr>
          <a:xfrm>
            <a:off x="2443000" y="2508826"/>
            <a:ext cx="730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Finally, we conclude that the proposed system will count visitors effectively and efficiently by reducing the rate at which error occurs when counting visitors.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project was to design and construct a device that would count and display the exact number of people in a building, the following recommendation however should be considered to ensure effective operation of the digital bidirectional visitor counter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54FA8-D682-7712-C5A4-411A94D9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64EA-E555-6A65-6BAA-085B3510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board is a microcontroller based on the ATmega328. It has 14 digital input/output pins in which 6 can be used as PWM outputs.</a:t>
            </a:r>
            <a:endParaRPr lang="en-IN" sz="320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have 6 analogue I/O pins.</a:t>
            </a:r>
            <a:endParaRPr lang="en-US" sz="140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D41F0-5E97-20FB-892F-5DA586B6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44" y="2543175"/>
            <a:ext cx="4107631" cy="289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FC8E81-7367-0BD4-836F-338B6B4A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4FA8-D682-7712-C5A4-411A94D9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64EA-E555-6A65-6BAA-085B3510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359979"/>
            <a:ext cx="8363835" cy="356315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easy USB interface. This allows interface with USB as this is like a serial device.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chip on the board plugs straight into your USB port and supports on your computer as a virtual serial port.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benefit of this setup is that serial communication is an extremely easy protocol which is time-tested and USB makes connection with modern computers and makes it comfortable.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easy-to-find the microcontroller brain which is the ATmega328 chip. It has more number of hardware features like timers, external and internal interrupts, PWM pins and multiple sleep modes.</a:t>
            </a:r>
          </a:p>
          <a:p>
            <a:endParaRPr lang="en-US" sz="140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9D7B88-7B91-30F4-FB22-1451D3B744E6}"/>
              </a:ext>
            </a:extLst>
          </p:cNvPr>
          <p:cNvSpPr txBox="1">
            <a:spLocks/>
          </p:cNvSpPr>
          <p:nvPr/>
        </p:nvSpPr>
        <p:spPr>
          <a:xfrm>
            <a:off x="1282189" y="1383462"/>
            <a:ext cx="5710282" cy="63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Arduino: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F213F-B271-1F94-B21F-EB0B63D6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A252-762C-2528-FDB7-6CE14F2B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88" y="1383462"/>
            <a:ext cx="2886399" cy="63002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5A-7B7E-EEAD-0145-2619C772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6266093" cy="3563159"/>
          </a:xfrm>
        </p:spPr>
        <p:txBody>
          <a:bodyPr>
            <a:normAutofit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ATmega328P based Microcontroller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Voltage of the Arduino is 5V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recommended input voltage ranges from 7V to 12V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 voltage (limit) is 6V to 20V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input and output pins-14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input &amp; output pins (PWM)-6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 pins are 6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Current for each I/O Pin is 20 mA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Current used for 3.3V Pin is 50 mA</a:t>
            </a:r>
          </a:p>
          <a:p>
            <a:endParaRPr lang="en-I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8056CF-7F47-36EA-A5CF-0C57DD723359}"/>
              </a:ext>
            </a:extLst>
          </p:cNvPr>
          <p:cNvSpPr txBox="1">
            <a:spLocks/>
          </p:cNvSpPr>
          <p:nvPr/>
        </p:nvSpPr>
        <p:spPr>
          <a:xfrm>
            <a:off x="1117160" y="9567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 b="1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RDUINO UNO R3 TECHNICAL SPECIFICATIONS - YouTube">
            <a:extLst>
              <a:ext uri="{FF2B5EF4-FFF2-40B4-BE49-F238E27FC236}">
                <a16:creationId xmlns:a16="http://schemas.microsoft.com/office/drawing/2014/main" id="{B564800A-D82E-456E-9F06-9026E408E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9" b="9347"/>
          <a:stretch/>
        </p:blipFill>
        <p:spPr bwMode="auto">
          <a:xfrm>
            <a:off x="7548282" y="2494450"/>
            <a:ext cx="4032226" cy="24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D4A031-00B4-832E-FE63-C7B32E44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EA252-762C-2528-FDB7-6CE14F2B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(16 x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5A-7B7E-EEAD-0145-2619C772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 device that is used to display data and the message is known as LCD 16×2.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it includes 16 Columns &amp; 2 Rows so it can display 32 characters (16×2=32) in total &amp; every character will be made with 5×8 (40) Pixel Dots.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LCD pins – 16</a:t>
            </a:r>
          </a:p>
          <a:p>
            <a:endParaRPr lang="en-I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face 16x2 LCD (parallel interface) with Arduino Uno - Arduino Project  Hub">
            <a:extLst>
              <a:ext uri="{FF2B5EF4-FFF2-40B4-BE49-F238E27FC236}">
                <a16:creationId xmlns:a16="http://schemas.microsoft.com/office/drawing/2014/main" id="{0AD9034A-4D98-E4D7-F2BB-79DF52DF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571" y="2543175"/>
            <a:ext cx="3715035" cy="24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57151-1284-1FDD-B304-4217E549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A252-762C-2528-FDB7-6CE14F2B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89" y="1383462"/>
            <a:ext cx="2499152" cy="63002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5A-7B7E-EEAD-0145-2619C772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color for backlight is green or 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 –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–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LCD pins –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Characters – 32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works in 4-bit and 8-bit modes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 box of each character is 5×8 pixel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size of character is 0.125Width x 0.200height</a:t>
            </a:r>
          </a:p>
          <a:p>
            <a:endParaRPr lang="en-I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8056CF-7F47-36EA-A5CF-0C57DD723359}"/>
              </a:ext>
            </a:extLst>
          </p:cNvPr>
          <p:cNvSpPr txBox="1">
            <a:spLocks/>
          </p:cNvSpPr>
          <p:nvPr/>
        </p:nvSpPr>
        <p:spPr>
          <a:xfrm>
            <a:off x="1117160" y="9567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 b="1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CD Display 16x2 White on Blue | HD44780 Low-Power LCD">
            <a:extLst>
              <a:ext uri="{FF2B5EF4-FFF2-40B4-BE49-F238E27FC236}">
                <a16:creationId xmlns:a16="http://schemas.microsoft.com/office/drawing/2014/main" id="{502CEA80-ADDD-FDC2-1B97-A88AE99E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3385">
            <a:off x="8023412" y="2496946"/>
            <a:ext cx="2376381" cy="25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9C8E96-C296-F31B-3A0C-076DEFE9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7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B8007-361A-2DFF-74AE-D22093F3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4DFE-7F61-CF3F-D202-0EFFAB42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6066349" cy="3563159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potentiometer is a three-terminal resistor with a sliding or rotating contact that forms an adjustable voltage divider.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three-terminal device in which one end is called an end terminal and the other two ends are main terminals that are internally connected together.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between the main terminal remains constant and the end terminal’s resistance can be adjusted with a sliding contact that moves along an axis between the main terminals.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D01EC-F996-8B18-F159-F92E7079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73" y="2354089"/>
            <a:ext cx="2078679" cy="2089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06260-E04F-A9DF-DC47-A4F54A16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32" y="4443180"/>
            <a:ext cx="3059146" cy="22281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84D796-289B-F6FD-12CD-96BA47EC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3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41E22-05F5-05BE-743E-ED3ABA75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4D20-70B3-6A61-2231-E0406829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 is a two-terminal electrical and electronic component that is used to restrict the flow of current within the circuit is known as a resistor.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Resistors are essential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electrical and electronic circuits which are used in different electronic devices.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resistors which have high resistance values can be represented through kilo-ohms (K) &amp; Meg ohms (M).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A76A8-C0B7-86AA-EE78-F3BAB170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84" y="2753486"/>
            <a:ext cx="1931001" cy="2757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14ACA-2CC0-106D-F157-F67A85FC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0"/>
            <a:ext cx="2657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22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138A479D42D4CB85BBE47B664C421" ma:contentTypeVersion="9" ma:contentTypeDescription="Create a new document." ma:contentTypeScope="" ma:versionID="babb4c7388ba6f94c6a25448076001b3">
  <xsd:schema xmlns:xsd="http://www.w3.org/2001/XMLSchema" xmlns:xs="http://www.w3.org/2001/XMLSchema" xmlns:p="http://schemas.microsoft.com/office/2006/metadata/properties" xmlns:ns3="b68f695e-9d85-4b15-abd6-682badaab9e4" xmlns:ns4="4ca75b90-9c51-45b0-90d0-86d342c91973" targetNamespace="http://schemas.microsoft.com/office/2006/metadata/properties" ma:root="true" ma:fieldsID="25256686b99f9d53ea4a96d883102b15" ns3:_="" ns4:_="">
    <xsd:import namespace="b68f695e-9d85-4b15-abd6-682badaab9e4"/>
    <xsd:import namespace="4ca75b90-9c51-45b0-90d0-86d342c919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f695e-9d85-4b15-abd6-682badaab9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75b90-9c51-45b0-90d0-86d342c91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EAAE79-D5C0-4708-A9BB-C36D0BDF0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8f695e-9d85-4b15-abd6-682badaab9e4"/>
    <ds:schemaRef ds:uri="4ca75b90-9c51-45b0-90d0-86d342c91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4ca75b90-9c51-45b0-90d0-86d342c91973"/>
    <ds:schemaRef ds:uri="http://www.w3.org/XML/1998/namespace"/>
    <ds:schemaRef ds:uri="b68f695e-9d85-4b15-abd6-682badaab9e4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1210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Rockwell</vt:lpstr>
      <vt:lpstr>Times New Roman</vt:lpstr>
      <vt:lpstr>Wingdings</vt:lpstr>
      <vt:lpstr>Gallery</vt:lpstr>
      <vt:lpstr>Office Theme</vt:lpstr>
      <vt:lpstr>BIDIRECTIONAL VISITOR</vt:lpstr>
      <vt:lpstr>COMPONENTS</vt:lpstr>
      <vt:lpstr>ARDUINO UNO R3</vt:lpstr>
      <vt:lpstr>ARDUINO UNO R3</vt:lpstr>
      <vt:lpstr>)Specifications</vt:lpstr>
      <vt:lpstr>LCD (16 x 2)</vt:lpstr>
      <vt:lpstr>)Specifications</vt:lpstr>
      <vt:lpstr>POTENTIOMETER</vt:lpstr>
      <vt:lpstr>RESISTOR</vt:lpstr>
      <vt:lpstr>LED</vt:lpstr>
      <vt:lpstr>PIEZO Buzzer</vt:lpstr>
      <vt:lpstr>PIR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VISITOR</dc:title>
  <dc:creator>B Sai Abhishek</dc:creator>
  <cp:lastModifiedBy>Balam Ruchith Balaji</cp:lastModifiedBy>
  <cp:revision>8</cp:revision>
  <dcterms:created xsi:type="dcterms:W3CDTF">2022-07-09T07:24:23Z</dcterms:created>
  <dcterms:modified xsi:type="dcterms:W3CDTF">2022-07-14T04:12:12Z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0x010100510138A479D42D4CB85BBE47B664C421</vt:lpwstr>
  </property>
</Properties>
</file>