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75" r:id="rId11"/>
    <p:sldId id="269" r:id="rId12"/>
    <p:sldId id="266" r:id="rId13"/>
    <p:sldId id="271" r:id="rId14"/>
    <p:sldId id="267" r:id="rId15"/>
    <p:sldId id="268" r:id="rId16"/>
    <p:sldId id="272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1946-62AA-BA58-B11F-F343AB751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B8037-E664-AB00-C091-AC062E5A3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B358-779F-26CB-B483-FDCCDE8A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C34-1320-40C0-AEB3-BA67FF09B84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89D32-4404-E6D0-F875-121A7FB0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6E56-2501-B1FD-C30F-E7A11A40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5E59-C41B-4B54-B9A9-D9895B28A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78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D349-1333-E2B5-5DB6-767EE0FD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3048B-8C4E-60BA-EE99-0ACB45068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107C-D2AB-FC65-6264-DE976A24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C34-1320-40C0-AEB3-BA67FF09B84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E1C2-673C-C3EC-E79C-12773855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91BD-821C-8871-4B59-B779C813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5E59-C41B-4B54-B9A9-D9895B28A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9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E826C-4DAC-A459-1343-5364DEA54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1C066-4261-44FA-A80F-3A67616D6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E55DA-5B84-B9F1-FCA9-A260D595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C34-1320-40C0-AEB3-BA67FF09B84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867F-5AB3-5D03-BDA3-C2066D57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3F51-55A3-EA28-645A-CEDC4770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5E59-C41B-4B54-B9A9-D9895B28A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36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2F4F-2D13-2BFE-25E9-749169DE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E3A77-0579-D086-0E27-E7D6B90E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C3985-B193-864F-6603-69EC776F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C34-1320-40C0-AEB3-BA67FF09B84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5C24-715C-9522-3334-0EA92E63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495EE-DB17-0497-40B3-97641111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5E59-C41B-4B54-B9A9-D9895B28A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79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E58B-FD3E-AF72-46BD-59EA3951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72321-9D27-7DCA-993B-2357C84F8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B61A-8F0A-3AB1-97AA-7159DF03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C34-1320-40C0-AEB3-BA67FF09B84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9046A-6BCC-989A-A535-550EBC62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E8DAF-1F79-D1D2-817B-8C076775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5E59-C41B-4B54-B9A9-D9895B28A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A2A9-35EE-C0E0-C8CE-89DC58A8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5319-FF90-799C-46E7-EEB1C8EB2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3BDA4-7F4A-2472-D820-884BA61B8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CF41D-AA81-A9F4-739B-31057C72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C34-1320-40C0-AEB3-BA67FF09B84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3B54D-BDFD-704F-F6F0-C2B508C0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94FD0-F81D-6229-6B01-ED081132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5E59-C41B-4B54-B9A9-D9895B28A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57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7275-3374-6A89-6AA3-BE8ABF99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C4A88-4A90-2130-329D-71A3BC63E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A877A-1B7C-A10B-A98F-4BDA43E6A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73356-77A5-4697-E5FB-2DF8DE361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B23FC-8593-245E-9C08-92D5D861E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FA7AB-644C-9E8F-D92D-037D5F24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C34-1320-40C0-AEB3-BA67FF09B84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4A7AB-93C7-9489-4873-A662F7A4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42B30-F9C1-C48A-4336-060E5A53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5E59-C41B-4B54-B9A9-D9895B28A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0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D289-5DB3-42E0-AE36-DD208E96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B429E-51F9-3092-97ED-C07BDEF8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C34-1320-40C0-AEB3-BA67FF09B84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5BD23-6695-2AD8-84BC-48EEAF05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63AD3-05D4-C77F-B528-8DD6B058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5E59-C41B-4B54-B9A9-D9895B28A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5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A8D81-DD7E-CCAF-100C-D362E68B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C34-1320-40C0-AEB3-BA67FF09B84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67485-E13B-926D-A861-77C250E3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246B9-A11D-C83E-58A2-D96B12A0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5E59-C41B-4B54-B9A9-D9895B28A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2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4578-8383-A93D-5FAF-DD7A3DB3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6D4F-F054-5CD6-80BD-8FBE886B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84124-2AF6-7CDF-C4A9-24955E657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6643A-EEB0-C7FD-B4BC-33B1E094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C34-1320-40C0-AEB3-BA67FF09B84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AD67C-4940-1AE3-383E-D35DAF27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D0890-FF57-ED7A-419A-7D850D21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5E59-C41B-4B54-B9A9-D9895B28A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0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4EC4-327B-58DF-4E0E-206B4910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D726E-DC11-D4C1-2144-BC89D0871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87FF5-D6B3-B4F8-A225-B3CE39D3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51479-3F61-4B75-C760-EC65C808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C34-1320-40C0-AEB3-BA67FF09B84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768C9-E1F4-5417-436C-25D81CFF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FEFDD-03E0-4428-EDED-F8B2CE9E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5E59-C41B-4B54-B9A9-D9895B28A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8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207AE-23B6-C928-E095-7DC7AFF5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32BC6-44D6-1427-5227-578AB18A8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2D098-DBA9-5C8C-556F-B4E8E3A7E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25C34-1320-40C0-AEB3-BA67FF09B84F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30C2B-3A5C-BCDF-6B06-68D435F86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E3B2B-8687-E857-AF14-4DB631085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45E59-C41B-4B54-B9A9-D9895B28A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s://encrypted-tbn0.gstatic.com/images?q=tbn%3AANd9GcTSaHz1plNDRKRENcJxeS9Cic1lKyx8yk1JaFJddmLW-MvYJPUH&amp;usqp=CA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9C1A-F6F4-6EBE-3A47-9750434FD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609" y="1015080"/>
            <a:ext cx="7400438" cy="691871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BOOK DIRECTORY</a:t>
            </a:r>
          </a:p>
        </p:txBody>
      </p:sp>
      <p:pic>
        <p:nvPicPr>
          <p:cNvPr id="1027" name="Picture 3" descr="B.Tech admissions now open at Amrita Vishwa Vidyapeetham">
            <a:extLst>
              <a:ext uri="{FF2B5EF4-FFF2-40B4-BE49-F238E27FC236}">
                <a16:creationId xmlns:a16="http://schemas.microsoft.com/office/drawing/2014/main" id="{04AC02D8-4301-EC40-6388-EBCAD415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"/>
            <a:ext cx="1993263" cy="50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E77F62-D87B-FC51-B761-B9C2A3660D4E}"/>
              </a:ext>
            </a:extLst>
          </p:cNvPr>
          <p:cNvSpPr txBox="1"/>
          <p:nvPr/>
        </p:nvSpPr>
        <p:spPr>
          <a:xfrm>
            <a:off x="2777490" y="3795623"/>
            <a:ext cx="663702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133725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BL.EN.U4AIE21015       -	        B. Sai Abhishek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133725" algn="l"/>
              </a:tabLst>
            </a:pP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BL.EN.U4AIE21017       -           B. Ruchith Balaji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3133725" algn="l"/>
              </a:tabLst>
            </a:pP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BL.EN.U4AIE21038       -	         Chillakuru Hari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tabLst>
                <a:tab pos="3133725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the subject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21AIE111- Data Structures and Algorithms -1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5" name="Picture 1" descr="B.Tech admissions now open at Amrita Vishwa Vidyapeetham">
            <a:extLst>
              <a:ext uri="{FF2B5EF4-FFF2-40B4-BE49-F238E27FC236}">
                <a16:creationId xmlns:a16="http://schemas.microsoft.com/office/drawing/2014/main" id="{E705589E-849F-7E96-C768-10199FC7B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997" y="2049462"/>
            <a:ext cx="3649663" cy="92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80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4FBE46D-E6C9-8515-D8BF-8DE3FF371A63}"/>
              </a:ext>
            </a:extLst>
          </p:cNvPr>
          <p:cNvSpPr/>
          <p:nvPr/>
        </p:nvSpPr>
        <p:spPr>
          <a:xfrm>
            <a:off x="5326856" y="200025"/>
            <a:ext cx="1538287" cy="68580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Phone book</a:t>
            </a:r>
          </a:p>
          <a:p>
            <a:pPr algn="ctr"/>
            <a:r>
              <a:rPr lang="en-IN" b="1" dirty="0"/>
              <a:t>Directory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C23B943-CF97-57C2-E2B3-E6B14417FD93}"/>
              </a:ext>
            </a:extLst>
          </p:cNvPr>
          <p:cNvSpPr/>
          <p:nvPr/>
        </p:nvSpPr>
        <p:spPr>
          <a:xfrm>
            <a:off x="9372604" y="3429000"/>
            <a:ext cx="1538287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Quit()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0A6C187-0003-3BC5-7282-2175E14A7278}"/>
              </a:ext>
            </a:extLst>
          </p:cNvPr>
          <p:cNvSpPr/>
          <p:nvPr/>
        </p:nvSpPr>
        <p:spPr>
          <a:xfrm>
            <a:off x="8140307" y="1604962"/>
            <a:ext cx="1538287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all</a:t>
            </a:r>
          </a:p>
          <a:p>
            <a:pPr algn="ctr"/>
            <a:r>
              <a:rPr lang="en-IN" dirty="0"/>
              <a:t>Contacts()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A36285D-FDB5-DD52-B43F-7DA16DC756AD}"/>
              </a:ext>
            </a:extLst>
          </p:cNvPr>
          <p:cNvSpPr/>
          <p:nvPr/>
        </p:nvSpPr>
        <p:spPr>
          <a:xfrm>
            <a:off x="6965159" y="3429000"/>
            <a:ext cx="1538287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Recover Data()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5105FD7-1C50-E2BC-F773-C5CA12010574}"/>
              </a:ext>
            </a:extLst>
          </p:cNvPr>
          <p:cNvSpPr/>
          <p:nvPr/>
        </p:nvSpPr>
        <p:spPr>
          <a:xfrm>
            <a:off x="5689997" y="1604962"/>
            <a:ext cx="1538287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Name search()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D5DB2D2-1BA2-A7B1-A53A-47E676CFBFD8}"/>
              </a:ext>
            </a:extLst>
          </p:cNvPr>
          <p:cNvSpPr/>
          <p:nvPr/>
        </p:nvSpPr>
        <p:spPr>
          <a:xfrm>
            <a:off x="4557713" y="3429000"/>
            <a:ext cx="1538287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Email Search()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45F83B4-F092-A7C0-AF38-C9ECA025F521}"/>
              </a:ext>
            </a:extLst>
          </p:cNvPr>
          <p:cNvSpPr/>
          <p:nvPr/>
        </p:nvSpPr>
        <p:spPr>
          <a:xfrm>
            <a:off x="3282551" y="1604962"/>
            <a:ext cx="1538287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Delete Contact()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6BE177C3-AD7A-E192-3176-1A0DC0B7DAA7}"/>
              </a:ext>
            </a:extLst>
          </p:cNvPr>
          <p:cNvSpPr/>
          <p:nvPr/>
        </p:nvSpPr>
        <p:spPr>
          <a:xfrm>
            <a:off x="2150268" y="3429000"/>
            <a:ext cx="1538287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Contact()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13A56EDE-A713-DCE1-6F5D-CC9FD2B74BC2}"/>
              </a:ext>
            </a:extLst>
          </p:cNvPr>
          <p:cNvSpPr/>
          <p:nvPr/>
        </p:nvSpPr>
        <p:spPr>
          <a:xfrm>
            <a:off x="975121" y="1604962"/>
            <a:ext cx="1538287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 </a:t>
            </a:r>
          </a:p>
          <a:p>
            <a:pPr algn="ctr"/>
            <a:r>
              <a:rPr lang="en-IN" dirty="0"/>
              <a:t>Data base()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C052139-BA85-DF01-B37D-7252B603CEAD}"/>
              </a:ext>
            </a:extLst>
          </p:cNvPr>
          <p:cNvCxnSpPr>
            <a:stCxn id="4" idx="1"/>
            <a:endCxn id="12" idx="0"/>
          </p:cNvCxnSpPr>
          <p:nvPr/>
        </p:nvCxnSpPr>
        <p:spPr>
          <a:xfrm rot="10800000" flipV="1">
            <a:off x="1744266" y="542924"/>
            <a:ext cx="3582591" cy="10620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03E74E9-CCD6-CDF5-CCEB-175D39C3C025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3520675" y="1073941"/>
            <a:ext cx="1062039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AE8097-844F-387E-9CB3-9ED5BBE14628}"/>
              </a:ext>
            </a:extLst>
          </p:cNvPr>
          <p:cNvCxnSpPr>
            <a:endCxn id="11" idx="0"/>
          </p:cNvCxnSpPr>
          <p:nvPr/>
        </p:nvCxnSpPr>
        <p:spPr>
          <a:xfrm>
            <a:off x="2919411" y="542922"/>
            <a:ext cx="1" cy="2886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1A705B-A08C-10A2-4902-1581080CC727}"/>
              </a:ext>
            </a:extLst>
          </p:cNvPr>
          <p:cNvCxnSpPr>
            <a:endCxn id="8" idx="0"/>
          </p:cNvCxnSpPr>
          <p:nvPr/>
        </p:nvCxnSpPr>
        <p:spPr>
          <a:xfrm>
            <a:off x="6459140" y="885825"/>
            <a:ext cx="1" cy="719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A35A9D-8FD5-6040-4B5D-4F963E20F4D8}"/>
              </a:ext>
            </a:extLst>
          </p:cNvPr>
          <p:cNvCxnSpPr/>
          <p:nvPr/>
        </p:nvCxnSpPr>
        <p:spPr>
          <a:xfrm>
            <a:off x="5120640" y="542922"/>
            <a:ext cx="0" cy="2886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1A5CB2F-59BD-D5DE-1DFE-A1DEBBA9E442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865143" y="542925"/>
            <a:ext cx="2044308" cy="10620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B49E7D7-6442-B5D9-6B61-E7C9587208C9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8082560" y="1369812"/>
            <a:ext cx="2886078" cy="1232298"/>
          </a:xfrm>
          <a:prstGeom prst="bentConnector3">
            <a:avLst>
              <a:gd name="adj1" fmla="val 3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5F7339-CEB7-3118-B8A2-A0E5C3F2F2D9}"/>
              </a:ext>
            </a:extLst>
          </p:cNvPr>
          <p:cNvCxnSpPr>
            <a:endCxn id="7" idx="0"/>
          </p:cNvCxnSpPr>
          <p:nvPr/>
        </p:nvCxnSpPr>
        <p:spPr>
          <a:xfrm>
            <a:off x="7734302" y="542922"/>
            <a:ext cx="1" cy="2886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7B549902-57D6-1162-DFE9-E9C37C808556}"/>
              </a:ext>
            </a:extLst>
          </p:cNvPr>
          <p:cNvSpPr/>
          <p:nvPr/>
        </p:nvSpPr>
        <p:spPr>
          <a:xfrm>
            <a:off x="964403" y="4795838"/>
            <a:ext cx="894878" cy="345122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NAME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4079B795-DBC6-9A8D-BEA2-ED4ADD39ADB5}"/>
              </a:ext>
            </a:extLst>
          </p:cNvPr>
          <p:cNvSpPr/>
          <p:nvPr/>
        </p:nvSpPr>
        <p:spPr>
          <a:xfrm>
            <a:off x="2471972" y="4775518"/>
            <a:ext cx="894878" cy="345122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Email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8404815F-7179-70C2-0C52-060D74FF8A26}"/>
              </a:ext>
            </a:extLst>
          </p:cNvPr>
          <p:cNvSpPr/>
          <p:nvPr/>
        </p:nvSpPr>
        <p:spPr>
          <a:xfrm>
            <a:off x="3979541" y="4775518"/>
            <a:ext cx="894878" cy="345122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rgbClr val="FF0000"/>
                </a:solidFill>
              </a:rPr>
              <a:t>Ph.No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3FD617B-0855-AE04-395D-7EDE26230289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1411843" y="4290140"/>
            <a:ext cx="1507569" cy="50569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1A8EA4-A84C-DEA7-E9E0-2DDFCD3B12CF}"/>
              </a:ext>
            </a:extLst>
          </p:cNvPr>
          <p:cNvCxnSpPr>
            <a:stCxn id="11" idx="2"/>
            <a:endCxn id="48" idx="0"/>
          </p:cNvCxnSpPr>
          <p:nvPr/>
        </p:nvCxnSpPr>
        <p:spPr>
          <a:xfrm flipH="1">
            <a:off x="2919411" y="4114800"/>
            <a:ext cx="1" cy="660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90562C2-304E-AC9C-A25B-DF6381506EE3}"/>
              </a:ext>
            </a:extLst>
          </p:cNvPr>
          <p:cNvCxnSpPr>
            <a:endCxn id="49" idx="0"/>
          </p:cNvCxnSpPr>
          <p:nvPr/>
        </p:nvCxnSpPr>
        <p:spPr>
          <a:xfrm>
            <a:off x="2919411" y="4290140"/>
            <a:ext cx="1507569" cy="4853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258081F0-9426-1491-B87E-C59573104697}"/>
              </a:ext>
            </a:extLst>
          </p:cNvPr>
          <p:cNvSpPr/>
          <p:nvPr/>
        </p:nvSpPr>
        <p:spPr>
          <a:xfrm>
            <a:off x="9372603" y="4605179"/>
            <a:ext cx="1538287" cy="685800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Quits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Phone Book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A5656BC-10FF-E9ED-05B1-BCCCE2E1C7DC}"/>
              </a:ext>
            </a:extLst>
          </p:cNvPr>
          <p:cNvCxnSpPr>
            <a:stCxn id="5" idx="2"/>
            <a:endCxn id="65" idx="0"/>
          </p:cNvCxnSpPr>
          <p:nvPr/>
        </p:nvCxnSpPr>
        <p:spPr>
          <a:xfrm rot="5400000">
            <a:off x="9896559" y="4359989"/>
            <a:ext cx="490379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9B8E424C-6424-EE69-7625-40045EF2FD7F}"/>
              </a:ext>
            </a:extLst>
          </p:cNvPr>
          <p:cNvSpPr/>
          <p:nvPr/>
        </p:nvSpPr>
        <p:spPr>
          <a:xfrm>
            <a:off x="3441794" y="2566589"/>
            <a:ext cx="1219799" cy="586583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Delete 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Contact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CEFCD2-2D7B-CF70-2860-C0A1CE91A328}"/>
              </a:ext>
            </a:extLst>
          </p:cNvPr>
          <p:cNvCxnSpPr>
            <a:stCxn id="10" idx="2"/>
            <a:endCxn id="69" idx="0"/>
          </p:cNvCxnSpPr>
          <p:nvPr/>
        </p:nvCxnSpPr>
        <p:spPr>
          <a:xfrm flipH="1">
            <a:off x="4051694" y="2290762"/>
            <a:ext cx="1" cy="275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7E3C6D24-A38D-88B4-94CF-BD39BA358228}"/>
              </a:ext>
            </a:extLst>
          </p:cNvPr>
          <p:cNvSpPr/>
          <p:nvPr/>
        </p:nvSpPr>
        <p:spPr>
          <a:xfrm>
            <a:off x="6836419" y="4654787"/>
            <a:ext cx="1795765" cy="586583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Recovers data from Database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E6243DC-1BDE-D4F7-9C29-A1B8053910CD}"/>
              </a:ext>
            </a:extLst>
          </p:cNvPr>
          <p:cNvSpPr/>
          <p:nvPr/>
        </p:nvSpPr>
        <p:spPr>
          <a:xfrm>
            <a:off x="2311119" y="5843588"/>
            <a:ext cx="1216583" cy="6572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Creates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Contact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5301E72-42B1-6509-5057-F30BD6F48568}"/>
              </a:ext>
            </a:extLst>
          </p:cNvPr>
          <p:cNvCxnSpPr>
            <a:cxnSpLocks/>
            <a:stCxn id="48" idx="2"/>
            <a:endCxn id="80" idx="0"/>
          </p:cNvCxnSpPr>
          <p:nvPr/>
        </p:nvCxnSpPr>
        <p:spPr>
          <a:xfrm>
            <a:off x="2919411" y="5120640"/>
            <a:ext cx="0" cy="722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610AE9-5C57-A73A-783F-FF9E0CF90D30}"/>
              </a:ext>
            </a:extLst>
          </p:cNvPr>
          <p:cNvCxnSpPr>
            <a:stCxn id="47" idx="2"/>
            <a:endCxn id="80" idx="0"/>
          </p:cNvCxnSpPr>
          <p:nvPr/>
        </p:nvCxnSpPr>
        <p:spPr>
          <a:xfrm>
            <a:off x="1411842" y="5140960"/>
            <a:ext cx="1507569" cy="702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50F56AD-8F2C-97CF-8109-5066465598D0}"/>
              </a:ext>
            </a:extLst>
          </p:cNvPr>
          <p:cNvCxnSpPr>
            <a:stCxn id="49" idx="2"/>
            <a:endCxn id="80" idx="0"/>
          </p:cNvCxnSpPr>
          <p:nvPr/>
        </p:nvCxnSpPr>
        <p:spPr>
          <a:xfrm flipH="1">
            <a:off x="2919411" y="5120640"/>
            <a:ext cx="1507569" cy="722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5F60386-D17B-6B30-8450-909AE48D5F38}"/>
              </a:ext>
            </a:extLst>
          </p:cNvPr>
          <p:cNvCxnSpPr>
            <a:stCxn id="7" idx="2"/>
            <a:endCxn id="78" idx="0"/>
          </p:cNvCxnSpPr>
          <p:nvPr/>
        </p:nvCxnSpPr>
        <p:spPr>
          <a:xfrm flipH="1">
            <a:off x="7734302" y="4114800"/>
            <a:ext cx="1" cy="539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Flowchart: Alternate Process 90">
            <a:extLst>
              <a:ext uri="{FF2B5EF4-FFF2-40B4-BE49-F238E27FC236}">
                <a16:creationId xmlns:a16="http://schemas.microsoft.com/office/drawing/2014/main" id="{AB05E32D-D236-2FB0-7EA3-A9E2876D762B}"/>
              </a:ext>
            </a:extLst>
          </p:cNvPr>
          <p:cNvSpPr/>
          <p:nvPr/>
        </p:nvSpPr>
        <p:spPr>
          <a:xfrm>
            <a:off x="5219461" y="5604508"/>
            <a:ext cx="2008823" cy="896305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Searches Ph .No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By Email and Name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4483219-A786-9A5A-3E55-AA19CC8E469A}"/>
              </a:ext>
            </a:extLst>
          </p:cNvPr>
          <p:cNvCxnSpPr>
            <a:cxnSpLocks/>
          </p:cNvCxnSpPr>
          <p:nvPr/>
        </p:nvCxnSpPr>
        <p:spPr>
          <a:xfrm>
            <a:off x="5689997" y="4114800"/>
            <a:ext cx="0" cy="1489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2B5FC63-0BEE-D03F-9ECA-E593D3F7C2A6}"/>
              </a:ext>
            </a:extLst>
          </p:cNvPr>
          <p:cNvCxnSpPr>
            <a:stCxn id="8" idx="2"/>
          </p:cNvCxnSpPr>
          <p:nvPr/>
        </p:nvCxnSpPr>
        <p:spPr>
          <a:xfrm flipH="1">
            <a:off x="6459140" y="2290762"/>
            <a:ext cx="1" cy="3313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308AD63E-1F64-02AC-5674-096481BD7996}"/>
              </a:ext>
            </a:extLst>
          </p:cNvPr>
          <p:cNvSpPr/>
          <p:nvPr/>
        </p:nvSpPr>
        <p:spPr>
          <a:xfrm>
            <a:off x="8140305" y="2552142"/>
            <a:ext cx="1538287" cy="685800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Displays all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Contacts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CB0B38F-8421-9461-7B2E-19F3E54BF474}"/>
              </a:ext>
            </a:extLst>
          </p:cNvPr>
          <p:cNvCxnSpPr>
            <a:cxnSpLocks/>
            <a:stCxn id="6" idx="2"/>
            <a:endCxn id="103" idx="0"/>
          </p:cNvCxnSpPr>
          <p:nvPr/>
        </p:nvCxnSpPr>
        <p:spPr>
          <a:xfrm flipH="1">
            <a:off x="8909449" y="2290762"/>
            <a:ext cx="2" cy="261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C227BE7B-7B26-6C23-FFD5-A4731C4C1FDE}"/>
              </a:ext>
            </a:extLst>
          </p:cNvPr>
          <p:cNvSpPr txBox="1">
            <a:spLocks/>
          </p:cNvSpPr>
          <p:nvPr/>
        </p:nvSpPr>
        <p:spPr>
          <a:xfrm>
            <a:off x="181676" y="82469"/>
            <a:ext cx="2275053" cy="4152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  <a:endParaRPr lang="en-IN" sz="4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1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5F92-DBDE-24D5-F902-5A995AEF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: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 BASE to store the Contacts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implementing the code, It asks for select a Option to proceed. If we select Write to Disk option  it asks for Name of File and creates a File with Name which we have entered. All the contacts added are stored in the Database File.</a:t>
            </a:r>
          </a:p>
          <a:p>
            <a:pPr algn="just"/>
            <a:endParaRPr lang="en-US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3A58BA-63B1-DD57-CE54-9746D6B4AFA2}"/>
              </a:ext>
            </a:extLst>
          </p:cNvPr>
          <p:cNvSpPr txBox="1">
            <a:spLocks/>
          </p:cNvSpPr>
          <p:nvPr/>
        </p:nvSpPr>
        <p:spPr>
          <a:xfrm>
            <a:off x="801279" y="641024"/>
            <a:ext cx="4496586" cy="6881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</p:txBody>
      </p:sp>
      <p:pic>
        <p:nvPicPr>
          <p:cNvPr id="9" name="Picture 3" descr="B.Tech admissions now open at Amrita Vishwa Vidyapeetham">
            <a:extLst>
              <a:ext uri="{FF2B5EF4-FFF2-40B4-BE49-F238E27FC236}">
                <a16:creationId xmlns:a16="http://schemas.microsoft.com/office/drawing/2014/main" id="{6DF175EF-6419-5235-2942-6AA911715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"/>
            <a:ext cx="1993263" cy="50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584264-D2A4-5FD1-0E9E-473B5522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040" y="3756198"/>
            <a:ext cx="3215919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5F92-DBDE-24D5-F902-5A995AEF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: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Contact to the Phonebook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implementing the code, It asks for select a Option to proceed. If we select Add Contact option  it asks for Name , Email, and Phone Number</a:t>
            </a:r>
          </a:p>
          <a:p>
            <a:pPr algn="just"/>
            <a:endParaRPr lang="en-US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397B2-C258-BFBA-F5A9-97215BBB2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752"/>
          <a:stretch/>
        </p:blipFill>
        <p:spPr>
          <a:xfrm>
            <a:off x="4177646" y="3643076"/>
            <a:ext cx="3836708" cy="28196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E3A58BA-63B1-DD57-CE54-9746D6B4AFA2}"/>
              </a:ext>
            </a:extLst>
          </p:cNvPr>
          <p:cNvSpPr txBox="1">
            <a:spLocks/>
          </p:cNvSpPr>
          <p:nvPr/>
        </p:nvSpPr>
        <p:spPr>
          <a:xfrm>
            <a:off x="801279" y="641024"/>
            <a:ext cx="4496586" cy="6881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</p:txBody>
      </p:sp>
      <p:pic>
        <p:nvPicPr>
          <p:cNvPr id="9" name="Picture 3" descr="B.Tech admissions now open at Amrita Vishwa Vidyapeetham">
            <a:extLst>
              <a:ext uri="{FF2B5EF4-FFF2-40B4-BE49-F238E27FC236}">
                <a16:creationId xmlns:a16="http://schemas.microsoft.com/office/drawing/2014/main" id="{6DF175EF-6419-5235-2942-6AA911715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"/>
            <a:ext cx="1993263" cy="50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94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5F92-DBDE-24D5-F902-5A995AEF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: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Restore Contacts from the Data Base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Restore the contacts that we have created previously are stored in Database file. By Choosing the option we can restore the data </a:t>
            </a:r>
          </a:p>
          <a:p>
            <a:pPr algn="just"/>
            <a:endParaRPr lang="en-US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3A58BA-63B1-DD57-CE54-9746D6B4AFA2}"/>
              </a:ext>
            </a:extLst>
          </p:cNvPr>
          <p:cNvSpPr txBox="1">
            <a:spLocks/>
          </p:cNvSpPr>
          <p:nvPr/>
        </p:nvSpPr>
        <p:spPr>
          <a:xfrm>
            <a:off x="801279" y="641024"/>
            <a:ext cx="4496586" cy="6881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</p:txBody>
      </p:sp>
      <p:pic>
        <p:nvPicPr>
          <p:cNvPr id="9" name="Picture 3" descr="B.Tech admissions now open at Amrita Vishwa Vidyapeetham">
            <a:extLst>
              <a:ext uri="{FF2B5EF4-FFF2-40B4-BE49-F238E27FC236}">
                <a16:creationId xmlns:a16="http://schemas.microsoft.com/office/drawing/2014/main" id="{6DF175EF-6419-5235-2942-6AA911715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"/>
            <a:ext cx="1993263" cy="50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F086A0-E620-E422-B374-CAE247380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919" y="3756198"/>
            <a:ext cx="3010161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5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E9FE84-E34B-F754-9C6D-7C8E0192A089}"/>
              </a:ext>
            </a:extLst>
          </p:cNvPr>
          <p:cNvSpPr txBox="1">
            <a:spLocks/>
          </p:cNvSpPr>
          <p:nvPr/>
        </p:nvSpPr>
        <p:spPr>
          <a:xfrm>
            <a:off x="838199" y="15632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: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Contact from the Phonebook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implementing the code, It asks for select a Option to proceed. If we select Delete Contact option  it asks for Contact number.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Phone book is empty, It shows the BOOK IS EMPTY.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not, it Deletes the Contact with number that we give</a:t>
            </a:r>
          </a:p>
          <a:p>
            <a:pPr algn="just"/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C63586-521D-E323-AF4E-C3E6A1FA72A1}"/>
              </a:ext>
            </a:extLst>
          </p:cNvPr>
          <p:cNvSpPr txBox="1">
            <a:spLocks/>
          </p:cNvSpPr>
          <p:nvPr/>
        </p:nvSpPr>
        <p:spPr>
          <a:xfrm>
            <a:off x="801279" y="641024"/>
            <a:ext cx="4496586" cy="6881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5BF09-A429-28B3-C8C9-52156C2B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331" y="4394755"/>
            <a:ext cx="3475021" cy="2225233"/>
          </a:xfrm>
          <a:prstGeom prst="rect">
            <a:avLst/>
          </a:prstGeom>
        </p:spPr>
      </p:pic>
      <p:pic>
        <p:nvPicPr>
          <p:cNvPr id="8" name="Picture 3" descr="B.Tech admissions now open at Amrita Vishwa Vidyapeetham">
            <a:extLst>
              <a:ext uri="{FF2B5EF4-FFF2-40B4-BE49-F238E27FC236}">
                <a16:creationId xmlns:a16="http://schemas.microsoft.com/office/drawing/2014/main" id="{F3425652-B394-6080-4A5F-60EA711C8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"/>
            <a:ext cx="1993263" cy="50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44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5F92-DBDE-24D5-F902-5A995AEF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: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Contact in the Phonebook with Email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implementing the code, It asks for select a Option to proceed. If we select Email search option  it asks for Email to enter and then it shows the Phone number corresponding to that Email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3A58BA-63B1-DD57-CE54-9746D6B4AFA2}"/>
              </a:ext>
            </a:extLst>
          </p:cNvPr>
          <p:cNvSpPr txBox="1">
            <a:spLocks/>
          </p:cNvSpPr>
          <p:nvPr/>
        </p:nvSpPr>
        <p:spPr>
          <a:xfrm>
            <a:off x="801279" y="641024"/>
            <a:ext cx="4496586" cy="6881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</p:txBody>
      </p:sp>
      <p:pic>
        <p:nvPicPr>
          <p:cNvPr id="9" name="Picture 3" descr="B.Tech admissions now open at Amrita Vishwa Vidyapeetham">
            <a:extLst>
              <a:ext uri="{FF2B5EF4-FFF2-40B4-BE49-F238E27FC236}">
                <a16:creationId xmlns:a16="http://schemas.microsoft.com/office/drawing/2014/main" id="{6DF175EF-6419-5235-2942-6AA911715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"/>
            <a:ext cx="1993263" cy="50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7545BC-D99C-1D09-6BE4-FF15B58E9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"/>
          <a:stretch/>
        </p:blipFill>
        <p:spPr>
          <a:xfrm>
            <a:off x="3060437" y="3984123"/>
            <a:ext cx="6071126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2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5F92-DBDE-24D5-F902-5A995AEF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: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Contact in the Phonebook with Name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implementing the code, It asks for select a Option to proceed. If we select Search Contact option  it asks for Name to enter and then it shows the Phone number corresponding to that Name.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3A58BA-63B1-DD57-CE54-9746D6B4AFA2}"/>
              </a:ext>
            </a:extLst>
          </p:cNvPr>
          <p:cNvSpPr txBox="1">
            <a:spLocks/>
          </p:cNvSpPr>
          <p:nvPr/>
        </p:nvSpPr>
        <p:spPr>
          <a:xfrm>
            <a:off x="801279" y="641024"/>
            <a:ext cx="4496586" cy="6881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</p:txBody>
      </p:sp>
      <p:pic>
        <p:nvPicPr>
          <p:cNvPr id="9" name="Picture 3" descr="B.Tech admissions now open at Amrita Vishwa Vidyapeetham">
            <a:extLst>
              <a:ext uri="{FF2B5EF4-FFF2-40B4-BE49-F238E27FC236}">
                <a16:creationId xmlns:a16="http://schemas.microsoft.com/office/drawing/2014/main" id="{6DF175EF-6419-5235-2942-6AA911715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"/>
            <a:ext cx="1993263" cy="50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EE3460-566A-B0A9-62DE-06BB7579B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87" y="4034190"/>
            <a:ext cx="6058425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2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5F92-DBDE-24D5-F902-5A995AEF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: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Displaying all the Contacts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see the contacts in the Phone Book, By Clicking the corresponding key in the Menu, It displays all the contacts in the Phone book.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3A58BA-63B1-DD57-CE54-9746D6B4AFA2}"/>
              </a:ext>
            </a:extLst>
          </p:cNvPr>
          <p:cNvSpPr txBox="1">
            <a:spLocks/>
          </p:cNvSpPr>
          <p:nvPr/>
        </p:nvSpPr>
        <p:spPr>
          <a:xfrm>
            <a:off x="801279" y="641024"/>
            <a:ext cx="4496586" cy="6881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</p:txBody>
      </p:sp>
      <p:pic>
        <p:nvPicPr>
          <p:cNvPr id="9" name="Picture 3" descr="B.Tech admissions now open at Amrita Vishwa Vidyapeetham">
            <a:extLst>
              <a:ext uri="{FF2B5EF4-FFF2-40B4-BE49-F238E27FC236}">
                <a16:creationId xmlns:a16="http://schemas.microsoft.com/office/drawing/2014/main" id="{6DF175EF-6419-5235-2942-6AA911715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"/>
            <a:ext cx="1993263" cy="50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B6FC17-B070-DA46-E652-A97521D14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92" y="3671357"/>
            <a:ext cx="6645216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5F92-DBDE-24D5-F902-5A995AEF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: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Exiting the Phone Book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choosing the option Quit, the program will be quitted.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3A58BA-63B1-DD57-CE54-9746D6B4AFA2}"/>
              </a:ext>
            </a:extLst>
          </p:cNvPr>
          <p:cNvSpPr txBox="1">
            <a:spLocks/>
          </p:cNvSpPr>
          <p:nvPr/>
        </p:nvSpPr>
        <p:spPr>
          <a:xfrm>
            <a:off x="801279" y="641024"/>
            <a:ext cx="4496586" cy="6881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</p:txBody>
      </p:sp>
      <p:pic>
        <p:nvPicPr>
          <p:cNvPr id="9" name="Picture 3" descr="B.Tech admissions now open at Amrita Vishwa Vidyapeetham">
            <a:extLst>
              <a:ext uri="{FF2B5EF4-FFF2-40B4-BE49-F238E27FC236}">
                <a16:creationId xmlns:a16="http://schemas.microsoft.com/office/drawing/2014/main" id="{6DF175EF-6419-5235-2942-6AA911715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"/>
            <a:ext cx="1993263" cy="50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69A7E7-9164-C15B-84EB-4314B7537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89" y="3495131"/>
            <a:ext cx="3254022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50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27FF25-DA88-73AA-3ADF-8DEBEDE63030}"/>
              </a:ext>
            </a:extLst>
          </p:cNvPr>
          <p:cNvSpPr txBox="1">
            <a:spLocks/>
          </p:cNvSpPr>
          <p:nvPr/>
        </p:nvSpPr>
        <p:spPr>
          <a:xfrm>
            <a:off x="801279" y="641024"/>
            <a:ext cx="4496586" cy="6881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CE41974-E5DD-9085-E1D5-B864D1CC93FE}"/>
              </a:ext>
            </a:extLst>
          </p:cNvPr>
          <p:cNvSpPr txBox="1">
            <a:spLocks/>
          </p:cNvSpPr>
          <p:nvPr/>
        </p:nvSpPr>
        <p:spPr>
          <a:xfrm>
            <a:off x="788709" y="1838226"/>
            <a:ext cx="10614581" cy="310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1" indent="-342900">
              <a:buFont typeface="Wingdings" panose="05000000000000000000" pitchFamily="2" charset="2"/>
              <a:buChar char="Ø"/>
              <a:tabLst>
                <a:tab pos="3133725" algn="l"/>
              </a:tabLst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Phonebook directory System Project in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is a project created only for the purpose of meeting educational requirements.</a:t>
            </a:r>
          </a:p>
          <a:p>
            <a:pPr marL="914400" lvl="1" indent="0">
              <a:buNone/>
              <a:tabLst>
                <a:tab pos="3133725" algn="l"/>
              </a:tabLst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1" indent="-342900">
              <a:buFont typeface="Wingdings" panose="05000000000000000000" pitchFamily="2" charset="2"/>
              <a:buChar char="Ø"/>
              <a:tabLst>
                <a:tab pos="3133725" algn="l"/>
              </a:tabLs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 information, such as name, phone number, e-mail is requested when you add a record to your phonebook. These records can then be entered, searched, and deleted. 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8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9C1A-F6F4-6EBE-3A47-9750434FD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504" y="641023"/>
            <a:ext cx="3420557" cy="691871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D63D5-81BC-A605-691A-B5C5314EE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156" y="2199740"/>
            <a:ext cx="5092244" cy="3475195"/>
          </a:xfrm>
        </p:spPr>
        <p:txBody>
          <a:bodyPr>
            <a:normAutofit/>
          </a:bodyPr>
          <a:lstStyle/>
          <a:p>
            <a:pPr marL="342900" lvl="0" indent="-342900" algn="just" fontAlgn="base"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342900" lvl="0" indent="-342900" algn="just" fontAlgn="base"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Objective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Singly LinkedList</a:t>
            </a:r>
          </a:p>
          <a:p>
            <a:pPr marL="342900" lvl="0" indent="-342900" algn="just" fontAlgn="base"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Detailed Description of the CODE </a:t>
            </a:r>
          </a:p>
          <a:p>
            <a:pPr marL="342900" lvl="0" indent="-342900" algn="just" fontAlgn="base"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  <a:p>
            <a:pPr marL="342900" lvl="0" indent="-342900" algn="just" fontAlgn="base"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27" name="Picture 3" descr="B.Tech admissions now open at Amrita Vishwa Vidyapeetham">
            <a:extLst>
              <a:ext uri="{FF2B5EF4-FFF2-40B4-BE49-F238E27FC236}">
                <a16:creationId xmlns:a16="http://schemas.microsoft.com/office/drawing/2014/main" id="{04AC02D8-4301-EC40-6388-EBCAD415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"/>
            <a:ext cx="1993263" cy="50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" descr="Types of Linked List">
            <a:extLst>
              <a:ext uri="{FF2B5EF4-FFF2-40B4-BE49-F238E27FC236}">
                <a16:creationId xmlns:a16="http://schemas.microsoft.com/office/drawing/2014/main" id="{2BA4696A-7A3C-C708-E571-C7B57C6C16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22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8D63D5-81BC-A605-691A-B5C5314EE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09" y="1838225"/>
            <a:ext cx="10614581" cy="4506013"/>
          </a:xfrm>
        </p:spPr>
        <p:txBody>
          <a:bodyPr>
            <a:normAutofit/>
          </a:bodyPr>
          <a:lstStyle/>
          <a:p>
            <a:pPr marL="1257300" lvl="1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information can be tracked using the phonebook application. </a:t>
            </a:r>
          </a:p>
          <a:p>
            <a:pPr marL="1257300" lvl="1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Phonebook provides a set of basic functions for adding, searching, updating, and deleting new contacts. In the phonebook, you can add text, find, edit, search, and delete. </a:t>
            </a:r>
          </a:p>
          <a:p>
            <a:pPr marL="1257300" lvl="1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all functions in this project use the concept of data structure. Functions and data structures are used. </a:t>
            </a:r>
          </a:p>
          <a:p>
            <a:pPr marL="1257300" lvl="1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application, you can add, view, modify, receive, and delete data from/to files. </a:t>
            </a:r>
          </a:p>
          <a:p>
            <a:pPr marL="1257300" lvl="1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function of the phonebook application is the ability to add new entries, browse them, edit and update them, search for saved contacts, and delete them.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B.Tech admissions now open at Amrita Vishwa Vidyapeetham">
            <a:extLst>
              <a:ext uri="{FF2B5EF4-FFF2-40B4-BE49-F238E27FC236}">
                <a16:creationId xmlns:a16="http://schemas.microsoft.com/office/drawing/2014/main" id="{04AC02D8-4301-EC40-6388-EBCAD415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"/>
            <a:ext cx="1993263" cy="50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73178CB-76C8-327B-9A97-B887FDD99FB0}"/>
              </a:ext>
            </a:extLst>
          </p:cNvPr>
          <p:cNvSpPr txBox="1">
            <a:spLocks/>
          </p:cNvSpPr>
          <p:nvPr/>
        </p:nvSpPr>
        <p:spPr>
          <a:xfrm>
            <a:off x="821504" y="641023"/>
            <a:ext cx="3420557" cy="6918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09597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B.Tech admissions now open at Amrita Vishwa Vidyapeetham">
            <a:extLst>
              <a:ext uri="{FF2B5EF4-FFF2-40B4-BE49-F238E27FC236}">
                <a16:creationId xmlns:a16="http://schemas.microsoft.com/office/drawing/2014/main" id="{04AC02D8-4301-EC40-6388-EBCAD415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"/>
            <a:ext cx="1993263" cy="50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78066D5-2498-64A1-627D-EC8776233B7B}"/>
              </a:ext>
            </a:extLst>
          </p:cNvPr>
          <p:cNvSpPr txBox="1">
            <a:spLocks/>
          </p:cNvSpPr>
          <p:nvPr/>
        </p:nvSpPr>
        <p:spPr>
          <a:xfrm>
            <a:off x="801279" y="641024"/>
            <a:ext cx="4336330" cy="6881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DB40534-8D9A-C603-865F-C8EE9A353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09" y="1838226"/>
            <a:ext cx="10614581" cy="3101420"/>
          </a:xfrm>
        </p:spPr>
        <p:txBody>
          <a:bodyPr>
            <a:normAutofit/>
          </a:bodyPr>
          <a:lstStyle/>
          <a:p>
            <a:pPr marL="1257300" lvl="1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will always have access to your contacts, whether you are at work or at home.</a:t>
            </a:r>
          </a:p>
          <a:p>
            <a:pPr marL="1257300" lvl="1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basic goal of a phonebook application is to locate a person’s or organization’s address in a short amount of time. </a:t>
            </a:r>
          </a:p>
          <a:p>
            <a:pPr marL="1257300" lvl="1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we can look up a person using their name , email, phone number.</a:t>
            </a:r>
          </a:p>
          <a:p>
            <a:pPr marL="1257300" lvl="1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can be used by the schools, bus company, government agencies, office, and company that can monitor daily activities.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09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8D63D5-81BC-A605-691A-B5C5314EE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1" y="1687398"/>
            <a:ext cx="9794451" cy="4157221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Linked List is a linear data structure consisting of a collection of Nodes that are not stored in contiguous but random memory locations. 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Linked List has the following features:</a:t>
            </a:r>
          </a:p>
          <a:p>
            <a:pPr algn="l" fontAlgn="base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Data field</a:t>
            </a:r>
          </a:p>
          <a:p>
            <a:pPr algn="l" fontAlgn="base"/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Link/Pointer field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common types of Linked Lists:</a:t>
            </a:r>
          </a:p>
          <a:p>
            <a:pPr marL="800100" lvl="1" indent="-342900" algn="l" fontAlgn="base"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 (Using for this project)</a:t>
            </a:r>
          </a:p>
          <a:p>
            <a:pPr marL="800100" lvl="1" indent="-342900" algn="l" fontAlgn="base"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</a:p>
          <a:p>
            <a:pPr marL="800100" lvl="1" indent="-342900" algn="l" fontAlgn="base"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</a:t>
            </a:r>
          </a:p>
        </p:txBody>
      </p:sp>
      <p:pic>
        <p:nvPicPr>
          <p:cNvPr id="1027" name="Picture 3" descr="B.Tech admissions now open at Amrita Vishwa Vidyapeetham">
            <a:extLst>
              <a:ext uri="{FF2B5EF4-FFF2-40B4-BE49-F238E27FC236}">
                <a16:creationId xmlns:a16="http://schemas.microsoft.com/office/drawing/2014/main" id="{04AC02D8-4301-EC40-6388-EBCAD415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"/>
            <a:ext cx="1993263" cy="50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8FF0B30-8376-2684-9479-88B7D7408EE3}"/>
              </a:ext>
            </a:extLst>
          </p:cNvPr>
          <p:cNvSpPr txBox="1">
            <a:spLocks/>
          </p:cNvSpPr>
          <p:nvPr/>
        </p:nvSpPr>
        <p:spPr>
          <a:xfrm>
            <a:off x="791852" y="641024"/>
            <a:ext cx="3205113" cy="678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Linked-List</a:t>
            </a:r>
          </a:p>
        </p:txBody>
      </p:sp>
      <p:pic>
        <p:nvPicPr>
          <p:cNvPr id="8" name="Picture 6" descr="Data structures— Linked Lists. An introduction to Linked Lists and… | by  Kristian Roopnarine | Level Up Coding">
            <a:extLst>
              <a:ext uri="{FF2B5EF4-FFF2-40B4-BE49-F238E27FC236}">
                <a16:creationId xmlns:a16="http://schemas.microsoft.com/office/drawing/2014/main" id="{6509D5A8-A80B-CEE2-5C30-4661BA493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18" y="4040171"/>
            <a:ext cx="3959258" cy="197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2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8D63D5-81BC-A605-691A-B5C5314EE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852" y="1875934"/>
            <a:ext cx="10281501" cy="4341042"/>
          </a:xfrm>
        </p:spPr>
        <p:txBody>
          <a:bodyPr/>
          <a:lstStyle/>
          <a:p>
            <a:pPr marL="800100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Singly Linked List is the most common form of a Linked List where each node contains a data field and a 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pointer to the next node in the list.</a:t>
            </a:r>
          </a:p>
          <a:p>
            <a:pPr marL="800100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endParaRPr lang="en-US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endParaRPr lang="en-US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reference to the first node in the list is called the HEAD of the list.</a:t>
            </a:r>
          </a:p>
          <a:p>
            <a:pPr marL="800100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pointer/reference/link field contained in the node is used to traverse to the next node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B.Tech admissions now open at Amrita Vishwa Vidyapeetham">
            <a:extLst>
              <a:ext uri="{FF2B5EF4-FFF2-40B4-BE49-F238E27FC236}">
                <a16:creationId xmlns:a16="http://schemas.microsoft.com/office/drawing/2014/main" id="{04AC02D8-4301-EC40-6388-EBCAD415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"/>
            <a:ext cx="1993263" cy="50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CEAE98-FE9D-231D-2B5C-0DACED3E88D7}"/>
              </a:ext>
            </a:extLst>
          </p:cNvPr>
          <p:cNvSpPr txBox="1">
            <a:spLocks/>
          </p:cNvSpPr>
          <p:nvPr/>
        </p:nvSpPr>
        <p:spPr>
          <a:xfrm>
            <a:off x="791852" y="641024"/>
            <a:ext cx="4590853" cy="678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Linked-List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0D0EDB-AF4A-B384-F168-8A28749E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18" y="3169723"/>
            <a:ext cx="5814564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9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B.Tech admissions now open at Amrita Vishwa Vidyapeetham">
            <a:extLst>
              <a:ext uri="{FF2B5EF4-FFF2-40B4-BE49-F238E27FC236}">
                <a16:creationId xmlns:a16="http://schemas.microsoft.com/office/drawing/2014/main" id="{04AC02D8-4301-EC40-6388-EBCAD415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"/>
            <a:ext cx="1993263" cy="50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8377BFA-3CA6-453A-74A1-464FD73CE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852" y="1875934"/>
            <a:ext cx="10281501" cy="4341042"/>
          </a:xfrm>
        </p:spPr>
        <p:txBody>
          <a:bodyPr/>
          <a:lstStyle/>
          <a:p>
            <a:pPr marL="800100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Also, a singly linked list can only be traversed in one and only one direction i.e. from head to the last node. </a:t>
            </a:r>
          </a:p>
          <a:p>
            <a:pPr marL="800100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no way to traverse from the last node back to the head. The following is an example of a singly linked list with 5 nodes.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 algn="l">
              <a:buFont typeface="Wingdings" panose="05000000000000000000" pitchFamily="2" charset="2"/>
              <a:buChar char="Ø"/>
              <a:tabLst>
                <a:tab pos="3133725" algn="l"/>
              </a:tabLst>
            </a:pPr>
            <a:endParaRPr lang="en-US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D68B23B-F702-A839-891B-C856502B7FBB}"/>
              </a:ext>
            </a:extLst>
          </p:cNvPr>
          <p:cNvSpPr txBox="1">
            <a:spLocks/>
          </p:cNvSpPr>
          <p:nvPr/>
        </p:nvSpPr>
        <p:spPr>
          <a:xfrm>
            <a:off x="791852" y="641024"/>
            <a:ext cx="4590853" cy="678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Linked-List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22AA72-4880-AF5F-2DAD-0E255118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683" y="3429000"/>
            <a:ext cx="5692633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0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D71531-03C2-8840-EEF9-2D471665EFFA}"/>
              </a:ext>
            </a:extLst>
          </p:cNvPr>
          <p:cNvSpPr txBox="1">
            <a:spLocks/>
          </p:cNvSpPr>
          <p:nvPr/>
        </p:nvSpPr>
        <p:spPr>
          <a:xfrm>
            <a:off x="791852" y="641024"/>
            <a:ext cx="4826523" cy="678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Singly LinkedList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40A15-ED55-C572-C5BF-923F0409A9CA}"/>
              </a:ext>
            </a:extLst>
          </p:cNvPr>
          <p:cNvSpPr txBox="1"/>
          <p:nvPr/>
        </p:nvSpPr>
        <p:spPr>
          <a:xfrm>
            <a:off x="2300139" y="1870376"/>
            <a:ext cx="6087359" cy="835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allocation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87920D-2705-CAA3-6FD0-1D41C63DDE8B}"/>
              </a:ext>
            </a:extLst>
          </p:cNvPr>
          <p:cNvSpPr txBox="1">
            <a:spLocks/>
          </p:cNvSpPr>
          <p:nvPr/>
        </p:nvSpPr>
        <p:spPr>
          <a:xfrm>
            <a:off x="791851" y="3251996"/>
            <a:ext cx="5304149" cy="678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Singly LinkedList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7422D-3D43-66B0-BEDF-5DBE22126234}"/>
              </a:ext>
            </a:extLst>
          </p:cNvPr>
          <p:cNvSpPr txBox="1"/>
          <p:nvPr/>
        </p:nvSpPr>
        <p:spPr>
          <a:xfrm>
            <a:off x="2300139" y="4477228"/>
            <a:ext cx="60873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</p:txBody>
      </p:sp>
      <p:pic>
        <p:nvPicPr>
          <p:cNvPr id="9" name="Picture 3" descr="B.Tech admissions now open at Amrita Vishwa Vidyapeetham">
            <a:extLst>
              <a:ext uri="{FF2B5EF4-FFF2-40B4-BE49-F238E27FC236}">
                <a16:creationId xmlns:a16="http://schemas.microsoft.com/office/drawing/2014/main" id="{168A9266-8F42-34DA-7DF0-BADF24CFB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"/>
            <a:ext cx="1993263" cy="50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00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8D63D5-81BC-A605-691A-B5C5314EE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279" y="1960776"/>
            <a:ext cx="10394623" cy="4487158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class Node which has two attributes: data and next. Next is a pointer to the next node.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another class which has two attributes: head and tail.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tabLst>
                <a:tab pos="3133725" algn="l"/>
              </a:tabLst>
            </a:pPr>
            <a:endParaRPr lang="en-IN" dirty="0"/>
          </a:p>
        </p:txBody>
      </p:sp>
      <p:pic>
        <p:nvPicPr>
          <p:cNvPr id="1027" name="Picture 3" descr="B.Tech admissions now open at Amrita Vishwa Vidyapeetham">
            <a:extLst>
              <a:ext uri="{FF2B5EF4-FFF2-40B4-BE49-F238E27FC236}">
                <a16:creationId xmlns:a16="http://schemas.microsoft.com/office/drawing/2014/main" id="{04AC02D8-4301-EC40-6388-EBCAD415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"/>
            <a:ext cx="1993263" cy="50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78066D5-2498-64A1-627D-EC8776233B7B}"/>
              </a:ext>
            </a:extLst>
          </p:cNvPr>
          <p:cNvSpPr txBox="1">
            <a:spLocks/>
          </p:cNvSpPr>
          <p:nvPr/>
        </p:nvSpPr>
        <p:spPr>
          <a:xfrm>
            <a:off x="801278" y="641024"/>
            <a:ext cx="4487159" cy="6881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EA0B68-1319-4679-4FC5-1D0185029DE9}"/>
              </a:ext>
            </a:extLst>
          </p:cNvPr>
          <p:cNvSpPr txBox="1">
            <a:spLocks/>
          </p:cNvSpPr>
          <p:nvPr/>
        </p:nvSpPr>
        <p:spPr>
          <a:xfrm>
            <a:off x="923828" y="3429000"/>
            <a:ext cx="1687398" cy="6881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345072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1001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PHONE BOOK DIRECTORY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BOOK DIRECTORY</dc:title>
  <dc:creator>Balam Ruchith Balaji</dc:creator>
  <cp:lastModifiedBy>Balam Ruchith Balaji</cp:lastModifiedBy>
  <cp:revision>10</cp:revision>
  <dcterms:created xsi:type="dcterms:W3CDTF">2022-07-12T09:59:36Z</dcterms:created>
  <dcterms:modified xsi:type="dcterms:W3CDTF">2022-07-13T04:11:12Z</dcterms:modified>
</cp:coreProperties>
</file>