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66" r:id="rId5"/>
    <p:sldId id="278" r:id="rId6"/>
    <p:sldId id="277" r:id="rId7"/>
    <p:sldId id="268" r:id="rId8"/>
    <p:sldId id="279" r:id="rId9"/>
    <p:sldId id="280" r:id="rId10"/>
    <p:sldId id="267" r:id="rId11"/>
    <p:sldId id="269" r:id="rId12"/>
    <p:sldId id="28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BAA-F51F-455B-A408-54FF53CC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3DF23-F093-4CA5-9583-F5B0A6F0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3EE9-1172-4C7F-AB09-66063CC1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DDC5-B97F-493A-967F-5DADCF51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066F-D94B-4351-9E84-3B6CBCEE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3C9C-1C9D-4232-9EF3-AD3497E9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CBC87-6F50-415D-B2BD-09CA93BE8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7E47-65F2-4E4E-8972-C750A79F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43FC-C51B-4484-AF5E-D81C4301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40D3-F777-444D-B47C-05504C01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E75CF-617B-44FE-8A23-1958C46DD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AD927-B78C-4FD8-9620-083B4643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E00F-1D6B-4B17-9D48-258C9209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547F-9831-408A-932D-A96A450E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8D1F-895C-49FB-8E70-965422C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5972-09D5-42B0-83C6-309ECA21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3E66-EE56-4370-9D05-4F659C7E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12D2-87B6-4A1B-9739-42EEFB3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7D91-6F4F-44D5-B150-200B550B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54BC-170B-4A2C-BF86-78F89B70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0F2F-3A69-4B27-84B7-D493A232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43E8-F4EB-494B-8000-481FCB7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9C3D8-5FEA-468A-84F0-D153FBB8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7C83-C654-49B7-AEA6-74DA9421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7F86-D091-4179-AC63-92AA6D22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F485-FA7B-4DD3-8874-4370DAF7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8155-3054-4A4B-BF3E-E8B344412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A8B2-D12A-431E-8969-3163AF5C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72D5-3209-44E4-9C09-1527695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6D7CA-14CD-4AA8-B099-51FD795E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72A7-B68A-4FBC-BD8A-DEF6D9CA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A66-AF8D-4843-9152-A8CB74CB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A4ED-76AF-420B-A3C0-1AA65106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75AA-2DBD-40EE-9BB2-4C258071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8D337-FEAA-495D-B745-64B964227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F654F-6D9E-461F-96DF-6610717A9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81CC3-7742-4D50-A5F6-46351E85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DF849-2583-4D0C-BB22-D0081AAA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3FBDF-172A-42F9-A6D8-A38A85B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E764-E4B6-4DCD-9F03-4ED0E6D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62E23-3834-4DF9-BE5F-5FDAA4CF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7741-2700-4FF2-87AA-C5FE0E65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3E334-9268-439F-A028-C30E878B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AB7B0-3F0B-4EC9-A303-7697F608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146F3-90C7-479D-8705-C115E8C1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046C8-93F9-402E-AA40-5223214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E049-EBD4-4C86-98BC-12E04A4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2378-9B32-4C48-A682-B172BB9E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53D3-43A3-42D1-9FB4-6DF55F8F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B3EC-E14A-4413-89E9-F4201AFF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81AAB-83BF-4E06-8E74-F8D30AFA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B8B1-361E-4B24-8E81-9682F9D4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9ED7-71D1-4EE6-8808-E74D12EE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54D17-2E5B-4AAC-81FB-03E8D68B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80E64-4206-4906-A7F5-259B323B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0B1B-F415-4017-91CC-FD740448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5B624-8725-4007-A8CC-5797DC16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3541-23C3-4873-948E-8394A700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1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F6665-41BD-441B-9AC7-9166B942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B785-95E7-44DA-BC07-06977F6F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EED5-1488-4BA6-8E67-114C86472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D232-CD7C-4CEB-AFDB-9F80DF02F84C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82C4-B7AE-4912-9507-5636F67B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486A-9B96-4BB2-BF11-1EEA3998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E942-3759-488C-B785-C62A3094E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733"/>
            <a:ext cx="9144000" cy="145492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Using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2100"/>
            <a:ext cx="9144000" cy="64945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21AIE203- 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Structures and Algorithms-2</a:t>
            </a:r>
          </a:p>
          <a:p>
            <a:endParaRPr lang="en-IN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A01C-E7A3-4CA1-A0F5-2C676CFD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</a:t>
            </a:fld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15761F-CA11-450C-B1F6-9276BDE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7351-2227-4754-9370-1E3635D5D111}" type="datetime1">
              <a:rPr lang="en-IN" smtClean="0"/>
              <a:t>13-01-2023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F5DA39C-2DB1-41E9-B1D9-7A4A6159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DSA END SEM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70305D9-5F31-4B18-8FB2-8B95E4E7A28C}"/>
              </a:ext>
            </a:extLst>
          </p:cNvPr>
          <p:cNvSpPr txBox="1">
            <a:spLocks/>
          </p:cNvSpPr>
          <p:nvPr/>
        </p:nvSpPr>
        <p:spPr>
          <a:xfrm>
            <a:off x="2122602" y="3182275"/>
            <a:ext cx="76419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 Sai Abhishek                                BL.EN.U4AIE21015 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 Ruchith Balaji		              BL.EN.U4AIE21017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Chillakuru Hari		              BL.EN.U4AIE21038</a:t>
            </a:r>
            <a:endParaRPr lang="en-IN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0D9781-4889-4108-A1DB-CAE13F2CA06B}"/>
              </a:ext>
            </a:extLst>
          </p:cNvPr>
          <p:cNvSpPr txBox="1">
            <a:spLocks/>
          </p:cNvSpPr>
          <p:nvPr/>
        </p:nvSpPr>
        <p:spPr>
          <a:xfrm>
            <a:off x="5035092" y="2564007"/>
            <a:ext cx="2121815" cy="4619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</a:t>
            </a:r>
          </a:p>
        </p:txBody>
      </p:sp>
      <p:pic>
        <p:nvPicPr>
          <p:cNvPr id="1028" name="Picture 4" descr="Amrita Vishwa Vidyapeetham - Wikipedia">
            <a:extLst>
              <a:ext uri="{FF2B5EF4-FFF2-40B4-BE49-F238E27FC236}">
                <a16:creationId xmlns:a16="http://schemas.microsoft.com/office/drawing/2014/main" id="{C6A2003B-FC96-4057-97D8-0666C566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2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744717"/>
            <a:ext cx="4431386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10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EB898E-E620-45CD-82EF-CF5C4AE2E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63" t="-561" r="30652" b="21040"/>
          <a:stretch/>
        </p:blipFill>
        <p:spPr>
          <a:xfrm>
            <a:off x="1682291" y="1457517"/>
            <a:ext cx="2743200" cy="38486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0E52BF-2D04-447E-B58E-FA87CA391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2448686"/>
            <a:ext cx="2857500" cy="2857500"/>
          </a:xfrm>
          <a:prstGeom prst="rect">
            <a:avLst/>
          </a:prstGeom>
        </p:spPr>
      </p:pic>
      <p:sp>
        <p:nvSpPr>
          <p:cNvPr id="50" name="Footer Placeholder 8">
            <a:extLst>
              <a:ext uri="{FF2B5EF4-FFF2-40B4-BE49-F238E27FC236}">
                <a16:creationId xmlns:a16="http://schemas.microsoft.com/office/drawing/2014/main" id="{65C8CA23-5DD3-4F6C-9EA7-7DD7FEC4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A1619-0DCB-453E-9698-E2DF26A28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63" t="91895" r="30652" b="561"/>
          <a:stretch/>
        </p:blipFill>
        <p:spPr>
          <a:xfrm>
            <a:off x="1682291" y="5267780"/>
            <a:ext cx="27432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744717"/>
            <a:ext cx="510540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F4574A5D-CED3-4C51-B2E9-C1870E28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40733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744717"/>
            <a:ext cx="5105401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12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5E9BD5-2133-4962-BB0F-8C3EF7777D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5" y="1660015"/>
            <a:ext cx="3417570" cy="4434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96460D-65A5-42F9-9989-1E6435FA247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45" y="2260725"/>
            <a:ext cx="6645910" cy="3233420"/>
          </a:xfrm>
          <a:prstGeom prst="rect">
            <a:avLst/>
          </a:prstGeom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64E5E04-E11B-4598-8A3D-172437E9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254843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271888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8"/>
            <a:ext cx="9144000" cy="42327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Implemented Home Automation using Mesh Automation</a:t>
            </a:r>
          </a:p>
          <a:p>
            <a:pPr algn="l"/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13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D5760DF7-2AB3-4D22-82D8-7A8F4F8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B7D7171-93B6-4CE4-9D1E-AAD4BC34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25817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2470609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8"/>
            <a:ext cx="9144000" cy="42327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Main Objective.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Introduction.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2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D5760DF7-2AB3-4D22-82D8-7A8F4F8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F5782407-6055-4C9F-8C1A-3554E15C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9301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implement Home Automation with mesh topology.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control the devices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change the state of devices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3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74AD300-DAD4-4A88-A447-619D3529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6742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dirty="0"/>
              <a:t>Home Automation</a:t>
            </a:r>
          </a:p>
          <a:p>
            <a:pPr marL="1428750" lvl="2" indent="-514350" algn="l">
              <a:buFont typeface="Calibri" panose="020F0502020204030204" pitchFamily="34" charset="0"/>
              <a:buChar char="₋"/>
            </a:pPr>
            <a:r>
              <a:rPr lang="en-US" sz="2400" dirty="0"/>
              <a:t>Home automation refers to the use of technology to control and automate various systems and appliances in a home. </a:t>
            </a:r>
          </a:p>
          <a:p>
            <a:pPr marL="1428750" lvl="2" indent="-514350" algn="l">
              <a:buFont typeface="Calibri" panose="020F0502020204030204" pitchFamily="34" charset="0"/>
              <a:buChar char="₋"/>
            </a:pPr>
            <a:endParaRPr lang="en-US" sz="2400" dirty="0"/>
          </a:p>
          <a:p>
            <a:pPr marL="1428750" lvl="2" indent="-514350" algn="l">
              <a:buFont typeface="Calibri" panose="020F0502020204030204" pitchFamily="34" charset="0"/>
              <a:buChar char="₋"/>
            </a:pPr>
            <a:r>
              <a:rPr lang="en-US" sz="2400" dirty="0"/>
              <a:t>This can include things like lighting, heating and cooling, security systems, and home entertainment systems</a:t>
            </a:r>
          </a:p>
          <a:p>
            <a:pPr marL="514350" indent="-5143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4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10A55AB-0E5A-4E79-A78F-9C7CF5DD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71079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/>
              <a:t>Applications</a:t>
            </a:r>
          </a:p>
          <a:p>
            <a:pPr marL="1257300" lvl="2" indent="-342900" algn="l">
              <a:buFont typeface="Calibri" panose="020F0502020204030204" pitchFamily="34" charset="0"/>
              <a:buChar char="₋"/>
            </a:pPr>
            <a:r>
              <a:rPr lang="en-US" sz="2800" dirty="0"/>
              <a:t>Lighting Control.</a:t>
            </a:r>
          </a:p>
          <a:p>
            <a:pPr marL="1257300" lvl="2" indent="-342900" algn="l">
              <a:buFont typeface="Calibri" panose="020F0502020204030204" pitchFamily="34" charset="0"/>
              <a:buChar char="₋"/>
            </a:pPr>
            <a:r>
              <a:rPr lang="en-US" sz="2800" dirty="0"/>
              <a:t>Heating and Cooling.</a:t>
            </a:r>
          </a:p>
          <a:p>
            <a:pPr marL="1257300" lvl="2" indent="-342900" algn="l">
              <a:buFont typeface="Calibri" panose="020F0502020204030204" pitchFamily="34" charset="0"/>
              <a:buChar char="₋"/>
            </a:pPr>
            <a:r>
              <a:rPr lang="en-US" sz="2800" dirty="0"/>
              <a:t>Home Security.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5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C461EB71-EFDC-479E-9607-74A3155C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9562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3441570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702166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dirty="0"/>
              <a:t>Devices that we are using in this Implementation:</a:t>
            </a:r>
          </a:p>
          <a:p>
            <a:pPr lvl="3" algn="l"/>
            <a:r>
              <a:rPr lang="en-US" dirty="0"/>
              <a:t>1) Hall Sensor</a:t>
            </a:r>
          </a:p>
          <a:p>
            <a:pPr lvl="3" algn="l"/>
            <a:r>
              <a:rPr lang="en-US" dirty="0"/>
              <a:t>2) Kitchen Sensor</a:t>
            </a:r>
          </a:p>
          <a:p>
            <a:pPr lvl="3" algn="l"/>
            <a:r>
              <a:rPr lang="en-US" dirty="0"/>
              <a:t>3) Bedroom Sensor</a:t>
            </a:r>
          </a:p>
          <a:p>
            <a:pPr lvl="3" algn="l"/>
            <a:r>
              <a:rPr lang="en-US" dirty="0"/>
              <a:t>4) Hall Bar Light</a:t>
            </a:r>
          </a:p>
          <a:p>
            <a:pPr lvl="3" algn="l"/>
            <a:r>
              <a:rPr lang="en-US" dirty="0"/>
              <a:t>5) Hall Tv</a:t>
            </a:r>
          </a:p>
          <a:p>
            <a:pPr lvl="3" algn="l"/>
            <a:r>
              <a:rPr lang="en-US" dirty="0"/>
              <a:t>6) Kitchen Bulb</a:t>
            </a:r>
          </a:p>
          <a:p>
            <a:pPr lvl="3" algn="l"/>
            <a:r>
              <a:rPr lang="en-US" dirty="0"/>
              <a:t>7) Kitchen Exhaust Fan</a:t>
            </a:r>
          </a:p>
          <a:p>
            <a:pPr lvl="3" algn="l"/>
            <a:r>
              <a:rPr lang="en-US" dirty="0"/>
              <a:t>8) Bed Room TV</a:t>
            </a:r>
          </a:p>
          <a:p>
            <a:pPr lvl="3" algn="l"/>
            <a:r>
              <a:rPr lang="en-US" dirty="0"/>
              <a:t>9) Bed Room Light</a:t>
            </a:r>
          </a:p>
          <a:p>
            <a:pPr lvl="3" algn="l"/>
            <a:r>
              <a:rPr lang="en-US" dirty="0"/>
              <a:t>10) Bed Room AC</a:t>
            </a:r>
          </a:p>
          <a:p>
            <a:pPr marL="514350" indent="-5143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6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699D7700-F4EA-4E3A-B01E-3A45043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159383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054312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683312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/>
              <a:t>What is Mesh Topology?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/>
              <a:t> It is a net work in which infrastructure nodes connect directly to other nodes.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Networks consists of 3 parts…</a:t>
            </a:r>
          </a:p>
          <a:p>
            <a:pPr algn="l"/>
            <a:endParaRPr lang="en-US" sz="2400" dirty="0"/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Gate way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Router</a:t>
            </a:r>
          </a:p>
          <a:p>
            <a:pPr marL="1371600" lvl="2" indent="-457200" algn="l">
              <a:buFont typeface="Calibri" panose="020F0502020204030204" pitchFamily="34" charset="0"/>
              <a:buChar char="-"/>
            </a:pPr>
            <a:r>
              <a:rPr lang="en-US" sz="2800" dirty="0"/>
              <a:t>Client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7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1A3F4461-F111-41BD-9D74-AA18264C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  <p:pic>
        <p:nvPicPr>
          <p:cNvPr id="10" name="Picture 9" descr="Wireless mesh network architecture with mesh gateway, mesh routers, and mesh clients.">
            <a:extLst>
              <a:ext uri="{FF2B5EF4-FFF2-40B4-BE49-F238E27FC236}">
                <a16:creationId xmlns:a16="http://schemas.microsoft.com/office/drawing/2014/main" id="{3CAEB37B-73C5-5943-4363-38ADE8C6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50104"/>
            <a:ext cx="4799127" cy="17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7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054312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683312"/>
          </a:xfrm>
        </p:spPr>
        <p:txBody>
          <a:bodyPr>
            <a:normAutofit/>
          </a:bodyPr>
          <a:lstStyle/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/>
              <a:t>Mesh Topology Functions</a:t>
            </a:r>
          </a:p>
          <a:p>
            <a:pPr marL="1428750" lvl="2" indent="-514350" algn="l">
              <a:buFont typeface="Courier New" panose="02070309020205020404" pitchFamily="49" charset="0"/>
              <a:buChar char="o"/>
            </a:pPr>
            <a:r>
              <a:rPr lang="en-US" sz="2800" dirty="0"/>
              <a:t>Flooding.</a:t>
            </a:r>
          </a:p>
          <a:p>
            <a:pPr marL="1428750" lvl="2" indent="-514350" algn="l">
              <a:buFont typeface="Courier New" panose="02070309020205020404" pitchFamily="49" charset="0"/>
              <a:buChar char="o"/>
            </a:pPr>
            <a:r>
              <a:rPr lang="en-US" sz="2800" dirty="0"/>
              <a:t>Routing.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Types of Mesh Topologies</a:t>
            </a:r>
            <a:endParaRPr lang="en-US" sz="2400" dirty="0"/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Full Mesh Topology.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Partial Mesh Topology.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8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F2B62428-09DF-4B62-9D36-5C02DB79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241543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B593F-1535-4823-80A0-02EA27F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A7EF-98EA-4F92-B67A-FE33F3A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717"/>
            <a:ext cx="4054312" cy="65380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32F2-FB15-4AD8-9BF3-448EAC3E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23599"/>
            <a:ext cx="9144000" cy="3683312"/>
          </a:xfrm>
        </p:spPr>
        <p:txBody>
          <a:bodyPr>
            <a:noAutofit/>
          </a:bodyPr>
          <a:lstStyle/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/>
              <a:t>Application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Home Automation...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Military Organization.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Emergency services.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/>
              <a:t>Advantages: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Consistent data transmission.</a:t>
            </a:r>
          </a:p>
        </p:txBody>
      </p:sp>
      <p:sp>
        <p:nvSpPr>
          <p:cNvPr id="4" name="AutoShape 4" descr="Wallpaper blue gradient white linear #87cefa #ffffff 270°">
            <a:extLst>
              <a:ext uri="{FF2B5EF4-FFF2-40B4-BE49-F238E27FC236}">
                <a16:creationId xmlns:a16="http://schemas.microsoft.com/office/drawing/2014/main" id="{DE31F55C-CCB8-431D-8013-D80F1853E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B2CB-7C26-4B74-A1D6-04412468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DDB0F-1C7B-4BF5-A6B6-B0FB13E26EF2}" type="slidenum">
              <a:rPr lang="en-IN" smtClean="0"/>
              <a:t>9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916EBF-3810-41F5-BD4A-00AF7D9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F33-232B-408D-9217-6FAF34D7F5DC}" type="datetime1">
              <a:rPr lang="en-IN" smtClean="0"/>
              <a:t>13-01-2023</a:t>
            </a:fld>
            <a:endParaRPr lang="en-IN"/>
          </a:p>
        </p:txBody>
      </p:sp>
      <p:pic>
        <p:nvPicPr>
          <p:cNvPr id="9" name="Picture 4" descr="Amrita Vishwa Vidyapeetham - Wikipedia">
            <a:extLst>
              <a:ext uri="{FF2B5EF4-FFF2-40B4-BE49-F238E27FC236}">
                <a16:creationId xmlns:a16="http://schemas.microsoft.com/office/drawing/2014/main" id="{9DCEC05E-54C3-46FA-8D11-E571ECD0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89" y="10482"/>
            <a:ext cx="1797811" cy="6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479C18BC-729C-4A6A-97DC-C51BA30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DSA END SEM</a:t>
            </a:r>
          </a:p>
        </p:txBody>
      </p:sp>
    </p:spTree>
    <p:extLst>
      <p:ext uri="{BB962C8B-B14F-4D97-AF65-F5344CB8AC3E}">
        <p14:creationId xmlns:p14="http://schemas.microsoft.com/office/powerpoint/2010/main" val="263471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341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HOME AUTOMATION Using MESH TOPOLOGY</vt:lpstr>
      <vt:lpstr>Contents:</vt:lpstr>
      <vt:lpstr>Main Objective:</vt:lpstr>
      <vt:lpstr>Introduction:</vt:lpstr>
      <vt:lpstr>Introduction:</vt:lpstr>
      <vt:lpstr>Introduction:</vt:lpstr>
      <vt:lpstr>Mesh Topology:</vt:lpstr>
      <vt:lpstr>Mesh Topology:</vt:lpstr>
      <vt:lpstr>Mesh Topology:</vt:lpstr>
      <vt:lpstr>Implementation:</vt:lpstr>
      <vt:lpstr>Code :</vt:lpstr>
      <vt:lpstr>Output 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 Ruchith Balaji</dc:creator>
  <cp:lastModifiedBy>Balam Ruchith Balaji</cp:lastModifiedBy>
  <cp:revision>29</cp:revision>
  <dcterms:created xsi:type="dcterms:W3CDTF">2023-01-10T15:45:23Z</dcterms:created>
  <dcterms:modified xsi:type="dcterms:W3CDTF">2023-01-13T04:34:47Z</dcterms:modified>
</cp:coreProperties>
</file>