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0" r:id="rId4"/>
  </p:sldMasterIdLst>
  <p:notesMasterIdLst>
    <p:notesMasterId r:id="rId25"/>
  </p:notesMasterIdLst>
  <p:handoutMasterIdLst>
    <p:handoutMasterId r:id="rId26"/>
  </p:handoutMasterIdLst>
  <p:sldIdLst>
    <p:sldId id="774" r:id="rId5"/>
    <p:sldId id="802" r:id="rId6"/>
    <p:sldId id="805" r:id="rId7"/>
    <p:sldId id="843" r:id="rId8"/>
    <p:sldId id="808" r:id="rId9"/>
    <p:sldId id="982" r:id="rId10"/>
    <p:sldId id="981" r:id="rId11"/>
    <p:sldId id="983" r:id="rId12"/>
    <p:sldId id="809" r:id="rId13"/>
    <p:sldId id="847" r:id="rId14"/>
    <p:sldId id="848" r:id="rId15"/>
    <p:sldId id="849" r:id="rId16"/>
    <p:sldId id="840" r:id="rId17"/>
    <p:sldId id="844" r:id="rId18"/>
    <p:sldId id="812" r:id="rId19"/>
    <p:sldId id="846" r:id="rId20"/>
    <p:sldId id="820" r:id="rId21"/>
    <p:sldId id="845" r:id="rId22"/>
    <p:sldId id="825" r:id="rId23"/>
    <p:sldId id="82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41651"/>
    <a:srgbClr val="FF2F92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1041" autoAdjust="0"/>
  </p:normalViewPr>
  <p:slideViewPr>
    <p:cSldViewPr snapToGrid="0">
      <p:cViewPr varScale="1">
        <p:scale>
          <a:sx n="61" d="100"/>
          <a:sy n="61" d="100"/>
        </p:scale>
        <p:origin x="102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4F388-03EE-457B-B771-D093BE682B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E173E-E373-4D10-9C59-548F50BB2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The problem Statement is to combine BERT and GCN to detect Sarcasm for the given text.</a:t>
          </a:r>
        </a:p>
      </dgm:t>
    </dgm:pt>
    <dgm:pt modelId="{55203566-3E71-4175-AA7A-2A7598FEFFF0}" type="parTrans" cxnId="{D78021BF-A5E6-4C1D-8509-3B891F88E7F5}">
      <dgm:prSet/>
      <dgm:spPr/>
      <dgm:t>
        <a:bodyPr/>
        <a:lstStyle/>
        <a:p>
          <a:endParaRPr lang="en-US"/>
        </a:p>
      </dgm:t>
    </dgm:pt>
    <dgm:pt modelId="{5D9A3237-213F-4EAE-976A-E21973CA4AF2}" type="sibTrans" cxnId="{D78021BF-A5E6-4C1D-8509-3B891F88E7F5}">
      <dgm:prSet/>
      <dgm:spPr/>
      <dgm:t>
        <a:bodyPr/>
        <a:lstStyle/>
        <a:p>
          <a:endParaRPr lang="en-US"/>
        </a:p>
      </dgm:t>
    </dgm:pt>
    <dgm:pt modelId="{25F7B866-DD34-448C-9D16-72D5480E0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The goal is to build a scalable and efficient solution that incorporates advanced deep learning techniques to predict with High Accuracy</a:t>
          </a:r>
        </a:p>
      </dgm:t>
    </dgm:pt>
    <dgm:pt modelId="{8E82E7CD-1E0E-45F7-BF30-FA7402C72340}" type="parTrans" cxnId="{6AEDB540-99DC-45FB-8353-EBEC6776B170}">
      <dgm:prSet/>
      <dgm:spPr/>
      <dgm:t>
        <a:bodyPr/>
        <a:lstStyle/>
        <a:p>
          <a:endParaRPr lang="en-US"/>
        </a:p>
      </dgm:t>
    </dgm:pt>
    <dgm:pt modelId="{745573C0-6EF9-4F7A-AA2B-7BD8B9DC7B52}" type="sibTrans" cxnId="{6AEDB540-99DC-45FB-8353-EBEC6776B170}">
      <dgm:prSet/>
      <dgm:spPr/>
      <dgm:t>
        <a:bodyPr/>
        <a:lstStyle/>
        <a:p>
          <a:endParaRPr lang="en-US"/>
        </a:p>
      </dgm:t>
    </dgm:pt>
    <dgm:pt modelId="{9ED83B44-2010-4A99-A952-311ED82C9FA5}" type="pres">
      <dgm:prSet presAssocID="{E9B4F388-03EE-457B-B771-D093BE682BC9}" presName="root" presStyleCnt="0">
        <dgm:presLayoutVars>
          <dgm:dir/>
          <dgm:resizeHandles val="exact"/>
        </dgm:presLayoutVars>
      </dgm:prSet>
      <dgm:spPr/>
    </dgm:pt>
    <dgm:pt modelId="{6138D246-0A0C-4FBC-A264-969862FFBC05}" type="pres">
      <dgm:prSet presAssocID="{F2FE173E-E373-4D10-9C59-548F50BB2998}" presName="compNode" presStyleCnt="0"/>
      <dgm:spPr/>
    </dgm:pt>
    <dgm:pt modelId="{78556DAC-A7DE-421B-865E-C21D879DB1DE}" type="pres">
      <dgm:prSet presAssocID="{F2FE173E-E373-4D10-9C59-548F50BB2998}" presName="bgRect" presStyleLbl="bgShp" presStyleIdx="0" presStyleCnt="2"/>
      <dgm:spPr>
        <a:solidFill>
          <a:srgbClr val="A50021"/>
        </a:solidFill>
      </dgm:spPr>
    </dgm:pt>
    <dgm:pt modelId="{2B4D301D-2D1E-4279-A003-96C3080139EF}" type="pres">
      <dgm:prSet presAssocID="{F2FE173E-E373-4D10-9C59-548F50BB29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2D75DEB-12C1-49E4-8EC7-E858B37CABF5}" type="pres">
      <dgm:prSet presAssocID="{F2FE173E-E373-4D10-9C59-548F50BB2998}" presName="spaceRect" presStyleCnt="0"/>
      <dgm:spPr/>
    </dgm:pt>
    <dgm:pt modelId="{AA45C425-F827-48F9-938A-F441ED65EB68}" type="pres">
      <dgm:prSet presAssocID="{F2FE173E-E373-4D10-9C59-548F50BB2998}" presName="parTx" presStyleLbl="revTx" presStyleIdx="0" presStyleCnt="2">
        <dgm:presLayoutVars>
          <dgm:chMax val="0"/>
          <dgm:chPref val="0"/>
        </dgm:presLayoutVars>
      </dgm:prSet>
      <dgm:spPr/>
    </dgm:pt>
    <dgm:pt modelId="{B502C11A-3A65-4BF5-83FB-95F7F8E4CEB9}" type="pres">
      <dgm:prSet presAssocID="{5D9A3237-213F-4EAE-976A-E21973CA4AF2}" presName="sibTrans" presStyleCnt="0"/>
      <dgm:spPr/>
    </dgm:pt>
    <dgm:pt modelId="{53F3A86F-598A-42C9-B6FB-E330B4D069F4}" type="pres">
      <dgm:prSet presAssocID="{25F7B866-DD34-448C-9D16-72D5480E0977}" presName="compNode" presStyleCnt="0"/>
      <dgm:spPr/>
    </dgm:pt>
    <dgm:pt modelId="{E98AECCA-BEAE-4380-988A-6E79A45ADC0B}" type="pres">
      <dgm:prSet presAssocID="{25F7B866-DD34-448C-9D16-72D5480E0977}" presName="bgRect" presStyleLbl="bgShp" presStyleIdx="1" presStyleCnt="2"/>
      <dgm:spPr>
        <a:solidFill>
          <a:srgbClr val="A50021"/>
        </a:solidFill>
      </dgm:spPr>
    </dgm:pt>
    <dgm:pt modelId="{21526010-C03F-42A4-8834-497E4FCA6AF9}" type="pres">
      <dgm:prSet presAssocID="{25F7B866-DD34-448C-9D16-72D5480E09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383420-0684-4051-9169-57A4A6C669E0}" type="pres">
      <dgm:prSet presAssocID="{25F7B866-DD34-448C-9D16-72D5480E0977}" presName="spaceRect" presStyleCnt="0"/>
      <dgm:spPr/>
    </dgm:pt>
    <dgm:pt modelId="{132C3126-D9D8-45CA-BD9C-4D12F44C888B}" type="pres">
      <dgm:prSet presAssocID="{25F7B866-DD34-448C-9D16-72D5480E097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EDB540-99DC-45FB-8353-EBEC6776B170}" srcId="{E9B4F388-03EE-457B-B771-D093BE682BC9}" destId="{25F7B866-DD34-448C-9D16-72D5480E0977}" srcOrd="1" destOrd="0" parTransId="{8E82E7CD-1E0E-45F7-BF30-FA7402C72340}" sibTransId="{745573C0-6EF9-4F7A-AA2B-7BD8B9DC7B52}"/>
    <dgm:cxn modelId="{1990588D-AE8C-4BCC-8D35-39E042DE317D}" type="presOf" srcId="{F2FE173E-E373-4D10-9C59-548F50BB2998}" destId="{AA45C425-F827-48F9-938A-F441ED65EB68}" srcOrd="0" destOrd="0" presId="urn:microsoft.com/office/officeart/2018/2/layout/IconVerticalSolidList"/>
    <dgm:cxn modelId="{D78021BF-A5E6-4C1D-8509-3B891F88E7F5}" srcId="{E9B4F388-03EE-457B-B771-D093BE682BC9}" destId="{F2FE173E-E373-4D10-9C59-548F50BB2998}" srcOrd="0" destOrd="0" parTransId="{55203566-3E71-4175-AA7A-2A7598FEFFF0}" sibTransId="{5D9A3237-213F-4EAE-976A-E21973CA4AF2}"/>
    <dgm:cxn modelId="{D9E160E8-E069-41D7-9664-34C18C9E393F}" type="presOf" srcId="{E9B4F388-03EE-457B-B771-D093BE682BC9}" destId="{9ED83B44-2010-4A99-A952-311ED82C9FA5}" srcOrd="0" destOrd="0" presId="urn:microsoft.com/office/officeart/2018/2/layout/IconVerticalSolidList"/>
    <dgm:cxn modelId="{D08CC6FA-6EBB-4405-B42E-3497ACAEFD93}" type="presOf" srcId="{25F7B866-DD34-448C-9D16-72D5480E0977}" destId="{132C3126-D9D8-45CA-BD9C-4D12F44C888B}" srcOrd="0" destOrd="0" presId="urn:microsoft.com/office/officeart/2018/2/layout/IconVerticalSolidList"/>
    <dgm:cxn modelId="{FA252F9F-14F6-4828-9EF5-51D6E1A9EE64}" type="presParOf" srcId="{9ED83B44-2010-4A99-A952-311ED82C9FA5}" destId="{6138D246-0A0C-4FBC-A264-969862FFBC05}" srcOrd="0" destOrd="0" presId="urn:microsoft.com/office/officeart/2018/2/layout/IconVerticalSolidList"/>
    <dgm:cxn modelId="{21209B1A-3E9B-45D6-90FD-B47999BEA792}" type="presParOf" srcId="{6138D246-0A0C-4FBC-A264-969862FFBC05}" destId="{78556DAC-A7DE-421B-865E-C21D879DB1DE}" srcOrd="0" destOrd="0" presId="urn:microsoft.com/office/officeart/2018/2/layout/IconVerticalSolidList"/>
    <dgm:cxn modelId="{6D46C66E-AFD4-4F6E-B18F-A11B0941D716}" type="presParOf" srcId="{6138D246-0A0C-4FBC-A264-969862FFBC05}" destId="{2B4D301D-2D1E-4279-A003-96C3080139EF}" srcOrd="1" destOrd="0" presId="urn:microsoft.com/office/officeart/2018/2/layout/IconVerticalSolidList"/>
    <dgm:cxn modelId="{2323899B-79F8-4D82-BA37-BCF75E13DF12}" type="presParOf" srcId="{6138D246-0A0C-4FBC-A264-969862FFBC05}" destId="{52D75DEB-12C1-49E4-8EC7-E858B37CABF5}" srcOrd="2" destOrd="0" presId="urn:microsoft.com/office/officeart/2018/2/layout/IconVerticalSolidList"/>
    <dgm:cxn modelId="{584FA1D6-2E35-4198-A54F-AC17A3E4FBBD}" type="presParOf" srcId="{6138D246-0A0C-4FBC-A264-969862FFBC05}" destId="{AA45C425-F827-48F9-938A-F441ED65EB68}" srcOrd="3" destOrd="0" presId="urn:microsoft.com/office/officeart/2018/2/layout/IconVerticalSolidList"/>
    <dgm:cxn modelId="{298F4365-81E3-4ED8-8EA3-748FE3763616}" type="presParOf" srcId="{9ED83B44-2010-4A99-A952-311ED82C9FA5}" destId="{B502C11A-3A65-4BF5-83FB-95F7F8E4CEB9}" srcOrd="1" destOrd="0" presId="urn:microsoft.com/office/officeart/2018/2/layout/IconVerticalSolidList"/>
    <dgm:cxn modelId="{9078F13A-511A-4370-973F-C38AA4109438}" type="presParOf" srcId="{9ED83B44-2010-4A99-A952-311ED82C9FA5}" destId="{53F3A86F-598A-42C9-B6FB-E330B4D069F4}" srcOrd="2" destOrd="0" presId="urn:microsoft.com/office/officeart/2018/2/layout/IconVerticalSolidList"/>
    <dgm:cxn modelId="{9378B38B-117C-4EA2-A1CB-92A8D7C5207C}" type="presParOf" srcId="{53F3A86F-598A-42C9-B6FB-E330B4D069F4}" destId="{E98AECCA-BEAE-4380-988A-6E79A45ADC0B}" srcOrd="0" destOrd="0" presId="urn:microsoft.com/office/officeart/2018/2/layout/IconVerticalSolidList"/>
    <dgm:cxn modelId="{9F47FFDF-A4CB-4A11-B335-3F72223EE75C}" type="presParOf" srcId="{53F3A86F-598A-42C9-B6FB-E330B4D069F4}" destId="{21526010-C03F-42A4-8834-497E4FCA6AF9}" srcOrd="1" destOrd="0" presId="urn:microsoft.com/office/officeart/2018/2/layout/IconVerticalSolidList"/>
    <dgm:cxn modelId="{1BA932F7-8648-47A7-A89D-F6AA00A32620}" type="presParOf" srcId="{53F3A86F-598A-42C9-B6FB-E330B4D069F4}" destId="{E8383420-0684-4051-9169-57A4A6C669E0}" srcOrd="2" destOrd="0" presId="urn:microsoft.com/office/officeart/2018/2/layout/IconVerticalSolidList"/>
    <dgm:cxn modelId="{F55B0AF9-50A3-4B1E-967A-3DFB4D7BE8C5}" type="presParOf" srcId="{53F3A86F-598A-42C9-B6FB-E330B4D069F4}" destId="{132C3126-D9D8-45CA-BD9C-4D12F44C88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56DAC-A7DE-421B-865E-C21D879DB1DE}">
      <dsp:nvSpPr>
        <dsp:cNvPr id="0" name=""/>
        <dsp:cNvSpPr/>
      </dsp:nvSpPr>
      <dsp:spPr>
        <a:xfrm>
          <a:off x="0" y="406087"/>
          <a:ext cx="10554574" cy="749700"/>
        </a:xfrm>
        <a:prstGeom prst="roundRect">
          <a:avLst>
            <a:gd name="adj" fmla="val 1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D301D-2D1E-4279-A003-96C3080139EF}">
      <dsp:nvSpPr>
        <dsp:cNvPr id="0" name=""/>
        <dsp:cNvSpPr/>
      </dsp:nvSpPr>
      <dsp:spPr>
        <a:xfrm>
          <a:off x="226784" y="574770"/>
          <a:ext cx="412335" cy="412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C425-F827-48F9-938A-F441ED65EB68}">
      <dsp:nvSpPr>
        <dsp:cNvPr id="0" name=""/>
        <dsp:cNvSpPr/>
      </dsp:nvSpPr>
      <dsp:spPr>
        <a:xfrm>
          <a:off x="865904" y="406087"/>
          <a:ext cx="9688669" cy="74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3" tIns="79343" rIns="79343" bIns="79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The problem Statement is to combine BERT and GCN to detect Sarcasm for the given text.</a:t>
          </a:r>
        </a:p>
      </dsp:txBody>
      <dsp:txXfrm>
        <a:off x="865904" y="406087"/>
        <a:ext cx="9688669" cy="749700"/>
      </dsp:txXfrm>
    </dsp:sp>
    <dsp:sp modelId="{E98AECCA-BEAE-4380-988A-6E79A45ADC0B}">
      <dsp:nvSpPr>
        <dsp:cNvPr id="0" name=""/>
        <dsp:cNvSpPr/>
      </dsp:nvSpPr>
      <dsp:spPr>
        <a:xfrm>
          <a:off x="0" y="1343214"/>
          <a:ext cx="10554574" cy="749700"/>
        </a:xfrm>
        <a:prstGeom prst="roundRect">
          <a:avLst>
            <a:gd name="adj" fmla="val 1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6010-C03F-42A4-8834-497E4FCA6AF9}">
      <dsp:nvSpPr>
        <dsp:cNvPr id="0" name=""/>
        <dsp:cNvSpPr/>
      </dsp:nvSpPr>
      <dsp:spPr>
        <a:xfrm>
          <a:off x="226784" y="1511896"/>
          <a:ext cx="412335" cy="412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C3126-D9D8-45CA-BD9C-4D12F44C888B}">
      <dsp:nvSpPr>
        <dsp:cNvPr id="0" name=""/>
        <dsp:cNvSpPr/>
      </dsp:nvSpPr>
      <dsp:spPr>
        <a:xfrm>
          <a:off x="865904" y="1343214"/>
          <a:ext cx="9688669" cy="74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3" tIns="79343" rIns="79343" bIns="79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The goal is to build a scalable and efficient solution that incorporates advanced deep learning techniques to predict with High Accuracy</a:t>
          </a:r>
        </a:p>
      </dsp:txBody>
      <dsp:txXfrm>
        <a:off x="865904" y="1343214"/>
        <a:ext cx="9688669" cy="74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5132C-7AEA-46B0-9DD9-D47F6E539655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D2A3-E9C6-476E-B11D-5EF9B3239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62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1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9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 of Manju Venugopalan@ ASE Bangalore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77655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97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Thesis Defense of Manju Venugopalan@ ASE Bangalore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Thesis Defense of Manju Venugopalan@ ASE Bangalore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ABCEA7-9046-1240-B923-2241A08D5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72" y="5118727"/>
            <a:ext cx="4590899" cy="15109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CBE6E3-E0CF-5EA8-1C52-9CB105EA3E2C}"/>
              </a:ext>
            </a:extLst>
          </p:cNvPr>
          <p:cNvSpPr txBox="1"/>
          <p:nvPr/>
        </p:nvSpPr>
        <p:spPr>
          <a:xfrm>
            <a:off x="7159728" y="5185407"/>
            <a:ext cx="374639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Date:27/05/24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Course :MIS 6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Murali Sir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/>
                <a:cs typeface="Times New Roman"/>
              </a:rPr>
              <a:t>AI 6</a:t>
            </a:r>
            <a:r>
              <a:rPr lang="en-US" sz="2000" b="1" baseline="30000" dirty="0">
                <a:solidFill>
                  <a:schemeClr val="bg1"/>
                </a:solidFill>
                <a:latin typeface="Georgia"/>
                <a:cs typeface="Times New Roman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Georgia"/>
                <a:cs typeface="Times New Roman"/>
              </a:rPr>
              <a:t>  Sem –E Sec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9FDE92-123B-2D8D-7214-F1B33E4B76AB}"/>
              </a:ext>
            </a:extLst>
          </p:cNvPr>
          <p:cNvCxnSpPr>
            <a:cxnSpLocks/>
          </p:cNvCxnSpPr>
          <p:nvPr/>
        </p:nvCxnSpPr>
        <p:spPr>
          <a:xfrm>
            <a:off x="6876598" y="5118727"/>
            <a:ext cx="0" cy="14786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88384A-73E5-5410-87A9-9B47B37CDC82}"/>
              </a:ext>
            </a:extLst>
          </p:cNvPr>
          <p:cNvSpPr/>
          <p:nvPr/>
        </p:nvSpPr>
        <p:spPr>
          <a:xfrm>
            <a:off x="414342" y="600767"/>
            <a:ext cx="11487140" cy="20005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 pitchFamily="18" charset="0"/>
              </a:rPr>
              <a:t>END SEM PRESENTATION</a:t>
            </a:r>
          </a:p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 pitchFamily="18" charset="0"/>
              </a:rPr>
              <a:t> on</a:t>
            </a:r>
          </a:p>
          <a:p>
            <a:pPr algn="ctr" defTabSz="914400"/>
            <a:r>
              <a:rPr lang="en-US" sz="3600" b="1" dirty="0">
                <a:solidFill>
                  <a:prstClr val="white"/>
                </a:solidFill>
                <a:latin typeface="Georgia" panose="02040502050405020303" pitchFamily="18" charset="0"/>
              </a:rPr>
              <a:t>SARCASM DETECTION USING  COMBINED BERT AND GCN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8CB4F6-6F6C-BC28-DEBC-6A44BE978BD7}"/>
              </a:ext>
            </a:extLst>
          </p:cNvPr>
          <p:cNvSpPr txBox="1"/>
          <p:nvPr/>
        </p:nvSpPr>
        <p:spPr>
          <a:xfrm>
            <a:off x="3327298" y="2833323"/>
            <a:ext cx="5876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B.SAI ABHISHEK           BL.EN.U4AIE21015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B.RUCHITH BALAJI     BL.EN.U4AIE21017 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CHILLAKURU HARI     BL.EN.U4AIE21038</a:t>
            </a: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22CBA2-80B3-C1A8-2010-D72D1EAF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Methodology – Architecture</a:t>
            </a:r>
            <a:endParaRPr lang="en-US" sz="4000" b="1" dirty="0"/>
          </a:p>
        </p:txBody>
      </p:sp>
      <p:pic>
        <p:nvPicPr>
          <p:cNvPr id="1026" name="Picture 2" descr="BERT-GCN architecture. | Download Scientific Diagram">
            <a:extLst>
              <a:ext uri="{FF2B5EF4-FFF2-40B4-BE49-F238E27FC236}">
                <a16:creationId xmlns:a16="http://schemas.microsoft.com/office/drawing/2014/main" id="{D8113666-4EDF-55E6-42C7-AD3E76FF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91" y="1137256"/>
            <a:ext cx="5730817" cy="458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3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963594-E44A-E911-564B-BD9B08D6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captures both the semantic meaning of words and their context within a sentence.</a:t>
            </a:r>
          </a:p>
          <a:p>
            <a:r>
              <a:rPr lang="en-IN" dirty="0"/>
              <a:t>It is a step done in pre-processing like adding some special tokens like [‘</a:t>
            </a:r>
            <a:r>
              <a:rPr lang="en-IN" dirty="0" err="1"/>
              <a:t>cls</a:t>
            </a:r>
            <a:r>
              <a:rPr lang="en-IN" dirty="0"/>
              <a:t>’] and [‘</a:t>
            </a:r>
            <a:r>
              <a:rPr lang="en-IN" dirty="0" err="1"/>
              <a:t>sep</a:t>
            </a:r>
            <a:r>
              <a:rPr lang="en-IN" dirty="0"/>
              <a:t>’].</a:t>
            </a:r>
          </a:p>
          <a:p>
            <a:r>
              <a:rPr lang="en-IN" dirty="0"/>
              <a:t>Convert the tokens to their corresponding IDs.</a:t>
            </a:r>
          </a:p>
          <a:p>
            <a:r>
              <a:rPr lang="en-IN" dirty="0"/>
              <a:t>It passes these encoded data to word-document graph.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6E0355-FA71-E3B6-3C18-977BD5CB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Embedding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07FEF-53D0-141A-13E2-6CE50C8A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4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AC188F-8403-2C7A-9BDD-A9A4B2E9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Word-Document Graph : The graph G=(V,E) is constructed where V are the nodes and E are the edges.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Hidden Layers : Introduce Non-Linear Transformations to input features , enable the model to learn complex mappings between the input and output 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Hidden layers also helps in preventing overfitting which is commonly known as regularization using dropout.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26FFE-6941-77C6-FA1B-87D84BC4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5" y="1391408"/>
            <a:ext cx="10860205" cy="4780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Data Collection: This is the first step in the methodology. It involves collecting the text data that will be processed.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Pre-processing: This step involves cleaning and preparing the text data for further processing. It includes the following sub-steps: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Tokenization: This process breaks down the text data into individual words or tokens.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Stop Word Removal: This step removes stop words, which are common words that don't carry much meaning, from the text data. For example, the words "the" "and" and "a" are all stop words.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Stemming: This process reduces words to their base stem. For example, the word "running" would be stemmed to "run".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0" i="0" dirty="0" err="1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Lemantization</a:t>
            </a:r>
            <a:r>
              <a:rPr lang="en-US" sz="16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: This process reduces words to their dictionary form, also known as a lemma. For example, the word "running" would be lemmatized to "run".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Methodology - Overview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0729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5" y="1391408"/>
            <a:ext cx="10860205" cy="4780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Construct GCN Graph: This step creates a graph representation of the text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data.Graph</a:t>
            </a:r>
            <a:r>
              <a:rPr lang="en-US" sz="20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Processing: This step involves processing the graph to extract features from the text data.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BERT Encoding: This step uses the BERT model to encode the text data. BERT is a pre-trained transformer model that can be used for a variety of natural language processing tasks, such as text classification and question answering.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Feature Extraction: This step extracts features from the encoded text data.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Classification Algorithm: This step uses a classification algorithm to classify the text data.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Evaluating: This is the final step in the methodology. It involves evaluating the performance of the classification algorithm.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Methodology - Overview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133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Methodology – Flow Diagram</a:t>
            </a:r>
            <a:endParaRPr lang="en-US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9C245-FB72-67D8-F44E-FF3EE7D9C88C}"/>
              </a:ext>
            </a:extLst>
          </p:cNvPr>
          <p:cNvSpPr/>
          <p:nvPr/>
        </p:nvSpPr>
        <p:spPr>
          <a:xfrm>
            <a:off x="2695032" y="3059417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Pre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20945-D4DB-05A7-417B-FA4FA16D15D1}"/>
              </a:ext>
            </a:extLst>
          </p:cNvPr>
          <p:cNvSpPr/>
          <p:nvPr/>
        </p:nvSpPr>
        <p:spPr>
          <a:xfrm>
            <a:off x="1093277" y="3059417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 Collection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41624-46F5-53F6-456D-D5CF05322C03}"/>
              </a:ext>
            </a:extLst>
          </p:cNvPr>
          <p:cNvSpPr/>
          <p:nvPr/>
        </p:nvSpPr>
        <p:spPr>
          <a:xfrm>
            <a:off x="5456853" y="3845765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BERT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006A96-79B4-66C5-069E-117C1CECACFA}"/>
              </a:ext>
            </a:extLst>
          </p:cNvPr>
          <p:cNvSpPr/>
          <p:nvPr/>
        </p:nvSpPr>
        <p:spPr>
          <a:xfrm>
            <a:off x="7058608" y="3845765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1704D-9F93-6F88-45B6-B038FD2770AC}"/>
              </a:ext>
            </a:extLst>
          </p:cNvPr>
          <p:cNvSpPr/>
          <p:nvPr/>
        </p:nvSpPr>
        <p:spPr>
          <a:xfrm>
            <a:off x="1876271" y="4481960"/>
            <a:ext cx="1091682" cy="5175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Stop Word Removal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3538B-22A5-636F-8302-D4683D815DB0}"/>
              </a:ext>
            </a:extLst>
          </p:cNvPr>
          <p:cNvSpPr/>
          <p:nvPr/>
        </p:nvSpPr>
        <p:spPr>
          <a:xfrm>
            <a:off x="3786714" y="4481960"/>
            <a:ext cx="1091682" cy="5175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err="1"/>
              <a:t>Lemmantisation</a:t>
            </a:r>
            <a:endParaRPr lang="en-IN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8DDAC-54E5-1FFB-3747-47330A8B36CD}"/>
              </a:ext>
            </a:extLst>
          </p:cNvPr>
          <p:cNvSpPr/>
          <p:nvPr/>
        </p:nvSpPr>
        <p:spPr>
          <a:xfrm>
            <a:off x="1876271" y="1965064"/>
            <a:ext cx="1091682" cy="5175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Tokenization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71A3D-8183-AB54-C955-84AD24201BFA}"/>
              </a:ext>
            </a:extLst>
          </p:cNvPr>
          <p:cNvSpPr/>
          <p:nvPr/>
        </p:nvSpPr>
        <p:spPr>
          <a:xfrm>
            <a:off x="3786714" y="1970849"/>
            <a:ext cx="1091682" cy="5175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Stemming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56F50-0295-8448-75A7-40504473EE90}"/>
              </a:ext>
            </a:extLst>
          </p:cNvPr>
          <p:cNvSpPr/>
          <p:nvPr/>
        </p:nvSpPr>
        <p:spPr>
          <a:xfrm>
            <a:off x="8660363" y="3845764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Classification Algorithm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B7449-9ADA-CA8B-325A-0531CE33A1E1}"/>
              </a:ext>
            </a:extLst>
          </p:cNvPr>
          <p:cNvSpPr/>
          <p:nvPr/>
        </p:nvSpPr>
        <p:spPr>
          <a:xfrm>
            <a:off x="10262118" y="3845763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Evaluating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EB1F8A-C2F3-BB7D-AAE2-1726E8039F6E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2184959" y="3377515"/>
            <a:ext cx="510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52D7BA-32D4-F827-F553-8A25DAB1ED2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786714" y="3377515"/>
            <a:ext cx="1670139" cy="78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D03B35-ED1A-954E-FC94-99B8BFED217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548535" y="4163863"/>
            <a:ext cx="510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231775-1708-F7DD-D669-633AAF2A11F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8150290" y="4163862"/>
            <a:ext cx="5100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B8A95E-8463-6D0F-C44B-86E3B064AE9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9752045" y="4163861"/>
            <a:ext cx="5100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DA307D-EBF0-069A-116B-549EEB87E800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2422112" y="2482569"/>
            <a:ext cx="818761" cy="5768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0C0980-8242-A194-DB61-B72A656D4265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V="1">
            <a:off x="2422112" y="3695612"/>
            <a:ext cx="818761" cy="7863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528953-6025-FD16-F213-DFA332CB2620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flipH="1">
            <a:off x="3240873" y="2488354"/>
            <a:ext cx="1091682" cy="5710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7C0937-4090-CAF2-B57A-690C9F29F2A0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3240873" y="3695612"/>
            <a:ext cx="1091682" cy="7863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6778545-CC1E-963F-789E-086152752ECE}"/>
              </a:ext>
            </a:extLst>
          </p:cNvPr>
          <p:cNvSpPr/>
          <p:nvPr/>
        </p:nvSpPr>
        <p:spPr>
          <a:xfrm>
            <a:off x="5456853" y="2614837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Construct Graph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A4579B-0109-F4C3-D166-2892F05F2C21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3786714" y="2932935"/>
            <a:ext cx="1670139" cy="44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F4CCE9-C64A-E9C9-374F-3462A6BC1775}"/>
              </a:ext>
            </a:extLst>
          </p:cNvPr>
          <p:cNvSpPr/>
          <p:nvPr/>
        </p:nvSpPr>
        <p:spPr>
          <a:xfrm>
            <a:off x="7058608" y="2614837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GCN Processing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583181-BBCD-6F11-1CE9-B5FFEB532494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>
            <a:off x="6548535" y="2932935"/>
            <a:ext cx="510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933248-191A-151C-074C-0DBC4AF12E75}"/>
              </a:ext>
            </a:extLst>
          </p:cNvPr>
          <p:cNvCxnSpPr>
            <a:cxnSpLocks/>
            <a:stCxn id="38" idx="2"/>
            <a:endCxn id="10" idx="0"/>
          </p:cNvCxnSpPr>
          <p:nvPr/>
        </p:nvCxnSpPr>
        <p:spPr>
          <a:xfrm>
            <a:off x="7604449" y="3251032"/>
            <a:ext cx="0" cy="594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0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Results</a:t>
            </a:r>
            <a:endParaRPr lang="en-US" sz="4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2D6423-FC7E-4801-E00F-FE8EAEC9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04316"/>
              </p:ext>
            </p:extLst>
          </p:nvPr>
        </p:nvGraphicFramePr>
        <p:xfrm>
          <a:off x="3056553" y="1737066"/>
          <a:ext cx="6310903" cy="823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707">
                  <a:extLst>
                    <a:ext uri="{9D8B030D-6E8A-4147-A177-3AD203B41FA5}">
                      <a16:colId xmlns:a16="http://schemas.microsoft.com/office/drawing/2014/main" val="2312712793"/>
                    </a:ext>
                  </a:extLst>
                </a:gridCol>
                <a:gridCol w="1303035">
                  <a:extLst>
                    <a:ext uri="{9D8B030D-6E8A-4147-A177-3AD203B41FA5}">
                      <a16:colId xmlns:a16="http://schemas.microsoft.com/office/drawing/2014/main" val="3094055352"/>
                    </a:ext>
                  </a:extLst>
                </a:gridCol>
                <a:gridCol w="1282734">
                  <a:extLst>
                    <a:ext uri="{9D8B030D-6E8A-4147-A177-3AD203B41FA5}">
                      <a16:colId xmlns:a16="http://schemas.microsoft.com/office/drawing/2014/main" val="2455049504"/>
                    </a:ext>
                  </a:extLst>
                </a:gridCol>
                <a:gridCol w="1144439">
                  <a:extLst>
                    <a:ext uri="{9D8B030D-6E8A-4147-A177-3AD203B41FA5}">
                      <a16:colId xmlns:a16="http://schemas.microsoft.com/office/drawing/2014/main" val="515108115"/>
                    </a:ext>
                  </a:extLst>
                </a:gridCol>
                <a:gridCol w="1113988">
                  <a:extLst>
                    <a:ext uri="{9D8B030D-6E8A-4147-A177-3AD203B41FA5}">
                      <a16:colId xmlns:a16="http://schemas.microsoft.com/office/drawing/2014/main" val="1650262016"/>
                    </a:ext>
                  </a:extLst>
                </a:gridCol>
              </a:tblGrid>
              <a:tr h="4691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Accuracy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Precision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Recall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F1-Score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286749"/>
                  </a:ext>
                </a:extLst>
              </a:tr>
              <a:tr h="35473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BERT+GCN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99.28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96.57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95.89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90.33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7661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333EA1-84EF-5EBC-6A80-0E46B60F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8186"/>
              </p:ext>
            </p:extLst>
          </p:nvPr>
        </p:nvGraphicFramePr>
        <p:xfrm>
          <a:off x="3056553" y="2832403"/>
          <a:ext cx="6310903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439">
                  <a:extLst>
                    <a:ext uri="{9D8B030D-6E8A-4147-A177-3AD203B41FA5}">
                      <a16:colId xmlns:a16="http://schemas.microsoft.com/office/drawing/2014/main" val="3336320896"/>
                    </a:ext>
                  </a:extLst>
                </a:gridCol>
                <a:gridCol w="1200264">
                  <a:extLst>
                    <a:ext uri="{9D8B030D-6E8A-4147-A177-3AD203B41FA5}">
                      <a16:colId xmlns:a16="http://schemas.microsoft.com/office/drawing/2014/main" val="4058048369"/>
                    </a:ext>
                  </a:extLst>
                </a:gridCol>
                <a:gridCol w="1303035">
                  <a:extLst>
                    <a:ext uri="{9D8B030D-6E8A-4147-A177-3AD203B41FA5}">
                      <a16:colId xmlns:a16="http://schemas.microsoft.com/office/drawing/2014/main" val="9843835"/>
                    </a:ext>
                  </a:extLst>
                </a:gridCol>
                <a:gridCol w="1176158">
                  <a:extLst>
                    <a:ext uri="{9D8B030D-6E8A-4147-A177-3AD203B41FA5}">
                      <a16:colId xmlns:a16="http://schemas.microsoft.com/office/drawing/2014/main" val="1712748113"/>
                    </a:ext>
                  </a:extLst>
                </a:gridCol>
                <a:gridCol w="1166007">
                  <a:extLst>
                    <a:ext uri="{9D8B030D-6E8A-4147-A177-3AD203B41FA5}">
                      <a16:colId xmlns:a16="http://schemas.microsoft.com/office/drawing/2014/main" val="2863898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Loss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Val Accuracy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Val F1-Score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Val Loss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80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BERT+GCN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0.0297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97.57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85.11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0.025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54938"/>
                  </a:ext>
                </a:extLst>
              </a:tr>
            </a:tbl>
          </a:graphicData>
        </a:graphic>
      </p:graphicFrame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66A9094-A9A5-DA69-9021-BA63622B9D48}"/>
              </a:ext>
            </a:extLst>
          </p:cNvPr>
          <p:cNvSpPr txBox="1">
            <a:spLocks/>
          </p:cNvSpPr>
          <p:nvPr/>
        </p:nvSpPr>
        <p:spPr>
          <a:xfrm>
            <a:off x="934718" y="3924463"/>
            <a:ext cx="10554574" cy="191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- 99.28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-  96.57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- 95.89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– Score – 87.85</a:t>
            </a:r>
          </a:p>
        </p:txBody>
      </p:sp>
    </p:spTree>
    <p:extLst>
      <p:ext uri="{BB962C8B-B14F-4D97-AF65-F5344CB8AC3E}">
        <p14:creationId xmlns:p14="http://schemas.microsoft.com/office/powerpoint/2010/main" val="379854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Results</a:t>
            </a:r>
            <a:endParaRPr lang="en-US" sz="4000" b="1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3E485F51-0870-488B-018E-33992C65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30" y="1879273"/>
            <a:ext cx="4585380" cy="25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>
            <a:extLst>
              <a:ext uri="{FF2B5EF4-FFF2-40B4-BE49-F238E27FC236}">
                <a16:creationId xmlns:a16="http://schemas.microsoft.com/office/drawing/2014/main" id="{960745BC-50D9-F8FD-F5A5-E40D4E8E3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90" y="1954200"/>
            <a:ext cx="4585380" cy="240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2C214-2D59-FA2C-24FE-2FBFBED7B48A}"/>
              </a:ext>
            </a:extLst>
          </p:cNvPr>
          <p:cNvSpPr txBox="1"/>
          <p:nvPr/>
        </p:nvSpPr>
        <p:spPr>
          <a:xfrm>
            <a:off x="1165680" y="4525797"/>
            <a:ext cx="4404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Validation Accuracy and Training Accuracy Obtained for 50 Epochs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5FC3B-DCE8-33A9-9A32-9EE1A6C0CAA3}"/>
              </a:ext>
            </a:extLst>
          </p:cNvPr>
          <p:cNvSpPr txBox="1"/>
          <p:nvPr/>
        </p:nvSpPr>
        <p:spPr>
          <a:xfrm>
            <a:off x="6621840" y="4525797"/>
            <a:ext cx="4404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Validation Loss and Training </a:t>
            </a:r>
            <a:r>
              <a:rPr lang="en-US" i="1" dirty="0">
                <a:latin typeface="Times New Roman" panose="02020603050405020304" pitchFamily="18" charset="0"/>
                <a:ea typeface="SimSun" panose="02010600030101010101" pitchFamily="2" charset="-122"/>
              </a:rPr>
              <a:t>Loss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Obtained for 50 Epochs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15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Results</a:t>
            </a:r>
            <a:endParaRPr lang="en-US" sz="4000" b="1" dirty="0"/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83B7F544-4F23-F2D7-CBC2-2BC6417D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5106" r="30194" b="10817"/>
          <a:stretch>
            <a:fillRect/>
          </a:stretch>
        </p:blipFill>
        <p:spPr bwMode="auto">
          <a:xfrm>
            <a:off x="1628815" y="1480811"/>
            <a:ext cx="4031796" cy="389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">
            <a:extLst>
              <a:ext uri="{FF2B5EF4-FFF2-40B4-BE49-F238E27FC236}">
                <a16:creationId xmlns:a16="http://schemas.microsoft.com/office/drawing/2014/main" id="{A949EE49-5D41-2C88-E14A-CFBFF596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t="5132" r="28731" b="10446"/>
          <a:stretch>
            <a:fillRect/>
          </a:stretch>
        </p:blipFill>
        <p:spPr bwMode="auto">
          <a:xfrm>
            <a:off x="6531391" y="1480811"/>
            <a:ext cx="4126746" cy="389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937143-F812-1554-4A36-9ADC6A8F2CA1}"/>
              </a:ext>
            </a:extLst>
          </p:cNvPr>
          <p:cNvSpPr txBox="1"/>
          <p:nvPr/>
        </p:nvSpPr>
        <p:spPr>
          <a:xfrm>
            <a:off x="2472684" y="5536077"/>
            <a:ext cx="2344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Precision Recall Curve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F0E3B-87AD-89C4-9ECC-73C9B7870830}"/>
              </a:ext>
            </a:extLst>
          </p:cNvPr>
          <p:cNvSpPr txBox="1"/>
          <p:nvPr/>
        </p:nvSpPr>
        <p:spPr>
          <a:xfrm>
            <a:off x="7375261" y="5536077"/>
            <a:ext cx="277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Precision confidence Curve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46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4" y="1391408"/>
            <a:ext cx="10631606" cy="45521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Unlike other methods in literature , the BERT+GCN model exhibits a improved performance in the field of sarcasm detection, as analyzed by the results of the training and validation with high ability metrics.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Conclusion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2186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4" y="1695450"/>
            <a:ext cx="4545131" cy="4197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Dataset Description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Proposed Methodology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01E1A-277C-C44B-A7BD-A6BF0E4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6" y="6478751"/>
            <a:ext cx="75868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D9625E2-0383-92F4-AFE2-88DF744FB657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CONTENTS</a:t>
            </a:r>
            <a:endParaRPr lang="en-US" sz="4000" b="1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070C99A6-9EEE-1A05-90D7-1B743AE474E6}"/>
              </a:ext>
            </a:extLst>
          </p:cNvPr>
          <p:cNvSpPr txBox="1">
            <a:spLocks/>
          </p:cNvSpPr>
          <p:nvPr/>
        </p:nvSpPr>
        <p:spPr>
          <a:xfrm>
            <a:off x="5038725" y="1695449"/>
            <a:ext cx="4545131" cy="4197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Results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Conclusion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43240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26" y="1484692"/>
            <a:ext cx="10217948" cy="4342671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Sreelakshmi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K.,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Premjith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B.,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Chakravarthi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B.R. and Soman, K.P., 2024. Detection of Hate Speech and Offensive Language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CodeMix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Text in Dravidian Languages using Cost-Sensitive Learning Approach. IEEE Access.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Venkatesh, B. and Vishwas, H.N., 2021, September. Real time sarcasm detection on twitter using ensemble methods. In 2021 Third International Conference on Inventive Research in Computing Applications (ICIRCA) (pp. 1292-1297). IEEE.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Kumar, R.P., Mohan, G.B., Kakarla, Y., Jayaprakash, S.L., Sindhu, K.G., Chaitanya, T.V.S.S., Ganesh, B. and Krishna, N.H., 2023, July. Sarcasm Detection in Telugu and Tamil: An Exploration of Machine Learning and Deep Neural Networks. In 2023 14th International Conference on Computing Communication and Networking Technologies (ICCCNT) (pp. 1-7). IEEE.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Bharti, S.K., Gupta, R.K., Shukla, P.K.,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Hatamleh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W.A.,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Tarazi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H. and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Nuagah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S.J., 2022. Multimodal sarcasm detection: a deep learning approach. Wireless Communications and Mobile Computing, 2022, pp.1-10.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References</a:t>
            </a:r>
            <a:endParaRPr lang="en-US" sz="4000" b="1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897B25C-5C3D-DD4C-1823-EB0F2683B5A6}"/>
              </a:ext>
            </a:extLst>
          </p:cNvPr>
          <p:cNvSpPr txBox="1">
            <a:spLocks/>
          </p:cNvSpPr>
          <p:nvPr/>
        </p:nvSpPr>
        <p:spPr>
          <a:xfrm>
            <a:off x="493595" y="1391408"/>
            <a:ext cx="10217948" cy="4617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38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4" y="1391409"/>
            <a:ext cx="10656488" cy="46219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Sarcasm detection in text is crucial for accurate sentiment analysis and social media understanding.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Detecting sarcasm is crucial for accurate interpretation of text, as failing to recognize it can lead to misinterpretation or misclassification of sentiment.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This project proposes a novel approach for sarcasm detection using a combined BERT and GCN architecture.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The fusion of BERT and GCN enhances sarcasm detection accuracy by leveraging their complementary strengths.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b="0" i="0" dirty="0">
              <a:effectLst/>
              <a:latin typeface="Times New Roman" panose="020206030504050203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INTRODUCTION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5856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4" y="1391409"/>
            <a:ext cx="10656488" cy="46219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The proposed approach contributes to advancing the state-of-the-art in sarcasm detection, offering insights into the effective integration of deep learning techniques for linguistic analysis.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The fusion of BERT and GCN offers a complementary framework for sarcasm detection, leveraging BERT's contextual embeddings alongside GCN's ability to capture syntactic and relational dependencies.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INTRODUCTION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4280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Problem Statement</a:t>
            </a:r>
            <a:endParaRPr lang="en-US" sz="4000" b="1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043E31F-1C97-EB9B-023E-047F38C17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397929"/>
              </p:ext>
            </p:extLst>
          </p:nvPr>
        </p:nvGraphicFramePr>
        <p:xfrm>
          <a:off x="934718" y="1137256"/>
          <a:ext cx="10554574" cy="249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8B0C8-9AA9-43A9-02AF-890EA5D87E2D}"/>
              </a:ext>
            </a:extLst>
          </p:cNvPr>
          <p:cNvSpPr txBox="1">
            <a:spLocks/>
          </p:cNvSpPr>
          <p:nvPr/>
        </p:nvSpPr>
        <p:spPr>
          <a:xfrm>
            <a:off x="934718" y="3530322"/>
            <a:ext cx="10554574" cy="2499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combined deep learning Model.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to get high Accuracy.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trained models.</a:t>
            </a:r>
          </a:p>
        </p:txBody>
      </p:sp>
    </p:spTree>
    <p:extLst>
      <p:ext uri="{BB962C8B-B14F-4D97-AF65-F5344CB8AC3E}">
        <p14:creationId xmlns:p14="http://schemas.microsoft.com/office/powerpoint/2010/main" val="301761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A9BF6B-2DF1-B077-C580-5B28647B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Title</a:t>
            </a:r>
            <a:r>
              <a:rPr lang="en-US" sz="2400" dirty="0"/>
              <a:t>: Sarcasm Detection Using Deep Learning With Contextual Features</a:t>
            </a:r>
          </a:p>
          <a:p>
            <a:r>
              <a:rPr lang="en-US" sz="2400" b="1" dirty="0"/>
              <a:t>Authors</a:t>
            </a:r>
            <a:r>
              <a:rPr lang="en-US" sz="2400" dirty="0"/>
              <a:t>: MD SAIFULLAH RAZALI, ALFIAN ABDUL HALIN ,LEI YE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paper was published in 2021.</a:t>
            </a:r>
          </a:p>
          <a:p>
            <a:r>
              <a:rPr lang="en-US" sz="2400" dirty="0"/>
              <a:t>This work focuses on detecting sarcasm in tweets using deep learning extracted features combined with contextual handcrafted features. A feature set is extracted from a Convolutional Neural Network (CNN) architecture before it is combined with carefully handcrafted feature sets. These handcrafted feature sets are created based on their respective contextual explanations. </a:t>
            </a:r>
            <a:endParaRPr lang="en-IN" sz="24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2E0E68-9F2E-DE58-E7C8-2A4AE448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348661"/>
            <a:ext cx="11436823" cy="421441"/>
          </a:xfrm>
        </p:spPr>
        <p:txBody>
          <a:bodyPr/>
          <a:lstStyle/>
          <a:p>
            <a:r>
              <a:rPr lang="en-IN" b="1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29581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A9BF6B-2DF1-B077-C580-5B28647B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Title</a:t>
            </a:r>
            <a:r>
              <a:rPr lang="en-US" sz="2400" dirty="0"/>
              <a:t>: A Machine Learning Approach for Detecting Intended Sarcasm using Oversampling.</a:t>
            </a:r>
          </a:p>
          <a:p>
            <a:r>
              <a:rPr lang="en-US" sz="2400" b="1" dirty="0"/>
              <a:t>Authors</a:t>
            </a:r>
            <a:r>
              <a:rPr lang="en-US" sz="2400" dirty="0"/>
              <a:t>: Ajayan, A.K., </a:t>
            </a:r>
            <a:r>
              <a:rPr lang="en-US" sz="2400" dirty="0" err="1"/>
              <a:t>Mohanan</a:t>
            </a:r>
            <a:r>
              <a:rPr lang="en-US" sz="2400" dirty="0"/>
              <a:t>, K., </a:t>
            </a:r>
            <a:r>
              <a:rPr lang="en-US" sz="2400" dirty="0" err="1"/>
              <a:t>Anugraha</a:t>
            </a:r>
            <a:r>
              <a:rPr lang="en-US" sz="2400" dirty="0"/>
              <a:t>, S., </a:t>
            </a:r>
            <a:r>
              <a:rPr lang="en-US" sz="2400" dirty="0" err="1"/>
              <a:t>Premjith</a:t>
            </a:r>
            <a:r>
              <a:rPr lang="en-US" sz="2400" dirty="0"/>
              <a:t>, B. and </a:t>
            </a:r>
            <a:r>
              <a:rPr lang="en-US" sz="2400" dirty="0" err="1"/>
              <a:t>Kp</a:t>
            </a:r>
            <a:r>
              <a:rPr lang="en-US" sz="2400" dirty="0"/>
              <a:t>, S</a:t>
            </a:r>
          </a:p>
          <a:p>
            <a:r>
              <a:rPr lang="en-US" sz="2400" dirty="0"/>
              <a:t>This paper was published in 2022.</a:t>
            </a:r>
          </a:p>
          <a:p>
            <a:r>
              <a:rPr lang="en-US" sz="2400" dirty="0"/>
              <a:t>The paper presents a classification problem which allows to detect sarcasm by using machine learning algorithms such as K-Nearest Neighbor, SVM, NB, Decision Tree, Logistic Regression, Random Forest ensemble to identify class imbalance issues.</a:t>
            </a:r>
            <a:endParaRPr lang="en-IN" sz="24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2E0E68-9F2E-DE58-E7C8-2A4AE448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348661"/>
            <a:ext cx="11436823" cy="421441"/>
          </a:xfrm>
        </p:spPr>
        <p:txBody>
          <a:bodyPr/>
          <a:lstStyle/>
          <a:p>
            <a:r>
              <a:rPr lang="en-IN" b="1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50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12026-A6A2-22C6-8956-7F998B6C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gap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CC035C8-E95E-6F48-DE9B-472938BC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In the base paper they have used LR as the main </a:t>
            </a:r>
            <a:r>
              <a:rPr lang="en-US" sz="2400" dirty="0" err="1">
                <a:cs typeface="Times New Roman" panose="02020603050405020304" pitchFamily="18" charset="0"/>
              </a:rPr>
              <a:t>architechture</a:t>
            </a:r>
            <a:r>
              <a:rPr lang="en-US" sz="2400" dirty="0">
                <a:cs typeface="Times New Roman" panose="02020603050405020304" pitchFamily="18" charset="0"/>
              </a:rPr>
              <a:t> to detect the sarcasm from the given text.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The results they got, accuracy is 94%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Now we are using Combined BERT+GCN to detect the sarcasm from the text data.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We got accuracy as 99.28 % on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83614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Data Set Description</a:t>
            </a:r>
            <a:endParaRPr lang="en-US" sz="4000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D9B371-BED6-6B61-E86D-D1629BF8E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307751"/>
              </p:ext>
            </p:extLst>
          </p:nvPr>
        </p:nvGraphicFramePr>
        <p:xfrm>
          <a:off x="2609584" y="1905000"/>
          <a:ext cx="7204841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18">
                  <a:extLst>
                    <a:ext uri="{9D8B030D-6E8A-4147-A177-3AD203B41FA5}">
                      <a16:colId xmlns:a16="http://schemas.microsoft.com/office/drawing/2014/main" val="3468969297"/>
                    </a:ext>
                  </a:extLst>
                </a:gridCol>
                <a:gridCol w="1440118">
                  <a:extLst>
                    <a:ext uri="{9D8B030D-6E8A-4147-A177-3AD203B41FA5}">
                      <a16:colId xmlns:a16="http://schemas.microsoft.com/office/drawing/2014/main" val="1846912194"/>
                    </a:ext>
                  </a:extLst>
                </a:gridCol>
                <a:gridCol w="1441535">
                  <a:extLst>
                    <a:ext uri="{9D8B030D-6E8A-4147-A177-3AD203B41FA5}">
                      <a16:colId xmlns:a16="http://schemas.microsoft.com/office/drawing/2014/main" val="3970914425"/>
                    </a:ext>
                  </a:extLst>
                </a:gridCol>
                <a:gridCol w="1441535">
                  <a:extLst>
                    <a:ext uri="{9D8B030D-6E8A-4147-A177-3AD203B41FA5}">
                      <a16:colId xmlns:a16="http://schemas.microsoft.com/office/drawing/2014/main" val="3123545926"/>
                    </a:ext>
                  </a:extLst>
                </a:gridCol>
                <a:gridCol w="1441535">
                  <a:extLst>
                    <a:ext uri="{9D8B030D-6E8A-4147-A177-3AD203B41FA5}">
                      <a16:colId xmlns:a16="http://schemas.microsoft.com/office/drawing/2014/main" val="1818473708"/>
                    </a:ext>
                  </a:extLst>
                </a:gridCol>
              </a:tblGrid>
              <a:tr h="29934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Corpus</a:t>
                      </a:r>
                      <a:endParaRPr lang="en-IN" sz="2000" dirty="0">
                        <a:effectLst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Train Set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Test Set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497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Sarcastic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Non-Sarcastic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Sarcastic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Non-sarcastic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863"/>
                  </a:ext>
                </a:extLst>
              </a:tr>
              <a:tr h="29934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riloff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215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1,153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93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495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796644"/>
                  </a:ext>
                </a:extLst>
              </a:tr>
              <a:tr h="299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headlines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2516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2504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570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410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409396"/>
                  </a:ext>
                </a:extLst>
              </a:tr>
            </a:tbl>
          </a:graphicData>
        </a:graphic>
      </p:graphicFrame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498D8DE-84D4-1B6E-9240-A0FB2F7B0088}"/>
              </a:ext>
            </a:extLst>
          </p:cNvPr>
          <p:cNvSpPr txBox="1">
            <a:spLocks/>
          </p:cNvSpPr>
          <p:nvPr/>
        </p:nvSpPr>
        <p:spPr>
          <a:xfrm>
            <a:off x="934718" y="3924463"/>
            <a:ext cx="10554574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is of TEXT data.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3300 Sarcastic and 4100 Non – Sarcastic sentences.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divided into train and test sets.</a:t>
            </a:r>
          </a:p>
        </p:txBody>
      </p:sp>
    </p:spTree>
    <p:extLst>
      <p:ext uri="{BB962C8B-B14F-4D97-AF65-F5344CB8AC3E}">
        <p14:creationId xmlns:p14="http://schemas.microsoft.com/office/powerpoint/2010/main" val="1710335207"/>
      </p:ext>
    </p:extLst>
  </p:cSld>
  <p:clrMapOvr>
    <a:masterClrMapping/>
  </p:clrMapOvr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D7181F0CA5846AA49DC089A86D46D" ma:contentTypeVersion="7" ma:contentTypeDescription="Create a new document." ma:contentTypeScope="" ma:versionID="6aaf3339c1cee7db7de9add63cde7fd7">
  <xsd:schema xmlns:xsd="http://www.w3.org/2001/XMLSchema" xmlns:xs="http://www.w3.org/2001/XMLSchema" xmlns:p="http://schemas.microsoft.com/office/2006/metadata/properties" xmlns:ns2="72316fd4-f550-4442-b53d-c3f520c90673" xmlns:ns3="0871b904-98c6-4e86-9e88-11239d2b074e" targetNamespace="http://schemas.microsoft.com/office/2006/metadata/properties" ma:root="true" ma:fieldsID="bf40f5f5c8465fe7c1683ca7025a1652" ns2:_="" ns3:_="">
    <xsd:import namespace="72316fd4-f550-4442-b53d-c3f520c90673"/>
    <xsd:import namespace="0871b904-98c6-4e86-9e88-11239d2b0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16fd4-f550-4442-b53d-c3f520c906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1b904-98c6-4e86-9e88-11239d2b0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9027C6-EF04-46C1-8410-E55332E29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16fd4-f550-4442-b53d-c3f520c90673"/>
    <ds:schemaRef ds:uri="0871b904-98c6-4e86-9e88-11239d2b0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FEAA8-0548-4F62-9011-BF5A8ACE7B87}">
  <ds:schemaRefs>
    <ds:schemaRef ds:uri="http://purl.org/dc/elements/1.1/"/>
    <ds:schemaRef ds:uri="72316fd4-f550-4442-b53d-c3f520c90673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0871b904-98c6-4e86-9e88-11239d2b074e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CC50E3-F888-4D3F-A20C-B500B38A9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12872</TotalTime>
  <Words>1358</Words>
  <Application>Microsoft Office PowerPoint</Application>
  <PresentationFormat>Widescreen</PresentationFormat>
  <Paragraphs>173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Georgia</vt:lpstr>
      <vt:lpstr>Times New Roman</vt:lpstr>
      <vt:lpstr>Wingdings</vt:lpstr>
      <vt:lpstr>NAAC PRT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REVIEW</vt:lpstr>
      <vt:lpstr>LITERATURE REVIEW</vt:lpstr>
      <vt:lpstr>Research gap</vt:lpstr>
      <vt:lpstr>PowerPoint Presentation</vt:lpstr>
      <vt:lpstr>PowerPoint Presentation</vt:lpstr>
      <vt:lpstr>Word Embedding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Balam Ruchith Balaji</cp:lastModifiedBy>
  <cp:revision>1583</cp:revision>
  <dcterms:created xsi:type="dcterms:W3CDTF">2021-03-08T16:55:55Z</dcterms:created>
  <dcterms:modified xsi:type="dcterms:W3CDTF">2024-05-27T04:10:51Z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0x0101003B2D7181F0CA5846AA49DC089A86D46D</vt:lpwstr>
  </property>
</Properties>
</file>