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handoutMasterIdLst>
    <p:handoutMasterId r:id="rId21"/>
  </p:handoutMasterIdLst>
  <p:sldIdLst>
    <p:sldId id="966" r:id="rId2"/>
    <p:sldId id="802" r:id="rId3"/>
    <p:sldId id="808" r:id="rId4"/>
    <p:sldId id="965" r:id="rId5"/>
    <p:sldId id="972" r:id="rId6"/>
    <p:sldId id="804" r:id="rId7"/>
    <p:sldId id="968" r:id="rId8"/>
    <p:sldId id="849" r:id="rId9"/>
    <p:sldId id="974" r:id="rId10"/>
    <p:sldId id="975" r:id="rId11"/>
    <p:sldId id="973" r:id="rId12"/>
    <p:sldId id="976" r:id="rId13"/>
    <p:sldId id="978" r:id="rId14"/>
    <p:sldId id="977" r:id="rId15"/>
    <p:sldId id="979" r:id="rId16"/>
    <p:sldId id="970" r:id="rId17"/>
    <p:sldId id="952" r:id="rId18"/>
    <p:sldId id="7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0099" autoAdjust="0"/>
  </p:normalViewPr>
  <p:slideViewPr>
    <p:cSldViewPr snapToGrid="0">
      <p:cViewPr varScale="1">
        <p:scale>
          <a:sx n="102" d="100"/>
          <a:sy n="102" d="100"/>
        </p:scale>
        <p:origin x="1116" y="108"/>
      </p:cViewPr>
      <p:guideLst>
        <p:guide orient="horz" pos="2160"/>
        <p:guide pos="3840"/>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4F388-03EE-457B-B771-D093BE682B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FE173E-E373-4D10-9C59-548F50BB2998}">
      <dgm:prSet/>
      <dgm:spPr/>
      <dgm:t>
        <a:bodyPr/>
        <a:lstStyle/>
        <a:p>
          <a:pPr>
            <a:lnSpc>
              <a:spcPct val="100000"/>
            </a:lnSpc>
          </a:pPr>
          <a:r>
            <a:rPr lang="en-US" b="1" dirty="0">
              <a:solidFill>
                <a:schemeClr val="bg1"/>
              </a:solidFill>
            </a:rPr>
            <a:t>The problem Statement is to develop a Drone Intrusion detection model using deep learning techniques.</a:t>
          </a:r>
        </a:p>
      </dgm:t>
    </dgm:pt>
    <dgm:pt modelId="{55203566-3E71-4175-AA7A-2A7598FEFFF0}" type="parTrans" cxnId="{D78021BF-A5E6-4C1D-8509-3B891F88E7F5}">
      <dgm:prSet/>
      <dgm:spPr/>
      <dgm:t>
        <a:bodyPr/>
        <a:lstStyle/>
        <a:p>
          <a:endParaRPr lang="en-US"/>
        </a:p>
      </dgm:t>
    </dgm:pt>
    <dgm:pt modelId="{5D9A3237-213F-4EAE-976A-E21973CA4AF2}" type="sibTrans" cxnId="{D78021BF-A5E6-4C1D-8509-3B891F88E7F5}">
      <dgm:prSet/>
      <dgm:spPr/>
      <dgm:t>
        <a:bodyPr/>
        <a:lstStyle/>
        <a:p>
          <a:endParaRPr lang="en-US"/>
        </a:p>
      </dgm:t>
    </dgm:pt>
    <dgm:pt modelId="{25F7B866-DD34-448C-9D16-72D5480E0977}">
      <dgm:prSet/>
      <dgm:spPr/>
      <dgm:t>
        <a:bodyPr/>
        <a:lstStyle/>
        <a:p>
          <a:pPr>
            <a:lnSpc>
              <a:spcPct val="100000"/>
            </a:lnSpc>
          </a:pPr>
          <a:r>
            <a:rPr lang="en-US" b="1" dirty="0">
              <a:solidFill>
                <a:schemeClr val="bg1"/>
              </a:solidFill>
            </a:rPr>
            <a:t>The goal is to build a scalable and efficient solution that incorporates advanced techniques to detect Drone Intrusion</a:t>
          </a:r>
        </a:p>
      </dgm:t>
    </dgm:pt>
    <dgm:pt modelId="{8E82E7CD-1E0E-45F7-BF30-FA7402C72340}" type="parTrans" cxnId="{6AEDB540-99DC-45FB-8353-EBEC6776B170}">
      <dgm:prSet/>
      <dgm:spPr/>
      <dgm:t>
        <a:bodyPr/>
        <a:lstStyle/>
        <a:p>
          <a:endParaRPr lang="en-US"/>
        </a:p>
      </dgm:t>
    </dgm:pt>
    <dgm:pt modelId="{745573C0-6EF9-4F7A-AA2B-7BD8B9DC7B52}" type="sibTrans" cxnId="{6AEDB540-99DC-45FB-8353-EBEC6776B170}">
      <dgm:prSet/>
      <dgm:spPr/>
      <dgm:t>
        <a:bodyPr/>
        <a:lstStyle/>
        <a:p>
          <a:endParaRPr lang="en-US"/>
        </a:p>
      </dgm:t>
    </dgm:pt>
    <dgm:pt modelId="{9ED83B44-2010-4A99-A952-311ED82C9FA5}" type="pres">
      <dgm:prSet presAssocID="{E9B4F388-03EE-457B-B771-D093BE682BC9}" presName="root" presStyleCnt="0">
        <dgm:presLayoutVars>
          <dgm:dir/>
          <dgm:resizeHandles val="exact"/>
        </dgm:presLayoutVars>
      </dgm:prSet>
      <dgm:spPr/>
    </dgm:pt>
    <dgm:pt modelId="{6138D246-0A0C-4FBC-A264-969862FFBC05}" type="pres">
      <dgm:prSet presAssocID="{F2FE173E-E373-4D10-9C59-548F50BB2998}" presName="compNode" presStyleCnt="0"/>
      <dgm:spPr/>
    </dgm:pt>
    <dgm:pt modelId="{78556DAC-A7DE-421B-865E-C21D879DB1DE}" type="pres">
      <dgm:prSet presAssocID="{F2FE173E-E373-4D10-9C59-548F50BB2998}" presName="bgRect" presStyleLbl="bgShp" presStyleIdx="0" presStyleCnt="2"/>
      <dgm:spPr>
        <a:solidFill>
          <a:srgbClr val="A50021"/>
        </a:solidFill>
      </dgm:spPr>
    </dgm:pt>
    <dgm:pt modelId="{2B4D301D-2D1E-4279-A003-96C3080139EF}" type="pres">
      <dgm:prSet presAssocID="{F2FE173E-E373-4D10-9C59-548F50BB29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2D75DEB-12C1-49E4-8EC7-E858B37CABF5}" type="pres">
      <dgm:prSet presAssocID="{F2FE173E-E373-4D10-9C59-548F50BB2998}" presName="spaceRect" presStyleCnt="0"/>
      <dgm:spPr/>
    </dgm:pt>
    <dgm:pt modelId="{AA45C425-F827-48F9-938A-F441ED65EB68}" type="pres">
      <dgm:prSet presAssocID="{F2FE173E-E373-4D10-9C59-548F50BB2998}" presName="parTx" presStyleLbl="revTx" presStyleIdx="0" presStyleCnt="2">
        <dgm:presLayoutVars>
          <dgm:chMax val="0"/>
          <dgm:chPref val="0"/>
        </dgm:presLayoutVars>
      </dgm:prSet>
      <dgm:spPr/>
    </dgm:pt>
    <dgm:pt modelId="{B502C11A-3A65-4BF5-83FB-95F7F8E4CEB9}" type="pres">
      <dgm:prSet presAssocID="{5D9A3237-213F-4EAE-976A-E21973CA4AF2}" presName="sibTrans" presStyleCnt="0"/>
      <dgm:spPr/>
    </dgm:pt>
    <dgm:pt modelId="{53F3A86F-598A-42C9-B6FB-E330B4D069F4}" type="pres">
      <dgm:prSet presAssocID="{25F7B866-DD34-448C-9D16-72D5480E0977}" presName="compNode" presStyleCnt="0"/>
      <dgm:spPr/>
    </dgm:pt>
    <dgm:pt modelId="{E98AECCA-BEAE-4380-988A-6E79A45ADC0B}" type="pres">
      <dgm:prSet presAssocID="{25F7B866-DD34-448C-9D16-72D5480E0977}" presName="bgRect" presStyleLbl="bgShp" presStyleIdx="1" presStyleCnt="2"/>
      <dgm:spPr>
        <a:solidFill>
          <a:srgbClr val="A50021"/>
        </a:solidFill>
      </dgm:spPr>
    </dgm:pt>
    <dgm:pt modelId="{21526010-C03F-42A4-8834-497E4FCA6AF9}" type="pres">
      <dgm:prSet presAssocID="{25F7B866-DD34-448C-9D16-72D5480E0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8383420-0684-4051-9169-57A4A6C669E0}" type="pres">
      <dgm:prSet presAssocID="{25F7B866-DD34-448C-9D16-72D5480E0977}" presName="spaceRect" presStyleCnt="0"/>
      <dgm:spPr/>
    </dgm:pt>
    <dgm:pt modelId="{132C3126-D9D8-45CA-BD9C-4D12F44C888B}" type="pres">
      <dgm:prSet presAssocID="{25F7B866-DD34-448C-9D16-72D5480E0977}" presName="parTx" presStyleLbl="revTx" presStyleIdx="1" presStyleCnt="2">
        <dgm:presLayoutVars>
          <dgm:chMax val="0"/>
          <dgm:chPref val="0"/>
        </dgm:presLayoutVars>
      </dgm:prSet>
      <dgm:spPr/>
    </dgm:pt>
  </dgm:ptLst>
  <dgm:cxnLst>
    <dgm:cxn modelId="{6AEDB540-99DC-45FB-8353-EBEC6776B170}" srcId="{E9B4F388-03EE-457B-B771-D093BE682BC9}" destId="{25F7B866-DD34-448C-9D16-72D5480E0977}" srcOrd="1" destOrd="0" parTransId="{8E82E7CD-1E0E-45F7-BF30-FA7402C72340}" sibTransId="{745573C0-6EF9-4F7A-AA2B-7BD8B9DC7B52}"/>
    <dgm:cxn modelId="{1990588D-AE8C-4BCC-8D35-39E042DE317D}" type="presOf" srcId="{F2FE173E-E373-4D10-9C59-548F50BB2998}" destId="{AA45C425-F827-48F9-938A-F441ED65EB68}" srcOrd="0" destOrd="0" presId="urn:microsoft.com/office/officeart/2018/2/layout/IconVerticalSolidList"/>
    <dgm:cxn modelId="{D78021BF-A5E6-4C1D-8509-3B891F88E7F5}" srcId="{E9B4F388-03EE-457B-B771-D093BE682BC9}" destId="{F2FE173E-E373-4D10-9C59-548F50BB2998}" srcOrd="0" destOrd="0" parTransId="{55203566-3E71-4175-AA7A-2A7598FEFFF0}" sibTransId="{5D9A3237-213F-4EAE-976A-E21973CA4AF2}"/>
    <dgm:cxn modelId="{D9E160E8-E069-41D7-9664-34C18C9E393F}" type="presOf" srcId="{E9B4F388-03EE-457B-B771-D093BE682BC9}" destId="{9ED83B44-2010-4A99-A952-311ED82C9FA5}" srcOrd="0" destOrd="0" presId="urn:microsoft.com/office/officeart/2018/2/layout/IconVerticalSolidList"/>
    <dgm:cxn modelId="{D08CC6FA-6EBB-4405-B42E-3497ACAEFD93}" type="presOf" srcId="{25F7B866-DD34-448C-9D16-72D5480E0977}" destId="{132C3126-D9D8-45CA-BD9C-4D12F44C888B}" srcOrd="0" destOrd="0" presId="urn:microsoft.com/office/officeart/2018/2/layout/IconVerticalSolidList"/>
    <dgm:cxn modelId="{FA252F9F-14F6-4828-9EF5-51D6E1A9EE64}" type="presParOf" srcId="{9ED83B44-2010-4A99-A952-311ED82C9FA5}" destId="{6138D246-0A0C-4FBC-A264-969862FFBC05}" srcOrd="0" destOrd="0" presId="urn:microsoft.com/office/officeart/2018/2/layout/IconVerticalSolidList"/>
    <dgm:cxn modelId="{21209B1A-3E9B-45D6-90FD-B47999BEA792}" type="presParOf" srcId="{6138D246-0A0C-4FBC-A264-969862FFBC05}" destId="{78556DAC-A7DE-421B-865E-C21D879DB1DE}" srcOrd="0" destOrd="0" presId="urn:microsoft.com/office/officeart/2018/2/layout/IconVerticalSolidList"/>
    <dgm:cxn modelId="{6D46C66E-AFD4-4F6E-B18F-A11B0941D716}" type="presParOf" srcId="{6138D246-0A0C-4FBC-A264-969862FFBC05}" destId="{2B4D301D-2D1E-4279-A003-96C3080139EF}" srcOrd="1" destOrd="0" presId="urn:microsoft.com/office/officeart/2018/2/layout/IconVerticalSolidList"/>
    <dgm:cxn modelId="{2323899B-79F8-4D82-BA37-BCF75E13DF12}" type="presParOf" srcId="{6138D246-0A0C-4FBC-A264-969862FFBC05}" destId="{52D75DEB-12C1-49E4-8EC7-E858B37CABF5}" srcOrd="2" destOrd="0" presId="urn:microsoft.com/office/officeart/2018/2/layout/IconVerticalSolidList"/>
    <dgm:cxn modelId="{584FA1D6-2E35-4198-A54F-AC17A3E4FBBD}" type="presParOf" srcId="{6138D246-0A0C-4FBC-A264-969862FFBC05}" destId="{AA45C425-F827-48F9-938A-F441ED65EB68}" srcOrd="3" destOrd="0" presId="urn:microsoft.com/office/officeart/2018/2/layout/IconVerticalSolidList"/>
    <dgm:cxn modelId="{298F4365-81E3-4ED8-8EA3-748FE3763616}" type="presParOf" srcId="{9ED83B44-2010-4A99-A952-311ED82C9FA5}" destId="{B502C11A-3A65-4BF5-83FB-95F7F8E4CEB9}" srcOrd="1" destOrd="0" presId="urn:microsoft.com/office/officeart/2018/2/layout/IconVerticalSolidList"/>
    <dgm:cxn modelId="{9078F13A-511A-4370-973F-C38AA4109438}" type="presParOf" srcId="{9ED83B44-2010-4A99-A952-311ED82C9FA5}" destId="{53F3A86F-598A-42C9-B6FB-E330B4D069F4}" srcOrd="2" destOrd="0" presId="urn:microsoft.com/office/officeart/2018/2/layout/IconVerticalSolidList"/>
    <dgm:cxn modelId="{9378B38B-117C-4EA2-A1CB-92A8D7C5207C}" type="presParOf" srcId="{53F3A86F-598A-42C9-B6FB-E330B4D069F4}" destId="{E98AECCA-BEAE-4380-988A-6E79A45ADC0B}" srcOrd="0" destOrd="0" presId="urn:microsoft.com/office/officeart/2018/2/layout/IconVerticalSolidList"/>
    <dgm:cxn modelId="{9F47FFDF-A4CB-4A11-B335-3F72223EE75C}" type="presParOf" srcId="{53F3A86F-598A-42C9-B6FB-E330B4D069F4}" destId="{21526010-C03F-42A4-8834-497E4FCA6AF9}" srcOrd="1" destOrd="0" presId="urn:microsoft.com/office/officeart/2018/2/layout/IconVerticalSolidList"/>
    <dgm:cxn modelId="{1BA932F7-8648-47A7-A89D-F6AA00A32620}" type="presParOf" srcId="{53F3A86F-598A-42C9-B6FB-E330B4D069F4}" destId="{E8383420-0684-4051-9169-57A4A6C669E0}" srcOrd="2" destOrd="0" presId="urn:microsoft.com/office/officeart/2018/2/layout/IconVerticalSolidList"/>
    <dgm:cxn modelId="{F55B0AF9-50A3-4B1E-967A-3DFB4D7BE8C5}" type="presParOf" srcId="{53F3A86F-598A-42C9-B6FB-E330B4D069F4}" destId="{132C3126-D9D8-45CA-BD9C-4D12F44C8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6DAC-A7DE-421B-865E-C21D879DB1DE}">
      <dsp:nvSpPr>
        <dsp:cNvPr id="0" name=""/>
        <dsp:cNvSpPr/>
      </dsp:nvSpPr>
      <dsp:spPr>
        <a:xfrm>
          <a:off x="0" y="406087"/>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B4D301D-2D1E-4279-A003-96C3080139EF}">
      <dsp:nvSpPr>
        <dsp:cNvPr id="0" name=""/>
        <dsp:cNvSpPr/>
      </dsp:nvSpPr>
      <dsp:spPr>
        <a:xfrm>
          <a:off x="226784" y="574770"/>
          <a:ext cx="412335" cy="412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5C425-F827-48F9-938A-F441ED65EB68}">
      <dsp:nvSpPr>
        <dsp:cNvPr id="0" name=""/>
        <dsp:cNvSpPr/>
      </dsp:nvSpPr>
      <dsp:spPr>
        <a:xfrm>
          <a:off x="865904" y="406087"/>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problem Statement is to develop a Drone Intrusion detection model using deep learning techniques.</a:t>
          </a:r>
        </a:p>
      </dsp:txBody>
      <dsp:txXfrm>
        <a:off x="865904" y="406087"/>
        <a:ext cx="9688669" cy="749700"/>
      </dsp:txXfrm>
    </dsp:sp>
    <dsp:sp modelId="{E98AECCA-BEAE-4380-988A-6E79A45ADC0B}">
      <dsp:nvSpPr>
        <dsp:cNvPr id="0" name=""/>
        <dsp:cNvSpPr/>
      </dsp:nvSpPr>
      <dsp:spPr>
        <a:xfrm>
          <a:off x="0" y="1343214"/>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1526010-C03F-42A4-8834-497E4FCA6AF9}">
      <dsp:nvSpPr>
        <dsp:cNvPr id="0" name=""/>
        <dsp:cNvSpPr/>
      </dsp:nvSpPr>
      <dsp:spPr>
        <a:xfrm>
          <a:off x="226784" y="1511896"/>
          <a:ext cx="412335" cy="412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C3126-D9D8-45CA-BD9C-4D12F44C888B}">
      <dsp:nvSpPr>
        <dsp:cNvPr id="0" name=""/>
        <dsp:cNvSpPr/>
      </dsp:nvSpPr>
      <dsp:spPr>
        <a:xfrm>
          <a:off x="865904" y="1343214"/>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goal is to build a scalable and efficient solution that incorporates advanced techniques to detect Drone Intrusion</a:t>
          </a:r>
        </a:p>
      </dsp:txBody>
      <dsp:txXfrm>
        <a:off x="865904" y="1343214"/>
        <a:ext cx="9688669" cy="749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24-05-2024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a:t>
            </a:fld>
            <a:endParaRPr lang="en-US"/>
          </a:p>
        </p:txBody>
      </p:sp>
    </p:spTree>
    <p:extLst>
      <p:ext uri="{BB962C8B-B14F-4D97-AF65-F5344CB8AC3E}">
        <p14:creationId xmlns:p14="http://schemas.microsoft.com/office/powerpoint/2010/main" val="93207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E8BD47-A728-4C15-ACCB-72F3968591FE}" type="slidenum">
              <a:rPr lang="en-US" smtClean="0"/>
              <a:t>4</a:t>
            </a:fld>
            <a:endParaRPr lang="en-US"/>
          </a:p>
        </p:txBody>
      </p:sp>
    </p:spTree>
    <p:extLst>
      <p:ext uri="{BB962C8B-B14F-4D97-AF65-F5344CB8AC3E}">
        <p14:creationId xmlns:p14="http://schemas.microsoft.com/office/powerpoint/2010/main" val="4047923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t>5</a:t>
            </a:fld>
            <a:endParaRPr lang="en-US"/>
          </a:p>
        </p:txBody>
      </p:sp>
    </p:spTree>
    <p:extLst>
      <p:ext uri="{BB962C8B-B14F-4D97-AF65-F5344CB8AC3E}">
        <p14:creationId xmlns:p14="http://schemas.microsoft.com/office/powerpoint/2010/main" val="216042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E8BD47-A728-4C15-ACCB-72F3968591FE}" type="slidenum">
              <a:rPr lang="en-US" smtClean="0"/>
              <a:t>16</a:t>
            </a:fld>
            <a:endParaRPr lang="en-US"/>
          </a:p>
        </p:txBody>
      </p:sp>
    </p:spTree>
    <p:extLst>
      <p:ext uri="{BB962C8B-B14F-4D97-AF65-F5344CB8AC3E}">
        <p14:creationId xmlns:p14="http://schemas.microsoft.com/office/powerpoint/2010/main" val="325098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E8BD47-A728-4C15-ACCB-72F3968591FE}" type="slidenum">
              <a:rPr lang="en-US" smtClean="0"/>
              <a:t>17</a:t>
            </a:fld>
            <a:endParaRPr lang="en-US"/>
          </a:p>
        </p:txBody>
      </p:sp>
    </p:spTree>
    <p:extLst>
      <p:ext uri="{BB962C8B-B14F-4D97-AF65-F5344CB8AC3E}">
        <p14:creationId xmlns:p14="http://schemas.microsoft.com/office/powerpoint/2010/main" val="17272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21AIE315</a:t>
            </a:r>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21AIE315</a:t>
            </a:r>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t>‹#›</a:t>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21AIE315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20" name="Picture 19" descr="A picture containing drawing&#10;&#10;Description automatically generated">
            <a:extLst>
              <a:ext uri="{FF2B5EF4-FFF2-40B4-BE49-F238E27FC236}">
                <a16:creationId xmlns:a16="http://schemas.microsoft.com/office/drawing/2014/main" id="{EAABCEA7-9046-1240-B923-2241A08D549E}"/>
              </a:ext>
            </a:extLst>
          </p:cNvPr>
          <p:cNvPicPr>
            <a:picLocks noChangeAspect="1"/>
          </p:cNvPicPr>
          <p:nvPr/>
        </p:nvPicPr>
        <p:blipFill>
          <a:blip r:embed="rId3"/>
          <a:stretch>
            <a:fillRect/>
          </a:stretch>
        </p:blipFill>
        <p:spPr>
          <a:xfrm>
            <a:off x="1915572" y="5118727"/>
            <a:ext cx="4590899" cy="1510975"/>
          </a:xfrm>
          <a:prstGeom prst="rect">
            <a:avLst/>
          </a:prstGeom>
        </p:spPr>
      </p:pic>
      <p:sp>
        <p:nvSpPr>
          <p:cNvPr id="21" name="TextBox 20">
            <a:extLst>
              <a:ext uri="{FF2B5EF4-FFF2-40B4-BE49-F238E27FC236}">
                <a16:creationId xmlns:a16="http://schemas.microsoft.com/office/drawing/2014/main" id="{D9CBE6E3-E0CF-5EA8-1C52-9CB105EA3E2C}"/>
              </a:ext>
            </a:extLst>
          </p:cNvPr>
          <p:cNvSpPr txBox="1"/>
          <p:nvPr/>
        </p:nvSpPr>
        <p:spPr>
          <a:xfrm>
            <a:off x="7159728" y="5185407"/>
            <a:ext cx="3746396" cy="1323439"/>
          </a:xfrm>
          <a:prstGeom prst="rect">
            <a:avLst/>
          </a:prstGeom>
          <a:noFill/>
        </p:spPr>
        <p:txBody>
          <a:bodyPr wrap="square" lIns="91440" tIns="45720" rIns="91440" bIns="45720" rtlCol="0" anchor="t">
            <a:spAutoFit/>
          </a:bodyPr>
          <a:lstStyle/>
          <a:p>
            <a:r>
              <a:rPr lang="en-US" sz="2000" b="1" dirty="0">
                <a:solidFill>
                  <a:schemeClr val="bg1"/>
                </a:solidFill>
                <a:latin typeface="Georgia" panose="02040502050405020303" pitchFamily="18" charset="0"/>
                <a:cs typeface="Times New Roman" panose="02020603050405020304" pitchFamily="18" charset="0"/>
              </a:rPr>
              <a:t>Date:23/05/24</a:t>
            </a:r>
          </a:p>
          <a:p>
            <a:r>
              <a:rPr lang="en-US" sz="2000" b="1" dirty="0">
                <a:solidFill>
                  <a:schemeClr val="bg1"/>
                </a:solidFill>
                <a:latin typeface="Georgia" panose="02040502050405020303" pitchFamily="18" charset="0"/>
                <a:cs typeface="Times New Roman" panose="02020603050405020304" pitchFamily="18" charset="0"/>
              </a:rPr>
              <a:t>Course :DLSIP</a:t>
            </a:r>
          </a:p>
          <a:p>
            <a:r>
              <a:rPr lang="en-US" sz="2000" b="1" dirty="0" err="1">
                <a:solidFill>
                  <a:schemeClr val="bg1"/>
                </a:solidFill>
                <a:latin typeface="Georgia" panose="02040502050405020303" pitchFamily="18" charset="0"/>
                <a:cs typeface="Times New Roman" panose="02020603050405020304" pitchFamily="18" charset="0"/>
              </a:rPr>
              <a:t>Rimjhim</a:t>
            </a:r>
            <a:r>
              <a:rPr lang="en-US" sz="2000" b="1" dirty="0">
                <a:solidFill>
                  <a:schemeClr val="bg1"/>
                </a:solidFill>
                <a:latin typeface="Georgia" panose="02040502050405020303" pitchFamily="18" charset="0"/>
                <a:cs typeface="Times New Roman" panose="02020603050405020304" pitchFamily="18" charset="0"/>
              </a:rPr>
              <a:t> Ma’am </a:t>
            </a:r>
          </a:p>
          <a:p>
            <a:r>
              <a:rPr lang="en-US" sz="2000" b="1" dirty="0">
                <a:solidFill>
                  <a:schemeClr val="bg1"/>
                </a:solidFill>
                <a:latin typeface="Georgia"/>
                <a:cs typeface="Times New Roman"/>
              </a:rPr>
              <a:t>AI 6</a:t>
            </a:r>
            <a:r>
              <a:rPr lang="en-US" sz="2000" b="1" baseline="30000" dirty="0">
                <a:solidFill>
                  <a:schemeClr val="bg1"/>
                </a:solidFill>
                <a:latin typeface="Georgia"/>
                <a:cs typeface="Times New Roman"/>
              </a:rPr>
              <a:t>th</a:t>
            </a:r>
            <a:r>
              <a:rPr lang="en-US" sz="2000" b="1" dirty="0">
                <a:solidFill>
                  <a:schemeClr val="bg1"/>
                </a:solidFill>
                <a:latin typeface="Georgia"/>
                <a:cs typeface="Times New Roman"/>
              </a:rPr>
              <a:t>  Sem –E Sec</a:t>
            </a:r>
          </a:p>
        </p:txBody>
      </p:sp>
      <p:cxnSp>
        <p:nvCxnSpPr>
          <p:cNvPr id="22" name="Straight Connector 21">
            <a:extLst>
              <a:ext uri="{FF2B5EF4-FFF2-40B4-BE49-F238E27FC236}">
                <a16:creationId xmlns:a16="http://schemas.microsoft.com/office/drawing/2014/main" id="{719FDE92-123B-2D8D-7214-F1B33E4B76AB}"/>
              </a:ext>
            </a:extLst>
          </p:cNvPr>
          <p:cNvCxnSpPr>
            <a:cxnSpLocks/>
          </p:cNvCxnSpPr>
          <p:nvPr/>
        </p:nvCxnSpPr>
        <p:spPr>
          <a:xfrm>
            <a:off x="68765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8A88384A-73E5-5410-87A9-9B47B37CDC82}"/>
              </a:ext>
            </a:extLst>
          </p:cNvPr>
          <p:cNvSpPr/>
          <p:nvPr/>
        </p:nvSpPr>
        <p:spPr>
          <a:xfrm>
            <a:off x="414342" y="600767"/>
            <a:ext cx="11487140" cy="2000548"/>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END SEM PRESENTATION</a:t>
            </a:r>
          </a:p>
          <a:p>
            <a:pPr algn="ctr" defTabSz="914400"/>
            <a:r>
              <a:rPr lang="en-US" sz="2600" dirty="0">
                <a:solidFill>
                  <a:prstClr val="white"/>
                </a:solidFill>
                <a:latin typeface="Georgia" panose="02040502050405020303" pitchFamily="18" charset="0"/>
              </a:rPr>
              <a:t> on</a:t>
            </a:r>
          </a:p>
          <a:p>
            <a:pPr algn="ctr" defTabSz="914400"/>
            <a:r>
              <a:rPr lang="en-US" sz="3600" b="1" dirty="0">
                <a:solidFill>
                  <a:prstClr val="white"/>
                </a:solidFill>
                <a:latin typeface="Georgia" panose="02040502050405020303" pitchFamily="18" charset="0"/>
              </a:rPr>
              <a:t>DRONE INTRUSION DETECTION USING DEEP LEARNING TECHNIUES</a:t>
            </a:r>
          </a:p>
        </p:txBody>
      </p:sp>
      <p:sp>
        <p:nvSpPr>
          <p:cNvPr id="24" name="TextBox 23">
            <a:extLst>
              <a:ext uri="{FF2B5EF4-FFF2-40B4-BE49-F238E27FC236}">
                <a16:creationId xmlns:a16="http://schemas.microsoft.com/office/drawing/2014/main" id="{F48CB4F6-6F6C-BC28-DEBC-6A44BE978BD7}"/>
              </a:ext>
            </a:extLst>
          </p:cNvPr>
          <p:cNvSpPr txBox="1"/>
          <p:nvPr/>
        </p:nvSpPr>
        <p:spPr>
          <a:xfrm>
            <a:off x="3327298" y="2833323"/>
            <a:ext cx="5876072" cy="163121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B.SAI ABHISHEK           BL.EN.U4AIE21015</a:t>
            </a:r>
          </a:p>
          <a:p>
            <a:r>
              <a:rPr lang="en-US" sz="2000" b="1" dirty="0">
                <a:solidFill>
                  <a:schemeClr val="bg1"/>
                </a:solidFill>
                <a:latin typeface="Georgia" panose="02040502050405020303" pitchFamily="18" charset="0"/>
                <a:cs typeface="Times New Roman" panose="02020603050405020304" pitchFamily="18" charset="0"/>
              </a:rPr>
              <a:t>B.RUCHITH BALAJI     BL.EN.U4AIE21017 </a:t>
            </a:r>
          </a:p>
          <a:p>
            <a:r>
              <a:rPr lang="en-US" sz="2000" b="1" dirty="0">
                <a:solidFill>
                  <a:schemeClr val="bg1"/>
                </a:solidFill>
                <a:latin typeface="Georgia" panose="02040502050405020303" pitchFamily="18" charset="0"/>
                <a:cs typeface="Times New Roman" panose="02020603050405020304" pitchFamily="18" charset="0"/>
              </a:rPr>
              <a:t>CHILLAKURU HARI     BL.EN.U4AIE21038</a:t>
            </a:r>
          </a:p>
        </p:txBody>
      </p:sp>
      <p:pic>
        <p:nvPicPr>
          <p:cNvPr id="25" name="Picture 24" descr="A picture containing drawing&#10;&#10;Description automatically generated">
            <a:extLst>
              <a:ext uri="{FF2B5EF4-FFF2-40B4-BE49-F238E27FC236}">
                <a16:creationId xmlns:a16="http://schemas.microsoft.com/office/drawing/2014/main" id="{9D22CBA2-80B3-C1A8-2010-D72D1EAFA335}"/>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1766878-3199-4EAB-94E7-2D6D11070E14}" type="slidenum">
              <a:rPr lang="en-US" smtClean="0"/>
              <a:t>10</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IMPLEMENTATION - Architecture</a:t>
            </a:r>
          </a:p>
        </p:txBody>
      </p:sp>
      <p:graphicFrame>
        <p:nvGraphicFramePr>
          <p:cNvPr id="6" name="Table 5">
            <a:extLst>
              <a:ext uri="{FF2B5EF4-FFF2-40B4-BE49-F238E27FC236}">
                <a16:creationId xmlns:a16="http://schemas.microsoft.com/office/drawing/2014/main" id="{72DBAA49-AF70-0A69-E8D9-6C72E4182652}"/>
              </a:ext>
            </a:extLst>
          </p:cNvPr>
          <p:cNvGraphicFramePr>
            <a:graphicFrameLocks noGrp="1"/>
          </p:cNvGraphicFramePr>
          <p:nvPr>
            <p:extLst>
              <p:ext uri="{D42A27DB-BD31-4B8C-83A1-F6EECF244321}">
                <p14:modId xmlns:p14="http://schemas.microsoft.com/office/powerpoint/2010/main" val="132912041"/>
              </p:ext>
            </p:extLst>
          </p:nvPr>
        </p:nvGraphicFramePr>
        <p:xfrm>
          <a:off x="1222342" y="1871980"/>
          <a:ext cx="9747316" cy="3114040"/>
        </p:xfrm>
        <a:graphic>
          <a:graphicData uri="http://schemas.openxmlformats.org/drawingml/2006/table">
            <a:tbl>
              <a:tblPr firstRow="1" bandRow="1">
                <a:tableStyleId>{5C22544A-7EE6-4342-B048-85BDC9FD1C3A}</a:tableStyleId>
              </a:tblPr>
              <a:tblGrid>
                <a:gridCol w="4873658">
                  <a:extLst>
                    <a:ext uri="{9D8B030D-6E8A-4147-A177-3AD203B41FA5}">
                      <a16:colId xmlns:a16="http://schemas.microsoft.com/office/drawing/2014/main" val="162329663"/>
                    </a:ext>
                  </a:extLst>
                </a:gridCol>
                <a:gridCol w="4873658">
                  <a:extLst>
                    <a:ext uri="{9D8B030D-6E8A-4147-A177-3AD203B41FA5}">
                      <a16:colId xmlns:a16="http://schemas.microsoft.com/office/drawing/2014/main" val="3797670939"/>
                    </a:ext>
                  </a:extLst>
                </a:gridCol>
              </a:tblGrid>
              <a:tr h="370840">
                <a:tc>
                  <a:txBody>
                    <a:bodyPr/>
                    <a:lstStyle/>
                    <a:p>
                      <a:pPr algn="ctr"/>
                      <a:r>
                        <a:rPr lang="en-IN" dirty="0"/>
                        <a:t>MODEL</a:t>
                      </a:r>
                    </a:p>
                  </a:txBody>
                  <a:tcPr/>
                </a:tc>
                <a:tc>
                  <a:txBody>
                    <a:bodyPr/>
                    <a:lstStyle/>
                    <a:p>
                      <a:pPr algn="ctr"/>
                      <a:r>
                        <a:rPr lang="en-IN" dirty="0"/>
                        <a:t>ARCHITECTURE</a:t>
                      </a:r>
                    </a:p>
                  </a:txBody>
                  <a:tcPr/>
                </a:tc>
                <a:extLst>
                  <a:ext uri="{0D108BD9-81ED-4DB2-BD59-A6C34878D82A}">
                    <a16:rowId xmlns:a16="http://schemas.microsoft.com/office/drawing/2014/main" val="3812825271"/>
                  </a:ext>
                </a:extLst>
              </a:tr>
              <a:tr h="370840">
                <a:tc>
                  <a:txBody>
                    <a:bodyPr/>
                    <a:lstStyle/>
                    <a:p>
                      <a:pPr algn="ctr"/>
                      <a:r>
                        <a:rPr lang="en-IN" dirty="0"/>
                        <a:t>DENSENET</a:t>
                      </a:r>
                    </a:p>
                  </a:txBody>
                  <a:tcPr anchor="ctr"/>
                </a:tc>
                <a:tc>
                  <a:txBody>
                    <a:bodyPr/>
                    <a:lstStyle/>
                    <a:p>
                      <a:pPr algn="l"/>
                      <a:r>
                        <a:rPr lang="en-IN" sz="1400" dirty="0"/>
                        <a:t>x = GlobalAveragePooling2D()(x)</a:t>
                      </a:r>
                    </a:p>
                    <a:p>
                      <a:pPr algn="l"/>
                      <a:r>
                        <a:rPr lang="en-IN" sz="1400" dirty="0"/>
                        <a:t>x = Dense(1024, activation='</a:t>
                      </a:r>
                      <a:r>
                        <a:rPr lang="en-IN" sz="1400" dirty="0" err="1"/>
                        <a:t>relu</a:t>
                      </a:r>
                      <a:r>
                        <a:rPr lang="en-IN" sz="1400" dirty="0"/>
                        <a:t>')(x)</a:t>
                      </a:r>
                    </a:p>
                    <a:p>
                      <a:pPr algn="l"/>
                      <a:r>
                        <a:rPr lang="en-IN" sz="1400" dirty="0"/>
                        <a:t>x = Dense(512, activation='</a:t>
                      </a:r>
                      <a:r>
                        <a:rPr lang="en-IN" sz="1400" dirty="0" err="1"/>
                        <a:t>relu</a:t>
                      </a:r>
                      <a:r>
                        <a:rPr lang="en-IN" sz="1400" dirty="0"/>
                        <a:t>')(x)</a:t>
                      </a:r>
                    </a:p>
                    <a:p>
                      <a:pPr algn="l"/>
                      <a:r>
                        <a:rPr lang="en-IN" sz="1400" dirty="0"/>
                        <a:t>x = Dropout(0.5)(x)  # Added Dropout layer</a:t>
                      </a:r>
                    </a:p>
                    <a:p>
                      <a:pPr algn="l"/>
                      <a:r>
                        <a:rPr lang="en-IN" sz="1400" dirty="0"/>
                        <a:t>x = Dense(256, activation='</a:t>
                      </a:r>
                      <a:r>
                        <a:rPr lang="en-IN" sz="1400" dirty="0" err="1"/>
                        <a:t>relu</a:t>
                      </a:r>
                      <a:r>
                        <a:rPr lang="en-IN" sz="1400" dirty="0"/>
                        <a:t>')(x)</a:t>
                      </a:r>
                    </a:p>
                    <a:p>
                      <a:pPr algn="l"/>
                      <a:r>
                        <a:rPr lang="en-IN" sz="1400" dirty="0"/>
                        <a:t>x = Dropout(0.5)(x)  # Added Dropout layer</a:t>
                      </a:r>
                    </a:p>
                    <a:p>
                      <a:pPr algn="l"/>
                      <a:r>
                        <a:rPr lang="en-IN" sz="1400" dirty="0"/>
                        <a:t>predictions = Dense(2, activation='</a:t>
                      </a:r>
                      <a:r>
                        <a:rPr lang="en-IN" sz="1400" dirty="0" err="1"/>
                        <a:t>softmax</a:t>
                      </a:r>
                      <a:r>
                        <a:rPr lang="en-IN" sz="1400" dirty="0"/>
                        <a:t>')(x)</a:t>
                      </a:r>
                    </a:p>
                  </a:txBody>
                  <a:tcPr/>
                </a:tc>
                <a:extLst>
                  <a:ext uri="{0D108BD9-81ED-4DB2-BD59-A6C34878D82A}">
                    <a16:rowId xmlns:a16="http://schemas.microsoft.com/office/drawing/2014/main" val="1224662673"/>
                  </a:ext>
                </a:extLst>
              </a:tr>
              <a:tr h="370840">
                <a:tc>
                  <a:txBody>
                    <a:bodyPr/>
                    <a:lstStyle/>
                    <a:p>
                      <a:pPr algn="ctr"/>
                      <a:r>
                        <a:rPr lang="en-IN" dirty="0"/>
                        <a:t>INCEPTION</a:t>
                      </a:r>
                    </a:p>
                  </a:txBody>
                  <a:tcPr anchor="ctr"/>
                </a:tc>
                <a:tc>
                  <a:txBody>
                    <a:bodyPr/>
                    <a:lstStyle/>
                    <a:p>
                      <a:pPr algn="l"/>
                      <a:r>
                        <a:rPr lang="en-IN" sz="1400" b="0" i="0" kern="1200" dirty="0">
                          <a:solidFill>
                            <a:schemeClr val="dk1"/>
                          </a:solidFill>
                          <a:effectLst/>
                          <a:latin typeface="+mn-lt"/>
                          <a:ea typeface="+mn-ea"/>
                          <a:cs typeface="+mn-cs"/>
                        </a:rPr>
                        <a:t>x = GlobalAveragePooling2D()(x)</a:t>
                      </a:r>
                    </a:p>
                    <a:p>
                      <a:pPr algn="l"/>
                      <a:r>
                        <a:rPr lang="en-IN" sz="1400" b="0" i="0" kern="1200" dirty="0">
                          <a:solidFill>
                            <a:schemeClr val="dk1"/>
                          </a:solidFill>
                          <a:effectLst/>
                          <a:latin typeface="+mn-lt"/>
                          <a:ea typeface="+mn-ea"/>
                          <a:cs typeface="+mn-cs"/>
                        </a:rPr>
                        <a:t>x = Dense(1024,activation='</a:t>
                      </a:r>
                      <a:r>
                        <a:rPr lang="en-IN" sz="1400" b="0" i="0" kern="1200" dirty="0" err="1">
                          <a:solidFill>
                            <a:schemeClr val="dk1"/>
                          </a:solidFill>
                          <a:effectLst/>
                          <a:latin typeface="+mn-lt"/>
                          <a:ea typeface="+mn-ea"/>
                          <a:cs typeface="+mn-cs"/>
                        </a:rPr>
                        <a:t>relu</a:t>
                      </a:r>
                      <a:r>
                        <a:rPr lang="en-IN" sz="1400" b="0" i="0" kern="1200" dirty="0">
                          <a:solidFill>
                            <a:schemeClr val="dk1"/>
                          </a:solidFill>
                          <a:effectLst/>
                          <a:latin typeface="+mn-lt"/>
                          <a:ea typeface="+mn-ea"/>
                          <a:cs typeface="+mn-cs"/>
                        </a:rPr>
                        <a:t>')(x)</a:t>
                      </a:r>
                    </a:p>
                    <a:p>
                      <a:pPr algn="l"/>
                      <a:r>
                        <a:rPr lang="en-IN" sz="1400" b="0" i="0" kern="1200" dirty="0">
                          <a:solidFill>
                            <a:schemeClr val="dk1"/>
                          </a:solidFill>
                          <a:effectLst/>
                          <a:latin typeface="+mn-lt"/>
                          <a:ea typeface="+mn-ea"/>
                          <a:cs typeface="+mn-cs"/>
                        </a:rPr>
                        <a:t>x = Dense(1024,activation='</a:t>
                      </a:r>
                      <a:r>
                        <a:rPr lang="en-IN" sz="1400" b="0" i="0" kern="1200" dirty="0" err="1">
                          <a:solidFill>
                            <a:schemeClr val="dk1"/>
                          </a:solidFill>
                          <a:effectLst/>
                          <a:latin typeface="+mn-lt"/>
                          <a:ea typeface="+mn-ea"/>
                          <a:cs typeface="+mn-cs"/>
                        </a:rPr>
                        <a:t>relu</a:t>
                      </a:r>
                      <a:r>
                        <a:rPr lang="en-IN" sz="1400" b="0" i="0" kern="1200" dirty="0">
                          <a:solidFill>
                            <a:schemeClr val="dk1"/>
                          </a:solidFill>
                          <a:effectLst/>
                          <a:latin typeface="+mn-lt"/>
                          <a:ea typeface="+mn-ea"/>
                          <a:cs typeface="+mn-cs"/>
                        </a:rPr>
                        <a:t>')(x)</a:t>
                      </a:r>
                    </a:p>
                    <a:p>
                      <a:pPr algn="l"/>
                      <a:r>
                        <a:rPr lang="en-IN" sz="1400" b="0" i="0" kern="1200" dirty="0">
                          <a:solidFill>
                            <a:schemeClr val="dk1"/>
                          </a:solidFill>
                          <a:effectLst/>
                          <a:latin typeface="+mn-lt"/>
                          <a:ea typeface="+mn-ea"/>
                          <a:cs typeface="+mn-cs"/>
                        </a:rPr>
                        <a:t>x = Dense(512,activation='</a:t>
                      </a:r>
                      <a:r>
                        <a:rPr lang="en-IN" sz="1400" b="0" i="0" kern="1200" dirty="0" err="1">
                          <a:solidFill>
                            <a:schemeClr val="dk1"/>
                          </a:solidFill>
                          <a:effectLst/>
                          <a:latin typeface="+mn-lt"/>
                          <a:ea typeface="+mn-ea"/>
                          <a:cs typeface="+mn-cs"/>
                        </a:rPr>
                        <a:t>relu</a:t>
                      </a:r>
                      <a:r>
                        <a:rPr lang="en-IN" sz="1400" b="0" i="0" kern="1200" dirty="0">
                          <a:solidFill>
                            <a:schemeClr val="dk1"/>
                          </a:solidFill>
                          <a:effectLst/>
                          <a:latin typeface="+mn-lt"/>
                          <a:ea typeface="+mn-ea"/>
                          <a:cs typeface="+mn-cs"/>
                        </a:rPr>
                        <a:t>')(x)</a:t>
                      </a:r>
                    </a:p>
                    <a:p>
                      <a:pPr algn="l"/>
                      <a:r>
                        <a:rPr lang="en-IN" sz="1400" b="0" i="0" kern="1200" dirty="0">
                          <a:solidFill>
                            <a:schemeClr val="dk1"/>
                          </a:solidFill>
                          <a:effectLst/>
                          <a:latin typeface="+mn-lt"/>
                          <a:ea typeface="+mn-ea"/>
                          <a:cs typeface="+mn-cs"/>
                        </a:rPr>
                        <a:t>x = Dense(2,activation = '</a:t>
                      </a:r>
                      <a:r>
                        <a:rPr lang="en-IN" sz="1400" b="0" i="0" kern="1200" dirty="0" err="1">
                          <a:solidFill>
                            <a:schemeClr val="dk1"/>
                          </a:solidFill>
                          <a:effectLst/>
                          <a:latin typeface="+mn-lt"/>
                          <a:ea typeface="+mn-ea"/>
                          <a:cs typeface="+mn-cs"/>
                        </a:rPr>
                        <a:t>softmax</a:t>
                      </a:r>
                      <a:r>
                        <a:rPr lang="en-IN" sz="1400" b="0" i="0" kern="1200" dirty="0">
                          <a:solidFill>
                            <a:schemeClr val="dk1"/>
                          </a:solidFill>
                          <a:effectLst/>
                          <a:latin typeface="+mn-lt"/>
                          <a:ea typeface="+mn-ea"/>
                          <a:cs typeface="+mn-cs"/>
                        </a:rPr>
                        <a:t>')(x)</a:t>
                      </a:r>
                      <a:endParaRPr lang="en-IN" sz="1100" dirty="0"/>
                    </a:p>
                  </a:txBody>
                  <a:tcPr/>
                </a:tc>
                <a:extLst>
                  <a:ext uri="{0D108BD9-81ED-4DB2-BD59-A6C34878D82A}">
                    <a16:rowId xmlns:a16="http://schemas.microsoft.com/office/drawing/2014/main" val="4243422744"/>
                  </a:ext>
                </a:extLst>
              </a:tr>
            </a:tbl>
          </a:graphicData>
        </a:graphic>
      </p:graphicFrame>
    </p:spTree>
    <p:extLst>
      <p:ext uri="{BB962C8B-B14F-4D97-AF65-F5344CB8AC3E}">
        <p14:creationId xmlns:p14="http://schemas.microsoft.com/office/powerpoint/2010/main" val="174863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1766878-3199-4EAB-94E7-2D6D11070E14}" type="slidenum">
              <a:rPr lang="en-US" smtClean="0"/>
              <a:t>11</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IMPLEMENTATION – Intermediate Results</a:t>
            </a:r>
          </a:p>
        </p:txBody>
      </p:sp>
      <p:graphicFrame>
        <p:nvGraphicFramePr>
          <p:cNvPr id="6" name="Table 5">
            <a:extLst>
              <a:ext uri="{FF2B5EF4-FFF2-40B4-BE49-F238E27FC236}">
                <a16:creationId xmlns:a16="http://schemas.microsoft.com/office/drawing/2014/main" id="{0BA3A6B6-665A-1752-67E8-5C300DEAD9BF}"/>
              </a:ext>
            </a:extLst>
          </p:cNvPr>
          <p:cNvGraphicFramePr>
            <a:graphicFrameLocks noGrp="1"/>
          </p:cNvGraphicFramePr>
          <p:nvPr>
            <p:extLst>
              <p:ext uri="{D42A27DB-BD31-4B8C-83A1-F6EECF244321}">
                <p14:modId xmlns:p14="http://schemas.microsoft.com/office/powerpoint/2010/main" val="580307724"/>
              </p:ext>
            </p:extLst>
          </p:nvPr>
        </p:nvGraphicFramePr>
        <p:xfrm>
          <a:off x="1586998" y="1642986"/>
          <a:ext cx="4248194" cy="1249680"/>
        </p:xfrm>
        <a:graphic>
          <a:graphicData uri="http://schemas.openxmlformats.org/drawingml/2006/table">
            <a:tbl>
              <a:tblPr firstRow="1" firstCol="1" bandRow="1">
                <a:tableStyleId>{5C22544A-7EE6-4342-B048-85BDC9FD1C3A}</a:tableStyleId>
              </a:tblPr>
              <a:tblGrid>
                <a:gridCol w="1381605">
                  <a:extLst>
                    <a:ext uri="{9D8B030D-6E8A-4147-A177-3AD203B41FA5}">
                      <a16:colId xmlns:a16="http://schemas.microsoft.com/office/drawing/2014/main" val="529761164"/>
                    </a:ext>
                  </a:extLst>
                </a:gridCol>
                <a:gridCol w="758700">
                  <a:extLst>
                    <a:ext uri="{9D8B030D-6E8A-4147-A177-3AD203B41FA5}">
                      <a16:colId xmlns:a16="http://schemas.microsoft.com/office/drawing/2014/main" val="2375446655"/>
                    </a:ext>
                  </a:extLst>
                </a:gridCol>
                <a:gridCol w="726284">
                  <a:extLst>
                    <a:ext uri="{9D8B030D-6E8A-4147-A177-3AD203B41FA5}">
                      <a16:colId xmlns:a16="http://schemas.microsoft.com/office/drawing/2014/main" val="2432592291"/>
                    </a:ext>
                  </a:extLst>
                </a:gridCol>
                <a:gridCol w="622905">
                  <a:extLst>
                    <a:ext uri="{9D8B030D-6E8A-4147-A177-3AD203B41FA5}">
                      <a16:colId xmlns:a16="http://schemas.microsoft.com/office/drawing/2014/main" val="3883257836"/>
                    </a:ext>
                  </a:extLst>
                </a:gridCol>
                <a:gridCol w="758700">
                  <a:extLst>
                    <a:ext uri="{9D8B030D-6E8A-4147-A177-3AD203B41FA5}">
                      <a16:colId xmlns:a16="http://schemas.microsoft.com/office/drawing/2014/main" val="3823161961"/>
                    </a:ext>
                  </a:extLst>
                </a:gridCol>
              </a:tblGrid>
              <a:tr h="203200">
                <a:tc>
                  <a:txBody>
                    <a:bodyPr/>
                    <a:lstStyle/>
                    <a:p>
                      <a:pPr algn="ctr"/>
                      <a:r>
                        <a:rPr lang="en-US" sz="1800" dirty="0">
                          <a:effectLst/>
                        </a:rPr>
                        <a:t>Model</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dirty="0">
                          <a:effectLst/>
                        </a:rPr>
                        <a:t>Acc</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effectLst/>
                        </a:rPr>
                        <a:t>Pre</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effectLst/>
                        </a:rPr>
                        <a:t>F1</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a:effectLst/>
                        </a:rPr>
                        <a:t>Rec</a:t>
                      </a:r>
                      <a:endParaRPr lang="en-IN"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36696764"/>
                  </a:ext>
                </a:extLst>
              </a:tr>
              <a:tr h="190500">
                <a:tc>
                  <a:txBody>
                    <a:bodyPr/>
                    <a:lstStyle/>
                    <a:p>
                      <a:pPr algn="ctr"/>
                      <a:r>
                        <a:rPr lang="en-US" sz="1600" dirty="0">
                          <a:effectLst/>
                        </a:rPr>
                        <a:t>CNN</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93.4</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89.95</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93.02</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94.02</a:t>
                      </a:r>
                      <a:endParaRPr lang="en-IN"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84647483"/>
                  </a:ext>
                </a:extLst>
              </a:tr>
              <a:tr h="177800">
                <a:tc>
                  <a:txBody>
                    <a:bodyPr/>
                    <a:lstStyle/>
                    <a:p>
                      <a:pPr algn="ctr"/>
                      <a:r>
                        <a:rPr lang="en-US" sz="1600" dirty="0">
                          <a:effectLst/>
                        </a:rPr>
                        <a:t>DENSENET</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94.41</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87.89</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95.12</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94.42</a:t>
                      </a:r>
                      <a:endParaRPr lang="en-IN"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61033371"/>
                  </a:ext>
                </a:extLst>
              </a:tr>
              <a:tr h="190500">
                <a:tc>
                  <a:txBody>
                    <a:bodyPr/>
                    <a:lstStyle/>
                    <a:p>
                      <a:pPr algn="ctr"/>
                      <a:r>
                        <a:rPr lang="en-US" sz="1600" dirty="0">
                          <a:effectLst/>
                        </a:rPr>
                        <a:t>RESNET</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93.46</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89.66</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93.89</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90.79</a:t>
                      </a:r>
                      <a:endParaRPr lang="en-IN"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93355406"/>
                  </a:ext>
                </a:extLst>
              </a:tr>
              <a:tr h="203200">
                <a:tc>
                  <a:txBody>
                    <a:bodyPr/>
                    <a:lstStyle/>
                    <a:p>
                      <a:pPr algn="ctr"/>
                      <a:r>
                        <a:rPr lang="en-US" sz="1600" dirty="0">
                          <a:effectLst/>
                        </a:rPr>
                        <a:t>INCEPTION</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96.83</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94.77</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96.94</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84.94</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extLst>
                  <a:ext uri="{0D108BD9-81ED-4DB2-BD59-A6C34878D82A}">
                    <a16:rowId xmlns:a16="http://schemas.microsoft.com/office/drawing/2014/main" val="2344430962"/>
                  </a:ext>
                </a:extLst>
              </a:tr>
            </a:tbl>
          </a:graphicData>
        </a:graphic>
      </p:graphicFrame>
      <p:graphicFrame>
        <p:nvGraphicFramePr>
          <p:cNvPr id="8" name="Table 7">
            <a:extLst>
              <a:ext uri="{FF2B5EF4-FFF2-40B4-BE49-F238E27FC236}">
                <a16:creationId xmlns:a16="http://schemas.microsoft.com/office/drawing/2014/main" id="{1A6899EE-1B87-7F30-9883-D11B3FB61214}"/>
              </a:ext>
            </a:extLst>
          </p:cNvPr>
          <p:cNvGraphicFramePr>
            <a:graphicFrameLocks noGrp="1"/>
          </p:cNvGraphicFramePr>
          <p:nvPr>
            <p:extLst>
              <p:ext uri="{D42A27DB-BD31-4B8C-83A1-F6EECF244321}">
                <p14:modId xmlns:p14="http://schemas.microsoft.com/office/powerpoint/2010/main" val="3208710282"/>
              </p:ext>
            </p:extLst>
          </p:nvPr>
        </p:nvGraphicFramePr>
        <p:xfrm>
          <a:off x="6356808" y="1642986"/>
          <a:ext cx="4248194" cy="1288180"/>
        </p:xfrm>
        <a:graphic>
          <a:graphicData uri="http://schemas.openxmlformats.org/drawingml/2006/table">
            <a:tbl>
              <a:tblPr firstRow="1" firstCol="1" bandRow="1">
                <a:tableStyleId>{5C22544A-7EE6-4342-B048-85BDC9FD1C3A}</a:tableStyleId>
              </a:tblPr>
              <a:tblGrid>
                <a:gridCol w="1293879">
                  <a:extLst>
                    <a:ext uri="{9D8B030D-6E8A-4147-A177-3AD203B41FA5}">
                      <a16:colId xmlns:a16="http://schemas.microsoft.com/office/drawing/2014/main" val="161937132"/>
                    </a:ext>
                  </a:extLst>
                </a:gridCol>
                <a:gridCol w="718239">
                  <a:extLst>
                    <a:ext uri="{9D8B030D-6E8A-4147-A177-3AD203B41FA5}">
                      <a16:colId xmlns:a16="http://schemas.microsoft.com/office/drawing/2014/main" val="1085867295"/>
                    </a:ext>
                  </a:extLst>
                </a:gridCol>
                <a:gridCol w="718239">
                  <a:extLst>
                    <a:ext uri="{9D8B030D-6E8A-4147-A177-3AD203B41FA5}">
                      <a16:colId xmlns:a16="http://schemas.microsoft.com/office/drawing/2014/main" val="4099704111"/>
                    </a:ext>
                  </a:extLst>
                </a:gridCol>
                <a:gridCol w="719988">
                  <a:extLst>
                    <a:ext uri="{9D8B030D-6E8A-4147-A177-3AD203B41FA5}">
                      <a16:colId xmlns:a16="http://schemas.microsoft.com/office/drawing/2014/main" val="4196336563"/>
                    </a:ext>
                  </a:extLst>
                </a:gridCol>
                <a:gridCol w="797849">
                  <a:extLst>
                    <a:ext uri="{9D8B030D-6E8A-4147-A177-3AD203B41FA5}">
                      <a16:colId xmlns:a16="http://schemas.microsoft.com/office/drawing/2014/main" val="815335747"/>
                    </a:ext>
                  </a:extLst>
                </a:gridCol>
              </a:tblGrid>
              <a:tr h="269507">
                <a:tc>
                  <a:txBody>
                    <a:bodyPr/>
                    <a:lstStyle/>
                    <a:p>
                      <a:pPr algn="ctr"/>
                      <a:r>
                        <a:rPr lang="en-US" sz="1600" dirty="0">
                          <a:effectLst/>
                        </a:rPr>
                        <a:t>Model</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Loss</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Acc</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err="1">
                          <a:effectLst/>
                        </a:rPr>
                        <a:t>Val_L</a:t>
                      </a:r>
                      <a:endParaRPr lang="en-IN" sz="16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err="1">
                          <a:effectLst/>
                        </a:rPr>
                        <a:t>Val_acc</a:t>
                      </a:r>
                      <a:endParaRPr lang="en-IN"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65991415"/>
                  </a:ext>
                </a:extLst>
              </a:tr>
              <a:tr h="252663">
                <a:tc>
                  <a:txBody>
                    <a:bodyPr/>
                    <a:lstStyle/>
                    <a:p>
                      <a:pPr algn="ctr"/>
                      <a:r>
                        <a:rPr lang="en-US" sz="1600" dirty="0">
                          <a:effectLst/>
                        </a:rPr>
                        <a:t>CNN</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0.2357</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0.8981</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0.5635</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0.7789</a:t>
                      </a:r>
                      <a:endParaRPr lang="en-IN"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63630195"/>
                  </a:ext>
                </a:extLst>
              </a:tr>
              <a:tr h="235819">
                <a:tc>
                  <a:txBody>
                    <a:bodyPr/>
                    <a:lstStyle/>
                    <a:p>
                      <a:pPr algn="ctr"/>
                      <a:r>
                        <a:rPr lang="en-US" sz="1600" dirty="0">
                          <a:effectLst/>
                        </a:rPr>
                        <a:t>DENSENET</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0.0273</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0.9950</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0.2599</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0.8953</a:t>
                      </a:r>
                      <a:endParaRPr lang="en-IN"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35864509"/>
                  </a:ext>
                </a:extLst>
              </a:tr>
              <a:tr h="252663">
                <a:tc>
                  <a:txBody>
                    <a:bodyPr/>
                    <a:lstStyle/>
                    <a:p>
                      <a:pPr algn="ctr"/>
                      <a:r>
                        <a:rPr lang="en-US" sz="1600" dirty="0">
                          <a:effectLst/>
                        </a:rPr>
                        <a:t>RESNET</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0.4349</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0.8171</a:t>
                      </a:r>
                      <a:endParaRPr lang="en-IN"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dirty="0">
                          <a:effectLst/>
                        </a:rPr>
                        <a:t>0.4972</a:t>
                      </a:r>
                      <a:endParaRPr lang="en-IN"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600">
                          <a:effectLst/>
                        </a:rPr>
                        <a:t>0.7708</a:t>
                      </a:r>
                      <a:endParaRPr lang="en-IN"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17993650"/>
                  </a:ext>
                </a:extLst>
              </a:tr>
              <a:tr h="269507">
                <a:tc>
                  <a:txBody>
                    <a:bodyPr/>
                    <a:lstStyle/>
                    <a:p>
                      <a:pPr algn="ctr"/>
                      <a:r>
                        <a:rPr lang="en-US" sz="1600" dirty="0">
                          <a:effectLst/>
                        </a:rPr>
                        <a:t>INCEPTION</a:t>
                      </a:r>
                      <a:endParaRPr lang="en-IN" sz="1200" dirty="0">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0.0141</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0.9322</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0.1784</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tc>
                  <a:txBody>
                    <a:bodyPr/>
                    <a:lstStyle/>
                    <a:p>
                      <a:pPr algn="ctr"/>
                      <a:r>
                        <a:rPr lang="en-US" sz="1600" dirty="0">
                          <a:solidFill>
                            <a:schemeClr val="bg1"/>
                          </a:solidFill>
                          <a:effectLst/>
                        </a:rPr>
                        <a:t>0.9296</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solidFill>
                      <a:schemeClr val="tx1"/>
                    </a:solidFill>
                  </a:tcPr>
                </a:tc>
                <a:extLst>
                  <a:ext uri="{0D108BD9-81ED-4DB2-BD59-A6C34878D82A}">
                    <a16:rowId xmlns:a16="http://schemas.microsoft.com/office/drawing/2014/main" val="746040243"/>
                  </a:ext>
                </a:extLst>
              </a:tr>
            </a:tbl>
          </a:graphicData>
        </a:graphic>
      </p:graphicFrame>
      <p:sp>
        <p:nvSpPr>
          <p:cNvPr id="10" name="TextBox 9">
            <a:extLst>
              <a:ext uri="{FF2B5EF4-FFF2-40B4-BE49-F238E27FC236}">
                <a16:creationId xmlns:a16="http://schemas.microsoft.com/office/drawing/2014/main" id="{CB65E5F6-F409-4705-A03D-DB4418767738}"/>
              </a:ext>
            </a:extLst>
          </p:cNvPr>
          <p:cNvSpPr txBox="1"/>
          <p:nvPr/>
        </p:nvSpPr>
        <p:spPr>
          <a:xfrm>
            <a:off x="1586998" y="3443428"/>
            <a:ext cx="9018004" cy="1200329"/>
          </a:xfrm>
          <a:prstGeom prst="rect">
            <a:avLst/>
          </a:prstGeom>
          <a:noFill/>
        </p:spPr>
        <p:txBody>
          <a:bodyPr wrap="square">
            <a:spAutoFit/>
          </a:bodyPr>
          <a:lstStyle/>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After the training, based on the Training and Validation metrics  Inception model performance is better than other models.</a:t>
            </a:r>
          </a:p>
          <a:p>
            <a:pPr marL="285750" indent="-28575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We have decided to choose InceptionV3 </a:t>
            </a:r>
            <a:r>
              <a:rPr lang="en-US" dirty="0">
                <a:latin typeface="Times New Roman" panose="02020603050405020304" pitchFamily="18" charset="0"/>
                <a:cs typeface="Times New Roman" panose="02020603050405020304" pitchFamily="18" charset="0"/>
                <a:sym typeface="+mn-ea"/>
              </a:rPr>
              <a:t>deep learning model as a bas</a:t>
            </a:r>
            <a:r>
              <a:rPr lang="en-IN" altLang="en-US" dirty="0">
                <a:latin typeface="Times New Roman" panose="02020603050405020304" pitchFamily="18" charset="0"/>
                <a:cs typeface="Times New Roman" panose="02020603050405020304" pitchFamily="18" charset="0"/>
                <a:sym typeface="+mn-ea"/>
              </a:rPr>
              <a:t>e model and add attention layers to it to improve the metrics.</a:t>
            </a:r>
            <a:endParaRPr lang="en-IN" dirty="0"/>
          </a:p>
        </p:txBody>
      </p:sp>
    </p:spTree>
    <p:extLst>
      <p:ext uri="{BB962C8B-B14F-4D97-AF65-F5344CB8AC3E}">
        <p14:creationId xmlns:p14="http://schemas.microsoft.com/office/powerpoint/2010/main" val="308197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1766878-3199-4EAB-94E7-2D6D11070E14}" type="slidenum">
              <a:rPr lang="en-US" smtClean="0"/>
              <a:t>12</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IMPLEMENTATION</a:t>
            </a:r>
          </a:p>
        </p:txBody>
      </p:sp>
      <p:pic>
        <p:nvPicPr>
          <p:cNvPr id="6146" name="Picture 2">
            <a:extLst>
              <a:ext uri="{FF2B5EF4-FFF2-40B4-BE49-F238E27FC236}">
                <a16:creationId xmlns:a16="http://schemas.microsoft.com/office/drawing/2014/main" id="{7AA2C07E-0C57-5C87-19F1-D67A4F2A3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10" y="1368527"/>
            <a:ext cx="5095727" cy="204503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1CFEFA2C-23C8-7429-F0B1-97E0FEB8AE27}"/>
              </a:ext>
            </a:extLst>
          </p:cNvPr>
          <p:cNvPicPr>
            <a:picLocks noChangeAspect="1"/>
          </p:cNvPicPr>
          <p:nvPr/>
        </p:nvPicPr>
        <p:blipFill>
          <a:blip r:embed="rId3"/>
          <a:stretch>
            <a:fillRect/>
          </a:stretch>
        </p:blipFill>
        <p:spPr>
          <a:xfrm>
            <a:off x="969922" y="3876640"/>
            <a:ext cx="4486901" cy="1514686"/>
          </a:xfrm>
          <a:prstGeom prst="rect">
            <a:avLst/>
          </a:prstGeom>
        </p:spPr>
      </p:pic>
      <p:sp>
        <p:nvSpPr>
          <p:cNvPr id="25" name="Rectangle: Rounded Corners 24"/>
          <p:cNvSpPr/>
          <p:nvPr/>
        </p:nvSpPr>
        <p:spPr>
          <a:xfrm>
            <a:off x="7759899" y="1137544"/>
            <a:ext cx="2620291" cy="67851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GlobalAveragePooling2D</a:t>
            </a:r>
          </a:p>
        </p:txBody>
      </p:sp>
      <p:sp>
        <p:nvSpPr>
          <p:cNvPr id="26" name="Rectangle: Rounded Corners 25"/>
          <p:cNvSpPr/>
          <p:nvPr/>
        </p:nvSpPr>
        <p:spPr>
          <a:xfrm>
            <a:off x="7486573" y="2089385"/>
            <a:ext cx="3166944" cy="67851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Dense(1024, activation = ‘</a:t>
            </a:r>
            <a:r>
              <a:rPr lang="en-GB" sz="1600" b="1" dirty="0" err="1">
                <a:solidFill>
                  <a:schemeClr val="tx1"/>
                </a:solidFill>
              </a:rPr>
              <a:t>relu</a:t>
            </a:r>
            <a:r>
              <a:rPr lang="en-GB" sz="1600" b="1" dirty="0">
                <a:solidFill>
                  <a:schemeClr val="tx1"/>
                </a:solidFill>
              </a:rPr>
              <a:t>’)</a:t>
            </a:r>
          </a:p>
        </p:txBody>
      </p:sp>
      <p:sp>
        <p:nvSpPr>
          <p:cNvPr id="27" name="Rectangle: Rounded Corners 26"/>
          <p:cNvSpPr/>
          <p:nvPr/>
        </p:nvSpPr>
        <p:spPr>
          <a:xfrm>
            <a:off x="7486572" y="3041226"/>
            <a:ext cx="3166944" cy="67851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Dense(1024, activation = ‘</a:t>
            </a:r>
            <a:r>
              <a:rPr lang="en-GB" sz="1600" b="1" dirty="0" err="1">
                <a:solidFill>
                  <a:schemeClr val="tx1"/>
                </a:solidFill>
              </a:rPr>
              <a:t>relu</a:t>
            </a:r>
            <a:r>
              <a:rPr lang="en-GB" sz="1600" b="1" dirty="0">
                <a:solidFill>
                  <a:schemeClr val="tx1"/>
                </a:solidFill>
              </a:rPr>
              <a:t>’)</a:t>
            </a:r>
          </a:p>
        </p:txBody>
      </p:sp>
      <p:sp>
        <p:nvSpPr>
          <p:cNvPr id="28" name="Rectangle: Rounded Corners 27"/>
          <p:cNvSpPr/>
          <p:nvPr/>
        </p:nvSpPr>
        <p:spPr>
          <a:xfrm>
            <a:off x="7486573" y="3993067"/>
            <a:ext cx="3166944" cy="67851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Dense(512, activation = ‘</a:t>
            </a:r>
            <a:r>
              <a:rPr lang="en-GB" sz="1600" b="1" dirty="0" err="1">
                <a:solidFill>
                  <a:schemeClr val="tx1"/>
                </a:solidFill>
              </a:rPr>
              <a:t>relu</a:t>
            </a:r>
            <a:r>
              <a:rPr lang="en-GB" sz="1600" b="1" dirty="0">
                <a:solidFill>
                  <a:schemeClr val="tx1"/>
                </a:solidFill>
              </a:rPr>
              <a:t>’)</a:t>
            </a:r>
          </a:p>
        </p:txBody>
      </p:sp>
      <p:sp>
        <p:nvSpPr>
          <p:cNvPr id="29" name="Rectangle: Rounded Corners 28"/>
          <p:cNvSpPr/>
          <p:nvPr/>
        </p:nvSpPr>
        <p:spPr>
          <a:xfrm>
            <a:off x="7486572" y="4944908"/>
            <a:ext cx="3166944" cy="67851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Dense(2, activation = ‘</a:t>
            </a:r>
            <a:r>
              <a:rPr lang="en-GB" sz="1600" b="1" dirty="0" err="1">
                <a:solidFill>
                  <a:schemeClr val="tx1"/>
                </a:solidFill>
              </a:rPr>
              <a:t>softmax</a:t>
            </a:r>
            <a:r>
              <a:rPr lang="en-GB" sz="1600" b="1" dirty="0">
                <a:solidFill>
                  <a:schemeClr val="tx1"/>
                </a:solidFill>
              </a:rPr>
              <a:t>’)</a:t>
            </a:r>
          </a:p>
        </p:txBody>
      </p:sp>
      <p:cxnSp>
        <p:nvCxnSpPr>
          <p:cNvPr id="30" name="Straight Arrow Connector 29"/>
          <p:cNvCxnSpPr>
            <a:stCxn id="25" idx="2"/>
            <a:endCxn id="26" idx="0"/>
          </p:cNvCxnSpPr>
          <p:nvPr/>
        </p:nvCxnSpPr>
        <p:spPr>
          <a:xfrm>
            <a:off x="9070045" y="1816058"/>
            <a:ext cx="0" cy="27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6" idx="2"/>
            <a:endCxn id="27" idx="0"/>
          </p:cNvCxnSpPr>
          <p:nvPr/>
        </p:nvCxnSpPr>
        <p:spPr>
          <a:xfrm flipH="1">
            <a:off x="9070044" y="2767899"/>
            <a:ext cx="1" cy="27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7" idx="2"/>
            <a:endCxn id="28" idx="0"/>
          </p:cNvCxnSpPr>
          <p:nvPr/>
        </p:nvCxnSpPr>
        <p:spPr>
          <a:xfrm>
            <a:off x="9070044" y="3719740"/>
            <a:ext cx="1" cy="273327"/>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cxnSp>
        <p:nvCxnSpPr>
          <p:cNvPr id="33" name="Straight Arrow Connector 32"/>
          <p:cNvCxnSpPr>
            <a:stCxn id="28" idx="2"/>
            <a:endCxn id="29" idx="0"/>
          </p:cNvCxnSpPr>
          <p:nvPr/>
        </p:nvCxnSpPr>
        <p:spPr>
          <a:xfrm flipH="1">
            <a:off x="9070044" y="4671581"/>
            <a:ext cx="1" cy="273327"/>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272639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Fine Tuning: </a:t>
            </a:r>
          </a:p>
          <a:p>
            <a:pPr algn="just"/>
            <a:r>
              <a:rPr lang="en-US" sz="2200" dirty="0">
                <a:latin typeface="Times New Roman" panose="02020603050405020304" pitchFamily="18" charset="0"/>
                <a:cs typeface="Times New Roman" panose="02020603050405020304" pitchFamily="18" charset="0"/>
              </a:rPr>
              <a:t>Multi-head attention is a mechanism used in transformer-based architectures to capture diverse relationships and dependencies within input sequences by employing multiple parallel attention heads.​</a:t>
            </a:r>
          </a:p>
          <a:p>
            <a:pPr algn="just"/>
            <a:r>
              <a:rPr lang="en-US" sz="2200" dirty="0">
                <a:latin typeface="Times New Roman" panose="02020603050405020304" pitchFamily="18" charset="0"/>
                <a:cs typeface="Times New Roman" panose="02020603050405020304" pitchFamily="18" charset="0"/>
              </a:rPr>
              <a:t>Each attention head learns a different attention pattern by independently computing attention scores for projected query, key, and value vectors. ​</a:t>
            </a:r>
          </a:p>
          <a:p>
            <a:pPr algn="just"/>
            <a:r>
              <a:rPr lang="en-US" sz="2200" dirty="0" err="1">
                <a:latin typeface="Times New Roman" panose="02020603050405020304" pitchFamily="18" charset="0"/>
                <a:cs typeface="Times New Roman" panose="02020603050405020304" pitchFamily="18" charset="0"/>
              </a:rPr>
              <a:t>num_heads</a:t>
            </a:r>
            <a:r>
              <a:rPr lang="en-US" sz="2200" dirty="0">
                <a:latin typeface="Times New Roman" panose="02020603050405020304" pitchFamily="18" charset="0"/>
                <a:cs typeface="Times New Roman" panose="02020603050405020304" pitchFamily="18" charset="0"/>
              </a:rPr>
              <a:t> : Defines the number of parallel attention heads in the model. More heads allow the model to capture diverse patterns in the input data, enhancing performance but increasing computational complexity.​</a:t>
            </a:r>
          </a:p>
          <a:p>
            <a:pPr algn="just"/>
            <a:r>
              <a:rPr lang="en-US" sz="2200" dirty="0" err="1">
                <a:latin typeface="Times New Roman" panose="02020603050405020304" pitchFamily="18" charset="0"/>
                <a:cs typeface="Times New Roman" panose="02020603050405020304" pitchFamily="18" charset="0"/>
              </a:rPr>
              <a:t>key_dim</a:t>
            </a:r>
            <a:r>
              <a:rPr lang="en-US" sz="2200" dirty="0">
                <a:latin typeface="Times New Roman" panose="02020603050405020304" pitchFamily="18" charset="0"/>
                <a:cs typeface="Times New Roman" panose="02020603050405020304" pitchFamily="18" charset="0"/>
              </a:rPr>
              <a:t>: Sets the size of key and value vectors in each attention head. It balances the detail of captured information and computational efficiency, typically ranging from 64 to 512. The optimal size depends on the task's complexity and available resources.</a:t>
            </a:r>
            <a:r>
              <a:rPr lang="en-US" sz="2400" dirty="0">
                <a:latin typeface="Times New Roman" panose="02020603050405020304" pitchFamily="18" charset="0"/>
                <a:cs typeface="Times New Roman" panose="02020603050405020304" pitchFamily="18" charset="0"/>
              </a:rPr>
              <a:t>​</a:t>
            </a:r>
          </a:p>
          <a:p>
            <a:pPr marL="0" indent="0" algn="just">
              <a:buNone/>
            </a:pPr>
            <a:endParaRPr lang="en-US" altLang="en-US" sz="2055" dirty="0">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t>13</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IMPLEMENTATION</a:t>
            </a:r>
          </a:p>
        </p:txBody>
      </p:sp>
    </p:spTree>
    <p:extLst>
      <p:ext uri="{BB962C8B-B14F-4D97-AF65-F5344CB8AC3E}">
        <p14:creationId xmlns:p14="http://schemas.microsoft.com/office/powerpoint/2010/main" val="424706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D105005D-36AA-FE05-42E2-A998FCA34278}"/>
              </a:ext>
            </a:extLst>
          </p:cNvPr>
          <p:cNvPicPr>
            <a:picLocks noChangeAspect="1"/>
          </p:cNvPicPr>
          <p:nvPr/>
        </p:nvPicPr>
        <p:blipFill>
          <a:blip r:embed="rId2"/>
          <a:stretch>
            <a:fillRect/>
          </a:stretch>
        </p:blipFill>
        <p:spPr>
          <a:xfrm>
            <a:off x="1017553" y="3838534"/>
            <a:ext cx="4391638" cy="1590897"/>
          </a:xfrm>
          <a:prstGeom prst="rect">
            <a:avLst/>
          </a:prstGeom>
        </p:spPr>
      </p:pic>
      <p:pic>
        <p:nvPicPr>
          <p:cNvPr id="10244" name="Picture 4">
            <a:extLst>
              <a:ext uri="{FF2B5EF4-FFF2-40B4-BE49-F238E27FC236}">
                <a16:creationId xmlns:a16="http://schemas.microsoft.com/office/drawing/2014/main" id="{A58D290F-309A-AA9D-4057-DB060355C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18" y="1368531"/>
            <a:ext cx="5095719" cy="204502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71766878-3199-4EAB-94E7-2D6D11070E14}" type="slidenum">
              <a:rPr lang="en-US" smtClean="0"/>
              <a:t>14</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RESULTS</a:t>
            </a:r>
          </a:p>
        </p:txBody>
      </p:sp>
      <p:sp>
        <p:nvSpPr>
          <p:cNvPr id="2" name="Rectangle: Rounded Corners 1"/>
          <p:cNvSpPr/>
          <p:nvPr/>
        </p:nvSpPr>
        <p:spPr>
          <a:xfrm>
            <a:off x="7947079" y="960294"/>
            <a:ext cx="2527121" cy="52533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GlobalAveragePooling2D</a:t>
            </a:r>
          </a:p>
        </p:txBody>
      </p:sp>
      <p:sp>
        <p:nvSpPr>
          <p:cNvPr id="3" name="Rectangle: Rounded Corners 2"/>
          <p:cNvSpPr/>
          <p:nvPr/>
        </p:nvSpPr>
        <p:spPr>
          <a:xfrm>
            <a:off x="7683474" y="1814664"/>
            <a:ext cx="3054337" cy="52533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Dense(1024, activation = ‘</a:t>
            </a:r>
            <a:r>
              <a:rPr lang="en-GB" sz="1600" b="1" dirty="0" err="1">
                <a:solidFill>
                  <a:schemeClr val="tx1"/>
                </a:solidFill>
              </a:rPr>
              <a:t>relu</a:t>
            </a:r>
            <a:r>
              <a:rPr lang="en-GB" sz="1600" b="1" dirty="0">
                <a:solidFill>
                  <a:schemeClr val="tx1"/>
                </a:solidFill>
              </a:rPr>
              <a:t>’)</a:t>
            </a:r>
          </a:p>
        </p:txBody>
      </p:sp>
      <p:sp>
        <p:nvSpPr>
          <p:cNvPr id="4" name="Rectangle: Rounded Corners 3"/>
          <p:cNvSpPr/>
          <p:nvPr/>
        </p:nvSpPr>
        <p:spPr>
          <a:xfrm>
            <a:off x="7213775" y="2669034"/>
            <a:ext cx="3993731" cy="52533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err="1">
                <a:solidFill>
                  <a:schemeClr val="tx1"/>
                </a:solidFill>
              </a:rPr>
              <a:t>MultiHeadAttention</a:t>
            </a:r>
            <a:r>
              <a:rPr lang="en-GB" sz="1600" b="1" dirty="0">
                <a:solidFill>
                  <a:schemeClr val="tx1"/>
                </a:solidFill>
              </a:rPr>
              <a:t>(</a:t>
            </a:r>
            <a:r>
              <a:rPr lang="en-GB" sz="1600" b="1" dirty="0" err="1">
                <a:solidFill>
                  <a:schemeClr val="tx1"/>
                </a:solidFill>
              </a:rPr>
              <a:t>num_heads</a:t>
            </a:r>
            <a:r>
              <a:rPr lang="en-GB" sz="1600" b="1" dirty="0">
                <a:solidFill>
                  <a:schemeClr val="tx1"/>
                </a:solidFill>
              </a:rPr>
              <a:t> = 8, </a:t>
            </a:r>
            <a:r>
              <a:rPr lang="en-GB" sz="1600" b="1" dirty="0" err="1">
                <a:solidFill>
                  <a:schemeClr val="tx1"/>
                </a:solidFill>
              </a:rPr>
              <a:t>key_dim</a:t>
            </a:r>
            <a:r>
              <a:rPr lang="en-GB" sz="1600" b="1" dirty="0">
                <a:solidFill>
                  <a:schemeClr val="tx1"/>
                </a:solidFill>
              </a:rPr>
              <a:t> = 64)</a:t>
            </a:r>
            <a:endParaRPr lang="en-IN" sz="1600" b="1" dirty="0">
              <a:solidFill>
                <a:schemeClr val="tx1"/>
              </a:solidFill>
            </a:endParaRPr>
          </a:p>
        </p:txBody>
      </p:sp>
      <p:sp>
        <p:nvSpPr>
          <p:cNvPr id="6" name="Rectangle: Rounded Corners 5"/>
          <p:cNvSpPr/>
          <p:nvPr/>
        </p:nvSpPr>
        <p:spPr>
          <a:xfrm>
            <a:off x="7683470" y="4404713"/>
            <a:ext cx="3054337" cy="52533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Dense(512, activation = ‘</a:t>
            </a:r>
            <a:r>
              <a:rPr lang="en-GB" sz="1600" b="1" dirty="0" err="1">
                <a:solidFill>
                  <a:schemeClr val="tx1"/>
                </a:solidFill>
              </a:rPr>
              <a:t>relu</a:t>
            </a:r>
            <a:r>
              <a:rPr lang="en-GB" sz="1600" b="1" dirty="0">
                <a:solidFill>
                  <a:schemeClr val="tx1"/>
                </a:solidFill>
              </a:rPr>
              <a:t>’)</a:t>
            </a:r>
          </a:p>
        </p:txBody>
      </p:sp>
      <p:sp>
        <p:nvSpPr>
          <p:cNvPr id="8" name="Rectangle: Rounded Corners 7"/>
          <p:cNvSpPr/>
          <p:nvPr/>
        </p:nvSpPr>
        <p:spPr>
          <a:xfrm>
            <a:off x="7683469" y="5269659"/>
            <a:ext cx="3054337" cy="52533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Dense(2, activation = ‘</a:t>
            </a:r>
            <a:r>
              <a:rPr lang="en-GB" sz="1600" b="1" dirty="0" err="1">
                <a:solidFill>
                  <a:schemeClr val="tx1"/>
                </a:solidFill>
              </a:rPr>
              <a:t>softmax</a:t>
            </a:r>
            <a:r>
              <a:rPr lang="en-GB" sz="1600" b="1" dirty="0">
                <a:solidFill>
                  <a:schemeClr val="tx1"/>
                </a:solidFill>
              </a:rPr>
              <a:t>’)</a:t>
            </a:r>
          </a:p>
        </p:txBody>
      </p:sp>
      <p:cxnSp>
        <p:nvCxnSpPr>
          <p:cNvPr id="9" name="Straight Arrow Connector 8"/>
          <p:cNvCxnSpPr>
            <a:stCxn id="2" idx="2"/>
            <a:endCxn id="3" idx="0"/>
          </p:cNvCxnSpPr>
          <p:nvPr/>
        </p:nvCxnSpPr>
        <p:spPr>
          <a:xfrm>
            <a:off x="9210640" y="1485625"/>
            <a:ext cx="3" cy="329039"/>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cxnSp>
        <p:nvCxnSpPr>
          <p:cNvPr id="10" name="Straight Arrow Connector 9"/>
          <p:cNvCxnSpPr>
            <a:stCxn id="3" idx="2"/>
            <a:endCxn id="4" idx="0"/>
          </p:cNvCxnSpPr>
          <p:nvPr/>
        </p:nvCxnSpPr>
        <p:spPr>
          <a:xfrm flipH="1">
            <a:off x="9210641" y="2339995"/>
            <a:ext cx="2" cy="329039"/>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cxnSp>
        <p:nvCxnSpPr>
          <p:cNvPr id="15" name="Straight Arrow Connector 14"/>
          <p:cNvCxnSpPr>
            <a:stCxn id="6" idx="2"/>
            <a:endCxn id="8" idx="0"/>
          </p:cNvCxnSpPr>
          <p:nvPr/>
        </p:nvCxnSpPr>
        <p:spPr>
          <a:xfrm flipH="1">
            <a:off x="9210638" y="4930044"/>
            <a:ext cx="1" cy="339615"/>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sp>
        <p:nvSpPr>
          <p:cNvPr id="11" name="Rectangle: Rounded Corners 10"/>
          <p:cNvSpPr/>
          <p:nvPr/>
        </p:nvSpPr>
        <p:spPr>
          <a:xfrm>
            <a:off x="7683474" y="3533980"/>
            <a:ext cx="3054337" cy="52533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Dense(1024, activation = ‘</a:t>
            </a:r>
            <a:r>
              <a:rPr lang="en-GB" sz="1600" b="1" dirty="0" err="1">
                <a:solidFill>
                  <a:schemeClr val="tx1"/>
                </a:solidFill>
              </a:rPr>
              <a:t>relu</a:t>
            </a:r>
            <a:r>
              <a:rPr lang="en-GB" sz="1600" b="1" dirty="0">
                <a:solidFill>
                  <a:schemeClr val="tx1"/>
                </a:solidFill>
              </a:rPr>
              <a:t>’)</a:t>
            </a:r>
          </a:p>
        </p:txBody>
      </p:sp>
      <p:cxnSp>
        <p:nvCxnSpPr>
          <p:cNvPr id="12" name="Straight Arrow Connector 11"/>
          <p:cNvCxnSpPr>
            <a:stCxn id="4" idx="2"/>
            <a:endCxn id="11" idx="0"/>
          </p:cNvCxnSpPr>
          <p:nvPr/>
        </p:nvCxnSpPr>
        <p:spPr>
          <a:xfrm>
            <a:off x="9210641" y="3194365"/>
            <a:ext cx="2" cy="339615"/>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cxnSp>
        <p:nvCxnSpPr>
          <p:cNvPr id="13" name="Straight Arrow Connector 12"/>
          <p:cNvCxnSpPr>
            <a:stCxn id="11" idx="2"/>
            <a:endCxn id="6" idx="0"/>
          </p:cNvCxnSpPr>
          <p:nvPr/>
        </p:nvCxnSpPr>
        <p:spPr>
          <a:xfrm flipH="1">
            <a:off x="9210639" y="4059311"/>
            <a:ext cx="4" cy="345402"/>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spTree>
    <p:extLst>
      <p:ext uri="{BB962C8B-B14F-4D97-AF65-F5344CB8AC3E}">
        <p14:creationId xmlns:p14="http://schemas.microsoft.com/office/powerpoint/2010/main" val="99034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4CC9B92D-0733-EB8F-3DC6-A55F7805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19" y="1368531"/>
            <a:ext cx="5092628" cy="204378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71766878-3199-4EAB-94E7-2D6D11070E14}" type="slidenum">
              <a:rPr lang="en-US" smtClean="0"/>
              <a:t>15</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RESULTS</a:t>
            </a:r>
          </a:p>
        </p:txBody>
      </p:sp>
      <p:sp>
        <p:nvSpPr>
          <p:cNvPr id="24" name="Rectangle: Rounded Corners 23">
            <a:extLst>
              <a:ext uri="{FF2B5EF4-FFF2-40B4-BE49-F238E27FC236}">
                <a16:creationId xmlns:a16="http://schemas.microsoft.com/office/drawing/2014/main" id="{866C9A1B-5122-B8B7-EDBB-7CF288ABCDBA}"/>
              </a:ext>
            </a:extLst>
          </p:cNvPr>
          <p:cNvSpPr/>
          <p:nvPr/>
        </p:nvSpPr>
        <p:spPr>
          <a:xfrm>
            <a:off x="8022108" y="902167"/>
            <a:ext cx="2603675" cy="5566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GlobalAveragePooling2D</a:t>
            </a:r>
          </a:p>
        </p:txBody>
      </p:sp>
      <p:sp>
        <p:nvSpPr>
          <p:cNvPr id="25" name="Rectangle: Rounded Corners 24">
            <a:extLst>
              <a:ext uri="{FF2B5EF4-FFF2-40B4-BE49-F238E27FC236}">
                <a16:creationId xmlns:a16="http://schemas.microsoft.com/office/drawing/2014/main" id="{F4C31EA0-0EFB-3C05-25BB-DC41C07B0C3C}"/>
              </a:ext>
            </a:extLst>
          </p:cNvPr>
          <p:cNvSpPr/>
          <p:nvPr/>
        </p:nvSpPr>
        <p:spPr>
          <a:xfrm>
            <a:off x="7750515" y="1771122"/>
            <a:ext cx="3146862" cy="5566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Dense(1024, activation = ‘</a:t>
            </a:r>
            <a:r>
              <a:rPr lang="en-GB" sz="1600" b="1" dirty="0" err="1">
                <a:solidFill>
                  <a:schemeClr val="tx1"/>
                </a:solidFill>
              </a:rPr>
              <a:t>relu</a:t>
            </a:r>
            <a:r>
              <a:rPr lang="en-GB" sz="1600" b="1" dirty="0">
                <a:solidFill>
                  <a:schemeClr val="tx1"/>
                </a:solidFill>
              </a:rPr>
              <a:t>’)</a:t>
            </a:r>
          </a:p>
        </p:txBody>
      </p:sp>
      <p:sp>
        <p:nvSpPr>
          <p:cNvPr id="26" name="Rectangle: Rounded Corners 25">
            <a:extLst>
              <a:ext uri="{FF2B5EF4-FFF2-40B4-BE49-F238E27FC236}">
                <a16:creationId xmlns:a16="http://schemas.microsoft.com/office/drawing/2014/main" id="{19BCAB98-1DAA-FB3F-69E3-473BDE0AA2DD}"/>
              </a:ext>
            </a:extLst>
          </p:cNvPr>
          <p:cNvSpPr/>
          <p:nvPr/>
        </p:nvSpPr>
        <p:spPr>
          <a:xfrm>
            <a:off x="7753606" y="2635529"/>
            <a:ext cx="3146862" cy="5566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Dense(1024, activation = ‘</a:t>
            </a:r>
            <a:r>
              <a:rPr lang="en-GB" sz="1600" b="1" dirty="0" err="1">
                <a:solidFill>
                  <a:schemeClr val="tx1"/>
                </a:solidFill>
              </a:rPr>
              <a:t>relu</a:t>
            </a:r>
            <a:r>
              <a:rPr lang="en-GB" sz="1600" b="1" dirty="0">
                <a:solidFill>
                  <a:schemeClr val="tx1"/>
                </a:solidFill>
              </a:rPr>
              <a:t>’)</a:t>
            </a:r>
          </a:p>
        </p:txBody>
      </p:sp>
      <p:sp>
        <p:nvSpPr>
          <p:cNvPr id="27" name="Rectangle: Rounded Corners 26">
            <a:extLst>
              <a:ext uri="{FF2B5EF4-FFF2-40B4-BE49-F238E27FC236}">
                <a16:creationId xmlns:a16="http://schemas.microsoft.com/office/drawing/2014/main" id="{5F7AFC76-375C-AF68-D3E7-E9DD9E2FF79B}"/>
              </a:ext>
            </a:extLst>
          </p:cNvPr>
          <p:cNvSpPr/>
          <p:nvPr/>
        </p:nvSpPr>
        <p:spPr>
          <a:xfrm>
            <a:off x="7754876" y="4426193"/>
            <a:ext cx="3146862" cy="5566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Dense(512, activation = ‘</a:t>
            </a:r>
            <a:r>
              <a:rPr lang="en-GB" sz="1600" b="1" dirty="0" err="1">
                <a:solidFill>
                  <a:schemeClr val="tx1"/>
                </a:solidFill>
              </a:rPr>
              <a:t>relu</a:t>
            </a:r>
            <a:r>
              <a:rPr lang="en-GB" sz="1600" b="1" dirty="0">
                <a:solidFill>
                  <a:schemeClr val="tx1"/>
                </a:solidFill>
              </a:rPr>
              <a:t>’)</a:t>
            </a:r>
          </a:p>
        </p:txBody>
      </p:sp>
      <p:sp>
        <p:nvSpPr>
          <p:cNvPr id="29" name="Rectangle: Rounded Corners 28">
            <a:extLst>
              <a:ext uri="{FF2B5EF4-FFF2-40B4-BE49-F238E27FC236}">
                <a16:creationId xmlns:a16="http://schemas.microsoft.com/office/drawing/2014/main" id="{A77D33FC-C5B9-510B-83D5-8E19F5B538CF}"/>
              </a:ext>
            </a:extLst>
          </p:cNvPr>
          <p:cNvSpPr/>
          <p:nvPr/>
        </p:nvSpPr>
        <p:spPr>
          <a:xfrm>
            <a:off x="7753606" y="5323452"/>
            <a:ext cx="3146862" cy="5566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a:solidFill>
                  <a:schemeClr val="tx1"/>
                </a:solidFill>
              </a:rPr>
              <a:t>Dense(2, activation = ‘</a:t>
            </a:r>
            <a:r>
              <a:rPr lang="en-GB" sz="1600" b="1" dirty="0" err="1">
                <a:solidFill>
                  <a:schemeClr val="tx1"/>
                </a:solidFill>
              </a:rPr>
              <a:t>softmax</a:t>
            </a:r>
            <a:r>
              <a:rPr lang="en-GB" sz="1600" b="1" dirty="0">
                <a:solidFill>
                  <a:schemeClr val="tx1"/>
                </a:solidFill>
              </a:rPr>
              <a:t>’)</a:t>
            </a:r>
          </a:p>
        </p:txBody>
      </p:sp>
      <p:cxnSp>
        <p:nvCxnSpPr>
          <p:cNvPr id="30" name="Straight Arrow Connector 29">
            <a:extLst>
              <a:ext uri="{FF2B5EF4-FFF2-40B4-BE49-F238E27FC236}">
                <a16:creationId xmlns:a16="http://schemas.microsoft.com/office/drawing/2014/main" id="{FA96D849-D6CA-72C8-A353-B3F483BC36AF}"/>
              </a:ext>
            </a:extLst>
          </p:cNvPr>
          <p:cNvCxnSpPr>
            <a:stCxn id="24" idx="2"/>
            <a:endCxn id="25" idx="0"/>
          </p:cNvCxnSpPr>
          <p:nvPr/>
        </p:nvCxnSpPr>
        <p:spPr>
          <a:xfrm>
            <a:off x="9323946" y="1458771"/>
            <a:ext cx="0" cy="312351"/>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cxnSp>
        <p:nvCxnSpPr>
          <p:cNvPr id="32" name="Straight Arrow Connector 31">
            <a:extLst>
              <a:ext uri="{FF2B5EF4-FFF2-40B4-BE49-F238E27FC236}">
                <a16:creationId xmlns:a16="http://schemas.microsoft.com/office/drawing/2014/main" id="{A9B4CE3F-5AC1-09D4-9ECD-3559C1330B0A}"/>
              </a:ext>
            </a:extLst>
          </p:cNvPr>
          <p:cNvCxnSpPr>
            <a:stCxn id="25" idx="2"/>
            <a:endCxn id="26" idx="0"/>
          </p:cNvCxnSpPr>
          <p:nvPr/>
        </p:nvCxnSpPr>
        <p:spPr>
          <a:xfrm>
            <a:off x="9323946" y="2327726"/>
            <a:ext cx="3091" cy="307803"/>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cxnSp>
        <p:nvCxnSpPr>
          <p:cNvPr id="33" name="Straight Arrow Connector 32">
            <a:extLst>
              <a:ext uri="{FF2B5EF4-FFF2-40B4-BE49-F238E27FC236}">
                <a16:creationId xmlns:a16="http://schemas.microsoft.com/office/drawing/2014/main" id="{B3515708-902B-53DF-A3E1-49833448774B}"/>
              </a:ext>
            </a:extLst>
          </p:cNvPr>
          <p:cNvCxnSpPr>
            <a:stCxn id="27" idx="2"/>
            <a:endCxn id="29" idx="0"/>
          </p:cNvCxnSpPr>
          <p:nvPr/>
        </p:nvCxnSpPr>
        <p:spPr>
          <a:xfrm flipH="1">
            <a:off x="9327037" y="4982797"/>
            <a:ext cx="1270" cy="340655"/>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sp>
        <p:nvSpPr>
          <p:cNvPr id="35" name="Rectangle: Rounded Corners 34">
            <a:extLst>
              <a:ext uri="{FF2B5EF4-FFF2-40B4-BE49-F238E27FC236}">
                <a16:creationId xmlns:a16="http://schemas.microsoft.com/office/drawing/2014/main" id="{AD4B8F20-831B-472B-BD2A-A8F3AE8128B5}"/>
              </a:ext>
            </a:extLst>
          </p:cNvPr>
          <p:cNvSpPr/>
          <p:nvPr/>
        </p:nvSpPr>
        <p:spPr>
          <a:xfrm>
            <a:off x="7270958" y="3528934"/>
            <a:ext cx="4114698" cy="55660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1600" b="1" dirty="0" err="1">
                <a:solidFill>
                  <a:schemeClr val="tx1"/>
                </a:solidFill>
              </a:rPr>
              <a:t>MultiHeadAttention</a:t>
            </a:r>
            <a:r>
              <a:rPr lang="en-GB" sz="1600" b="1" dirty="0">
                <a:solidFill>
                  <a:schemeClr val="tx1"/>
                </a:solidFill>
              </a:rPr>
              <a:t>(</a:t>
            </a:r>
            <a:r>
              <a:rPr lang="en-GB" sz="1600" b="1" dirty="0" err="1">
                <a:solidFill>
                  <a:schemeClr val="tx1"/>
                </a:solidFill>
              </a:rPr>
              <a:t>num_heads</a:t>
            </a:r>
            <a:r>
              <a:rPr lang="en-GB" sz="1600" b="1" dirty="0">
                <a:solidFill>
                  <a:schemeClr val="tx1"/>
                </a:solidFill>
              </a:rPr>
              <a:t> = 8, </a:t>
            </a:r>
            <a:r>
              <a:rPr lang="en-GB" sz="1600" b="1" dirty="0" err="1">
                <a:solidFill>
                  <a:schemeClr val="tx1"/>
                </a:solidFill>
              </a:rPr>
              <a:t>key_dim</a:t>
            </a:r>
            <a:r>
              <a:rPr lang="en-GB" sz="1600" b="1" dirty="0">
                <a:solidFill>
                  <a:schemeClr val="tx1"/>
                </a:solidFill>
              </a:rPr>
              <a:t> = 64)</a:t>
            </a:r>
            <a:endParaRPr lang="en-IN" sz="1600" b="1" dirty="0">
              <a:solidFill>
                <a:schemeClr val="tx1"/>
              </a:solidFill>
            </a:endParaRPr>
          </a:p>
        </p:txBody>
      </p:sp>
      <p:cxnSp>
        <p:nvCxnSpPr>
          <p:cNvPr id="36" name="Straight Arrow Connector 35">
            <a:extLst>
              <a:ext uri="{FF2B5EF4-FFF2-40B4-BE49-F238E27FC236}">
                <a16:creationId xmlns:a16="http://schemas.microsoft.com/office/drawing/2014/main" id="{A401BB41-9B7B-07E7-2AEE-5549402F6206}"/>
              </a:ext>
            </a:extLst>
          </p:cNvPr>
          <p:cNvCxnSpPr>
            <a:stCxn id="26" idx="2"/>
            <a:endCxn id="35" idx="0"/>
          </p:cNvCxnSpPr>
          <p:nvPr/>
        </p:nvCxnSpPr>
        <p:spPr>
          <a:xfrm>
            <a:off x="9327037" y="3192133"/>
            <a:ext cx="1270" cy="336801"/>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cxnSp>
        <p:nvCxnSpPr>
          <p:cNvPr id="37" name="Straight Arrow Connector 36">
            <a:extLst>
              <a:ext uri="{FF2B5EF4-FFF2-40B4-BE49-F238E27FC236}">
                <a16:creationId xmlns:a16="http://schemas.microsoft.com/office/drawing/2014/main" id="{039F2547-B71F-4FE8-F281-A22F1F08263E}"/>
              </a:ext>
            </a:extLst>
          </p:cNvPr>
          <p:cNvCxnSpPr>
            <a:stCxn id="35" idx="2"/>
            <a:endCxn id="27" idx="0"/>
          </p:cNvCxnSpPr>
          <p:nvPr/>
        </p:nvCxnSpPr>
        <p:spPr>
          <a:xfrm>
            <a:off x="9328307" y="4085538"/>
            <a:ext cx="0" cy="340655"/>
          </a:xfrm>
          <a:prstGeom prst="straightConnector1">
            <a:avLst/>
          </a:prstGeom>
          <a:ln>
            <a:tailEnd type="triangle"/>
          </a:ln>
        </p:spPr>
        <p:style>
          <a:lnRef idx="2">
            <a:schemeClr val="accent2">
              <a:shade val="15000"/>
            </a:schemeClr>
          </a:lnRef>
          <a:fillRef idx="1">
            <a:schemeClr val="accent2"/>
          </a:fillRef>
          <a:effectRef idx="0">
            <a:schemeClr val="accent2"/>
          </a:effectRef>
          <a:fontRef idx="minor">
            <a:schemeClr val="lt1"/>
          </a:fontRef>
        </p:style>
      </p:cxnSp>
      <p:pic>
        <p:nvPicPr>
          <p:cNvPr id="48" name="Picture 47">
            <a:extLst>
              <a:ext uri="{FF2B5EF4-FFF2-40B4-BE49-F238E27FC236}">
                <a16:creationId xmlns:a16="http://schemas.microsoft.com/office/drawing/2014/main" id="{2180E0F5-3DAA-2843-351A-D960B03256F8}"/>
              </a:ext>
            </a:extLst>
          </p:cNvPr>
          <p:cNvPicPr>
            <a:picLocks noChangeAspect="1"/>
          </p:cNvPicPr>
          <p:nvPr/>
        </p:nvPicPr>
        <p:blipFill>
          <a:blip r:embed="rId3"/>
          <a:stretch>
            <a:fillRect/>
          </a:stretch>
        </p:blipFill>
        <p:spPr>
          <a:xfrm>
            <a:off x="949330" y="3807236"/>
            <a:ext cx="4525006" cy="1590897"/>
          </a:xfrm>
          <a:prstGeom prst="rect">
            <a:avLst/>
          </a:prstGeom>
        </p:spPr>
      </p:pic>
    </p:spTree>
    <p:extLst>
      <p:ext uri="{BB962C8B-B14F-4D97-AF65-F5344CB8AC3E}">
        <p14:creationId xmlns:p14="http://schemas.microsoft.com/office/powerpoint/2010/main" val="354539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CA00E1B-94F7-7FAF-4947-BC29F237C5E3}"/>
              </a:ext>
            </a:extLst>
          </p:cNvPr>
          <p:cNvSpPr>
            <a:spLocks noGrp="1"/>
          </p:cNvSpPr>
          <p:nvPr>
            <p:ph type="title"/>
          </p:nvPr>
        </p:nvSpPr>
        <p:spPr>
          <a:xfrm>
            <a:off x="341194" y="348661"/>
            <a:ext cx="11436823" cy="421441"/>
          </a:xfrm>
        </p:spPr>
        <p:txBody>
          <a:bodyPr/>
          <a:lstStyle/>
          <a:p>
            <a:r>
              <a:rPr lang="en-IN" b="1" dirty="0"/>
              <a:t>RESULTS</a:t>
            </a:r>
          </a:p>
        </p:txBody>
      </p:sp>
      <p:graphicFrame>
        <p:nvGraphicFramePr>
          <p:cNvPr id="7" name="Table 6">
            <a:extLst>
              <a:ext uri="{FF2B5EF4-FFF2-40B4-BE49-F238E27FC236}">
                <a16:creationId xmlns:a16="http://schemas.microsoft.com/office/drawing/2014/main" id="{CB7B9E95-E43E-3F0B-2C6B-83491F963448}"/>
              </a:ext>
            </a:extLst>
          </p:cNvPr>
          <p:cNvGraphicFramePr>
            <a:graphicFrameLocks noGrp="1"/>
          </p:cNvGraphicFramePr>
          <p:nvPr>
            <p:extLst>
              <p:ext uri="{D42A27DB-BD31-4B8C-83A1-F6EECF244321}">
                <p14:modId xmlns:p14="http://schemas.microsoft.com/office/powerpoint/2010/main" val="816322538"/>
              </p:ext>
            </p:extLst>
          </p:nvPr>
        </p:nvGraphicFramePr>
        <p:xfrm>
          <a:off x="3646796" y="1410740"/>
          <a:ext cx="4825618" cy="1371600"/>
        </p:xfrm>
        <a:graphic>
          <a:graphicData uri="http://schemas.openxmlformats.org/drawingml/2006/table">
            <a:tbl>
              <a:tblPr firstRow="1" firstCol="1" bandRow="1">
                <a:tableStyleId>{5C22544A-7EE6-4342-B048-85BDC9FD1C3A}</a:tableStyleId>
              </a:tblPr>
              <a:tblGrid>
                <a:gridCol w="2072749">
                  <a:extLst>
                    <a:ext uri="{9D8B030D-6E8A-4147-A177-3AD203B41FA5}">
                      <a16:colId xmlns:a16="http://schemas.microsoft.com/office/drawing/2014/main" val="485906553"/>
                    </a:ext>
                  </a:extLst>
                </a:gridCol>
                <a:gridCol w="889067">
                  <a:extLst>
                    <a:ext uri="{9D8B030D-6E8A-4147-A177-3AD203B41FA5}">
                      <a16:colId xmlns:a16="http://schemas.microsoft.com/office/drawing/2014/main" val="1704939824"/>
                    </a:ext>
                  </a:extLst>
                </a:gridCol>
                <a:gridCol w="931901">
                  <a:extLst>
                    <a:ext uri="{9D8B030D-6E8A-4147-A177-3AD203B41FA5}">
                      <a16:colId xmlns:a16="http://schemas.microsoft.com/office/drawing/2014/main" val="142082130"/>
                    </a:ext>
                  </a:extLst>
                </a:gridCol>
                <a:gridCol w="931901">
                  <a:extLst>
                    <a:ext uri="{9D8B030D-6E8A-4147-A177-3AD203B41FA5}">
                      <a16:colId xmlns:a16="http://schemas.microsoft.com/office/drawing/2014/main" val="3533285608"/>
                    </a:ext>
                  </a:extLst>
                </a:gridCol>
              </a:tblGrid>
              <a:tr h="0">
                <a:tc rowSpan="2">
                  <a:txBody>
                    <a:bodyPr/>
                    <a:lstStyle/>
                    <a:p>
                      <a:pPr algn="ctr"/>
                      <a:r>
                        <a:rPr lang="en-US" sz="1800" dirty="0">
                          <a:effectLst/>
                        </a:rPr>
                        <a:t>Models</a:t>
                      </a:r>
                      <a:endParaRPr lang="en-IN" sz="1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800" dirty="0">
                          <a:effectLst/>
                        </a:rPr>
                        <a:t>Accuracy</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2602893"/>
                  </a:ext>
                </a:extLst>
              </a:tr>
              <a:tr h="0">
                <a:tc vMerge="1">
                  <a:txBody>
                    <a:bodyPr/>
                    <a:lstStyle/>
                    <a:p>
                      <a:endParaRPr lang="en-IN"/>
                    </a:p>
                  </a:txBody>
                  <a:tcPr/>
                </a:tc>
                <a:tc>
                  <a:txBody>
                    <a:bodyPr/>
                    <a:lstStyle/>
                    <a:p>
                      <a:pPr algn="ctr"/>
                      <a:r>
                        <a:rPr lang="en-US" sz="1800" dirty="0">
                          <a:effectLst/>
                        </a:rPr>
                        <a:t>Train</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effectLst/>
                        </a:rPr>
                        <a:t>Val</a:t>
                      </a:r>
                      <a:endParaRPr lang="en-IN" sz="180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Test</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1403144"/>
                  </a:ext>
                </a:extLst>
              </a:tr>
              <a:tr h="0">
                <a:tc>
                  <a:txBody>
                    <a:bodyPr/>
                    <a:lstStyle/>
                    <a:p>
                      <a:pPr algn="ctr"/>
                      <a:r>
                        <a:rPr lang="en-US" sz="1800" dirty="0">
                          <a:effectLst/>
                        </a:rPr>
                        <a:t>Inception</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93.22</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85.11</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96.83</a:t>
                      </a:r>
                      <a:endParaRPr lang="en-IN" sz="14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344603"/>
                  </a:ext>
                </a:extLst>
              </a:tr>
              <a:tr h="0">
                <a:tc>
                  <a:txBody>
                    <a:bodyPr/>
                    <a:lstStyle/>
                    <a:p>
                      <a:pPr algn="ctr"/>
                      <a:r>
                        <a:rPr lang="en-US" sz="1800" dirty="0">
                          <a:effectLst/>
                        </a:rPr>
                        <a:t>Inception (Layer 1)</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95.05</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94.27</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rPr>
                        <a:t>96.00</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5861040"/>
                  </a:ext>
                </a:extLst>
              </a:tr>
              <a:tr h="0">
                <a:tc>
                  <a:txBody>
                    <a:bodyPr/>
                    <a:lstStyle/>
                    <a:p>
                      <a:pPr algn="ctr"/>
                      <a:r>
                        <a:rPr lang="en-US" sz="1800" dirty="0">
                          <a:effectLst/>
                        </a:rPr>
                        <a:t>Inception (Layer 2)</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a:solidFill>
                            <a:schemeClr val="bg1"/>
                          </a:solidFill>
                          <a:effectLst/>
                        </a:rPr>
                        <a:t>96.88</a:t>
                      </a:r>
                      <a:endParaRPr lang="en-IN" sz="1800" dirty="0">
                        <a:solidFill>
                          <a:schemeClr val="bg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a:solidFill>
                            <a:schemeClr val="bg1"/>
                          </a:solidFill>
                          <a:effectLst/>
                        </a:rPr>
                        <a:t>98.99</a:t>
                      </a:r>
                      <a:endParaRPr lang="en-IN" sz="1800" dirty="0">
                        <a:solidFill>
                          <a:schemeClr val="bg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800" dirty="0">
                          <a:solidFill>
                            <a:schemeClr val="bg1"/>
                          </a:solidFill>
                          <a:effectLst/>
                        </a:rPr>
                        <a:t>97.00</a:t>
                      </a:r>
                      <a:endParaRPr lang="en-IN" sz="1800" dirty="0">
                        <a:solidFill>
                          <a:schemeClr val="bg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2277836"/>
                  </a:ext>
                </a:extLst>
              </a:tr>
            </a:tbl>
          </a:graphicData>
        </a:graphic>
      </p:graphicFrame>
      <p:graphicFrame>
        <p:nvGraphicFramePr>
          <p:cNvPr id="8" name="Table 7">
            <a:extLst>
              <a:ext uri="{FF2B5EF4-FFF2-40B4-BE49-F238E27FC236}">
                <a16:creationId xmlns:a16="http://schemas.microsoft.com/office/drawing/2014/main" id="{0C683046-1FC5-D0D9-BF1B-A85BDF39D72C}"/>
              </a:ext>
            </a:extLst>
          </p:cNvPr>
          <p:cNvGraphicFramePr>
            <a:graphicFrameLocks noGrp="1"/>
          </p:cNvGraphicFramePr>
          <p:nvPr>
            <p:extLst>
              <p:ext uri="{D42A27DB-BD31-4B8C-83A1-F6EECF244321}">
                <p14:modId xmlns:p14="http://schemas.microsoft.com/office/powerpoint/2010/main" val="3389526438"/>
              </p:ext>
            </p:extLst>
          </p:nvPr>
        </p:nvGraphicFramePr>
        <p:xfrm>
          <a:off x="3133723" y="3422978"/>
          <a:ext cx="5851764" cy="1463039"/>
        </p:xfrm>
        <a:graphic>
          <a:graphicData uri="http://schemas.openxmlformats.org/drawingml/2006/table">
            <a:tbl>
              <a:tblPr firstRow="1" firstCol="1" bandRow="1">
                <a:tableStyleId>{5C22544A-7EE6-4342-B048-85BDC9FD1C3A}</a:tableStyleId>
              </a:tblPr>
              <a:tblGrid>
                <a:gridCol w="1903121">
                  <a:extLst>
                    <a:ext uri="{9D8B030D-6E8A-4147-A177-3AD203B41FA5}">
                      <a16:colId xmlns:a16="http://schemas.microsoft.com/office/drawing/2014/main" val="529761164"/>
                    </a:ext>
                  </a:extLst>
                </a:gridCol>
                <a:gridCol w="1045087">
                  <a:extLst>
                    <a:ext uri="{9D8B030D-6E8A-4147-A177-3AD203B41FA5}">
                      <a16:colId xmlns:a16="http://schemas.microsoft.com/office/drawing/2014/main" val="2375446655"/>
                    </a:ext>
                  </a:extLst>
                </a:gridCol>
                <a:gridCol w="1000435">
                  <a:extLst>
                    <a:ext uri="{9D8B030D-6E8A-4147-A177-3AD203B41FA5}">
                      <a16:colId xmlns:a16="http://schemas.microsoft.com/office/drawing/2014/main" val="2432592291"/>
                    </a:ext>
                  </a:extLst>
                </a:gridCol>
                <a:gridCol w="858034">
                  <a:extLst>
                    <a:ext uri="{9D8B030D-6E8A-4147-A177-3AD203B41FA5}">
                      <a16:colId xmlns:a16="http://schemas.microsoft.com/office/drawing/2014/main" val="3883257836"/>
                    </a:ext>
                  </a:extLst>
                </a:gridCol>
                <a:gridCol w="1045087">
                  <a:extLst>
                    <a:ext uri="{9D8B030D-6E8A-4147-A177-3AD203B41FA5}">
                      <a16:colId xmlns:a16="http://schemas.microsoft.com/office/drawing/2014/main" val="3823161961"/>
                    </a:ext>
                  </a:extLst>
                </a:gridCol>
              </a:tblGrid>
              <a:tr h="399011">
                <a:tc>
                  <a:txBody>
                    <a:bodyPr/>
                    <a:lstStyle/>
                    <a:p>
                      <a:pPr algn="ctr"/>
                      <a:r>
                        <a:rPr lang="en-US" sz="1800" dirty="0">
                          <a:effectLst/>
                        </a:rPr>
                        <a:t>Model</a:t>
                      </a:r>
                      <a:endParaRPr lang="en-IN"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Acc</a:t>
                      </a:r>
                      <a:endParaRPr lang="en-IN"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effectLst/>
                        </a:rPr>
                        <a:t>Pre</a:t>
                      </a:r>
                      <a:endParaRPr lang="en-IN" sz="120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F1</a:t>
                      </a:r>
                      <a:endParaRPr lang="en-IN"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effectLst/>
                        </a:rPr>
                        <a:t>Rec</a:t>
                      </a:r>
                      <a:endParaRPr lang="en-IN" sz="120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696764"/>
                  </a:ext>
                </a:extLst>
              </a:tr>
              <a:tr h="354676">
                <a:tc>
                  <a:txBody>
                    <a:bodyPr/>
                    <a:lstStyle/>
                    <a:p>
                      <a:pPr algn="ctr"/>
                      <a:r>
                        <a:rPr lang="en-US" sz="1800" dirty="0">
                          <a:effectLst/>
                        </a:rPr>
                        <a:t>Inception</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effectLst/>
                        </a:rPr>
                        <a:t>96.83</a:t>
                      </a:r>
                      <a:endParaRPr lang="en-IN" sz="12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effectLst/>
                        </a:rPr>
                        <a:t>94.77</a:t>
                      </a:r>
                      <a:endParaRPr lang="en-IN" sz="12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effectLst/>
                        </a:rPr>
                        <a:t>96.94</a:t>
                      </a:r>
                      <a:endParaRPr lang="en-IN" sz="12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effectLst/>
                        </a:rPr>
                        <a:t>84.94</a:t>
                      </a:r>
                      <a:endParaRPr lang="en-IN" sz="1200" dirty="0">
                        <a:solidFill>
                          <a:schemeClr val="tx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647483"/>
                  </a:ext>
                </a:extLst>
              </a:tr>
              <a:tr h="354676">
                <a:tc>
                  <a:txBody>
                    <a:bodyPr/>
                    <a:lstStyle/>
                    <a:p>
                      <a:pPr algn="ctr"/>
                      <a:r>
                        <a:rPr lang="en-US" sz="1800" dirty="0">
                          <a:effectLst/>
                        </a:rPr>
                        <a:t>Inception (Layer 1)</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96.00</a:t>
                      </a:r>
                      <a:endParaRPr lang="en-IN"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94.00</a:t>
                      </a:r>
                      <a:endParaRPr lang="en-IN"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96.00</a:t>
                      </a:r>
                      <a:endParaRPr lang="en-IN"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84.00</a:t>
                      </a:r>
                      <a:endParaRPr lang="en-IN" sz="12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033371"/>
                  </a:ext>
                </a:extLst>
              </a:tr>
              <a:tr h="354676">
                <a:tc>
                  <a:txBody>
                    <a:bodyPr/>
                    <a:lstStyle/>
                    <a:p>
                      <a:pPr algn="ctr"/>
                      <a:r>
                        <a:rPr lang="en-US" sz="1800" dirty="0">
                          <a:effectLst/>
                        </a:rPr>
                        <a:t>Inception (Layer 2)</a:t>
                      </a:r>
                      <a:endParaRPr lang="en-IN" sz="18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solidFill>
                            <a:schemeClr val="bg1"/>
                          </a:solidFill>
                          <a:effectLst/>
                        </a:rPr>
                        <a:t>97.00</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solidFill>
                            <a:schemeClr val="bg1"/>
                          </a:solidFill>
                          <a:effectLst/>
                        </a:rPr>
                        <a:t>87.00</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solidFill>
                            <a:schemeClr val="bg1"/>
                          </a:solidFill>
                          <a:effectLst/>
                        </a:rPr>
                        <a:t>96.00</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solidFill>
                            <a:schemeClr val="bg1"/>
                          </a:solidFill>
                          <a:effectLst/>
                        </a:rPr>
                        <a:t>88.00</a:t>
                      </a:r>
                      <a:endParaRPr lang="en-IN" sz="1200" dirty="0">
                        <a:solidFill>
                          <a:schemeClr val="bg1"/>
                        </a:solidFill>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493355406"/>
                  </a:ext>
                </a:extLst>
              </a:tr>
            </a:tbl>
          </a:graphicData>
        </a:graphic>
      </p:graphicFrame>
    </p:spTree>
    <p:extLst>
      <p:ext uri="{BB962C8B-B14F-4D97-AF65-F5344CB8AC3E}">
        <p14:creationId xmlns:p14="http://schemas.microsoft.com/office/powerpoint/2010/main" val="178236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B1045-1EB4-9B94-4FE6-FA65B900EA9F}"/>
              </a:ext>
            </a:extLst>
          </p:cNvPr>
          <p:cNvSpPr>
            <a:spLocks noGrp="1"/>
          </p:cNvSpPr>
          <p:nvPr>
            <p:ph idx="1"/>
          </p:nvPr>
        </p:nvSpPr>
        <p:spPr>
          <a:xfrm>
            <a:off x="284661" y="1870502"/>
            <a:ext cx="11436823" cy="3122940"/>
          </a:xfrm>
        </p:spPr>
        <p:txBody>
          <a:bodyPr>
            <a:normAutofit/>
          </a:bodyPr>
          <a:lstStyle/>
          <a:p>
            <a:pPr algn="just"/>
            <a:r>
              <a:rPr lang="en-US" sz="2400" dirty="0"/>
              <a:t>Using Inception with extra layers and self-attention mechanisms greatly improved our ability to detect drone Intrusion. ​</a:t>
            </a:r>
          </a:p>
          <a:p>
            <a:pPr algn="just"/>
            <a:r>
              <a:rPr lang="en-US" sz="2400" dirty="0"/>
              <a:t>This enhanced model helps farmers identify intrusion correctly, leading to maintain better security, demonstrating the value of advanced AI techniques in security.​</a:t>
            </a:r>
          </a:p>
          <a:p>
            <a:pPr algn="just"/>
            <a:r>
              <a:rPr lang="en-US" sz="2400" dirty="0"/>
              <a:t>In the future, we want to use our improved model to detect intrusion in more types of flying objects in air, create systems that alert officials right away about intrusion.</a:t>
            </a:r>
          </a:p>
        </p:txBody>
      </p:sp>
      <p:sp>
        <p:nvSpPr>
          <p:cNvPr id="2" name="Title 2">
            <a:extLst>
              <a:ext uri="{FF2B5EF4-FFF2-40B4-BE49-F238E27FC236}">
                <a16:creationId xmlns:a16="http://schemas.microsoft.com/office/drawing/2014/main" id="{5DE3832D-37A6-E385-1ECD-3F3D2000147F}"/>
              </a:ext>
            </a:extLst>
          </p:cNvPr>
          <p:cNvSpPr>
            <a:spLocks noGrp="1"/>
          </p:cNvSpPr>
          <p:nvPr>
            <p:ph type="title"/>
          </p:nvPr>
        </p:nvSpPr>
        <p:spPr>
          <a:xfrm>
            <a:off x="341194" y="348661"/>
            <a:ext cx="11436823" cy="421441"/>
          </a:xfrm>
        </p:spPr>
        <p:txBody>
          <a:bodyPr/>
          <a:lstStyle/>
          <a:p>
            <a:r>
              <a:rPr lang="en-IN" b="1" dirty="0"/>
              <a:t>CONCLUSION</a:t>
            </a:r>
          </a:p>
        </p:txBody>
      </p:sp>
    </p:spTree>
    <p:extLst>
      <p:ext uri="{BB962C8B-B14F-4D97-AF65-F5344CB8AC3E}">
        <p14:creationId xmlns:p14="http://schemas.microsoft.com/office/powerpoint/2010/main" val="144854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02125" y="2792730"/>
            <a:ext cx="3588385" cy="1271905"/>
          </a:xfrm>
        </p:spPr>
        <p:txBody>
          <a:bodyPr/>
          <a:lstStyle/>
          <a:p>
            <a:r>
              <a:rPr lang="en-US" sz="600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24" y="512116"/>
            <a:ext cx="11436823" cy="421441"/>
          </a:xfrm>
        </p:spPr>
        <p:txBody>
          <a:bodyPr/>
          <a:lstStyle/>
          <a:p>
            <a:r>
              <a:rPr lang="en-US" b="1" dirty="0">
                <a:latin typeface="Times New Roman" panose="02020603050405020304" pitchFamily="18" charset="0"/>
                <a:cs typeface="Times New Roman" panose="02020603050405020304" pitchFamily="18" charset="0"/>
              </a:rPr>
              <a:t>CONTENTS</a:t>
            </a:r>
          </a:p>
        </p:txBody>
      </p:sp>
      <p:sp>
        <p:nvSpPr>
          <p:cNvPr id="9" name="TextBox 8">
            <a:extLst>
              <a:ext uri="{FF2B5EF4-FFF2-40B4-BE49-F238E27FC236}">
                <a16:creationId xmlns:a16="http://schemas.microsoft.com/office/drawing/2014/main" id="{7AFE8605-DA41-6D23-A0D9-CFB7D3C2023F}"/>
              </a:ext>
            </a:extLst>
          </p:cNvPr>
          <p:cNvSpPr txBox="1"/>
          <p:nvPr/>
        </p:nvSpPr>
        <p:spPr>
          <a:xfrm>
            <a:off x="311724" y="1159404"/>
            <a:ext cx="6111240" cy="3892861"/>
          </a:xfrm>
          <a:prstGeom prst="rect">
            <a:avLst/>
          </a:prstGeom>
          <a:noFill/>
        </p:spPr>
        <p:txBody>
          <a:bodyPr wrap="square">
            <a:spAutoFit/>
          </a:bodyPr>
          <a:lstStyle/>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Problem statement</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Introduction </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Dataset description</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Implementation</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Results</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3</a:t>
            </a:fld>
            <a:endParaRPr lang="en-US" dirty="0"/>
          </a:p>
        </p:txBody>
      </p:sp>
      <p:graphicFrame>
        <p:nvGraphicFramePr>
          <p:cNvPr id="7" name="Content Placeholder 1">
            <a:extLst>
              <a:ext uri="{FF2B5EF4-FFF2-40B4-BE49-F238E27FC236}">
                <a16:creationId xmlns:a16="http://schemas.microsoft.com/office/drawing/2014/main" id="{2043E31F-1C97-EB9B-023E-047F38C17AA7}"/>
              </a:ext>
            </a:extLst>
          </p:cNvPr>
          <p:cNvGraphicFramePr>
            <a:graphicFrameLocks noGrp="1"/>
          </p:cNvGraphicFramePr>
          <p:nvPr>
            <p:ph idx="1"/>
            <p:extLst>
              <p:ext uri="{D42A27DB-BD31-4B8C-83A1-F6EECF244321}">
                <p14:modId xmlns:p14="http://schemas.microsoft.com/office/powerpoint/2010/main" val="2202599989"/>
              </p:ext>
            </p:extLst>
          </p:nvPr>
        </p:nvGraphicFramePr>
        <p:xfrm>
          <a:off x="934718" y="1137256"/>
          <a:ext cx="10554574" cy="249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
            <a:extLst>
              <a:ext uri="{FF2B5EF4-FFF2-40B4-BE49-F238E27FC236}">
                <a16:creationId xmlns:a16="http://schemas.microsoft.com/office/drawing/2014/main" id="{6A0C228C-C148-9576-F0BE-3E48FD68292E}"/>
              </a:ext>
            </a:extLst>
          </p:cNvPr>
          <p:cNvSpPr txBox="1">
            <a:spLocks/>
          </p:cNvSpPr>
          <p:nvPr/>
        </p:nvSpPr>
        <p:spPr>
          <a:xfrm>
            <a:off x="934718" y="3530322"/>
            <a:ext cx="10554574" cy="249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Challenges</a:t>
            </a:r>
            <a:r>
              <a:rPr lang="en-US" sz="1900" b="1" dirty="0">
                <a:latin typeface="Times New Roman" panose="02020603050405020304" pitchFamily="18" charset="0"/>
                <a:cs typeface="Times New Roman" panose="02020603050405020304" pitchFamily="18" charset="0"/>
              </a:rPr>
              <a:t>:</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Collection.</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Choosing a Model.</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Maintaining Efficiency.</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Fine tuning.</a:t>
            </a:r>
          </a:p>
        </p:txBody>
      </p:sp>
      <p:sp>
        <p:nvSpPr>
          <p:cNvPr id="2" name="Title 2">
            <a:extLst>
              <a:ext uri="{FF2B5EF4-FFF2-40B4-BE49-F238E27FC236}">
                <a16:creationId xmlns:a16="http://schemas.microsoft.com/office/drawing/2014/main" id="{7CC361D7-2431-EB08-6471-08D94E11E5A9}"/>
              </a:ext>
            </a:extLst>
          </p:cNvPr>
          <p:cNvSpPr>
            <a:spLocks noGrp="1"/>
          </p:cNvSpPr>
          <p:nvPr>
            <p:ph type="title"/>
          </p:nvPr>
        </p:nvSpPr>
        <p:spPr>
          <a:xfrm>
            <a:off x="341194" y="348661"/>
            <a:ext cx="11436823" cy="421441"/>
          </a:xfrm>
        </p:spPr>
        <p:txBody>
          <a:bodyPr/>
          <a:lstStyle/>
          <a:p>
            <a:r>
              <a:rPr lang="en-IN" b="1" dirty="0"/>
              <a:t>PROBLEM STATEMENT</a:t>
            </a:r>
          </a:p>
        </p:txBody>
      </p:sp>
    </p:spTree>
    <p:extLst>
      <p:ext uri="{BB962C8B-B14F-4D97-AF65-F5344CB8AC3E}">
        <p14:creationId xmlns:p14="http://schemas.microsoft.com/office/powerpoint/2010/main" val="301761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D90656-DE0E-0D6C-7C54-FC52711188BD}"/>
              </a:ext>
            </a:extLst>
          </p:cNvPr>
          <p:cNvSpPr>
            <a:spLocks noGrp="1"/>
          </p:cNvSpPr>
          <p:nvPr>
            <p:ph idx="1"/>
          </p:nvPr>
        </p:nvSpPr>
        <p:spPr/>
        <p:txBody>
          <a:bodyPr>
            <a:normAutofit/>
          </a:bodyPr>
          <a:lstStyle/>
          <a:p>
            <a:pPr algn="just">
              <a:lnSpc>
                <a:spcPct val="100000"/>
              </a:lnSpc>
            </a:pPr>
            <a:r>
              <a:rPr lang="en-US" sz="2400" dirty="0"/>
              <a:t>In the world's effort to ensure security, we face a significant challenge: detecting unauthorized drone intrusions that threaten sensitive areas.​</a:t>
            </a:r>
          </a:p>
          <a:p>
            <a:pPr algn="just">
              <a:lnSpc>
                <a:spcPct val="100000"/>
              </a:lnSpc>
            </a:pPr>
            <a:r>
              <a:rPr lang="en-US" sz="2400" dirty="0"/>
              <a:t>Traditional methods of identifying these intrusions involve a lot of time and hard work. ​</a:t>
            </a:r>
          </a:p>
          <a:p>
            <a:pPr algn="just">
              <a:lnSpc>
                <a:spcPct val="100000"/>
              </a:lnSpc>
            </a:pPr>
            <a:r>
              <a:rPr lang="en-US" sz="2400" dirty="0"/>
              <a:t>So, in this study, we're exploring a new solution – using advanced computer programs that learn from images of drones in restricted airspaces.​</a:t>
            </a:r>
          </a:p>
          <a:p>
            <a:pPr algn="just">
              <a:lnSpc>
                <a:spcPct val="100000"/>
              </a:lnSpc>
            </a:pPr>
            <a:r>
              <a:rPr lang="en-US" sz="2400" dirty="0"/>
              <a:t>Our goal is to make security measures more efficient and help authorities protect their areas better.</a:t>
            </a:r>
            <a:endParaRPr lang="en-IN" sz="2400" dirty="0"/>
          </a:p>
        </p:txBody>
      </p:sp>
      <p:sp>
        <p:nvSpPr>
          <p:cNvPr id="3" name="Title 2">
            <a:extLst>
              <a:ext uri="{FF2B5EF4-FFF2-40B4-BE49-F238E27FC236}">
                <a16:creationId xmlns:a16="http://schemas.microsoft.com/office/drawing/2014/main" id="{F8A7B392-D0E9-C016-09B0-A6F1270267DF}"/>
              </a:ext>
            </a:extLst>
          </p:cNvPr>
          <p:cNvSpPr>
            <a:spLocks noGrp="1"/>
          </p:cNvSpPr>
          <p:nvPr>
            <p:ph type="title"/>
          </p:nvPr>
        </p:nvSpPr>
        <p:spPr/>
        <p:txBody>
          <a:bodyPr/>
          <a:lstStyle/>
          <a:p>
            <a:r>
              <a:rPr lang="en-IN" b="1" dirty="0"/>
              <a:t>INTRODUCTION</a:t>
            </a:r>
          </a:p>
        </p:txBody>
      </p:sp>
    </p:spTree>
    <p:extLst>
      <p:ext uri="{BB962C8B-B14F-4D97-AF65-F5344CB8AC3E}">
        <p14:creationId xmlns:p14="http://schemas.microsoft.com/office/powerpoint/2010/main" val="236690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D90656-DE0E-0D6C-7C54-FC52711188BD}"/>
              </a:ext>
            </a:extLst>
          </p:cNvPr>
          <p:cNvSpPr>
            <a:spLocks noGrp="1"/>
          </p:cNvSpPr>
          <p:nvPr>
            <p:ph idx="1"/>
          </p:nvPr>
        </p:nvSpPr>
        <p:spPr/>
        <p:txBody>
          <a:bodyPr>
            <a:normAutofit/>
          </a:bodyPr>
          <a:lstStyle/>
          <a:p>
            <a:pPr algn="just">
              <a:lnSpc>
                <a:spcPct val="100000"/>
              </a:lnSpc>
            </a:pPr>
            <a:r>
              <a:rPr lang="en-US" sz="2400" dirty="0"/>
              <a:t>In our effort to protect sensitive areas from unauthorized drone intrusions, we're using a smart technology called deep learning.​</a:t>
            </a:r>
          </a:p>
          <a:p>
            <a:pPr algn="just">
              <a:lnSpc>
                <a:spcPct val="100000"/>
              </a:lnSpc>
            </a:pPr>
            <a:r>
              <a:rPr lang="en-US" sz="2400" dirty="0"/>
              <a:t>It's like teaching computers to recognize when drones enter restricted airspace by showing them lots of images. ​</a:t>
            </a:r>
          </a:p>
          <a:p>
            <a:pPr algn="just">
              <a:lnSpc>
                <a:spcPct val="100000"/>
              </a:lnSpc>
            </a:pPr>
            <a:r>
              <a:rPr lang="en-US" sz="2400" dirty="0"/>
              <a:t>With deep learning techniques, computers can quickly and accurately spot intrusions, helping authorities take action sooner to ensure security.​</a:t>
            </a:r>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a:p>
            <a:pPr algn="just">
              <a:lnSpc>
                <a:spcPct val="100000"/>
              </a:lnSpc>
            </a:pPr>
            <a:endParaRPr lang="en-US" sz="2400" dirty="0"/>
          </a:p>
        </p:txBody>
      </p:sp>
      <p:sp>
        <p:nvSpPr>
          <p:cNvPr id="3" name="Title 2">
            <a:extLst>
              <a:ext uri="{FF2B5EF4-FFF2-40B4-BE49-F238E27FC236}">
                <a16:creationId xmlns:a16="http://schemas.microsoft.com/office/drawing/2014/main" id="{F8A7B392-D0E9-C016-09B0-A6F1270267DF}"/>
              </a:ext>
            </a:extLst>
          </p:cNvPr>
          <p:cNvSpPr>
            <a:spLocks noGrp="1"/>
          </p:cNvSpPr>
          <p:nvPr>
            <p:ph type="title"/>
          </p:nvPr>
        </p:nvSpPr>
        <p:spPr/>
        <p:txBody>
          <a:bodyPr/>
          <a:lstStyle/>
          <a:p>
            <a:r>
              <a:rPr lang="en-IN" b="1" dirty="0"/>
              <a:t>INTRODUCTION</a:t>
            </a:r>
          </a:p>
        </p:txBody>
      </p:sp>
    </p:spTree>
    <p:extLst>
      <p:ext uri="{BB962C8B-B14F-4D97-AF65-F5344CB8AC3E}">
        <p14:creationId xmlns:p14="http://schemas.microsoft.com/office/powerpoint/2010/main" val="103169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030BDC-A7BF-2462-384C-8D81D82F5548}"/>
              </a:ext>
            </a:extLst>
          </p:cNvPr>
          <p:cNvPicPr>
            <a:picLocks noChangeAspect="1"/>
          </p:cNvPicPr>
          <p:nvPr/>
        </p:nvPicPr>
        <p:blipFill>
          <a:blip r:embed="rId2"/>
          <a:stretch>
            <a:fillRect/>
          </a:stretch>
        </p:blipFill>
        <p:spPr>
          <a:xfrm>
            <a:off x="8550910" y="770255"/>
            <a:ext cx="2485390" cy="2485390"/>
          </a:xfrm>
          <a:prstGeom prst="rect">
            <a:avLst/>
          </a:prstGeom>
        </p:spPr>
      </p:pic>
      <p:sp>
        <p:nvSpPr>
          <p:cNvPr id="2" name="Content Placeholder 1"/>
          <p:cNvSpPr>
            <a:spLocks noGrp="1"/>
          </p:cNvSpPr>
          <p:nvPr>
            <p:ph idx="1"/>
          </p:nvPr>
        </p:nvSpPr>
        <p:spPr>
          <a:xfrm>
            <a:off x="493594" y="1185468"/>
            <a:ext cx="6935470" cy="4907915"/>
          </a:xfrm>
        </p:spPr>
        <p:txBody>
          <a:bodyPr>
            <a:noAutofit/>
          </a:bodyPr>
          <a:lstStyle/>
          <a:p>
            <a:pPr marL="0" indent="0" algn="just" rtl="0">
              <a:lnSpc>
                <a:spcPct val="100000"/>
              </a:lnSpc>
              <a:spcBef>
                <a:spcPts val="1000"/>
              </a:spcBef>
              <a:spcAft>
                <a:spcPts val="0"/>
              </a:spcAft>
              <a:buClr>
                <a:schemeClr val="dk1"/>
              </a:buClr>
              <a:buSzPts val="2100"/>
              <a:buNone/>
            </a:pPr>
            <a:r>
              <a:rPr lang="en-IN" altLang="en-GB" sz="2400" b="1" dirty="0">
                <a:latin typeface="Times New Roman" panose="02020603050405020304"/>
                <a:ea typeface="Times New Roman" panose="02020603050405020304"/>
                <a:cs typeface="Times New Roman" panose="02020603050405020304"/>
                <a:sym typeface="Times New Roman" panose="02020603050405020304"/>
              </a:rPr>
              <a:t>Types of flying objects in Dataset : </a:t>
            </a:r>
          </a:p>
          <a:p>
            <a:pPr marL="457200" indent="-457200" algn="just" rtl="0">
              <a:lnSpc>
                <a:spcPct val="100000"/>
              </a:lnSpc>
              <a:spcBef>
                <a:spcPts val="1000"/>
              </a:spcBef>
              <a:spcAft>
                <a:spcPts val="0"/>
              </a:spcAft>
              <a:buClr>
                <a:schemeClr val="dk1"/>
              </a:buClr>
              <a:buSzPts val="2100"/>
              <a:buFont typeface="+mj-lt"/>
              <a:buAutoNum type="arabicParenR"/>
            </a:pPr>
            <a:r>
              <a:rPr lang="en-IN" altLang="en-GB" sz="2400" b="1" dirty="0">
                <a:latin typeface="Times New Roman" panose="02020603050405020304"/>
                <a:ea typeface="Times New Roman" panose="02020603050405020304"/>
                <a:cs typeface="Times New Roman" panose="02020603050405020304"/>
                <a:sym typeface="Times New Roman" panose="02020603050405020304"/>
              </a:rPr>
              <a:t>Drones:</a:t>
            </a:r>
          </a:p>
          <a:p>
            <a:pPr algn="just" rtl="0">
              <a:lnSpc>
                <a:spcPct val="100000"/>
              </a:lnSpc>
              <a:spcBef>
                <a:spcPts val="1000"/>
              </a:spcBef>
              <a:spcAft>
                <a:spcPts val="0"/>
              </a:spcAft>
              <a:buClr>
                <a:schemeClr val="dk1"/>
              </a:buClr>
              <a:buSzPts val="2100"/>
            </a:pPr>
            <a:r>
              <a:rPr lang="en-US" altLang="en-GB" sz="2400" dirty="0">
                <a:latin typeface="Times New Roman" panose="02020603050405020304"/>
                <a:ea typeface="Times New Roman" panose="02020603050405020304"/>
                <a:cs typeface="Times New Roman" panose="02020603050405020304"/>
                <a:sym typeface="Times New Roman" panose="02020603050405020304"/>
              </a:rPr>
              <a:t>Drones pose security risks in restricted areas, necessitating swift detection and response to ensure safety and privacy in sensitive areas.</a:t>
            </a: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marL="457200" indent="-457200" algn="just" rtl="0">
              <a:lnSpc>
                <a:spcPct val="100000"/>
              </a:lnSpc>
              <a:spcBef>
                <a:spcPts val="1000"/>
              </a:spcBef>
              <a:spcAft>
                <a:spcPts val="0"/>
              </a:spcAft>
              <a:buClr>
                <a:schemeClr val="dk1"/>
              </a:buClr>
              <a:buSzPts val="2100"/>
              <a:buFont typeface="+mj-lt"/>
              <a:buAutoNum type="arabicParenR" startAt="2"/>
            </a:pPr>
            <a:r>
              <a:rPr lang="en-IN" altLang="en-GB" sz="2400" b="1" dirty="0">
                <a:latin typeface="Times New Roman" panose="02020603050405020304"/>
                <a:ea typeface="Times New Roman" panose="02020603050405020304"/>
                <a:cs typeface="Times New Roman" panose="02020603050405020304"/>
                <a:sym typeface="Times New Roman" panose="02020603050405020304"/>
              </a:rPr>
              <a:t>Birds: </a:t>
            </a:r>
          </a:p>
          <a:p>
            <a:pPr algn="just" rtl="0">
              <a:lnSpc>
                <a:spcPct val="100000"/>
              </a:lnSpc>
              <a:spcBef>
                <a:spcPts val="1000"/>
              </a:spcBef>
              <a:spcAft>
                <a:spcPts val="0"/>
              </a:spcAft>
              <a:buClr>
                <a:schemeClr val="dk1"/>
              </a:buClr>
              <a:buSzPts val="2100"/>
            </a:pPr>
            <a:r>
              <a:rPr lang="en-US" altLang="en-GB" sz="2400" dirty="0">
                <a:latin typeface="Times New Roman" panose="02020603050405020304"/>
                <a:ea typeface="Times New Roman" panose="02020603050405020304"/>
                <a:cs typeface="Times New Roman" panose="02020603050405020304"/>
                <a:sym typeface="Times New Roman" panose="02020603050405020304"/>
              </a:rPr>
              <a:t>Birds can sometimes be mistaken for drones, complicating the detection process in restricted airspaces. Differentiating between birds and drones accurately is essential to ensure reliable and effective intrusion detection.</a:t>
            </a:r>
            <a:r>
              <a:rPr lang="en-IN" altLang="en-GB" sz="2400" dirty="0">
                <a:latin typeface="Times New Roman" panose="02020603050405020304"/>
                <a:ea typeface="Times New Roman" panose="02020603050405020304"/>
                <a:cs typeface="Times New Roman" panose="02020603050405020304"/>
                <a:sym typeface="Times New Roman" panose="02020603050405020304"/>
              </a:rPr>
              <a:t>.</a:t>
            </a: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a:p>
            <a:pPr algn="just" rtl="0">
              <a:lnSpc>
                <a:spcPct val="100000"/>
              </a:lnSpc>
              <a:spcBef>
                <a:spcPts val="1000"/>
              </a:spcBef>
              <a:spcAft>
                <a:spcPts val="0"/>
              </a:spcAft>
              <a:buClr>
                <a:schemeClr val="dk1"/>
              </a:buClr>
              <a:buSzPts val="2100"/>
            </a:pPr>
            <a:endParaRPr lang="en-IN" altLang="en-GB" sz="2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t>6</a:t>
            </a:fld>
            <a:endParaRPr lang="en-US" dirty="0"/>
          </a:p>
        </p:txBody>
      </p:sp>
      <p:sp>
        <p:nvSpPr>
          <p:cNvPr id="6" name="Title 2">
            <a:extLst>
              <a:ext uri="{FF2B5EF4-FFF2-40B4-BE49-F238E27FC236}">
                <a16:creationId xmlns:a16="http://schemas.microsoft.com/office/drawing/2014/main" id="{5A4A0504-FA1C-27B7-6CDC-AE38018DAA06}"/>
              </a:ext>
            </a:extLst>
          </p:cNvPr>
          <p:cNvSpPr txBox="1">
            <a:spLocks/>
          </p:cNvSpPr>
          <p:nvPr/>
        </p:nvSpPr>
        <p:spPr>
          <a:xfrm>
            <a:off x="493594" y="501061"/>
            <a:ext cx="11436823" cy="421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IN" b="1"/>
              <a:t>DATASET DESCRIPTION</a:t>
            </a:r>
            <a:endParaRPr lang="en-IN" b="1" dirty="0"/>
          </a:p>
        </p:txBody>
      </p:sp>
      <p:pic>
        <p:nvPicPr>
          <p:cNvPr id="13" name="Picture 12">
            <a:extLst>
              <a:ext uri="{FF2B5EF4-FFF2-40B4-BE49-F238E27FC236}">
                <a16:creationId xmlns:a16="http://schemas.microsoft.com/office/drawing/2014/main" id="{1C1B1415-B01C-6259-E2A6-A7D73355ED02}"/>
              </a:ext>
            </a:extLst>
          </p:cNvPr>
          <p:cNvPicPr>
            <a:picLocks noChangeAspect="1"/>
          </p:cNvPicPr>
          <p:nvPr/>
        </p:nvPicPr>
        <p:blipFill>
          <a:blip r:embed="rId3"/>
          <a:stretch>
            <a:fillRect/>
          </a:stretch>
        </p:blipFill>
        <p:spPr>
          <a:xfrm>
            <a:off x="8574404" y="3524839"/>
            <a:ext cx="2461895" cy="2485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C12026-A6A2-22C6-8956-7F998B6C3F34}"/>
              </a:ext>
            </a:extLst>
          </p:cNvPr>
          <p:cNvSpPr>
            <a:spLocks noGrp="1"/>
          </p:cNvSpPr>
          <p:nvPr>
            <p:ph type="title"/>
          </p:nvPr>
        </p:nvSpPr>
        <p:spPr/>
        <p:txBody>
          <a:bodyPr/>
          <a:lstStyle/>
          <a:p>
            <a:r>
              <a:rPr lang="en-IN" b="1" dirty="0"/>
              <a:t>DATASET DESCRIPTION</a:t>
            </a:r>
          </a:p>
        </p:txBody>
      </p:sp>
      <p:sp>
        <p:nvSpPr>
          <p:cNvPr id="7" name="Content Placeholder 3">
            <a:extLst>
              <a:ext uri="{FF2B5EF4-FFF2-40B4-BE49-F238E27FC236}">
                <a16:creationId xmlns:a16="http://schemas.microsoft.com/office/drawing/2014/main" id="{ECC035C8-E95E-6F48-DE9B-472938BCDBD3}"/>
              </a:ext>
            </a:extLst>
          </p:cNvPr>
          <p:cNvSpPr>
            <a:spLocks noGrp="1"/>
          </p:cNvSpPr>
          <p:nvPr>
            <p:ph idx="1"/>
          </p:nvPr>
        </p:nvSpPr>
        <p:spPr>
          <a:xfrm>
            <a:off x="341194" y="1137256"/>
            <a:ext cx="11436823" cy="4908082"/>
          </a:xfrm>
        </p:spPr>
        <p:txBody>
          <a:bodyPr>
            <a:normAutofit/>
          </a:bodyPr>
          <a:lstStyle/>
          <a:p>
            <a:pPr>
              <a:lnSpc>
                <a:spcPct val="100000"/>
              </a:lnSpc>
            </a:pPr>
            <a:r>
              <a:rPr lang="en-US" sz="2400" dirty="0">
                <a:cs typeface="Times New Roman" panose="02020603050405020304" pitchFamily="18" charset="0"/>
                <a:sym typeface="+mn-ea"/>
              </a:rPr>
              <a:t>Our Dataset contains </a:t>
            </a:r>
            <a:r>
              <a:rPr lang="en-IN" altLang="en-US" sz="2400" dirty="0">
                <a:cs typeface="Times New Roman" panose="02020603050405020304" pitchFamily="18" charset="0"/>
                <a:sym typeface="+mn-ea"/>
              </a:rPr>
              <a:t>4</a:t>
            </a:r>
            <a:r>
              <a:rPr lang="en-US" sz="2400" dirty="0">
                <a:cs typeface="Times New Roman" panose="02020603050405020304" pitchFamily="18" charset="0"/>
                <a:sym typeface="+mn-ea"/>
              </a:rPr>
              <a:t>200 images of Drones and Bird Images:</a:t>
            </a:r>
            <a:endParaRPr lang="en-US" sz="2400" dirty="0">
              <a:cs typeface="Times New Roman" panose="02020603050405020304" pitchFamily="18" charset="0"/>
            </a:endParaRPr>
          </a:p>
          <a:p>
            <a:pPr lvl="1">
              <a:lnSpc>
                <a:spcPct val="100000"/>
              </a:lnSpc>
            </a:pPr>
            <a:r>
              <a:rPr lang="en-IN" altLang="en-GB" dirty="0">
                <a:ea typeface="Times New Roman" panose="02020603050405020304"/>
                <a:cs typeface="Times New Roman" panose="02020603050405020304"/>
                <a:sym typeface="Times New Roman" panose="02020603050405020304"/>
              </a:rPr>
              <a:t>Drones </a:t>
            </a:r>
            <a:r>
              <a:rPr lang="en-US" dirty="0">
                <a:cs typeface="Times New Roman" panose="02020603050405020304" pitchFamily="18" charset="0"/>
                <a:sym typeface="+mn-ea"/>
              </a:rPr>
              <a:t>– </a:t>
            </a:r>
            <a:r>
              <a:rPr lang="en-IN" dirty="0">
                <a:cs typeface="Times New Roman" panose="02020603050405020304" pitchFamily="18" charset="0"/>
                <a:sym typeface="+mn-ea"/>
              </a:rPr>
              <a:t>2100 </a:t>
            </a:r>
            <a:r>
              <a:rPr lang="en-US" dirty="0">
                <a:cs typeface="Times New Roman" panose="02020603050405020304" pitchFamily="18" charset="0"/>
                <a:sym typeface="+mn-ea"/>
              </a:rPr>
              <a:t>images</a:t>
            </a:r>
            <a:endParaRPr lang="en-US" dirty="0">
              <a:cs typeface="Times New Roman" panose="02020603050405020304" pitchFamily="18" charset="0"/>
            </a:endParaRPr>
          </a:p>
          <a:p>
            <a:pPr lvl="1">
              <a:lnSpc>
                <a:spcPct val="100000"/>
              </a:lnSpc>
            </a:pPr>
            <a:r>
              <a:rPr lang="en-IN" dirty="0">
                <a:cs typeface="Times New Roman" panose="02020603050405020304"/>
                <a:sym typeface="Times New Roman" panose="02020603050405020304"/>
              </a:rPr>
              <a:t>Birds</a:t>
            </a:r>
            <a:r>
              <a:rPr lang="en-US" dirty="0">
                <a:cs typeface="Times New Roman" panose="02020603050405020304" pitchFamily="18" charset="0"/>
                <a:sym typeface="+mn-ea"/>
              </a:rPr>
              <a:t> – </a:t>
            </a:r>
            <a:r>
              <a:rPr lang="en-IN" dirty="0">
                <a:cs typeface="Times New Roman" panose="02020603050405020304" pitchFamily="18" charset="0"/>
                <a:sym typeface="+mn-ea"/>
              </a:rPr>
              <a:t>2100 </a:t>
            </a:r>
            <a:r>
              <a:rPr lang="en-US" dirty="0">
                <a:cs typeface="Times New Roman" panose="02020603050405020304" pitchFamily="18" charset="0"/>
                <a:sym typeface="+mn-ea"/>
              </a:rPr>
              <a:t>images</a:t>
            </a:r>
          </a:p>
          <a:p>
            <a:pPr lvl="1">
              <a:lnSpc>
                <a:spcPct val="100000"/>
              </a:lnSpc>
            </a:pPr>
            <a:endParaRPr lang="en-US" dirty="0">
              <a:cs typeface="Times New Roman" panose="02020603050405020304" pitchFamily="18" charset="0"/>
            </a:endParaRPr>
          </a:p>
          <a:p>
            <a:r>
              <a:rPr lang="en-US" sz="2400" dirty="0">
                <a:cs typeface="Times New Roman" panose="02020603050405020304" pitchFamily="18" charset="0"/>
                <a:sym typeface="+mn-ea"/>
              </a:rPr>
              <a:t>Training: Validation: Testing = 60:20:20</a:t>
            </a:r>
            <a:endParaRPr lang="en-US" sz="2400" dirty="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6A64EE3-B056-1BC6-C6DB-6ABE628CD341}"/>
              </a:ext>
            </a:extLst>
          </p:cNvPr>
          <p:cNvGraphicFramePr>
            <a:graphicFrameLocks noGrp="1"/>
          </p:cNvGraphicFramePr>
          <p:nvPr>
            <p:extLst>
              <p:ext uri="{D42A27DB-BD31-4B8C-83A1-F6EECF244321}">
                <p14:modId xmlns:p14="http://schemas.microsoft.com/office/powerpoint/2010/main" val="3552527647"/>
              </p:ext>
            </p:extLst>
          </p:nvPr>
        </p:nvGraphicFramePr>
        <p:xfrm>
          <a:off x="3970895" y="3732650"/>
          <a:ext cx="4495188" cy="1359612"/>
        </p:xfrm>
        <a:graphic>
          <a:graphicData uri="http://schemas.openxmlformats.org/drawingml/2006/table">
            <a:tbl>
              <a:tblPr firstRow="1" firstCol="1" bandRow="1">
                <a:tableStyleId>{5C22544A-7EE6-4342-B048-85BDC9FD1C3A}</a:tableStyleId>
              </a:tblPr>
              <a:tblGrid>
                <a:gridCol w="1123797">
                  <a:extLst>
                    <a:ext uri="{9D8B030D-6E8A-4147-A177-3AD203B41FA5}">
                      <a16:colId xmlns:a16="http://schemas.microsoft.com/office/drawing/2014/main" val="1948702626"/>
                    </a:ext>
                  </a:extLst>
                </a:gridCol>
                <a:gridCol w="1227280">
                  <a:extLst>
                    <a:ext uri="{9D8B030D-6E8A-4147-A177-3AD203B41FA5}">
                      <a16:colId xmlns:a16="http://schemas.microsoft.com/office/drawing/2014/main" val="1844344566"/>
                    </a:ext>
                  </a:extLst>
                </a:gridCol>
                <a:gridCol w="1020314">
                  <a:extLst>
                    <a:ext uri="{9D8B030D-6E8A-4147-A177-3AD203B41FA5}">
                      <a16:colId xmlns:a16="http://schemas.microsoft.com/office/drawing/2014/main" val="3107064285"/>
                    </a:ext>
                  </a:extLst>
                </a:gridCol>
                <a:gridCol w="1123797">
                  <a:extLst>
                    <a:ext uri="{9D8B030D-6E8A-4147-A177-3AD203B41FA5}">
                      <a16:colId xmlns:a16="http://schemas.microsoft.com/office/drawing/2014/main" val="2867761343"/>
                    </a:ext>
                  </a:extLst>
                </a:gridCol>
              </a:tblGrid>
              <a:tr h="679806">
                <a:tc>
                  <a:txBody>
                    <a:bodyPr/>
                    <a:lstStyle/>
                    <a:p>
                      <a:pPr indent="182880" algn="ctr">
                        <a:lnSpc>
                          <a:spcPct val="95000"/>
                        </a:lnSpc>
                        <a:spcAft>
                          <a:spcPts val="600"/>
                        </a:spcAft>
                        <a:tabLst>
                          <a:tab pos="182880" algn="l"/>
                        </a:tabLst>
                      </a:pPr>
                      <a:r>
                        <a:rPr lang="en-US" sz="2000" spc="-5" dirty="0">
                          <a:effectLst/>
                        </a:rPr>
                        <a:t>Class</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Training</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Val</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Testing</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4613139"/>
                  </a:ext>
                </a:extLst>
              </a:tr>
              <a:tr h="339903">
                <a:tc>
                  <a:txBody>
                    <a:bodyPr/>
                    <a:lstStyle/>
                    <a:p>
                      <a:pPr indent="182880" algn="ctr">
                        <a:lnSpc>
                          <a:spcPct val="95000"/>
                        </a:lnSpc>
                        <a:spcAft>
                          <a:spcPts val="600"/>
                        </a:spcAft>
                        <a:tabLst>
                          <a:tab pos="182880" algn="l"/>
                        </a:tabLst>
                      </a:pPr>
                      <a:r>
                        <a:rPr lang="en-US" sz="2000" spc="-5">
                          <a:effectLst/>
                        </a:rPr>
                        <a:t>Drones</a:t>
                      </a:r>
                      <a:endParaRPr lang="en-IN"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1300</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400</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400</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949030187"/>
                  </a:ext>
                </a:extLst>
              </a:tr>
              <a:tr h="339903">
                <a:tc>
                  <a:txBody>
                    <a:bodyPr/>
                    <a:lstStyle/>
                    <a:p>
                      <a:pPr indent="182880" algn="ctr">
                        <a:lnSpc>
                          <a:spcPct val="95000"/>
                        </a:lnSpc>
                        <a:spcAft>
                          <a:spcPts val="600"/>
                        </a:spcAft>
                        <a:tabLst>
                          <a:tab pos="182880" algn="l"/>
                        </a:tabLst>
                      </a:pPr>
                      <a:r>
                        <a:rPr lang="en-US" sz="2000" spc="-5">
                          <a:effectLst/>
                        </a:rPr>
                        <a:t>Birds</a:t>
                      </a:r>
                      <a:endParaRPr lang="en-IN"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1300</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rPr>
                        <a:t>400</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600"/>
                        </a:spcAft>
                        <a:tabLst>
                          <a:tab pos="182880" algn="l"/>
                        </a:tabLst>
                      </a:pPr>
                      <a:r>
                        <a:rPr lang="en-US" sz="2000" spc="-5" dirty="0">
                          <a:effectLst/>
                          <a:latin typeface="Times New Roman" panose="02020603050405020304" pitchFamily="18" charset="0"/>
                          <a:ea typeface="SimSun" panose="02010600030101010101" pitchFamily="2" charset="-122"/>
                        </a:rPr>
                        <a:t>400</a:t>
                      </a:r>
                      <a:endParaRPr lang="en-IN"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94093299"/>
                  </a:ext>
                </a:extLst>
              </a:tr>
            </a:tbl>
          </a:graphicData>
        </a:graphic>
      </p:graphicFrame>
    </p:spTree>
    <p:extLst>
      <p:ext uri="{BB962C8B-B14F-4D97-AF65-F5344CB8AC3E}">
        <p14:creationId xmlns:p14="http://schemas.microsoft.com/office/powerpoint/2010/main" val="412015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sym typeface="+mn-ea"/>
              </a:rPr>
              <a:t>Data Preprocessing: </a:t>
            </a:r>
          </a:p>
          <a:p>
            <a:pPr lvl="1" algn="just"/>
            <a:r>
              <a:rPr lang="en-US" sz="2055" dirty="0">
                <a:latin typeface="Times New Roman" panose="02020603050405020304" pitchFamily="18" charset="0"/>
                <a:cs typeface="Times New Roman" panose="02020603050405020304" pitchFamily="18" charset="0"/>
                <a:sym typeface="+mn-ea"/>
              </a:rPr>
              <a:t>Split the dataset into training, validation and testing sets. </a:t>
            </a:r>
          </a:p>
          <a:p>
            <a:pPr lvl="1" algn="just"/>
            <a:r>
              <a:rPr lang="en-US" sz="2055" dirty="0">
                <a:latin typeface="Times New Roman" panose="02020603050405020304" pitchFamily="18" charset="0"/>
                <a:cs typeface="Times New Roman" panose="02020603050405020304" pitchFamily="18" charset="0"/>
                <a:sym typeface="+mn-ea"/>
              </a:rPr>
              <a:t>Resize the images to a consistent size (e.g., 2</a:t>
            </a:r>
            <a:r>
              <a:rPr lang="en-IN" sz="2055" dirty="0">
                <a:latin typeface="Times New Roman" panose="02020603050405020304" pitchFamily="18" charset="0"/>
                <a:cs typeface="Times New Roman" panose="02020603050405020304" pitchFamily="18" charset="0"/>
                <a:sym typeface="+mn-ea"/>
              </a:rPr>
              <a:t>56</a:t>
            </a:r>
            <a:r>
              <a:rPr lang="en-US" sz="2055" dirty="0">
                <a:latin typeface="Times New Roman" panose="02020603050405020304" pitchFamily="18" charset="0"/>
                <a:cs typeface="Times New Roman" panose="02020603050405020304" pitchFamily="18" charset="0"/>
                <a:sym typeface="+mn-ea"/>
              </a:rPr>
              <a:t>x2</a:t>
            </a:r>
            <a:r>
              <a:rPr lang="en-IN" sz="2055" dirty="0">
                <a:latin typeface="Times New Roman" panose="02020603050405020304" pitchFamily="18" charset="0"/>
                <a:cs typeface="Times New Roman" panose="02020603050405020304" pitchFamily="18" charset="0"/>
                <a:sym typeface="+mn-ea"/>
              </a:rPr>
              <a:t>56</a:t>
            </a:r>
            <a:r>
              <a:rPr lang="en-US" sz="2055" dirty="0">
                <a:latin typeface="Times New Roman" panose="02020603050405020304" pitchFamily="18" charset="0"/>
                <a:cs typeface="Times New Roman" panose="02020603050405020304" pitchFamily="18" charset="0"/>
                <a:sym typeface="+mn-ea"/>
              </a:rPr>
              <a:t> pixels).</a:t>
            </a:r>
          </a:p>
          <a:p>
            <a:pPr lvl="1" algn="just"/>
            <a:r>
              <a:rPr lang="en-US" sz="2055" dirty="0">
                <a:latin typeface="Times New Roman" panose="02020603050405020304" pitchFamily="18" charset="0"/>
                <a:cs typeface="Times New Roman" panose="02020603050405020304" pitchFamily="18" charset="0"/>
              </a:rPr>
              <a:t>zoom_range=0.2</a:t>
            </a:r>
          </a:p>
          <a:p>
            <a:pPr lvl="1" algn="just"/>
            <a:r>
              <a:rPr lang="en-US" sz="2055" dirty="0" err="1">
                <a:latin typeface="Times New Roman" panose="02020603050405020304" pitchFamily="18" charset="0"/>
                <a:cs typeface="Times New Roman" panose="02020603050405020304" pitchFamily="18" charset="0"/>
              </a:rPr>
              <a:t>shear_range</a:t>
            </a:r>
            <a:r>
              <a:rPr lang="en-US" sz="2055" dirty="0">
                <a:latin typeface="Times New Roman" panose="02020603050405020304" pitchFamily="18" charset="0"/>
                <a:cs typeface="Times New Roman" panose="02020603050405020304" pitchFamily="18" charset="0"/>
              </a:rPr>
              <a:t>=0.2</a:t>
            </a:r>
          </a:p>
          <a:p>
            <a:pPr marL="914400" lvl="1" indent="-457200" algn="just">
              <a:buFont typeface="+mj-lt"/>
              <a:buAutoNum type="arabicPeriod"/>
            </a:pPr>
            <a:endParaRPr lang="en-US" sz="2055"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sym typeface="+mn-ea"/>
              </a:rPr>
              <a:t>Model Selection:</a:t>
            </a:r>
            <a:endParaRPr lang="en-IN" sz="2400" b="1" dirty="0">
              <a:latin typeface="Times New Roman" panose="02020603050405020304" pitchFamily="18" charset="0"/>
              <a:cs typeface="Times New Roman" panose="02020603050405020304" pitchFamily="18" charset="0"/>
              <a:sym typeface="+mn-ea"/>
            </a:endParaRPr>
          </a:p>
          <a:p>
            <a:pPr lvl="1" algn="just"/>
            <a:r>
              <a:rPr lang="en-IN" altLang="en-US" sz="2055" dirty="0">
                <a:latin typeface="Times New Roman" panose="02020603050405020304" pitchFamily="18" charset="0"/>
                <a:cs typeface="Times New Roman" panose="02020603050405020304" pitchFamily="18" charset="0"/>
                <a:sym typeface="+mn-ea"/>
              </a:rPr>
              <a:t>We have chosen 1) CNN 2) </a:t>
            </a:r>
            <a:r>
              <a:rPr lang="en-IN" altLang="en-US" sz="2055" dirty="0" err="1">
                <a:latin typeface="Times New Roman" panose="02020603050405020304" pitchFamily="18" charset="0"/>
                <a:cs typeface="Times New Roman" panose="02020603050405020304" pitchFamily="18" charset="0"/>
                <a:sym typeface="+mn-ea"/>
              </a:rPr>
              <a:t>ResNet</a:t>
            </a:r>
            <a:r>
              <a:rPr lang="en-IN" altLang="en-US" sz="2055" dirty="0">
                <a:latin typeface="Times New Roman" panose="02020603050405020304" pitchFamily="18" charset="0"/>
                <a:cs typeface="Times New Roman" panose="02020603050405020304" pitchFamily="18" charset="0"/>
                <a:sym typeface="+mn-ea"/>
              </a:rPr>
              <a:t> 3) </a:t>
            </a:r>
            <a:r>
              <a:rPr lang="en-IN" altLang="en-US" sz="2055" dirty="0" err="1">
                <a:latin typeface="Times New Roman" panose="02020603050405020304" pitchFamily="18" charset="0"/>
                <a:cs typeface="Times New Roman" panose="02020603050405020304" pitchFamily="18" charset="0"/>
                <a:sym typeface="+mn-ea"/>
              </a:rPr>
              <a:t>DenseNet</a:t>
            </a:r>
            <a:r>
              <a:rPr lang="en-IN" altLang="en-US" sz="2055" dirty="0">
                <a:latin typeface="Times New Roman" panose="02020603050405020304" pitchFamily="18" charset="0"/>
                <a:cs typeface="Times New Roman" panose="02020603050405020304" pitchFamily="18" charset="0"/>
                <a:sym typeface="+mn-ea"/>
              </a:rPr>
              <a:t> 4) InceptionV3 model at beginning.</a:t>
            </a:r>
          </a:p>
          <a:p>
            <a:pPr lvl="1" algn="just"/>
            <a:r>
              <a:rPr lang="en-IN" altLang="en-US" sz="2055" dirty="0">
                <a:latin typeface="Times New Roman" panose="02020603050405020304" pitchFamily="18" charset="0"/>
                <a:cs typeface="Times New Roman" panose="02020603050405020304" pitchFamily="18" charset="0"/>
                <a:sym typeface="+mn-ea"/>
              </a:rPr>
              <a:t>After the training, based on the Training and Validation metrics, Inception model performance is better than other models.</a:t>
            </a:r>
          </a:p>
          <a:p>
            <a:pPr lvl="1" algn="just"/>
            <a:r>
              <a:rPr lang="en-IN" altLang="en-US" sz="2055" dirty="0">
                <a:latin typeface="Times New Roman" panose="02020603050405020304" pitchFamily="18" charset="0"/>
                <a:cs typeface="Times New Roman" panose="02020603050405020304" pitchFamily="18" charset="0"/>
                <a:sym typeface="+mn-ea"/>
              </a:rPr>
              <a:t>We have decided to choose InceptionV3 </a:t>
            </a:r>
            <a:r>
              <a:rPr lang="en-US" sz="2055" dirty="0">
                <a:latin typeface="Times New Roman" panose="02020603050405020304" pitchFamily="18" charset="0"/>
                <a:cs typeface="Times New Roman" panose="02020603050405020304" pitchFamily="18" charset="0"/>
                <a:sym typeface="+mn-ea"/>
              </a:rPr>
              <a:t>deep learning model as a bas</a:t>
            </a:r>
            <a:r>
              <a:rPr lang="en-IN" altLang="en-US" sz="2055" dirty="0">
                <a:latin typeface="Times New Roman" panose="02020603050405020304" pitchFamily="18" charset="0"/>
                <a:cs typeface="Times New Roman" panose="02020603050405020304" pitchFamily="18" charset="0"/>
                <a:sym typeface="+mn-ea"/>
              </a:rPr>
              <a:t>e model and add attention layers to it to improve the metrics.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altLang="en-US" sz="2055" dirty="0">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t>8</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1766878-3199-4EAB-94E7-2D6D11070E14}" type="slidenum">
              <a:rPr lang="en-US" smtClean="0"/>
              <a:t>9</a:t>
            </a:fld>
            <a:endParaRPr lang="en-US" dirty="0"/>
          </a:p>
        </p:txBody>
      </p:sp>
      <p:sp>
        <p:nvSpPr>
          <p:cNvPr id="7" name="Title 2">
            <a:extLst>
              <a:ext uri="{FF2B5EF4-FFF2-40B4-BE49-F238E27FC236}">
                <a16:creationId xmlns:a16="http://schemas.microsoft.com/office/drawing/2014/main" id="{329A1C42-919C-0C54-85D3-487D8965B1FF}"/>
              </a:ext>
            </a:extLst>
          </p:cNvPr>
          <p:cNvSpPr>
            <a:spLocks noGrp="1"/>
          </p:cNvSpPr>
          <p:nvPr>
            <p:ph type="title"/>
          </p:nvPr>
        </p:nvSpPr>
        <p:spPr>
          <a:xfrm>
            <a:off x="341194" y="348661"/>
            <a:ext cx="11436823" cy="421441"/>
          </a:xfrm>
        </p:spPr>
        <p:txBody>
          <a:bodyPr/>
          <a:lstStyle/>
          <a:p>
            <a:r>
              <a:rPr lang="en-IN" b="1" dirty="0"/>
              <a:t>IMPLEMENTATION - Architecture</a:t>
            </a:r>
          </a:p>
        </p:txBody>
      </p:sp>
      <p:graphicFrame>
        <p:nvGraphicFramePr>
          <p:cNvPr id="6" name="Table 5">
            <a:extLst>
              <a:ext uri="{FF2B5EF4-FFF2-40B4-BE49-F238E27FC236}">
                <a16:creationId xmlns:a16="http://schemas.microsoft.com/office/drawing/2014/main" id="{72DBAA49-AF70-0A69-E8D9-6C72E4182652}"/>
              </a:ext>
            </a:extLst>
          </p:cNvPr>
          <p:cNvGraphicFramePr>
            <a:graphicFrameLocks noGrp="1"/>
          </p:cNvGraphicFramePr>
          <p:nvPr>
            <p:extLst>
              <p:ext uri="{D42A27DB-BD31-4B8C-83A1-F6EECF244321}">
                <p14:modId xmlns:p14="http://schemas.microsoft.com/office/powerpoint/2010/main" val="2353074429"/>
              </p:ext>
            </p:extLst>
          </p:nvPr>
        </p:nvGraphicFramePr>
        <p:xfrm>
          <a:off x="1222342" y="1338580"/>
          <a:ext cx="9747316" cy="4180840"/>
        </p:xfrm>
        <a:graphic>
          <a:graphicData uri="http://schemas.openxmlformats.org/drawingml/2006/table">
            <a:tbl>
              <a:tblPr firstRow="1" bandRow="1">
                <a:tableStyleId>{5C22544A-7EE6-4342-B048-85BDC9FD1C3A}</a:tableStyleId>
              </a:tblPr>
              <a:tblGrid>
                <a:gridCol w="4873658">
                  <a:extLst>
                    <a:ext uri="{9D8B030D-6E8A-4147-A177-3AD203B41FA5}">
                      <a16:colId xmlns:a16="http://schemas.microsoft.com/office/drawing/2014/main" val="162329663"/>
                    </a:ext>
                  </a:extLst>
                </a:gridCol>
                <a:gridCol w="4873658">
                  <a:extLst>
                    <a:ext uri="{9D8B030D-6E8A-4147-A177-3AD203B41FA5}">
                      <a16:colId xmlns:a16="http://schemas.microsoft.com/office/drawing/2014/main" val="3797670939"/>
                    </a:ext>
                  </a:extLst>
                </a:gridCol>
              </a:tblGrid>
              <a:tr h="370840">
                <a:tc>
                  <a:txBody>
                    <a:bodyPr/>
                    <a:lstStyle/>
                    <a:p>
                      <a:pPr algn="ctr"/>
                      <a:r>
                        <a:rPr lang="en-IN" dirty="0"/>
                        <a:t>MODEL</a:t>
                      </a:r>
                    </a:p>
                  </a:txBody>
                  <a:tcPr/>
                </a:tc>
                <a:tc>
                  <a:txBody>
                    <a:bodyPr/>
                    <a:lstStyle/>
                    <a:p>
                      <a:pPr algn="ctr"/>
                      <a:r>
                        <a:rPr lang="en-IN" dirty="0"/>
                        <a:t>ARCHITECTURE</a:t>
                      </a:r>
                    </a:p>
                  </a:txBody>
                  <a:tcPr/>
                </a:tc>
                <a:extLst>
                  <a:ext uri="{0D108BD9-81ED-4DB2-BD59-A6C34878D82A}">
                    <a16:rowId xmlns:a16="http://schemas.microsoft.com/office/drawing/2014/main" val="3812825271"/>
                  </a:ext>
                </a:extLst>
              </a:tr>
              <a:tr h="370840">
                <a:tc>
                  <a:txBody>
                    <a:bodyPr/>
                    <a:lstStyle/>
                    <a:p>
                      <a:pPr algn="ctr"/>
                      <a:r>
                        <a:rPr lang="en-IN" dirty="0"/>
                        <a:t>CNN</a:t>
                      </a:r>
                    </a:p>
                  </a:txBody>
                  <a:tcPr anchor="ctr"/>
                </a:tc>
                <a:tc>
                  <a:txBody>
                    <a:bodyPr/>
                    <a:lstStyle/>
                    <a:p>
                      <a:pPr algn="l"/>
                      <a:r>
                        <a:rPr lang="en-IN" sz="1400" dirty="0" err="1"/>
                        <a:t>model.add</a:t>
                      </a:r>
                      <a:r>
                        <a:rPr lang="en-IN" sz="1400" dirty="0"/>
                        <a:t>(Conv2D(32, (3, 3), </a:t>
                      </a:r>
                      <a:r>
                        <a:rPr lang="en-IN" sz="1400" dirty="0" err="1"/>
                        <a:t>input_shape</a:t>
                      </a:r>
                      <a:r>
                        <a:rPr lang="en-IN" sz="1400" dirty="0"/>
                        <a:t>=(</a:t>
                      </a:r>
                      <a:r>
                        <a:rPr lang="en-IN" sz="1400" dirty="0" err="1"/>
                        <a:t>img_width</a:t>
                      </a:r>
                      <a:r>
                        <a:rPr lang="en-IN" sz="1400" dirty="0"/>
                        <a:t>, </a:t>
                      </a:r>
                      <a:r>
                        <a:rPr lang="en-IN" sz="1400" dirty="0" err="1"/>
                        <a:t>img_height</a:t>
                      </a:r>
                      <a:r>
                        <a:rPr lang="en-IN" sz="1400" dirty="0"/>
                        <a:t>, 3), activation='</a:t>
                      </a:r>
                      <a:r>
                        <a:rPr lang="en-IN" sz="1400" dirty="0" err="1"/>
                        <a:t>relu</a:t>
                      </a:r>
                      <a:r>
                        <a:rPr lang="en-IN" sz="1400" dirty="0"/>
                        <a:t>'))</a:t>
                      </a:r>
                    </a:p>
                    <a:p>
                      <a:pPr algn="l"/>
                      <a:r>
                        <a:rPr lang="en-IN" sz="1400" dirty="0" err="1"/>
                        <a:t>model.add</a:t>
                      </a:r>
                      <a:r>
                        <a:rPr lang="en-IN" sz="1400" dirty="0"/>
                        <a:t>(MaxPooling2D(</a:t>
                      </a:r>
                      <a:r>
                        <a:rPr lang="en-IN" sz="1400" dirty="0" err="1"/>
                        <a:t>pool_size</a:t>
                      </a:r>
                      <a:r>
                        <a:rPr lang="en-IN" sz="1400" dirty="0"/>
                        <a:t>=(2, 2)))</a:t>
                      </a:r>
                    </a:p>
                    <a:p>
                      <a:pPr algn="l"/>
                      <a:r>
                        <a:rPr lang="en-IN" sz="1400" dirty="0" err="1"/>
                        <a:t>model.add</a:t>
                      </a:r>
                      <a:r>
                        <a:rPr lang="en-IN" sz="1400" dirty="0"/>
                        <a:t>(Conv2D(64, (3, 3), activation='</a:t>
                      </a:r>
                      <a:r>
                        <a:rPr lang="en-IN" sz="1400" dirty="0" err="1"/>
                        <a:t>relu</a:t>
                      </a:r>
                      <a:r>
                        <a:rPr lang="en-IN" sz="1400" dirty="0"/>
                        <a:t>'))</a:t>
                      </a:r>
                    </a:p>
                    <a:p>
                      <a:pPr algn="l"/>
                      <a:r>
                        <a:rPr lang="en-IN" sz="1400" dirty="0" err="1"/>
                        <a:t>model.add</a:t>
                      </a:r>
                      <a:r>
                        <a:rPr lang="en-IN" sz="1400" dirty="0"/>
                        <a:t>(MaxPooling2D(</a:t>
                      </a:r>
                      <a:r>
                        <a:rPr lang="en-IN" sz="1400" dirty="0" err="1"/>
                        <a:t>pool_size</a:t>
                      </a:r>
                      <a:r>
                        <a:rPr lang="en-IN" sz="1400" dirty="0"/>
                        <a:t>=(2, 2)))</a:t>
                      </a:r>
                    </a:p>
                    <a:p>
                      <a:pPr algn="l"/>
                      <a:r>
                        <a:rPr lang="en-IN" sz="1400" dirty="0" err="1"/>
                        <a:t>model.add</a:t>
                      </a:r>
                      <a:r>
                        <a:rPr lang="en-IN" sz="1400" dirty="0"/>
                        <a:t>(Conv2D(128, (3, 3), activation='</a:t>
                      </a:r>
                      <a:r>
                        <a:rPr lang="en-IN" sz="1400" dirty="0" err="1"/>
                        <a:t>relu</a:t>
                      </a:r>
                      <a:r>
                        <a:rPr lang="en-IN" sz="1400" dirty="0"/>
                        <a:t>'))</a:t>
                      </a:r>
                    </a:p>
                    <a:p>
                      <a:pPr algn="l"/>
                      <a:r>
                        <a:rPr lang="en-IN" sz="1400" dirty="0" err="1"/>
                        <a:t>model.add</a:t>
                      </a:r>
                      <a:r>
                        <a:rPr lang="en-IN" sz="1400" dirty="0"/>
                        <a:t>(MaxPooling2D(</a:t>
                      </a:r>
                      <a:r>
                        <a:rPr lang="en-IN" sz="1400" dirty="0" err="1"/>
                        <a:t>pool_size</a:t>
                      </a:r>
                      <a:r>
                        <a:rPr lang="en-IN" sz="1400" dirty="0"/>
                        <a:t>=(2, 2)))</a:t>
                      </a:r>
                    </a:p>
                    <a:p>
                      <a:pPr algn="l"/>
                      <a:r>
                        <a:rPr lang="en-IN" sz="1400" dirty="0" err="1"/>
                        <a:t>model.add</a:t>
                      </a:r>
                      <a:r>
                        <a:rPr lang="en-IN" sz="1400" dirty="0"/>
                        <a:t>(Flatten())</a:t>
                      </a:r>
                    </a:p>
                    <a:p>
                      <a:pPr algn="l"/>
                      <a:r>
                        <a:rPr lang="en-IN" sz="1400" dirty="0" err="1"/>
                        <a:t>model.add</a:t>
                      </a:r>
                      <a:r>
                        <a:rPr lang="en-IN" sz="1400" dirty="0"/>
                        <a:t>(Dense(128, activation='</a:t>
                      </a:r>
                      <a:r>
                        <a:rPr lang="en-IN" sz="1400" dirty="0" err="1"/>
                        <a:t>relu</a:t>
                      </a:r>
                      <a:r>
                        <a:rPr lang="en-IN" sz="1400" dirty="0"/>
                        <a:t>'))</a:t>
                      </a:r>
                    </a:p>
                    <a:p>
                      <a:pPr algn="l"/>
                      <a:r>
                        <a:rPr lang="en-IN" sz="1400" dirty="0" err="1"/>
                        <a:t>model.add</a:t>
                      </a:r>
                      <a:r>
                        <a:rPr lang="en-IN" sz="1400" dirty="0"/>
                        <a:t>(Dense(</a:t>
                      </a:r>
                      <a:r>
                        <a:rPr lang="en-IN" sz="1400" dirty="0" err="1"/>
                        <a:t>train_generator.num_classes</a:t>
                      </a:r>
                      <a:r>
                        <a:rPr lang="en-IN" sz="1400" dirty="0"/>
                        <a:t>, activation='</a:t>
                      </a:r>
                      <a:r>
                        <a:rPr lang="en-IN" sz="1400" dirty="0" err="1"/>
                        <a:t>softmax</a:t>
                      </a:r>
                      <a:r>
                        <a:rPr lang="en-IN" sz="1400" dirty="0"/>
                        <a:t>'))</a:t>
                      </a:r>
                    </a:p>
                  </a:txBody>
                  <a:tcPr/>
                </a:tc>
                <a:extLst>
                  <a:ext uri="{0D108BD9-81ED-4DB2-BD59-A6C34878D82A}">
                    <a16:rowId xmlns:a16="http://schemas.microsoft.com/office/drawing/2014/main" val="1224662673"/>
                  </a:ext>
                </a:extLst>
              </a:tr>
              <a:tr h="370840">
                <a:tc>
                  <a:txBody>
                    <a:bodyPr/>
                    <a:lstStyle/>
                    <a:p>
                      <a:pPr algn="ctr"/>
                      <a:r>
                        <a:rPr lang="en-IN" dirty="0"/>
                        <a:t>RESNET</a:t>
                      </a:r>
                    </a:p>
                  </a:txBody>
                  <a:tcPr anchor="ctr"/>
                </a:tc>
                <a:tc>
                  <a:txBody>
                    <a:bodyPr/>
                    <a:lstStyle/>
                    <a:p>
                      <a:pPr algn="l"/>
                      <a:r>
                        <a:rPr lang="en-IN" sz="1400" b="0" i="0" kern="1200" dirty="0">
                          <a:solidFill>
                            <a:schemeClr val="dk1"/>
                          </a:solidFill>
                          <a:effectLst/>
                          <a:latin typeface="+mn-lt"/>
                          <a:ea typeface="+mn-ea"/>
                          <a:cs typeface="+mn-cs"/>
                        </a:rPr>
                        <a:t>x = </a:t>
                      </a:r>
                      <a:r>
                        <a:rPr lang="en-IN" sz="1400" b="0" i="0" kern="1200" dirty="0" err="1">
                          <a:solidFill>
                            <a:schemeClr val="dk1"/>
                          </a:solidFill>
                          <a:effectLst/>
                          <a:latin typeface="+mn-lt"/>
                          <a:ea typeface="+mn-ea"/>
                          <a:cs typeface="+mn-cs"/>
                        </a:rPr>
                        <a:t>base_model.output</a:t>
                      </a:r>
                      <a:r>
                        <a:rPr lang="en-IN" sz="1400" b="0" i="0" kern="1200" dirty="0">
                          <a:solidFill>
                            <a:schemeClr val="dk1"/>
                          </a:solidFill>
                          <a:effectLst/>
                          <a:latin typeface="+mn-lt"/>
                          <a:ea typeface="+mn-ea"/>
                          <a:cs typeface="+mn-cs"/>
                        </a:rPr>
                        <a:t> </a:t>
                      </a:r>
                    </a:p>
                    <a:p>
                      <a:pPr algn="l"/>
                      <a:r>
                        <a:rPr lang="en-IN" sz="1400" b="0" i="0" kern="1200" dirty="0">
                          <a:solidFill>
                            <a:schemeClr val="dk1"/>
                          </a:solidFill>
                          <a:effectLst/>
                          <a:latin typeface="+mn-lt"/>
                          <a:ea typeface="+mn-ea"/>
                          <a:cs typeface="+mn-cs"/>
                        </a:rPr>
                        <a:t>x = GlobalAveragePooling2D()(x) </a:t>
                      </a:r>
                    </a:p>
                    <a:p>
                      <a:pPr algn="l"/>
                      <a:r>
                        <a:rPr lang="en-IN" sz="1400" b="0" i="0" kern="1200" dirty="0">
                          <a:solidFill>
                            <a:schemeClr val="dk1"/>
                          </a:solidFill>
                          <a:effectLst/>
                          <a:latin typeface="+mn-lt"/>
                          <a:ea typeface="+mn-ea"/>
                          <a:cs typeface="+mn-cs"/>
                        </a:rPr>
                        <a:t>x = Dense(1024, activation='</a:t>
                      </a:r>
                      <a:r>
                        <a:rPr lang="en-IN" sz="1400" b="0" i="0" kern="1200" dirty="0" err="1">
                          <a:solidFill>
                            <a:schemeClr val="dk1"/>
                          </a:solidFill>
                          <a:effectLst/>
                          <a:latin typeface="+mn-lt"/>
                          <a:ea typeface="+mn-ea"/>
                          <a:cs typeface="+mn-cs"/>
                        </a:rPr>
                        <a:t>relu</a:t>
                      </a:r>
                      <a:r>
                        <a:rPr lang="en-IN" sz="1400" b="0" i="0" kern="1200" dirty="0">
                          <a:solidFill>
                            <a:schemeClr val="dk1"/>
                          </a:solidFill>
                          <a:effectLst/>
                          <a:latin typeface="+mn-lt"/>
                          <a:ea typeface="+mn-ea"/>
                          <a:cs typeface="+mn-cs"/>
                        </a:rPr>
                        <a:t>')(x) </a:t>
                      </a:r>
                    </a:p>
                    <a:p>
                      <a:pPr algn="l"/>
                      <a:r>
                        <a:rPr lang="en-IN" sz="1400" b="0" i="0" kern="1200" dirty="0">
                          <a:solidFill>
                            <a:schemeClr val="dk1"/>
                          </a:solidFill>
                          <a:effectLst/>
                          <a:latin typeface="+mn-lt"/>
                          <a:ea typeface="+mn-ea"/>
                          <a:cs typeface="+mn-cs"/>
                        </a:rPr>
                        <a:t>x = Dense(512, activation='</a:t>
                      </a:r>
                      <a:r>
                        <a:rPr lang="en-IN" sz="1400" b="0" i="0" kern="1200" dirty="0" err="1">
                          <a:solidFill>
                            <a:schemeClr val="dk1"/>
                          </a:solidFill>
                          <a:effectLst/>
                          <a:latin typeface="+mn-lt"/>
                          <a:ea typeface="+mn-ea"/>
                          <a:cs typeface="+mn-cs"/>
                        </a:rPr>
                        <a:t>relu</a:t>
                      </a:r>
                      <a:r>
                        <a:rPr lang="en-IN" sz="1400" b="0" i="0" kern="1200" dirty="0">
                          <a:solidFill>
                            <a:schemeClr val="dk1"/>
                          </a:solidFill>
                          <a:effectLst/>
                          <a:latin typeface="+mn-lt"/>
                          <a:ea typeface="+mn-ea"/>
                          <a:cs typeface="+mn-cs"/>
                        </a:rPr>
                        <a:t>')(x) # Added layer </a:t>
                      </a:r>
                    </a:p>
                    <a:p>
                      <a:pPr algn="l"/>
                      <a:r>
                        <a:rPr lang="en-IN" sz="1400" b="0" i="0" kern="1200" dirty="0">
                          <a:solidFill>
                            <a:schemeClr val="dk1"/>
                          </a:solidFill>
                          <a:effectLst/>
                          <a:latin typeface="+mn-lt"/>
                          <a:ea typeface="+mn-ea"/>
                          <a:cs typeface="+mn-cs"/>
                        </a:rPr>
                        <a:t>x = Dropout(0.5)(x) </a:t>
                      </a:r>
                    </a:p>
                    <a:p>
                      <a:pPr algn="l"/>
                      <a:r>
                        <a:rPr lang="en-IN" sz="1400" b="0" i="0" kern="1200" dirty="0">
                          <a:solidFill>
                            <a:schemeClr val="dk1"/>
                          </a:solidFill>
                          <a:effectLst/>
                          <a:latin typeface="+mn-lt"/>
                          <a:ea typeface="+mn-ea"/>
                          <a:cs typeface="+mn-cs"/>
                        </a:rPr>
                        <a:t>predictions = Dense(2, activation='</a:t>
                      </a:r>
                      <a:r>
                        <a:rPr lang="en-IN" sz="1400" b="0" i="0" kern="1200" dirty="0" err="1">
                          <a:solidFill>
                            <a:schemeClr val="dk1"/>
                          </a:solidFill>
                          <a:effectLst/>
                          <a:latin typeface="+mn-lt"/>
                          <a:ea typeface="+mn-ea"/>
                          <a:cs typeface="+mn-cs"/>
                        </a:rPr>
                        <a:t>softmax</a:t>
                      </a:r>
                      <a:r>
                        <a:rPr lang="en-IN" sz="1400" b="0" i="0" kern="1200" dirty="0">
                          <a:solidFill>
                            <a:schemeClr val="dk1"/>
                          </a:solidFill>
                          <a:effectLst/>
                          <a:latin typeface="+mn-lt"/>
                          <a:ea typeface="+mn-ea"/>
                          <a:cs typeface="+mn-cs"/>
                        </a:rPr>
                        <a:t>')(x)</a:t>
                      </a:r>
                      <a:endParaRPr lang="en-IN" sz="1100" dirty="0"/>
                    </a:p>
                  </a:txBody>
                  <a:tcPr/>
                </a:tc>
                <a:extLst>
                  <a:ext uri="{0D108BD9-81ED-4DB2-BD59-A6C34878D82A}">
                    <a16:rowId xmlns:a16="http://schemas.microsoft.com/office/drawing/2014/main" val="4243422744"/>
                  </a:ext>
                </a:extLst>
              </a:tr>
            </a:tbl>
          </a:graphicData>
        </a:graphic>
      </p:graphicFrame>
    </p:spTree>
    <p:extLst>
      <p:ext uri="{BB962C8B-B14F-4D97-AF65-F5344CB8AC3E}">
        <p14:creationId xmlns:p14="http://schemas.microsoft.com/office/powerpoint/2010/main" val="2274122684"/>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NAAC PRT Template</Template>
  <TotalTime>1718</TotalTime>
  <Words>1371</Words>
  <Application>Microsoft Office PowerPoint</Application>
  <PresentationFormat>Widescreen</PresentationFormat>
  <Paragraphs>254</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Times New Roman</vt:lpstr>
      <vt:lpstr>Wingdings</vt:lpstr>
      <vt:lpstr>NAAC PRT Template</vt:lpstr>
      <vt:lpstr>PowerPoint Presentation</vt:lpstr>
      <vt:lpstr>CONTENTS</vt:lpstr>
      <vt:lpstr>PROBLEM STATEMENT</vt:lpstr>
      <vt:lpstr>INTRODUCTION</vt:lpstr>
      <vt:lpstr>INTRODUCTION</vt:lpstr>
      <vt:lpstr>PowerPoint Presentation</vt:lpstr>
      <vt:lpstr>DATASET DESCRIPTION</vt:lpstr>
      <vt:lpstr>IMPLEMENTATION</vt:lpstr>
      <vt:lpstr>IMPLEMENTATION - Architecture</vt:lpstr>
      <vt:lpstr>IMPLEMENTATION - Architecture</vt:lpstr>
      <vt:lpstr>IMPLEMENTATION – Intermediate Results</vt:lpstr>
      <vt:lpstr>IMPLEMENTATION</vt:lpstr>
      <vt:lpstr>IMPLEMENTATION</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Balam Ruchith Balaji</cp:lastModifiedBy>
  <cp:revision>82</cp:revision>
  <dcterms:created xsi:type="dcterms:W3CDTF">2021-03-08T16:55:00Z</dcterms:created>
  <dcterms:modified xsi:type="dcterms:W3CDTF">2024-05-24T06:58:32Z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y fmtid="{D5CDD505-2E9C-101B-9397-08002B2CF9AE}" pid="3" name="ICV">
    <vt:lpwstr>9F73F0528A6944A8BB21C7E458B80368</vt:lpwstr>
  </property>
  <property fmtid="{D5CDD505-2E9C-101B-9397-08002B2CF9AE}" pid="4" name="KSOProductBuildVer">
    <vt:lpwstr>1033-11.2.0.11225</vt:lpwstr>
  </property>
</Properties>
</file>