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0" r:id="rId4"/>
  </p:sldMasterIdLst>
  <p:notesMasterIdLst>
    <p:notesMasterId r:id="rId23"/>
  </p:notesMasterIdLst>
  <p:handoutMasterIdLst>
    <p:handoutMasterId r:id="rId24"/>
  </p:handoutMasterIdLst>
  <p:sldIdLst>
    <p:sldId id="966" r:id="rId5"/>
    <p:sldId id="802" r:id="rId6"/>
    <p:sldId id="975" r:id="rId7"/>
    <p:sldId id="808" r:id="rId8"/>
    <p:sldId id="830" r:id="rId9"/>
    <p:sldId id="831" r:id="rId10"/>
    <p:sldId id="967" r:id="rId11"/>
    <p:sldId id="836" r:id="rId12"/>
    <p:sldId id="837" r:id="rId13"/>
    <p:sldId id="838" r:id="rId14"/>
    <p:sldId id="839" r:id="rId15"/>
    <p:sldId id="969" r:id="rId16"/>
    <p:sldId id="970" r:id="rId17"/>
    <p:sldId id="971" r:id="rId18"/>
    <p:sldId id="973" r:id="rId19"/>
    <p:sldId id="972" r:id="rId20"/>
    <p:sldId id="974" r:id="rId21"/>
    <p:sldId id="82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41651"/>
    <a:srgbClr val="FF2F92"/>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1041" autoAdjust="0"/>
  </p:normalViewPr>
  <p:slideViewPr>
    <p:cSldViewPr snapToGrid="0">
      <p:cViewPr varScale="1">
        <p:scale>
          <a:sx n="103" d="100"/>
          <a:sy n="103" d="100"/>
        </p:scale>
        <p:origin x="642"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B4F388-03EE-457B-B771-D093BE682BC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FE173E-E373-4D10-9C59-548F50BB2998}">
      <dgm:prSet/>
      <dgm:spPr/>
      <dgm:t>
        <a:bodyPr/>
        <a:lstStyle/>
        <a:p>
          <a:pPr>
            <a:lnSpc>
              <a:spcPct val="100000"/>
            </a:lnSpc>
          </a:pPr>
          <a:r>
            <a:rPr lang="en-US" b="1" dirty="0">
              <a:solidFill>
                <a:schemeClr val="bg1"/>
              </a:solidFill>
            </a:rPr>
            <a:t>The problem Statement is to build an AI Model for Space Invaders (Atari Games).</a:t>
          </a:r>
        </a:p>
      </dgm:t>
    </dgm:pt>
    <dgm:pt modelId="{55203566-3E71-4175-AA7A-2A7598FEFFF0}" type="parTrans" cxnId="{D78021BF-A5E6-4C1D-8509-3B891F88E7F5}">
      <dgm:prSet/>
      <dgm:spPr/>
      <dgm:t>
        <a:bodyPr/>
        <a:lstStyle/>
        <a:p>
          <a:endParaRPr lang="en-US"/>
        </a:p>
      </dgm:t>
    </dgm:pt>
    <dgm:pt modelId="{5D9A3237-213F-4EAE-976A-E21973CA4AF2}" type="sibTrans" cxnId="{D78021BF-A5E6-4C1D-8509-3B891F88E7F5}">
      <dgm:prSet/>
      <dgm:spPr/>
      <dgm:t>
        <a:bodyPr/>
        <a:lstStyle/>
        <a:p>
          <a:endParaRPr lang="en-US"/>
        </a:p>
      </dgm:t>
    </dgm:pt>
    <dgm:pt modelId="{25F7B866-DD34-448C-9D16-72D5480E0977}">
      <dgm:prSet/>
      <dgm:spPr/>
      <dgm:t>
        <a:bodyPr/>
        <a:lstStyle/>
        <a:p>
          <a:pPr>
            <a:lnSpc>
              <a:spcPct val="100000"/>
            </a:lnSpc>
          </a:pPr>
          <a:r>
            <a:rPr lang="en-US" b="1" dirty="0">
              <a:solidFill>
                <a:schemeClr val="bg1"/>
              </a:solidFill>
            </a:rPr>
            <a:t>The goal is to train the agent to survive for a long time in the Space Invaders game.</a:t>
          </a:r>
        </a:p>
      </dgm:t>
    </dgm:pt>
    <dgm:pt modelId="{8E82E7CD-1E0E-45F7-BF30-FA7402C72340}" type="parTrans" cxnId="{6AEDB540-99DC-45FB-8353-EBEC6776B170}">
      <dgm:prSet/>
      <dgm:spPr/>
      <dgm:t>
        <a:bodyPr/>
        <a:lstStyle/>
        <a:p>
          <a:endParaRPr lang="en-US"/>
        </a:p>
      </dgm:t>
    </dgm:pt>
    <dgm:pt modelId="{745573C0-6EF9-4F7A-AA2B-7BD8B9DC7B52}" type="sibTrans" cxnId="{6AEDB540-99DC-45FB-8353-EBEC6776B170}">
      <dgm:prSet/>
      <dgm:spPr/>
      <dgm:t>
        <a:bodyPr/>
        <a:lstStyle/>
        <a:p>
          <a:endParaRPr lang="en-US"/>
        </a:p>
      </dgm:t>
    </dgm:pt>
    <dgm:pt modelId="{9ED83B44-2010-4A99-A952-311ED82C9FA5}" type="pres">
      <dgm:prSet presAssocID="{E9B4F388-03EE-457B-B771-D093BE682BC9}" presName="root" presStyleCnt="0">
        <dgm:presLayoutVars>
          <dgm:dir/>
          <dgm:resizeHandles val="exact"/>
        </dgm:presLayoutVars>
      </dgm:prSet>
      <dgm:spPr/>
    </dgm:pt>
    <dgm:pt modelId="{6138D246-0A0C-4FBC-A264-969862FFBC05}" type="pres">
      <dgm:prSet presAssocID="{F2FE173E-E373-4D10-9C59-548F50BB2998}" presName="compNode" presStyleCnt="0"/>
      <dgm:spPr/>
    </dgm:pt>
    <dgm:pt modelId="{78556DAC-A7DE-421B-865E-C21D879DB1DE}" type="pres">
      <dgm:prSet presAssocID="{F2FE173E-E373-4D10-9C59-548F50BB2998}" presName="bgRect" presStyleLbl="bgShp" presStyleIdx="0" presStyleCnt="2"/>
      <dgm:spPr>
        <a:solidFill>
          <a:srgbClr val="A50021"/>
        </a:solidFill>
      </dgm:spPr>
    </dgm:pt>
    <dgm:pt modelId="{2B4D301D-2D1E-4279-A003-96C3080139EF}" type="pres">
      <dgm:prSet presAssocID="{F2FE173E-E373-4D10-9C59-548F50BB29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52D75DEB-12C1-49E4-8EC7-E858B37CABF5}" type="pres">
      <dgm:prSet presAssocID="{F2FE173E-E373-4D10-9C59-548F50BB2998}" presName="spaceRect" presStyleCnt="0"/>
      <dgm:spPr/>
    </dgm:pt>
    <dgm:pt modelId="{AA45C425-F827-48F9-938A-F441ED65EB68}" type="pres">
      <dgm:prSet presAssocID="{F2FE173E-E373-4D10-9C59-548F50BB2998}" presName="parTx" presStyleLbl="revTx" presStyleIdx="0" presStyleCnt="2">
        <dgm:presLayoutVars>
          <dgm:chMax val="0"/>
          <dgm:chPref val="0"/>
        </dgm:presLayoutVars>
      </dgm:prSet>
      <dgm:spPr/>
    </dgm:pt>
    <dgm:pt modelId="{B502C11A-3A65-4BF5-83FB-95F7F8E4CEB9}" type="pres">
      <dgm:prSet presAssocID="{5D9A3237-213F-4EAE-976A-E21973CA4AF2}" presName="sibTrans" presStyleCnt="0"/>
      <dgm:spPr/>
    </dgm:pt>
    <dgm:pt modelId="{53F3A86F-598A-42C9-B6FB-E330B4D069F4}" type="pres">
      <dgm:prSet presAssocID="{25F7B866-DD34-448C-9D16-72D5480E0977}" presName="compNode" presStyleCnt="0"/>
      <dgm:spPr/>
    </dgm:pt>
    <dgm:pt modelId="{E98AECCA-BEAE-4380-988A-6E79A45ADC0B}" type="pres">
      <dgm:prSet presAssocID="{25F7B866-DD34-448C-9D16-72D5480E0977}" presName="bgRect" presStyleLbl="bgShp" presStyleIdx="1" presStyleCnt="2"/>
      <dgm:spPr>
        <a:solidFill>
          <a:srgbClr val="A50021"/>
        </a:solidFill>
      </dgm:spPr>
    </dgm:pt>
    <dgm:pt modelId="{21526010-C03F-42A4-8834-497E4FCA6AF9}" type="pres">
      <dgm:prSet presAssocID="{25F7B866-DD34-448C-9D16-72D5480E097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E8383420-0684-4051-9169-57A4A6C669E0}" type="pres">
      <dgm:prSet presAssocID="{25F7B866-DD34-448C-9D16-72D5480E0977}" presName="spaceRect" presStyleCnt="0"/>
      <dgm:spPr/>
    </dgm:pt>
    <dgm:pt modelId="{132C3126-D9D8-45CA-BD9C-4D12F44C888B}" type="pres">
      <dgm:prSet presAssocID="{25F7B866-DD34-448C-9D16-72D5480E0977}" presName="parTx" presStyleLbl="revTx" presStyleIdx="1" presStyleCnt="2">
        <dgm:presLayoutVars>
          <dgm:chMax val="0"/>
          <dgm:chPref val="0"/>
        </dgm:presLayoutVars>
      </dgm:prSet>
      <dgm:spPr/>
    </dgm:pt>
  </dgm:ptLst>
  <dgm:cxnLst>
    <dgm:cxn modelId="{6AEDB540-99DC-45FB-8353-EBEC6776B170}" srcId="{E9B4F388-03EE-457B-B771-D093BE682BC9}" destId="{25F7B866-DD34-448C-9D16-72D5480E0977}" srcOrd="1" destOrd="0" parTransId="{8E82E7CD-1E0E-45F7-BF30-FA7402C72340}" sibTransId="{745573C0-6EF9-4F7A-AA2B-7BD8B9DC7B52}"/>
    <dgm:cxn modelId="{1990588D-AE8C-4BCC-8D35-39E042DE317D}" type="presOf" srcId="{F2FE173E-E373-4D10-9C59-548F50BB2998}" destId="{AA45C425-F827-48F9-938A-F441ED65EB68}" srcOrd="0" destOrd="0" presId="urn:microsoft.com/office/officeart/2018/2/layout/IconVerticalSolidList"/>
    <dgm:cxn modelId="{D78021BF-A5E6-4C1D-8509-3B891F88E7F5}" srcId="{E9B4F388-03EE-457B-B771-D093BE682BC9}" destId="{F2FE173E-E373-4D10-9C59-548F50BB2998}" srcOrd="0" destOrd="0" parTransId="{55203566-3E71-4175-AA7A-2A7598FEFFF0}" sibTransId="{5D9A3237-213F-4EAE-976A-E21973CA4AF2}"/>
    <dgm:cxn modelId="{D9E160E8-E069-41D7-9664-34C18C9E393F}" type="presOf" srcId="{E9B4F388-03EE-457B-B771-D093BE682BC9}" destId="{9ED83B44-2010-4A99-A952-311ED82C9FA5}" srcOrd="0" destOrd="0" presId="urn:microsoft.com/office/officeart/2018/2/layout/IconVerticalSolidList"/>
    <dgm:cxn modelId="{D08CC6FA-6EBB-4405-B42E-3497ACAEFD93}" type="presOf" srcId="{25F7B866-DD34-448C-9D16-72D5480E0977}" destId="{132C3126-D9D8-45CA-BD9C-4D12F44C888B}" srcOrd="0" destOrd="0" presId="urn:microsoft.com/office/officeart/2018/2/layout/IconVerticalSolidList"/>
    <dgm:cxn modelId="{FA252F9F-14F6-4828-9EF5-51D6E1A9EE64}" type="presParOf" srcId="{9ED83B44-2010-4A99-A952-311ED82C9FA5}" destId="{6138D246-0A0C-4FBC-A264-969862FFBC05}" srcOrd="0" destOrd="0" presId="urn:microsoft.com/office/officeart/2018/2/layout/IconVerticalSolidList"/>
    <dgm:cxn modelId="{21209B1A-3E9B-45D6-90FD-B47999BEA792}" type="presParOf" srcId="{6138D246-0A0C-4FBC-A264-969862FFBC05}" destId="{78556DAC-A7DE-421B-865E-C21D879DB1DE}" srcOrd="0" destOrd="0" presId="urn:microsoft.com/office/officeart/2018/2/layout/IconVerticalSolidList"/>
    <dgm:cxn modelId="{6D46C66E-AFD4-4F6E-B18F-A11B0941D716}" type="presParOf" srcId="{6138D246-0A0C-4FBC-A264-969862FFBC05}" destId="{2B4D301D-2D1E-4279-A003-96C3080139EF}" srcOrd="1" destOrd="0" presId="urn:microsoft.com/office/officeart/2018/2/layout/IconVerticalSolidList"/>
    <dgm:cxn modelId="{2323899B-79F8-4D82-BA37-BCF75E13DF12}" type="presParOf" srcId="{6138D246-0A0C-4FBC-A264-969862FFBC05}" destId="{52D75DEB-12C1-49E4-8EC7-E858B37CABF5}" srcOrd="2" destOrd="0" presId="urn:microsoft.com/office/officeart/2018/2/layout/IconVerticalSolidList"/>
    <dgm:cxn modelId="{584FA1D6-2E35-4198-A54F-AC17A3E4FBBD}" type="presParOf" srcId="{6138D246-0A0C-4FBC-A264-969862FFBC05}" destId="{AA45C425-F827-48F9-938A-F441ED65EB68}" srcOrd="3" destOrd="0" presId="urn:microsoft.com/office/officeart/2018/2/layout/IconVerticalSolidList"/>
    <dgm:cxn modelId="{298F4365-81E3-4ED8-8EA3-748FE3763616}" type="presParOf" srcId="{9ED83B44-2010-4A99-A952-311ED82C9FA5}" destId="{B502C11A-3A65-4BF5-83FB-95F7F8E4CEB9}" srcOrd="1" destOrd="0" presId="urn:microsoft.com/office/officeart/2018/2/layout/IconVerticalSolidList"/>
    <dgm:cxn modelId="{9078F13A-511A-4370-973F-C38AA4109438}" type="presParOf" srcId="{9ED83B44-2010-4A99-A952-311ED82C9FA5}" destId="{53F3A86F-598A-42C9-B6FB-E330B4D069F4}" srcOrd="2" destOrd="0" presId="urn:microsoft.com/office/officeart/2018/2/layout/IconVerticalSolidList"/>
    <dgm:cxn modelId="{9378B38B-117C-4EA2-A1CB-92A8D7C5207C}" type="presParOf" srcId="{53F3A86F-598A-42C9-B6FB-E330B4D069F4}" destId="{E98AECCA-BEAE-4380-988A-6E79A45ADC0B}" srcOrd="0" destOrd="0" presId="urn:microsoft.com/office/officeart/2018/2/layout/IconVerticalSolidList"/>
    <dgm:cxn modelId="{9F47FFDF-A4CB-4A11-B335-3F72223EE75C}" type="presParOf" srcId="{53F3A86F-598A-42C9-B6FB-E330B4D069F4}" destId="{21526010-C03F-42A4-8834-497E4FCA6AF9}" srcOrd="1" destOrd="0" presId="urn:microsoft.com/office/officeart/2018/2/layout/IconVerticalSolidList"/>
    <dgm:cxn modelId="{1BA932F7-8648-47A7-A89D-F6AA00A32620}" type="presParOf" srcId="{53F3A86F-598A-42C9-B6FB-E330B4D069F4}" destId="{E8383420-0684-4051-9169-57A4A6C669E0}" srcOrd="2" destOrd="0" presId="urn:microsoft.com/office/officeart/2018/2/layout/IconVerticalSolidList"/>
    <dgm:cxn modelId="{F55B0AF9-50A3-4B1E-967A-3DFB4D7BE8C5}" type="presParOf" srcId="{53F3A86F-598A-42C9-B6FB-E330B4D069F4}" destId="{132C3126-D9D8-45CA-BD9C-4D12F44C88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56DAC-A7DE-421B-865E-C21D879DB1DE}">
      <dsp:nvSpPr>
        <dsp:cNvPr id="0" name=""/>
        <dsp:cNvSpPr/>
      </dsp:nvSpPr>
      <dsp:spPr>
        <a:xfrm>
          <a:off x="0" y="406087"/>
          <a:ext cx="10554574" cy="749700"/>
        </a:xfrm>
        <a:prstGeom prst="roundRect">
          <a:avLst>
            <a:gd name="adj" fmla="val 10000"/>
          </a:avLst>
        </a:prstGeom>
        <a:solidFill>
          <a:srgbClr val="A50021"/>
        </a:solidFill>
        <a:ln>
          <a:noFill/>
        </a:ln>
        <a:effectLst/>
      </dsp:spPr>
      <dsp:style>
        <a:lnRef idx="0">
          <a:scrgbClr r="0" g="0" b="0"/>
        </a:lnRef>
        <a:fillRef idx="1">
          <a:scrgbClr r="0" g="0" b="0"/>
        </a:fillRef>
        <a:effectRef idx="0">
          <a:scrgbClr r="0" g="0" b="0"/>
        </a:effectRef>
        <a:fontRef idx="minor"/>
      </dsp:style>
    </dsp:sp>
    <dsp:sp modelId="{2B4D301D-2D1E-4279-A003-96C3080139EF}">
      <dsp:nvSpPr>
        <dsp:cNvPr id="0" name=""/>
        <dsp:cNvSpPr/>
      </dsp:nvSpPr>
      <dsp:spPr>
        <a:xfrm>
          <a:off x="226784" y="574770"/>
          <a:ext cx="412335" cy="412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45C425-F827-48F9-938A-F441ED65EB68}">
      <dsp:nvSpPr>
        <dsp:cNvPr id="0" name=""/>
        <dsp:cNvSpPr/>
      </dsp:nvSpPr>
      <dsp:spPr>
        <a:xfrm>
          <a:off x="865904" y="406087"/>
          <a:ext cx="9688669" cy="74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343" tIns="79343" rIns="79343" bIns="79343" numCol="1" spcCol="1270" anchor="ctr" anchorCtr="0">
          <a:noAutofit/>
        </a:bodyPr>
        <a:lstStyle/>
        <a:p>
          <a:pPr marL="0" lvl="0" indent="0" algn="l" defTabSz="933450">
            <a:lnSpc>
              <a:spcPct val="100000"/>
            </a:lnSpc>
            <a:spcBef>
              <a:spcPct val="0"/>
            </a:spcBef>
            <a:spcAft>
              <a:spcPct val="35000"/>
            </a:spcAft>
            <a:buNone/>
          </a:pPr>
          <a:r>
            <a:rPr lang="en-US" sz="2100" b="1" kern="1200" dirty="0">
              <a:solidFill>
                <a:schemeClr val="bg1"/>
              </a:solidFill>
            </a:rPr>
            <a:t>The problem Statement is to build an AI Model for Space Invaders (Atari Games).</a:t>
          </a:r>
        </a:p>
      </dsp:txBody>
      <dsp:txXfrm>
        <a:off x="865904" y="406087"/>
        <a:ext cx="9688669" cy="749700"/>
      </dsp:txXfrm>
    </dsp:sp>
    <dsp:sp modelId="{E98AECCA-BEAE-4380-988A-6E79A45ADC0B}">
      <dsp:nvSpPr>
        <dsp:cNvPr id="0" name=""/>
        <dsp:cNvSpPr/>
      </dsp:nvSpPr>
      <dsp:spPr>
        <a:xfrm>
          <a:off x="0" y="1343214"/>
          <a:ext cx="10554574" cy="749700"/>
        </a:xfrm>
        <a:prstGeom prst="roundRect">
          <a:avLst>
            <a:gd name="adj" fmla="val 10000"/>
          </a:avLst>
        </a:prstGeom>
        <a:solidFill>
          <a:srgbClr val="A50021"/>
        </a:solidFill>
        <a:ln>
          <a:noFill/>
        </a:ln>
        <a:effectLst/>
      </dsp:spPr>
      <dsp:style>
        <a:lnRef idx="0">
          <a:scrgbClr r="0" g="0" b="0"/>
        </a:lnRef>
        <a:fillRef idx="1">
          <a:scrgbClr r="0" g="0" b="0"/>
        </a:fillRef>
        <a:effectRef idx="0">
          <a:scrgbClr r="0" g="0" b="0"/>
        </a:effectRef>
        <a:fontRef idx="minor"/>
      </dsp:style>
    </dsp:sp>
    <dsp:sp modelId="{21526010-C03F-42A4-8834-497E4FCA6AF9}">
      <dsp:nvSpPr>
        <dsp:cNvPr id="0" name=""/>
        <dsp:cNvSpPr/>
      </dsp:nvSpPr>
      <dsp:spPr>
        <a:xfrm>
          <a:off x="226784" y="1511896"/>
          <a:ext cx="412335" cy="412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2C3126-D9D8-45CA-BD9C-4D12F44C888B}">
      <dsp:nvSpPr>
        <dsp:cNvPr id="0" name=""/>
        <dsp:cNvSpPr/>
      </dsp:nvSpPr>
      <dsp:spPr>
        <a:xfrm>
          <a:off x="865904" y="1343214"/>
          <a:ext cx="9688669" cy="74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343" tIns="79343" rIns="79343" bIns="79343" numCol="1" spcCol="1270" anchor="ctr" anchorCtr="0">
          <a:noAutofit/>
        </a:bodyPr>
        <a:lstStyle/>
        <a:p>
          <a:pPr marL="0" lvl="0" indent="0" algn="l" defTabSz="933450">
            <a:lnSpc>
              <a:spcPct val="100000"/>
            </a:lnSpc>
            <a:spcBef>
              <a:spcPct val="0"/>
            </a:spcBef>
            <a:spcAft>
              <a:spcPct val="35000"/>
            </a:spcAft>
            <a:buNone/>
          </a:pPr>
          <a:r>
            <a:rPr lang="en-US" sz="2100" b="1" kern="1200" dirty="0">
              <a:solidFill>
                <a:schemeClr val="bg1"/>
              </a:solidFill>
            </a:rPr>
            <a:t>The goal is to train the agent to survive for a long time in the Space Invaders game.</a:t>
          </a:r>
        </a:p>
      </dsp:txBody>
      <dsp:txXfrm>
        <a:off x="865904" y="1343214"/>
        <a:ext cx="9688669" cy="7497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75132C-7AEA-46B0-9DD9-D47F6E539655}" type="datetimeFigureOut">
              <a:rPr lang="en-IN" smtClean="0"/>
              <a:t>24-05-2024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2AD2A3-E9C6-476E-B11D-5EF9B3239F8E}" type="slidenum">
              <a:rPr lang="en-IN" smtClean="0"/>
              <a:t>‹#›</a:t>
            </a:fld>
            <a:endParaRPr lang="en-IN"/>
          </a:p>
        </p:txBody>
      </p:sp>
    </p:spTree>
    <p:extLst>
      <p:ext uri="{BB962C8B-B14F-4D97-AF65-F5344CB8AC3E}">
        <p14:creationId xmlns:p14="http://schemas.microsoft.com/office/powerpoint/2010/main" val="1029762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pPr/>
              <a:t>5/24/2024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pPr/>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a:t>
            </a:fld>
            <a:endParaRPr lang="en-US"/>
          </a:p>
        </p:txBody>
      </p:sp>
    </p:spTree>
    <p:extLst>
      <p:ext uri="{BB962C8B-B14F-4D97-AF65-F5344CB8AC3E}">
        <p14:creationId xmlns:p14="http://schemas.microsoft.com/office/powerpoint/2010/main" val="932073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14</a:t>
            </a:fld>
            <a:endParaRPr lang="en-US"/>
          </a:p>
        </p:txBody>
      </p:sp>
    </p:spTree>
    <p:extLst>
      <p:ext uri="{BB962C8B-B14F-4D97-AF65-F5344CB8AC3E}">
        <p14:creationId xmlns:p14="http://schemas.microsoft.com/office/powerpoint/2010/main" val="2311488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15</a:t>
            </a:fld>
            <a:endParaRPr lang="en-US"/>
          </a:p>
        </p:txBody>
      </p:sp>
    </p:spTree>
    <p:extLst>
      <p:ext uri="{BB962C8B-B14F-4D97-AF65-F5344CB8AC3E}">
        <p14:creationId xmlns:p14="http://schemas.microsoft.com/office/powerpoint/2010/main" val="2061949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16</a:t>
            </a:fld>
            <a:endParaRPr lang="en-US"/>
          </a:p>
        </p:txBody>
      </p:sp>
    </p:spTree>
    <p:extLst>
      <p:ext uri="{BB962C8B-B14F-4D97-AF65-F5344CB8AC3E}">
        <p14:creationId xmlns:p14="http://schemas.microsoft.com/office/powerpoint/2010/main" val="1981022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17</a:t>
            </a:fld>
            <a:endParaRPr lang="en-US"/>
          </a:p>
        </p:txBody>
      </p:sp>
    </p:spTree>
    <p:extLst>
      <p:ext uri="{BB962C8B-B14F-4D97-AF65-F5344CB8AC3E}">
        <p14:creationId xmlns:p14="http://schemas.microsoft.com/office/powerpoint/2010/main" val="651348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5</a:t>
            </a:fld>
            <a:endParaRPr lang="en-US"/>
          </a:p>
        </p:txBody>
      </p:sp>
    </p:spTree>
    <p:extLst>
      <p:ext uri="{BB962C8B-B14F-4D97-AF65-F5344CB8AC3E}">
        <p14:creationId xmlns:p14="http://schemas.microsoft.com/office/powerpoint/2010/main" val="2102415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6</a:t>
            </a:fld>
            <a:endParaRPr lang="en-US"/>
          </a:p>
        </p:txBody>
      </p:sp>
    </p:spTree>
    <p:extLst>
      <p:ext uri="{BB962C8B-B14F-4D97-AF65-F5344CB8AC3E}">
        <p14:creationId xmlns:p14="http://schemas.microsoft.com/office/powerpoint/2010/main" val="3386895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8</a:t>
            </a:fld>
            <a:endParaRPr lang="en-US"/>
          </a:p>
        </p:txBody>
      </p:sp>
    </p:spTree>
    <p:extLst>
      <p:ext uri="{BB962C8B-B14F-4D97-AF65-F5344CB8AC3E}">
        <p14:creationId xmlns:p14="http://schemas.microsoft.com/office/powerpoint/2010/main" val="2197018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9</a:t>
            </a:fld>
            <a:endParaRPr lang="en-US"/>
          </a:p>
        </p:txBody>
      </p:sp>
    </p:spTree>
    <p:extLst>
      <p:ext uri="{BB962C8B-B14F-4D97-AF65-F5344CB8AC3E}">
        <p14:creationId xmlns:p14="http://schemas.microsoft.com/office/powerpoint/2010/main" val="264749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10</a:t>
            </a:fld>
            <a:endParaRPr lang="en-US"/>
          </a:p>
        </p:txBody>
      </p:sp>
    </p:spTree>
    <p:extLst>
      <p:ext uri="{BB962C8B-B14F-4D97-AF65-F5344CB8AC3E}">
        <p14:creationId xmlns:p14="http://schemas.microsoft.com/office/powerpoint/2010/main" val="3714258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4F4F4"/>
                </a:highlight>
                <a:latin typeface="Söhne"/>
              </a:rPr>
              <a:t>The game is all about the surviving of the agent in the environment. So, to avoid the agent to be in corners of environment to be safe, the frame change reward is decreased -0.001, So the agent must act like, to fire bullets or to move in environment. The rewards for Shooting a bullet given as -0.001 because if we give a positive or zero reward, the agent tends to shoot to maximize the reward. The reward for killing enemy is 1, so that the agent tries to kill enemies as much as possible. Finally the reward for losing a game is -2, so that the agent tries to survive as much as possible </a:t>
            </a:r>
            <a:br>
              <a:rPr lang="en-US" dirty="0"/>
            </a:br>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11</a:t>
            </a:fld>
            <a:endParaRPr lang="en-US"/>
          </a:p>
        </p:txBody>
      </p:sp>
    </p:spTree>
    <p:extLst>
      <p:ext uri="{BB962C8B-B14F-4D97-AF65-F5344CB8AC3E}">
        <p14:creationId xmlns:p14="http://schemas.microsoft.com/office/powerpoint/2010/main" val="1746608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12</a:t>
            </a:fld>
            <a:endParaRPr lang="en-US"/>
          </a:p>
        </p:txBody>
      </p:sp>
    </p:spTree>
    <p:extLst>
      <p:ext uri="{BB962C8B-B14F-4D97-AF65-F5344CB8AC3E}">
        <p14:creationId xmlns:p14="http://schemas.microsoft.com/office/powerpoint/2010/main" val="2686519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13</a:t>
            </a:fld>
            <a:endParaRPr lang="en-US"/>
          </a:p>
        </p:txBody>
      </p:sp>
    </p:spTree>
    <p:extLst>
      <p:ext uri="{BB962C8B-B14F-4D97-AF65-F5344CB8AC3E}">
        <p14:creationId xmlns:p14="http://schemas.microsoft.com/office/powerpoint/2010/main" val="3338036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r>
              <a:rPr lang="en-US"/>
              <a:t>Thesis Defense of Manju Venugopalan@ ASE Bangalore</a:t>
            </a:r>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377655"/>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12" name="Date Placeholder 11"/>
          <p:cNvSpPr>
            <a:spLocks noGrp="1"/>
          </p:cNvSpPr>
          <p:nvPr>
            <p:ph type="dt" sz="half" idx="10"/>
          </p:nvPr>
        </p:nvSpPr>
        <p:spPr>
          <a:xfrm>
            <a:off x="838199" y="6356350"/>
            <a:ext cx="2749731" cy="365125"/>
          </a:xfrm>
        </p:spPr>
        <p:txBody>
          <a:bodyPr/>
          <a:lstStyle>
            <a:lvl1pPr>
              <a:defRPr>
                <a:solidFill>
                  <a:schemeClr val="bg1"/>
                </a:solidFill>
              </a:defRPr>
            </a:lvl1pPr>
          </a:lstStyle>
          <a:p>
            <a:endParaRPr lang="en-US" dirty="0"/>
          </a:p>
        </p:txBody>
      </p:sp>
      <p:sp>
        <p:nvSpPr>
          <p:cNvPr id="13" name="Footer Placeholder 12"/>
          <p:cNvSpPr>
            <a:spLocks noGrp="1"/>
          </p:cNvSpPr>
          <p:nvPr>
            <p:ph type="ftr" sz="quarter" idx="11"/>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r>
              <a:rPr lang="en-US"/>
              <a:t>Thesis Defense of Manju Venugopalan@ ASE Bangalore</a:t>
            </a:r>
            <a:endParaRPr lang="en-US" dirty="0"/>
          </a:p>
        </p:txBody>
      </p:sp>
      <p:sp>
        <p:nvSpPr>
          <p:cNvPr id="14" name="Slide Number Placeholder 13"/>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Thesis Defense of Manju Venugopalan@ ASE Bangalore</a:t>
            </a:r>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20" name="Picture 19" descr="A picture containing drawing&#10;&#10;Description automatically generated">
            <a:extLst>
              <a:ext uri="{FF2B5EF4-FFF2-40B4-BE49-F238E27FC236}">
                <a16:creationId xmlns:a16="http://schemas.microsoft.com/office/drawing/2014/main" id="{EAABCEA7-9046-1240-B923-2241A08D549E}"/>
              </a:ext>
            </a:extLst>
          </p:cNvPr>
          <p:cNvPicPr>
            <a:picLocks noChangeAspect="1"/>
          </p:cNvPicPr>
          <p:nvPr/>
        </p:nvPicPr>
        <p:blipFill>
          <a:blip r:embed="rId3"/>
          <a:stretch>
            <a:fillRect/>
          </a:stretch>
        </p:blipFill>
        <p:spPr>
          <a:xfrm>
            <a:off x="1915572" y="5118727"/>
            <a:ext cx="4590899" cy="1510975"/>
          </a:xfrm>
          <a:prstGeom prst="rect">
            <a:avLst/>
          </a:prstGeom>
        </p:spPr>
      </p:pic>
      <p:sp>
        <p:nvSpPr>
          <p:cNvPr id="21" name="TextBox 20">
            <a:extLst>
              <a:ext uri="{FF2B5EF4-FFF2-40B4-BE49-F238E27FC236}">
                <a16:creationId xmlns:a16="http://schemas.microsoft.com/office/drawing/2014/main" id="{D9CBE6E3-E0CF-5EA8-1C52-9CB105EA3E2C}"/>
              </a:ext>
            </a:extLst>
          </p:cNvPr>
          <p:cNvSpPr txBox="1"/>
          <p:nvPr/>
        </p:nvSpPr>
        <p:spPr>
          <a:xfrm>
            <a:off x="7159728" y="5185407"/>
            <a:ext cx="3746396" cy="1323439"/>
          </a:xfrm>
          <a:prstGeom prst="rect">
            <a:avLst/>
          </a:prstGeom>
          <a:noFill/>
        </p:spPr>
        <p:txBody>
          <a:bodyPr wrap="square" lIns="91440" tIns="45720" rIns="91440" bIns="45720" rtlCol="0" anchor="t">
            <a:spAutoFit/>
          </a:bodyPr>
          <a:lstStyle/>
          <a:p>
            <a:r>
              <a:rPr lang="en-US" sz="2000" b="1" dirty="0">
                <a:solidFill>
                  <a:schemeClr val="bg1"/>
                </a:solidFill>
                <a:latin typeface="Georgia" panose="02040502050405020303" pitchFamily="18" charset="0"/>
                <a:cs typeface="Times New Roman" panose="02020603050405020304" pitchFamily="18" charset="0"/>
              </a:rPr>
              <a:t>Date</a:t>
            </a:r>
            <a:r>
              <a:rPr lang="en-US" sz="2000" b="1">
                <a:solidFill>
                  <a:schemeClr val="bg1"/>
                </a:solidFill>
                <a:latin typeface="Georgia" panose="02040502050405020303" pitchFamily="18" charset="0"/>
                <a:cs typeface="Times New Roman" panose="02020603050405020304" pitchFamily="18" charset="0"/>
              </a:rPr>
              <a:t>:24/05/24</a:t>
            </a:r>
            <a:endParaRPr lang="en-US" sz="2000" b="1" dirty="0">
              <a:solidFill>
                <a:schemeClr val="bg1"/>
              </a:solidFill>
              <a:latin typeface="Georgia" panose="02040502050405020303" pitchFamily="18" charset="0"/>
              <a:cs typeface="Times New Roman" panose="02020603050405020304" pitchFamily="18" charset="0"/>
            </a:endParaRPr>
          </a:p>
          <a:p>
            <a:r>
              <a:rPr lang="en-US" sz="2000" b="1" dirty="0">
                <a:solidFill>
                  <a:schemeClr val="bg1"/>
                </a:solidFill>
                <a:latin typeface="Georgia" panose="02040502050405020303" pitchFamily="18" charset="0"/>
                <a:cs typeface="Times New Roman" panose="02020603050405020304" pitchFamily="18" charset="0"/>
              </a:rPr>
              <a:t>Course :RL</a:t>
            </a:r>
          </a:p>
          <a:p>
            <a:r>
              <a:rPr lang="en-US" sz="2000" b="1" dirty="0" err="1">
                <a:solidFill>
                  <a:schemeClr val="bg1"/>
                </a:solidFill>
                <a:latin typeface="Georgia" panose="02040502050405020303" pitchFamily="18" charset="0"/>
                <a:cs typeface="Times New Roman" panose="02020603050405020304" pitchFamily="18" charset="0"/>
              </a:rPr>
              <a:t>Nippun</a:t>
            </a:r>
            <a:r>
              <a:rPr lang="en-US" sz="2000" b="1" dirty="0">
                <a:solidFill>
                  <a:schemeClr val="bg1"/>
                </a:solidFill>
                <a:latin typeface="Georgia" panose="02040502050405020303" pitchFamily="18" charset="0"/>
                <a:cs typeface="Times New Roman" panose="02020603050405020304" pitchFamily="18" charset="0"/>
              </a:rPr>
              <a:t> Sir </a:t>
            </a:r>
          </a:p>
          <a:p>
            <a:r>
              <a:rPr lang="en-US" sz="2000" b="1" dirty="0">
                <a:solidFill>
                  <a:schemeClr val="bg1"/>
                </a:solidFill>
                <a:latin typeface="Georgia"/>
                <a:cs typeface="Times New Roman"/>
              </a:rPr>
              <a:t>AI 6</a:t>
            </a:r>
            <a:r>
              <a:rPr lang="en-US" sz="2000" b="1" baseline="30000" dirty="0">
                <a:solidFill>
                  <a:schemeClr val="bg1"/>
                </a:solidFill>
                <a:latin typeface="Georgia"/>
                <a:cs typeface="Times New Roman"/>
              </a:rPr>
              <a:t>th</a:t>
            </a:r>
            <a:r>
              <a:rPr lang="en-US" sz="2000" b="1" dirty="0">
                <a:solidFill>
                  <a:schemeClr val="bg1"/>
                </a:solidFill>
                <a:latin typeface="Georgia"/>
                <a:cs typeface="Times New Roman"/>
              </a:rPr>
              <a:t>  Sem –E Sec</a:t>
            </a:r>
          </a:p>
        </p:txBody>
      </p:sp>
      <p:cxnSp>
        <p:nvCxnSpPr>
          <p:cNvPr id="22" name="Straight Connector 21">
            <a:extLst>
              <a:ext uri="{FF2B5EF4-FFF2-40B4-BE49-F238E27FC236}">
                <a16:creationId xmlns:a16="http://schemas.microsoft.com/office/drawing/2014/main" id="{719FDE92-123B-2D8D-7214-F1B33E4B76AB}"/>
              </a:ext>
            </a:extLst>
          </p:cNvPr>
          <p:cNvCxnSpPr>
            <a:cxnSpLocks/>
          </p:cNvCxnSpPr>
          <p:nvPr/>
        </p:nvCxnSpPr>
        <p:spPr>
          <a:xfrm>
            <a:off x="6876598" y="5118727"/>
            <a:ext cx="0" cy="1478698"/>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3" name="Rectangle 22">
            <a:extLst>
              <a:ext uri="{FF2B5EF4-FFF2-40B4-BE49-F238E27FC236}">
                <a16:creationId xmlns:a16="http://schemas.microsoft.com/office/drawing/2014/main" id="{8A88384A-73E5-5410-87A9-9B47B37CDC82}"/>
              </a:ext>
            </a:extLst>
          </p:cNvPr>
          <p:cNvSpPr/>
          <p:nvPr/>
        </p:nvSpPr>
        <p:spPr>
          <a:xfrm>
            <a:off x="414342" y="600767"/>
            <a:ext cx="11487140" cy="1446550"/>
          </a:xfrm>
          <a:prstGeom prst="rect">
            <a:avLst/>
          </a:prstGeom>
          <a:noFill/>
        </p:spPr>
        <p:txBody>
          <a:bodyPr wrap="square" lIns="91440" tIns="45720" rIns="91440" bIns="45720" anchor="t">
            <a:spAutoFit/>
          </a:bodyPr>
          <a:lstStyle/>
          <a:p>
            <a:pPr algn="ctr" defTabSz="914400"/>
            <a:r>
              <a:rPr lang="en-US" sz="2600" dirty="0">
                <a:solidFill>
                  <a:prstClr val="white"/>
                </a:solidFill>
                <a:latin typeface="Georgia" panose="02040502050405020303" pitchFamily="18" charset="0"/>
              </a:rPr>
              <a:t>END SEM PRESENTATION</a:t>
            </a:r>
          </a:p>
          <a:p>
            <a:pPr algn="ctr" defTabSz="914400"/>
            <a:r>
              <a:rPr lang="en-US" sz="2600" dirty="0">
                <a:solidFill>
                  <a:prstClr val="white"/>
                </a:solidFill>
                <a:latin typeface="Georgia" panose="02040502050405020303" pitchFamily="18" charset="0"/>
              </a:rPr>
              <a:t> on</a:t>
            </a:r>
          </a:p>
          <a:p>
            <a:pPr algn="ctr" defTabSz="914400"/>
            <a:r>
              <a:rPr lang="en-US" sz="3600" b="1" dirty="0">
                <a:solidFill>
                  <a:prstClr val="white"/>
                </a:solidFill>
                <a:latin typeface="Georgia" panose="02040502050405020303" pitchFamily="18" charset="0"/>
              </a:rPr>
              <a:t>AI MODEL FOR SPACE INVADERS</a:t>
            </a:r>
          </a:p>
        </p:txBody>
      </p:sp>
      <p:sp>
        <p:nvSpPr>
          <p:cNvPr id="24" name="TextBox 23">
            <a:extLst>
              <a:ext uri="{FF2B5EF4-FFF2-40B4-BE49-F238E27FC236}">
                <a16:creationId xmlns:a16="http://schemas.microsoft.com/office/drawing/2014/main" id="{F48CB4F6-6F6C-BC28-DEBC-6A44BE978BD7}"/>
              </a:ext>
            </a:extLst>
          </p:cNvPr>
          <p:cNvSpPr txBox="1"/>
          <p:nvPr/>
        </p:nvSpPr>
        <p:spPr>
          <a:xfrm>
            <a:off x="3327298" y="2833323"/>
            <a:ext cx="5876072" cy="1631216"/>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cs typeface="Times New Roman" panose="02020603050405020304" pitchFamily="18" charset="0"/>
              </a:rPr>
              <a:t>Team Members</a:t>
            </a:r>
          </a:p>
          <a:p>
            <a:endParaRPr lang="en-US" sz="2000" b="1" dirty="0">
              <a:solidFill>
                <a:schemeClr val="bg1"/>
              </a:solidFill>
              <a:latin typeface="Georgia" panose="02040502050405020303" pitchFamily="18" charset="0"/>
              <a:cs typeface="Times New Roman" panose="02020603050405020304" pitchFamily="18" charset="0"/>
            </a:endParaRPr>
          </a:p>
          <a:p>
            <a:r>
              <a:rPr lang="en-US" sz="2000" b="1" dirty="0">
                <a:solidFill>
                  <a:schemeClr val="bg1"/>
                </a:solidFill>
                <a:latin typeface="Georgia" panose="02040502050405020303" pitchFamily="18" charset="0"/>
                <a:cs typeface="Times New Roman" panose="02020603050405020304" pitchFamily="18" charset="0"/>
              </a:rPr>
              <a:t>B.SAI ABHISHEK           BL.EN.U4AIE21015</a:t>
            </a:r>
          </a:p>
          <a:p>
            <a:r>
              <a:rPr lang="en-US" sz="2000" b="1" dirty="0">
                <a:solidFill>
                  <a:schemeClr val="bg1"/>
                </a:solidFill>
                <a:latin typeface="Georgia" panose="02040502050405020303" pitchFamily="18" charset="0"/>
                <a:cs typeface="Times New Roman" panose="02020603050405020304" pitchFamily="18" charset="0"/>
              </a:rPr>
              <a:t>B.RUCHITH BALAJI     BL.EN.U4AIE21017 </a:t>
            </a:r>
          </a:p>
          <a:p>
            <a:r>
              <a:rPr lang="en-US" sz="2000" b="1" dirty="0">
                <a:solidFill>
                  <a:schemeClr val="bg1"/>
                </a:solidFill>
                <a:latin typeface="Georgia" panose="02040502050405020303" pitchFamily="18" charset="0"/>
                <a:cs typeface="Times New Roman" panose="02020603050405020304" pitchFamily="18" charset="0"/>
              </a:rPr>
              <a:t>CHILLAKURU HARI     BL.EN.U4AIE21038</a:t>
            </a:r>
          </a:p>
        </p:txBody>
      </p:sp>
      <p:pic>
        <p:nvPicPr>
          <p:cNvPr id="25" name="Picture 24" descr="A picture containing drawing&#10;&#10;Description automatically generated">
            <a:extLst>
              <a:ext uri="{FF2B5EF4-FFF2-40B4-BE49-F238E27FC236}">
                <a16:creationId xmlns:a16="http://schemas.microsoft.com/office/drawing/2014/main" id="{9D22CBA2-80B3-C1A8-2010-D72D1EAFA335}"/>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1227625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10</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RL Formulation</a:t>
            </a:r>
            <a:endParaRPr lang="en-US" sz="4000" b="1" dirty="0"/>
          </a:p>
        </p:txBody>
      </p:sp>
      <p:sp>
        <p:nvSpPr>
          <p:cNvPr id="3" name="Content Placeholder 1">
            <a:extLst>
              <a:ext uri="{FF2B5EF4-FFF2-40B4-BE49-F238E27FC236}">
                <a16:creationId xmlns:a16="http://schemas.microsoft.com/office/drawing/2014/main" id="{F7A7E558-E109-01D4-12BD-C77A6DBAAA2E}"/>
              </a:ext>
            </a:extLst>
          </p:cNvPr>
          <p:cNvSpPr txBox="1">
            <a:spLocks/>
          </p:cNvSpPr>
          <p:nvPr/>
        </p:nvSpPr>
        <p:spPr>
          <a:xfrm>
            <a:off x="493594" y="1638185"/>
            <a:ext cx="10860206" cy="3581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a:latin typeface="Times New Roman" panose="02020603050405020304" pitchFamily="18" charset="0"/>
                <a:ea typeface="SimSun" panose="02010600030101010101" pitchFamily="2" charset="-122"/>
              </a:rPr>
              <a:t>Action Space: </a:t>
            </a:r>
            <a:r>
              <a:rPr lang="en-US" sz="2400" dirty="0">
                <a:latin typeface="Times New Roman" panose="02020603050405020304" pitchFamily="18" charset="0"/>
                <a:ea typeface="SimSun" panose="02010600030101010101" pitchFamily="2" charset="-122"/>
              </a:rPr>
              <a:t>The action space defines the set of actions that the agent can take at each time step. In Space Invaders, the agent can typically perform the following actions:</a:t>
            </a:r>
          </a:p>
          <a:p>
            <a:pPr lvl="1" algn="just"/>
            <a:r>
              <a:rPr lang="en-US" dirty="0">
                <a:latin typeface="Times New Roman" panose="02020603050405020304" pitchFamily="18" charset="0"/>
                <a:ea typeface="SimSun" panose="02010600030101010101" pitchFamily="2" charset="-122"/>
              </a:rPr>
              <a:t>Move left.</a:t>
            </a:r>
          </a:p>
          <a:p>
            <a:pPr lvl="1" algn="just"/>
            <a:r>
              <a:rPr lang="en-US" dirty="0">
                <a:latin typeface="Times New Roman" panose="02020603050405020304" pitchFamily="18" charset="0"/>
                <a:ea typeface="SimSun" panose="02010600030101010101" pitchFamily="2" charset="-122"/>
              </a:rPr>
              <a:t>Move right.</a:t>
            </a:r>
          </a:p>
          <a:p>
            <a:pPr lvl="1" algn="just"/>
            <a:r>
              <a:rPr lang="en-US" dirty="0">
                <a:latin typeface="Times New Roman" panose="02020603050405020304" pitchFamily="18" charset="0"/>
                <a:ea typeface="SimSun" panose="02010600030101010101" pitchFamily="2" charset="-122"/>
              </a:rPr>
              <a:t>Move Up.</a:t>
            </a:r>
          </a:p>
          <a:p>
            <a:pPr lvl="1" algn="just"/>
            <a:r>
              <a:rPr lang="en-US" dirty="0">
                <a:latin typeface="Times New Roman" panose="02020603050405020304" pitchFamily="18" charset="0"/>
                <a:ea typeface="SimSun" panose="02010600030101010101" pitchFamily="2" charset="-122"/>
              </a:rPr>
              <a:t>Move Down.</a:t>
            </a:r>
          </a:p>
          <a:p>
            <a:pPr lvl="1" algn="just"/>
            <a:r>
              <a:rPr lang="en-US" dirty="0">
                <a:latin typeface="Times New Roman" panose="02020603050405020304" pitchFamily="18" charset="0"/>
                <a:ea typeface="SimSun" panose="02010600030101010101" pitchFamily="2" charset="-122"/>
              </a:rPr>
              <a:t>Shoot (fire a bullet).</a:t>
            </a:r>
          </a:p>
          <a:p>
            <a:pPr lvl="1" algn="just"/>
            <a:r>
              <a:rPr lang="en-US" dirty="0">
                <a:latin typeface="Times New Roman" panose="02020603050405020304" pitchFamily="18" charset="0"/>
                <a:ea typeface="SimSun" panose="02010600030101010101" pitchFamily="2" charset="-122"/>
              </a:rPr>
              <a:t>Do nothing (stay still).</a:t>
            </a:r>
            <a:endParaRPr lang="en-US" sz="16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986501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11</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RL Formulation</a:t>
            </a:r>
            <a:endParaRPr lang="en-US" sz="4000" b="1" dirty="0"/>
          </a:p>
        </p:txBody>
      </p:sp>
      <p:sp>
        <p:nvSpPr>
          <p:cNvPr id="3" name="Content Placeholder 1">
            <a:extLst>
              <a:ext uri="{FF2B5EF4-FFF2-40B4-BE49-F238E27FC236}">
                <a16:creationId xmlns:a16="http://schemas.microsoft.com/office/drawing/2014/main" id="{F7A7E558-E109-01D4-12BD-C77A6DBAAA2E}"/>
              </a:ext>
            </a:extLst>
          </p:cNvPr>
          <p:cNvSpPr txBox="1">
            <a:spLocks/>
          </p:cNvSpPr>
          <p:nvPr/>
        </p:nvSpPr>
        <p:spPr>
          <a:xfrm>
            <a:off x="493594" y="1638185"/>
            <a:ext cx="10860206" cy="800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a:latin typeface="Times New Roman" panose="02020603050405020304" pitchFamily="18" charset="0"/>
                <a:ea typeface="SimSun" panose="02010600030101010101" pitchFamily="2" charset="-122"/>
              </a:rPr>
              <a:t>Reward Function: </a:t>
            </a:r>
            <a:r>
              <a:rPr lang="en-US" sz="2400" dirty="0">
                <a:latin typeface="Times New Roman" panose="02020603050405020304" pitchFamily="18" charset="0"/>
                <a:ea typeface="SimSun" panose="02010600030101010101" pitchFamily="2" charset="-122"/>
              </a:rPr>
              <a:t>The reward function determines the agent's objective and provides feedback on its actions.</a:t>
            </a:r>
          </a:p>
          <a:p>
            <a:pPr marL="0" indent="0" algn="just">
              <a:buNone/>
            </a:pPr>
            <a:endParaRPr lang="en-US" sz="2400" dirty="0">
              <a:latin typeface="Times New Roman" panose="02020603050405020304" pitchFamily="18" charset="0"/>
              <a:ea typeface="SimSun" panose="02010600030101010101" pitchFamily="2" charset="-122"/>
            </a:endParaRPr>
          </a:p>
        </p:txBody>
      </p:sp>
      <p:graphicFrame>
        <p:nvGraphicFramePr>
          <p:cNvPr id="2" name="Table 1">
            <a:extLst>
              <a:ext uri="{FF2B5EF4-FFF2-40B4-BE49-F238E27FC236}">
                <a16:creationId xmlns:a16="http://schemas.microsoft.com/office/drawing/2014/main" id="{5DA1ED98-140E-7FE9-5C5E-0C7EA665E827}"/>
              </a:ext>
            </a:extLst>
          </p:cNvPr>
          <p:cNvGraphicFramePr>
            <a:graphicFrameLocks noGrp="1"/>
          </p:cNvGraphicFramePr>
          <p:nvPr>
            <p:extLst>
              <p:ext uri="{D42A27DB-BD31-4B8C-83A1-F6EECF244321}">
                <p14:modId xmlns:p14="http://schemas.microsoft.com/office/powerpoint/2010/main" val="2039687677"/>
              </p:ext>
            </p:extLst>
          </p:nvPr>
        </p:nvGraphicFramePr>
        <p:xfrm>
          <a:off x="2858763" y="2803073"/>
          <a:ext cx="6129867" cy="1828800"/>
        </p:xfrm>
        <a:graphic>
          <a:graphicData uri="http://schemas.openxmlformats.org/drawingml/2006/table">
            <a:tbl>
              <a:tblPr firstRow="1" firstCol="1" bandRow="1">
                <a:tableStyleId>{9DCAF9ED-07DC-4A11-8D7F-57B35C25682E}</a:tableStyleId>
              </a:tblPr>
              <a:tblGrid>
                <a:gridCol w="3002037">
                  <a:extLst>
                    <a:ext uri="{9D8B030D-6E8A-4147-A177-3AD203B41FA5}">
                      <a16:colId xmlns:a16="http://schemas.microsoft.com/office/drawing/2014/main" val="3428817577"/>
                    </a:ext>
                  </a:extLst>
                </a:gridCol>
                <a:gridCol w="3127830">
                  <a:extLst>
                    <a:ext uri="{9D8B030D-6E8A-4147-A177-3AD203B41FA5}">
                      <a16:colId xmlns:a16="http://schemas.microsoft.com/office/drawing/2014/main" val="3869664346"/>
                    </a:ext>
                  </a:extLst>
                </a:gridCol>
              </a:tblGrid>
              <a:tr h="303833">
                <a:tc>
                  <a:txBody>
                    <a:bodyPr/>
                    <a:lstStyle/>
                    <a:p>
                      <a:pPr algn="ctr"/>
                      <a:r>
                        <a:rPr lang="en-US" sz="2400" dirty="0">
                          <a:effectLst/>
                        </a:rPr>
                        <a:t>Action</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Reward</a:t>
                      </a:r>
                      <a:endParaRPr lang="en-IN" sz="16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740475851"/>
                  </a:ext>
                </a:extLst>
              </a:tr>
              <a:tr h="303833">
                <a:tc>
                  <a:txBody>
                    <a:bodyPr/>
                    <a:lstStyle/>
                    <a:p>
                      <a:pPr algn="ctr"/>
                      <a:r>
                        <a:rPr lang="en-US" sz="2400" dirty="0">
                          <a:effectLst/>
                        </a:rPr>
                        <a:t>Every Frame Change</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-0.001</a:t>
                      </a:r>
                      <a:endParaRPr lang="en-IN" sz="16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28215008"/>
                  </a:ext>
                </a:extLst>
              </a:tr>
              <a:tr h="303833">
                <a:tc>
                  <a:txBody>
                    <a:bodyPr/>
                    <a:lstStyle/>
                    <a:p>
                      <a:pPr algn="ctr"/>
                      <a:r>
                        <a:rPr lang="en-US" sz="2400">
                          <a:effectLst/>
                        </a:rPr>
                        <a:t>Shooting</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-0.001</a:t>
                      </a:r>
                      <a:endParaRPr lang="en-IN" sz="16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3653611"/>
                  </a:ext>
                </a:extLst>
              </a:tr>
              <a:tr h="303833">
                <a:tc>
                  <a:txBody>
                    <a:bodyPr/>
                    <a:lstStyle/>
                    <a:p>
                      <a:pPr algn="ctr"/>
                      <a:r>
                        <a:rPr lang="en-US" sz="2400">
                          <a:effectLst/>
                        </a:rPr>
                        <a:t>Killing Enemy</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1</a:t>
                      </a:r>
                      <a:endParaRPr lang="en-IN" sz="16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336028688"/>
                  </a:ext>
                </a:extLst>
              </a:tr>
              <a:tr h="303833">
                <a:tc>
                  <a:txBody>
                    <a:bodyPr/>
                    <a:lstStyle/>
                    <a:p>
                      <a:pPr algn="ctr"/>
                      <a:r>
                        <a:rPr lang="en-US" sz="2400">
                          <a:effectLst/>
                        </a:rPr>
                        <a:t>Losing Game</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-2 </a:t>
                      </a:r>
                      <a:endParaRPr lang="en-IN" sz="16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618774259"/>
                  </a:ext>
                </a:extLst>
              </a:tr>
            </a:tbl>
          </a:graphicData>
        </a:graphic>
      </p:graphicFrame>
    </p:spTree>
    <p:extLst>
      <p:ext uri="{BB962C8B-B14F-4D97-AF65-F5344CB8AC3E}">
        <p14:creationId xmlns:p14="http://schemas.microsoft.com/office/powerpoint/2010/main" val="764332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267013"/>
            <a:ext cx="10217948" cy="488424"/>
          </a:xfrm>
        </p:spPr>
        <p:txBody>
          <a:bodyPr>
            <a:normAutofit/>
          </a:bodyPr>
          <a:lstStyle/>
          <a:p>
            <a:pPr marL="0" indent="0" algn="just">
              <a:buNone/>
            </a:pPr>
            <a:r>
              <a:rPr lang="en-US" b="1" dirty="0">
                <a:effectLst/>
                <a:latin typeface="Times New Roman" panose="02020603050405020304" pitchFamily="18" charset="0"/>
                <a:ea typeface="SimSun" panose="02010600030101010101" pitchFamily="2" charset="-122"/>
              </a:rPr>
              <a:t>Deep Q-Networks </a:t>
            </a:r>
            <a:r>
              <a:rPr lang="en-US" b="1" dirty="0">
                <a:latin typeface="Times New Roman" panose="02020603050405020304" pitchFamily="18" charset="0"/>
                <a:ea typeface="SimSun" panose="02010600030101010101" pitchFamily="2" charset="-122"/>
              </a:rPr>
              <a:t>(DQN)</a:t>
            </a:r>
            <a:endParaRPr lang="en-IN" b="1" i="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12</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a:t>
            </a:r>
            <a:endParaRPr lang="en-US" sz="4000" b="1" dirty="0"/>
          </a:p>
        </p:txBody>
      </p:sp>
      <p:pic>
        <p:nvPicPr>
          <p:cNvPr id="2050" name="Picture 2" descr="PlantUML diagram">
            <a:extLst>
              <a:ext uri="{FF2B5EF4-FFF2-40B4-BE49-F238E27FC236}">
                <a16:creationId xmlns:a16="http://schemas.microsoft.com/office/drawing/2014/main" id="{086115E9-B902-45C1-73A6-F6663FBA6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831" y="1885194"/>
            <a:ext cx="2700337" cy="431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3659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267013"/>
            <a:ext cx="10217948" cy="488424"/>
          </a:xfrm>
        </p:spPr>
        <p:txBody>
          <a:bodyPr>
            <a:normAutofit/>
          </a:bodyPr>
          <a:lstStyle/>
          <a:p>
            <a:pPr marL="0" indent="0" algn="just">
              <a:buNone/>
            </a:pPr>
            <a:r>
              <a:rPr lang="en-US" b="1" dirty="0">
                <a:effectLst/>
                <a:latin typeface="Times New Roman" panose="02020603050405020304" pitchFamily="18" charset="0"/>
                <a:ea typeface="SimSun" panose="02010600030101010101" pitchFamily="2" charset="-122"/>
              </a:rPr>
              <a:t>Proximal </a:t>
            </a:r>
            <a:r>
              <a:rPr lang="en-US" b="1" dirty="0">
                <a:latin typeface="Times New Roman" panose="02020603050405020304" pitchFamily="18" charset="0"/>
                <a:ea typeface="SimSun" panose="02010600030101010101" pitchFamily="2" charset="-122"/>
              </a:rPr>
              <a:t>Policy Optimization(PPO)</a:t>
            </a:r>
            <a:endParaRPr lang="en-IN" b="1" i="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13</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a:t>
            </a:r>
            <a:endParaRPr lang="en-US" sz="4000" b="1" dirty="0"/>
          </a:p>
        </p:txBody>
      </p:sp>
      <p:pic>
        <p:nvPicPr>
          <p:cNvPr id="3074" name="Picture 2" descr="PlantUML diagram">
            <a:extLst>
              <a:ext uri="{FF2B5EF4-FFF2-40B4-BE49-F238E27FC236}">
                <a16:creationId xmlns:a16="http://schemas.microsoft.com/office/drawing/2014/main" id="{3462F7BD-F6B1-0184-2596-DAC2F2EC1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2319" y="1885194"/>
            <a:ext cx="3027362"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8568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267013"/>
            <a:ext cx="10217948" cy="488424"/>
          </a:xfrm>
        </p:spPr>
        <p:txBody>
          <a:bodyPr>
            <a:normAutofit/>
          </a:bodyPr>
          <a:lstStyle/>
          <a:p>
            <a:pPr marL="0" indent="0" algn="just">
              <a:buNone/>
            </a:pPr>
            <a:r>
              <a:rPr lang="en-US" b="1" dirty="0">
                <a:effectLst/>
                <a:latin typeface="Times New Roman" panose="02020603050405020304" pitchFamily="18" charset="0"/>
                <a:ea typeface="SimSun" panose="02010600030101010101" pitchFamily="2" charset="-122"/>
              </a:rPr>
              <a:t>Random Policy</a:t>
            </a:r>
            <a:endParaRPr lang="en-IN" b="1" i="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14</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a:t>
            </a:r>
            <a:endParaRPr lang="en-US" sz="4000" b="1" dirty="0"/>
          </a:p>
        </p:txBody>
      </p:sp>
      <p:pic>
        <p:nvPicPr>
          <p:cNvPr id="9" name="Picture 8">
            <a:extLst>
              <a:ext uri="{FF2B5EF4-FFF2-40B4-BE49-F238E27FC236}">
                <a16:creationId xmlns:a16="http://schemas.microsoft.com/office/drawing/2014/main" id="{AEC360F0-6C78-4E6E-E46A-401E68375424}"/>
              </a:ext>
            </a:extLst>
          </p:cNvPr>
          <p:cNvPicPr>
            <a:picLocks noChangeAspect="1"/>
          </p:cNvPicPr>
          <p:nvPr/>
        </p:nvPicPr>
        <p:blipFill>
          <a:blip r:embed="rId3"/>
          <a:stretch>
            <a:fillRect/>
          </a:stretch>
        </p:blipFill>
        <p:spPr>
          <a:xfrm>
            <a:off x="1037672" y="2280200"/>
            <a:ext cx="10116655" cy="2915497"/>
          </a:xfrm>
          <a:prstGeom prst="rect">
            <a:avLst/>
          </a:prstGeom>
        </p:spPr>
      </p:pic>
    </p:spTree>
    <p:extLst>
      <p:ext uri="{BB962C8B-B14F-4D97-AF65-F5344CB8AC3E}">
        <p14:creationId xmlns:p14="http://schemas.microsoft.com/office/powerpoint/2010/main" val="52306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15</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Results</a:t>
            </a:r>
            <a:endParaRPr lang="en-US" sz="4000" b="1" dirty="0"/>
          </a:p>
        </p:txBody>
      </p:sp>
      <p:pic>
        <p:nvPicPr>
          <p:cNvPr id="1026" name="Picture 1">
            <a:extLst>
              <a:ext uri="{FF2B5EF4-FFF2-40B4-BE49-F238E27FC236}">
                <a16:creationId xmlns:a16="http://schemas.microsoft.com/office/drawing/2014/main" id="{424D0BF2-6650-6F58-4030-0E8E7ED31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2334" y="1580252"/>
            <a:ext cx="3685955" cy="369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220B10CC-1772-DB38-E5CD-7203AE70BE28}"/>
              </a:ext>
            </a:extLst>
          </p:cNvPr>
          <p:cNvSpPr txBox="1"/>
          <p:nvPr/>
        </p:nvSpPr>
        <p:spPr>
          <a:xfrm>
            <a:off x="730742" y="5277747"/>
            <a:ext cx="6109138" cy="369332"/>
          </a:xfrm>
          <a:prstGeom prst="rect">
            <a:avLst/>
          </a:prstGeom>
          <a:noFill/>
        </p:spPr>
        <p:txBody>
          <a:bodyPr wrap="square">
            <a:spAutoFit/>
          </a:bodyPr>
          <a:lstStyle/>
          <a:p>
            <a:pPr algn="ctr"/>
            <a:r>
              <a:rPr lang="en-US" sz="1800" i="1" dirty="0">
                <a:effectLst/>
                <a:latin typeface="Times New Roman" panose="02020603050405020304" pitchFamily="18" charset="0"/>
                <a:ea typeface="SimSun" panose="02010600030101010101" pitchFamily="2" charset="-122"/>
              </a:rPr>
              <a:t>Training the agent.</a:t>
            </a:r>
            <a:endParaRPr lang="en-IN" sz="1200" dirty="0">
              <a:effectLst/>
              <a:latin typeface="Times New Roman" panose="02020603050405020304" pitchFamily="18" charset="0"/>
              <a:ea typeface="SimSun" panose="02010600030101010101" pitchFamily="2" charset="-122"/>
            </a:endParaRPr>
          </a:p>
        </p:txBody>
      </p:sp>
      <p:pic>
        <p:nvPicPr>
          <p:cNvPr id="1027" name="Picture 3">
            <a:extLst>
              <a:ext uri="{FF2B5EF4-FFF2-40B4-BE49-F238E27FC236}">
                <a16:creationId xmlns:a16="http://schemas.microsoft.com/office/drawing/2014/main" id="{1EFA9188-667E-506E-9B52-A657DA68E1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0" r="6761" b="-1002"/>
          <a:stretch/>
        </p:blipFill>
        <p:spPr bwMode="auto">
          <a:xfrm>
            <a:off x="6313714" y="2154463"/>
            <a:ext cx="5181600" cy="28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DEE4E359-B59D-7795-67F8-F8D0F8EE2920}"/>
              </a:ext>
            </a:extLst>
          </p:cNvPr>
          <p:cNvSpPr txBox="1"/>
          <p:nvPr/>
        </p:nvSpPr>
        <p:spPr>
          <a:xfrm>
            <a:off x="5849257" y="4834751"/>
            <a:ext cx="6110514" cy="369332"/>
          </a:xfrm>
          <a:prstGeom prst="rect">
            <a:avLst/>
          </a:prstGeom>
          <a:noFill/>
        </p:spPr>
        <p:txBody>
          <a:bodyPr wrap="square">
            <a:spAutoFit/>
          </a:bodyPr>
          <a:lstStyle/>
          <a:p>
            <a:pPr algn="ctr"/>
            <a:r>
              <a:rPr lang="en-US" sz="1800" i="1" dirty="0">
                <a:effectLst/>
                <a:latin typeface="Times New Roman" panose="02020603050405020304" pitchFamily="18" charset="0"/>
                <a:ea typeface="SimSun" panose="02010600030101010101" pitchFamily="2" charset="-122"/>
              </a:rPr>
              <a:t>Bar graph of Scores of 3 algorithms </a:t>
            </a:r>
            <a:endParaRPr lang="en-IN" sz="12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444748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16</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Results</a:t>
            </a:r>
            <a:endParaRPr lang="en-US" sz="4000" b="1" dirty="0"/>
          </a:p>
        </p:txBody>
      </p:sp>
      <p:graphicFrame>
        <p:nvGraphicFramePr>
          <p:cNvPr id="7" name="Table 6">
            <a:extLst>
              <a:ext uri="{FF2B5EF4-FFF2-40B4-BE49-F238E27FC236}">
                <a16:creationId xmlns:a16="http://schemas.microsoft.com/office/drawing/2014/main" id="{452F9B0B-F7FC-CD12-2275-BF884E4AF349}"/>
              </a:ext>
            </a:extLst>
          </p:cNvPr>
          <p:cNvGraphicFramePr>
            <a:graphicFrameLocks noGrp="1"/>
          </p:cNvGraphicFramePr>
          <p:nvPr>
            <p:extLst>
              <p:ext uri="{D42A27DB-BD31-4B8C-83A1-F6EECF244321}">
                <p14:modId xmlns:p14="http://schemas.microsoft.com/office/powerpoint/2010/main" val="350561895"/>
              </p:ext>
            </p:extLst>
          </p:nvPr>
        </p:nvGraphicFramePr>
        <p:xfrm>
          <a:off x="2998075" y="1765738"/>
          <a:ext cx="6195850" cy="1463040"/>
        </p:xfrm>
        <a:graphic>
          <a:graphicData uri="http://schemas.openxmlformats.org/drawingml/2006/table">
            <a:tbl>
              <a:tblPr firstRow="1" firstCol="1" bandRow="1">
                <a:tableStyleId>{793D81CF-94F2-401A-BA57-92F5A7B2D0C5}</a:tableStyleId>
              </a:tblPr>
              <a:tblGrid>
                <a:gridCol w="1461872">
                  <a:extLst>
                    <a:ext uri="{9D8B030D-6E8A-4147-A177-3AD203B41FA5}">
                      <a16:colId xmlns:a16="http://schemas.microsoft.com/office/drawing/2014/main" val="1487309413"/>
                    </a:ext>
                  </a:extLst>
                </a:gridCol>
                <a:gridCol w="1520347">
                  <a:extLst>
                    <a:ext uri="{9D8B030D-6E8A-4147-A177-3AD203B41FA5}">
                      <a16:colId xmlns:a16="http://schemas.microsoft.com/office/drawing/2014/main" val="3004594152"/>
                    </a:ext>
                  </a:extLst>
                </a:gridCol>
                <a:gridCol w="1418328">
                  <a:extLst>
                    <a:ext uri="{9D8B030D-6E8A-4147-A177-3AD203B41FA5}">
                      <a16:colId xmlns:a16="http://schemas.microsoft.com/office/drawing/2014/main" val="709872388"/>
                    </a:ext>
                  </a:extLst>
                </a:gridCol>
                <a:gridCol w="1795303">
                  <a:extLst>
                    <a:ext uri="{9D8B030D-6E8A-4147-A177-3AD203B41FA5}">
                      <a16:colId xmlns:a16="http://schemas.microsoft.com/office/drawing/2014/main" val="1228538546"/>
                    </a:ext>
                  </a:extLst>
                </a:gridCol>
              </a:tblGrid>
              <a:tr h="592787">
                <a:tc>
                  <a:txBody>
                    <a:bodyPr/>
                    <a:lstStyle/>
                    <a:p>
                      <a:pPr algn="ctr"/>
                      <a:r>
                        <a:rPr lang="en-US" sz="2400" dirty="0">
                          <a:effectLst/>
                        </a:rPr>
                        <a:t>Algorithm</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Learning Rate</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Mean reward</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a:effectLst/>
                        </a:rPr>
                        <a:t>Exploration</a:t>
                      </a:r>
                      <a:endParaRPr lang="en-IN" sz="1600">
                        <a:effectLst/>
                      </a:endParaRPr>
                    </a:p>
                    <a:p>
                      <a:pPr algn="ctr"/>
                      <a:r>
                        <a:rPr lang="en-US" sz="2400">
                          <a:effectLst/>
                        </a:rPr>
                        <a:t>Fraction</a:t>
                      </a:r>
                      <a:endParaRPr lang="en-IN" sz="16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882672464"/>
                  </a:ext>
                </a:extLst>
              </a:tr>
              <a:tr h="296393">
                <a:tc>
                  <a:txBody>
                    <a:bodyPr/>
                    <a:lstStyle/>
                    <a:p>
                      <a:pPr algn="ctr"/>
                      <a:r>
                        <a:rPr lang="en-US" sz="2400">
                          <a:effectLst/>
                        </a:rPr>
                        <a:t>DQN</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1e-4</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15.85</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0.1</a:t>
                      </a:r>
                      <a:endParaRPr lang="en-IN" sz="16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10777761"/>
                  </a:ext>
                </a:extLst>
              </a:tr>
              <a:tr h="296393">
                <a:tc>
                  <a:txBody>
                    <a:bodyPr/>
                    <a:lstStyle/>
                    <a:p>
                      <a:pPr algn="ctr"/>
                      <a:r>
                        <a:rPr lang="en-US" sz="2400">
                          <a:effectLst/>
                        </a:rPr>
                        <a:t>PPO</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0.00025</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a:effectLst/>
                        </a:rPr>
                        <a:t>20.831</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0.025</a:t>
                      </a:r>
                      <a:endParaRPr lang="en-IN" sz="16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105812949"/>
                  </a:ext>
                </a:extLst>
              </a:tr>
            </a:tbl>
          </a:graphicData>
        </a:graphic>
      </p:graphicFrame>
      <p:graphicFrame>
        <p:nvGraphicFramePr>
          <p:cNvPr id="8" name="Table 7">
            <a:extLst>
              <a:ext uri="{FF2B5EF4-FFF2-40B4-BE49-F238E27FC236}">
                <a16:creationId xmlns:a16="http://schemas.microsoft.com/office/drawing/2014/main" id="{4F5DFBDC-A3EC-F3A9-DA9A-BE3FF878BE2C}"/>
              </a:ext>
            </a:extLst>
          </p:cNvPr>
          <p:cNvGraphicFramePr>
            <a:graphicFrameLocks noGrp="1"/>
          </p:cNvGraphicFramePr>
          <p:nvPr>
            <p:extLst>
              <p:ext uri="{D42A27DB-BD31-4B8C-83A1-F6EECF244321}">
                <p14:modId xmlns:p14="http://schemas.microsoft.com/office/powerpoint/2010/main" val="4004133634"/>
              </p:ext>
            </p:extLst>
          </p:nvPr>
        </p:nvGraphicFramePr>
        <p:xfrm>
          <a:off x="2998074" y="3629223"/>
          <a:ext cx="6195851" cy="1828800"/>
        </p:xfrm>
        <a:graphic>
          <a:graphicData uri="http://schemas.openxmlformats.org/drawingml/2006/table">
            <a:tbl>
              <a:tblPr firstRow="1" firstCol="1" bandRow="1">
                <a:tableStyleId>{793D81CF-94F2-401A-BA57-92F5A7B2D0C5}</a:tableStyleId>
              </a:tblPr>
              <a:tblGrid>
                <a:gridCol w="1598166">
                  <a:extLst>
                    <a:ext uri="{9D8B030D-6E8A-4147-A177-3AD203B41FA5}">
                      <a16:colId xmlns:a16="http://schemas.microsoft.com/office/drawing/2014/main" val="3083132382"/>
                    </a:ext>
                  </a:extLst>
                </a:gridCol>
                <a:gridCol w="1491040">
                  <a:extLst>
                    <a:ext uri="{9D8B030D-6E8A-4147-A177-3AD203B41FA5}">
                      <a16:colId xmlns:a16="http://schemas.microsoft.com/office/drawing/2014/main" val="1834869393"/>
                    </a:ext>
                  </a:extLst>
                </a:gridCol>
                <a:gridCol w="1398862">
                  <a:extLst>
                    <a:ext uri="{9D8B030D-6E8A-4147-A177-3AD203B41FA5}">
                      <a16:colId xmlns:a16="http://schemas.microsoft.com/office/drawing/2014/main" val="1148649123"/>
                    </a:ext>
                  </a:extLst>
                </a:gridCol>
                <a:gridCol w="1707783">
                  <a:extLst>
                    <a:ext uri="{9D8B030D-6E8A-4147-A177-3AD203B41FA5}">
                      <a16:colId xmlns:a16="http://schemas.microsoft.com/office/drawing/2014/main" val="1462206013"/>
                    </a:ext>
                  </a:extLst>
                </a:gridCol>
              </a:tblGrid>
              <a:tr h="679176">
                <a:tc>
                  <a:txBody>
                    <a:bodyPr/>
                    <a:lstStyle/>
                    <a:p>
                      <a:pPr algn="ctr"/>
                      <a:r>
                        <a:rPr lang="en-US" sz="2400" dirty="0">
                          <a:effectLst/>
                        </a:rPr>
                        <a:t>Algorithm</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Episode Number</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a:effectLst/>
                        </a:rPr>
                        <a:t>Average </a:t>
                      </a:r>
                      <a:endParaRPr lang="en-IN" sz="1600">
                        <a:effectLst/>
                      </a:endParaRPr>
                    </a:p>
                    <a:p>
                      <a:pPr algn="ctr"/>
                      <a:r>
                        <a:rPr lang="en-US" sz="2400">
                          <a:effectLst/>
                        </a:rPr>
                        <a:t>Score</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a:effectLst/>
                        </a:rPr>
                        <a:t>Highest Score</a:t>
                      </a:r>
                      <a:endParaRPr lang="en-IN" sz="16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57365563"/>
                  </a:ext>
                </a:extLst>
              </a:tr>
              <a:tr h="339588">
                <a:tc>
                  <a:txBody>
                    <a:bodyPr/>
                    <a:lstStyle/>
                    <a:p>
                      <a:pPr algn="ctr"/>
                      <a:r>
                        <a:rPr lang="en-US" sz="2400">
                          <a:effectLst/>
                        </a:rPr>
                        <a:t>DQN</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200</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19.85</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154</a:t>
                      </a:r>
                      <a:endParaRPr lang="en-IN" sz="16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204508083"/>
                  </a:ext>
                </a:extLst>
              </a:tr>
              <a:tr h="339588">
                <a:tc>
                  <a:txBody>
                    <a:bodyPr/>
                    <a:lstStyle/>
                    <a:p>
                      <a:pPr algn="ctr"/>
                      <a:r>
                        <a:rPr lang="en-US" sz="2400">
                          <a:effectLst/>
                        </a:rPr>
                        <a:t>PPO</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a:effectLst/>
                        </a:rPr>
                        <a:t>200</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24.831</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175</a:t>
                      </a:r>
                      <a:endParaRPr lang="en-IN" sz="16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660990841"/>
                  </a:ext>
                </a:extLst>
              </a:tr>
              <a:tr h="339588">
                <a:tc>
                  <a:txBody>
                    <a:bodyPr/>
                    <a:lstStyle/>
                    <a:p>
                      <a:pPr algn="ctr"/>
                      <a:r>
                        <a:rPr lang="en-US" sz="2400">
                          <a:effectLst/>
                        </a:rPr>
                        <a:t>Random</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a:effectLst/>
                        </a:rPr>
                        <a:t>200</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a:effectLst/>
                        </a:rPr>
                        <a:t>7.454</a:t>
                      </a:r>
                      <a:endParaRPr lang="en-IN" sz="16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2400" dirty="0">
                          <a:effectLst/>
                        </a:rPr>
                        <a:t>34</a:t>
                      </a:r>
                      <a:endParaRPr lang="en-IN" sz="16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896965874"/>
                  </a:ext>
                </a:extLst>
              </a:tr>
            </a:tbl>
          </a:graphicData>
        </a:graphic>
      </p:graphicFrame>
    </p:spTree>
    <p:extLst>
      <p:ext uri="{BB962C8B-B14F-4D97-AF65-F5344CB8AC3E}">
        <p14:creationId xmlns:p14="http://schemas.microsoft.com/office/powerpoint/2010/main" val="387470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17</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Conclusion</a:t>
            </a:r>
            <a:endParaRPr lang="en-US" sz="4000" b="1" dirty="0"/>
          </a:p>
        </p:txBody>
      </p:sp>
      <p:sp>
        <p:nvSpPr>
          <p:cNvPr id="3" name="Content Placeholder 1">
            <a:extLst>
              <a:ext uri="{FF2B5EF4-FFF2-40B4-BE49-F238E27FC236}">
                <a16:creationId xmlns:a16="http://schemas.microsoft.com/office/drawing/2014/main" id="{F7A7E558-E109-01D4-12BD-C77A6DBAAA2E}"/>
              </a:ext>
            </a:extLst>
          </p:cNvPr>
          <p:cNvSpPr txBox="1">
            <a:spLocks/>
          </p:cNvSpPr>
          <p:nvPr/>
        </p:nvSpPr>
        <p:spPr>
          <a:xfrm>
            <a:off x="987026" y="1899953"/>
            <a:ext cx="10217948" cy="3820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latin typeface="Times New Roman" panose="02020603050405020304" pitchFamily="18" charset="0"/>
                <a:ea typeface="SimSun" panose="02010600030101010101" pitchFamily="2" charset="-122"/>
              </a:rPr>
              <a:t>PPO significantly outperformed both DQN and the random policy, achieving the highest average reward of 24.831 and the highest single-episode reward of 175, indicating its superior effectiveness in the Space Invaders game.</a:t>
            </a:r>
          </a:p>
          <a:p>
            <a:pPr algn="just"/>
            <a:r>
              <a:rPr lang="en-US" sz="2400" dirty="0">
                <a:latin typeface="Times New Roman" panose="02020603050405020304" pitchFamily="18" charset="0"/>
                <a:ea typeface="SimSun" panose="02010600030101010101" pitchFamily="2" charset="-122"/>
              </a:rPr>
              <a:t>DQN demonstrated the capability to learn and improve game strategies with an average reward of 19.85 and a highest single-episode reward of 154, though it was less effective than PPO.</a:t>
            </a:r>
          </a:p>
          <a:p>
            <a:pPr algn="just"/>
            <a:r>
              <a:rPr lang="en-US" sz="2400" dirty="0">
                <a:latin typeface="Times New Roman" panose="02020603050405020304" pitchFamily="18" charset="0"/>
                <a:ea typeface="SimSun" panose="02010600030101010101" pitchFamily="2" charset="-122"/>
              </a:rPr>
              <a:t>The random policy had the lowest performance, with an average reward of 7.454 and a highest single-episode reward of 34, establishing a baseline for comparison and underscoring the advantages of using PPO and DQN for game strategy optimization.</a:t>
            </a:r>
          </a:p>
        </p:txBody>
      </p:sp>
    </p:spTree>
    <p:extLst>
      <p:ext uri="{BB962C8B-B14F-4D97-AF65-F5344CB8AC3E}">
        <p14:creationId xmlns:p14="http://schemas.microsoft.com/office/powerpoint/2010/main" val="1304566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987026" y="1657729"/>
            <a:ext cx="10217948" cy="3542542"/>
          </a:xfrm>
        </p:spPr>
        <p:txBody>
          <a:bodyPr>
            <a:normAutofit/>
          </a:bodyPr>
          <a:lstStyle/>
          <a:p>
            <a:pPr marL="514350" indent="-514350" algn="just">
              <a:buFont typeface="+mj-lt"/>
              <a:buAutoNum type="romanUcPeriod"/>
            </a:pPr>
            <a:r>
              <a:rPr lang="en-US" sz="2400" dirty="0">
                <a:effectLst/>
                <a:latin typeface="Times New Roman" panose="02020603050405020304" pitchFamily="18" charset="0"/>
                <a:ea typeface="SimSun" panose="02010600030101010101" pitchFamily="2" charset="-122"/>
              </a:rPr>
              <a:t>Kaiser, L., </a:t>
            </a:r>
            <a:r>
              <a:rPr lang="en-US" sz="2400" dirty="0" err="1">
                <a:effectLst/>
                <a:latin typeface="Times New Roman" panose="02020603050405020304" pitchFamily="18" charset="0"/>
                <a:ea typeface="SimSun" panose="02010600030101010101" pitchFamily="2" charset="-122"/>
              </a:rPr>
              <a:t>Babaeizadeh</a:t>
            </a:r>
            <a:r>
              <a:rPr lang="en-US" sz="2400" dirty="0">
                <a:effectLst/>
                <a:latin typeface="Times New Roman" panose="02020603050405020304" pitchFamily="18" charset="0"/>
                <a:ea typeface="SimSun" panose="02010600030101010101" pitchFamily="2" charset="-122"/>
              </a:rPr>
              <a:t>, M., Milos, P., </a:t>
            </a:r>
            <a:r>
              <a:rPr lang="en-US" sz="2400" dirty="0" err="1">
                <a:effectLst/>
                <a:latin typeface="Times New Roman" panose="02020603050405020304" pitchFamily="18" charset="0"/>
                <a:ea typeface="SimSun" panose="02010600030101010101" pitchFamily="2" charset="-122"/>
              </a:rPr>
              <a:t>Osinski</a:t>
            </a:r>
            <a:r>
              <a:rPr lang="en-US" sz="2400" dirty="0">
                <a:effectLst/>
                <a:latin typeface="Times New Roman" panose="02020603050405020304" pitchFamily="18" charset="0"/>
                <a:ea typeface="SimSun" panose="02010600030101010101" pitchFamily="2" charset="-122"/>
              </a:rPr>
              <a:t>, B., Campbell, R.H., </a:t>
            </a:r>
            <a:r>
              <a:rPr lang="en-US" sz="2400" dirty="0" err="1">
                <a:effectLst/>
                <a:latin typeface="Times New Roman" panose="02020603050405020304" pitchFamily="18" charset="0"/>
                <a:ea typeface="SimSun" panose="02010600030101010101" pitchFamily="2" charset="-122"/>
              </a:rPr>
              <a:t>Czechowski</a:t>
            </a:r>
            <a:r>
              <a:rPr lang="en-US" sz="2400" dirty="0">
                <a:effectLst/>
                <a:latin typeface="Times New Roman" panose="02020603050405020304" pitchFamily="18" charset="0"/>
                <a:ea typeface="SimSun" panose="02010600030101010101" pitchFamily="2" charset="-122"/>
              </a:rPr>
              <a:t>, K., Erhan, D., Finn, C., </a:t>
            </a:r>
            <a:r>
              <a:rPr lang="en-US" sz="2400" dirty="0" err="1">
                <a:effectLst/>
                <a:latin typeface="Times New Roman" panose="02020603050405020304" pitchFamily="18" charset="0"/>
                <a:ea typeface="SimSun" panose="02010600030101010101" pitchFamily="2" charset="-122"/>
              </a:rPr>
              <a:t>Kozakowski</a:t>
            </a:r>
            <a:r>
              <a:rPr lang="en-US" sz="2400" dirty="0">
                <a:effectLst/>
                <a:latin typeface="Times New Roman" panose="02020603050405020304" pitchFamily="18" charset="0"/>
                <a:ea typeface="SimSun" panose="02010600030101010101" pitchFamily="2" charset="-122"/>
              </a:rPr>
              <a:t>, P., Levine, S. and Mohiuddin, A., 2019. Model-based reinforcement learning for </a:t>
            </a:r>
            <a:r>
              <a:rPr lang="en-US" sz="2400" dirty="0" err="1">
                <a:effectLst/>
                <a:latin typeface="Times New Roman" panose="02020603050405020304" pitchFamily="18" charset="0"/>
                <a:ea typeface="SimSun" panose="02010600030101010101" pitchFamily="2" charset="-122"/>
              </a:rPr>
              <a:t>atari</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arXiv</a:t>
            </a:r>
            <a:r>
              <a:rPr lang="en-US" sz="2400" dirty="0">
                <a:effectLst/>
                <a:latin typeface="Times New Roman" panose="02020603050405020304" pitchFamily="18" charset="0"/>
                <a:ea typeface="SimSun" panose="02010600030101010101" pitchFamily="2" charset="-122"/>
              </a:rPr>
              <a:t> preprint arXiv:1903.00374.</a:t>
            </a:r>
          </a:p>
          <a:p>
            <a:pPr marL="514350" indent="-514350" algn="just">
              <a:buFont typeface="+mj-lt"/>
              <a:buAutoNum type="romanUcPeriod"/>
            </a:pPr>
            <a:r>
              <a:rPr lang="en-US" sz="2400" dirty="0">
                <a:effectLst/>
                <a:latin typeface="Times New Roman" panose="02020603050405020304" pitchFamily="18" charset="0"/>
                <a:ea typeface="SimSun" panose="02010600030101010101" pitchFamily="2" charset="-122"/>
              </a:rPr>
              <a:t>Martinez-Nieves, C.L., Defeating the Invaders with Deep Reinforcement Learning.</a:t>
            </a:r>
          </a:p>
          <a:p>
            <a:pPr marL="514350" indent="-514350" algn="just">
              <a:buFont typeface="+mj-lt"/>
              <a:buAutoNum type="romanUcPeriod"/>
            </a:pPr>
            <a:r>
              <a:rPr lang="en-US" sz="2400" dirty="0">
                <a:effectLst/>
                <a:latin typeface="Times New Roman" panose="02020603050405020304" pitchFamily="18" charset="0"/>
                <a:ea typeface="SimSun" panose="02010600030101010101" pitchFamily="2" charset="-122"/>
              </a:rPr>
              <a:t>Singh, A.A., 2022. Deep Reinforcement Learning for Game-Playing Agents.</a:t>
            </a:r>
            <a:endParaRPr lang="en-IN" sz="2400" dirty="0">
              <a:effectLst/>
              <a:latin typeface="Times New Roman" panose="02020603050405020304" pitchFamily="18" charset="0"/>
              <a:ea typeface="SimSun" panose="02010600030101010101" pitchFamily="2" charset="-122"/>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18</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References</a:t>
            </a:r>
            <a:endParaRPr lang="en-US" sz="4000" b="1" dirty="0"/>
          </a:p>
        </p:txBody>
      </p:sp>
    </p:spTree>
    <p:extLst>
      <p:ext uri="{BB962C8B-B14F-4D97-AF65-F5344CB8AC3E}">
        <p14:creationId xmlns:p14="http://schemas.microsoft.com/office/powerpoint/2010/main" val="720028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1724" y="512116"/>
            <a:ext cx="11436823" cy="421441"/>
          </a:xfrm>
        </p:spPr>
        <p:txBody>
          <a:bodyPr/>
          <a:lstStyle/>
          <a:p>
            <a:r>
              <a:rPr lang="en-US" b="1" dirty="0">
                <a:latin typeface="Times New Roman" panose="02020603050405020304" pitchFamily="18" charset="0"/>
                <a:cs typeface="Times New Roman" panose="02020603050405020304" pitchFamily="18" charset="0"/>
              </a:rPr>
              <a:t>CONTENTS</a:t>
            </a:r>
          </a:p>
        </p:txBody>
      </p:sp>
      <p:sp>
        <p:nvSpPr>
          <p:cNvPr id="7" name="TextBox 6">
            <a:extLst>
              <a:ext uri="{FF2B5EF4-FFF2-40B4-BE49-F238E27FC236}">
                <a16:creationId xmlns:a16="http://schemas.microsoft.com/office/drawing/2014/main" id="{EEC38E6D-694D-F8A6-501A-B49D0B10F4F3}"/>
              </a:ext>
            </a:extLst>
          </p:cNvPr>
          <p:cNvSpPr txBox="1"/>
          <p:nvPr/>
        </p:nvSpPr>
        <p:spPr>
          <a:xfrm>
            <a:off x="4814347" y="1411931"/>
            <a:ext cx="3887693" cy="2600199"/>
          </a:xfrm>
          <a:prstGeom prst="rect">
            <a:avLst/>
          </a:prstGeom>
          <a:noFill/>
        </p:spPr>
        <p:txBody>
          <a:bodyPr wrap="square">
            <a:spAutoFit/>
          </a:bodyPr>
          <a:lstStyle/>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RL Formulation</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Methodology</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Results</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Conclusion</a:t>
            </a:r>
          </a:p>
        </p:txBody>
      </p:sp>
      <p:sp>
        <p:nvSpPr>
          <p:cNvPr id="9" name="TextBox 8">
            <a:extLst>
              <a:ext uri="{FF2B5EF4-FFF2-40B4-BE49-F238E27FC236}">
                <a16:creationId xmlns:a16="http://schemas.microsoft.com/office/drawing/2014/main" id="{7AFE8605-DA41-6D23-A0D9-CFB7D3C2023F}"/>
              </a:ext>
            </a:extLst>
          </p:cNvPr>
          <p:cNvSpPr txBox="1"/>
          <p:nvPr/>
        </p:nvSpPr>
        <p:spPr>
          <a:xfrm>
            <a:off x="646953" y="1411931"/>
            <a:ext cx="6111240" cy="2600199"/>
          </a:xfrm>
          <a:prstGeom prst="rect">
            <a:avLst/>
          </a:prstGeom>
          <a:noFill/>
        </p:spPr>
        <p:txBody>
          <a:bodyPr wrap="square">
            <a:spAutoFit/>
          </a:bodyPr>
          <a:lstStyle/>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Introduction </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Problem statement</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Literature survey</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Research gap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5A0940-C8CE-D364-C666-C3DE2C29BB5D}"/>
              </a:ext>
            </a:extLst>
          </p:cNvPr>
          <p:cNvSpPr>
            <a:spLocks noGrp="1"/>
          </p:cNvSpPr>
          <p:nvPr>
            <p:ph idx="1"/>
          </p:nvPr>
        </p:nvSpPr>
        <p:spPr>
          <a:xfrm>
            <a:off x="341194" y="1673528"/>
            <a:ext cx="11436823" cy="4270072"/>
          </a:xfrm>
        </p:spPr>
        <p:txBody>
          <a:bodyPr>
            <a:normAutofit/>
          </a:bodyPr>
          <a:lstStyle/>
          <a:p>
            <a:pPr algn="just"/>
            <a:r>
              <a:rPr lang="en-US" sz="2400" dirty="0"/>
              <a:t>Space Invaders is a renowned arcade game known for its challenging gameplay, making it an ideal platform for testing AI algorithms.</a:t>
            </a:r>
          </a:p>
          <a:p>
            <a:pPr algn="just"/>
            <a:r>
              <a:rPr lang="en-US" sz="2400" dirty="0"/>
              <a:t>Deep Q-Network (DQN) and Proximal Policy Optimization (PPO) are two prominent RL algorithms known for their ability to learn and optimize strategies through trial and error. DQN utilizes a deep neural network to approximate Q-values, while PPO focuses on directly optimizing policy functions for stable and efficient learning.</a:t>
            </a:r>
          </a:p>
          <a:p>
            <a:pPr algn="just"/>
            <a:r>
              <a:rPr lang="en-US" sz="2400" dirty="0"/>
              <a:t>The objective of this study is to assess the performance of DQN and PPO agents in mastering Space Invaders. By comparing their average rewards, highest single-episode rewards</a:t>
            </a:r>
          </a:p>
        </p:txBody>
      </p:sp>
      <p:sp>
        <p:nvSpPr>
          <p:cNvPr id="3" name="Title 2">
            <a:extLst>
              <a:ext uri="{FF2B5EF4-FFF2-40B4-BE49-F238E27FC236}">
                <a16:creationId xmlns:a16="http://schemas.microsoft.com/office/drawing/2014/main" id="{439B12B6-D8A6-2ADB-39F5-6DC16B7B8D7D}"/>
              </a:ext>
            </a:extLst>
          </p:cNvPr>
          <p:cNvSpPr>
            <a:spLocks noGrp="1"/>
          </p:cNvSpPr>
          <p:nvPr>
            <p:ph type="title"/>
          </p:nvPr>
        </p:nvSpPr>
        <p:spPr/>
        <p:txBody>
          <a:bodyPr/>
          <a:lstStyle/>
          <a:p>
            <a:r>
              <a:rPr lang="en-IN" b="1" dirty="0"/>
              <a:t>INTRODUCTION</a:t>
            </a:r>
          </a:p>
        </p:txBody>
      </p:sp>
    </p:spTree>
    <p:extLst>
      <p:ext uri="{BB962C8B-B14F-4D97-AF65-F5344CB8AC3E}">
        <p14:creationId xmlns:p14="http://schemas.microsoft.com/office/powerpoint/2010/main" val="141769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4</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Problem Statement</a:t>
            </a:r>
            <a:endParaRPr lang="en-US" sz="4000" b="1" dirty="0"/>
          </a:p>
        </p:txBody>
      </p:sp>
      <p:graphicFrame>
        <p:nvGraphicFramePr>
          <p:cNvPr id="7" name="Content Placeholder 1">
            <a:extLst>
              <a:ext uri="{FF2B5EF4-FFF2-40B4-BE49-F238E27FC236}">
                <a16:creationId xmlns:a16="http://schemas.microsoft.com/office/drawing/2014/main" id="{2043E31F-1C97-EB9B-023E-047F38C17AA7}"/>
              </a:ext>
            </a:extLst>
          </p:cNvPr>
          <p:cNvGraphicFramePr>
            <a:graphicFrameLocks noGrp="1"/>
          </p:cNvGraphicFramePr>
          <p:nvPr>
            <p:ph idx="1"/>
            <p:extLst>
              <p:ext uri="{D42A27DB-BD31-4B8C-83A1-F6EECF244321}">
                <p14:modId xmlns:p14="http://schemas.microsoft.com/office/powerpoint/2010/main" val="3422691584"/>
              </p:ext>
            </p:extLst>
          </p:nvPr>
        </p:nvGraphicFramePr>
        <p:xfrm>
          <a:off x="934718" y="1137256"/>
          <a:ext cx="10554574" cy="2499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1">
            <a:extLst>
              <a:ext uri="{FF2B5EF4-FFF2-40B4-BE49-F238E27FC236}">
                <a16:creationId xmlns:a16="http://schemas.microsoft.com/office/drawing/2014/main" id="{6A0C228C-C148-9576-F0BE-3E48FD68292E}"/>
              </a:ext>
            </a:extLst>
          </p:cNvPr>
          <p:cNvSpPr txBox="1">
            <a:spLocks/>
          </p:cNvSpPr>
          <p:nvPr/>
        </p:nvSpPr>
        <p:spPr>
          <a:xfrm>
            <a:off x="934718" y="3530322"/>
            <a:ext cx="10554574" cy="2499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000" b="1" dirty="0">
                <a:latin typeface="Times New Roman" panose="02020603050405020304" pitchFamily="18" charset="0"/>
                <a:cs typeface="Times New Roman" panose="02020603050405020304" pitchFamily="18" charset="0"/>
              </a:rPr>
              <a:t>Challenges</a:t>
            </a:r>
            <a:r>
              <a:rPr lang="en-US" sz="1900" b="1" dirty="0">
                <a:latin typeface="Times New Roman" panose="02020603050405020304" pitchFamily="18" charset="0"/>
                <a:cs typeface="Times New Roman" panose="02020603050405020304" pitchFamily="18" charset="0"/>
              </a:rPr>
              <a:t>:</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Adding Up and Down function to the agent.</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Creating Environment</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Reducing the time to train the agent Efficiently.</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Balancing Exploration and Exploitation.</a:t>
            </a:r>
          </a:p>
        </p:txBody>
      </p:sp>
    </p:spTree>
    <p:extLst>
      <p:ext uri="{BB962C8B-B14F-4D97-AF65-F5344CB8AC3E}">
        <p14:creationId xmlns:p14="http://schemas.microsoft.com/office/powerpoint/2010/main" val="301761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509709"/>
            <a:ext cx="10217948" cy="768840"/>
          </a:xfrm>
        </p:spPr>
        <p:txBody>
          <a:bodyPr>
            <a:normAutofit/>
          </a:bodyPr>
          <a:lstStyle/>
          <a:p>
            <a:pPr marL="0" indent="0" algn="just">
              <a:buNone/>
            </a:pPr>
            <a:r>
              <a:rPr lang="en-US" sz="2000" b="1" dirty="0">
                <a:effectLst/>
                <a:latin typeface="Times New Roman" panose="02020603050405020304" pitchFamily="18" charset="0"/>
                <a:ea typeface="SimSun" panose="02010600030101010101" pitchFamily="2" charset="-122"/>
              </a:rPr>
              <a:t>MODEL BASED REINFORCEMENT LEARNING FOR ATARI</a:t>
            </a:r>
          </a:p>
          <a:p>
            <a:pPr marL="0" indent="0" algn="just">
              <a:buNone/>
            </a:pPr>
            <a:r>
              <a:rPr lang="en-IN" sz="2000" b="1" i="1" dirty="0" err="1">
                <a:latin typeface="Times New Roman" panose="02020603050405020304" pitchFamily="18" charset="0"/>
                <a:cs typeface="Times New Roman" panose="02020603050405020304" pitchFamily="18" charset="0"/>
              </a:rPr>
              <a:t>Łukasz</a:t>
            </a:r>
            <a:r>
              <a:rPr lang="en-IN" sz="2000" b="1" i="1" dirty="0">
                <a:latin typeface="Times New Roman" panose="02020603050405020304" pitchFamily="18" charset="0"/>
                <a:cs typeface="Times New Roman" panose="02020603050405020304" pitchFamily="18" charset="0"/>
              </a:rPr>
              <a:t> Kaiser , Mohammad </a:t>
            </a:r>
            <a:r>
              <a:rPr lang="en-IN" sz="2000" b="1" i="1" dirty="0" err="1">
                <a:latin typeface="Times New Roman" panose="02020603050405020304" pitchFamily="18" charset="0"/>
                <a:cs typeface="Times New Roman" panose="02020603050405020304" pitchFamily="18" charset="0"/>
              </a:rPr>
              <a:t>Babaeizadeh</a:t>
            </a:r>
            <a:r>
              <a:rPr lang="en-IN" sz="2000" b="1" i="1" dirty="0">
                <a:latin typeface="Times New Roman" panose="02020603050405020304" pitchFamily="18" charset="0"/>
                <a:cs typeface="Times New Roman" panose="02020603050405020304" pitchFamily="18" charset="0"/>
              </a:rPr>
              <a:t> , Piotr </a:t>
            </a:r>
            <a:r>
              <a:rPr lang="en-IN" sz="2000" b="1" i="1" dirty="0" err="1">
                <a:latin typeface="Times New Roman" panose="02020603050405020304" pitchFamily="18" charset="0"/>
                <a:cs typeface="Times New Roman" panose="02020603050405020304" pitchFamily="18" charset="0"/>
              </a:rPr>
              <a:t>Miłos</a:t>
            </a:r>
            <a:r>
              <a:rPr lang="en-IN" sz="2000" b="1" i="1" dirty="0">
                <a:latin typeface="Times New Roman" panose="02020603050405020304" pitchFamily="18" charset="0"/>
                <a:cs typeface="Times New Roman" panose="02020603050405020304" pitchFamily="18" charset="0"/>
              </a:rPr>
              <a:t>, </a:t>
            </a:r>
            <a:r>
              <a:rPr lang="en-IN" sz="2000" b="1" i="1" dirty="0" err="1">
                <a:latin typeface="Times New Roman" panose="02020603050405020304" pitchFamily="18" charset="0"/>
                <a:cs typeface="Times New Roman" panose="02020603050405020304" pitchFamily="18" charset="0"/>
              </a:rPr>
              <a:t>Błazej</a:t>
            </a:r>
            <a:r>
              <a:rPr lang="en-IN" sz="2000" b="1" i="1" dirty="0">
                <a:latin typeface="Times New Roman" panose="02020603050405020304" pitchFamily="18" charset="0"/>
                <a:cs typeface="Times New Roman" panose="02020603050405020304" pitchFamily="18" charset="0"/>
              </a:rPr>
              <a:t> </a:t>
            </a:r>
            <a:r>
              <a:rPr lang="en-IN" sz="2000" b="1" i="1" dirty="0" err="1">
                <a:latin typeface="Times New Roman" panose="02020603050405020304" pitchFamily="18" charset="0"/>
                <a:cs typeface="Times New Roman" panose="02020603050405020304" pitchFamily="18" charset="0"/>
              </a:rPr>
              <a:t>Osi</a:t>
            </a:r>
            <a:r>
              <a:rPr lang="en-IN" sz="2000" b="1" i="1" dirty="0">
                <a:latin typeface="Times New Roman" panose="02020603050405020304" pitchFamily="18" charset="0"/>
                <a:cs typeface="Times New Roman" panose="02020603050405020304" pitchFamily="18" charset="0"/>
              </a:rPr>
              <a:t> </a:t>
            </a:r>
            <a:r>
              <a:rPr lang="en-IN" sz="2000" b="1" i="1" dirty="0" err="1">
                <a:latin typeface="Times New Roman" panose="02020603050405020304" pitchFamily="18" charset="0"/>
                <a:cs typeface="Times New Roman" panose="02020603050405020304" pitchFamily="18" charset="0"/>
              </a:rPr>
              <a:t>nski</a:t>
            </a:r>
            <a:r>
              <a:rPr lang="en-IN" sz="2000" b="1" i="1"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5</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Literature Survey</a:t>
            </a:r>
            <a:endParaRPr lang="en-US" sz="4000" b="1" dirty="0"/>
          </a:p>
        </p:txBody>
      </p:sp>
      <p:sp>
        <p:nvSpPr>
          <p:cNvPr id="3" name="Content Placeholder 1">
            <a:extLst>
              <a:ext uri="{FF2B5EF4-FFF2-40B4-BE49-F238E27FC236}">
                <a16:creationId xmlns:a16="http://schemas.microsoft.com/office/drawing/2014/main" id="{F7A7E558-E109-01D4-12BD-C77A6DBAAA2E}"/>
              </a:ext>
            </a:extLst>
          </p:cNvPr>
          <p:cNvSpPr txBox="1">
            <a:spLocks/>
          </p:cNvSpPr>
          <p:nvPr/>
        </p:nvSpPr>
        <p:spPr>
          <a:xfrm>
            <a:off x="493594" y="2644963"/>
            <a:ext cx="10217948" cy="3078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000" dirty="0">
                <a:latin typeface="Times New Roman" panose="02020603050405020304" pitchFamily="18" charset="0"/>
                <a:ea typeface="SimSun" panose="02010600030101010101" pitchFamily="2" charset="-122"/>
              </a:rPr>
              <a:t>This paper was published in 2020.</a:t>
            </a:r>
          </a:p>
          <a:p>
            <a:pPr algn="just"/>
            <a:r>
              <a:rPr lang="en-US" sz="2000" dirty="0">
                <a:latin typeface="Times New Roman" panose="02020603050405020304" pitchFamily="18" charset="0"/>
                <a:ea typeface="SimSun" panose="02010600030101010101" pitchFamily="2" charset="-122"/>
              </a:rPr>
              <a:t>This study explores the integration of model free learning Search in deep reinforcement learning, focusing on Atari environments.</a:t>
            </a:r>
          </a:p>
          <a:p>
            <a:pPr algn="just"/>
            <a:r>
              <a:rPr lang="en-US" sz="2000" dirty="0">
                <a:latin typeface="Times New Roman" panose="02020603050405020304" pitchFamily="18" charset="0"/>
                <a:ea typeface="SimSun" panose="02010600030101010101" pitchFamily="2" charset="-122"/>
              </a:rPr>
              <a:t>They created  agents that can enable learning in the Atari Learning Environment.</a:t>
            </a:r>
          </a:p>
          <a:p>
            <a:pPr algn="just"/>
            <a:r>
              <a:rPr lang="en-US" sz="2000" dirty="0">
                <a:latin typeface="Times New Roman" panose="02020603050405020304" pitchFamily="18" charset="0"/>
                <a:ea typeface="SimSun" panose="02010600030101010101" pitchFamily="2" charset="-122"/>
              </a:rPr>
              <a:t>They describe Model free learning based on video prediction models and present a comparison of several model architectures, including a novel architecture that yields the best results in their setting</a:t>
            </a:r>
          </a:p>
          <a:p>
            <a:pPr algn="just"/>
            <a:r>
              <a:rPr lang="en-US" sz="2000" dirty="0">
                <a:latin typeface="Times New Roman" panose="02020603050405020304" pitchFamily="18" charset="0"/>
                <a:ea typeface="SimSun" panose="02010600030101010101" pitchFamily="2" charset="-122"/>
              </a:rPr>
              <a:t>Their experiments evaluate model on a range of Atari games in low data regime of 100k interactions between the agent and the environment</a:t>
            </a:r>
            <a:endParaRPr lang="en-IN" sz="20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45706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509709"/>
            <a:ext cx="10217948" cy="768840"/>
          </a:xfrm>
        </p:spPr>
        <p:txBody>
          <a:bodyPr>
            <a:normAutofit/>
          </a:bodyPr>
          <a:lstStyle/>
          <a:p>
            <a:pPr marL="0" indent="0" algn="just">
              <a:buNone/>
            </a:pPr>
            <a:r>
              <a:rPr lang="en-US" sz="2000" b="1" dirty="0">
                <a:effectLst/>
                <a:latin typeface="Times New Roman" panose="02020603050405020304" pitchFamily="18" charset="0"/>
                <a:ea typeface="SimSun" panose="02010600030101010101" pitchFamily="2" charset="-122"/>
              </a:rPr>
              <a:t>Defeating the Invaders with Deep Reinforcement Learning.</a:t>
            </a:r>
          </a:p>
          <a:p>
            <a:pPr marL="0" indent="0" algn="just">
              <a:buNone/>
            </a:pPr>
            <a:r>
              <a:rPr lang="en-IN" sz="2000" b="1" i="1" dirty="0">
                <a:latin typeface="Times New Roman" panose="02020603050405020304" pitchFamily="18" charset="0"/>
                <a:cs typeface="Times New Roman" panose="02020603050405020304" pitchFamily="18" charset="0"/>
              </a:rPr>
              <a:t>Christian L. Martinez-Nieves.</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6</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Literature Survey</a:t>
            </a:r>
            <a:endParaRPr lang="en-US" sz="4000" b="1" dirty="0"/>
          </a:p>
        </p:txBody>
      </p:sp>
      <p:sp>
        <p:nvSpPr>
          <p:cNvPr id="3" name="Content Placeholder 1">
            <a:extLst>
              <a:ext uri="{FF2B5EF4-FFF2-40B4-BE49-F238E27FC236}">
                <a16:creationId xmlns:a16="http://schemas.microsoft.com/office/drawing/2014/main" id="{F7A7E558-E109-01D4-12BD-C77A6DBAAA2E}"/>
              </a:ext>
            </a:extLst>
          </p:cNvPr>
          <p:cNvSpPr txBox="1">
            <a:spLocks/>
          </p:cNvSpPr>
          <p:nvPr/>
        </p:nvSpPr>
        <p:spPr>
          <a:xfrm>
            <a:off x="493594" y="2644963"/>
            <a:ext cx="10217948" cy="3078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000" dirty="0">
                <a:latin typeface="Times New Roman" panose="02020603050405020304" pitchFamily="18" charset="0"/>
                <a:ea typeface="SimSun" panose="02010600030101010101" pitchFamily="2" charset="-122"/>
              </a:rPr>
              <a:t>This paper was also published in 2020.</a:t>
            </a:r>
          </a:p>
          <a:p>
            <a:pPr algn="just"/>
            <a:r>
              <a:rPr lang="en-US" sz="2000" dirty="0">
                <a:latin typeface="Times New Roman" panose="02020603050405020304" pitchFamily="18" charset="0"/>
                <a:ea typeface="SimSun" panose="02010600030101010101" pitchFamily="2" charset="-122"/>
              </a:rPr>
              <a:t>This paper mainly focuses on compare how Deep Q-learning and Deep Deterministic Policy Gradient algorithms proposed.</a:t>
            </a:r>
          </a:p>
          <a:p>
            <a:pPr algn="just"/>
            <a:r>
              <a:rPr lang="en-US" sz="2000" dirty="0">
                <a:latin typeface="Times New Roman" panose="02020603050405020304" pitchFamily="18" charset="0"/>
                <a:ea typeface="SimSun" panose="02010600030101010101" pitchFamily="2" charset="-122"/>
              </a:rPr>
              <a:t>The DQL algorithm was then implemented. The created DQL agent uses Adam optimizer with 0.001 learning rate and Same with the case of DDPG</a:t>
            </a:r>
          </a:p>
          <a:p>
            <a:pPr algn="just"/>
            <a:r>
              <a:rPr lang="en-US" sz="2000" dirty="0">
                <a:latin typeface="Times New Roman" panose="02020603050405020304" pitchFamily="18" charset="0"/>
                <a:ea typeface="SimSun" panose="02010600030101010101" pitchFamily="2" charset="-122"/>
              </a:rPr>
              <a:t>They concluded that DQL agent tended to achieve relatively high scores while testing.</a:t>
            </a:r>
            <a:endParaRPr lang="en-IN" sz="20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32748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5A0940-C8CE-D364-C666-C3DE2C29BB5D}"/>
              </a:ext>
            </a:extLst>
          </p:cNvPr>
          <p:cNvSpPr>
            <a:spLocks noGrp="1"/>
          </p:cNvSpPr>
          <p:nvPr>
            <p:ph idx="1"/>
          </p:nvPr>
        </p:nvSpPr>
        <p:spPr>
          <a:xfrm>
            <a:off x="341194" y="1673528"/>
            <a:ext cx="11436823" cy="3510944"/>
          </a:xfrm>
        </p:spPr>
        <p:txBody>
          <a:bodyPr>
            <a:normAutofit/>
          </a:bodyPr>
          <a:lstStyle/>
          <a:p>
            <a:pPr algn="just"/>
            <a:r>
              <a:rPr lang="en-US" sz="2400" dirty="0"/>
              <a:t>Traditional implementations of Space Invaders restrict the spaceship's movement to only left and right directions. This simplified action space does not fully utilize the potential complexity and strategic depth of the game.</a:t>
            </a:r>
          </a:p>
          <a:p>
            <a:pPr algn="just"/>
            <a:endParaRPr lang="en-US" sz="2400" dirty="0"/>
          </a:p>
          <a:p>
            <a:pPr algn="just"/>
            <a:r>
              <a:rPr lang="en-US" sz="2400" dirty="0"/>
              <a:t>Our study addresses this gap by extending the action space to include vertical movement, allowing the agent to move both up and down in addition to left and right. This introduces a new dimension to the gameplay, increasing the challenge for the learning algorithms</a:t>
            </a:r>
          </a:p>
        </p:txBody>
      </p:sp>
      <p:sp>
        <p:nvSpPr>
          <p:cNvPr id="3" name="Title 2">
            <a:extLst>
              <a:ext uri="{FF2B5EF4-FFF2-40B4-BE49-F238E27FC236}">
                <a16:creationId xmlns:a16="http://schemas.microsoft.com/office/drawing/2014/main" id="{439B12B6-D8A6-2ADB-39F5-6DC16B7B8D7D}"/>
              </a:ext>
            </a:extLst>
          </p:cNvPr>
          <p:cNvSpPr>
            <a:spLocks noGrp="1"/>
          </p:cNvSpPr>
          <p:nvPr>
            <p:ph type="title"/>
          </p:nvPr>
        </p:nvSpPr>
        <p:spPr/>
        <p:txBody>
          <a:bodyPr/>
          <a:lstStyle/>
          <a:p>
            <a:r>
              <a:rPr lang="en-IN" b="1" dirty="0"/>
              <a:t>RESEARCH GAPS</a:t>
            </a:r>
          </a:p>
        </p:txBody>
      </p:sp>
    </p:spTree>
    <p:extLst>
      <p:ext uri="{BB962C8B-B14F-4D97-AF65-F5344CB8AC3E}">
        <p14:creationId xmlns:p14="http://schemas.microsoft.com/office/powerpoint/2010/main" val="423800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8</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RL Formulation</a:t>
            </a:r>
            <a:endParaRPr lang="en-US" sz="4000" b="1" dirty="0"/>
          </a:p>
        </p:txBody>
      </p:sp>
      <p:sp>
        <p:nvSpPr>
          <p:cNvPr id="3" name="Content Placeholder 1">
            <a:extLst>
              <a:ext uri="{FF2B5EF4-FFF2-40B4-BE49-F238E27FC236}">
                <a16:creationId xmlns:a16="http://schemas.microsoft.com/office/drawing/2014/main" id="{F7A7E558-E109-01D4-12BD-C77A6DBAAA2E}"/>
              </a:ext>
            </a:extLst>
          </p:cNvPr>
          <p:cNvSpPr txBox="1">
            <a:spLocks/>
          </p:cNvSpPr>
          <p:nvPr/>
        </p:nvSpPr>
        <p:spPr>
          <a:xfrm>
            <a:off x="493594" y="1638185"/>
            <a:ext cx="10860206" cy="3581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a:latin typeface="Times New Roman" panose="02020603050405020304" pitchFamily="18" charset="0"/>
                <a:ea typeface="SimSun" panose="02010600030101010101" pitchFamily="2" charset="-122"/>
              </a:rPr>
              <a:t>Agent: </a:t>
            </a:r>
            <a:r>
              <a:rPr lang="en-US" sz="2400" dirty="0">
                <a:latin typeface="Times New Roman" panose="02020603050405020304" pitchFamily="18" charset="0"/>
                <a:ea typeface="SimSun" panose="02010600030101010101" pitchFamily="2" charset="-122"/>
              </a:rPr>
              <a:t>The agent is the player-controlled character whose goal is to maximize its score by shooting down invading aliens while avoiding their attacks.</a:t>
            </a:r>
          </a:p>
          <a:p>
            <a:pPr marL="0" indent="0" algn="just">
              <a:buNone/>
            </a:pPr>
            <a:endParaRPr lang="en-US" sz="2400" dirty="0">
              <a:latin typeface="Times New Roman" panose="02020603050405020304" pitchFamily="18" charset="0"/>
              <a:ea typeface="SimSun" panose="02010600030101010101" pitchFamily="2" charset="-122"/>
            </a:endParaRPr>
          </a:p>
          <a:p>
            <a:pPr algn="just"/>
            <a:r>
              <a:rPr lang="en-US" sz="2400" b="1" dirty="0">
                <a:latin typeface="Times New Roman" panose="02020603050405020304" pitchFamily="18" charset="0"/>
                <a:ea typeface="SimSun" panose="02010600030101010101" pitchFamily="2" charset="-122"/>
              </a:rPr>
              <a:t>Environment: </a:t>
            </a:r>
            <a:r>
              <a:rPr lang="en-US" sz="2400" dirty="0">
                <a:latin typeface="Times New Roman" panose="02020603050405020304" pitchFamily="18" charset="0"/>
                <a:ea typeface="SimSun" panose="02010600030101010101" pitchFamily="2" charset="-122"/>
              </a:rPr>
              <a:t>The environment represents the game of Space Invaders itself, including the game screen, the aliens, the player's spaceship, and any other elements present in the game.</a:t>
            </a:r>
            <a:endParaRPr lang="en-US" sz="2000" dirty="0">
              <a:latin typeface="Times New Roman" panose="02020603050405020304" pitchFamily="18" charset="0"/>
              <a:ea typeface="SimSun" panose="02010600030101010101" pitchFamily="2" charset="-122"/>
            </a:endParaRPr>
          </a:p>
          <a:p>
            <a:pPr algn="just"/>
            <a:endParaRPr lang="en-US" sz="20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70853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9</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RL Formulation</a:t>
            </a:r>
            <a:endParaRPr lang="en-US" sz="4000" b="1" dirty="0"/>
          </a:p>
        </p:txBody>
      </p:sp>
      <p:sp>
        <p:nvSpPr>
          <p:cNvPr id="3" name="Content Placeholder 1">
            <a:extLst>
              <a:ext uri="{FF2B5EF4-FFF2-40B4-BE49-F238E27FC236}">
                <a16:creationId xmlns:a16="http://schemas.microsoft.com/office/drawing/2014/main" id="{F7A7E558-E109-01D4-12BD-C77A6DBAAA2E}"/>
              </a:ext>
            </a:extLst>
          </p:cNvPr>
          <p:cNvSpPr txBox="1">
            <a:spLocks/>
          </p:cNvSpPr>
          <p:nvPr/>
        </p:nvSpPr>
        <p:spPr>
          <a:xfrm>
            <a:off x="493594" y="1638185"/>
            <a:ext cx="10860206" cy="3581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a:latin typeface="Times New Roman" panose="02020603050405020304" pitchFamily="18" charset="0"/>
                <a:ea typeface="SimSun" panose="02010600030101010101" pitchFamily="2" charset="-122"/>
              </a:rPr>
              <a:t>State Space: </a:t>
            </a:r>
            <a:r>
              <a:rPr lang="en-US" sz="2400" dirty="0">
                <a:latin typeface="Times New Roman" panose="02020603050405020304" pitchFamily="18" charset="0"/>
                <a:ea typeface="SimSun" panose="02010600030101010101" pitchFamily="2" charset="-122"/>
              </a:rPr>
              <a:t>The state space consists of all the information that the agent can observe at a given time step. In Space Invaders, this includes:</a:t>
            </a:r>
          </a:p>
          <a:p>
            <a:pPr algn="just"/>
            <a:endParaRPr lang="en-US" sz="2400" dirty="0">
              <a:latin typeface="Times New Roman" panose="02020603050405020304" pitchFamily="18" charset="0"/>
              <a:ea typeface="SimSun" panose="02010600030101010101" pitchFamily="2" charset="-122"/>
            </a:endParaRPr>
          </a:p>
          <a:p>
            <a:pPr lvl="1" algn="just"/>
            <a:r>
              <a:rPr lang="en-US" dirty="0">
                <a:latin typeface="Times New Roman" panose="02020603050405020304" pitchFamily="18" charset="0"/>
                <a:ea typeface="SimSun" panose="02010600030101010101" pitchFamily="2" charset="-122"/>
              </a:rPr>
              <a:t>The current frame of the game screen, representing the visual input to the agent.</a:t>
            </a:r>
          </a:p>
          <a:p>
            <a:pPr lvl="1" algn="just"/>
            <a:r>
              <a:rPr lang="en-US" dirty="0">
                <a:latin typeface="Times New Roman" panose="02020603050405020304" pitchFamily="18" charset="0"/>
                <a:ea typeface="SimSun" panose="02010600030101010101" pitchFamily="2" charset="-122"/>
              </a:rPr>
              <a:t>The position and speed of the player's spaceship.</a:t>
            </a:r>
          </a:p>
          <a:p>
            <a:pPr lvl="1" algn="just"/>
            <a:r>
              <a:rPr lang="en-US" dirty="0">
                <a:latin typeface="Times New Roman" panose="02020603050405020304" pitchFamily="18" charset="0"/>
                <a:ea typeface="SimSun" panose="02010600030101010101" pitchFamily="2" charset="-122"/>
              </a:rPr>
              <a:t>The positions, speed, and types of the aliens on the screen.</a:t>
            </a:r>
          </a:p>
          <a:p>
            <a:pPr lvl="1" algn="just"/>
            <a:r>
              <a:rPr lang="en-US" dirty="0">
                <a:latin typeface="Times New Roman" panose="02020603050405020304" pitchFamily="18" charset="0"/>
                <a:ea typeface="SimSun" panose="02010600030101010101" pitchFamily="2" charset="-122"/>
              </a:rPr>
              <a:t>The positions and speeds of any bullets fired by the player.</a:t>
            </a:r>
          </a:p>
        </p:txBody>
      </p:sp>
    </p:spTree>
    <p:extLst>
      <p:ext uri="{BB962C8B-B14F-4D97-AF65-F5344CB8AC3E}">
        <p14:creationId xmlns:p14="http://schemas.microsoft.com/office/powerpoint/2010/main" val="424658686"/>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B2D7181F0CA5846AA49DC089A86D46D" ma:contentTypeVersion="7" ma:contentTypeDescription="Create a new document." ma:contentTypeScope="" ma:versionID="6aaf3339c1cee7db7de9add63cde7fd7">
  <xsd:schema xmlns:xsd="http://www.w3.org/2001/XMLSchema" xmlns:xs="http://www.w3.org/2001/XMLSchema" xmlns:p="http://schemas.microsoft.com/office/2006/metadata/properties" xmlns:ns2="72316fd4-f550-4442-b53d-c3f520c90673" xmlns:ns3="0871b904-98c6-4e86-9e88-11239d2b074e" targetNamespace="http://schemas.microsoft.com/office/2006/metadata/properties" ma:root="true" ma:fieldsID="bf40f5f5c8465fe7c1683ca7025a1652" ns2:_="" ns3:_="">
    <xsd:import namespace="72316fd4-f550-4442-b53d-c3f520c90673"/>
    <xsd:import namespace="0871b904-98c6-4e86-9e88-11239d2b07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316fd4-f550-4442-b53d-c3f520c906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71b904-98c6-4e86-9e88-11239d2b074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8FEAA8-0548-4F62-9011-BF5A8ACE7B87}">
  <ds:schemaRefs>
    <ds:schemaRef ds:uri="http://purl.org/dc/elements/1.1/"/>
    <ds:schemaRef ds:uri="72316fd4-f550-4442-b53d-c3f520c90673"/>
    <ds:schemaRef ds:uri="http://schemas.microsoft.com/office/2006/documentManagement/types"/>
    <ds:schemaRef ds:uri="http://purl.org/dc/dcmitype/"/>
    <ds:schemaRef ds:uri="http://purl.org/dc/terms/"/>
    <ds:schemaRef ds:uri="http://schemas.openxmlformats.org/package/2006/metadata/core-properties"/>
    <ds:schemaRef ds:uri="0871b904-98c6-4e86-9e88-11239d2b074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B9027C6-EF04-46C1-8410-E55332E297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316fd4-f550-4442-b53d-c3f520c90673"/>
    <ds:schemaRef ds:uri="0871b904-98c6-4e86-9e88-11239d2b07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CC50E3-F888-4D3F-A20C-B500B38A91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NAAC PRT Template</Template>
  <TotalTime>12133</TotalTime>
  <Words>1182</Words>
  <Application>Microsoft Office PowerPoint</Application>
  <PresentationFormat>Widescreen</PresentationFormat>
  <Paragraphs>159</Paragraphs>
  <Slides>18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Georgia</vt:lpstr>
      <vt:lpstr>Söhne</vt:lpstr>
      <vt:lpstr>Times New Roman</vt:lpstr>
      <vt:lpstr>Wingdings</vt:lpstr>
      <vt:lpstr>NAAC PRT Template</vt:lpstr>
      <vt:lpstr>PowerPoint Presentation</vt:lpstr>
      <vt:lpstr>CONTENTS</vt:lpstr>
      <vt:lpstr>INTRODUCTION</vt:lpstr>
      <vt:lpstr>PowerPoint Presentation</vt:lpstr>
      <vt:lpstr>PowerPoint Presentation</vt:lpstr>
      <vt:lpstr>PowerPoint Presentation</vt:lpstr>
      <vt:lpstr>RESEARCH GAPS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Balam Ruchith Balaji</cp:lastModifiedBy>
  <cp:revision>1561</cp:revision>
  <dcterms:created xsi:type="dcterms:W3CDTF">2021-03-08T16:55:55Z</dcterms:created>
  <dcterms:modified xsi:type="dcterms:W3CDTF">2024-05-24T03:01:18Z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0x0101003B2D7181F0CA5846AA49DC089A86D46D</vt:lpwstr>
  </property>
</Properties>
</file>