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0" r:id="rId4"/>
  </p:sldMasterIdLst>
  <p:notesMasterIdLst>
    <p:notesMasterId r:id="rId15"/>
  </p:notesMasterIdLst>
  <p:handoutMasterIdLst>
    <p:handoutMasterId r:id="rId16"/>
  </p:handoutMasterIdLst>
  <p:sldIdLst>
    <p:sldId id="966" r:id="rId5"/>
    <p:sldId id="802" r:id="rId6"/>
    <p:sldId id="967" r:id="rId7"/>
    <p:sldId id="808" r:id="rId8"/>
    <p:sldId id="833" r:id="rId9"/>
    <p:sldId id="968" r:id="rId10"/>
    <p:sldId id="969" r:id="rId11"/>
    <p:sldId id="970" r:id="rId12"/>
    <p:sldId id="971" r:id="rId13"/>
    <p:sldId id="9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941651"/>
    <a:srgbClr val="FF2F92"/>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91041" autoAdjust="0"/>
  </p:normalViewPr>
  <p:slideViewPr>
    <p:cSldViewPr snapToGrid="0">
      <p:cViewPr>
        <p:scale>
          <a:sx n="66" d="100"/>
          <a:sy n="66" d="100"/>
        </p:scale>
        <p:origin x="570" y="-12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B4F388-03EE-457B-B771-D093BE682BC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FE173E-E373-4D10-9C59-548F50BB2998}">
      <dgm:prSet/>
      <dgm:spPr/>
      <dgm:t>
        <a:bodyPr/>
        <a:lstStyle/>
        <a:p>
          <a:pPr>
            <a:lnSpc>
              <a:spcPct val="100000"/>
            </a:lnSpc>
          </a:pPr>
          <a:r>
            <a:rPr lang="en-US" b="1" dirty="0">
              <a:solidFill>
                <a:schemeClr val="bg1"/>
              </a:solidFill>
            </a:rPr>
            <a:t>The problem Statement is to develop a text readability prediction for AI Interview </a:t>
          </a:r>
          <a:r>
            <a:rPr lang="en-US" b="1" dirty="0" err="1">
              <a:solidFill>
                <a:schemeClr val="bg1"/>
              </a:solidFill>
            </a:rPr>
            <a:t>voicebot</a:t>
          </a:r>
          <a:r>
            <a:rPr lang="en-US" b="1" dirty="0">
              <a:solidFill>
                <a:schemeClr val="bg1"/>
              </a:solidFill>
            </a:rPr>
            <a:t>.</a:t>
          </a:r>
        </a:p>
      </dgm:t>
    </dgm:pt>
    <dgm:pt modelId="{55203566-3E71-4175-AA7A-2A7598FEFFF0}" type="parTrans" cxnId="{D78021BF-A5E6-4C1D-8509-3B891F88E7F5}">
      <dgm:prSet/>
      <dgm:spPr/>
      <dgm:t>
        <a:bodyPr/>
        <a:lstStyle/>
        <a:p>
          <a:endParaRPr lang="en-US"/>
        </a:p>
      </dgm:t>
    </dgm:pt>
    <dgm:pt modelId="{5D9A3237-213F-4EAE-976A-E21973CA4AF2}" type="sibTrans" cxnId="{D78021BF-A5E6-4C1D-8509-3B891F88E7F5}">
      <dgm:prSet/>
      <dgm:spPr/>
      <dgm:t>
        <a:bodyPr/>
        <a:lstStyle/>
        <a:p>
          <a:endParaRPr lang="en-US"/>
        </a:p>
      </dgm:t>
    </dgm:pt>
    <dgm:pt modelId="{25F7B866-DD34-448C-9D16-72D5480E0977}">
      <dgm:prSet/>
      <dgm:spPr/>
      <dgm:t>
        <a:bodyPr/>
        <a:lstStyle/>
        <a:p>
          <a:pPr>
            <a:lnSpc>
              <a:spcPct val="100000"/>
            </a:lnSpc>
          </a:pPr>
          <a:r>
            <a:rPr lang="en-US" b="1" dirty="0">
              <a:solidFill>
                <a:schemeClr val="bg1"/>
              </a:solidFill>
            </a:rPr>
            <a:t>The goal is to build a scalable and efficient solution that incorporates advanced techniques to detect Plagiarism</a:t>
          </a:r>
        </a:p>
      </dgm:t>
    </dgm:pt>
    <dgm:pt modelId="{8E82E7CD-1E0E-45F7-BF30-FA7402C72340}" type="parTrans" cxnId="{6AEDB540-99DC-45FB-8353-EBEC6776B170}">
      <dgm:prSet/>
      <dgm:spPr/>
      <dgm:t>
        <a:bodyPr/>
        <a:lstStyle/>
        <a:p>
          <a:endParaRPr lang="en-US"/>
        </a:p>
      </dgm:t>
    </dgm:pt>
    <dgm:pt modelId="{745573C0-6EF9-4F7A-AA2B-7BD8B9DC7B52}" type="sibTrans" cxnId="{6AEDB540-99DC-45FB-8353-EBEC6776B170}">
      <dgm:prSet/>
      <dgm:spPr/>
      <dgm:t>
        <a:bodyPr/>
        <a:lstStyle/>
        <a:p>
          <a:endParaRPr lang="en-US"/>
        </a:p>
      </dgm:t>
    </dgm:pt>
    <dgm:pt modelId="{9ED83B44-2010-4A99-A952-311ED82C9FA5}" type="pres">
      <dgm:prSet presAssocID="{E9B4F388-03EE-457B-B771-D093BE682BC9}" presName="root" presStyleCnt="0">
        <dgm:presLayoutVars>
          <dgm:dir/>
          <dgm:resizeHandles val="exact"/>
        </dgm:presLayoutVars>
      </dgm:prSet>
      <dgm:spPr/>
    </dgm:pt>
    <dgm:pt modelId="{6138D246-0A0C-4FBC-A264-969862FFBC05}" type="pres">
      <dgm:prSet presAssocID="{F2FE173E-E373-4D10-9C59-548F50BB2998}" presName="compNode" presStyleCnt="0"/>
      <dgm:spPr/>
    </dgm:pt>
    <dgm:pt modelId="{78556DAC-A7DE-421B-865E-C21D879DB1DE}" type="pres">
      <dgm:prSet presAssocID="{F2FE173E-E373-4D10-9C59-548F50BB2998}" presName="bgRect" presStyleLbl="bgShp" presStyleIdx="0" presStyleCnt="2"/>
      <dgm:spPr>
        <a:solidFill>
          <a:srgbClr val="A50021"/>
        </a:solidFill>
      </dgm:spPr>
    </dgm:pt>
    <dgm:pt modelId="{2B4D301D-2D1E-4279-A003-96C3080139EF}" type="pres">
      <dgm:prSet presAssocID="{F2FE173E-E373-4D10-9C59-548F50BB29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52D75DEB-12C1-49E4-8EC7-E858B37CABF5}" type="pres">
      <dgm:prSet presAssocID="{F2FE173E-E373-4D10-9C59-548F50BB2998}" presName="spaceRect" presStyleCnt="0"/>
      <dgm:spPr/>
    </dgm:pt>
    <dgm:pt modelId="{AA45C425-F827-48F9-938A-F441ED65EB68}" type="pres">
      <dgm:prSet presAssocID="{F2FE173E-E373-4D10-9C59-548F50BB2998}" presName="parTx" presStyleLbl="revTx" presStyleIdx="0" presStyleCnt="2">
        <dgm:presLayoutVars>
          <dgm:chMax val="0"/>
          <dgm:chPref val="0"/>
        </dgm:presLayoutVars>
      </dgm:prSet>
      <dgm:spPr/>
    </dgm:pt>
    <dgm:pt modelId="{B502C11A-3A65-4BF5-83FB-95F7F8E4CEB9}" type="pres">
      <dgm:prSet presAssocID="{5D9A3237-213F-4EAE-976A-E21973CA4AF2}" presName="sibTrans" presStyleCnt="0"/>
      <dgm:spPr/>
    </dgm:pt>
    <dgm:pt modelId="{53F3A86F-598A-42C9-B6FB-E330B4D069F4}" type="pres">
      <dgm:prSet presAssocID="{25F7B866-DD34-448C-9D16-72D5480E0977}" presName="compNode" presStyleCnt="0"/>
      <dgm:spPr/>
    </dgm:pt>
    <dgm:pt modelId="{E98AECCA-BEAE-4380-988A-6E79A45ADC0B}" type="pres">
      <dgm:prSet presAssocID="{25F7B866-DD34-448C-9D16-72D5480E0977}" presName="bgRect" presStyleLbl="bgShp" presStyleIdx="1" presStyleCnt="2"/>
      <dgm:spPr>
        <a:solidFill>
          <a:srgbClr val="A50021"/>
        </a:solidFill>
      </dgm:spPr>
    </dgm:pt>
    <dgm:pt modelId="{21526010-C03F-42A4-8834-497E4FCA6AF9}" type="pres">
      <dgm:prSet presAssocID="{25F7B866-DD34-448C-9D16-72D5480E097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E8383420-0684-4051-9169-57A4A6C669E0}" type="pres">
      <dgm:prSet presAssocID="{25F7B866-DD34-448C-9D16-72D5480E0977}" presName="spaceRect" presStyleCnt="0"/>
      <dgm:spPr/>
    </dgm:pt>
    <dgm:pt modelId="{132C3126-D9D8-45CA-BD9C-4D12F44C888B}" type="pres">
      <dgm:prSet presAssocID="{25F7B866-DD34-448C-9D16-72D5480E0977}" presName="parTx" presStyleLbl="revTx" presStyleIdx="1" presStyleCnt="2">
        <dgm:presLayoutVars>
          <dgm:chMax val="0"/>
          <dgm:chPref val="0"/>
        </dgm:presLayoutVars>
      </dgm:prSet>
      <dgm:spPr/>
    </dgm:pt>
  </dgm:ptLst>
  <dgm:cxnLst>
    <dgm:cxn modelId="{6AEDB540-99DC-45FB-8353-EBEC6776B170}" srcId="{E9B4F388-03EE-457B-B771-D093BE682BC9}" destId="{25F7B866-DD34-448C-9D16-72D5480E0977}" srcOrd="1" destOrd="0" parTransId="{8E82E7CD-1E0E-45F7-BF30-FA7402C72340}" sibTransId="{745573C0-6EF9-4F7A-AA2B-7BD8B9DC7B52}"/>
    <dgm:cxn modelId="{1990588D-AE8C-4BCC-8D35-39E042DE317D}" type="presOf" srcId="{F2FE173E-E373-4D10-9C59-548F50BB2998}" destId="{AA45C425-F827-48F9-938A-F441ED65EB68}" srcOrd="0" destOrd="0" presId="urn:microsoft.com/office/officeart/2018/2/layout/IconVerticalSolidList"/>
    <dgm:cxn modelId="{D78021BF-A5E6-4C1D-8509-3B891F88E7F5}" srcId="{E9B4F388-03EE-457B-B771-D093BE682BC9}" destId="{F2FE173E-E373-4D10-9C59-548F50BB2998}" srcOrd="0" destOrd="0" parTransId="{55203566-3E71-4175-AA7A-2A7598FEFFF0}" sibTransId="{5D9A3237-213F-4EAE-976A-E21973CA4AF2}"/>
    <dgm:cxn modelId="{D9E160E8-E069-41D7-9664-34C18C9E393F}" type="presOf" srcId="{E9B4F388-03EE-457B-B771-D093BE682BC9}" destId="{9ED83B44-2010-4A99-A952-311ED82C9FA5}" srcOrd="0" destOrd="0" presId="urn:microsoft.com/office/officeart/2018/2/layout/IconVerticalSolidList"/>
    <dgm:cxn modelId="{D08CC6FA-6EBB-4405-B42E-3497ACAEFD93}" type="presOf" srcId="{25F7B866-DD34-448C-9D16-72D5480E0977}" destId="{132C3126-D9D8-45CA-BD9C-4D12F44C888B}" srcOrd="0" destOrd="0" presId="urn:microsoft.com/office/officeart/2018/2/layout/IconVerticalSolidList"/>
    <dgm:cxn modelId="{FA252F9F-14F6-4828-9EF5-51D6E1A9EE64}" type="presParOf" srcId="{9ED83B44-2010-4A99-A952-311ED82C9FA5}" destId="{6138D246-0A0C-4FBC-A264-969862FFBC05}" srcOrd="0" destOrd="0" presId="urn:microsoft.com/office/officeart/2018/2/layout/IconVerticalSolidList"/>
    <dgm:cxn modelId="{21209B1A-3E9B-45D6-90FD-B47999BEA792}" type="presParOf" srcId="{6138D246-0A0C-4FBC-A264-969862FFBC05}" destId="{78556DAC-A7DE-421B-865E-C21D879DB1DE}" srcOrd="0" destOrd="0" presId="urn:microsoft.com/office/officeart/2018/2/layout/IconVerticalSolidList"/>
    <dgm:cxn modelId="{6D46C66E-AFD4-4F6E-B18F-A11B0941D716}" type="presParOf" srcId="{6138D246-0A0C-4FBC-A264-969862FFBC05}" destId="{2B4D301D-2D1E-4279-A003-96C3080139EF}" srcOrd="1" destOrd="0" presId="urn:microsoft.com/office/officeart/2018/2/layout/IconVerticalSolidList"/>
    <dgm:cxn modelId="{2323899B-79F8-4D82-BA37-BCF75E13DF12}" type="presParOf" srcId="{6138D246-0A0C-4FBC-A264-969862FFBC05}" destId="{52D75DEB-12C1-49E4-8EC7-E858B37CABF5}" srcOrd="2" destOrd="0" presId="urn:microsoft.com/office/officeart/2018/2/layout/IconVerticalSolidList"/>
    <dgm:cxn modelId="{584FA1D6-2E35-4198-A54F-AC17A3E4FBBD}" type="presParOf" srcId="{6138D246-0A0C-4FBC-A264-969862FFBC05}" destId="{AA45C425-F827-48F9-938A-F441ED65EB68}" srcOrd="3" destOrd="0" presId="urn:microsoft.com/office/officeart/2018/2/layout/IconVerticalSolidList"/>
    <dgm:cxn modelId="{298F4365-81E3-4ED8-8EA3-748FE3763616}" type="presParOf" srcId="{9ED83B44-2010-4A99-A952-311ED82C9FA5}" destId="{B502C11A-3A65-4BF5-83FB-95F7F8E4CEB9}" srcOrd="1" destOrd="0" presId="urn:microsoft.com/office/officeart/2018/2/layout/IconVerticalSolidList"/>
    <dgm:cxn modelId="{9078F13A-511A-4370-973F-C38AA4109438}" type="presParOf" srcId="{9ED83B44-2010-4A99-A952-311ED82C9FA5}" destId="{53F3A86F-598A-42C9-B6FB-E330B4D069F4}" srcOrd="2" destOrd="0" presId="urn:microsoft.com/office/officeart/2018/2/layout/IconVerticalSolidList"/>
    <dgm:cxn modelId="{9378B38B-117C-4EA2-A1CB-92A8D7C5207C}" type="presParOf" srcId="{53F3A86F-598A-42C9-B6FB-E330B4D069F4}" destId="{E98AECCA-BEAE-4380-988A-6E79A45ADC0B}" srcOrd="0" destOrd="0" presId="urn:microsoft.com/office/officeart/2018/2/layout/IconVerticalSolidList"/>
    <dgm:cxn modelId="{9F47FFDF-A4CB-4A11-B335-3F72223EE75C}" type="presParOf" srcId="{53F3A86F-598A-42C9-B6FB-E330B4D069F4}" destId="{21526010-C03F-42A4-8834-497E4FCA6AF9}" srcOrd="1" destOrd="0" presId="urn:microsoft.com/office/officeart/2018/2/layout/IconVerticalSolidList"/>
    <dgm:cxn modelId="{1BA932F7-8648-47A7-A89D-F6AA00A32620}" type="presParOf" srcId="{53F3A86F-598A-42C9-B6FB-E330B4D069F4}" destId="{E8383420-0684-4051-9169-57A4A6C669E0}" srcOrd="2" destOrd="0" presId="urn:microsoft.com/office/officeart/2018/2/layout/IconVerticalSolidList"/>
    <dgm:cxn modelId="{F55B0AF9-50A3-4B1E-967A-3DFB4D7BE8C5}" type="presParOf" srcId="{53F3A86F-598A-42C9-B6FB-E330B4D069F4}" destId="{132C3126-D9D8-45CA-BD9C-4D12F44C88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56DAC-A7DE-421B-865E-C21D879DB1DE}">
      <dsp:nvSpPr>
        <dsp:cNvPr id="0" name=""/>
        <dsp:cNvSpPr/>
      </dsp:nvSpPr>
      <dsp:spPr>
        <a:xfrm>
          <a:off x="0" y="406087"/>
          <a:ext cx="10554574" cy="749700"/>
        </a:xfrm>
        <a:prstGeom prst="roundRect">
          <a:avLst>
            <a:gd name="adj" fmla="val 10000"/>
          </a:avLst>
        </a:prstGeom>
        <a:solidFill>
          <a:srgbClr val="A50021"/>
        </a:solidFill>
        <a:ln>
          <a:noFill/>
        </a:ln>
        <a:effectLst/>
      </dsp:spPr>
      <dsp:style>
        <a:lnRef idx="0">
          <a:scrgbClr r="0" g="0" b="0"/>
        </a:lnRef>
        <a:fillRef idx="1">
          <a:scrgbClr r="0" g="0" b="0"/>
        </a:fillRef>
        <a:effectRef idx="0">
          <a:scrgbClr r="0" g="0" b="0"/>
        </a:effectRef>
        <a:fontRef idx="minor"/>
      </dsp:style>
    </dsp:sp>
    <dsp:sp modelId="{2B4D301D-2D1E-4279-A003-96C3080139EF}">
      <dsp:nvSpPr>
        <dsp:cNvPr id="0" name=""/>
        <dsp:cNvSpPr/>
      </dsp:nvSpPr>
      <dsp:spPr>
        <a:xfrm>
          <a:off x="226784" y="574770"/>
          <a:ext cx="412335" cy="412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45C425-F827-48F9-938A-F441ED65EB68}">
      <dsp:nvSpPr>
        <dsp:cNvPr id="0" name=""/>
        <dsp:cNvSpPr/>
      </dsp:nvSpPr>
      <dsp:spPr>
        <a:xfrm>
          <a:off x="865904" y="406087"/>
          <a:ext cx="9688669" cy="749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343" tIns="79343" rIns="79343" bIns="79343" numCol="1" spcCol="1270" anchor="ctr" anchorCtr="0">
          <a:noAutofit/>
        </a:bodyPr>
        <a:lstStyle/>
        <a:p>
          <a:pPr marL="0" lvl="0" indent="0" algn="l" defTabSz="844550">
            <a:lnSpc>
              <a:spcPct val="100000"/>
            </a:lnSpc>
            <a:spcBef>
              <a:spcPct val="0"/>
            </a:spcBef>
            <a:spcAft>
              <a:spcPct val="35000"/>
            </a:spcAft>
            <a:buNone/>
          </a:pPr>
          <a:r>
            <a:rPr lang="en-US" sz="1900" b="1" kern="1200" dirty="0">
              <a:solidFill>
                <a:schemeClr val="bg1"/>
              </a:solidFill>
            </a:rPr>
            <a:t>The problem Statement is to develop a text readability prediction for AI Interview </a:t>
          </a:r>
          <a:r>
            <a:rPr lang="en-US" sz="1900" b="1" kern="1200" dirty="0" err="1">
              <a:solidFill>
                <a:schemeClr val="bg1"/>
              </a:solidFill>
            </a:rPr>
            <a:t>voicebot</a:t>
          </a:r>
          <a:r>
            <a:rPr lang="en-US" sz="1900" b="1" kern="1200" dirty="0">
              <a:solidFill>
                <a:schemeClr val="bg1"/>
              </a:solidFill>
            </a:rPr>
            <a:t>.</a:t>
          </a:r>
        </a:p>
      </dsp:txBody>
      <dsp:txXfrm>
        <a:off x="865904" y="406087"/>
        <a:ext cx="9688669" cy="749700"/>
      </dsp:txXfrm>
    </dsp:sp>
    <dsp:sp modelId="{E98AECCA-BEAE-4380-988A-6E79A45ADC0B}">
      <dsp:nvSpPr>
        <dsp:cNvPr id="0" name=""/>
        <dsp:cNvSpPr/>
      </dsp:nvSpPr>
      <dsp:spPr>
        <a:xfrm>
          <a:off x="0" y="1343214"/>
          <a:ext cx="10554574" cy="749700"/>
        </a:xfrm>
        <a:prstGeom prst="roundRect">
          <a:avLst>
            <a:gd name="adj" fmla="val 10000"/>
          </a:avLst>
        </a:prstGeom>
        <a:solidFill>
          <a:srgbClr val="A50021"/>
        </a:solidFill>
        <a:ln>
          <a:noFill/>
        </a:ln>
        <a:effectLst/>
      </dsp:spPr>
      <dsp:style>
        <a:lnRef idx="0">
          <a:scrgbClr r="0" g="0" b="0"/>
        </a:lnRef>
        <a:fillRef idx="1">
          <a:scrgbClr r="0" g="0" b="0"/>
        </a:fillRef>
        <a:effectRef idx="0">
          <a:scrgbClr r="0" g="0" b="0"/>
        </a:effectRef>
        <a:fontRef idx="minor"/>
      </dsp:style>
    </dsp:sp>
    <dsp:sp modelId="{21526010-C03F-42A4-8834-497E4FCA6AF9}">
      <dsp:nvSpPr>
        <dsp:cNvPr id="0" name=""/>
        <dsp:cNvSpPr/>
      </dsp:nvSpPr>
      <dsp:spPr>
        <a:xfrm>
          <a:off x="226784" y="1511896"/>
          <a:ext cx="412335" cy="412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2C3126-D9D8-45CA-BD9C-4D12F44C888B}">
      <dsp:nvSpPr>
        <dsp:cNvPr id="0" name=""/>
        <dsp:cNvSpPr/>
      </dsp:nvSpPr>
      <dsp:spPr>
        <a:xfrm>
          <a:off x="865904" y="1343214"/>
          <a:ext cx="9688669" cy="749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343" tIns="79343" rIns="79343" bIns="79343" numCol="1" spcCol="1270" anchor="ctr" anchorCtr="0">
          <a:noAutofit/>
        </a:bodyPr>
        <a:lstStyle/>
        <a:p>
          <a:pPr marL="0" lvl="0" indent="0" algn="l" defTabSz="844550">
            <a:lnSpc>
              <a:spcPct val="100000"/>
            </a:lnSpc>
            <a:spcBef>
              <a:spcPct val="0"/>
            </a:spcBef>
            <a:spcAft>
              <a:spcPct val="35000"/>
            </a:spcAft>
            <a:buNone/>
          </a:pPr>
          <a:r>
            <a:rPr lang="en-US" sz="1900" b="1" kern="1200" dirty="0">
              <a:solidFill>
                <a:schemeClr val="bg1"/>
              </a:solidFill>
            </a:rPr>
            <a:t>The goal is to build a scalable and efficient solution that incorporates advanced techniques to detect Plagiarism</a:t>
          </a:r>
        </a:p>
      </dsp:txBody>
      <dsp:txXfrm>
        <a:off x="865904" y="1343214"/>
        <a:ext cx="9688669" cy="7497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75132C-7AEA-46B0-9DD9-D47F6E539655}" type="datetimeFigureOut">
              <a:rPr lang="en-IN" smtClean="0"/>
              <a:t>22-05-2024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2AD2A3-E9C6-476E-B11D-5EF9B3239F8E}" type="slidenum">
              <a:rPr lang="en-IN" smtClean="0"/>
              <a:t>‹#›</a:t>
            </a:fld>
            <a:endParaRPr lang="en-IN"/>
          </a:p>
        </p:txBody>
      </p:sp>
    </p:spTree>
    <p:extLst>
      <p:ext uri="{BB962C8B-B14F-4D97-AF65-F5344CB8AC3E}">
        <p14:creationId xmlns:p14="http://schemas.microsoft.com/office/powerpoint/2010/main" val="1029762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pPr/>
              <a:t>5/22/2024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pPr/>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a:t>
            </a:fld>
            <a:endParaRPr lang="en-US"/>
          </a:p>
        </p:txBody>
      </p:sp>
    </p:spTree>
    <p:extLst>
      <p:ext uri="{BB962C8B-B14F-4D97-AF65-F5344CB8AC3E}">
        <p14:creationId xmlns:p14="http://schemas.microsoft.com/office/powerpoint/2010/main" val="932073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2</a:t>
            </a:fld>
            <a:endParaRPr lang="en-US"/>
          </a:p>
        </p:txBody>
      </p:sp>
    </p:spTree>
    <p:extLst>
      <p:ext uri="{BB962C8B-B14F-4D97-AF65-F5344CB8AC3E}">
        <p14:creationId xmlns:p14="http://schemas.microsoft.com/office/powerpoint/2010/main" val="1714109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5</a:t>
            </a:fld>
            <a:endParaRPr lang="en-US"/>
          </a:p>
        </p:txBody>
      </p:sp>
    </p:spTree>
    <p:extLst>
      <p:ext uri="{BB962C8B-B14F-4D97-AF65-F5344CB8AC3E}">
        <p14:creationId xmlns:p14="http://schemas.microsoft.com/office/powerpoint/2010/main" val="411308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r>
              <a:rPr lang="en-US"/>
              <a:t>Thesis Defense of Manju Venugopalan@ ASE Bangalore</a:t>
            </a:r>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074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377655"/>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12" name="Date Placeholder 11"/>
          <p:cNvSpPr>
            <a:spLocks noGrp="1"/>
          </p:cNvSpPr>
          <p:nvPr>
            <p:ph type="dt" sz="half" idx="10"/>
          </p:nvPr>
        </p:nvSpPr>
        <p:spPr>
          <a:xfrm>
            <a:off x="838199" y="6356350"/>
            <a:ext cx="2749731" cy="365125"/>
          </a:xfrm>
        </p:spPr>
        <p:txBody>
          <a:bodyPr/>
          <a:lstStyle>
            <a:lvl1pPr>
              <a:defRPr>
                <a:solidFill>
                  <a:schemeClr val="bg1"/>
                </a:solidFill>
              </a:defRPr>
            </a:lvl1pPr>
          </a:lstStyle>
          <a:p>
            <a:endParaRPr lang="en-US" dirty="0"/>
          </a:p>
        </p:txBody>
      </p:sp>
      <p:sp>
        <p:nvSpPr>
          <p:cNvPr id="13" name="Footer Placeholder 12"/>
          <p:cNvSpPr>
            <a:spLocks noGrp="1"/>
          </p:cNvSpPr>
          <p:nvPr>
            <p:ph type="ftr" sz="quarter" idx="11"/>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r>
              <a:rPr lang="en-US"/>
              <a:t>Thesis Defense of Manju Venugopalan@ ASE Bangalore</a:t>
            </a:r>
            <a:endParaRPr lang="en-US" dirty="0"/>
          </a:p>
        </p:txBody>
      </p:sp>
      <p:sp>
        <p:nvSpPr>
          <p:cNvPr id="14" name="Slide Number Placeholder 13"/>
          <p:cNvSpPr>
            <a:spLocks noGrp="1"/>
          </p:cNvSpPr>
          <p:nvPr>
            <p:ph type="sldNum" sz="quarter" idx="12"/>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302102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Thesis Defense of Manju Venugopalan@ ASE Bangalore</a:t>
            </a:r>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433542519"/>
      </p:ext>
    </p:extLst>
  </p:cSld>
  <p:clrMap bg1="lt1" tx1="dk1" bg2="lt2" tx2="dk2" accent1="accent1" accent2="accent2" accent3="accent3" accent4="accent4" accent5="accent5" accent6="accent6" hlink="hlink" folHlink="folHlink"/>
  <p:sldLayoutIdLst>
    <p:sldLayoutId id="2147483811" r:id="rId1"/>
    <p:sldLayoutId id="2147483812" r:id="rId2"/>
  </p:sldLayoutIdLst>
  <p:hf hd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pic>
        <p:nvPicPr>
          <p:cNvPr id="20" name="Picture 19" descr="A picture containing drawing&#10;&#10;Description automatically generated">
            <a:extLst>
              <a:ext uri="{FF2B5EF4-FFF2-40B4-BE49-F238E27FC236}">
                <a16:creationId xmlns:a16="http://schemas.microsoft.com/office/drawing/2014/main" id="{EAABCEA7-9046-1240-B923-2241A08D549E}"/>
              </a:ext>
            </a:extLst>
          </p:cNvPr>
          <p:cNvPicPr>
            <a:picLocks noChangeAspect="1"/>
          </p:cNvPicPr>
          <p:nvPr/>
        </p:nvPicPr>
        <p:blipFill>
          <a:blip r:embed="rId3"/>
          <a:stretch>
            <a:fillRect/>
          </a:stretch>
        </p:blipFill>
        <p:spPr>
          <a:xfrm>
            <a:off x="1915572" y="5118727"/>
            <a:ext cx="4590899" cy="1510975"/>
          </a:xfrm>
          <a:prstGeom prst="rect">
            <a:avLst/>
          </a:prstGeom>
        </p:spPr>
      </p:pic>
      <p:sp>
        <p:nvSpPr>
          <p:cNvPr id="21" name="TextBox 20">
            <a:extLst>
              <a:ext uri="{FF2B5EF4-FFF2-40B4-BE49-F238E27FC236}">
                <a16:creationId xmlns:a16="http://schemas.microsoft.com/office/drawing/2014/main" id="{D9CBE6E3-E0CF-5EA8-1C52-9CB105EA3E2C}"/>
              </a:ext>
            </a:extLst>
          </p:cNvPr>
          <p:cNvSpPr txBox="1"/>
          <p:nvPr/>
        </p:nvSpPr>
        <p:spPr>
          <a:xfrm>
            <a:off x="7159728" y="5185407"/>
            <a:ext cx="3746396" cy="1323439"/>
          </a:xfrm>
          <a:prstGeom prst="rect">
            <a:avLst/>
          </a:prstGeom>
          <a:noFill/>
        </p:spPr>
        <p:txBody>
          <a:bodyPr wrap="square" lIns="91440" tIns="45720" rIns="91440" bIns="45720" rtlCol="0" anchor="t">
            <a:spAutoFit/>
          </a:bodyPr>
          <a:lstStyle/>
          <a:p>
            <a:r>
              <a:rPr lang="en-US" sz="2000" b="1" dirty="0">
                <a:solidFill>
                  <a:schemeClr val="bg1"/>
                </a:solidFill>
                <a:latin typeface="Georgia" panose="02040502050405020303" pitchFamily="18" charset="0"/>
                <a:cs typeface="Times New Roman" panose="02020603050405020304" pitchFamily="18" charset="0"/>
              </a:rPr>
              <a:t>Date:22/05/24</a:t>
            </a:r>
          </a:p>
          <a:p>
            <a:r>
              <a:rPr lang="en-US" sz="2000" b="1" dirty="0">
                <a:solidFill>
                  <a:schemeClr val="bg1"/>
                </a:solidFill>
                <a:latin typeface="Georgia" panose="02040502050405020303" pitchFamily="18" charset="0"/>
                <a:cs typeface="Times New Roman" panose="02020603050405020304" pitchFamily="18" charset="0"/>
              </a:rPr>
              <a:t>Course :NLP</a:t>
            </a:r>
          </a:p>
          <a:p>
            <a:r>
              <a:rPr lang="en-US" sz="2000" b="1" dirty="0">
                <a:solidFill>
                  <a:schemeClr val="bg1"/>
                </a:solidFill>
                <a:latin typeface="Georgia" panose="02040502050405020303" pitchFamily="18" charset="0"/>
                <a:cs typeface="Times New Roman" panose="02020603050405020304" pitchFamily="18" charset="0"/>
              </a:rPr>
              <a:t>Peeta Basa Pati sir </a:t>
            </a:r>
          </a:p>
          <a:p>
            <a:r>
              <a:rPr lang="en-US" sz="2000" b="1" dirty="0">
                <a:solidFill>
                  <a:schemeClr val="bg1"/>
                </a:solidFill>
                <a:latin typeface="Georgia"/>
                <a:cs typeface="Times New Roman"/>
              </a:rPr>
              <a:t>AI 6</a:t>
            </a:r>
            <a:r>
              <a:rPr lang="en-US" sz="2000" b="1" baseline="30000" dirty="0">
                <a:solidFill>
                  <a:schemeClr val="bg1"/>
                </a:solidFill>
                <a:latin typeface="Georgia"/>
                <a:cs typeface="Times New Roman"/>
              </a:rPr>
              <a:t>th</a:t>
            </a:r>
            <a:r>
              <a:rPr lang="en-US" sz="2000" b="1" dirty="0">
                <a:solidFill>
                  <a:schemeClr val="bg1"/>
                </a:solidFill>
                <a:latin typeface="Georgia"/>
                <a:cs typeface="Times New Roman"/>
              </a:rPr>
              <a:t>  Sem –E Sec</a:t>
            </a:r>
          </a:p>
        </p:txBody>
      </p:sp>
      <p:cxnSp>
        <p:nvCxnSpPr>
          <p:cNvPr id="22" name="Straight Connector 21">
            <a:extLst>
              <a:ext uri="{FF2B5EF4-FFF2-40B4-BE49-F238E27FC236}">
                <a16:creationId xmlns:a16="http://schemas.microsoft.com/office/drawing/2014/main" id="{719FDE92-123B-2D8D-7214-F1B33E4B76AB}"/>
              </a:ext>
            </a:extLst>
          </p:cNvPr>
          <p:cNvCxnSpPr>
            <a:cxnSpLocks/>
          </p:cNvCxnSpPr>
          <p:nvPr/>
        </p:nvCxnSpPr>
        <p:spPr>
          <a:xfrm>
            <a:off x="6876598" y="5118727"/>
            <a:ext cx="0" cy="1478698"/>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23" name="Rectangle 22">
            <a:extLst>
              <a:ext uri="{FF2B5EF4-FFF2-40B4-BE49-F238E27FC236}">
                <a16:creationId xmlns:a16="http://schemas.microsoft.com/office/drawing/2014/main" id="{8A88384A-73E5-5410-87A9-9B47B37CDC82}"/>
              </a:ext>
            </a:extLst>
          </p:cNvPr>
          <p:cNvSpPr/>
          <p:nvPr/>
        </p:nvSpPr>
        <p:spPr>
          <a:xfrm>
            <a:off x="414342" y="600767"/>
            <a:ext cx="11487140" cy="2000548"/>
          </a:xfrm>
          <a:prstGeom prst="rect">
            <a:avLst/>
          </a:prstGeom>
          <a:noFill/>
        </p:spPr>
        <p:txBody>
          <a:bodyPr wrap="square" lIns="91440" tIns="45720" rIns="91440" bIns="45720" anchor="t">
            <a:spAutoFit/>
          </a:bodyPr>
          <a:lstStyle/>
          <a:p>
            <a:pPr algn="ctr" defTabSz="914400"/>
            <a:r>
              <a:rPr lang="en-US" sz="2600" dirty="0">
                <a:solidFill>
                  <a:prstClr val="white"/>
                </a:solidFill>
                <a:latin typeface="Georgia" panose="02040502050405020303" pitchFamily="18" charset="0"/>
              </a:rPr>
              <a:t>END SEM PRESENTATION</a:t>
            </a:r>
          </a:p>
          <a:p>
            <a:pPr algn="ctr" defTabSz="914400"/>
            <a:r>
              <a:rPr lang="en-US" sz="2600" dirty="0">
                <a:solidFill>
                  <a:prstClr val="white"/>
                </a:solidFill>
                <a:latin typeface="Georgia" panose="02040502050405020303" pitchFamily="18" charset="0"/>
              </a:rPr>
              <a:t> on</a:t>
            </a:r>
          </a:p>
          <a:p>
            <a:pPr algn="ctr" defTabSz="914400"/>
            <a:r>
              <a:rPr lang="en-US" sz="3600" b="1" dirty="0">
                <a:solidFill>
                  <a:prstClr val="white"/>
                </a:solidFill>
                <a:latin typeface="Georgia" panose="02040502050405020303" pitchFamily="18" charset="0"/>
              </a:rPr>
              <a:t>TEXT READABILITY DETECTION FOR AI INTERVIEW BOT</a:t>
            </a:r>
          </a:p>
        </p:txBody>
      </p:sp>
      <p:sp>
        <p:nvSpPr>
          <p:cNvPr id="24" name="TextBox 23">
            <a:extLst>
              <a:ext uri="{FF2B5EF4-FFF2-40B4-BE49-F238E27FC236}">
                <a16:creationId xmlns:a16="http://schemas.microsoft.com/office/drawing/2014/main" id="{F48CB4F6-6F6C-BC28-DEBC-6A44BE978BD7}"/>
              </a:ext>
            </a:extLst>
          </p:cNvPr>
          <p:cNvSpPr txBox="1"/>
          <p:nvPr/>
        </p:nvSpPr>
        <p:spPr>
          <a:xfrm>
            <a:off x="3327298" y="2833323"/>
            <a:ext cx="5876072" cy="1323439"/>
          </a:xfrm>
          <a:prstGeom prst="rect">
            <a:avLst/>
          </a:prstGeom>
          <a:noFill/>
        </p:spPr>
        <p:txBody>
          <a:bodyPr wrap="square" rtlCol="0">
            <a:spAutoFit/>
          </a:bodyPr>
          <a:lstStyle/>
          <a:p>
            <a:pPr algn="ctr"/>
            <a:r>
              <a:rPr lang="en-US" sz="2000" b="1" dirty="0">
                <a:solidFill>
                  <a:schemeClr val="bg1"/>
                </a:solidFill>
                <a:latin typeface="Georgia" panose="02040502050405020303" pitchFamily="18" charset="0"/>
                <a:cs typeface="Times New Roman" panose="02020603050405020304" pitchFamily="18" charset="0"/>
              </a:rPr>
              <a:t>Team Members</a:t>
            </a:r>
          </a:p>
          <a:p>
            <a:endParaRPr lang="en-US" sz="2000" b="1" dirty="0">
              <a:solidFill>
                <a:schemeClr val="bg1"/>
              </a:solidFill>
              <a:latin typeface="Georgia" panose="02040502050405020303" pitchFamily="18" charset="0"/>
              <a:cs typeface="Times New Roman" panose="02020603050405020304" pitchFamily="18" charset="0"/>
            </a:endParaRPr>
          </a:p>
          <a:p>
            <a:r>
              <a:rPr lang="en-US" sz="2000" b="1" dirty="0">
                <a:solidFill>
                  <a:schemeClr val="bg1"/>
                </a:solidFill>
                <a:latin typeface="Georgia" panose="02040502050405020303" pitchFamily="18" charset="0"/>
                <a:cs typeface="Times New Roman" panose="02020603050405020304" pitchFamily="18" charset="0"/>
              </a:rPr>
              <a:t>A. UDAY BHASKER       BL.EN.U4AIE21005</a:t>
            </a:r>
          </a:p>
          <a:p>
            <a:r>
              <a:rPr lang="en-US" sz="2000" b="1" dirty="0">
                <a:solidFill>
                  <a:schemeClr val="bg1"/>
                </a:solidFill>
                <a:latin typeface="Georgia" panose="02040502050405020303" pitchFamily="18" charset="0"/>
                <a:cs typeface="Times New Roman" panose="02020603050405020304" pitchFamily="18" charset="0"/>
              </a:rPr>
              <a:t>B. RUCHITH BALAJI    BL.EN.U4AIE21017 </a:t>
            </a:r>
          </a:p>
        </p:txBody>
      </p:sp>
      <p:pic>
        <p:nvPicPr>
          <p:cNvPr id="25" name="Picture 24" descr="A picture containing drawing&#10;&#10;Description automatically generated">
            <a:extLst>
              <a:ext uri="{FF2B5EF4-FFF2-40B4-BE49-F238E27FC236}">
                <a16:creationId xmlns:a16="http://schemas.microsoft.com/office/drawing/2014/main" id="{9D22CBA2-80B3-C1A8-2010-D72D1EAFA335}"/>
              </a:ext>
            </a:extLst>
          </p:cNvPr>
          <p:cNvPicPr>
            <a:picLocks noChangeAspect="1"/>
          </p:cNvPicPr>
          <p:nvPr/>
        </p:nvPicPr>
        <p:blipFill>
          <a:blip r:embed="rId3"/>
          <a:stretch>
            <a:fillRect/>
          </a:stretch>
        </p:blipFill>
        <p:spPr>
          <a:xfrm>
            <a:off x="9801606" y="0"/>
            <a:ext cx="2390394" cy="786736"/>
          </a:xfrm>
          <a:prstGeom prst="rect">
            <a:avLst/>
          </a:prstGeom>
        </p:spPr>
      </p:pic>
    </p:spTree>
    <p:extLst>
      <p:ext uri="{BB962C8B-B14F-4D97-AF65-F5344CB8AC3E}">
        <p14:creationId xmlns:p14="http://schemas.microsoft.com/office/powerpoint/2010/main" val="3533654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D9E92C-48A3-8030-8F5F-0CAE0D17C99E}"/>
              </a:ext>
            </a:extLst>
          </p:cNvPr>
          <p:cNvSpPr>
            <a:spLocks noGrp="1"/>
          </p:cNvSpPr>
          <p:nvPr>
            <p:ph idx="1"/>
          </p:nvPr>
        </p:nvSpPr>
        <p:spPr/>
        <p:txBody>
          <a:bodyPr>
            <a:normAutofit/>
          </a:bodyPr>
          <a:lstStyle/>
          <a:p>
            <a:pPr algn="just"/>
            <a:r>
              <a:rPr lang="en-US" sz="2400" i="0" dirty="0">
                <a:solidFill>
                  <a:srgbClr val="0D0D0D"/>
                </a:solidFill>
                <a:effectLst/>
                <a:highlight>
                  <a:srgbClr val="FFFFFF"/>
                </a:highlight>
              </a:rPr>
              <a:t>In conclusion, the methodology for text readability prediction using </a:t>
            </a:r>
            <a:r>
              <a:rPr lang="en-US" sz="2400" i="0" dirty="0" err="1">
                <a:solidFill>
                  <a:srgbClr val="0D0D0D"/>
                </a:solidFill>
                <a:effectLst/>
                <a:highlight>
                  <a:srgbClr val="FFFFFF"/>
                </a:highlight>
              </a:rPr>
              <a:t>DistilBERT</a:t>
            </a:r>
            <a:r>
              <a:rPr lang="en-US" sz="2400" i="0" dirty="0">
                <a:solidFill>
                  <a:srgbClr val="0D0D0D"/>
                </a:solidFill>
                <a:effectLst/>
                <a:highlight>
                  <a:srgbClr val="FFFFFF"/>
                </a:highlight>
              </a:rPr>
              <a:t> involves a structured sequence of steps, from preprocessing text data to leveraging the efficiency and performance of the </a:t>
            </a:r>
            <a:r>
              <a:rPr lang="en-US" sz="2400" i="0" dirty="0" err="1">
                <a:solidFill>
                  <a:srgbClr val="0D0D0D"/>
                </a:solidFill>
                <a:effectLst/>
                <a:highlight>
                  <a:srgbClr val="FFFFFF"/>
                </a:highlight>
              </a:rPr>
              <a:t>DistilBERT</a:t>
            </a:r>
            <a:r>
              <a:rPr lang="en-US" sz="2400" i="0" dirty="0">
                <a:solidFill>
                  <a:srgbClr val="0D0D0D"/>
                </a:solidFill>
                <a:effectLst/>
                <a:highlight>
                  <a:srgbClr val="FFFFFF"/>
                </a:highlight>
              </a:rPr>
              <a:t> model for inference.</a:t>
            </a:r>
          </a:p>
          <a:p>
            <a:pPr algn="just"/>
            <a:r>
              <a:rPr lang="en-US" sz="2400" dirty="0"/>
              <a:t>By systematically tokenizing, optionally lowercasing, and removing punctuation, and then encoding the text for model processing, we can effectively utilize </a:t>
            </a:r>
            <a:r>
              <a:rPr lang="en-US" sz="2400" dirty="0" err="1"/>
              <a:t>DistilBERT's</a:t>
            </a:r>
            <a:r>
              <a:rPr lang="en-US" sz="2400" dirty="0"/>
              <a:t> capabilities to generate accurate readability predictions.</a:t>
            </a:r>
          </a:p>
          <a:p>
            <a:pPr algn="just"/>
            <a:r>
              <a:rPr lang="en-US" sz="2400" dirty="0"/>
              <a:t>This approach not only enhances the efficiency of readability analysis but also ensures that the predictions are robust and practical for various applications in content creation, education, and user experience design.</a:t>
            </a:r>
            <a:endParaRPr lang="en-IN" sz="2400" dirty="0"/>
          </a:p>
        </p:txBody>
      </p:sp>
      <p:sp>
        <p:nvSpPr>
          <p:cNvPr id="3" name="Title 2">
            <a:extLst>
              <a:ext uri="{FF2B5EF4-FFF2-40B4-BE49-F238E27FC236}">
                <a16:creationId xmlns:a16="http://schemas.microsoft.com/office/drawing/2014/main" id="{34637F0C-B1E0-740E-133C-F4CD5C1965D8}"/>
              </a:ext>
            </a:extLst>
          </p:cNvPr>
          <p:cNvSpPr>
            <a:spLocks noGrp="1"/>
          </p:cNvSpPr>
          <p:nvPr>
            <p:ph type="title"/>
          </p:nvPr>
        </p:nvSpPr>
        <p:spPr/>
        <p:txBody>
          <a:bodyPr/>
          <a:lstStyle/>
          <a:p>
            <a:r>
              <a:rPr lang="en-IN" b="1" dirty="0"/>
              <a:t>CONCLUSION</a:t>
            </a:r>
          </a:p>
        </p:txBody>
      </p:sp>
      <p:sp>
        <p:nvSpPr>
          <p:cNvPr id="5" name="Slide Number Placeholder 4">
            <a:extLst>
              <a:ext uri="{FF2B5EF4-FFF2-40B4-BE49-F238E27FC236}">
                <a16:creationId xmlns:a16="http://schemas.microsoft.com/office/drawing/2014/main" id="{A3296297-50C1-113D-90C9-9E4E62DA82E0}"/>
              </a:ext>
            </a:extLst>
          </p:cNvPr>
          <p:cNvSpPr>
            <a:spLocks noGrp="1"/>
          </p:cNvSpPr>
          <p:nvPr>
            <p:ph type="sldNum" sz="quarter" idx="12"/>
          </p:nvPr>
        </p:nvSpPr>
        <p:spPr/>
        <p:txBody>
          <a:bodyPr/>
          <a:lstStyle/>
          <a:p>
            <a:fld id="{71766878-3199-4EAB-94E7-2D6D11070E14}" type="slidenum">
              <a:rPr lang="en-US" smtClean="0"/>
              <a:pPr/>
              <a:t>10</a:t>
            </a:fld>
            <a:endParaRPr lang="en-US" dirty="0"/>
          </a:p>
        </p:txBody>
      </p:sp>
    </p:spTree>
    <p:extLst>
      <p:ext uri="{BB962C8B-B14F-4D97-AF65-F5344CB8AC3E}">
        <p14:creationId xmlns:p14="http://schemas.microsoft.com/office/powerpoint/2010/main" val="418191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a:xfrm>
            <a:off x="115956" y="6478751"/>
            <a:ext cx="758687" cy="365125"/>
          </a:xfrm>
        </p:spPr>
        <p:txBody>
          <a:bodyPr/>
          <a:lstStyle/>
          <a:p>
            <a:fld id="{71766878-3199-4EAB-94E7-2D6D11070E14}" type="slidenum">
              <a:rPr lang="en-US" smtClean="0"/>
              <a:pPr/>
              <a:t>2</a:t>
            </a:fld>
            <a:endParaRPr lang="en-US" dirty="0"/>
          </a:p>
        </p:txBody>
      </p:sp>
      <p:sp>
        <p:nvSpPr>
          <p:cNvPr id="10" name="Title 2">
            <a:extLst>
              <a:ext uri="{FF2B5EF4-FFF2-40B4-BE49-F238E27FC236}">
                <a16:creationId xmlns:a16="http://schemas.microsoft.com/office/drawing/2014/main" id="{AD9625E2-0383-92F4-AFE2-88DF744FB657}"/>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CONTENTS</a:t>
            </a:r>
            <a:endParaRPr lang="en-US" sz="4000" b="1" dirty="0"/>
          </a:p>
        </p:txBody>
      </p:sp>
      <p:sp>
        <p:nvSpPr>
          <p:cNvPr id="6" name="TextBox 5">
            <a:extLst>
              <a:ext uri="{FF2B5EF4-FFF2-40B4-BE49-F238E27FC236}">
                <a16:creationId xmlns:a16="http://schemas.microsoft.com/office/drawing/2014/main" id="{3051A175-980B-42A6-A3D2-2FD0259A71B2}"/>
              </a:ext>
            </a:extLst>
          </p:cNvPr>
          <p:cNvSpPr txBox="1"/>
          <p:nvPr/>
        </p:nvSpPr>
        <p:spPr>
          <a:xfrm>
            <a:off x="646953" y="1411931"/>
            <a:ext cx="6111240" cy="4539191"/>
          </a:xfrm>
          <a:prstGeom prst="rect">
            <a:avLst/>
          </a:prstGeom>
          <a:noFill/>
        </p:spPr>
        <p:txBody>
          <a:bodyPr wrap="square">
            <a:spAutoFit/>
          </a:bodyPr>
          <a:lstStyle/>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Introduction </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Problem statement</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Use of this project</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Methodology</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Results</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Conclusion</a:t>
            </a:r>
          </a:p>
          <a:p>
            <a:pPr>
              <a:lnSpc>
                <a:spcPct val="150000"/>
              </a:lnSpc>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40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03EC54-CE6B-B2D3-7F9F-E37B849EB237}"/>
              </a:ext>
            </a:extLst>
          </p:cNvPr>
          <p:cNvSpPr>
            <a:spLocks noGrp="1"/>
          </p:cNvSpPr>
          <p:nvPr>
            <p:ph idx="1"/>
          </p:nvPr>
        </p:nvSpPr>
        <p:spPr/>
        <p:txBody>
          <a:bodyPr>
            <a:normAutofit/>
          </a:bodyPr>
          <a:lstStyle/>
          <a:p>
            <a:pPr algn="just"/>
            <a:r>
              <a:rPr lang="en-US" sz="2400" dirty="0"/>
              <a:t>The primary goal is to predict the readability of text using </a:t>
            </a:r>
            <a:r>
              <a:rPr lang="en-US" sz="2400" dirty="0" err="1"/>
              <a:t>DistilBERT</a:t>
            </a:r>
            <a:r>
              <a:rPr lang="en-US" sz="2400" dirty="0"/>
              <a:t>, a streamlined and efficient version of the BERT model designed for natural language processing tasks.</a:t>
            </a:r>
          </a:p>
          <a:p>
            <a:pPr algn="just"/>
            <a:r>
              <a:rPr lang="en-US" sz="2400" dirty="0" err="1"/>
              <a:t>DistilBERT</a:t>
            </a:r>
            <a:r>
              <a:rPr lang="en-US" sz="2400" dirty="0"/>
              <a:t> offers significant improvements in speed and resource utilization compared to its predecessor, making it ideal for practical applications where performance and scalability are crucial.</a:t>
            </a:r>
          </a:p>
          <a:p>
            <a:pPr algn="just"/>
            <a:r>
              <a:rPr lang="en-US" sz="2400" dirty="0"/>
              <a:t>The process involves key steps including text preprocessing, model loading, data encoding, and inference, culminating in the generation of readability scores or classifications.</a:t>
            </a:r>
          </a:p>
          <a:p>
            <a:pPr algn="just"/>
            <a:r>
              <a:rPr lang="en-US" sz="2400" dirty="0"/>
              <a:t>This approach can be applied across various domains such as education, content creation, and user experience design, providing valuable insights into the readability of text and enhancing the overall quality and accessibility of written content.</a:t>
            </a:r>
            <a:endParaRPr lang="en-IN" sz="2400" dirty="0"/>
          </a:p>
        </p:txBody>
      </p:sp>
      <p:sp>
        <p:nvSpPr>
          <p:cNvPr id="3" name="Title 2">
            <a:extLst>
              <a:ext uri="{FF2B5EF4-FFF2-40B4-BE49-F238E27FC236}">
                <a16:creationId xmlns:a16="http://schemas.microsoft.com/office/drawing/2014/main" id="{F75037F8-8DFE-D6C5-8253-0B49A8D62369}"/>
              </a:ext>
            </a:extLst>
          </p:cNvPr>
          <p:cNvSpPr>
            <a:spLocks noGrp="1"/>
          </p:cNvSpPr>
          <p:nvPr>
            <p:ph type="title"/>
          </p:nvPr>
        </p:nvSpPr>
        <p:spPr/>
        <p:txBody>
          <a:bodyPr/>
          <a:lstStyle/>
          <a:p>
            <a:r>
              <a:rPr lang="en-IN" b="1" dirty="0"/>
              <a:t>INTRODUCTION</a:t>
            </a:r>
          </a:p>
        </p:txBody>
      </p:sp>
      <p:sp>
        <p:nvSpPr>
          <p:cNvPr id="5" name="Slide Number Placeholder 4">
            <a:extLst>
              <a:ext uri="{FF2B5EF4-FFF2-40B4-BE49-F238E27FC236}">
                <a16:creationId xmlns:a16="http://schemas.microsoft.com/office/drawing/2014/main" id="{7216BEF7-72BE-7E78-D8F9-800DA7D06189}"/>
              </a:ext>
            </a:extLst>
          </p:cNvPr>
          <p:cNvSpPr>
            <a:spLocks noGrp="1"/>
          </p:cNvSpPr>
          <p:nvPr>
            <p:ph type="sldNum" sz="quarter" idx="12"/>
          </p:nvPr>
        </p:nvSpPr>
        <p:spPr/>
        <p:txBody>
          <a:bodyPr/>
          <a:lstStyle/>
          <a:p>
            <a:fld id="{71766878-3199-4EAB-94E7-2D6D11070E14}" type="slidenum">
              <a:rPr lang="en-US" smtClean="0"/>
              <a:pPr/>
              <a:t>3</a:t>
            </a:fld>
            <a:endParaRPr lang="en-US" dirty="0"/>
          </a:p>
        </p:txBody>
      </p:sp>
    </p:spTree>
    <p:extLst>
      <p:ext uri="{BB962C8B-B14F-4D97-AF65-F5344CB8AC3E}">
        <p14:creationId xmlns:p14="http://schemas.microsoft.com/office/powerpoint/2010/main" val="1471781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4</a:t>
            </a:fld>
            <a:endParaRPr lang="en-US" dirty="0"/>
          </a:p>
        </p:txBody>
      </p:sp>
      <p:graphicFrame>
        <p:nvGraphicFramePr>
          <p:cNvPr id="7" name="Content Placeholder 1">
            <a:extLst>
              <a:ext uri="{FF2B5EF4-FFF2-40B4-BE49-F238E27FC236}">
                <a16:creationId xmlns:a16="http://schemas.microsoft.com/office/drawing/2014/main" id="{2043E31F-1C97-EB9B-023E-047F38C17AA7}"/>
              </a:ext>
            </a:extLst>
          </p:cNvPr>
          <p:cNvGraphicFramePr>
            <a:graphicFrameLocks noGrp="1"/>
          </p:cNvGraphicFramePr>
          <p:nvPr>
            <p:ph idx="1"/>
            <p:extLst>
              <p:ext uri="{D42A27DB-BD31-4B8C-83A1-F6EECF244321}">
                <p14:modId xmlns:p14="http://schemas.microsoft.com/office/powerpoint/2010/main" val="1358684326"/>
              </p:ext>
            </p:extLst>
          </p:nvPr>
        </p:nvGraphicFramePr>
        <p:xfrm>
          <a:off x="934718" y="1137256"/>
          <a:ext cx="10554574" cy="2499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1">
            <a:extLst>
              <a:ext uri="{FF2B5EF4-FFF2-40B4-BE49-F238E27FC236}">
                <a16:creationId xmlns:a16="http://schemas.microsoft.com/office/drawing/2014/main" id="{6A0C228C-C148-9576-F0BE-3E48FD68292E}"/>
              </a:ext>
            </a:extLst>
          </p:cNvPr>
          <p:cNvSpPr txBox="1">
            <a:spLocks/>
          </p:cNvSpPr>
          <p:nvPr/>
        </p:nvSpPr>
        <p:spPr>
          <a:xfrm>
            <a:off x="934718" y="3530322"/>
            <a:ext cx="10554574" cy="2499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000" b="1" dirty="0">
                <a:latin typeface="Times New Roman" panose="02020603050405020304" pitchFamily="18" charset="0"/>
                <a:cs typeface="Times New Roman" panose="02020603050405020304" pitchFamily="18" charset="0"/>
              </a:rPr>
              <a:t>Challenges</a:t>
            </a:r>
            <a:r>
              <a:rPr lang="en-US" sz="1900" b="1" dirty="0">
                <a:latin typeface="Times New Roman" panose="02020603050405020304" pitchFamily="18" charset="0"/>
                <a:cs typeface="Times New Roman" panose="02020603050405020304" pitchFamily="18" charset="0"/>
              </a:rPr>
              <a:t>:</a:t>
            </a:r>
          </a:p>
          <a:p>
            <a:pPr lvl="1"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 Collection.</a:t>
            </a:r>
          </a:p>
          <a:p>
            <a:pPr lvl="1"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Choosing a Model.</a:t>
            </a:r>
          </a:p>
          <a:p>
            <a:pPr lvl="1"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Maintaining Efficiency.</a:t>
            </a:r>
          </a:p>
          <a:p>
            <a:pPr lvl="1"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Handling Errors.</a:t>
            </a:r>
          </a:p>
        </p:txBody>
      </p:sp>
      <p:sp>
        <p:nvSpPr>
          <p:cNvPr id="2" name="Title 2">
            <a:extLst>
              <a:ext uri="{FF2B5EF4-FFF2-40B4-BE49-F238E27FC236}">
                <a16:creationId xmlns:a16="http://schemas.microsoft.com/office/drawing/2014/main" id="{7CC361D7-2431-EB08-6471-08D94E11E5A9}"/>
              </a:ext>
            </a:extLst>
          </p:cNvPr>
          <p:cNvSpPr>
            <a:spLocks noGrp="1"/>
          </p:cNvSpPr>
          <p:nvPr>
            <p:ph type="title"/>
          </p:nvPr>
        </p:nvSpPr>
        <p:spPr>
          <a:xfrm>
            <a:off x="341194" y="348661"/>
            <a:ext cx="11436823" cy="421441"/>
          </a:xfrm>
        </p:spPr>
        <p:txBody>
          <a:bodyPr/>
          <a:lstStyle/>
          <a:p>
            <a:r>
              <a:rPr lang="en-IN" b="1" dirty="0"/>
              <a:t>PROBLEM STATEMENT</a:t>
            </a:r>
          </a:p>
        </p:txBody>
      </p:sp>
    </p:spTree>
    <p:extLst>
      <p:ext uri="{BB962C8B-B14F-4D97-AF65-F5344CB8AC3E}">
        <p14:creationId xmlns:p14="http://schemas.microsoft.com/office/powerpoint/2010/main" val="3017615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5</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Model Diagram</a:t>
            </a:r>
            <a:endParaRPr lang="en-US" sz="4000" b="1" dirty="0"/>
          </a:p>
        </p:txBody>
      </p:sp>
      <p:sp>
        <p:nvSpPr>
          <p:cNvPr id="2" name="Rectangle: Rounded Corners 1">
            <a:extLst>
              <a:ext uri="{FF2B5EF4-FFF2-40B4-BE49-F238E27FC236}">
                <a16:creationId xmlns:a16="http://schemas.microsoft.com/office/drawing/2014/main" id="{476E4506-B49F-3BEC-085F-8E82CB6AFF5E}"/>
              </a:ext>
            </a:extLst>
          </p:cNvPr>
          <p:cNvSpPr/>
          <p:nvPr/>
        </p:nvSpPr>
        <p:spPr>
          <a:xfrm>
            <a:off x="2117665" y="2701925"/>
            <a:ext cx="1038225" cy="5524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STEP-1</a:t>
            </a:r>
            <a:endParaRPr lang="en-IN" b="1" dirty="0"/>
          </a:p>
        </p:txBody>
      </p:sp>
      <p:sp>
        <p:nvSpPr>
          <p:cNvPr id="3" name="Rectangle: Rounded Corners 2">
            <a:extLst>
              <a:ext uri="{FF2B5EF4-FFF2-40B4-BE49-F238E27FC236}">
                <a16:creationId xmlns:a16="http://schemas.microsoft.com/office/drawing/2014/main" id="{2B537678-E2A3-5D58-3D82-CB2D3F3DEF00}"/>
              </a:ext>
            </a:extLst>
          </p:cNvPr>
          <p:cNvSpPr/>
          <p:nvPr/>
        </p:nvSpPr>
        <p:spPr>
          <a:xfrm>
            <a:off x="4471748" y="1797050"/>
            <a:ext cx="1038225" cy="5524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STEP-2</a:t>
            </a:r>
            <a:endParaRPr lang="en-IN" b="1" dirty="0"/>
          </a:p>
        </p:txBody>
      </p:sp>
      <p:sp>
        <p:nvSpPr>
          <p:cNvPr id="7" name="Rectangle: Rounded Corners 6">
            <a:extLst>
              <a:ext uri="{FF2B5EF4-FFF2-40B4-BE49-F238E27FC236}">
                <a16:creationId xmlns:a16="http://schemas.microsoft.com/office/drawing/2014/main" id="{BC12F3E8-305F-4D0D-E1E6-302C2283E8E2}"/>
              </a:ext>
            </a:extLst>
          </p:cNvPr>
          <p:cNvSpPr/>
          <p:nvPr/>
        </p:nvSpPr>
        <p:spPr>
          <a:xfrm>
            <a:off x="4469956" y="3636127"/>
            <a:ext cx="1038225" cy="5524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STEP-3</a:t>
            </a:r>
            <a:endParaRPr lang="en-IN" b="1" dirty="0"/>
          </a:p>
        </p:txBody>
      </p:sp>
      <p:sp>
        <p:nvSpPr>
          <p:cNvPr id="8" name="Rectangle: Rounded Corners 7">
            <a:extLst>
              <a:ext uri="{FF2B5EF4-FFF2-40B4-BE49-F238E27FC236}">
                <a16:creationId xmlns:a16="http://schemas.microsoft.com/office/drawing/2014/main" id="{1ED7AD5D-AAE5-D396-6F9C-6579D64A67EA}"/>
              </a:ext>
            </a:extLst>
          </p:cNvPr>
          <p:cNvSpPr/>
          <p:nvPr/>
        </p:nvSpPr>
        <p:spPr>
          <a:xfrm>
            <a:off x="6714213" y="2692434"/>
            <a:ext cx="1038225" cy="5524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STEP-4</a:t>
            </a:r>
            <a:endParaRPr lang="en-IN" b="1" dirty="0"/>
          </a:p>
        </p:txBody>
      </p:sp>
      <p:sp>
        <p:nvSpPr>
          <p:cNvPr id="9" name="Rectangle: Rounded Corners 8">
            <a:extLst>
              <a:ext uri="{FF2B5EF4-FFF2-40B4-BE49-F238E27FC236}">
                <a16:creationId xmlns:a16="http://schemas.microsoft.com/office/drawing/2014/main" id="{E0690332-6D0D-9C81-BAD5-19D5F6CAC9FB}"/>
              </a:ext>
            </a:extLst>
          </p:cNvPr>
          <p:cNvSpPr/>
          <p:nvPr/>
        </p:nvSpPr>
        <p:spPr>
          <a:xfrm>
            <a:off x="6988175" y="4254501"/>
            <a:ext cx="1038225" cy="5524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STEP-6</a:t>
            </a:r>
            <a:endParaRPr lang="en-IN" b="1" dirty="0"/>
          </a:p>
        </p:txBody>
      </p:sp>
      <p:sp>
        <p:nvSpPr>
          <p:cNvPr id="10" name="Rectangle: Rounded Corners 9">
            <a:extLst>
              <a:ext uri="{FF2B5EF4-FFF2-40B4-BE49-F238E27FC236}">
                <a16:creationId xmlns:a16="http://schemas.microsoft.com/office/drawing/2014/main" id="{D95EC7D8-D5E7-D143-8DB5-53F125959064}"/>
              </a:ext>
            </a:extLst>
          </p:cNvPr>
          <p:cNvSpPr/>
          <p:nvPr/>
        </p:nvSpPr>
        <p:spPr>
          <a:xfrm>
            <a:off x="8649599" y="2701925"/>
            <a:ext cx="1038225" cy="5524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STEP-5</a:t>
            </a:r>
            <a:endParaRPr lang="en-IN" b="1" dirty="0"/>
          </a:p>
        </p:txBody>
      </p:sp>
      <p:cxnSp>
        <p:nvCxnSpPr>
          <p:cNvPr id="11" name="Connector: Elbow 10">
            <a:extLst>
              <a:ext uri="{FF2B5EF4-FFF2-40B4-BE49-F238E27FC236}">
                <a16:creationId xmlns:a16="http://schemas.microsoft.com/office/drawing/2014/main" id="{DEF76446-5901-7535-E144-7049DD7A17C4}"/>
              </a:ext>
            </a:extLst>
          </p:cNvPr>
          <p:cNvCxnSpPr>
            <a:stCxn id="2" idx="3"/>
            <a:endCxn id="3" idx="1"/>
          </p:cNvCxnSpPr>
          <p:nvPr/>
        </p:nvCxnSpPr>
        <p:spPr>
          <a:xfrm flipV="1">
            <a:off x="3155890" y="2073275"/>
            <a:ext cx="1315858" cy="904875"/>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2" name="Connector: Elbow 11">
            <a:extLst>
              <a:ext uri="{FF2B5EF4-FFF2-40B4-BE49-F238E27FC236}">
                <a16:creationId xmlns:a16="http://schemas.microsoft.com/office/drawing/2014/main" id="{D7754864-6436-577D-0305-DCB733077C25}"/>
              </a:ext>
            </a:extLst>
          </p:cNvPr>
          <p:cNvCxnSpPr>
            <a:cxnSpLocks/>
            <a:stCxn id="3" idx="3"/>
            <a:endCxn id="8" idx="1"/>
          </p:cNvCxnSpPr>
          <p:nvPr/>
        </p:nvCxnSpPr>
        <p:spPr>
          <a:xfrm>
            <a:off x="5509973" y="2073275"/>
            <a:ext cx="1204240" cy="895384"/>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3" name="Connector: Elbow 12">
            <a:extLst>
              <a:ext uri="{FF2B5EF4-FFF2-40B4-BE49-F238E27FC236}">
                <a16:creationId xmlns:a16="http://schemas.microsoft.com/office/drawing/2014/main" id="{1301FB15-DDC4-3DE1-82F0-7B2785D015AF}"/>
              </a:ext>
            </a:extLst>
          </p:cNvPr>
          <p:cNvCxnSpPr>
            <a:cxnSpLocks/>
            <a:stCxn id="7" idx="3"/>
            <a:endCxn id="10" idx="2"/>
          </p:cNvCxnSpPr>
          <p:nvPr/>
        </p:nvCxnSpPr>
        <p:spPr>
          <a:xfrm flipV="1">
            <a:off x="5508181" y="3254375"/>
            <a:ext cx="3660531" cy="65797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1DD32846-B972-C831-7986-857B6228EF50}"/>
              </a:ext>
            </a:extLst>
          </p:cNvPr>
          <p:cNvCxnSpPr>
            <a:stCxn id="3" idx="2"/>
            <a:endCxn id="7" idx="0"/>
          </p:cNvCxnSpPr>
          <p:nvPr/>
        </p:nvCxnSpPr>
        <p:spPr>
          <a:xfrm flipH="1">
            <a:off x="4989069" y="2349500"/>
            <a:ext cx="1792" cy="12866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nector: Elbow 15">
            <a:extLst>
              <a:ext uri="{FF2B5EF4-FFF2-40B4-BE49-F238E27FC236}">
                <a16:creationId xmlns:a16="http://schemas.microsoft.com/office/drawing/2014/main" id="{41AD4D57-F892-1F63-5D16-98584D8A8706}"/>
              </a:ext>
            </a:extLst>
          </p:cNvPr>
          <p:cNvCxnSpPr>
            <a:cxnSpLocks/>
            <a:stCxn id="10" idx="3"/>
            <a:endCxn id="9" idx="0"/>
          </p:cNvCxnSpPr>
          <p:nvPr/>
        </p:nvCxnSpPr>
        <p:spPr>
          <a:xfrm flipH="1">
            <a:off x="7507288" y="2978150"/>
            <a:ext cx="2180536" cy="1276351"/>
          </a:xfrm>
          <a:prstGeom prst="bentConnector4">
            <a:avLst>
              <a:gd name="adj1" fmla="val -9628"/>
              <a:gd name="adj2" fmla="val 87138"/>
            </a:avLst>
          </a:prstGeom>
          <a:ln>
            <a:tailEnd type="triangle"/>
          </a:ln>
        </p:spPr>
        <p:style>
          <a:lnRef idx="3">
            <a:schemeClr val="dk1"/>
          </a:lnRef>
          <a:fillRef idx="0">
            <a:schemeClr val="dk1"/>
          </a:fillRef>
          <a:effectRef idx="2">
            <a:schemeClr val="dk1"/>
          </a:effectRef>
          <a:fontRef idx="minor">
            <a:schemeClr val="tx1"/>
          </a:fontRef>
        </p:style>
      </p:cxnSp>
      <p:cxnSp>
        <p:nvCxnSpPr>
          <p:cNvPr id="18" name="Connector: Elbow 17">
            <a:extLst>
              <a:ext uri="{FF2B5EF4-FFF2-40B4-BE49-F238E27FC236}">
                <a16:creationId xmlns:a16="http://schemas.microsoft.com/office/drawing/2014/main" id="{EA5C2D8A-FB83-6435-8689-151069378104}"/>
              </a:ext>
            </a:extLst>
          </p:cNvPr>
          <p:cNvCxnSpPr>
            <a:stCxn id="9" idx="2"/>
            <a:endCxn id="2" idx="2"/>
          </p:cNvCxnSpPr>
          <p:nvPr/>
        </p:nvCxnSpPr>
        <p:spPr>
          <a:xfrm rot="5400000" flipH="1">
            <a:off x="4295745" y="1595408"/>
            <a:ext cx="1552576" cy="4870510"/>
          </a:xfrm>
          <a:prstGeom prst="bentConnector3">
            <a:avLst>
              <a:gd name="adj1" fmla="val -14724"/>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69073D54-4B53-BFBE-0E65-0FAE44BA6035}"/>
              </a:ext>
            </a:extLst>
          </p:cNvPr>
          <p:cNvSpPr txBox="1"/>
          <p:nvPr/>
        </p:nvSpPr>
        <p:spPr>
          <a:xfrm>
            <a:off x="1867980" y="2365068"/>
            <a:ext cx="1661424" cy="369332"/>
          </a:xfrm>
          <a:prstGeom prst="rect">
            <a:avLst/>
          </a:prstGeom>
          <a:noFill/>
        </p:spPr>
        <p:txBody>
          <a:bodyPr wrap="square">
            <a:spAutoFit/>
          </a:bodyPr>
          <a:lstStyle/>
          <a:p>
            <a:r>
              <a:rPr lang="en-US" b="1" dirty="0"/>
              <a:t>Pre-Processing</a:t>
            </a:r>
            <a:endParaRPr lang="en-IN" dirty="0"/>
          </a:p>
        </p:txBody>
      </p:sp>
      <p:sp>
        <p:nvSpPr>
          <p:cNvPr id="21" name="TextBox 20">
            <a:extLst>
              <a:ext uri="{FF2B5EF4-FFF2-40B4-BE49-F238E27FC236}">
                <a16:creationId xmlns:a16="http://schemas.microsoft.com/office/drawing/2014/main" id="{6235377E-65B2-FDC6-D4F4-0473091543F5}"/>
              </a:ext>
            </a:extLst>
          </p:cNvPr>
          <p:cNvSpPr txBox="1"/>
          <p:nvPr/>
        </p:nvSpPr>
        <p:spPr>
          <a:xfrm>
            <a:off x="4178882" y="1476018"/>
            <a:ext cx="1661424" cy="369332"/>
          </a:xfrm>
          <a:prstGeom prst="rect">
            <a:avLst/>
          </a:prstGeom>
          <a:noFill/>
        </p:spPr>
        <p:txBody>
          <a:bodyPr wrap="square">
            <a:spAutoFit/>
          </a:bodyPr>
          <a:lstStyle/>
          <a:p>
            <a:r>
              <a:rPr lang="en-US" b="1" dirty="0"/>
              <a:t>Speech 2 Text</a:t>
            </a:r>
            <a:endParaRPr lang="en-IN" dirty="0"/>
          </a:p>
        </p:txBody>
      </p:sp>
      <p:sp>
        <p:nvSpPr>
          <p:cNvPr id="22" name="TextBox 21">
            <a:extLst>
              <a:ext uri="{FF2B5EF4-FFF2-40B4-BE49-F238E27FC236}">
                <a16:creationId xmlns:a16="http://schemas.microsoft.com/office/drawing/2014/main" id="{EDC3BE04-9AA4-8C72-8E42-6826ACEA22FF}"/>
              </a:ext>
            </a:extLst>
          </p:cNvPr>
          <p:cNvSpPr txBox="1"/>
          <p:nvPr/>
        </p:nvSpPr>
        <p:spPr>
          <a:xfrm>
            <a:off x="4131708" y="4188577"/>
            <a:ext cx="1661424" cy="646331"/>
          </a:xfrm>
          <a:prstGeom prst="rect">
            <a:avLst/>
          </a:prstGeom>
          <a:noFill/>
        </p:spPr>
        <p:txBody>
          <a:bodyPr wrap="square">
            <a:spAutoFit/>
          </a:bodyPr>
          <a:lstStyle/>
          <a:p>
            <a:pPr algn="ctr"/>
            <a:r>
              <a:rPr lang="en-US" b="1" dirty="0"/>
              <a:t>Emotion</a:t>
            </a:r>
          </a:p>
          <a:p>
            <a:pPr algn="ctr"/>
            <a:r>
              <a:rPr lang="en-US" b="1" dirty="0"/>
              <a:t>Recognition</a:t>
            </a:r>
            <a:endParaRPr lang="en-IN" dirty="0"/>
          </a:p>
        </p:txBody>
      </p:sp>
      <p:sp>
        <p:nvSpPr>
          <p:cNvPr id="23" name="TextBox 22">
            <a:extLst>
              <a:ext uri="{FF2B5EF4-FFF2-40B4-BE49-F238E27FC236}">
                <a16:creationId xmlns:a16="http://schemas.microsoft.com/office/drawing/2014/main" id="{98419AB6-1A43-9721-978F-43F02CE74CBA}"/>
              </a:ext>
            </a:extLst>
          </p:cNvPr>
          <p:cNvSpPr txBox="1"/>
          <p:nvPr/>
        </p:nvSpPr>
        <p:spPr>
          <a:xfrm>
            <a:off x="6383795" y="2088662"/>
            <a:ext cx="1748914" cy="646331"/>
          </a:xfrm>
          <a:prstGeom prst="rect">
            <a:avLst/>
          </a:prstGeom>
          <a:noFill/>
        </p:spPr>
        <p:txBody>
          <a:bodyPr wrap="square">
            <a:spAutoFit/>
          </a:bodyPr>
          <a:lstStyle/>
          <a:p>
            <a:pPr algn="ctr"/>
            <a:r>
              <a:rPr lang="en-US" b="1" dirty="0"/>
              <a:t>Text </a:t>
            </a:r>
            <a:r>
              <a:rPr lang="en-US" b="1" dirty="0" err="1"/>
              <a:t>ReadabilIty</a:t>
            </a:r>
            <a:r>
              <a:rPr lang="en-US" b="1" dirty="0"/>
              <a:t> Prediction</a:t>
            </a:r>
            <a:endParaRPr lang="en-IN" dirty="0"/>
          </a:p>
        </p:txBody>
      </p:sp>
      <p:sp>
        <p:nvSpPr>
          <p:cNvPr id="24" name="TextBox 23">
            <a:extLst>
              <a:ext uri="{FF2B5EF4-FFF2-40B4-BE49-F238E27FC236}">
                <a16:creationId xmlns:a16="http://schemas.microsoft.com/office/drawing/2014/main" id="{B5D5B02F-5081-56ED-3547-1DE9C67A0FD1}"/>
              </a:ext>
            </a:extLst>
          </p:cNvPr>
          <p:cNvSpPr txBox="1"/>
          <p:nvPr/>
        </p:nvSpPr>
        <p:spPr>
          <a:xfrm>
            <a:off x="8337999" y="2071075"/>
            <a:ext cx="1661424" cy="646331"/>
          </a:xfrm>
          <a:prstGeom prst="rect">
            <a:avLst/>
          </a:prstGeom>
          <a:noFill/>
        </p:spPr>
        <p:txBody>
          <a:bodyPr wrap="square">
            <a:spAutoFit/>
          </a:bodyPr>
          <a:lstStyle/>
          <a:p>
            <a:pPr algn="ctr"/>
            <a:r>
              <a:rPr lang="en-US" b="1" dirty="0"/>
              <a:t>Question</a:t>
            </a:r>
          </a:p>
          <a:p>
            <a:pPr algn="ctr"/>
            <a:r>
              <a:rPr lang="en-US" b="1" dirty="0"/>
              <a:t>Generation</a:t>
            </a:r>
            <a:endParaRPr lang="en-IN" dirty="0"/>
          </a:p>
        </p:txBody>
      </p:sp>
      <p:sp>
        <p:nvSpPr>
          <p:cNvPr id="25" name="TextBox 24">
            <a:extLst>
              <a:ext uri="{FF2B5EF4-FFF2-40B4-BE49-F238E27FC236}">
                <a16:creationId xmlns:a16="http://schemas.microsoft.com/office/drawing/2014/main" id="{ED948418-79A5-EE0B-C704-759878AA0FED}"/>
              </a:ext>
            </a:extLst>
          </p:cNvPr>
          <p:cNvSpPr txBox="1"/>
          <p:nvPr/>
        </p:nvSpPr>
        <p:spPr>
          <a:xfrm>
            <a:off x="8026400" y="4331545"/>
            <a:ext cx="1661424" cy="369332"/>
          </a:xfrm>
          <a:prstGeom prst="rect">
            <a:avLst/>
          </a:prstGeom>
          <a:noFill/>
        </p:spPr>
        <p:txBody>
          <a:bodyPr wrap="square">
            <a:spAutoFit/>
          </a:bodyPr>
          <a:lstStyle/>
          <a:p>
            <a:r>
              <a:rPr lang="en-US" b="1" dirty="0"/>
              <a:t>Text 2 Speech</a:t>
            </a:r>
            <a:endParaRPr lang="en-IN" dirty="0"/>
          </a:p>
        </p:txBody>
      </p:sp>
      <p:cxnSp>
        <p:nvCxnSpPr>
          <p:cNvPr id="32" name="Connector: Elbow 31">
            <a:extLst>
              <a:ext uri="{FF2B5EF4-FFF2-40B4-BE49-F238E27FC236}">
                <a16:creationId xmlns:a16="http://schemas.microsoft.com/office/drawing/2014/main" id="{46C5694F-9E9C-582F-1FB7-5B4EB7CE9C09}"/>
              </a:ext>
            </a:extLst>
          </p:cNvPr>
          <p:cNvCxnSpPr>
            <a:stCxn id="8" idx="2"/>
            <a:endCxn id="9" idx="0"/>
          </p:cNvCxnSpPr>
          <p:nvPr/>
        </p:nvCxnSpPr>
        <p:spPr>
          <a:xfrm rot="16200000" flipH="1">
            <a:off x="6865499" y="3612711"/>
            <a:ext cx="1009617" cy="27396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6429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E9BDB3-2093-0C1A-56FF-A2F792FF111B}"/>
              </a:ext>
            </a:extLst>
          </p:cNvPr>
          <p:cNvSpPr>
            <a:spLocks noGrp="1"/>
          </p:cNvSpPr>
          <p:nvPr>
            <p:ph idx="1"/>
          </p:nvPr>
        </p:nvSpPr>
        <p:spPr/>
        <p:txBody>
          <a:bodyPr>
            <a:normAutofit/>
          </a:bodyPr>
          <a:lstStyle/>
          <a:p>
            <a:pPr algn="just"/>
            <a:r>
              <a:rPr lang="en-US" sz="2400" dirty="0"/>
              <a:t>Readability prediction helps the bot adapt its responses based on the comprehension level of the user. </a:t>
            </a:r>
          </a:p>
          <a:p>
            <a:pPr algn="just"/>
            <a:r>
              <a:rPr lang="en-US" sz="2400" dirty="0"/>
              <a:t>If the user's text is complex, the bot might simplify its responses to ensure clear communication. Conversely, if the user's text is straightforward, the bot can respond with more advanced vocabulary or concepts.</a:t>
            </a:r>
          </a:p>
          <a:p>
            <a:pPr algn="just"/>
            <a:r>
              <a:rPr lang="en-US" sz="2400" dirty="0"/>
              <a:t>Not all users have the same reading abilities. Readability prediction helps ensure that the bot's responses are accessible to users with varying levels of literacy or language proficiency.</a:t>
            </a:r>
          </a:p>
          <a:p>
            <a:pPr algn="just"/>
            <a:r>
              <a:rPr lang="en-US" sz="2400" dirty="0"/>
              <a:t>For interview bots used in educational settings, readability prediction can help gauge the user's comprehension level and provide appropriate learning materials or guidance tailored to their needs.</a:t>
            </a:r>
          </a:p>
          <a:p>
            <a:pPr algn="just"/>
            <a:endParaRPr lang="en-US" sz="2400" dirty="0"/>
          </a:p>
          <a:p>
            <a:pPr algn="just"/>
            <a:endParaRPr lang="en-IN" sz="2400" dirty="0"/>
          </a:p>
        </p:txBody>
      </p:sp>
      <p:sp>
        <p:nvSpPr>
          <p:cNvPr id="3" name="Title 2">
            <a:extLst>
              <a:ext uri="{FF2B5EF4-FFF2-40B4-BE49-F238E27FC236}">
                <a16:creationId xmlns:a16="http://schemas.microsoft.com/office/drawing/2014/main" id="{EA991412-B28E-3611-E270-DD8D9C0F4B26}"/>
              </a:ext>
            </a:extLst>
          </p:cNvPr>
          <p:cNvSpPr>
            <a:spLocks noGrp="1"/>
          </p:cNvSpPr>
          <p:nvPr>
            <p:ph type="title"/>
          </p:nvPr>
        </p:nvSpPr>
        <p:spPr/>
        <p:txBody>
          <a:bodyPr/>
          <a:lstStyle/>
          <a:p>
            <a:r>
              <a:rPr lang="en-IN" b="1" dirty="0"/>
              <a:t>USE CASE</a:t>
            </a:r>
          </a:p>
        </p:txBody>
      </p:sp>
      <p:sp>
        <p:nvSpPr>
          <p:cNvPr id="5" name="Slide Number Placeholder 4">
            <a:extLst>
              <a:ext uri="{FF2B5EF4-FFF2-40B4-BE49-F238E27FC236}">
                <a16:creationId xmlns:a16="http://schemas.microsoft.com/office/drawing/2014/main" id="{25F399BB-C410-39A9-A095-D48B75146D30}"/>
              </a:ext>
            </a:extLst>
          </p:cNvPr>
          <p:cNvSpPr>
            <a:spLocks noGrp="1"/>
          </p:cNvSpPr>
          <p:nvPr>
            <p:ph type="sldNum" sz="quarter" idx="12"/>
          </p:nvPr>
        </p:nvSpPr>
        <p:spPr/>
        <p:txBody>
          <a:bodyPr/>
          <a:lstStyle/>
          <a:p>
            <a:fld id="{71766878-3199-4EAB-94E7-2D6D11070E14}" type="slidenum">
              <a:rPr lang="en-US" smtClean="0"/>
              <a:pPr/>
              <a:t>6</a:t>
            </a:fld>
            <a:endParaRPr lang="en-US" dirty="0"/>
          </a:p>
        </p:txBody>
      </p:sp>
    </p:spTree>
    <p:extLst>
      <p:ext uri="{BB962C8B-B14F-4D97-AF65-F5344CB8AC3E}">
        <p14:creationId xmlns:p14="http://schemas.microsoft.com/office/powerpoint/2010/main" val="4330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E9BDB3-2093-0C1A-56FF-A2F792FF111B}"/>
              </a:ext>
            </a:extLst>
          </p:cNvPr>
          <p:cNvSpPr>
            <a:spLocks noGrp="1"/>
          </p:cNvSpPr>
          <p:nvPr>
            <p:ph idx="1"/>
          </p:nvPr>
        </p:nvSpPr>
        <p:spPr/>
        <p:txBody>
          <a:bodyPr>
            <a:normAutofit/>
          </a:bodyPr>
          <a:lstStyle/>
          <a:p>
            <a:pPr algn="just"/>
            <a:r>
              <a:rPr lang="en-US" sz="2400" dirty="0"/>
              <a:t> In this initial step, text data is uploaded into the model.</a:t>
            </a:r>
          </a:p>
          <a:p>
            <a:pPr algn="just"/>
            <a:r>
              <a:rPr lang="en-US" sz="2400" dirty="0"/>
              <a:t>The text data undergoes a series of transformations to prepare it for the model. This includes:</a:t>
            </a:r>
          </a:p>
          <a:p>
            <a:pPr lvl="1" algn="just"/>
            <a:r>
              <a:rPr lang="en-US" sz="2000" dirty="0"/>
              <a:t>Tokenization: The text is divided into smaller units such as words or sentences.</a:t>
            </a:r>
          </a:p>
          <a:p>
            <a:pPr lvl="1" algn="just"/>
            <a:r>
              <a:rPr lang="en-US" sz="2000" dirty="0"/>
              <a:t>Lowercasing: All letters in the text are converted to lower case.</a:t>
            </a:r>
          </a:p>
          <a:p>
            <a:pPr lvl="1" algn="just"/>
            <a:r>
              <a:rPr lang="en-US" sz="2000" dirty="0"/>
              <a:t>Removing punctuation: Punctuation marks are eliminated from the text.</a:t>
            </a:r>
          </a:p>
          <a:p>
            <a:pPr algn="just"/>
            <a:r>
              <a:rPr lang="en-US" sz="2400" dirty="0"/>
              <a:t>The preprocessed text data is then encoded into a format that the model can understand. This typically involves converting the text data into numerical vectors.</a:t>
            </a:r>
          </a:p>
          <a:p>
            <a:pPr algn="just"/>
            <a:r>
              <a:rPr lang="en-US" sz="2400" dirty="0"/>
              <a:t>The encoded text data is fed into the </a:t>
            </a:r>
            <a:r>
              <a:rPr lang="en-US" sz="2400" dirty="0" err="1"/>
              <a:t>DistilBERT</a:t>
            </a:r>
            <a:r>
              <a:rPr lang="en-US" sz="2400" dirty="0"/>
              <a:t> model, a pre-trained transformer model. The model then analyzes the data to predict the readability of the text.</a:t>
            </a:r>
          </a:p>
        </p:txBody>
      </p:sp>
      <p:sp>
        <p:nvSpPr>
          <p:cNvPr id="3" name="Title 2">
            <a:extLst>
              <a:ext uri="{FF2B5EF4-FFF2-40B4-BE49-F238E27FC236}">
                <a16:creationId xmlns:a16="http://schemas.microsoft.com/office/drawing/2014/main" id="{EA991412-B28E-3611-E270-DD8D9C0F4B26}"/>
              </a:ext>
            </a:extLst>
          </p:cNvPr>
          <p:cNvSpPr>
            <a:spLocks noGrp="1"/>
          </p:cNvSpPr>
          <p:nvPr>
            <p:ph type="title"/>
          </p:nvPr>
        </p:nvSpPr>
        <p:spPr/>
        <p:txBody>
          <a:bodyPr/>
          <a:lstStyle/>
          <a:p>
            <a:r>
              <a:rPr lang="en-IN" b="1" dirty="0"/>
              <a:t>METHODOLOGY</a:t>
            </a:r>
          </a:p>
        </p:txBody>
      </p:sp>
      <p:sp>
        <p:nvSpPr>
          <p:cNvPr id="5" name="Slide Number Placeholder 4">
            <a:extLst>
              <a:ext uri="{FF2B5EF4-FFF2-40B4-BE49-F238E27FC236}">
                <a16:creationId xmlns:a16="http://schemas.microsoft.com/office/drawing/2014/main" id="{25F399BB-C410-39A9-A095-D48B75146D30}"/>
              </a:ext>
            </a:extLst>
          </p:cNvPr>
          <p:cNvSpPr>
            <a:spLocks noGrp="1"/>
          </p:cNvSpPr>
          <p:nvPr>
            <p:ph type="sldNum" sz="quarter" idx="12"/>
          </p:nvPr>
        </p:nvSpPr>
        <p:spPr/>
        <p:txBody>
          <a:bodyPr/>
          <a:lstStyle/>
          <a:p>
            <a:fld id="{71766878-3199-4EAB-94E7-2D6D11070E14}" type="slidenum">
              <a:rPr lang="en-US" smtClean="0"/>
              <a:pPr/>
              <a:t>7</a:t>
            </a:fld>
            <a:endParaRPr lang="en-US" dirty="0"/>
          </a:p>
        </p:txBody>
      </p:sp>
    </p:spTree>
    <p:extLst>
      <p:ext uri="{BB962C8B-B14F-4D97-AF65-F5344CB8AC3E}">
        <p14:creationId xmlns:p14="http://schemas.microsoft.com/office/powerpoint/2010/main" val="371172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991412-B28E-3611-E270-DD8D9C0F4B26}"/>
              </a:ext>
            </a:extLst>
          </p:cNvPr>
          <p:cNvSpPr>
            <a:spLocks noGrp="1"/>
          </p:cNvSpPr>
          <p:nvPr>
            <p:ph type="title"/>
          </p:nvPr>
        </p:nvSpPr>
        <p:spPr/>
        <p:txBody>
          <a:bodyPr/>
          <a:lstStyle/>
          <a:p>
            <a:r>
              <a:rPr lang="en-IN" b="1" dirty="0"/>
              <a:t>METHODOLOGY</a:t>
            </a:r>
          </a:p>
        </p:txBody>
      </p:sp>
      <p:sp>
        <p:nvSpPr>
          <p:cNvPr id="5" name="Slide Number Placeholder 4">
            <a:extLst>
              <a:ext uri="{FF2B5EF4-FFF2-40B4-BE49-F238E27FC236}">
                <a16:creationId xmlns:a16="http://schemas.microsoft.com/office/drawing/2014/main" id="{25F399BB-C410-39A9-A095-D48B75146D30}"/>
              </a:ext>
            </a:extLst>
          </p:cNvPr>
          <p:cNvSpPr>
            <a:spLocks noGrp="1"/>
          </p:cNvSpPr>
          <p:nvPr>
            <p:ph type="sldNum" sz="quarter" idx="12"/>
          </p:nvPr>
        </p:nvSpPr>
        <p:spPr/>
        <p:txBody>
          <a:bodyPr/>
          <a:lstStyle/>
          <a:p>
            <a:fld id="{71766878-3199-4EAB-94E7-2D6D11070E14}" type="slidenum">
              <a:rPr lang="en-US" smtClean="0"/>
              <a:pPr/>
              <a:t>8</a:t>
            </a:fld>
            <a:endParaRPr lang="en-US" dirty="0"/>
          </a:p>
        </p:txBody>
      </p:sp>
      <p:pic>
        <p:nvPicPr>
          <p:cNvPr id="1026" name="Picture 2" descr="PlantUML diagram">
            <a:extLst>
              <a:ext uri="{FF2B5EF4-FFF2-40B4-BE49-F238E27FC236}">
                <a16:creationId xmlns:a16="http://schemas.microsoft.com/office/drawing/2014/main" id="{A4D59A2B-555D-FBCF-1002-0DEF8ACC4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4200" y="1028943"/>
            <a:ext cx="3450809" cy="4800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80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1976CA-1037-4D09-7285-5798376E14EB}"/>
              </a:ext>
            </a:extLst>
          </p:cNvPr>
          <p:cNvSpPr>
            <a:spLocks noGrp="1"/>
          </p:cNvSpPr>
          <p:nvPr>
            <p:ph type="title"/>
          </p:nvPr>
        </p:nvSpPr>
        <p:spPr/>
        <p:txBody>
          <a:bodyPr/>
          <a:lstStyle/>
          <a:p>
            <a:r>
              <a:rPr lang="en-IN" b="1" dirty="0"/>
              <a:t>RESULTS</a:t>
            </a:r>
          </a:p>
        </p:txBody>
      </p:sp>
      <p:sp>
        <p:nvSpPr>
          <p:cNvPr id="5" name="Slide Number Placeholder 4">
            <a:extLst>
              <a:ext uri="{FF2B5EF4-FFF2-40B4-BE49-F238E27FC236}">
                <a16:creationId xmlns:a16="http://schemas.microsoft.com/office/drawing/2014/main" id="{5827467B-E103-95FA-9EC4-85F7961BD6D2}"/>
              </a:ext>
            </a:extLst>
          </p:cNvPr>
          <p:cNvSpPr>
            <a:spLocks noGrp="1"/>
          </p:cNvSpPr>
          <p:nvPr>
            <p:ph type="sldNum" sz="quarter" idx="12"/>
          </p:nvPr>
        </p:nvSpPr>
        <p:spPr/>
        <p:txBody>
          <a:bodyPr/>
          <a:lstStyle/>
          <a:p>
            <a:fld id="{71766878-3199-4EAB-94E7-2D6D11070E14}" type="slidenum">
              <a:rPr lang="en-US" smtClean="0"/>
              <a:pPr/>
              <a:t>9</a:t>
            </a:fld>
            <a:endParaRPr lang="en-US" dirty="0"/>
          </a:p>
        </p:txBody>
      </p:sp>
      <p:pic>
        <p:nvPicPr>
          <p:cNvPr id="2050" name="Picture 2">
            <a:extLst>
              <a:ext uri="{FF2B5EF4-FFF2-40B4-BE49-F238E27FC236}">
                <a16:creationId xmlns:a16="http://schemas.microsoft.com/office/drawing/2014/main" id="{47F076EC-13A1-6E5B-85B2-75C1EFB01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2066829"/>
            <a:ext cx="5104504" cy="203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
            <a:extLst>
              <a:ext uri="{FF2B5EF4-FFF2-40B4-BE49-F238E27FC236}">
                <a16:creationId xmlns:a16="http://schemas.microsoft.com/office/drawing/2014/main" id="{AA20C921-43E5-D8A4-83BF-3B70BD8A1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118" y="2076255"/>
            <a:ext cx="4384964" cy="2253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2993690"/>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B2D7181F0CA5846AA49DC089A86D46D" ma:contentTypeVersion="7" ma:contentTypeDescription="Create a new document." ma:contentTypeScope="" ma:versionID="6aaf3339c1cee7db7de9add63cde7fd7">
  <xsd:schema xmlns:xsd="http://www.w3.org/2001/XMLSchema" xmlns:xs="http://www.w3.org/2001/XMLSchema" xmlns:p="http://schemas.microsoft.com/office/2006/metadata/properties" xmlns:ns2="72316fd4-f550-4442-b53d-c3f520c90673" xmlns:ns3="0871b904-98c6-4e86-9e88-11239d2b074e" targetNamespace="http://schemas.microsoft.com/office/2006/metadata/properties" ma:root="true" ma:fieldsID="bf40f5f5c8465fe7c1683ca7025a1652" ns2:_="" ns3:_="">
    <xsd:import namespace="72316fd4-f550-4442-b53d-c3f520c90673"/>
    <xsd:import namespace="0871b904-98c6-4e86-9e88-11239d2b07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316fd4-f550-4442-b53d-c3f520c906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71b904-98c6-4e86-9e88-11239d2b074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8FEAA8-0548-4F62-9011-BF5A8ACE7B87}">
  <ds:schemaRefs>
    <ds:schemaRef ds:uri="http://purl.org/dc/elements/1.1/"/>
    <ds:schemaRef ds:uri="72316fd4-f550-4442-b53d-c3f520c90673"/>
    <ds:schemaRef ds:uri="http://schemas.microsoft.com/office/2006/documentManagement/types"/>
    <ds:schemaRef ds:uri="http://purl.org/dc/dcmitype/"/>
    <ds:schemaRef ds:uri="http://purl.org/dc/terms/"/>
    <ds:schemaRef ds:uri="http://schemas.openxmlformats.org/package/2006/metadata/core-properties"/>
    <ds:schemaRef ds:uri="0871b904-98c6-4e86-9e88-11239d2b074e"/>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B9027C6-EF04-46C1-8410-E55332E297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316fd4-f550-4442-b53d-c3f520c90673"/>
    <ds:schemaRef ds:uri="0871b904-98c6-4e86-9e88-11239d2b07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CC50E3-F888-4D3F-A20C-B500B38A91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NAAC PRT Template</Template>
  <TotalTime>12046</TotalTime>
  <Words>621</Words>
  <Application>Microsoft Office PowerPoint</Application>
  <PresentationFormat>Widescreen</PresentationFormat>
  <Paragraphs>77</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Georgia</vt:lpstr>
      <vt:lpstr>Times New Roman</vt:lpstr>
      <vt:lpstr>Wingdings</vt:lpstr>
      <vt:lpstr>NAAC PRT Template</vt:lpstr>
      <vt:lpstr>PowerPoint Presentation</vt:lpstr>
      <vt:lpstr>PowerPoint Presentation</vt:lpstr>
      <vt:lpstr>INTRODUCTION</vt:lpstr>
      <vt:lpstr>PROBLEM STATEMENT</vt:lpstr>
      <vt:lpstr>PowerPoint Presentation</vt:lpstr>
      <vt:lpstr>USE CASE</vt:lpstr>
      <vt:lpstr>METHODOLOGY</vt:lpstr>
      <vt:lpstr>METHODOLOGY</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Ruchith Balaji</cp:lastModifiedBy>
  <cp:revision>1563</cp:revision>
  <dcterms:created xsi:type="dcterms:W3CDTF">2021-03-08T16:55:55Z</dcterms:created>
  <dcterms:modified xsi:type="dcterms:W3CDTF">2024-05-22T03:21:37Z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0x0101003B2D7181F0CA5846AA49DC089A86D46D</vt:lpwstr>
  </property>
</Properties>
</file>