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0" r:id="rId4"/>
  </p:sldMasterIdLst>
  <p:notesMasterIdLst>
    <p:notesMasterId r:id="rId16"/>
  </p:notesMasterIdLst>
  <p:handoutMasterIdLst>
    <p:handoutMasterId r:id="rId17"/>
  </p:handoutMasterIdLst>
  <p:sldIdLst>
    <p:sldId id="774" r:id="rId5"/>
    <p:sldId id="802" r:id="rId6"/>
    <p:sldId id="805" r:id="rId7"/>
    <p:sldId id="808" r:id="rId8"/>
    <p:sldId id="840" r:id="rId9"/>
    <p:sldId id="841" r:id="rId10"/>
    <p:sldId id="812" r:id="rId11"/>
    <p:sldId id="820" r:id="rId12"/>
    <p:sldId id="842" r:id="rId13"/>
    <p:sldId id="825" r:id="rId14"/>
    <p:sldId id="82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4165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1041" autoAdjust="0"/>
  </p:normalViewPr>
  <p:slideViewPr>
    <p:cSldViewPr snapToGrid="0">
      <p:cViewPr varScale="1">
        <p:scale>
          <a:sx n="62" d="100"/>
          <a:sy n="62" d="100"/>
        </p:scale>
        <p:origin x="72" y="9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4F388-03EE-457B-B771-D093BE682B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FE173E-E373-4D10-9C59-548F50BB2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The problem Statement is to develop a C to Python compiler using Lex and </a:t>
          </a:r>
          <a:r>
            <a:rPr lang="en-US" b="1" dirty="0" err="1">
              <a:solidFill>
                <a:schemeClr val="bg1"/>
              </a:solidFill>
            </a:rPr>
            <a:t>Yacc</a:t>
          </a:r>
          <a:r>
            <a:rPr lang="en-US" b="1" dirty="0">
              <a:solidFill>
                <a:schemeClr val="bg1"/>
              </a:solidFill>
            </a:rPr>
            <a:t> </a:t>
          </a:r>
        </a:p>
      </dgm:t>
    </dgm:pt>
    <dgm:pt modelId="{55203566-3E71-4175-AA7A-2A7598FEFFF0}" type="parTrans" cxnId="{D78021BF-A5E6-4C1D-8509-3B891F88E7F5}">
      <dgm:prSet/>
      <dgm:spPr/>
      <dgm:t>
        <a:bodyPr/>
        <a:lstStyle/>
        <a:p>
          <a:endParaRPr lang="en-US"/>
        </a:p>
      </dgm:t>
    </dgm:pt>
    <dgm:pt modelId="{5D9A3237-213F-4EAE-976A-E21973CA4AF2}" type="sibTrans" cxnId="{D78021BF-A5E6-4C1D-8509-3B891F88E7F5}">
      <dgm:prSet/>
      <dgm:spPr/>
      <dgm:t>
        <a:bodyPr/>
        <a:lstStyle/>
        <a:p>
          <a:endParaRPr lang="en-US"/>
        </a:p>
      </dgm:t>
    </dgm:pt>
    <dgm:pt modelId="{25F7B866-DD34-448C-9D16-72D5480E0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1"/>
              </a:solidFill>
            </a:rPr>
            <a:t>The goal is to build a scalable and efficient solution that incorporates advanced techniques to convert the code from C to Python</a:t>
          </a:r>
        </a:p>
      </dgm:t>
    </dgm:pt>
    <dgm:pt modelId="{8E82E7CD-1E0E-45F7-BF30-FA7402C72340}" type="parTrans" cxnId="{6AEDB540-99DC-45FB-8353-EBEC6776B170}">
      <dgm:prSet/>
      <dgm:spPr/>
      <dgm:t>
        <a:bodyPr/>
        <a:lstStyle/>
        <a:p>
          <a:endParaRPr lang="en-US"/>
        </a:p>
      </dgm:t>
    </dgm:pt>
    <dgm:pt modelId="{745573C0-6EF9-4F7A-AA2B-7BD8B9DC7B52}" type="sibTrans" cxnId="{6AEDB540-99DC-45FB-8353-EBEC6776B170}">
      <dgm:prSet/>
      <dgm:spPr/>
      <dgm:t>
        <a:bodyPr/>
        <a:lstStyle/>
        <a:p>
          <a:endParaRPr lang="en-US"/>
        </a:p>
      </dgm:t>
    </dgm:pt>
    <dgm:pt modelId="{9ED83B44-2010-4A99-A952-311ED82C9FA5}" type="pres">
      <dgm:prSet presAssocID="{E9B4F388-03EE-457B-B771-D093BE682BC9}" presName="root" presStyleCnt="0">
        <dgm:presLayoutVars>
          <dgm:dir/>
          <dgm:resizeHandles val="exact"/>
        </dgm:presLayoutVars>
      </dgm:prSet>
      <dgm:spPr/>
    </dgm:pt>
    <dgm:pt modelId="{6138D246-0A0C-4FBC-A264-969862FFBC05}" type="pres">
      <dgm:prSet presAssocID="{F2FE173E-E373-4D10-9C59-548F50BB2998}" presName="compNode" presStyleCnt="0"/>
      <dgm:spPr/>
    </dgm:pt>
    <dgm:pt modelId="{78556DAC-A7DE-421B-865E-C21D879DB1DE}" type="pres">
      <dgm:prSet presAssocID="{F2FE173E-E373-4D10-9C59-548F50BB2998}" presName="bgRect" presStyleLbl="bgShp" presStyleIdx="0" presStyleCnt="2"/>
      <dgm:spPr>
        <a:solidFill>
          <a:srgbClr val="A50021"/>
        </a:solidFill>
      </dgm:spPr>
    </dgm:pt>
    <dgm:pt modelId="{2B4D301D-2D1E-4279-A003-96C3080139EF}" type="pres">
      <dgm:prSet presAssocID="{F2FE173E-E373-4D10-9C59-548F50BB29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2D75DEB-12C1-49E4-8EC7-E858B37CABF5}" type="pres">
      <dgm:prSet presAssocID="{F2FE173E-E373-4D10-9C59-548F50BB2998}" presName="spaceRect" presStyleCnt="0"/>
      <dgm:spPr/>
    </dgm:pt>
    <dgm:pt modelId="{AA45C425-F827-48F9-938A-F441ED65EB68}" type="pres">
      <dgm:prSet presAssocID="{F2FE173E-E373-4D10-9C59-548F50BB2998}" presName="parTx" presStyleLbl="revTx" presStyleIdx="0" presStyleCnt="2">
        <dgm:presLayoutVars>
          <dgm:chMax val="0"/>
          <dgm:chPref val="0"/>
        </dgm:presLayoutVars>
      </dgm:prSet>
      <dgm:spPr/>
    </dgm:pt>
    <dgm:pt modelId="{B502C11A-3A65-4BF5-83FB-95F7F8E4CEB9}" type="pres">
      <dgm:prSet presAssocID="{5D9A3237-213F-4EAE-976A-E21973CA4AF2}" presName="sibTrans" presStyleCnt="0"/>
      <dgm:spPr/>
    </dgm:pt>
    <dgm:pt modelId="{53F3A86F-598A-42C9-B6FB-E330B4D069F4}" type="pres">
      <dgm:prSet presAssocID="{25F7B866-DD34-448C-9D16-72D5480E0977}" presName="compNode" presStyleCnt="0"/>
      <dgm:spPr/>
    </dgm:pt>
    <dgm:pt modelId="{E98AECCA-BEAE-4380-988A-6E79A45ADC0B}" type="pres">
      <dgm:prSet presAssocID="{25F7B866-DD34-448C-9D16-72D5480E0977}" presName="bgRect" presStyleLbl="bgShp" presStyleIdx="1" presStyleCnt="2"/>
      <dgm:spPr>
        <a:solidFill>
          <a:srgbClr val="A50021"/>
        </a:solidFill>
      </dgm:spPr>
    </dgm:pt>
    <dgm:pt modelId="{21526010-C03F-42A4-8834-497E4FCA6AF9}" type="pres">
      <dgm:prSet presAssocID="{25F7B866-DD34-448C-9D16-72D5480E09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383420-0684-4051-9169-57A4A6C669E0}" type="pres">
      <dgm:prSet presAssocID="{25F7B866-DD34-448C-9D16-72D5480E0977}" presName="spaceRect" presStyleCnt="0"/>
      <dgm:spPr/>
    </dgm:pt>
    <dgm:pt modelId="{132C3126-D9D8-45CA-BD9C-4D12F44C888B}" type="pres">
      <dgm:prSet presAssocID="{25F7B866-DD34-448C-9D16-72D5480E097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EDB540-99DC-45FB-8353-EBEC6776B170}" srcId="{E9B4F388-03EE-457B-B771-D093BE682BC9}" destId="{25F7B866-DD34-448C-9D16-72D5480E0977}" srcOrd="1" destOrd="0" parTransId="{8E82E7CD-1E0E-45F7-BF30-FA7402C72340}" sibTransId="{745573C0-6EF9-4F7A-AA2B-7BD8B9DC7B52}"/>
    <dgm:cxn modelId="{1990588D-AE8C-4BCC-8D35-39E042DE317D}" type="presOf" srcId="{F2FE173E-E373-4D10-9C59-548F50BB2998}" destId="{AA45C425-F827-48F9-938A-F441ED65EB68}" srcOrd="0" destOrd="0" presId="urn:microsoft.com/office/officeart/2018/2/layout/IconVerticalSolidList"/>
    <dgm:cxn modelId="{D78021BF-A5E6-4C1D-8509-3B891F88E7F5}" srcId="{E9B4F388-03EE-457B-B771-D093BE682BC9}" destId="{F2FE173E-E373-4D10-9C59-548F50BB2998}" srcOrd="0" destOrd="0" parTransId="{55203566-3E71-4175-AA7A-2A7598FEFFF0}" sibTransId="{5D9A3237-213F-4EAE-976A-E21973CA4AF2}"/>
    <dgm:cxn modelId="{D9E160E8-E069-41D7-9664-34C18C9E393F}" type="presOf" srcId="{E9B4F388-03EE-457B-B771-D093BE682BC9}" destId="{9ED83B44-2010-4A99-A952-311ED82C9FA5}" srcOrd="0" destOrd="0" presId="urn:microsoft.com/office/officeart/2018/2/layout/IconVerticalSolidList"/>
    <dgm:cxn modelId="{D08CC6FA-6EBB-4405-B42E-3497ACAEFD93}" type="presOf" srcId="{25F7B866-DD34-448C-9D16-72D5480E0977}" destId="{132C3126-D9D8-45CA-BD9C-4D12F44C888B}" srcOrd="0" destOrd="0" presId="urn:microsoft.com/office/officeart/2018/2/layout/IconVerticalSolidList"/>
    <dgm:cxn modelId="{FA252F9F-14F6-4828-9EF5-51D6E1A9EE64}" type="presParOf" srcId="{9ED83B44-2010-4A99-A952-311ED82C9FA5}" destId="{6138D246-0A0C-4FBC-A264-969862FFBC05}" srcOrd="0" destOrd="0" presId="urn:microsoft.com/office/officeart/2018/2/layout/IconVerticalSolidList"/>
    <dgm:cxn modelId="{21209B1A-3E9B-45D6-90FD-B47999BEA792}" type="presParOf" srcId="{6138D246-0A0C-4FBC-A264-969862FFBC05}" destId="{78556DAC-A7DE-421B-865E-C21D879DB1DE}" srcOrd="0" destOrd="0" presId="urn:microsoft.com/office/officeart/2018/2/layout/IconVerticalSolidList"/>
    <dgm:cxn modelId="{6D46C66E-AFD4-4F6E-B18F-A11B0941D716}" type="presParOf" srcId="{6138D246-0A0C-4FBC-A264-969862FFBC05}" destId="{2B4D301D-2D1E-4279-A003-96C3080139EF}" srcOrd="1" destOrd="0" presId="urn:microsoft.com/office/officeart/2018/2/layout/IconVerticalSolidList"/>
    <dgm:cxn modelId="{2323899B-79F8-4D82-BA37-BCF75E13DF12}" type="presParOf" srcId="{6138D246-0A0C-4FBC-A264-969862FFBC05}" destId="{52D75DEB-12C1-49E4-8EC7-E858B37CABF5}" srcOrd="2" destOrd="0" presId="urn:microsoft.com/office/officeart/2018/2/layout/IconVerticalSolidList"/>
    <dgm:cxn modelId="{584FA1D6-2E35-4198-A54F-AC17A3E4FBBD}" type="presParOf" srcId="{6138D246-0A0C-4FBC-A264-969862FFBC05}" destId="{AA45C425-F827-48F9-938A-F441ED65EB68}" srcOrd="3" destOrd="0" presId="urn:microsoft.com/office/officeart/2018/2/layout/IconVerticalSolidList"/>
    <dgm:cxn modelId="{298F4365-81E3-4ED8-8EA3-748FE3763616}" type="presParOf" srcId="{9ED83B44-2010-4A99-A952-311ED82C9FA5}" destId="{B502C11A-3A65-4BF5-83FB-95F7F8E4CEB9}" srcOrd="1" destOrd="0" presId="urn:microsoft.com/office/officeart/2018/2/layout/IconVerticalSolidList"/>
    <dgm:cxn modelId="{9078F13A-511A-4370-973F-C38AA4109438}" type="presParOf" srcId="{9ED83B44-2010-4A99-A952-311ED82C9FA5}" destId="{53F3A86F-598A-42C9-B6FB-E330B4D069F4}" srcOrd="2" destOrd="0" presId="urn:microsoft.com/office/officeart/2018/2/layout/IconVerticalSolidList"/>
    <dgm:cxn modelId="{9378B38B-117C-4EA2-A1CB-92A8D7C5207C}" type="presParOf" srcId="{53F3A86F-598A-42C9-B6FB-E330B4D069F4}" destId="{E98AECCA-BEAE-4380-988A-6E79A45ADC0B}" srcOrd="0" destOrd="0" presId="urn:microsoft.com/office/officeart/2018/2/layout/IconVerticalSolidList"/>
    <dgm:cxn modelId="{9F47FFDF-A4CB-4A11-B335-3F72223EE75C}" type="presParOf" srcId="{53F3A86F-598A-42C9-B6FB-E330B4D069F4}" destId="{21526010-C03F-42A4-8834-497E4FCA6AF9}" srcOrd="1" destOrd="0" presId="urn:microsoft.com/office/officeart/2018/2/layout/IconVerticalSolidList"/>
    <dgm:cxn modelId="{1BA932F7-8648-47A7-A89D-F6AA00A32620}" type="presParOf" srcId="{53F3A86F-598A-42C9-B6FB-E330B4D069F4}" destId="{E8383420-0684-4051-9169-57A4A6C669E0}" srcOrd="2" destOrd="0" presId="urn:microsoft.com/office/officeart/2018/2/layout/IconVerticalSolidList"/>
    <dgm:cxn modelId="{F55B0AF9-50A3-4B1E-967A-3DFB4D7BE8C5}" type="presParOf" srcId="{53F3A86F-598A-42C9-B6FB-E330B4D069F4}" destId="{132C3126-D9D8-45CA-BD9C-4D12F44C88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56DAC-A7DE-421B-865E-C21D879DB1DE}">
      <dsp:nvSpPr>
        <dsp:cNvPr id="0" name=""/>
        <dsp:cNvSpPr/>
      </dsp:nvSpPr>
      <dsp:spPr>
        <a:xfrm>
          <a:off x="0" y="406087"/>
          <a:ext cx="10554574" cy="749700"/>
        </a:xfrm>
        <a:prstGeom prst="roundRect">
          <a:avLst>
            <a:gd name="adj" fmla="val 1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D301D-2D1E-4279-A003-96C3080139EF}">
      <dsp:nvSpPr>
        <dsp:cNvPr id="0" name=""/>
        <dsp:cNvSpPr/>
      </dsp:nvSpPr>
      <dsp:spPr>
        <a:xfrm>
          <a:off x="226784" y="574770"/>
          <a:ext cx="412335" cy="412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C425-F827-48F9-938A-F441ED65EB68}">
      <dsp:nvSpPr>
        <dsp:cNvPr id="0" name=""/>
        <dsp:cNvSpPr/>
      </dsp:nvSpPr>
      <dsp:spPr>
        <a:xfrm>
          <a:off x="865904" y="406087"/>
          <a:ext cx="9688669" cy="74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3" tIns="79343" rIns="79343" bIns="79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The problem Statement is to develop a C to Python compiler using Lex and </a:t>
          </a:r>
          <a:r>
            <a:rPr lang="en-US" sz="1900" b="1" kern="1200" dirty="0" err="1">
              <a:solidFill>
                <a:schemeClr val="bg1"/>
              </a:solidFill>
            </a:rPr>
            <a:t>Yacc</a:t>
          </a:r>
          <a:r>
            <a:rPr lang="en-US" sz="1900" b="1" kern="1200" dirty="0">
              <a:solidFill>
                <a:schemeClr val="bg1"/>
              </a:solidFill>
            </a:rPr>
            <a:t> </a:t>
          </a:r>
        </a:p>
      </dsp:txBody>
      <dsp:txXfrm>
        <a:off x="865904" y="406087"/>
        <a:ext cx="9688669" cy="749700"/>
      </dsp:txXfrm>
    </dsp:sp>
    <dsp:sp modelId="{E98AECCA-BEAE-4380-988A-6E79A45ADC0B}">
      <dsp:nvSpPr>
        <dsp:cNvPr id="0" name=""/>
        <dsp:cNvSpPr/>
      </dsp:nvSpPr>
      <dsp:spPr>
        <a:xfrm>
          <a:off x="0" y="1343214"/>
          <a:ext cx="10554574" cy="749700"/>
        </a:xfrm>
        <a:prstGeom prst="roundRect">
          <a:avLst>
            <a:gd name="adj" fmla="val 10000"/>
          </a:avLst>
        </a:prstGeom>
        <a:solidFill>
          <a:srgbClr val="A5002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6010-C03F-42A4-8834-497E4FCA6AF9}">
      <dsp:nvSpPr>
        <dsp:cNvPr id="0" name=""/>
        <dsp:cNvSpPr/>
      </dsp:nvSpPr>
      <dsp:spPr>
        <a:xfrm>
          <a:off x="226784" y="1511896"/>
          <a:ext cx="412335" cy="412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C3126-D9D8-45CA-BD9C-4D12F44C888B}">
      <dsp:nvSpPr>
        <dsp:cNvPr id="0" name=""/>
        <dsp:cNvSpPr/>
      </dsp:nvSpPr>
      <dsp:spPr>
        <a:xfrm>
          <a:off x="865904" y="1343214"/>
          <a:ext cx="9688669" cy="749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3" tIns="79343" rIns="79343" bIns="7934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</a:rPr>
            <a:t>The goal is to build a scalable and efficient solution that incorporates advanced techniques to convert the code from C to Python</a:t>
          </a:r>
        </a:p>
      </dsp:txBody>
      <dsp:txXfrm>
        <a:off x="865904" y="1343214"/>
        <a:ext cx="9688669" cy="749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5132C-7AEA-46B0-9DD9-D47F6E539655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2A3-E9C6-476E-B11D-5EF9B3239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62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9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77655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97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Thesis Defense of Manju Venugopalan@ ASE Bangalore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Thesis Defense of Manju Venugopalan@ ASE Bangalore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ABCEA7-9046-1240-B923-2241A08D5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72" y="5118727"/>
            <a:ext cx="4590899" cy="1510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CBE6E3-E0CF-5EA8-1C52-9CB105EA3E2C}"/>
              </a:ext>
            </a:extLst>
          </p:cNvPr>
          <p:cNvSpPr txBox="1"/>
          <p:nvPr/>
        </p:nvSpPr>
        <p:spPr>
          <a:xfrm>
            <a:off x="7159728" y="5185407"/>
            <a:ext cx="374639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Date:15/05/24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Course :IMCD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Meena </a:t>
            </a:r>
            <a:r>
              <a:rPr lang="en-US" sz="2000" b="1" dirty="0" err="1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Belwal</a:t>
            </a:r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Ma’am 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AI 6</a:t>
            </a:r>
            <a:r>
              <a:rPr lang="en-US" sz="2000" b="1" baseline="30000" dirty="0">
                <a:solidFill>
                  <a:schemeClr val="bg1"/>
                </a:solidFill>
                <a:latin typeface="Georgia"/>
                <a:cs typeface="Times New Roman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Georgia"/>
                <a:cs typeface="Times New Roman"/>
              </a:rPr>
              <a:t>  Sem –E Sec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9FDE92-123B-2D8D-7214-F1B33E4B76AB}"/>
              </a:ext>
            </a:extLst>
          </p:cNvPr>
          <p:cNvCxnSpPr>
            <a:cxnSpLocks/>
          </p:cNvCxnSpPr>
          <p:nvPr/>
        </p:nvCxnSpPr>
        <p:spPr>
          <a:xfrm>
            <a:off x="6876598" y="5118727"/>
            <a:ext cx="0" cy="14786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8384A-73E5-5410-87A9-9B47B37CDC82}"/>
              </a:ext>
            </a:extLst>
          </p:cNvPr>
          <p:cNvSpPr/>
          <p:nvPr/>
        </p:nvSpPr>
        <p:spPr>
          <a:xfrm>
            <a:off x="414342" y="600767"/>
            <a:ext cx="11487140" cy="20005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END SEM PRESENTATION</a:t>
            </a:r>
          </a:p>
          <a:p>
            <a:pPr algn="ctr" defTabSz="914400"/>
            <a:r>
              <a:rPr lang="en-US" sz="2600" dirty="0">
                <a:solidFill>
                  <a:prstClr val="white"/>
                </a:solidFill>
                <a:latin typeface="Georgia" panose="02040502050405020303" pitchFamily="18" charset="0"/>
              </a:rPr>
              <a:t> on</a:t>
            </a:r>
          </a:p>
          <a:p>
            <a:pPr algn="ctr" defTabSz="914400"/>
            <a:r>
              <a:rPr lang="en-US" sz="3600" b="1" dirty="0">
                <a:solidFill>
                  <a:prstClr val="white"/>
                </a:solidFill>
                <a:latin typeface="Georgia" panose="02040502050405020303" pitchFamily="18" charset="0"/>
              </a:rPr>
              <a:t>C TO PYTHON COMPILER USING LEX AND YACC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8CB4F6-6F6C-BC28-DEBC-6A44BE978BD7}"/>
              </a:ext>
            </a:extLst>
          </p:cNvPr>
          <p:cNvSpPr txBox="1"/>
          <p:nvPr/>
        </p:nvSpPr>
        <p:spPr>
          <a:xfrm>
            <a:off x="3327298" y="2833323"/>
            <a:ext cx="5876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B.SAI ABHISHEK           BL.EN.U4AIE21015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B.RUCHITH BALAJI     BL.EN.U4AIE21017 </a:t>
            </a:r>
          </a:p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CHILLAKURU HARI     BL.EN.U4AIE21038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D22CBA2-80B3-C1A8-2010-D72D1EAF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06" y="0"/>
            <a:ext cx="2390394" cy="7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4" y="1391408"/>
            <a:ext cx="10631606" cy="455219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From the observations it is seen that the C to Python translator successfully translates the C code into the Python code which is syntactically correct and functionally equivalent.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The flawless operation of the Python code that was generated without any errors proves that the translation of the C code has not lost the logic and functionality of the original 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This indicates that the translator could be a useful source for the developers who want to migrate or work with C code in Python environments.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Conclusion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186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26" y="1484692"/>
            <a:ext cx="10217948" cy="4342671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Lachaux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Marie-Anne, Baptiste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Roziere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Lowik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Chanussot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Guillaume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Lample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"Unsupervised translation of programming languages."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arXiv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preprint arXiv:2006.03511 (2020).</a:t>
            </a:r>
            <a:endParaRPr lang="en-IN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Shi, Freda, Daniel Fried, Marjan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Ghazvininejad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Luke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Zettlemoyer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Sida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I. Wang. "Natural language to code translation with execution."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arXiv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preprint arXiv:2204.11454 (2022).</a:t>
            </a:r>
            <a:endParaRPr lang="en-IN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Hariri, Walid. "Unlocking the potential of ChatGPT: A comprehensive exploration of its applications, advantages, limitations, and future directions in natural language processing."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arXiv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preprint arXiv:2304.02017 (2023).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Likhith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Arlagadda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Naga,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Kothuru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Gurunadh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Vimal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Chinthapalli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Meena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Belwal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"Compiler For Mathematical Operations Using English Like Sentences." In 2023 7th International Conference on Computation System and Information Technology for Sustainable Solutions (CSITSS), pp. 1-6. IEEE, 2023.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Pecheti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Shiva Teja, H. M.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Basavadeepthi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Nithin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Kodurupaka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Meena </a:t>
            </a:r>
            <a:r>
              <a:rPr lang="en-IN" sz="18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Belwal</a:t>
            </a:r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"Recursive Descent Parser for Abstract Syntax Tree Visualization of Mathematical Expressions." In 2023 7th International Conference on Computation System and Information Technology for Sustainable Solutions (CSITSS), pp. 1-6. IEEE, 2023.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+mj-lt"/>
              <a:buAutoNum type="arabicPeriod"/>
              <a:tabLst>
                <a:tab pos="182880" algn="l"/>
              </a:tabLst>
            </a:pPr>
            <a:endParaRPr lang="en-IN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References</a:t>
            </a:r>
            <a:endParaRPr lang="en-US" sz="4000" b="1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897B25C-5C3D-DD4C-1823-EB0F2683B5A6}"/>
              </a:ext>
            </a:extLst>
          </p:cNvPr>
          <p:cNvSpPr txBox="1">
            <a:spLocks/>
          </p:cNvSpPr>
          <p:nvPr/>
        </p:nvSpPr>
        <p:spPr>
          <a:xfrm>
            <a:off x="493595" y="1391408"/>
            <a:ext cx="10217948" cy="4617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4" y="1695450"/>
            <a:ext cx="4545131" cy="4197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Proposed Methodology</a:t>
            </a:r>
            <a:endParaRPr lang="en-US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01E1A-277C-C44B-A7BD-A6BF0E4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D9625E2-0383-92F4-AFE2-88DF744FB657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CONTENTS</a:t>
            </a:r>
            <a:endParaRPr lang="en-US" sz="4000" b="1" dirty="0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70C99A6-9EEE-1A05-90D7-1B743AE474E6}"/>
              </a:ext>
            </a:extLst>
          </p:cNvPr>
          <p:cNvSpPr txBox="1">
            <a:spLocks/>
          </p:cNvSpPr>
          <p:nvPr/>
        </p:nvSpPr>
        <p:spPr>
          <a:xfrm>
            <a:off x="5038725" y="1695449"/>
            <a:ext cx="4545131" cy="4197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Conclusion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4" y="1391409"/>
            <a:ext cx="10656488" cy="42847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In this project, we aim to develop a C to Python compiler using Lex and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Yacc</a:t>
            </a: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, two powerful tools for lexical analysis and parsing.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Converting from C to Python can offer several advantages in real-life applications:</a:t>
            </a:r>
            <a:endParaRPr lang="en-US" sz="2200" dirty="0"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Python code is generally more concise and readable compared to C. Python's clean and simple syntax, along with its high-level constructs, can make code easier to understand and maintain, reducing the time and effort.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Converting C code to Python can make the resulting application more platform-independent, reducing compatibility issues and simplifying deployment across different operating systems.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INTRODUCTION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5856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Problem Statement</a:t>
            </a:r>
            <a:endParaRPr lang="en-US" sz="4000" b="1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043E31F-1C97-EB9B-023E-047F38C17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097899"/>
              </p:ext>
            </p:extLst>
          </p:nvPr>
        </p:nvGraphicFramePr>
        <p:xfrm>
          <a:off x="934718" y="1137256"/>
          <a:ext cx="10554574" cy="249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A0C228C-C148-9576-F0BE-3E48FD68292E}"/>
              </a:ext>
            </a:extLst>
          </p:cNvPr>
          <p:cNvSpPr txBox="1">
            <a:spLocks/>
          </p:cNvSpPr>
          <p:nvPr/>
        </p:nvSpPr>
        <p:spPr>
          <a:xfrm>
            <a:off x="934718" y="3530322"/>
            <a:ext cx="10554574" cy="249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Grammer Building.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Identification.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Efficiency.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Errors.</a:t>
            </a:r>
          </a:p>
        </p:txBody>
      </p:sp>
    </p:spTree>
    <p:extLst>
      <p:ext uri="{BB962C8B-B14F-4D97-AF65-F5344CB8AC3E}">
        <p14:creationId xmlns:p14="http://schemas.microsoft.com/office/powerpoint/2010/main" val="301761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5" y="1391408"/>
            <a:ext cx="10860205" cy="478079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 err="1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Input.C</a:t>
            </a: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Code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: This is the starting point of the methodology. It refers to the input code written in the C programming language.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Lexical Analysis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: The lexical analysis stage breaks the code down into tokens, which are the basic units of a program. These tokens can be keywords, identifiers, operators, or literals.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Syntax Analysis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: The syntax analysis stage checks the tokens to make sure they follow the grammatical rules of the programming language. This is similar to how a grammar check  works for written text.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Semantic Analysis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: The semantic analysis stage checks the tokens to make sure they make sense together. For instance, it might check to make sure that variables are used correctly.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Code Generation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: The code generation stage translates the tokens from the C program into code in a different language, Python in this case.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Output.py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: This is the final stage of the methodology, which results in a Python code file.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Methodology - Overview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0729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2E8421-6025-F13D-EFD8-2348BC60D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95" y="1391408"/>
            <a:ext cx="10860205" cy="478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LALR Parser: 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This refers to the specific type of parser used for syntax analysis. LALR stands for "Lookahead LR," which is a type of parser that can handle a wider range of grammars compared to simpler LR parsers.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122 Unique States: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The parser has identified 122 unique states during the analysis process. These states represent different points in the parsing process where the parser has encountered a specific sequence of tokens and needs to decide how to proceed. A higher number of states can indicate a more complex grammar or a larger program being analyzed.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22 Shift-Reduce Conflicts: 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These conflicts arise when the parser encounters a situation where it's unsure whether to perform a "shift" operation (add a new token to the parse stack) or a "reduce" operation (apply a grammar rule and replace a portion of the stack with a non-terminal symbol).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Methodology - Parser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635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Methodology – Flow Diagram</a:t>
            </a:r>
            <a:endParaRPr lang="en-US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9C245-FB72-67D8-F44E-FF3EE7D9C88C}"/>
              </a:ext>
            </a:extLst>
          </p:cNvPr>
          <p:cNvSpPr/>
          <p:nvPr/>
        </p:nvSpPr>
        <p:spPr>
          <a:xfrm>
            <a:off x="3228389" y="3077304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Lexical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20945-D4DB-05A7-417B-FA4FA16D15D1}"/>
              </a:ext>
            </a:extLst>
          </p:cNvPr>
          <p:cNvSpPr/>
          <p:nvPr/>
        </p:nvSpPr>
        <p:spPr>
          <a:xfrm>
            <a:off x="1626634" y="3077304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Input .C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41624-46F5-53F6-456D-D5CF05322C03}"/>
              </a:ext>
            </a:extLst>
          </p:cNvPr>
          <p:cNvSpPr/>
          <p:nvPr/>
        </p:nvSpPr>
        <p:spPr>
          <a:xfrm>
            <a:off x="4830144" y="3077304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Syntax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006A96-79B4-66C5-069E-117C1CECACFA}"/>
              </a:ext>
            </a:extLst>
          </p:cNvPr>
          <p:cNvSpPr/>
          <p:nvPr/>
        </p:nvSpPr>
        <p:spPr>
          <a:xfrm>
            <a:off x="6431899" y="3077304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Semantic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1704D-9F93-6F88-45B6-B038FD2770AC}"/>
              </a:ext>
            </a:extLst>
          </p:cNvPr>
          <p:cNvSpPr/>
          <p:nvPr/>
        </p:nvSpPr>
        <p:spPr>
          <a:xfrm>
            <a:off x="3228389" y="4231003"/>
            <a:ext cx="1091682" cy="5175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Tokens generated line by 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3538B-22A5-636F-8302-D4683D815DB0}"/>
              </a:ext>
            </a:extLst>
          </p:cNvPr>
          <p:cNvSpPr/>
          <p:nvPr/>
        </p:nvSpPr>
        <p:spPr>
          <a:xfrm>
            <a:off x="4830144" y="4933807"/>
            <a:ext cx="1091682" cy="5175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/>
              <a:t>Arrange to avoid Grammatical Mistakes and Parse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AEF6D-05B2-5A56-D678-71D28743EF27}"/>
              </a:ext>
            </a:extLst>
          </p:cNvPr>
          <p:cNvSpPr/>
          <p:nvPr/>
        </p:nvSpPr>
        <p:spPr>
          <a:xfrm>
            <a:off x="6431899" y="4231002"/>
            <a:ext cx="1091682" cy="5175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/>
              <a:t>Understands Keyword based on .l and .y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8DDAC-54E5-1FFB-3747-47330A8B36CD}"/>
              </a:ext>
            </a:extLst>
          </p:cNvPr>
          <p:cNvSpPr/>
          <p:nvPr/>
        </p:nvSpPr>
        <p:spPr>
          <a:xfrm>
            <a:off x="3228389" y="2042295"/>
            <a:ext cx="1091682" cy="5175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err="1"/>
              <a:t>Tokens.l</a:t>
            </a:r>
            <a:endParaRPr lang="en-IN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71A3D-8183-AB54-C955-84AD24201BFA}"/>
              </a:ext>
            </a:extLst>
          </p:cNvPr>
          <p:cNvSpPr/>
          <p:nvPr/>
        </p:nvSpPr>
        <p:spPr>
          <a:xfrm>
            <a:off x="4830144" y="2042294"/>
            <a:ext cx="1091682" cy="5175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err="1"/>
              <a:t>Parser.y</a:t>
            </a:r>
            <a:endParaRPr lang="en-IN" sz="11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56F50-0295-8448-75A7-40504473EE90}"/>
              </a:ext>
            </a:extLst>
          </p:cNvPr>
          <p:cNvSpPr/>
          <p:nvPr/>
        </p:nvSpPr>
        <p:spPr>
          <a:xfrm>
            <a:off x="8033654" y="3077303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Code 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B7449-9ADA-CA8B-325A-0531CE33A1E1}"/>
              </a:ext>
            </a:extLst>
          </p:cNvPr>
          <p:cNvSpPr/>
          <p:nvPr/>
        </p:nvSpPr>
        <p:spPr>
          <a:xfrm>
            <a:off x="9635409" y="3077302"/>
            <a:ext cx="1091682" cy="6361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Output.py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EB1F8A-C2F3-BB7D-AAE2-1726E8039F6E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2718316" y="3395402"/>
            <a:ext cx="510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52D7BA-32D4-F827-F553-8A25DAB1ED2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320071" y="3395402"/>
            <a:ext cx="510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D03B35-ED1A-954E-FC94-99B8BFED21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921826" y="3395402"/>
            <a:ext cx="5100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231775-1708-F7DD-D669-633AAF2A11F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7523581" y="3395401"/>
            <a:ext cx="510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B8A95E-8463-6D0F-C44B-86E3B064AE9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9125336" y="3395400"/>
            <a:ext cx="510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DA307D-EBF0-069A-116B-549EEB87E800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3774230" y="2559800"/>
            <a:ext cx="0" cy="517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0C0980-8242-A194-DB61-B72A656D4265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V="1">
            <a:off x="3774230" y="3713499"/>
            <a:ext cx="0" cy="5175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528953-6025-FD16-F213-DFA332CB2620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5375985" y="2559799"/>
            <a:ext cx="0" cy="5175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7C0937-4090-CAF2-B57A-690C9F29F2A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375985" y="3713499"/>
            <a:ext cx="0" cy="12203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4CD333-F955-E5BA-B2F9-364EB3CC537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977740" y="3713499"/>
            <a:ext cx="0" cy="5175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30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Results – Example:1</a:t>
            </a:r>
            <a:endParaRPr lang="en-US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2AC87-D548-8350-9D96-A408923C1CF1}"/>
              </a:ext>
            </a:extLst>
          </p:cNvPr>
          <p:cNvSpPr txBox="1"/>
          <p:nvPr/>
        </p:nvSpPr>
        <p:spPr>
          <a:xfrm>
            <a:off x="1009313" y="5322074"/>
            <a:ext cx="447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Input.c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87ED6-B2E8-C1D2-ED07-0D8A309E1F81}"/>
              </a:ext>
            </a:extLst>
          </p:cNvPr>
          <p:cNvSpPr txBox="1"/>
          <p:nvPr/>
        </p:nvSpPr>
        <p:spPr>
          <a:xfrm>
            <a:off x="6622398" y="5322074"/>
            <a:ext cx="447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Out.py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46700-4E87-9845-B005-CFAA751D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84" y="1393023"/>
            <a:ext cx="2770033" cy="3972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F462F-2DC3-6A87-8261-BFF7CF86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28" y="1393023"/>
            <a:ext cx="3171429" cy="39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5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8E04F-F3A7-6097-8569-D4D21F7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8988AB0-F560-0BB7-B8A6-559CF537ACE2}"/>
              </a:ext>
            </a:extLst>
          </p:cNvPr>
          <p:cNvSpPr txBox="1">
            <a:spLocks/>
          </p:cNvSpPr>
          <p:nvPr/>
        </p:nvSpPr>
        <p:spPr>
          <a:xfrm>
            <a:off x="493594" y="501061"/>
            <a:ext cx="11436823" cy="636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Georgia"/>
              </a:rPr>
              <a:t>Results – Example:2</a:t>
            </a:r>
            <a:endParaRPr lang="en-US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2AC87-D548-8350-9D96-A408923C1CF1}"/>
              </a:ext>
            </a:extLst>
          </p:cNvPr>
          <p:cNvSpPr txBox="1"/>
          <p:nvPr/>
        </p:nvSpPr>
        <p:spPr>
          <a:xfrm>
            <a:off x="1009313" y="5322074"/>
            <a:ext cx="447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Input.c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87ED6-B2E8-C1D2-ED07-0D8A309E1F81}"/>
              </a:ext>
            </a:extLst>
          </p:cNvPr>
          <p:cNvSpPr txBox="1"/>
          <p:nvPr/>
        </p:nvSpPr>
        <p:spPr>
          <a:xfrm>
            <a:off x="6622398" y="5322074"/>
            <a:ext cx="447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Out.py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46700-4E87-9845-B005-CFAA751D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84" y="1393023"/>
            <a:ext cx="2770033" cy="3972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F462F-2DC3-6A87-8261-BFF7CF86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28" y="1393023"/>
            <a:ext cx="3171429" cy="3972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D98C38-00A2-01E5-BBA7-F8D149CAD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184" y="1393024"/>
            <a:ext cx="2770033" cy="398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113EF-DEE5-7B58-4F42-5F4C96937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228" y="1393023"/>
            <a:ext cx="3171429" cy="39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87958"/>
      </p:ext>
    </p:extLst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D7181F0CA5846AA49DC089A86D46D" ma:contentTypeVersion="7" ma:contentTypeDescription="Create a new document." ma:contentTypeScope="" ma:versionID="6aaf3339c1cee7db7de9add63cde7fd7">
  <xsd:schema xmlns:xsd="http://www.w3.org/2001/XMLSchema" xmlns:xs="http://www.w3.org/2001/XMLSchema" xmlns:p="http://schemas.microsoft.com/office/2006/metadata/properties" xmlns:ns2="72316fd4-f550-4442-b53d-c3f520c90673" xmlns:ns3="0871b904-98c6-4e86-9e88-11239d2b074e" targetNamespace="http://schemas.microsoft.com/office/2006/metadata/properties" ma:root="true" ma:fieldsID="bf40f5f5c8465fe7c1683ca7025a1652" ns2:_="" ns3:_="">
    <xsd:import namespace="72316fd4-f550-4442-b53d-c3f520c90673"/>
    <xsd:import namespace="0871b904-98c6-4e86-9e88-11239d2b0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16fd4-f550-4442-b53d-c3f520c906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71b904-98c6-4e86-9e88-11239d2b0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9027C6-EF04-46C1-8410-E55332E297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16fd4-f550-4442-b53d-c3f520c90673"/>
    <ds:schemaRef ds:uri="0871b904-98c6-4e86-9e88-11239d2b0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FEAA8-0548-4F62-9011-BF5A8ACE7B87}">
  <ds:schemaRefs>
    <ds:schemaRef ds:uri="http://purl.org/dc/elements/1.1/"/>
    <ds:schemaRef ds:uri="72316fd4-f550-4442-b53d-c3f520c90673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0871b904-98c6-4e86-9e88-11239d2b074e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12767</TotalTime>
  <Words>960</Words>
  <Application>Microsoft Office PowerPoint</Application>
  <PresentationFormat>Widescreen</PresentationFormat>
  <Paragraphs>86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Wingdings</vt:lpstr>
      <vt:lpstr>NAAC PRT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Ruchith Balaji</cp:lastModifiedBy>
  <cp:revision>1564</cp:revision>
  <dcterms:created xsi:type="dcterms:W3CDTF">2021-03-08T16:55:55Z</dcterms:created>
  <dcterms:modified xsi:type="dcterms:W3CDTF">2024-05-14T20:51:54Z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0x0101003B2D7181F0CA5846AA49DC089A86D46D</vt:lpwstr>
  </property>
</Properties>
</file>