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0" r:id="rId4"/>
  </p:sldMasterIdLst>
  <p:notesMasterIdLst>
    <p:notesMasterId r:id="rId25"/>
  </p:notesMasterIdLst>
  <p:handoutMasterIdLst>
    <p:handoutMasterId r:id="rId26"/>
  </p:handoutMasterIdLst>
  <p:sldIdLst>
    <p:sldId id="774" r:id="rId5"/>
    <p:sldId id="802" r:id="rId6"/>
    <p:sldId id="805" r:id="rId7"/>
    <p:sldId id="832" r:id="rId8"/>
    <p:sldId id="808" r:id="rId9"/>
    <p:sldId id="834" r:id="rId10"/>
    <p:sldId id="833" r:id="rId11"/>
    <p:sldId id="835" r:id="rId12"/>
    <p:sldId id="836" r:id="rId13"/>
    <p:sldId id="837" r:id="rId14"/>
    <p:sldId id="841" r:id="rId15"/>
    <p:sldId id="838" r:id="rId16"/>
    <p:sldId id="809" r:id="rId17"/>
    <p:sldId id="812" r:id="rId18"/>
    <p:sldId id="811" r:id="rId19"/>
    <p:sldId id="840" r:id="rId20"/>
    <p:sldId id="820" r:id="rId21"/>
    <p:sldId id="839" r:id="rId22"/>
    <p:sldId id="825" r:id="rId23"/>
    <p:sldId id="82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75" autoAdjust="0"/>
    <p:restoredTop sz="91041" autoAdjust="0"/>
  </p:normalViewPr>
  <p:slideViewPr>
    <p:cSldViewPr snapToGrid="0">
      <p:cViewPr varScale="1">
        <p:scale>
          <a:sx n="97" d="100"/>
          <a:sy n="97" d="100"/>
        </p:scale>
        <p:origin x="57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4F388-03EE-457B-B771-D093BE682B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FE173E-E373-4D10-9C59-548F50BB2998}">
      <dgm:prSet/>
      <dgm:spPr/>
      <dgm:t>
        <a:bodyPr/>
        <a:lstStyle/>
        <a:p>
          <a:pPr>
            <a:lnSpc>
              <a:spcPct val="100000"/>
            </a:lnSpc>
          </a:pPr>
          <a:r>
            <a:rPr lang="en-US" b="1" dirty="0">
              <a:solidFill>
                <a:schemeClr val="bg1"/>
              </a:solidFill>
            </a:rPr>
            <a:t>The problem Statement is to predict from a given dataset  which is SPAM or HAM</a:t>
          </a:r>
        </a:p>
      </dgm:t>
    </dgm:pt>
    <dgm:pt modelId="{55203566-3E71-4175-AA7A-2A7598FEFFF0}" type="parTrans" cxnId="{D78021BF-A5E6-4C1D-8509-3B891F88E7F5}">
      <dgm:prSet/>
      <dgm:spPr/>
      <dgm:t>
        <a:bodyPr/>
        <a:lstStyle/>
        <a:p>
          <a:endParaRPr lang="en-US"/>
        </a:p>
      </dgm:t>
    </dgm:pt>
    <dgm:pt modelId="{5D9A3237-213F-4EAE-976A-E21973CA4AF2}" type="sibTrans" cxnId="{D78021BF-A5E6-4C1D-8509-3B891F88E7F5}">
      <dgm:prSet/>
      <dgm:spPr/>
      <dgm:t>
        <a:bodyPr/>
        <a:lstStyle/>
        <a:p>
          <a:endParaRPr lang="en-US"/>
        </a:p>
      </dgm:t>
    </dgm:pt>
    <dgm:pt modelId="{25F7B866-DD34-448C-9D16-72D5480E0977}">
      <dgm:prSet/>
      <dgm:spPr/>
      <dgm:t>
        <a:bodyPr/>
        <a:lstStyle/>
        <a:p>
          <a:pPr>
            <a:lnSpc>
              <a:spcPct val="100000"/>
            </a:lnSpc>
          </a:pPr>
          <a:r>
            <a:rPr lang="en-US" b="1" dirty="0">
              <a:solidFill>
                <a:schemeClr val="bg1"/>
              </a:solidFill>
            </a:rPr>
            <a:t>The goal is to build a scalable and efficient solution that incorporates advanced machine learning techniques to predict with High Accuracy</a:t>
          </a:r>
        </a:p>
      </dgm:t>
    </dgm:pt>
    <dgm:pt modelId="{8E82E7CD-1E0E-45F7-BF30-FA7402C72340}" type="parTrans" cxnId="{6AEDB540-99DC-45FB-8353-EBEC6776B170}">
      <dgm:prSet/>
      <dgm:spPr/>
      <dgm:t>
        <a:bodyPr/>
        <a:lstStyle/>
        <a:p>
          <a:endParaRPr lang="en-US"/>
        </a:p>
      </dgm:t>
    </dgm:pt>
    <dgm:pt modelId="{745573C0-6EF9-4F7A-AA2B-7BD8B9DC7B52}" type="sibTrans" cxnId="{6AEDB540-99DC-45FB-8353-EBEC6776B170}">
      <dgm:prSet/>
      <dgm:spPr/>
      <dgm:t>
        <a:bodyPr/>
        <a:lstStyle/>
        <a:p>
          <a:endParaRPr lang="en-US"/>
        </a:p>
      </dgm:t>
    </dgm:pt>
    <dgm:pt modelId="{9ED83B44-2010-4A99-A952-311ED82C9FA5}" type="pres">
      <dgm:prSet presAssocID="{E9B4F388-03EE-457B-B771-D093BE682BC9}" presName="root" presStyleCnt="0">
        <dgm:presLayoutVars>
          <dgm:dir/>
          <dgm:resizeHandles val="exact"/>
        </dgm:presLayoutVars>
      </dgm:prSet>
      <dgm:spPr/>
    </dgm:pt>
    <dgm:pt modelId="{6138D246-0A0C-4FBC-A264-969862FFBC05}" type="pres">
      <dgm:prSet presAssocID="{F2FE173E-E373-4D10-9C59-548F50BB2998}" presName="compNode" presStyleCnt="0"/>
      <dgm:spPr/>
    </dgm:pt>
    <dgm:pt modelId="{78556DAC-A7DE-421B-865E-C21D879DB1DE}" type="pres">
      <dgm:prSet presAssocID="{F2FE173E-E373-4D10-9C59-548F50BB2998}" presName="bgRect" presStyleLbl="bgShp" presStyleIdx="0" presStyleCnt="2"/>
      <dgm:spPr>
        <a:solidFill>
          <a:srgbClr val="A50021"/>
        </a:solidFill>
      </dgm:spPr>
    </dgm:pt>
    <dgm:pt modelId="{2B4D301D-2D1E-4279-A003-96C3080139EF}" type="pres">
      <dgm:prSet presAssocID="{F2FE173E-E373-4D10-9C59-548F50BB29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52D75DEB-12C1-49E4-8EC7-E858B37CABF5}" type="pres">
      <dgm:prSet presAssocID="{F2FE173E-E373-4D10-9C59-548F50BB2998}" presName="spaceRect" presStyleCnt="0"/>
      <dgm:spPr/>
    </dgm:pt>
    <dgm:pt modelId="{AA45C425-F827-48F9-938A-F441ED65EB68}" type="pres">
      <dgm:prSet presAssocID="{F2FE173E-E373-4D10-9C59-548F50BB2998}" presName="parTx" presStyleLbl="revTx" presStyleIdx="0" presStyleCnt="2">
        <dgm:presLayoutVars>
          <dgm:chMax val="0"/>
          <dgm:chPref val="0"/>
        </dgm:presLayoutVars>
      </dgm:prSet>
      <dgm:spPr/>
    </dgm:pt>
    <dgm:pt modelId="{B502C11A-3A65-4BF5-83FB-95F7F8E4CEB9}" type="pres">
      <dgm:prSet presAssocID="{5D9A3237-213F-4EAE-976A-E21973CA4AF2}" presName="sibTrans" presStyleCnt="0"/>
      <dgm:spPr/>
    </dgm:pt>
    <dgm:pt modelId="{53F3A86F-598A-42C9-B6FB-E330B4D069F4}" type="pres">
      <dgm:prSet presAssocID="{25F7B866-DD34-448C-9D16-72D5480E0977}" presName="compNode" presStyleCnt="0"/>
      <dgm:spPr/>
    </dgm:pt>
    <dgm:pt modelId="{E98AECCA-BEAE-4380-988A-6E79A45ADC0B}" type="pres">
      <dgm:prSet presAssocID="{25F7B866-DD34-448C-9D16-72D5480E0977}" presName="bgRect" presStyleLbl="bgShp" presStyleIdx="1" presStyleCnt="2"/>
      <dgm:spPr>
        <a:solidFill>
          <a:srgbClr val="A50021"/>
        </a:solidFill>
      </dgm:spPr>
    </dgm:pt>
    <dgm:pt modelId="{21526010-C03F-42A4-8834-497E4FCA6AF9}" type="pres">
      <dgm:prSet presAssocID="{25F7B866-DD34-448C-9D16-72D5480E09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8383420-0684-4051-9169-57A4A6C669E0}" type="pres">
      <dgm:prSet presAssocID="{25F7B866-DD34-448C-9D16-72D5480E0977}" presName="spaceRect" presStyleCnt="0"/>
      <dgm:spPr/>
    </dgm:pt>
    <dgm:pt modelId="{132C3126-D9D8-45CA-BD9C-4D12F44C888B}" type="pres">
      <dgm:prSet presAssocID="{25F7B866-DD34-448C-9D16-72D5480E0977}" presName="parTx" presStyleLbl="revTx" presStyleIdx="1" presStyleCnt="2">
        <dgm:presLayoutVars>
          <dgm:chMax val="0"/>
          <dgm:chPref val="0"/>
        </dgm:presLayoutVars>
      </dgm:prSet>
      <dgm:spPr/>
    </dgm:pt>
  </dgm:ptLst>
  <dgm:cxnLst>
    <dgm:cxn modelId="{6AEDB540-99DC-45FB-8353-EBEC6776B170}" srcId="{E9B4F388-03EE-457B-B771-D093BE682BC9}" destId="{25F7B866-DD34-448C-9D16-72D5480E0977}" srcOrd="1" destOrd="0" parTransId="{8E82E7CD-1E0E-45F7-BF30-FA7402C72340}" sibTransId="{745573C0-6EF9-4F7A-AA2B-7BD8B9DC7B52}"/>
    <dgm:cxn modelId="{1990588D-AE8C-4BCC-8D35-39E042DE317D}" type="presOf" srcId="{F2FE173E-E373-4D10-9C59-548F50BB2998}" destId="{AA45C425-F827-48F9-938A-F441ED65EB68}" srcOrd="0" destOrd="0" presId="urn:microsoft.com/office/officeart/2018/2/layout/IconVerticalSolidList"/>
    <dgm:cxn modelId="{D78021BF-A5E6-4C1D-8509-3B891F88E7F5}" srcId="{E9B4F388-03EE-457B-B771-D093BE682BC9}" destId="{F2FE173E-E373-4D10-9C59-548F50BB2998}" srcOrd="0" destOrd="0" parTransId="{55203566-3E71-4175-AA7A-2A7598FEFFF0}" sibTransId="{5D9A3237-213F-4EAE-976A-E21973CA4AF2}"/>
    <dgm:cxn modelId="{D9E160E8-E069-41D7-9664-34C18C9E393F}" type="presOf" srcId="{E9B4F388-03EE-457B-B771-D093BE682BC9}" destId="{9ED83B44-2010-4A99-A952-311ED82C9FA5}" srcOrd="0" destOrd="0" presId="urn:microsoft.com/office/officeart/2018/2/layout/IconVerticalSolidList"/>
    <dgm:cxn modelId="{D08CC6FA-6EBB-4405-B42E-3497ACAEFD93}" type="presOf" srcId="{25F7B866-DD34-448C-9D16-72D5480E0977}" destId="{132C3126-D9D8-45CA-BD9C-4D12F44C888B}" srcOrd="0" destOrd="0" presId="urn:microsoft.com/office/officeart/2018/2/layout/IconVerticalSolidList"/>
    <dgm:cxn modelId="{FA252F9F-14F6-4828-9EF5-51D6E1A9EE64}" type="presParOf" srcId="{9ED83B44-2010-4A99-A952-311ED82C9FA5}" destId="{6138D246-0A0C-4FBC-A264-969862FFBC05}" srcOrd="0" destOrd="0" presId="urn:microsoft.com/office/officeart/2018/2/layout/IconVerticalSolidList"/>
    <dgm:cxn modelId="{21209B1A-3E9B-45D6-90FD-B47999BEA792}" type="presParOf" srcId="{6138D246-0A0C-4FBC-A264-969862FFBC05}" destId="{78556DAC-A7DE-421B-865E-C21D879DB1DE}" srcOrd="0" destOrd="0" presId="urn:microsoft.com/office/officeart/2018/2/layout/IconVerticalSolidList"/>
    <dgm:cxn modelId="{6D46C66E-AFD4-4F6E-B18F-A11B0941D716}" type="presParOf" srcId="{6138D246-0A0C-4FBC-A264-969862FFBC05}" destId="{2B4D301D-2D1E-4279-A003-96C3080139EF}" srcOrd="1" destOrd="0" presId="urn:microsoft.com/office/officeart/2018/2/layout/IconVerticalSolidList"/>
    <dgm:cxn modelId="{2323899B-79F8-4D82-BA37-BCF75E13DF12}" type="presParOf" srcId="{6138D246-0A0C-4FBC-A264-969862FFBC05}" destId="{52D75DEB-12C1-49E4-8EC7-E858B37CABF5}" srcOrd="2" destOrd="0" presId="urn:microsoft.com/office/officeart/2018/2/layout/IconVerticalSolidList"/>
    <dgm:cxn modelId="{584FA1D6-2E35-4198-A54F-AC17A3E4FBBD}" type="presParOf" srcId="{6138D246-0A0C-4FBC-A264-969862FFBC05}" destId="{AA45C425-F827-48F9-938A-F441ED65EB68}" srcOrd="3" destOrd="0" presId="urn:microsoft.com/office/officeart/2018/2/layout/IconVerticalSolidList"/>
    <dgm:cxn modelId="{298F4365-81E3-4ED8-8EA3-748FE3763616}" type="presParOf" srcId="{9ED83B44-2010-4A99-A952-311ED82C9FA5}" destId="{B502C11A-3A65-4BF5-83FB-95F7F8E4CEB9}" srcOrd="1" destOrd="0" presId="urn:microsoft.com/office/officeart/2018/2/layout/IconVerticalSolidList"/>
    <dgm:cxn modelId="{9078F13A-511A-4370-973F-C38AA4109438}" type="presParOf" srcId="{9ED83B44-2010-4A99-A952-311ED82C9FA5}" destId="{53F3A86F-598A-42C9-B6FB-E330B4D069F4}" srcOrd="2" destOrd="0" presId="urn:microsoft.com/office/officeart/2018/2/layout/IconVerticalSolidList"/>
    <dgm:cxn modelId="{9378B38B-117C-4EA2-A1CB-92A8D7C5207C}" type="presParOf" srcId="{53F3A86F-598A-42C9-B6FB-E330B4D069F4}" destId="{E98AECCA-BEAE-4380-988A-6E79A45ADC0B}" srcOrd="0" destOrd="0" presId="urn:microsoft.com/office/officeart/2018/2/layout/IconVerticalSolidList"/>
    <dgm:cxn modelId="{9F47FFDF-A4CB-4A11-B335-3F72223EE75C}" type="presParOf" srcId="{53F3A86F-598A-42C9-B6FB-E330B4D069F4}" destId="{21526010-C03F-42A4-8834-497E4FCA6AF9}" srcOrd="1" destOrd="0" presId="urn:microsoft.com/office/officeart/2018/2/layout/IconVerticalSolidList"/>
    <dgm:cxn modelId="{1BA932F7-8648-47A7-A89D-F6AA00A32620}" type="presParOf" srcId="{53F3A86F-598A-42C9-B6FB-E330B4D069F4}" destId="{E8383420-0684-4051-9169-57A4A6C669E0}" srcOrd="2" destOrd="0" presId="urn:microsoft.com/office/officeart/2018/2/layout/IconVerticalSolidList"/>
    <dgm:cxn modelId="{F55B0AF9-50A3-4B1E-967A-3DFB4D7BE8C5}" type="presParOf" srcId="{53F3A86F-598A-42C9-B6FB-E330B4D069F4}" destId="{132C3126-D9D8-45CA-BD9C-4D12F44C88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56DAC-A7DE-421B-865E-C21D879DB1DE}">
      <dsp:nvSpPr>
        <dsp:cNvPr id="0" name=""/>
        <dsp:cNvSpPr/>
      </dsp:nvSpPr>
      <dsp:spPr>
        <a:xfrm>
          <a:off x="0" y="406087"/>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B4D301D-2D1E-4279-A003-96C3080139EF}">
      <dsp:nvSpPr>
        <dsp:cNvPr id="0" name=""/>
        <dsp:cNvSpPr/>
      </dsp:nvSpPr>
      <dsp:spPr>
        <a:xfrm>
          <a:off x="226784" y="574770"/>
          <a:ext cx="412335" cy="412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5C425-F827-48F9-938A-F441ED65EB68}">
      <dsp:nvSpPr>
        <dsp:cNvPr id="0" name=""/>
        <dsp:cNvSpPr/>
      </dsp:nvSpPr>
      <dsp:spPr>
        <a:xfrm>
          <a:off x="865904" y="406087"/>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problem Statement is to predict from a given dataset  which is SPAM or HAM</a:t>
          </a:r>
        </a:p>
      </dsp:txBody>
      <dsp:txXfrm>
        <a:off x="865904" y="406087"/>
        <a:ext cx="9688669" cy="749700"/>
      </dsp:txXfrm>
    </dsp:sp>
    <dsp:sp modelId="{E98AECCA-BEAE-4380-988A-6E79A45ADC0B}">
      <dsp:nvSpPr>
        <dsp:cNvPr id="0" name=""/>
        <dsp:cNvSpPr/>
      </dsp:nvSpPr>
      <dsp:spPr>
        <a:xfrm>
          <a:off x="0" y="1343214"/>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1526010-C03F-42A4-8834-497E4FCA6AF9}">
      <dsp:nvSpPr>
        <dsp:cNvPr id="0" name=""/>
        <dsp:cNvSpPr/>
      </dsp:nvSpPr>
      <dsp:spPr>
        <a:xfrm>
          <a:off x="226784" y="1511896"/>
          <a:ext cx="412335" cy="412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C3126-D9D8-45CA-BD9C-4D12F44C888B}">
      <dsp:nvSpPr>
        <dsp:cNvPr id="0" name=""/>
        <dsp:cNvSpPr/>
      </dsp:nvSpPr>
      <dsp:spPr>
        <a:xfrm>
          <a:off x="865904" y="1343214"/>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goal is to build a scalable and efficient solution that incorporates advanced machine learning techniques to predict with High Accuracy</a:t>
          </a:r>
        </a:p>
      </dsp:txBody>
      <dsp:txXfrm>
        <a:off x="865904" y="1343214"/>
        <a:ext cx="9688669" cy="749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10-01-2024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029762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a:t>
            </a:fld>
            <a:endParaRPr lang="en-US"/>
          </a:p>
        </p:txBody>
      </p:sp>
    </p:spTree>
    <p:extLst>
      <p:ext uri="{BB962C8B-B14F-4D97-AF65-F5344CB8AC3E}">
        <p14:creationId xmlns:p14="http://schemas.microsoft.com/office/powerpoint/2010/main" val="93207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a:t>
            </a:fld>
            <a:endParaRPr lang="en-US"/>
          </a:p>
        </p:txBody>
      </p:sp>
    </p:spTree>
    <p:extLst>
      <p:ext uri="{BB962C8B-B14F-4D97-AF65-F5344CB8AC3E}">
        <p14:creationId xmlns:p14="http://schemas.microsoft.com/office/powerpoint/2010/main" val="171410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r>
              <a:rPr lang="en-US"/>
              <a:t>Thesis Defense of Manju Venugopalan@ ASE Bangalore</a:t>
            </a:r>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Thesis Defense of Manju Venugopalan@ ASE Bangalore</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Thesis Defense of Manju Venugopalan@ ASE Bangalore</a:t>
            </a:r>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24251/hicss.2022.921" TargetMode="External"/><Relationship Id="rId2" Type="http://schemas.openxmlformats.org/officeDocument/2006/relationships/hyperlink" Target="https://doi.org/10.1155/2022/1862888" TargetMode="External"/><Relationship Id="rId1" Type="http://schemas.openxmlformats.org/officeDocument/2006/relationships/slideLayout" Target="../slideLayouts/slideLayout2.xml"/><Relationship Id="rId5" Type="http://schemas.openxmlformats.org/officeDocument/2006/relationships/hyperlink" Target="https://doi.org/10.1007/s11416-016-0287-x" TargetMode="External"/><Relationship Id="rId4" Type="http://schemas.openxmlformats.org/officeDocument/2006/relationships/hyperlink" Target="https://doi.org/10.5220/00091548022802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20" name="Picture 19" descr="A picture containing drawing&#10;&#10;Description automatically generated">
            <a:extLst>
              <a:ext uri="{FF2B5EF4-FFF2-40B4-BE49-F238E27FC236}">
                <a16:creationId xmlns:a16="http://schemas.microsoft.com/office/drawing/2014/main" id="{EAABCEA7-9046-1240-B923-2241A08D549E}"/>
              </a:ext>
            </a:extLst>
          </p:cNvPr>
          <p:cNvPicPr>
            <a:picLocks noChangeAspect="1"/>
          </p:cNvPicPr>
          <p:nvPr/>
        </p:nvPicPr>
        <p:blipFill>
          <a:blip r:embed="rId3"/>
          <a:stretch>
            <a:fillRect/>
          </a:stretch>
        </p:blipFill>
        <p:spPr>
          <a:xfrm>
            <a:off x="1915572" y="5118727"/>
            <a:ext cx="4590899" cy="1510975"/>
          </a:xfrm>
          <a:prstGeom prst="rect">
            <a:avLst/>
          </a:prstGeom>
        </p:spPr>
      </p:pic>
      <p:sp>
        <p:nvSpPr>
          <p:cNvPr id="21" name="TextBox 20">
            <a:extLst>
              <a:ext uri="{FF2B5EF4-FFF2-40B4-BE49-F238E27FC236}">
                <a16:creationId xmlns:a16="http://schemas.microsoft.com/office/drawing/2014/main" id="{D9CBE6E3-E0CF-5EA8-1C52-9CB105EA3E2C}"/>
              </a:ext>
            </a:extLst>
          </p:cNvPr>
          <p:cNvSpPr txBox="1"/>
          <p:nvPr/>
        </p:nvSpPr>
        <p:spPr>
          <a:xfrm>
            <a:off x="7159728" y="5185407"/>
            <a:ext cx="3746396" cy="1323439"/>
          </a:xfrm>
          <a:prstGeom prst="rect">
            <a:avLst/>
          </a:prstGeom>
          <a:noFill/>
        </p:spPr>
        <p:txBody>
          <a:bodyPr wrap="square" lIns="91440" tIns="45720" rIns="91440" bIns="45720" rtlCol="0" anchor="t">
            <a:spAutoFit/>
          </a:bodyPr>
          <a:lstStyle/>
          <a:p>
            <a:r>
              <a:rPr lang="en-US" sz="2000" b="1" dirty="0">
                <a:solidFill>
                  <a:schemeClr val="bg1"/>
                </a:solidFill>
                <a:latin typeface="Georgia" panose="02040502050405020303" pitchFamily="18" charset="0"/>
                <a:cs typeface="Times New Roman" panose="02020603050405020304" pitchFamily="18" charset="0"/>
              </a:rPr>
              <a:t>Date:10/01/24</a:t>
            </a:r>
          </a:p>
          <a:p>
            <a:r>
              <a:rPr lang="en-US" sz="2000" b="1" dirty="0">
                <a:solidFill>
                  <a:schemeClr val="bg1"/>
                </a:solidFill>
                <a:latin typeface="Georgia" panose="02040502050405020303" pitchFamily="18" charset="0"/>
                <a:cs typeface="Times New Roman" panose="02020603050405020304" pitchFamily="18" charset="0"/>
              </a:rPr>
              <a:t>Course :</a:t>
            </a:r>
            <a:r>
              <a:rPr lang="en-US" sz="2000" b="1" dirty="0" err="1">
                <a:solidFill>
                  <a:schemeClr val="bg1"/>
                </a:solidFill>
                <a:latin typeface="Georgia" panose="02040502050405020303" pitchFamily="18" charset="0"/>
                <a:cs typeface="Times New Roman" panose="02020603050405020304" pitchFamily="18" charset="0"/>
              </a:rPr>
              <a:t>Maths</a:t>
            </a:r>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Murali Sir </a:t>
            </a:r>
          </a:p>
          <a:p>
            <a:r>
              <a:rPr lang="en-US" sz="2000" b="1" dirty="0">
                <a:solidFill>
                  <a:schemeClr val="bg1"/>
                </a:solidFill>
                <a:latin typeface="Georgia"/>
                <a:cs typeface="Times New Roman"/>
              </a:rPr>
              <a:t>AI 5</a:t>
            </a:r>
            <a:r>
              <a:rPr lang="en-US" sz="2000" b="1" baseline="30000" dirty="0">
                <a:solidFill>
                  <a:schemeClr val="bg1"/>
                </a:solidFill>
                <a:latin typeface="Georgia"/>
                <a:cs typeface="Times New Roman"/>
              </a:rPr>
              <a:t>th</a:t>
            </a:r>
            <a:r>
              <a:rPr lang="en-US" sz="2000" b="1" dirty="0">
                <a:solidFill>
                  <a:schemeClr val="bg1"/>
                </a:solidFill>
                <a:latin typeface="Georgia"/>
                <a:cs typeface="Times New Roman"/>
              </a:rPr>
              <a:t>  Sem –E Sec</a:t>
            </a:r>
          </a:p>
        </p:txBody>
      </p:sp>
      <p:cxnSp>
        <p:nvCxnSpPr>
          <p:cNvPr id="22" name="Straight Connector 21">
            <a:extLst>
              <a:ext uri="{FF2B5EF4-FFF2-40B4-BE49-F238E27FC236}">
                <a16:creationId xmlns:a16="http://schemas.microsoft.com/office/drawing/2014/main" id="{719FDE92-123B-2D8D-7214-F1B33E4B76AB}"/>
              </a:ext>
            </a:extLst>
          </p:cNvPr>
          <p:cNvCxnSpPr>
            <a:cxnSpLocks/>
          </p:cNvCxnSpPr>
          <p:nvPr/>
        </p:nvCxnSpPr>
        <p:spPr>
          <a:xfrm>
            <a:off x="6876598"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8A88384A-73E5-5410-87A9-9B47B37CDC82}"/>
              </a:ext>
            </a:extLst>
          </p:cNvPr>
          <p:cNvSpPr/>
          <p:nvPr/>
        </p:nvSpPr>
        <p:spPr>
          <a:xfrm>
            <a:off x="414342" y="600767"/>
            <a:ext cx="11487140" cy="2000548"/>
          </a:xfrm>
          <a:prstGeom prst="rect">
            <a:avLst/>
          </a:prstGeom>
          <a:noFill/>
        </p:spPr>
        <p:txBody>
          <a:bodyPr wrap="square" lIns="91440" tIns="45720" rIns="91440" bIns="45720" anchor="t">
            <a:spAutoFit/>
          </a:bodyPr>
          <a:lstStyle/>
          <a:p>
            <a:pPr algn="ctr" defTabSz="914400"/>
            <a:r>
              <a:rPr lang="en-US" sz="2600" dirty="0">
                <a:solidFill>
                  <a:prstClr val="white"/>
                </a:solidFill>
                <a:latin typeface="Georgia" panose="02040502050405020303" pitchFamily="18" charset="0"/>
              </a:rPr>
              <a:t>END SEM PRESENTATION</a:t>
            </a:r>
          </a:p>
          <a:p>
            <a:pPr algn="ctr" defTabSz="914400"/>
            <a:r>
              <a:rPr lang="en-US" sz="2600" dirty="0">
                <a:solidFill>
                  <a:prstClr val="white"/>
                </a:solidFill>
                <a:latin typeface="Georgia" panose="02040502050405020303" pitchFamily="18" charset="0"/>
              </a:rPr>
              <a:t> on</a:t>
            </a:r>
          </a:p>
          <a:p>
            <a:pPr algn="ctr" defTabSz="914400"/>
            <a:r>
              <a:rPr lang="en-US" sz="3600" b="1" dirty="0">
                <a:solidFill>
                  <a:prstClr val="white"/>
                </a:solidFill>
                <a:latin typeface="Georgia" panose="02040502050405020303" pitchFamily="18" charset="0"/>
              </a:rPr>
              <a:t>SPAM MAIL DETECTION WITH </a:t>
            </a:r>
          </a:p>
          <a:p>
            <a:pPr algn="ctr" defTabSz="914400"/>
            <a:r>
              <a:rPr lang="en-US" sz="3600" b="1" dirty="0">
                <a:solidFill>
                  <a:prstClr val="white"/>
                </a:solidFill>
                <a:latin typeface="Georgia" panose="02040502050405020303" pitchFamily="18" charset="0"/>
              </a:rPr>
              <a:t>BAYESIAN NETWORKS</a:t>
            </a:r>
          </a:p>
        </p:txBody>
      </p:sp>
      <p:sp>
        <p:nvSpPr>
          <p:cNvPr id="24" name="TextBox 23">
            <a:extLst>
              <a:ext uri="{FF2B5EF4-FFF2-40B4-BE49-F238E27FC236}">
                <a16:creationId xmlns:a16="http://schemas.microsoft.com/office/drawing/2014/main" id="{F48CB4F6-6F6C-BC28-DEBC-6A44BE978BD7}"/>
              </a:ext>
            </a:extLst>
          </p:cNvPr>
          <p:cNvSpPr txBox="1"/>
          <p:nvPr/>
        </p:nvSpPr>
        <p:spPr>
          <a:xfrm>
            <a:off x="3327298" y="2833323"/>
            <a:ext cx="5876072" cy="163121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cs typeface="Times New Roman" panose="02020603050405020304" pitchFamily="18" charset="0"/>
              </a:rPr>
              <a:t>Team Members</a:t>
            </a:r>
          </a:p>
          <a:p>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B.SAI ABHISHEK           BL.EN.U4AIE21015</a:t>
            </a:r>
          </a:p>
          <a:p>
            <a:r>
              <a:rPr lang="en-US" sz="2000" b="1" dirty="0">
                <a:solidFill>
                  <a:schemeClr val="bg1"/>
                </a:solidFill>
                <a:latin typeface="Georgia" panose="02040502050405020303" pitchFamily="18" charset="0"/>
                <a:cs typeface="Times New Roman" panose="02020603050405020304" pitchFamily="18" charset="0"/>
              </a:rPr>
              <a:t>B.RUCHITH BALAJI     BL.EN.U4AIE21017 </a:t>
            </a:r>
          </a:p>
          <a:p>
            <a:r>
              <a:rPr lang="en-US" sz="2000" b="1" dirty="0">
                <a:solidFill>
                  <a:schemeClr val="bg1"/>
                </a:solidFill>
                <a:latin typeface="Georgia" panose="02040502050405020303" pitchFamily="18" charset="0"/>
                <a:cs typeface="Times New Roman" panose="02020603050405020304" pitchFamily="18" charset="0"/>
              </a:rPr>
              <a:t>CHILLAKURU HARI     BL.EN.U4AIE21038</a:t>
            </a:r>
          </a:p>
        </p:txBody>
      </p:sp>
      <p:pic>
        <p:nvPicPr>
          <p:cNvPr id="25" name="Picture 24" descr="A picture containing drawing&#10;&#10;Description automatically generated">
            <a:extLst>
              <a:ext uri="{FF2B5EF4-FFF2-40B4-BE49-F238E27FC236}">
                <a16:creationId xmlns:a16="http://schemas.microsoft.com/office/drawing/2014/main" id="{9D22CBA2-80B3-C1A8-2010-D72D1EAFA335}"/>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3" y="1391409"/>
            <a:ext cx="11308939" cy="4619924"/>
          </a:xfrm>
        </p:spPr>
        <p:txBody>
          <a:bodyPr>
            <a:normAutofit/>
          </a:bodyPr>
          <a:lstStyle/>
          <a:p>
            <a:pPr marL="0" indent="0">
              <a:buNone/>
            </a:pPr>
            <a:r>
              <a:rPr lang="en-IN" sz="2000" b="1" i="1" dirty="0">
                <a:latin typeface="Times New Roman" panose="02020603050405020304" pitchFamily="18" charset="0"/>
                <a:ea typeface="Cascadia Mono Light" panose="020B0609020000020004" pitchFamily="49" charset="0"/>
                <a:cs typeface="Times New Roman" panose="02020603050405020304" pitchFamily="18" charset="0"/>
              </a:rPr>
              <a:t>Title</a:t>
            </a:r>
            <a:r>
              <a:rPr lang="en-IN" sz="2000" dirty="0">
                <a:latin typeface="Times New Roman" panose="02020603050405020304" pitchFamily="18" charset="0"/>
                <a:ea typeface="Cascadia Mono Light" panose="020B0609020000020004" pitchFamily="49" charset="0"/>
                <a:cs typeface="Times New Roman" panose="02020603050405020304" pitchFamily="18" charset="0"/>
              </a:rPr>
              <a:t>:</a:t>
            </a:r>
            <a:r>
              <a:rPr lang="en-US" sz="2000" dirty="0">
                <a:latin typeface="Times New Roman" panose="02020603050405020304" pitchFamily="18" charset="0"/>
                <a:ea typeface="Cascadia Mono Light" panose="020B0609020000020004" pitchFamily="49" charset="0"/>
                <a:cs typeface="Times New Roman" panose="02020603050405020304" pitchFamily="18" charset="0"/>
              </a:rPr>
              <a:t>Enhanced Text Classification Methods to Improve the Performance of the Various Text Mining Processes using Rapid Miner</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Authors: </a:t>
            </a:r>
            <a:r>
              <a:rPr lang="es-ES" sz="2000" dirty="0" err="1"/>
              <a:t>Shitanshu</a:t>
            </a:r>
            <a:r>
              <a:rPr lang="es-ES" sz="2000" dirty="0"/>
              <a:t> Jain</a:t>
            </a:r>
            <a:r>
              <a:rPr lang="en-US" sz="2000" dirty="0"/>
              <a:t>, </a:t>
            </a:r>
            <a:r>
              <a:rPr lang="en-US" sz="2000" dirty="0" err="1"/>
              <a:t>S.C.Jain</a:t>
            </a:r>
            <a:r>
              <a:rPr lang="en-US" sz="2000" dirty="0"/>
              <a:t>, Santosh Vishwakarma</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Year:</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2022</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authors they have used approaches in text mining procedures will be discussed in this study. This study offered a new similarity measure method that outperformed the K-NN and Naive-Bayes approaches.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proposed approach improves the accuracy of text classification methods while also implementing an effective term weighting strategy that gives the maximum accuracy when compared to other text classification methods.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They evaluated the performance of the different TF-IDF models and proposed TFIDF to perform text classification</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10</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Tree>
    <p:extLst>
      <p:ext uri="{BB962C8B-B14F-4D97-AF65-F5344CB8AC3E}">
        <p14:creationId xmlns:p14="http://schemas.microsoft.com/office/powerpoint/2010/main" val="57140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76D51B02-7C5C-1619-5571-C18F079273E4}"/>
              </a:ext>
            </a:extLst>
          </p:cNvPr>
          <p:cNvGraphicFramePr>
            <a:graphicFrameLocks noGrp="1"/>
          </p:cNvGraphicFramePr>
          <p:nvPr>
            <p:ph idx="1"/>
            <p:extLst>
              <p:ext uri="{D42A27DB-BD31-4B8C-83A1-F6EECF244321}">
                <p14:modId xmlns:p14="http://schemas.microsoft.com/office/powerpoint/2010/main" val="1354030652"/>
              </p:ext>
            </p:extLst>
          </p:nvPr>
        </p:nvGraphicFramePr>
        <p:xfrm>
          <a:off x="2192043" y="2392890"/>
          <a:ext cx="7807914" cy="2072220"/>
        </p:xfrm>
        <a:graphic>
          <a:graphicData uri="http://schemas.openxmlformats.org/drawingml/2006/table">
            <a:tbl>
              <a:tblPr firstRow="1" bandRow="1">
                <a:tableStyleId>{073A0DAA-6AF3-43AB-8588-CEC1D06C72B9}</a:tableStyleId>
              </a:tblPr>
              <a:tblGrid>
                <a:gridCol w="2602638">
                  <a:extLst>
                    <a:ext uri="{9D8B030D-6E8A-4147-A177-3AD203B41FA5}">
                      <a16:colId xmlns:a16="http://schemas.microsoft.com/office/drawing/2014/main" val="4051147778"/>
                    </a:ext>
                  </a:extLst>
                </a:gridCol>
                <a:gridCol w="2602638">
                  <a:extLst>
                    <a:ext uri="{9D8B030D-6E8A-4147-A177-3AD203B41FA5}">
                      <a16:colId xmlns:a16="http://schemas.microsoft.com/office/drawing/2014/main" val="1227309648"/>
                    </a:ext>
                  </a:extLst>
                </a:gridCol>
                <a:gridCol w="2602638">
                  <a:extLst>
                    <a:ext uri="{9D8B030D-6E8A-4147-A177-3AD203B41FA5}">
                      <a16:colId xmlns:a16="http://schemas.microsoft.com/office/drawing/2014/main" val="1115568890"/>
                    </a:ext>
                  </a:extLst>
                </a:gridCol>
              </a:tblGrid>
              <a:tr h="414444">
                <a:tc>
                  <a:txBody>
                    <a:bodyPr/>
                    <a:lstStyle/>
                    <a:p>
                      <a:pPr algn="ctr"/>
                      <a:r>
                        <a:rPr lang="en-IN" sz="2000" b="1" dirty="0"/>
                        <a:t>Papers</a:t>
                      </a:r>
                    </a:p>
                  </a:txBody>
                  <a:tcPr anchor="ctr"/>
                </a:tc>
                <a:tc>
                  <a:txBody>
                    <a:bodyPr/>
                    <a:lstStyle/>
                    <a:p>
                      <a:pPr algn="ctr"/>
                      <a:r>
                        <a:rPr lang="en-US" sz="2000" b="1" dirty="0"/>
                        <a:t>Accuracy they Got</a:t>
                      </a:r>
                      <a:endParaRPr lang="en-IN" sz="2000" b="1" dirty="0"/>
                    </a:p>
                  </a:txBody>
                  <a:tcPr anchor="ctr"/>
                </a:tc>
                <a:tc>
                  <a:txBody>
                    <a:bodyPr/>
                    <a:lstStyle/>
                    <a:p>
                      <a:pPr algn="ctr"/>
                      <a:r>
                        <a:rPr lang="en-US" sz="2000" b="1" dirty="0"/>
                        <a:t>Accuracy we got</a:t>
                      </a:r>
                      <a:endParaRPr lang="en-IN" sz="2000" b="1" dirty="0"/>
                    </a:p>
                  </a:txBody>
                  <a:tcPr anchor="ctr"/>
                </a:tc>
                <a:extLst>
                  <a:ext uri="{0D108BD9-81ED-4DB2-BD59-A6C34878D82A}">
                    <a16:rowId xmlns:a16="http://schemas.microsoft.com/office/drawing/2014/main" val="502005794"/>
                  </a:ext>
                </a:extLst>
              </a:tr>
              <a:tr h="414444">
                <a:tc>
                  <a:txBody>
                    <a:bodyPr/>
                    <a:lstStyle/>
                    <a:p>
                      <a:pPr algn="ctr"/>
                      <a:r>
                        <a:rPr lang="en-IN" sz="2000" dirty="0"/>
                        <a:t>Paper - I</a:t>
                      </a:r>
                    </a:p>
                  </a:txBody>
                  <a:tcPr anchor="ctr"/>
                </a:tc>
                <a:tc>
                  <a:txBody>
                    <a:bodyPr/>
                    <a:lstStyle/>
                    <a:p>
                      <a:pPr algn="ctr"/>
                      <a:r>
                        <a:rPr lang="en-IN" sz="2000" dirty="0"/>
                        <a:t>97.6</a:t>
                      </a:r>
                    </a:p>
                  </a:txBody>
                  <a:tcPr anchor="ctr"/>
                </a:tc>
                <a:tc rowSpan="4">
                  <a:txBody>
                    <a:bodyPr/>
                    <a:lstStyle/>
                    <a:p>
                      <a:pPr algn="ctr"/>
                      <a:r>
                        <a:rPr lang="en-IN" sz="2800" b="1" dirty="0"/>
                        <a:t>99.63</a:t>
                      </a:r>
                    </a:p>
                  </a:txBody>
                  <a:tcPr anchor="ctr"/>
                </a:tc>
                <a:extLst>
                  <a:ext uri="{0D108BD9-81ED-4DB2-BD59-A6C34878D82A}">
                    <a16:rowId xmlns:a16="http://schemas.microsoft.com/office/drawing/2014/main" val="2079252159"/>
                  </a:ext>
                </a:extLst>
              </a:tr>
              <a:tr h="414444">
                <a:tc>
                  <a:txBody>
                    <a:bodyPr/>
                    <a:lstStyle/>
                    <a:p>
                      <a:pPr algn="ctr"/>
                      <a:r>
                        <a:rPr lang="en-IN" sz="2000" dirty="0"/>
                        <a:t>Paper - II</a:t>
                      </a:r>
                    </a:p>
                  </a:txBody>
                  <a:tcPr anchor="ctr"/>
                </a:tc>
                <a:tc>
                  <a:txBody>
                    <a:bodyPr/>
                    <a:lstStyle/>
                    <a:p>
                      <a:pPr algn="ctr"/>
                      <a:r>
                        <a:rPr lang="en-IN" sz="2000" dirty="0"/>
                        <a:t>98.46</a:t>
                      </a:r>
                    </a:p>
                  </a:txBody>
                  <a:tcPr anchor="ctr"/>
                </a:tc>
                <a:tc vMerge="1">
                  <a:txBody>
                    <a:bodyPr/>
                    <a:lstStyle/>
                    <a:p>
                      <a:pPr algn="ctr"/>
                      <a:endParaRPr lang="en-IN" sz="2000" dirty="0"/>
                    </a:p>
                  </a:txBody>
                  <a:tcPr anchor="ctr"/>
                </a:tc>
                <a:extLst>
                  <a:ext uri="{0D108BD9-81ED-4DB2-BD59-A6C34878D82A}">
                    <a16:rowId xmlns:a16="http://schemas.microsoft.com/office/drawing/2014/main" val="2015161210"/>
                  </a:ext>
                </a:extLst>
              </a:tr>
              <a:tr h="414444">
                <a:tc>
                  <a:txBody>
                    <a:bodyPr/>
                    <a:lstStyle/>
                    <a:p>
                      <a:pPr algn="ctr"/>
                      <a:r>
                        <a:rPr lang="en-IN" sz="2000" dirty="0"/>
                        <a:t>Paper - III</a:t>
                      </a:r>
                    </a:p>
                  </a:txBody>
                  <a:tcPr anchor="ctr"/>
                </a:tc>
                <a:tc>
                  <a:txBody>
                    <a:bodyPr/>
                    <a:lstStyle/>
                    <a:p>
                      <a:pPr algn="ctr"/>
                      <a:r>
                        <a:rPr lang="en-IN" sz="2000"/>
                        <a:t>97.05 </a:t>
                      </a:r>
                      <a:r>
                        <a:rPr lang="en-IN" sz="2000" dirty="0"/>
                        <a:t>+/- 0.0024 </a:t>
                      </a:r>
                    </a:p>
                  </a:txBody>
                  <a:tcPr anchor="ctr"/>
                </a:tc>
                <a:tc vMerge="1">
                  <a:txBody>
                    <a:bodyPr/>
                    <a:lstStyle/>
                    <a:p>
                      <a:pPr algn="ctr"/>
                      <a:endParaRPr lang="en-IN" sz="2000" dirty="0"/>
                    </a:p>
                  </a:txBody>
                  <a:tcPr anchor="ctr"/>
                </a:tc>
                <a:extLst>
                  <a:ext uri="{0D108BD9-81ED-4DB2-BD59-A6C34878D82A}">
                    <a16:rowId xmlns:a16="http://schemas.microsoft.com/office/drawing/2014/main" val="3021668188"/>
                  </a:ext>
                </a:extLst>
              </a:tr>
              <a:tr h="414444">
                <a:tc>
                  <a:txBody>
                    <a:bodyPr/>
                    <a:lstStyle/>
                    <a:p>
                      <a:pPr algn="ctr"/>
                      <a:r>
                        <a:rPr lang="en-IN" sz="2000" dirty="0"/>
                        <a:t>Paper - IV</a:t>
                      </a:r>
                    </a:p>
                  </a:txBody>
                  <a:tcPr anchor="ctr"/>
                </a:tc>
                <a:tc>
                  <a:txBody>
                    <a:bodyPr/>
                    <a:lstStyle/>
                    <a:p>
                      <a:pPr algn="ctr"/>
                      <a:r>
                        <a:rPr lang="en-IN" sz="2000" dirty="0"/>
                        <a:t>98.81</a:t>
                      </a:r>
                    </a:p>
                  </a:txBody>
                  <a:tcPr anchor="ctr"/>
                </a:tc>
                <a:tc vMerge="1">
                  <a:txBody>
                    <a:bodyPr/>
                    <a:lstStyle/>
                    <a:p>
                      <a:pPr algn="ctr"/>
                      <a:endParaRPr lang="en-IN" sz="2000" dirty="0"/>
                    </a:p>
                  </a:txBody>
                  <a:tcPr anchor="ctr"/>
                </a:tc>
                <a:extLst>
                  <a:ext uri="{0D108BD9-81ED-4DB2-BD59-A6C34878D82A}">
                    <a16:rowId xmlns:a16="http://schemas.microsoft.com/office/drawing/2014/main" val="1460430515"/>
                  </a:ext>
                </a:extLst>
              </a:tr>
            </a:tbl>
          </a:graphicData>
        </a:graphic>
      </p:graphicFrame>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11</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 – Metrics Comparison</a:t>
            </a:r>
            <a:endParaRPr lang="en-US" sz="4000" b="1" dirty="0"/>
          </a:p>
        </p:txBody>
      </p:sp>
    </p:spTree>
    <p:extLst>
      <p:ext uri="{BB962C8B-B14F-4D97-AF65-F5344CB8AC3E}">
        <p14:creationId xmlns:p14="http://schemas.microsoft.com/office/powerpoint/2010/main" val="360321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76D51B02-7C5C-1619-5571-C18F079273E4}"/>
              </a:ext>
            </a:extLst>
          </p:cNvPr>
          <p:cNvGraphicFramePr>
            <a:graphicFrameLocks noGrp="1"/>
          </p:cNvGraphicFramePr>
          <p:nvPr>
            <p:ph idx="1"/>
            <p:extLst>
              <p:ext uri="{D42A27DB-BD31-4B8C-83A1-F6EECF244321}">
                <p14:modId xmlns:p14="http://schemas.microsoft.com/office/powerpoint/2010/main" val="2303373360"/>
              </p:ext>
            </p:extLst>
          </p:nvPr>
        </p:nvGraphicFramePr>
        <p:xfrm>
          <a:off x="2192042" y="1484628"/>
          <a:ext cx="7807914" cy="1944372"/>
        </p:xfrm>
        <a:graphic>
          <a:graphicData uri="http://schemas.openxmlformats.org/drawingml/2006/table">
            <a:tbl>
              <a:tblPr firstRow="1" bandRow="1">
                <a:tableStyleId>{073A0DAA-6AF3-43AB-8588-CEC1D06C72B9}</a:tableStyleId>
              </a:tblPr>
              <a:tblGrid>
                <a:gridCol w="3903957">
                  <a:extLst>
                    <a:ext uri="{9D8B030D-6E8A-4147-A177-3AD203B41FA5}">
                      <a16:colId xmlns:a16="http://schemas.microsoft.com/office/drawing/2014/main" val="1227309648"/>
                    </a:ext>
                  </a:extLst>
                </a:gridCol>
                <a:gridCol w="3903957">
                  <a:extLst>
                    <a:ext uri="{9D8B030D-6E8A-4147-A177-3AD203B41FA5}">
                      <a16:colId xmlns:a16="http://schemas.microsoft.com/office/drawing/2014/main" val="1115568890"/>
                    </a:ext>
                  </a:extLst>
                </a:gridCol>
              </a:tblGrid>
              <a:tr h="414444">
                <a:tc>
                  <a:txBody>
                    <a:bodyPr/>
                    <a:lstStyle/>
                    <a:p>
                      <a:pPr algn="ctr"/>
                      <a:r>
                        <a:rPr lang="en-US" sz="2000" b="1" dirty="0"/>
                        <a:t>What they had did</a:t>
                      </a:r>
                      <a:endParaRPr lang="en-IN" sz="2000" b="1" dirty="0"/>
                    </a:p>
                  </a:txBody>
                  <a:tcPr anchor="ctr"/>
                </a:tc>
                <a:tc>
                  <a:txBody>
                    <a:bodyPr/>
                    <a:lstStyle/>
                    <a:p>
                      <a:pPr algn="ctr"/>
                      <a:r>
                        <a:rPr lang="en-US" sz="2000" b="1" dirty="0"/>
                        <a:t>What we are going to do</a:t>
                      </a:r>
                      <a:endParaRPr lang="en-IN" sz="2000" b="1" dirty="0"/>
                    </a:p>
                  </a:txBody>
                  <a:tcPr anchor="ctr"/>
                </a:tc>
                <a:extLst>
                  <a:ext uri="{0D108BD9-81ED-4DB2-BD59-A6C34878D82A}">
                    <a16:rowId xmlns:a16="http://schemas.microsoft.com/office/drawing/2014/main" val="502005794"/>
                  </a:ext>
                </a:extLst>
              </a:tr>
              <a:tr h="414444">
                <a:tc>
                  <a:txBody>
                    <a:bodyPr/>
                    <a:lstStyle/>
                    <a:p>
                      <a:pPr algn="ctr"/>
                      <a:r>
                        <a:rPr lang="en-US" sz="2000" dirty="0"/>
                        <a:t>Mainly Focused on CSV data</a:t>
                      </a:r>
                      <a:endParaRPr lang="en-IN" sz="2000" dirty="0"/>
                    </a:p>
                  </a:txBody>
                  <a:tcPr anchor="ctr"/>
                </a:tc>
                <a:tc>
                  <a:txBody>
                    <a:bodyPr/>
                    <a:lstStyle/>
                    <a:p>
                      <a:pPr algn="ctr"/>
                      <a:r>
                        <a:rPr lang="en-US" sz="2000" dirty="0"/>
                        <a:t>We are handing with TEXT data</a:t>
                      </a:r>
                      <a:endParaRPr lang="en-IN" sz="2000" dirty="0"/>
                    </a:p>
                  </a:txBody>
                  <a:tcPr anchor="ctr"/>
                </a:tc>
                <a:extLst>
                  <a:ext uri="{0D108BD9-81ED-4DB2-BD59-A6C34878D82A}">
                    <a16:rowId xmlns:a16="http://schemas.microsoft.com/office/drawing/2014/main" val="2079252159"/>
                  </a:ext>
                </a:extLst>
              </a:tr>
              <a:tr h="414444">
                <a:tc>
                  <a:txBody>
                    <a:bodyPr/>
                    <a:lstStyle/>
                    <a:p>
                      <a:pPr algn="ctr"/>
                      <a:r>
                        <a:rPr lang="en-US" sz="2000" dirty="0"/>
                        <a:t>Mainly used ML algorithms</a:t>
                      </a:r>
                      <a:endParaRPr lang="en-IN" sz="2000" dirty="0"/>
                    </a:p>
                  </a:txBody>
                  <a:tcPr anchor="ctr"/>
                </a:tc>
                <a:tc>
                  <a:txBody>
                    <a:bodyPr/>
                    <a:lstStyle/>
                    <a:p>
                      <a:pPr algn="ctr"/>
                      <a:r>
                        <a:rPr lang="en-US" sz="2000" dirty="0"/>
                        <a:t>We are going to use Bayesian networks and Improve Accuracy</a:t>
                      </a:r>
                      <a:endParaRPr lang="en-IN" sz="2000" dirty="0"/>
                    </a:p>
                  </a:txBody>
                  <a:tcPr anchor="ctr"/>
                </a:tc>
                <a:extLst>
                  <a:ext uri="{0D108BD9-81ED-4DB2-BD59-A6C34878D82A}">
                    <a16:rowId xmlns:a16="http://schemas.microsoft.com/office/drawing/2014/main" val="2015161210"/>
                  </a:ext>
                </a:extLst>
              </a:tr>
              <a:tr h="414444">
                <a:tc>
                  <a:txBody>
                    <a:bodyPr/>
                    <a:lstStyle/>
                    <a:p>
                      <a:pPr algn="ctr"/>
                      <a:r>
                        <a:rPr lang="en-US" sz="2000" dirty="0"/>
                        <a:t>Text processing has not done</a:t>
                      </a:r>
                      <a:endParaRPr lang="en-IN" sz="2000" dirty="0"/>
                    </a:p>
                  </a:txBody>
                  <a:tcPr anchor="ctr"/>
                </a:tc>
                <a:tc>
                  <a:txBody>
                    <a:bodyPr/>
                    <a:lstStyle/>
                    <a:p>
                      <a:pPr algn="ctr"/>
                      <a:r>
                        <a:rPr lang="en-US" sz="2000" dirty="0"/>
                        <a:t>We are going to do Text processing</a:t>
                      </a:r>
                      <a:endParaRPr lang="en-IN" sz="2000" dirty="0"/>
                    </a:p>
                  </a:txBody>
                  <a:tcPr anchor="ctr"/>
                </a:tc>
                <a:extLst>
                  <a:ext uri="{0D108BD9-81ED-4DB2-BD59-A6C34878D82A}">
                    <a16:rowId xmlns:a16="http://schemas.microsoft.com/office/drawing/2014/main" val="3021668188"/>
                  </a:ext>
                </a:extLst>
              </a:tr>
            </a:tbl>
          </a:graphicData>
        </a:graphic>
      </p:graphicFrame>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12</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 </a:t>
            </a:r>
            <a:endParaRPr lang="en-US" sz="4000" b="1" dirty="0"/>
          </a:p>
        </p:txBody>
      </p:sp>
      <p:sp>
        <p:nvSpPr>
          <p:cNvPr id="2" name="Title 2">
            <a:extLst>
              <a:ext uri="{FF2B5EF4-FFF2-40B4-BE49-F238E27FC236}">
                <a16:creationId xmlns:a16="http://schemas.microsoft.com/office/drawing/2014/main" id="{C42B78AF-A644-E1E3-AA79-6842BD1D2564}"/>
              </a:ext>
            </a:extLst>
          </p:cNvPr>
          <p:cNvSpPr txBox="1">
            <a:spLocks/>
          </p:cNvSpPr>
          <p:nvPr/>
        </p:nvSpPr>
        <p:spPr>
          <a:xfrm>
            <a:off x="377588" y="3680037"/>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2800" b="1" dirty="0">
                <a:latin typeface="Georgia"/>
              </a:rPr>
              <a:t>Motivation</a:t>
            </a:r>
            <a:endParaRPr lang="en-US" sz="2800" b="1" dirty="0"/>
          </a:p>
        </p:txBody>
      </p:sp>
      <p:sp>
        <p:nvSpPr>
          <p:cNvPr id="4" name="Content Placeholder 1">
            <a:extLst>
              <a:ext uri="{FF2B5EF4-FFF2-40B4-BE49-F238E27FC236}">
                <a16:creationId xmlns:a16="http://schemas.microsoft.com/office/drawing/2014/main" id="{76F58E20-CED8-4718-B054-C312DCD9CD5C}"/>
              </a:ext>
            </a:extLst>
          </p:cNvPr>
          <p:cNvSpPr txBox="1">
            <a:spLocks/>
          </p:cNvSpPr>
          <p:nvPr/>
        </p:nvSpPr>
        <p:spPr>
          <a:xfrm>
            <a:off x="377588" y="4349420"/>
            <a:ext cx="9622368" cy="1579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To classify the SPAM and HAM emails Fastly and accurately</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 Protecting User Privacy</a:t>
            </a:r>
          </a:p>
          <a:p>
            <a:pPr algn="just">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69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5602406" cy="4755391"/>
          </a:xfrm>
        </p:spPr>
        <p:txBody>
          <a:bodyPr>
            <a:normAutofit/>
          </a:bodyPr>
          <a:lstStyle/>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Data set format : TEXT</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Data set Composition:</a:t>
            </a:r>
          </a:p>
          <a:p>
            <a:pPr lvl="1"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Train – 2000 text emails</a:t>
            </a:r>
          </a:p>
          <a:p>
            <a:pPr lvl="1"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Test- 800 text email</a:t>
            </a:r>
          </a:p>
          <a:p>
            <a:pPr algn="just">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Each mail has receiver's Information and Senders information.</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 And also it has time, date information also.</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Data Set Description</a:t>
            </a:r>
            <a:endParaRPr lang="en-US" sz="4000" b="1" dirty="0"/>
          </a:p>
        </p:txBody>
      </p:sp>
      <p:pic>
        <p:nvPicPr>
          <p:cNvPr id="7" name="Picture 6">
            <a:extLst>
              <a:ext uri="{FF2B5EF4-FFF2-40B4-BE49-F238E27FC236}">
                <a16:creationId xmlns:a16="http://schemas.microsoft.com/office/drawing/2014/main" id="{16167379-EF08-75CD-3286-FDA6B6106D59}"/>
              </a:ext>
            </a:extLst>
          </p:cNvPr>
          <p:cNvPicPr>
            <a:picLocks noChangeAspect="1"/>
          </p:cNvPicPr>
          <p:nvPr/>
        </p:nvPicPr>
        <p:blipFill>
          <a:blip r:embed="rId2"/>
          <a:stretch>
            <a:fillRect/>
          </a:stretch>
        </p:blipFill>
        <p:spPr>
          <a:xfrm>
            <a:off x="7360177" y="1145872"/>
            <a:ext cx="3993623" cy="4566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033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10860205" cy="4780792"/>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A Bayesian network is a graphical model that represents probabilistic relationships among a set of variables. The relationships are depicted as a directed acyclic graph (DAG), where nodes represent variables, and edges represent probabilistic dependencies between the variables.</a:t>
            </a:r>
          </a:p>
          <a:p>
            <a:pPr algn="just">
              <a:lnSpc>
                <a:spcPct val="150000"/>
              </a:lnSpc>
              <a:buFont typeface="Wingdings" pitchFamily="2" charset="2"/>
              <a:buChar char="Ø"/>
            </a:pPr>
            <a:r>
              <a:rPr lang="en-US" sz="1800" b="1" i="0" dirty="0">
                <a:effectLst/>
                <a:latin typeface="Times New Roman" panose="02020603050405020304" pitchFamily="18" charset="0"/>
                <a:ea typeface="Gadugi" panose="020B0502040204020203" pitchFamily="34" charset="0"/>
                <a:cs typeface="Times New Roman" panose="02020603050405020304" pitchFamily="18" charset="0"/>
              </a:rPr>
              <a:t> Components:</a:t>
            </a:r>
            <a:endParaRPr lang="en-US" sz="1800" b="0" i="0" dirty="0">
              <a:effectLst/>
              <a:latin typeface="Times New Roman" panose="02020603050405020304" pitchFamily="18" charset="0"/>
              <a:ea typeface="Gadugi" panose="020B0502040204020203" pitchFamily="34" charset="0"/>
              <a:cs typeface="Times New Roman" panose="02020603050405020304" pitchFamily="18" charset="0"/>
            </a:endParaRP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Nodes (Vertices): Represent random variables.</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Edges (Directed Arrows): Indicate probabilistic dependencies between variables.</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Conditional Probability Tables (CPTs): Assign probabilities to each variable given the values of its parents.</a:t>
            </a:r>
          </a:p>
          <a:p>
            <a:pPr algn="just">
              <a:lnSpc>
                <a:spcPct val="150000"/>
              </a:lnSpc>
              <a:buFont typeface="Wingdings" pitchFamily="2" charset="2"/>
              <a:buChar char="Ø"/>
            </a:pPr>
            <a:r>
              <a:rPr lang="en-US" sz="1800" b="1" i="0" dirty="0">
                <a:effectLst/>
                <a:latin typeface="Times New Roman" panose="02020603050405020304" pitchFamily="18" charset="0"/>
                <a:ea typeface="Gadugi" panose="020B0502040204020203" pitchFamily="34" charset="0"/>
                <a:cs typeface="Times New Roman" panose="02020603050405020304" pitchFamily="18" charset="0"/>
              </a:rPr>
              <a:t>Bayesian Networks Formula:</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The joint probability distribution of a Bayesian network can be factorized using the chain rule of probability:</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 Bayesian Networks</a:t>
            </a:r>
            <a:endParaRPr lang="en-US" sz="4000" b="1" dirty="0"/>
          </a:p>
        </p:txBody>
      </p:sp>
      <p:pic>
        <p:nvPicPr>
          <p:cNvPr id="4" name="Picture 3">
            <a:extLst>
              <a:ext uri="{FF2B5EF4-FFF2-40B4-BE49-F238E27FC236}">
                <a16:creationId xmlns:a16="http://schemas.microsoft.com/office/drawing/2014/main" id="{2909E3B8-5328-B04F-5272-D029C257FC2E}"/>
              </a:ext>
            </a:extLst>
          </p:cNvPr>
          <p:cNvPicPr>
            <a:picLocks noChangeAspect="1"/>
          </p:cNvPicPr>
          <p:nvPr/>
        </p:nvPicPr>
        <p:blipFill>
          <a:blip r:embed="rId2"/>
          <a:stretch>
            <a:fillRect/>
          </a:stretch>
        </p:blipFill>
        <p:spPr>
          <a:xfrm>
            <a:off x="1143998" y="5418967"/>
            <a:ext cx="5068007" cy="600159"/>
          </a:xfrm>
          <a:prstGeom prst="rect">
            <a:avLst/>
          </a:prstGeom>
        </p:spPr>
      </p:pic>
      <p:pic>
        <p:nvPicPr>
          <p:cNvPr id="8" name="Picture 7">
            <a:extLst>
              <a:ext uri="{FF2B5EF4-FFF2-40B4-BE49-F238E27FC236}">
                <a16:creationId xmlns:a16="http://schemas.microsoft.com/office/drawing/2014/main" id="{DAAB83D1-797B-42E9-5C7D-4C458FB23446}"/>
              </a:ext>
            </a:extLst>
          </p:cNvPr>
          <p:cNvPicPr>
            <a:picLocks noChangeAspect="1"/>
          </p:cNvPicPr>
          <p:nvPr/>
        </p:nvPicPr>
        <p:blipFill>
          <a:blip r:embed="rId3"/>
          <a:stretch>
            <a:fillRect/>
          </a:stretch>
        </p:blipFill>
        <p:spPr>
          <a:xfrm>
            <a:off x="6624506" y="5466592"/>
            <a:ext cx="1876687" cy="476316"/>
          </a:xfrm>
          <a:prstGeom prst="rect">
            <a:avLst/>
          </a:prstGeom>
        </p:spPr>
      </p:pic>
    </p:spTree>
    <p:extLst>
      <p:ext uri="{BB962C8B-B14F-4D97-AF65-F5344CB8AC3E}">
        <p14:creationId xmlns:p14="http://schemas.microsoft.com/office/powerpoint/2010/main" val="235630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 – Flow diagram</a:t>
            </a:r>
            <a:endParaRPr lang="en-US" sz="4000" b="1" dirty="0"/>
          </a:p>
        </p:txBody>
      </p:sp>
      <p:sp>
        <p:nvSpPr>
          <p:cNvPr id="16" name="Rectangle: Rounded Corners 15">
            <a:extLst>
              <a:ext uri="{FF2B5EF4-FFF2-40B4-BE49-F238E27FC236}">
                <a16:creationId xmlns:a16="http://schemas.microsoft.com/office/drawing/2014/main" id="{20EFED9F-ACB0-8DD5-F5D3-948494860A5E}"/>
              </a:ext>
            </a:extLst>
          </p:cNvPr>
          <p:cNvSpPr/>
          <p:nvPr/>
        </p:nvSpPr>
        <p:spPr>
          <a:xfrm>
            <a:off x="2577322" y="2267500"/>
            <a:ext cx="1518249" cy="97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Collection</a:t>
            </a:r>
          </a:p>
        </p:txBody>
      </p:sp>
      <p:sp>
        <p:nvSpPr>
          <p:cNvPr id="17" name="Rectangle: Rounded Corners 16">
            <a:extLst>
              <a:ext uri="{FF2B5EF4-FFF2-40B4-BE49-F238E27FC236}">
                <a16:creationId xmlns:a16="http://schemas.microsoft.com/office/drawing/2014/main" id="{3710C115-D502-4A51-8E1A-D0FE9A3E1B4E}"/>
              </a:ext>
            </a:extLst>
          </p:cNvPr>
          <p:cNvSpPr/>
          <p:nvPr/>
        </p:nvSpPr>
        <p:spPr>
          <a:xfrm>
            <a:off x="5265887" y="2269648"/>
            <a:ext cx="1831676" cy="97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 and Text Preprocessing</a:t>
            </a:r>
          </a:p>
        </p:txBody>
      </p:sp>
      <p:sp>
        <p:nvSpPr>
          <p:cNvPr id="18" name="Rectangle: Rounded Corners 17">
            <a:extLst>
              <a:ext uri="{FF2B5EF4-FFF2-40B4-BE49-F238E27FC236}">
                <a16:creationId xmlns:a16="http://schemas.microsoft.com/office/drawing/2014/main" id="{05456786-225C-3A28-267C-1043B303C131}"/>
              </a:ext>
            </a:extLst>
          </p:cNvPr>
          <p:cNvSpPr/>
          <p:nvPr/>
        </p:nvSpPr>
        <p:spPr>
          <a:xfrm>
            <a:off x="2577322" y="3866702"/>
            <a:ext cx="1846053" cy="97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Bayesian Network Construction</a:t>
            </a:r>
          </a:p>
        </p:txBody>
      </p:sp>
      <p:sp>
        <p:nvSpPr>
          <p:cNvPr id="20" name="Rectangle: Rounded Corners 19">
            <a:extLst>
              <a:ext uri="{FF2B5EF4-FFF2-40B4-BE49-F238E27FC236}">
                <a16:creationId xmlns:a16="http://schemas.microsoft.com/office/drawing/2014/main" id="{8E834C28-6C5B-19C9-42D7-50C9A22EA2F7}"/>
              </a:ext>
            </a:extLst>
          </p:cNvPr>
          <p:cNvSpPr/>
          <p:nvPr/>
        </p:nvSpPr>
        <p:spPr>
          <a:xfrm>
            <a:off x="5265887" y="3870517"/>
            <a:ext cx="1518249" cy="97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Parameter Learning</a:t>
            </a:r>
          </a:p>
        </p:txBody>
      </p:sp>
      <p:sp>
        <p:nvSpPr>
          <p:cNvPr id="21" name="Rectangle: Rounded Corners 20">
            <a:extLst>
              <a:ext uri="{FF2B5EF4-FFF2-40B4-BE49-F238E27FC236}">
                <a16:creationId xmlns:a16="http://schemas.microsoft.com/office/drawing/2014/main" id="{B9929CB0-E8D2-13AE-51F8-55BDACCA90D3}"/>
              </a:ext>
            </a:extLst>
          </p:cNvPr>
          <p:cNvSpPr/>
          <p:nvPr/>
        </p:nvSpPr>
        <p:spPr>
          <a:xfrm>
            <a:off x="7954452" y="2267500"/>
            <a:ext cx="1518249" cy="97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Feature Extraction</a:t>
            </a:r>
          </a:p>
        </p:txBody>
      </p:sp>
      <p:sp>
        <p:nvSpPr>
          <p:cNvPr id="23" name="Rectangle: Rounded Corners 22">
            <a:extLst>
              <a:ext uri="{FF2B5EF4-FFF2-40B4-BE49-F238E27FC236}">
                <a16:creationId xmlns:a16="http://schemas.microsoft.com/office/drawing/2014/main" id="{C957C3EC-0270-7173-A6FB-3444B8E83A38}"/>
              </a:ext>
            </a:extLst>
          </p:cNvPr>
          <p:cNvSpPr/>
          <p:nvPr/>
        </p:nvSpPr>
        <p:spPr>
          <a:xfrm>
            <a:off x="7954451" y="3871255"/>
            <a:ext cx="1765542" cy="97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Classification of Emails</a:t>
            </a:r>
          </a:p>
        </p:txBody>
      </p:sp>
      <p:cxnSp>
        <p:nvCxnSpPr>
          <p:cNvPr id="24" name="Connector: Elbow 23">
            <a:extLst>
              <a:ext uri="{FF2B5EF4-FFF2-40B4-BE49-F238E27FC236}">
                <a16:creationId xmlns:a16="http://schemas.microsoft.com/office/drawing/2014/main" id="{3E6CD80A-5A7B-E877-3F56-E33EF9838650}"/>
              </a:ext>
            </a:extLst>
          </p:cNvPr>
          <p:cNvCxnSpPr>
            <a:stCxn id="16" idx="3"/>
            <a:endCxn id="17" idx="1"/>
          </p:cNvCxnSpPr>
          <p:nvPr/>
        </p:nvCxnSpPr>
        <p:spPr>
          <a:xfrm>
            <a:off x="4095571" y="2752725"/>
            <a:ext cx="1170316" cy="2148"/>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E79497BA-8F50-21BC-F638-B1D5C067605E}"/>
              </a:ext>
            </a:extLst>
          </p:cNvPr>
          <p:cNvCxnSpPr>
            <a:cxnSpLocks/>
            <a:stCxn id="17" idx="3"/>
            <a:endCxn id="21" idx="1"/>
          </p:cNvCxnSpPr>
          <p:nvPr/>
        </p:nvCxnSpPr>
        <p:spPr>
          <a:xfrm flipV="1">
            <a:off x="7097563" y="2752725"/>
            <a:ext cx="856889" cy="2148"/>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6A7FFDF1-CED4-1FED-D569-E732D0BAF530}"/>
              </a:ext>
            </a:extLst>
          </p:cNvPr>
          <p:cNvCxnSpPr>
            <a:cxnSpLocks/>
            <a:stCxn id="21" idx="2"/>
            <a:endCxn id="18" idx="0"/>
          </p:cNvCxnSpPr>
          <p:nvPr/>
        </p:nvCxnSpPr>
        <p:spPr>
          <a:xfrm rot="5400000">
            <a:off x="5792587" y="945712"/>
            <a:ext cx="628752" cy="5213228"/>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4D83D263-4503-45CE-D2CA-5077F5C02483}"/>
              </a:ext>
            </a:extLst>
          </p:cNvPr>
          <p:cNvCxnSpPr>
            <a:cxnSpLocks/>
            <a:stCxn id="18" idx="3"/>
            <a:endCxn id="20" idx="1"/>
          </p:cNvCxnSpPr>
          <p:nvPr/>
        </p:nvCxnSpPr>
        <p:spPr>
          <a:xfrm>
            <a:off x="4423375" y="4351927"/>
            <a:ext cx="842512" cy="3815"/>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2FF8FA62-0479-4693-626B-2CA0303B962C}"/>
              </a:ext>
            </a:extLst>
          </p:cNvPr>
          <p:cNvCxnSpPr>
            <a:cxnSpLocks/>
            <a:stCxn id="20" idx="3"/>
            <a:endCxn id="23" idx="1"/>
          </p:cNvCxnSpPr>
          <p:nvPr/>
        </p:nvCxnSpPr>
        <p:spPr>
          <a:xfrm>
            <a:off x="6784136" y="4355742"/>
            <a:ext cx="1170315" cy="738"/>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0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10860205" cy="4780792"/>
          </a:xfrm>
        </p:spPr>
        <p:txBody>
          <a:bodyPr>
            <a:normAutofit fontScale="85000" lnSpcReduction="20000"/>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Input Data:</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The input data is a text data which consists of 2000 ham and spam emails which is in the text format. It contains all the details like date, time, sender, receiver.</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Data Preprocessing:</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The collected data is processed by going under through text processing methods like removing unwanted words, phrases.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Feature Extraction:</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The features are extracted so that it decides how the word is depends on the previous word. Mainly like the conditional probabilities.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Bayesian Network Construction:</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The model is constructed based on the features extracted from the feature extraction that is from the previous step.</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Parametric Learning:</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The model is trained again and again so that accuracy should be so much high, and it should predict the email correctly.</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Classification of E-mails:</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Now the model is able to predict the email belongs to spam or ham. All the test data is loaded in to the model and predicted. After the prediction the metrics were calculated.</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 BN in project</a:t>
            </a:r>
            <a:endParaRPr lang="en-US" sz="4000" b="1" dirty="0"/>
          </a:p>
        </p:txBody>
      </p:sp>
    </p:spTree>
    <p:extLst>
      <p:ext uri="{BB962C8B-B14F-4D97-AF65-F5344CB8AC3E}">
        <p14:creationId xmlns:p14="http://schemas.microsoft.com/office/powerpoint/2010/main" val="140729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E6A40-540A-0135-5DA5-2D749F955680}"/>
              </a:ext>
            </a:extLst>
          </p:cNvPr>
          <p:cNvPicPr>
            <a:picLocks noChangeAspect="1"/>
          </p:cNvPicPr>
          <p:nvPr/>
        </p:nvPicPr>
        <p:blipFill>
          <a:blip r:embed="rId2"/>
          <a:stretch>
            <a:fillRect/>
          </a:stretch>
        </p:blipFill>
        <p:spPr>
          <a:xfrm>
            <a:off x="1009311" y="1790513"/>
            <a:ext cx="4477087" cy="2667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CEE48155-8155-A298-D2D4-C4A13B8EADD0}"/>
              </a:ext>
            </a:extLst>
          </p:cNvPr>
          <p:cNvPicPr>
            <a:picLocks noChangeAspect="1"/>
          </p:cNvPicPr>
          <p:nvPr/>
        </p:nvPicPr>
        <p:blipFill>
          <a:blip r:embed="rId3"/>
          <a:stretch>
            <a:fillRect/>
          </a:stretch>
        </p:blipFill>
        <p:spPr>
          <a:xfrm>
            <a:off x="6705600" y="1790514"/>
            <a:ext cx="4477087" cy="2667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17</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a:t>
            </a:r>
            <a:endParaRPr lang="en-US" sz="4000" b="1" dirty="0"/>
          </a:p>
        </p:txBody>
      </p:sp>
      <p:sp>
        <p:nvSpPr>
          <p:cNvPr id="12" name="TextBox 11">
            <a:extLst>
              <a:ext uri="{FF2B5EF4-FFF2-40B4-BE49-F238E27FC236}">
                <a16:creationId xmlns:a16="http://schemas.microsoft.com/office/drawing/2014/main" id="{4E32AC87-D548-8350-9D96-A408923C1CF1}"/>
              </a:ext>
            </a:extLst>
          </p:cNvPr>
          <p:cNvSpPr txBox="1"/>
          <p:nvPr/>
        </p:nvSpPr>
        <p:spPr>
          <a:xfrm>
            <a:off x="1009312" y="4634984"/>
            <a:ext cx="4477087" cy="369332"/>
          </a:xfrm>
          <a:prstGeom prst="rect">
            <a:avLst/>
          </a:prstGeom>
          <a:noFill/>
        </p:spPr>
        <p:txBody>
          <a:bodyPr wrap="square">
            <a:spAutoFit/>
          </a:bodyPr>
          <a:lstStyle/>
          <a:p>
            <a:pPr algn="ctr"/>
            <a:r>
              <a:rPr lang="en-US" dirty="0"/>
              <a:t>Preprocessing</a:t>
            </a:r>
            <a:endParaRPr lang="en-IN" dirty="0"/>
          </a:p>
        </p:txBody>
      </p:sp>
      <p:sp>
        <p:nvSpPr>
          <p:cNvPr id="13" name="TextBox 12">
            <a:extLst>
              <a:ext uri="{FF2B5EF4-FFF2-40B4-BE49-F238E27FC236}">
                <a16:creationId xmlns:a16="http://schemas.microsoft.com/office/drawing/2014/main" id="{EC587ED6-B2E8-C1D2-ED07-0D8A309E1F81}"/>
              </a:ext>
            </a:extLst>
          </p:cNvPr>
          <p:cNvSpPr txBox="1"/>
          <p:nvPr/>
        </p:nvSpPr>
        <p:spPr>
          <a:xfrm>
            <a:off x="6705600" y="4612243"/>
            <a:ext cx="4477087" cy="369332"/>
          </a:xfrm>
          <a:prstGeom prst="rect">
            <a:avLst/>
          </a:prstGeom>
          <a:noFill/>
        </p:spPr>
        <p:txBody>
          <a:bodyPr wrap="square">
            <a:spAutoFit/>
          </a:bodyPr>
          <a:lstStyle/>
          <a:p>
            <a:pPr algn="ctr"/>
            <a:r>
              <a:rPr lang="en-US" dirty="0"/>
              <a:t>Confusion Matrix</a:t>
            </a:r>
            <a:endParaRPr lang="en-IN" dirty="0"/>
          </a:p>
        </p:txBody>
      </p:sp>
    </p:spTree>
    <p:extLst>
      <p:ext uri="{BB962C8B-B14F-4D97-AF65-F5344CB8AC3E}">
        <p14:creationId xmlns:p14="http://schemas.microsoft.com/office/powerpoint/2010/main" val="325115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4E1B15-8FAE-871F-A3B4-264190D701DD}"/>
              </a:ext>
            </a:extLst>
          </p:cNvPr>
          <p:cNvPicPr>
            <a:picLocks noChangeAspect="1"/>
          </p:cNvPicPr>
          <p:nvPr/>
        </p:nvPicPr>
        <p:blipFill>
          <a:blip r:embed="rId2"/>
          <a:stretch>
            <a:fillRect/>
          </a:stretch>
        </p:blipFill>
        <p:spPr>
          <a:xfrm>
            <a:off x="1009313" y="1790515"/>
            <a:ext cx="4448511" cy="2667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536001B-7F6E-0AB5-E787-DD7FB2D8616D}"/>
              </a:ext>
            </a:extLst>
          </p:cNvPr>
          <p:cNvPicPr>
            <a:picLocks noChangeAspect="1"/>
          </p:cNvPicPr>
          <p:nvPr/>
        </p:nvPicPr>
        <p:blipFill>
          <a:blip r:embed="rId3"/>
          <a:stretch>
            <a:fillRect/>
          </a:stretch>
        </p:blipFill>
        <p:spPr>
          <a:xfrm>
            <a:off x="6734177" y="1790514"/>
            <a:ext cx="4477086" cy="2667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a:t>
            </a:r>
            <a:endParaRPr lang="en-US" sz="4000" b="1" dirty="0"/>
          </a:p>
        </p:txBody>
      </p:sp>
      <p:sp>
        <p:nvSpPr>
          <p:cNvPr id="9" name="TextBox 8">
            <a:extLst>
              <a:ext uri="{FF2B5EF4-FFF2-40B4-BE49-F238E27FC236}">
                <a16:creationId xmlns:a16="http://schemas.microsoft.com/office/drawing/2014/main" id="{811B6F8B-8E1A-DFBF-51BC-8ED11C54ED9C}"/>
              </a:ext>
            </a:extLst>
          </p:cNvPr>
          <p:cNvSpPr txBox="1"/>
          <p:nvPr/>
        </p:nvSpPr>
        <p:spPr>
          <a:xfrm>
            <a:off x="1009312" y="4634984"/>
            <a:ext cx="4477087" cy="369332"/>
          </a:xfrm>
          <a:prstGeom prst="rect">
            <a:avLst/>
          </a:prstGeom>
          <a:noFill/>
        </p:spPr>
        <p:txBody>
          <a:bodyPr wrap="square">
            <a:spAutoFit/>
          </a:bodyPr>
          <a:lstStyle/>
          <a:p>
            <a:pPr algn="ctr"/>
            <a:r>
              <a:rPr lang="en-US" dirty="0"/>
              <a:t>Metrics</a:t>
            </a:r>
            <a:endParaRPr lang="en-IN" dirty="0"/>
          </a:p>
        </p:txBody>
      </p:sp>
      <p:sp>
        <p:nvSpPr>
          <p:cNvPr id="11" name="TextBox 10">
            <a:extLst>
              <a:ext uri="{FF2B5EF4-FFF2-40B4-BE49-F238E27FC236}">
                <a16:creationId xmlns:a16="http://schemas.microsoft.com/office/drawing/2014/main" id="{4510DF6D-67E5-7EF1-D0D2-20E3ACB6DF70}"/>
              </a:ext>
            </a:extLst>
          </p:cNvPr>
          <p:cNvSpPr txBox="1"/>
          <p:nvPr/>
        </p:nvSpPr>
        <p:spPr>
          <a:xfrm>
            <a:off x="6734177" y="4634984"/>
            <a:ext cx="4477087" cy="369332"/>
          </a:xfrm>
          <a:prstGeom prst="rect">
            <a:avLst/>
          </a:prstGeom>
          <a:noFill/>
        </p:spPr>
        <p:txBody>
          <a:bodyPr wrap="square">
            <a:spAutoFit/>
          </a:bodyPr>
          <a:lstStyle/>
          <a:p>
            <a:pPr algn="ctr"/>
            <a:r>
              <a:rPr lang="en-US" dirty="0"/>
              <a:t>Results.txt</a:t>
            </a:r>
            <a:endParaRPr lang="en-IN" dirty="0"/>
          </a:p>
        </p:txBody>
      </p:sp>
    </p:spTree>
    <p:extLst>
      <p:ext uri="{BB962C8B-B14F-4D97-AF65-F5344CB8AC3E}">
        <p14:creationId xmlns:p14="http://schemas.microsoft.com/office/powerpoint/2010/main" val="280382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631606" cy="4552192"/>
          </a:xfrm>
        </p:spPr>
        <p:txBody>
          <a:bodyPr>
            <a:normAutofit/>
          </a:bodyPr>
          <a:lstStyle/>
          <a:p>
            <a:pPr algn="just">
              <a:lnSpc>
                <a:spcPct val="150000"/>
              </a:lnSpc>
              <a:buFont typeface="Wingdings" pitchFamily="2" charset="2"/>
              <a:buChar char="Ø"/>
            </a:pPr>
            <a:r>
              <a:rPr lang="en-US" sz="1800" dirty="0">
                <a:effectLst/>
                <a:latin typeface="Times New Roman" panose="02020603050405020304" pitchFamily="18" charset="0"/>
                <a:ea typeface="SimSun" panose="02010600030101010101" pitchFamily="2" charset="-122"/>
              </a:rPr>
              <a:t>In conclusion</a:t>
            </a:r>
            <a:r>
              <a:rPr lang="en-US" sz="1800" dirty="0">
                <a:latin typeface="Times New Roman" panose="02020603050405020304" pitchFamily="18" charset="0"/>
                <a:ea typeface="SimSun" panose="02010600030101010101" pitchFamily="2" charset="-122"/>
              </a:rPr>
              <a:t> the scalability of Bayesian networks positions them as a formidable solution in the face of the escalating volume of global email traffic. As our digital communication channels continue to expand, the need for a robust and efficient spam detection system has never been more critical. </a:t>
            </a:r>
          </a:p>
          <a:p>
            <a:pPr algn="just">
              <a:lnSpc>
                <a:spcPct val="150000"/>
              </a:lnSpc>
              <a:buFont typeface="Wingdings" pitchFamily="2" charset="2"/>
              <a:buChar char="Ø"/>
            </a:pPr>
            <a:r>
              <a:rPr lang="en-US" sz="1800" dirty="0">
                <a:latin typeface="Times New Roman" panose="02020603050405020304" pitchFamily="18" charset="0"/>
                <a:ea typeface="SimSun" panose="02010600030101010101" pitchFamily="2" charset="-122"/>
              </a:rPr>
              <a:t>Bayesian networks rise to this challenge, offering a scalable architecture capable of handling vast amounts of data without compromising on accuracy.</a:t>
            </a:r>
          </a:p>
          <a:p>
            <a:pPr algn="just">
              <a:lnSpc>
                <a:spcPct val="150000"/>
              </a:lnSpc>
              <a:buFont typeface="Wingdings" pitchFamily="2" charset="2"/>
              <a:buChar char="Ø"/>
            </a:pPr>
            <a:r>
              <a:rPr lang="en-US" sz="1800" dirty="0">
                <a:effectLst/>
                <a:latin typeface="Times New Roman" panose="02020603050405020304" pitchFamily="18" charset="0"/>
                <a:ea typeface="SimSun" panose="02010600030101010101" pitchFamily="2" charset="-122"/>
              </a:rPr>
              <a:t>The integration of Bayesian networks into our email security infrastructure represents a paradigm shift, a technological advancement that promises to redefine the way we safeguard our digital communications.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19</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Conclusion</a:t>
            </a:r>
            <a:endParaRPr lang="en-US" sz="4000" b="1" dirty="0"/>
          </a:p>
        </p:txBody>
      </p:sp>
    </p:spTree>
    <p:extLst>
      <p:ext uri="{BB962C8B-B14F-4D97-AF65-F5344CB8AC3E}">
        <p14:creationId xmlns:p14="http://schemas.microsoft.com/office/powerpoint/2010/main" val="41218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493594" y="1695450"/>
            <a:ext cx="4545131" cy="4197350"/>
          </a:xfrm>
        </p:spPr>
        <p:txBody>
          <a:bodyPr vert="horz" lIns="91440" tIns="45720" rIns="91440" bIns="45720" rtlCol="0" anchor="t">
            <a:normAutofit/>
          </a:bodyPr>
          <a:lstStyle/>
          <a:p>
            <a:pPr>
              <a:lnSpc>
                <a:spcPct val="150000"/>
              </a:lnSpc>
              <a:buFont typeface="Wingdings" pitchFamily="2" charset="2"/>
              <a:buChar char="Ø"/>
            </a:pPr>
            <a:r>
              <a:rPr lang="en-US" dirty="0">
                <a:latin typeface="Times New Roman" pitchFamily="18" charset="0"/>
                <a:cs typeface="Times New Roman" pitchFamily="18" charset="0"/>
              </a:rPr>
              <a:t> Introduction</a:t>
            </a:r>
          </a:p>
          <a:p>
            <a:pPr>
              <a:lnSpc>
                <a:spcPct val="150000"/>
              </a:lnSpc>
              <a:buFont typeface="Wingdings" pitchFamily="2" charset="2"/>
              <a:buChar char="Ø"/>
            </a:pPr>
            <a:r>
              <a:rPr lang="en-US" dirty="0">
                <a:latin typeface="Times New Roman" pitchFamily="18" charset="0"/>
                <a:cs typeface="Times New Roman" pitchFamily="18" charset="0"/>
              </a:rPr>
              <a:t> Problem Statement</a:t>
            </a:r>
          </a:p>
          <a:p>
            <a:pPr>
              <a:lnSpc>
                <a:spcPct val="150000"/>
              </a:lnSpc>
              <a:buFont typeface="Wingdings" pitchFamily="2" charset="2"/>
              <a:buChar char="Ø"/>
            </a:pPr>
            <a:r>
              <a:rPr lang="en-US" dirty="0">
                <a:latin typeface="Times New Roman" pitchFamily="18" charset="0"/>
                <a:cs typeface="Times New Roman" pitchFamily="18" charset="0"/>
              </a:rPr>
              <a:t> Literature Survey</a:t>
            </a:r>
          </a:p>
          <a:p>
            <a:pPr>
              <a:lnSpc>
                <a:spcPct val="150000"/>
              </a:lnSpc>
              <a:buFont typeface="Wingdings" pitchFamily="2" charset="2"/>
              <a:buChar char="Ø"/>
            </a:pPr>
            <a:r>
              <a:rPr lang="en-US" dirty="0">
                <a:latin typeface="Times New Roman" pitchFamily="18" charset="0"/>
                <a:cs typeface="Times New Roman" pitchFamily="18" charset="0"/>
              </a:rPr>
              <a:t> Dataset Description</a:t>
            </a:r>
          </a:p>
          <a:p>
            <a:pPr marL="0" indent="0">
              <a:lnSpc>
                <a:spcPct val="150000"/>
              </a:lnSpc>
              <a:buNone/>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a:xfrm>
            <a:off x="115956" y="6478751"/>
            <a:ext cx="758687" cy="365125"/>
          </a:xfrm>
        </p:spPr>
        <p:txBody>
          <a:bodyPr/>
          <a:lstStyle/>
          <a:p>
            <a:fld id="{71766878-3199-4EAB-94E7-2D6D11070E14}" type="slidenum">
              <a:rPr lang="en-US" smtClean="0"/>
              <a:pPr/>
              <a:t>2</a:t>
            </a:fld>
            <a:endParaRPr lang="en-US" dirty="0"/>
          </a:p>
        </p:txBody>
      </p:sp>
      <p:sp>
        <p:nvSpPr>
          <p:cNvPr id="10" name="Title 2">
            <a:extLst>
              <a:ext uri="{FF2B5EF4-FFF2-40B4-BE49-F238E27FC236}">
                <a16:creationId xmlns:a16="http://schemas.microsoft.com/office/drawing/2014/main" id="{AD9625E2-0383-92F4-AFE2-88DF744FB657}"/>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CONTENTS</a:t>
            </a:r>
            <a:endParaRPr lang="en-US" sz="4000" b="1" dirty="0"/>
          </a:p>
        </p:txBody>
      </p:sp>
      <p:sp>
        <p:nvSpPr>
          <p:cNvPr id="13" name="Content Placeholder 1">
            <a:extLst>
              <a:ext uri="{FF2B5EF4-FFF2-40B4-BE49-F238E27FC236}">
                <a16:creationId xmlns:a16="http://schemas.microsoft.com/office/drawing/2014/main" id="{070C99A6-9EEE-1A05-90D7-1B743AE474E6}"/>
              </a:ext>
            </a:extLst>
          </p:cNvPr>
          <p:cNvSpPr txBox="1">
            <a:spLocks/>
          </p:cNvSpPr>
          <p:nvPr/>
        </p:nvSpPr>
        <p:spPr>
          <a:xfrm>
            <a:off x="5038725" y="1695449"/>
            <a:ext cx="4545131" cy="41973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Ø"/>
            </a:pPr>
            <a:r>
              <a:rPr lang="en-US" dirty="0">
                <a:latin typeface="Times New Roman" pitchFamily="18" charset="0"/>
                <a:cs typeface="Times New Roman" pitchFamily="18" charset="0"/>
              </a:rPr>
              <a:t> Proposed Methodology</a:t>
            </a:r>
            <a:endParaRPr lang="en-US" sz="2800" dirty="0"/>
          </a:p>
          <a:p>
            <a:pPr>
              <a:lnSpc>
                <a:spcPct val="150000"/>
              </a:lnSpc>
              <a:buFont typeface="Wingdings" pitchFamily="2" charset="2"/>
              <a:buChar char="Ø"/>
            </a:pPr>
            <a:r>
              <a:rPr lang="en-US" sz="2800" dirty="0"/>
              <a:t> Results</a:t>
            </a:r>
          </a:p>
          <a:p>
            <a:pPr>
              <a:lnSpc>
                <a:spcPct val="150000"/>
              </a:lnSpc>
              <a:buFont typeface="Wingdings" pitchFamily="2" charset="2"/>
              <a:buChar char="Ø"/>
            </a:pPr>
            <a:r>
              <a:rPr lang="en-US" sz="2800" dirty="0"/>
              <a:t> Conclusion</a:t>
            </a:r>
          </a:p>
          <a:p>
            <a:pPr>
              <a:lnSpc>
                <a:spcPct val="150000"/>
              </a:lnSpc>
              <a:buFont typeface="Wingdings" pitchFamily="2" charset="2"/>
              <a:buChar char="Ø"/>
            </a:pPr>
            <a:r>
              <a:rPr lang="en-US" sz="2800" dirty="0"/>
              <a:t> References</a:t>
            </a:r>
          </a:p>
        </p:txBody>
      </p:sp>
    </p:spTree>
    <p:extLst>
      <p:ext uri="{BB962C8B-B14F-4D97-AF65-F5344CB8AC3E}">
        <p14:creationId xmlns:p14="http://schemas.microsoft.com/office/powerpoint/2010/main" val="343240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987026" y="1905378"/>
            <a:ext cx="10217948" cy="3561213"/>
          </a:xfrm>
        </p:spPr>
        <p:txBody>
          <a:bodyPr>
            <a:normAutofit/>
          </a:bodyPr>
          <a:lstStyle/>
          <a:p>
            <a:pPr algn="just"/>
            <a:r>
              <a:rPr lang="en-US" sz="1800" dirty="0">
                <a:effectLst/>
                <a:latin typeface="Times New Roman" panose="02020603050405020304" pitchFamily="18" charset="0"/>
                <a:ea typeface="SimSun" panose="02010600030101010101" pitchFamily="2" charset="-122"/>
              </a:rPr>
              <a:t>Ahmed, N., Amin, R., </a:t>
            </a:r>
            <a:r>
              <a:rPr lang="en-US" sz="1800" dirty="0" err="1">
                <a:effectLst/>
                <a:latin typeface="Times New Roman" panose="02020603050405020304" pitchFamily="18" charset="0"/>
                <a:ea typeface="SimSun" panose="02010600030101010101" pitchFamily="2" charset="-122"/>
              </a:rPr>
              <a:t>Aldabbas</a:t>
            </a:r>
            <a:r>
              <a:rPr lang="en-US" sz="1800" dirty="0">
                <a:effectLst/>
                <a:latin typeface="Times New Roman" panose="02020603050405020304" pitchFamily="18" charset="0"/>
                <a:ea typeface="SimSun" panose="02010600030101010101" pitchFamily="2" charset="-122"/>
              </a:rPr>
              <a:t>, H., </a:t>
            </a:r>
            <a:r>
              <a:rPr lang="en-US" sz="1800" dirty="0" err="1">
                <a:effectLst/>
                <a:latin typeface="Times New Roman" panose="02020603050405020304" pitchFamily="18" charset="0"/>
                <a:ea typeface="SimSun" panose="02010600030101010101" pitchFamily="2" charset="-122"/>
              </a:rPr>
              <a:t>Koundal</a:t>
            </a:r>
            <a:r>
              <a:rPr lang="en-US" sz="1800" dirty="0">
                <a:effectLst/>
                <a:latin typeface="Times New Roman" panose="02020603050405020304" pitchFamily="18" charset="0"/>
                <a:ea typeface="SimSun" panose="02010600030101010101" pitchFamily="2" charset="-122"/>
              </a:rPr>
              <a:t>, D., </a:t>
            </a:r>
            <a:r>
              <a:rPr lang="en-US" sz="1800" dirty="0" err="1">
                <a:effectLst/>
                <a:latin typeface="Times New Roman" panose="02020603050405020304" pitchFamily="18" charset="0"/>
                <a:ea typeface="SimSun" panose="02010600030101010101" pitchFamily="2" charset="-122"/>
              </a:rPr>
              <a:t>Alouffi</a:t>
            </a:r>
            <a:r>
              <a:rPr lang="en-US" sz="1800" dirty="0">
                <a:effectLst/>
                <a:latin typeface="Times New Roman" panose="02020603050405020304" pitchFamily="18" charset="0"/>
                <a:ea typeface="SimSun" panose="02010600030101010101" pitchFamily="2" charset="-122"/>
              </a:rPr>
              <a:t>, B., &amp; Shah, T. (2022). Machine learning techniques for spam detection in email and IOT platforms: Analysis and research challenges. Security and Communication Networks, 2022, 1–19. </a:t>
            </a:r>
            <a:r>
              <a:rPr lang="en-US" sz="1800" dirty="0">
                <a:effectLst/>
                <a:latin typeface="Times New Roman" panose="02020603050405020304" pitchFamily="18" charset="0"/>
                <a:ea typeface="SimSun" panose="02010600030101010101" pitchFamily="2" charset="-122"/>
                <a:hlinkClick r:id="rId2"/>
              </a:rPr>
              <a:t>https://doi.org/10.1155/2022/1862888</a:t>
            </a:r>
            <a:r>
              <a:rPr lang="en-US" sz="1800" dirty="0">
                <a:effectLst/>
                <a:latin typeface="Times New Roman" panose="02020603050405020304" pitchFamily="18" charset="0"/>
                <a:ea typeface="SimSun" panose="02010600030101010101" pitchFamily="2" charset="-122"/>
              </a:rPr>
              <a:t> </a:t>
            </a:r>
          </a:p>
          <a:p>
            <a:pPr algn="just"/>
            <a:r>
              <a:rPr lang="en-US" sz="1800" dirty="0" err="1">
                <a:effectLst/>
                <a:latin typeface="Times New Roman" panose="02020603050405020304" pitchFamily="18" charset="0"/>
                <a:ea typeface="SimSun" panose="02010600030101010101" pitchFamily="2" charset="-122"/>
              </a:rPr>
              <a:t>Tida</a:t>
            </a:r>
            <a:r>
              <a:rPr lang="en-US" sz="1800" dirty="0">
                <a:effectLst/>
                <a:latin typeface="Times New Roman" panose="02020603050405020304" pitchFamily="18" charset="0"/>
                <a:ea typeface="SimSun" panose="02010600030101010101" pitchFamily="2" charset="-122"/>
              </a:rPr>
              <a:t>, V. S., &amp; Hsu, S. H. (2022). Universal spam detection using transfer learning of Bert model. In Proceedings of the Annual Hawaii International Conference on System Sciences. </a:t>
            </a:r>
            <a:r>
              <a:rPr lang="en-US" sz="1800" dirty="0">
                <a:effectLst/>
                <a:latin typeface="Times New Roman" panose="02020603050405020304" pitchFamily="18" charset="0"/>
                <a:ea typeface="SimSun" panose="02010600030101010101" pitchFamily="2" charset="-122"/>
                <a:hlinkClick r:id="rId3"/>
              </a:rPr>
              <a:t>https://doi.org/10.24251/hicss.2022.921</a:t>
            </a:r>
            <a:r>
              <a:rPr lang="en-US" sz="1800" dirty="0">
                <a:effectLst/>
                <a:latin typeface="Times New Roman" panose="02020603050405020304" pitchFamily="18" charset="0"/>
                <a:ea typeface="SimSun" panose="02010600030101010101" pitchFamily="2" charset="-122"/>
              </a:rPr>
              <a:t> </a:t>
            </a:r>
          </a:p>
          <a:p>
            <a:pPr algn="just"/>
            <a:r>
              <a:rPr lang="en-US" sz="1800" dirty="0">
                <a:effectLst/>
                <a:latin typeface="Times New Roman" panose="02020603050405020304" pitchFamily="18" charset="0"/>
                <a:ea typeface="SimSun" panose="02010600030101010101" pitchFamily="2" charset="-122"/>
              </a:rPr>
              <a:t>Al </a:t>
            </a:r>
            <a:r>
              <a:rPr lang="en-US" sz="1800" dirty="0" err="1">
                <a:effectLst/>
                <a:latin typeface="Times New Roman" panose="02020603050405020304" pitchFamily="18" charset="0"/>
                <a:ea typeface="SimSun" panose="02010600030101010101" pitchFamily="2" charset="-122"/>
              </a:rPr>
              <a:t>Nabki</a:t>
            </a:r>
            <a:r>
              <a:rPr lang="en-US" sz="1800" dirty="0">
                <a:effectLst/>
                <a:latin typeface="Times New Roman" panose="02020603050405020304" pitchFamily="18" charset="0"/>
                <a:ea typeface="SimSun" panose="02010600030101010101" pitchFamily="2" charset="-122"/>
              </a:rPr>
              <a:t> W, </a:t>
            </a:r>
            <a:r>
              <a:rPr lang="en-US" sz="1800" dirty="0" err="1">
                <a:effectLst/>
                <a:latin typeface="Times New Roman" panose="02020603050405020304" pitchFamily="18" charset="0"/>
                <a:ea typeface="SimSun" panose="02010600030101010101" pitchFamily="2" charset="-122"/>
              </a:rPr>
              <a:t>Fidalgo</a:t>
            </a:r>
            <a:r>
              <a:rPr lang="en-US" sz="1800" dirty="0">
                <a:effectLst/>
                <a:latin typeface="Times New Roman" panose="02020603050405020304" pitchFamily="18" charset="0"/>
                <a:ea typeface="SimSun" panose="02010600030101010101" pitchFamily="2" charset="-122"/>
              </a:rPr>
              <a:t> E, Alegre E, </a:t>
            </a:r>
            <a:r>
              <a:rPr lang="en-US" sz="1800" dirty="0" err="1">
                <a:effectLst/>
                <a:latin typeface="Times New Roman" panose="02020603050405020304" pitchFamily="18" charset="0"/>
                <a:ea typeface="SimSun" panose="02010600030101010101" pitchFamily="2" charset="-122"/>
              </a:rPr>
              <a:t>Alaiz</a:t>
            </a:r>
            <a:r>
              <a:rPr lang="en-US" sz="1800" dirty="0">
                <a:effectLst/>
                <a:latin typeface="Times New Roman" panose="02020603050405020304" pitchFamily="18" charset="0"/>
                <a:ea typeface="SimSun" panose="02010600030101010101" pitchFamily="2" charset="-122"/>
              </a:rPr>
              <a:t> R (2020) File name </a:t>
            </a:r>
            <a:r>
              <a:rPr lang="en-US" sz="1800" dirty="0" err="1">
                <a:effectLst/>
                <a:latin typeface="Times New Roman" panose="02020603050405020304" pitchFamily="18" charset="0"/>
                <a:ea typeface="SimSun" panose="02010600030101010101" pitchFamily="2" charset="-122"/>
              </a:rPr>
              <a:t>classifcation</a:t>
            </a:r>
            <a:r>
              <a:rPr lang="en-US" sz="1800" dirty="0">
                <a:effectLst/>
                <a:latin typeface="Times New Roman" panose="02020603050405020304" pitchFamily="18" charset="0"/>
                <a:ea typeface="SimSun" panose="02010600030101010101" pitchFamily="2" charset="-122"/>
              </a:rPr>
              <a:t> approach to identify child </a:t>
            </a:r>
            <a:r>
              <a:rPr lang="en-US" sz="1800" dirty="0" err="1">
                <a:effectLst/>
                <a:latin typeface="Times New Roman" panose="02020603050405020304" pitchFamily="18" charset="0"/>
                <a:ea typeface="SimSun" panose="02010600030101010101" pitchFamily="2" charset="-122"/>
              </a:rPr>
              <a:t>sexualabuse</a:t>
            </a:r>
            <a:r>
              <a:rPr lang="en-US" sz="1800" dirty="0">
                <a:effectLst/>
                <a:latin typeface="Times New Roman" panose="02020603050405020304" pitchFamily="18" charset="0"/>
                <a:ea typeface="SimSun" panose="02010600030101010101" pitchFamily="2" charset="-122"/>
              </a:rPr>
              <a:t>. In: Conference: 9th international conference on pattern recognition applications and methods, pp 228–234. </a:t>
            </a:r>
            <a:r>
              <a:rPr lang="en-US" sz="1800" dirty="0">
                <a:effectLst/>
                <a:latin typeface="Times New Roman" panose="02020603050405020304" pitchFamily="18" charset="0"/>
                <a:ea typeface="SimSun" panose="02010600030101010101" pitchFamily="2" charset="-122"/>
                <a:hlinkClick r:id="rId4"/>
              </a:rPr>
              <a:t>https://doi.org/10.5220/0009154802280234</a:t>
            </a:r>
            <a:r>
              <a:rPr lang="en-US" sz="1800" dirty="0">
                <a:effectLst/>
                <a:latin typeface="Times New Roman" panose="02020603050405020304" pitchFamily="18" charset="0"/>
                <a:ea typeface="SimSun" panose="02010600030101010101" pitchFamily="2" charset="-122"/>
              </a:rPr>
              <a:t> </a:t>
            </a:r>
          </a:p>
          <a:p>
            <a:pPr algn="just"/>
            <a:r>
              <a:rPr lang="en-US" sz="1800" dirty="0" err="1">
                <a:effectLst/>
                <a:latin typeface="Times New Roman" panose="02020603050405020304" pitchFamily="18" charset="0"/>
                <a:ea typeface="SimSun" panose="02010600030101010101" pitchFamily="2" charset="-122"/>
              </a:rPr>
              <a:t>Annadatha</a:t>
            </a:r>
            <a:r>
              <a:rPr lang="en-US" sz="1800" dirty="0">
                <a:effectLst/>
                <a:latin typeface="Times New Roman" panose="02020603050405020304" pitchFamily="18" charset="0"/>
                <a:ea typeface="SimSun" panose="02010600030101010101" pitchFamily="2" charset="-122"/>
              </a:rPr>
              <a:t> A, Stamp M (2016) Image spam analysis and detection. J </a:t>
            </a:r>
            <a:r>
              <a:rPr lang="en-US" sz="1800" dirty="0" err="1">
                <a:effectLst/>
                <a:latin typeface="Times New Roman" panose="02020603050405020304" pitchFamily="18" charset="0"/>
                <a:ea typeface="SimSun" panose="02010600030101010101" pitchFamily="2" charset="-122"/>
              </a:rPr>
              <a:t>Comput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Virol</a:t>
            </a:r>
            <a:r>
              <a:rPr lang="en-US" sz="1800" dirty="0">
                <a:effectLst/>
                <a:latin typeface="Times New Roman" panose="02020603050405020304" pitchFamily="18" charset="0"/>
                <a:ea typeface="SimSun" panose="02010600030101010101" pitchFamily="2" charset="-122"/>
              </a:rPr>
              <a:t> Hacking Tech 14(1):39–52. </a:t>
            </a:r>
            <a:r>
              <a:rPr lang="en-US" sz="1800" dirty="0">
                <a:effectLst/>
                <a:latin typeface="Times New Roman" panose="02020603050405020304" pitchFamily="18" charset="0"/>
                <a:ea typeface="SimSun" panose="02010600030101010101" pitchFamily="2" charset="-122"/>
                <a:hlinkClick r:id="rId5"/>
              </a:rPr>
              <a:t>https://doi.org/10.1007/s11416-016-0287-x</a:t>
            </a:r>
            <a:r>
              <a:rPr lang="en-US" sz="1800" dirty="0">
                <a:effectLst/>
                <a:latin typeface="Times New Roman" panose="02020603050405020304" pitchFamily="18" charset="0"/>
                <a:ea typeface="SimSun" panose="02010600030101010101" pitchFamily="2" charset="-122"/>
              </a:rPr>
              <a:t> </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20</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References</a:t>
            </a:r>
            <a:endParaRPr lang="en-US" sz="4000" b="1" dirty="0"/>
          </a:p>
        </p:txBody>
      </p:sp>
      <p:sp>
        <p:nvSpPr>
          <p:cNvPr id="3" name="Content Placeholder 1">
            <a:extLst>
              <a:ext uri="{FF2B5EF4-FFF2-40B4-BE49-F238E27FC236}">
                <a16:creationId xmlns:a16="http://schemas.microsoft.com/office/drawing/2014/main" id="{F897B25C-5C3D-DD4C-1823-EB0F2683B5A6}"/>
              </a:ext>
            </a:extLst>
          </p:cNvPr>
          <p:cNvSpPr txBox="1">
            <a:spLocks/>
          </p:cNvSpPr>
          <p:nvPr/>
        </p:nvSpPr>
        <p:spPr>
          <a:xfrm>
            <a:off x="493595" y="1391408"/>
            <a:ext cx="10217948" cy="4617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8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95038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9"/>
            <a:ext cx="10860206" cy="4284732"/>
          </a:xfrm>
        </p:spPr>
        <p:txBody>
          <a:bodyPr>
            <a:normAutofit/>
          </a:bodyPr>
          <a:lstStyle/>
          <a:p>
            <a:pPr algn="just">
              <a:lnSpc>
                <a:spcPct val="150000"/>
              </a:lnSpc>
              <a:buFont typeface="Wingdings" pitchFamily="2" charset="2"/>
              <a:buChar char="Ø"/>
            </a:pPr>
            <a:r>
              <a:rPr lang="en-US" sz="2200" b="0" i="0" dirty="0">
                <a:effectLst/>
                <a:latin typeface="Times New Roman" panose="02020603050405020304" pitchFamily="18" charset="0"/>
                <a:ea typeface="Gadugi" panose="020B0502040204020203" pitchFamily="34" charset="0"/>
                <a:cs typeface="Times New Roman" panose="02020603050405020304" pitchFamily="18" charset="0"/>
              </a:rPr>
              <a:t>In an era where communication relies heavily on electronic mediums, the influx of unwanted and potentially harmful spam emails has become a ubiquitous issue.</a:t>
            </a:r>
          </a:p>
          <a:p>
            <a:pPr algn="just">
              <a:lnSpc>
                <a:spcPct val="150000"/>
              </a:lnSpc>
              <a:buFont typeface="Wingdings" pitchFamily="2" charset="2"/>
              <a:buChar char="Ø"/>
            </a:pPr>
            <a:r>
              <a:rPr lang="en-US" sz="2200" b="0" i="0" dirty="0">
                <a:effectLst/>
                <a:latin typeface="Times New Roman" panose="02020603050405020304" pitchFamily="18" charset="0"/>
                <a:ea typeface="Gadugi" panose="020B0502040204020203" pitchFamily="34" charset="0"/>
                <a:cs typeface="Times New Roman" panose="02020603050405020304" pitchFamily="18" charset="0"/>
              </a:rPr>
              <a:t>In this presentation, we will explore the intricacies of Bayesian networks and their application in creating a robust spam mail detection system.</a:t>
            </a:r>
          </a:p>
          <a:p>
            <a:pPr algn="just">
              <a:lnSpc>
                <a:spcPct val="150000"/>
              </a:lnSpc>
              <a:buFont typeface="Wingdings" pitchFamily="2" charset="2"/>
              <a:buChar char="Ø"/>
            </a:pPr>
            <a:r>
              <a:rPr lang="en-US" sz="2200" b="0" i="0" dirty="0">
                <a:effectLst/>
                <a:latin typeface="Times New Roman" panose="02020603050405020304" pitchFamily="18" charset="0"/>
                <a:ea typeface="Gadugi" panose="020B0502040204020203" pitchFamily="34" charset="0"/>
                <a:cs typeface="Times New Roman" panose="02020603050405020304" pitchFamily="18" charset="0"/>
              </a:rPr>
              <a:t>As we navigate through the fundamentals of Bayesian networks, we will unravel how these probabilistic graphical models can capture the complex relationships and dependencies between various features associated with emails. </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INTRODUCTION</a:t>
            </a:r>
            <a:endParaRPr lang="en-US" sz="4000" b="1" dirty="0"/>
          </a:p>
        </p:txBody>
      </p:sp>
    </p:spTree>
    <p:extLst>
      <p:ext uri="{BB962C8B-B14F-4D97-AF65-F5344CB8AC3E}">
        <p14:creationId xmlns:p14="http://schemas.microsoft.com/office/powerpoint/2010/main" val="55856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9"/>
            <a:ext cx="10860206" cy="4284732"/>
          </a:xfrm>
        </p:spPr>
        <p:txBody>
          <a:bodyPr>
            <a:normAutofit/>
          </a:bodyPr>
          <a:lstStyle/>
          <a:p>
            <a:pPr algn="just">
              <a:lnSpc>
                <a:spcPct val="150000"/>
              </a:lnSpc>
              <a:buFont typeface="Wingdings" pitchFamily="2" charset="2"/>
              <a:buChar char="Ø"/>
            </a:pPr>
            <a:r>
              <a:rPr lang="en-US" sz="2200" b="0" i="0" dirty="0">
                <a:effectLst/>
                <a:latin typeface="Times New Roman" panose="02020603050405020304" pitchFamily="18" charset="0"/>
                <a:ea typeface="Gadugi" panose="020B0502040204020203" pitchFamily="34" charset="0"/>
                <a:cs typeface="Times New Roman" panose="02020603050405020304" pitchFamily="18" charset="0"/>
              </a:rPr>
              <a:t>Traditional methods often fall short in adapting to the dynamic nature of spam, as spammers continuously refine their techniques to bypass conventional filters.</a:t>
            </a:r>
          </a:p>
          <a:p>
            <a:pPr algn="just">
              <a:lnSpc>
                <a:spcPct val="150000"/>
              </a:lnSpc>
              <a:buFont typeface="Wingdings" pitchFamily="2" charset="2"/>
              <a:buChar char="Ø"/>
            </a:pPr>
            <a:r>
              <a:rPr lang="en-US" sz="2200" b="0" i="0" dirty="0">
                <a:effectLst/>
                <a:latin typeface="Times New Roman" panose="02020603050405020304" pitchFamily="18" charset="0"/>
                <a:ea typeface="Gadugi" panose="020B0502040204020203" pitchFamily="34" charset="0"/>
                <a:cs typeface="Times New Roman" panose="02020603050405020304" pitchFamily="18" charset="0"/>
              </a:rPr>
              <a:t>One of the key advantages of Bayesian networks lies in their ability to incorporate user feedback and adapt to individual preferences. </a:t>
            </a:r>
          </a:p>
          <a:p>
            <a:pPr algn="just">
              <a:lnSpc>
                <a:spcPct val="150000"/>
              </a:lnSpc>
              <a:buFont typeface="Wingdings" pitchFamily="2" charset="2"/>
              <a:buChar char="Ø"/>
            </a:pPr>
            <a:r>
              <a:rPr lang="en-US" sz="2200" b="0" i="0" dirty="0">
                <a:effectLst/>
                <a:latin typeface="Times New Roman" panose="02020603050405020304" pitchFamily="18" charset="0"/>
                <a:ea typeface="Gadugi" panose="020B0502040204020203" pitchFamily="34" charset="0"/>
                <a:cs typeface="Times New Roman" panose="02020603050405020304" pitchFamily="18" charset="0"/>
              </a:rPr>
              <a:t>This personalized touch not only enhances the accuracy of spam detection but also minimizes the risk of false positives, ensuring that legitimate messages are not inadvertently flagged.</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INTRODUCTION</a:t>
            </a:r>
            <a:endParaRPr lang="en-US" sz="4000" b="1" dirty="0"/>
          </a:p>
        </p:txBody>
      </p:sp>
    </p:spTree>
    <p:extLst>
      <p:ext uri="{BB962C8B-B14F-4D97-AF65-F5344CB8AC3E}">
        <p14:creationId xmlns:p14="http://schemas.microsoft.com/office/powerpoint/2010/main" val="275093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Problem Statement</a:t>
            </a:r>
            <a:endParaRPr lang="en-US" sz="4000" b="1" dirty="0"/>
          </a:p>
        </p:txBody>
      </p:sp>
      <p:graphicFrame>
        <p:nvGraphicFramePr>
          <p:cNvPr id="7" name="Content Placeholder 1">
            <a:extLst>
              <a:ext uri="{FF2B5EF4-FFF2-40B4-BE49-F238E27FC236}">
                <a16:creationId xmlns:a16="http://schemas.microsoft.com/office/drawing/2014/main" id="{2043E31F-1C97-EB9B-023E-047F38C17AA7}"/>
              </a:ext>
            </a:extLst>
          </p:cNvPr>
          <p:cNvGraphicFramePr>
            <a:graphicFrameLocks noGrp="1"/>
          </p:cNvGraphicFramePr>
          <p:nvPr>
            <p:ph idx="1"/>
            <p:extLst>
              <p:ext uri="{D42A27DB-BD31-4B8C-83A1-F6EECF244321}">
                <p14:modId xmlns:p14="http://schemas.microsoft.com/office/powerpoint/2010/main" val="3312594141"/>
              </p:ext>
            </p:extLst>
          </p:nvPr>
        </p:nvGraphicFramePr>
        <p:xfrm>
          <a:off x="934718" y="1137256"/>
          <a:ext cx="10554574" cy="249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
            <a:extLst>
              <a:ext uri="{FF2B5EF4-FFF2-40B4-BE49-F238E27FC236}">
                <a16:creationId xmlns:a16="http://schemas.microsoft.com/office/drawing/2014/main" id="{6A0C228C-C148-9576-F0BE-3E48FD68292E}"/>
              </a:ext>
            </a:extLst>
          </p:cNvPr>
          <p:cNvSpPr txBox="1">
            <a:spLocks/>
          </p:cNvSpPr>
          <p:nvPr/>
        </p:nvSpPr>
        <p:spPr>
          <a:xfrm>
            <a:off x="934718" y="3530322"/>
            <a:ext cx="10554574" cy="2499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Challenges</a:t>
            </a:r>
            <a:r>
              <a:rPr lang="en-US" sz="1900" b="1" dirty="0">
                <a:latin typeface="Times New Roman" panose="02020603050405020304" pitchFamily="18" charset="0"/>
                <a:cs typeface="Times New Roman" panose="02020603050405020304" pitchFamily="18" charset="0"/>
              </a:rPr>
              <a:t>:</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Collection.</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Creating a Bayesian Model.</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Training the model to get high Accuracy.</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Comparing the trained models.</a:t>
            </a:r>
          </a:p>
        </p:txBody>
      </p:sp>
    </p:spTree>
    <p:extLst>
      <p:ext uri="{BB962C8B-B14F-4D97-AF65-F5344CB8AC3E}">
        <p14:creationId xmlns:p14="http://schemas.microsoft.com/office/powerpoint/2010/main" val="301761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3" y="1391409"/>
            <a:ext cx="11308939" cy="4619924"/>
          </a:xfrm>
        </p:spPr>
        <p:txBody>
          <a:bodyPr>
            <a:normAutofit/>
          </a:bodyPr>
          <a:lstStyle/>
          <a:p>
            <a:pPr marL="0" indent="0">
              <a:buNone/>
            </a:pPr>
            <a:r>
              <a:rPr lang="en-IN" sz="2000" b="1" i="1" dirty="0">
                <a:latin typeface="Times New Roman" panose="02020603050405020304" pitchFamily="18" charset="0"/>
                <a:ea typeface="Cascadia Mono Light" panose="020B0609020000020004" pitchFamily="49" charset="0"/>
                <a:cs typeface="Times New Roman" panose="02020603050405020304" pitchFamily="18" charset="0"/>
              </a:rPr>
              <a:t>Title</a:t>
            </a:r>
            <a:r>
              <a:rPr lang="en-IN" sz="2000" dirty="0">
                <a:latin typeface="Times New Roman" panose="02020603050405020304" pitchFamily="18" charset="0"/>
                <a:ea typeface="Cascadia Mono Light" panose="020B0609020000020004" pitchFamily="49" charset="0"/>
                <a:cs typeface="Times New Roman" panose="02020603050405020304" pitchFamily="18" charset="0"/>
              </a:rPr>
              <a:t>:</a:t>
            </a:r>
            <a:r>
              <a:rPr lang="en-US" sz="2000" dirty="0">
                <a:latin typeface="Times New Roman" panose="02020603050405020304" pitchFamily="18" charset="0"/>
                <a:ea typeface="Cascadia Mono Light" panose="020B0609020000020004" pitchFamily="49" charset="0"/>
                <a:cs typeface="Times New Roman" panose="02020603050405020304" pitchFamily="18" charset="0"/>
              </a:rPr>
              <a:t>A comprehensive dual-layer architecture for phishing and spam email detection. Computers &amp; Security</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Authors: </a:t>
            </a:r>
            <a:r>
              <a:rPr lang="en-US" sz="2000" dirty="0"/>
              <a:t>Doshi, J., Parmar, K., </a:t>
            </a:r>
            <a:r>
              <a:rPr lang="en-US" sz="2000" dirty="0" err="1"/>
              <a:t>Sanghavi</a:t>
            </a:r>
            <a:r>
              <a:rPr lang="en-US" sz="2000" dirty="0"/>
              <a:t>, R. and </a:t>
            </a:r>
            <a:r>
              <a:rPr lang="en-US" sz="2000" dirty="0" err="1"/>
              <a:t>Shekokar</a:t>
            </a:r>
            <a:r>
              <a:rPr lang="en-US" sz="2000" dirty="0"/>
              <a:t>, N.</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Year:</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2023</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the research paper the authors presents a novel approach that utilizes a dual-layer architecture for classifying emails into spam and phishing categories, achieving high-performance metrics.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proposed dual-layer architecture solves the prevalent problem of data imbalance in email classification, resulting in high recall, precision, and f1-score for minority classes. The data set is CSV</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research demonstrates that considering features from both the email content and email body during model training resulted in high-performance metric values.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proposed pipeline in this research enables the simultaneous and efficient classification of both phishing and spam emails.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Tree>
    <p:extLst>
      <p:ext uri="{BB962C8B-B14F-4D97-AF65-F5344CB8AC3E}">
        <p14:creationId xmlns:p14="http://schemas.microsoft.com/office/powerpoint/2010/main" val="411614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9"/>
            <a:ext cx="10860206" cy="4284732"/>
          </a:xfrm>
        </p:spPr>
        <p:txBody>
          <a:bodyPr>
            <a:normAutofit/>
          </a:bodyPr>
          <a:lstStyle/>
          <a:p>
            <a:pPr marL="0" indent="0">
              <a:buNone/>
            </a:pPr>
            <a:r>
              <a:rPr lang="en-IN" sz="2000" b="1" i="1" dirty="0">
                <a:latin typeface="Times New Roman" panose="02020603050405020304" pitchFamily="18" charset="0"/>
                <a:ea typeface="Cascadia Mono Light" panose="020B0609020000020004" pitchFamily="49" charset="0"/>
                <a:cs typeface="Times New Roman" panose="02020603050405020304" pitchFamily="18" charset="0"/>
              </a:rPr>
              <a:t>Title</a:t>
            </a:r>
            <a:r>
              <a:rPr lang="en-IN" sz="2000" dirty="0">
                <a:latin typeface="Times New Roman" panose="02020603050405020304" pitchFamily="18" charset="0"/>
                <a:ea typeface="Cascadia Mono Light" panose="020B0609020000020004" pitchFamily="49" charset="0"/>
                <a:cs typeface="Times New Roman" panose="02020603050405020304" pitchFamily="18" charset="0"/>
              </a:rPr>
              <a:t>: </a:t>
            </a:r>
            <a:r>
              <a:rPr lang="en-US" sz="2000" dirty="0">
                <a:latin typeface="Times New Roman" panose="02020603050405020304" pitchFamily="18" charset="0"/>
                <a:ea typeface="Cascadia Mono Light" panose="020B0609020000020004" pitchFamily="49" charset="0"/>
                <a:cs typeface="Times New Roman" panose="02020603050405020304" pitchFamily="18" charset="0"/>
              </a:rPr>
              <a:t>Machine learning techniques for spam detection in email and IoT platforms</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Authors: </a:t>
            </a:r>
            <a:r>
              <a:rPr lang="en-US" sz="2000" dirty="0"/>
              <a:t>Ahmed, N., Amin, R., </a:t>
            </a:r>
            <a:r>
              <a:rPr lang="en-US" sz="2000" dirty="0" err="1"/>
              <a:t>Aldabbas</a:t>
            </a:r>
            <a:r>
              <a:rPr lang="en-US" sz="2000" dirty="0"/>
              <a:t>, H., </a:t>
            </a:r>
            <a:r>
              <a:rPr lang="en-US" sz="2000" dirty="0" err="1"/>
              <a:t>Koundal</a:t>
            </a:r>
            <a:r>
              <a:rPr lang="en-US" sz="2000" dirty="0"/>
              <a:t>, D., </a:t>
            </a:r>
            <a:r>
              <a:rPr lang="en-US" sz="2000" dirty="0" err="1"/>
              <a:t>Alouffi</a:t>
            </a:r>
            <a:r>
              <a:rPr lang="en-US" sz="2000" dirty="0"/>
              <a:t>, B. and Shah, T.</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Year:</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2022</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the research the authors discusses various machine learning-based spam filters, their architecture, along with their pros and cons. They also discussed the basic features of spam email.</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algorithms they have used are SVM, Navie bayes, Neural networks.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research categorizes different spam detection methods according to machine learning techniques to better understand concepts jointly.</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They have used CSV file as dataset.</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7</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Tree>
    <p:extLst>
      <p:ext uri="{BB962C8B-B14F-4D97-AF65-F5344CB8AC3E}">
        <p14:creationId xmlns:p14="http://schemas.microsoft.com/office/powerpoint/2010/main" val="418938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3" y="1391409"/>
            <a:ext cx="11308939" cy="4619924"/>
          </a:xfrm>
        </p:spPr>
        <p:txBody>
          <a:bodyPr>
            <a:normAutofit/>
          </a:bodyPr>
          <a:lstStyle/>
          <a:p>
            <a:pPr marL="0" indent="0">
              <a:buNone/>
            </a:pPr>
            <a:r>
              <a:rPr lang="en-IN" sz="2000" b="1" i="1" dirty="0">
                <a:latin typeface="Times New Roman" panose="02020603050405020304" pitchFamily="18" charset="0"/>
                <a:ea typeface="Cascadia Mono Light" panose="020B0609020000020004" pitchFamily="49" charset="0"/>
                <a:cs typeface="Times New Roman" panose="02020603050405020304" pitchFamily="18" charset="0"/>
              </a:rPr>
              <a:t>Title</a:t>
            </a:r>
            <a:r>
              <a:rPr lang="en-IN" sz="2000" dirty="0">
                <a:latin typeface="Times New Roman" panose="02020603050405020304" pitchFamily="18" charset="0"/>
                <a:ea typeface="Cascadia Mono Light" panose="020B0609020000020004" pitchFamily="49" charset="0"/>
                <a:cs typeface="Times New Roman" panose="02020603050405020304" pitchFamily="18" charset="0"/>
              </a:rPr>
              <a:t>:</a:t>
            </a:r>
            <a:r>
              <a:rPr lang="en-US" sz="2000" dirty="0">
                <a:latin typeface="Times New Roman" panose="02020603050405020304" pitchFamily="18" charset="0"/>
                <a:ea typeface="Cascadia Mono Light" panose="020B0609020000020004" pitchFamily="49" charset="0"/>
                <a:cs typeface="Times New Roman" panose="02020603050405020304" pitchFamily="18" charset="0"/>
              </a:rPr>
              <a:t>Spam detection using bidirectional transformers and machine learning classifier algorithms. Journal Computational and Cognitive Engineering, 2(1), pp.5-9. Traditional Machine Learning Algorithms</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Authors: </a:t>
            </a:r>
            <a:r>
              <a:rPr lang="en-US" sz="2000" dirty="0"/>
              <a:t>Guo, Y., </a:t>
            </a:r>
            <a:r>
              <a:rPr lang="en-US" sz="2000" dirty="0" err="1"/>
              <a:t>Mustafaoglu</a:t>
            </a:r>
            <a:r>
              <a:rPr lang="en-US" sz="2000" dirty="0"/>
              <a:t>, Z. and </a:t>
            </a:r>
            <a:r>
              <a:rPr lang="en-US" sz="2000" dirty="0" err="1"/>
              <a:t>Koundal</a:t>
            </a:r>
            <a:r>
              <a:rPr lang="en-US" sz="2000" dirty="0"/>
              <a:t>, D.</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Year:</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2023</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Author has discussed about a spam detection model based on a pretrained BERT is constructed and trained on two different datasets.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study used two publicly available datasets. The Enron dataset has 33,716emails, including 17,171 spam mails and 16,545 ham mails. In which all are stored in CSV format.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performance of four classifier algorithms, SVM, </a:t>
            </a:r>
            <a:r>
              <a:rPr lang="en-US" sz="2000" dirty="0" err="1">
                <a:latin typeface="Times New Roman" panose="02020603050405020304" pitchFamily="18" charset="0"/>
                <a:cs typeface="Times New Roman" panose="02020603050405020304" pitchFamily="18" charset="0"/>
              </a:rPr>
              <a:t>KNNclassifiers</a:t>
            </a:r>
            <a:r>
              <a:rPr lang="en-US" sz="2000" dirty="0">
                <a:latin typeface="Times New Roman" panose="02020603050405020304" pitchFamily="18" charset="0"/>
                <a:cs typeface="Times New Roman" panose="02020603050405020304" pitchFamily="18" charset="0"/>
              </a:rPr>
              <a:t>, RF, and logistic regression, is compared.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second dataset, the spam or not spam dataset. This dataset consists of 2,999 valid samples: 499 spam and 2,500 ham.</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Tree>
    <p:extLst>
      <p:ext uri="{BB962C8B-B14F-4D97-AF65-F5344CB8AC3E}">
        <p14:creationId xmlns:p14="http://schemas.microsoft.com/office/powerpoint/2010/main" val="192656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3" y="1391409"/>
            <a:ext cx="11308939" cy="4619924"/>
          </a:xfrm>
        </p:spPr>
        <p:txBody>
          <a:bodyPr>
            <a:normAutofit/>
          </a:bodyPr>
          <a:lstStyle/>
          <a:p>
            <a:pPr marL="0" indent="0">
              <a:buNone/>
            </a:pPr>
            <a:r>
              <a:rPr lang="en-IN" sz="2000" b="1" i="1" dirty="0">
                <a:latin typeface="Times New Roman" panose="02020603050405020304" pitchFamily="18" charset="0"/>
                <a:ea typeface="Cascadia Mono Light" panose="020B0609020000020004" pitchFamily="49" charset="0"/>
                <a:cs typeface="Times New Roman" panose="02020603050405020304" pitchFamily="18" charset="0"/>
              </a:rPr>
              <a:t>Title</a:t>
            </a:r>
            <a:r>
              <a:rPr lang="en-IN" sz="2000" dirty="0">
                <a:latin typeface="Times New Roman" panose="02020603050405020304" pitchFamily="18" charset="0"/>
                <a:ea typeface="Cascadia Mono Light" panose="020B0609020000020004" pitchFamily="49" charset="0"/>
                <a:cs typeface="Times New Roman" panose="02020603050405020304" pitchFamily="18" charset="0"/>
              </a:rPr>
              <a:t>:</a:t>
            </a:r>
            <a:r>
              <a:rPr lang="en-US" sz="2000" dirty="0">
                <a:latin typeface="Times New Roman" panose="02020603050405020304" pitchFamily="18" charset="0"/>
                <a:ea typeface="Cascadia Mono Light" panose="020B0609020000020004" pitchFamily="49" charset="0"/>
                <a:cs typeface="Times New Roman" panose="02020603050405020304" pitchFamily="18" charset="0"/>
              </a:rPr>
              <a:t>A review of spam email detection: analysis of spammer strategies and the dataset shift problem. Artificial Intelligence Review</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Authors: </a:t>
            </a:r>
            <a:r>
              <a:rPr lang="es-ES" sz="2000" dirty="0" err="1"/>
              <a:t>Jáñez</a:t>
            </a:r>
            <a:r>
              <a:rPr lang="es-ES" sz="2000" dirty="0"/>
              <a:t>-Martino, F., </a:t>
            </a:r>
            <a:r>
              <a:rPr lang="es-ES" sz="2000" dirty="0" err="1"/>
              <a:t>Alaiz</a:t>
            </a:r>
            <a:r>
              <a:rPr lang="es-ES" sz="2000" dirty="0"/>
              <a:t>-Rodríguez, R., González-Castro, V., Fidalgo, E. and Alegre, E</a:t>
            </a:r>
            <a:r>
              <a:rPr lang="en-US" sz="2000" dirty="0"/>
              <a:t>.</a:t>
            </a:r>
          </a:p>
          <a:p>
            <a:pPr marL="0" indent="0">
              <a:buNone/>
            </a:pPr>
            <a:r>
              <a:rPr lang="en-US" sz="2000" b="1" i="1" dirty="0">
                <a:latin typeface="Times New Roman" panose="02020603050405020304" pitchFamily="18" charset="0"/>
                <a:ea typeface="Cascadia Mono Light" panose="020B0609020000020004" pitchFamily="49" charset="0"/>
                <a:cs typeface="Times New Roman" panose="02020603050405020304" pitchFamily="18" charset="0"/>
              </a:rPr>
              <a:t>Year:</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2023</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this paper authors presents a review on spam email detection, focusing on the analysis of spammer strategies and the changing nature of the data in this field.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algorithms like Navie bayes, SVM, Random forest, Decision Tree are used.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They also evaluated the impact on the performance when there is a mismatch between training and operational data distributions.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9</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Tree>
    <p:extLst>
      <p:ext uri="{BB962C8B-B14F-4D97-AF65-F5344CB8AC3E}">
        <p14:creationId xmlns:p14="http://schemas.microsoft.com/office/powerpoint/2010/main" val="3455155958"/>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FEAA8-0548-4F62-9011-BF5A8ACE7B87}">
  <ds:schemaRefs>
    <ds:schemaRef ds:uri="http://purl.org/dc/elements/1.1/"/>
    <ds:schemaRef ds:uri="72316fd4-f550-4442-b53d-c3f520c90673"/>
    <ds:schemaRef ds:uri="http://schemas.microsoft.com/office/2006/documentManagement/types"/>
    <ds:schemaRef ds:uri="http://purl.org/dc/dcmitype/"/>
    <ds:schemaRef ds:uri="http://purl.org/dc/terms/"/>
    <ds:schemaRef ds:uri="http://schemas.openxmlformats.org/package/2006/metadata/core-properties"/>
    <ds:schemaRef ds:uri="0871b904-98c6-4e86-9e88-11239d2b074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B9027C6-EF04-46C1-8410-E55332E29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16fd4-f550-4442-b53d-c3f520c90673"/>
    <ds:schemaRef ds:uri="0871b904-98c6-4e86-9e88-11239d2b07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CC50E3-F888-4D3F-A20C-B500B38A9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12715</TotalTime>
  <Words>1708</Words>
  <Application>Microsoft Office PowerPoint</Application>
  <PresentationFormat>Widescreen</PresentationFormat>
  <Paragraphs>178</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Georgia</vt:lpstr>
      <vt:lpstr>Times New Roman</vt:lpstr>
      <vt:lpstr>Wingdings</vt:lpstr>
      <vt:lpstr>NAAC PRT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Ruchith Balaji</cp:lastModifiedBy>
  <cp:revision>1552</cp:revision>
  <dcterms:created xsi:type="dcterms:W3CDTF">2021-03-08T16:55:55Z</dcterms:created>
  <dcterms:modified xsi:type="dcterms:W3CDTF">2024-01-10T16:08:36Z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