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0" r:id="rId4"/>
  </p:sldMasterIdLst>
  <p:notesMasterIdLst>
    <p:notesMasterId r:id="rId30"/>
  </p:notesMasterIdLst>
  <p:handoutMasterIdLst>
    <p:handoutMasterId r:id="rId31"/>
  </p:handoutMasterIdLst>
  <p:sldIdLst>
    <p:sldId id="774" r:id="rId5"/>
    <p:sldId id="802" r:id="rId6"/>
    <p:sldId id="805" r:id="rId7"/>
    <p:sldId id="803" r:id="rId8"/>
    <p:sldId id="808" r:id="rId9"/>
    <p:sldId id="809" r:id="rId10"/>
    <p:sldId id="811" r:id="rId11"/>
    <p:sldId id="812" r:id="rId12"/>
    <p:sldId id="813" r:id="rId13"/>
    <p:sldId id="814" r:id="rId14"/>
    <p:sldId id="815" r:id="rId15"/>
    <p:sldId id="818" r:id="rId16"/>
    <p:sldId id="820" r:id="rId17"/>
    <p:sldId id="819" r:id="rId18"/>
    <p:sldId id="830" r:id="rId19"/>
    <p:sldId id="821" r:id="rId20"/>
    <p:sldId id="831" r:id="rId21"/>
    <p:sldId id="822" r:id="rId22"/>
    <p:sldId id="823" r:id="rId23"/>
    <p:sldId id="824" r:id="rId24"/>
    <p:sldId id="828" r:id="rId25"/>
    <p:sldId id="825" r:id="rId26"/>
    <p:sldId id="826" r:id="rId27"/>
    <p:sldId id="827" r:id="rId28"/>
    <p:sldId id="82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41651"/>
    <a:srgbClr val="FF2F92"/>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1041" autoAdjust="0"/>
  </p:normalViewPr>
  <p:slideViewPr>
    <p:cSldViewPr snapToGrid="0">
      <p:cViewPr varScale="1">
        <p:scale>
          <a:sx n="101" d="100"/>
          <a:sy n="101" d="100"/>
        </p:scale>
        <p:origin x="72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B4F388-03EE-457B-B771-D093BE682BC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FE173E-E373-4D10-9C59-548F50BB2998}">
      <dgm:prSet/>
      <dgm:spPr/>
      <dgm:t>
        <a:bodyPr/>
        <a:lstStyle/>
        <a:p>
          <a:pPr>
            <a:lnSpc>
              <a:spcPct val="100000"/>
            </a:lnSpc>
          </a:pPr>
          <a:r>
            <a:rPr lang="en-US" b="1" dirty="0">
              <a:solidFill>
                <a:schemeClr val="bg1"/>
              </a:solidFill>
            </a:rPr>
            <a:t>The problem Statement is to predict whether a person has Diabetes or Not based on Given Features</a:t>
          </a:r>
        </a:p>
      </dgm:t>
    </dgm:pt>
    <dgm:pt modelId="{55203566-3E71-4175-AA7A-2A7598FEFFF0}" type="parTrans" cxnId="{D78021BF-A5E6-4C1D-8509-3B891F88E7F5}">
      <dgm:prSet/>
      <dgm:spPr/>
      <dgm:t>
        <a:bodyPr/>
        <a:lstStyle/>
        <a:p>
          <a:endParaRPr lang="en-US"/>
        </a:p>
      </dgm:t>
    </dgm:pt>
    <dgm:pt modelId="{5D9A3237-213F-4EAE-976A-E21973CA4AF2}" type="sibTrans" cxnId="{D78021BF-A5E6-4C1D-8509-3B891F88E7F5}">
      <dgm:prSet/>
      <dgm:spPr/>
      <dgm:t>
        <a:bodyPr/>
        <a:lstStyle/>
        <a:p>
          <a:endParaRPr lang="en-US"/>
        </a:p>
      </dgm:t>
    </dgm:pt>
    <dgm:pt modelId="{25F7B866-DD34-448C-9D16-72D5480E0977}">
      <dgm:prSet/>
      <dgm:spPr/>
      <dgm:t>
        <a:bodyPr/>
        <a:lstStyle/>
        <a:p>
          <a:pPr>
            <a:lnSpc>
              <a:spcPct val="100000"/>
            </a:lnSpc>
          </a:pPr>
          <a:r>
            <a:rPr lang="en-US" b="1" dirty="0">
              <a:solidFill>
                <a:schemeClr val="bg1"/>
              </a:solidFill>
            </a:rPr>
            <a:t>The goal is to build a scalable and efficient solution that incorporates advanced machine learning techniques to predict with High Accuracy</a:t>
          </a:r>
        </a:p>
      </dgm:t>
    </dgm:pt>
    <dgm:pt modelId="{8E82E7CD-1E0E-45F7-BF30-FA7402C72340}" type="parTrans" cxnId="{6AEDB540-99DC-45FB-8353-EBEC6776B170}">
      <dgm:prSet/>
      <dgm:spPr/>
      <dgm:t>
        <a:bodyPr/>
        <a:lstStyle/>
        <a:p>
          <a:endParaRPr lang="en-US"/>
        </a:p>
      </dgm:t>
    </dgm:pt>
    <dgm:pt modelId="{745573C0-6EF9-4F7A-AA2B-7BD8B9DC7B52}" type="sibTrans" cxnId="{6AEDB540-99DC-45FB-8353-EBEC6776B170}">
      <dgm:prSet/>
      <dgm:spPr/>
      <dgm:t>
        <a:bodyPr/>
        <a:lstStyle/>
        <a:p>
          <a:endParaRPr lang="en-US"/>
        </a:p>
      </dgm:t>
    </dgm:pt>
    <dgm:pt modelId="{9ED83B44-2010-4A99-A952-311ED82C9FA5}" type="pres">
      <dgm:prSet presAssocID="{E9B4F388-03EE-457B-B771-D093BE682BC9}" presName="root" presStyleCnt="0">
        <dgm:presLayoutVars>
          <dgm:dir/>
          <dgm:resizeHandles val="exact"/>
        </dgm:presLayoutVars>
      </dgm:prSet>
      <dgm:spPr/>
    </dgm:pt>
    <dgm:pt modelId="{6138D246-0A0C-4FBC-A264-969862FFBC05}" type="pres">
      <dgm:prSet presAssocID="{F2FE173E-E373-4D10-9C59-548F50BB2998}" presName="compNode" presStyleCnt="0"/>
      <dgm:spPr/>
    </dgm:pt>
    <dgm:pt modelId="{78556DAC-A7DE-421B-865E-C21D879DB1DE}" type="pres">
      <dgm:prSet presAssocID="{F2FE173E-E373-4D10-9C59-548F50BB2998}" presName="bgRect" presStyleLbl="bgShp" presStyleIdx="0" presStyleCnt="2"/>
      <dgm:spPr>
        <a:solidFill>
          <a:srgbClr val="A50021"/>
        </a:solidFill>
      </dgm:spPr>
    </dgm:pt>
    <dgm:pt modelId="{2B4D301D-2D1E-4279-A003-96C3080139EF}" type="pres">
      <dgm:prSet presAssocID="{F2FE173E-E373-4D10-9C59-548F50BB29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52D75DEB-12C1-49E4-8EC7-E858B37CABF5}" type="pres">
      <dgm:prSet presAssocID="{F2FE173E-E373-4D10-9C59-548F50BB2998}" presName="spaceRect" presStyleCnt="0"/>
      <dgm:spPr/>
    </dgm:pt>
    <dgm:pt modelId="{AA45C425-F827-48F9-938A-F441ED65EB68}" type="pres">
      <dgm:prSet presAssocID="{F2FE173E-E373-4D10-9C59-548F50BB2998}" presName="parTx" presStyleLbl="revTx" presStyleIdx="0" presStyleCnt="2">
        <dgm:presLayoutVars>
          <dgm:chMax val="0"/>
          <dgm:chPref val="0"/>
        </dgm:presLayoutVars>
      </dgm:prSet>
      <dgm:spPr/>
    </dgm:pt>
    <dgm:pt modelId="{B502C11A-3A65-4BF5-83FB-95F7F8E4CEB9}" type="pres">
      <dgm:prSet presAssocID="{5D9A3237-213F-4EAE-976A-E21973CA4AF2}" presName="sibTrans" presStyleCnt="0"/>
      <dgm:spPr/>
    </dgm:pt>
    <dgm:pt modelId="{53F3A86F-598A-42C9-B6FB-E330B4D069F4}" type="pres">
      <dgm:prSet presAssocID="{25F7B866-DD34-448C-9D16-72D5480E0977}" presName="compNode" presStyleCnt="0"/>
      <dgm:spPr/>
    </dgm:pt>
    <dgm:pt modelId="{E98AECCA-BEAE-4380-988A-6E79A45ADC0B}" type="pres">
      <dgm:prSet presAssocID="{25F7B866-DD34-448C-9D16-72D5480E0977}" presName="bgRect" presStyleLbl="bgShp" presStyleIdx="1" presStyleCnt="2"/>
      <dgm:spPr>
        <a:solidFill>
          <a:srgbClr val="A50021"/>
        </a:solidFill>
      </dgm:spPr>
    </dgm:pt>
    <dgm:pt modelId="{21526010-C03F-42A4-8834-497E4FCA6AF9}" type="pres">
      <dgm:prSet presAssocID="{25F7B866-DD34-448C-9D16-72D5480E097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E8383420-0684-4051-9169-57A4A6C669E0}" type="pres">
      <dgm:prSet presAssocID="{25F7B866-DD34-448C-9D16-72D5480E0977}" presName="spaceRect" presStyleCnt="0"/>
      <dgm:spPr/>
    </dgm:pt>
    <dgm:pt modelId="{132C3126-D9D8-45CA-BD9C-4D12F44C888B}" type="pres">
      <dgm:prSet presAssocID="{25F7B866-DD34-448C-9D16-72D5480E0977}" presName="parTx" presStyleLbl="revTx" presStyleIdx="1" presStyleCnt="2">
        <dgm:presLayoutVars>
          <dgm:chMax val="0"/>
          <dgm:chPref val="0"/>
        </dgm:presLayoutVars>
      </dgm:prSet>
      <dgm:spPr/>
    </dgm:pt>
  </dgm:ptLst>
  <dgm:cxnLst>
    <dgm:cxn modelId="{6AEDB540-99DC-45FB-8353-EBEC6776B170}" srcId="{E9B4F388-03EE-457B-B771-D093BE682BC9}" destId="{25F7B866-DD34-448C-9D16-72D5480E0977}" srcOrd="1" destOrd="0" parTransId="{8E82E7CD-1E0E-45F7-BF30-FA7402C72340}" sibTransId="{745573C0-6EF9-4F7A-AA2B-7BD8B9DC7B52}"/>
    <dgm:cxn modelId="{1990588D-AE8C-4BCC-8D35-39E042DE317D}" type="presOf" srcId="{F2FE173E-E373-4D10-9C59-548F50BB2998}" destId="{AA45C425-F827-48F9-938A-F441ED65EB68}" srcOrd="0" destOrd="0" presId="urn:microsoft.com/office/officeart/2018/2/layout/IconVerticalSolidList"/>
    <dgm:cxn modelId="{D78021BF-A5E6-4C1D-8509-3B891F88E7F5}" srcId="{E9B4F388-03EE-457B-B771-D093BE682BC9}" destId="{F2FE173E-E373-4D10-9C59-548F50BB2998}" srcOrd="0" destOrd="0" parTransId="{55203566-3E71-4175-AA7A-2A7598FEFFF0}" sibTransId="{5D9A3237-213F-4EAE-976A-E21973CA4AF2}"/>
    <dgm:cxn modelId="{D9E160E8-E069-41D7-9664-34C18C9E393F}" type="presOf" srcId="{E9B4F388-03EE-457B-B771-D093BE682BC9}" destId="{9ED83B44-2010-4A99-A952-311ED82C9FA5}" srcOrd="0" destOrd="0" presId="urn:microsoft.com/office/officeart/2018/2/layout/IconVerticalSolidList"/>
    <dgm:cxn modelId="{D08CC6FA-6EBB-4405-B42E-3497ACAEFD93}" type="presOf" srcId="{25F7B866-DD34-448C-9D16-72D5480E0977}" destId="{132C3126-D9D8-45CA-BD9C-4D12F44C888B}" srcOrd="0" destOrd="0" presId="urn:microsoft.com/office/officeart/2018/2/layout/IconVerticalSolidList"/>
    <dgm:cxn modelId="{FA252F9F-14F6-4828-9EF5-51D6E1A9EE64}" type="presParOf" srcId="{9ED83B44-2010-4A99-A952-311ED82C9FA5}" destId="{6138D246-0A0C-4FBC-A264-969862FFBC05}" srcOrd="0" destOrd="0" presId="urn:microsoft.com/office/officeart/2018/2/layout/IconVerticalSolidList"/>
    <dgm:cxn modelId="{21209B1A-3E9B-45D6-90FD-B47999BEA792}" type="presParOf" srcId="{6138D246-0A0C-4FBC-A264-969862FFBC05}" destId="{78556DAC-A7DE-421B-865E-C21D879DB1DE}" srcOrd="0" destOrd="0" presId="urn:microsoft.com/office/officeart/2018/2/layout/IconVerticalSolidList"/>
    <dgm:cxn modelId="{6D46C66E-AFD4-4F6E-B18F-A11B0941D716}" type="presParOf" srcId="{6138D246-0A0C-4FBC-A264-969862FFBC05}" destId="{2B4D301D-2D1E-4279-A003-96C3080139EF}" srcOrd="1" destOrd="0" presId="urn:microsoft.com/office/officeart/2018/2/layout/IconVerticalSolidList"/>
    <dgm:cxn modelId="{2323899B-79F8-4D82-BA37-BCF75E13DF12}" type="presParOf" srcId="{6138D246-0A0C-4FBC-A264-969862FFBC05}" destId="{52D75DEB-12C1-49E4-8EC7-E858B37CABF5}" srcOrd="2" destOrd="0" presId="urn:microsoft.com/office/officeart/2018/2/layout/IconVerticalSolidList"/>
    <dgm:cxn modelId="{584FA1D6-2E35-4198-A54F-AC17A3E4FBBD}" type="presParOf" srcId="{6138D246-0A0C-4FBC-A264-969862FFBC05}" destId="{AA45C425-F827-48F9-938A-F441ED65EB68}" srcOrd="3" destOrd="0" presId="urn:microsoft.com/office/officeart/2018/2/layout/IconVerticalSolidList"/>
    <dgm:cxn modelId="{298F4365-81E3-4ED8-8EA3-748FE3763616}" type="presParOf" srcId="{9ED83B44-2010-4A99-A952-311ED82C9FA5}" destId="{B502C11A-3A65-4BF5-83FB-95F7F8E4CEB9}" srcOrd="1" destOrd="0" presId="urn:microsoft.com/office/officeart/2018/2/layout/IconVerticalSolidList"/>
    <dgm:cxn modelId="{9078F13A-511A-4370-973F-C38AA4109438}" type="presParOf" srcId="{9ED83B44-2010-4A99-A952-311ED82C9FA5}" destId="{53F3A86F-598A-42C9-B6FB-E330B4D069F4}" srcOrd="2" destOrd="0" presId="urn:microsoft.com/office/officeart/2018/2/layout/IconVerticalSolidList"/>
    <dgm:cxn modelId="{9378B38B-117C-4EA2-A1CB-92A8D7C5207C}" type="presParOf" srcId="{53F3A86F-598A-42C9-B6FB-E330B4D069F4}" destId="{E98AECCA-BEAE-4380-988A-6E79A45ADC0B}" srcOrd="0" destOrd="0" presId="urn:microsoft.com/office/officeart/2018/2/layout/IconVerticalSolidList"/>
    <dgm:cxn modelId="{9F47FFDF-A4CB-4A11-B335-3F72223EE75C}" type="presParOf" srcId="{53F3A86F-598A-42C9-B6FB-E330B4D069F4}" destId="{21526010-C03F-42A4-8834-497E4FCA6AF9}" srcOrd="1" destOrd="0" presId="urn:microsoft.com/office/officeart/2018/2/layout/IconVerticalSolidList"/>
    <dgm:cxn modelId="{1BA932F7-8648-47A7-A89D-F6AA00A32620}" type="presParOf" srcId="{53F3A86F-598A-42C9-B6FB-E330B4D069F4}" destId="{E8383420-0684-4051-9169-57A4A6C669E0}" srcOrd="2" destOrd="0" presId="urn:microsoft.com/office/officeart/2018/2/layout/IconVerticalSolidList"/>
    <dgm:cxn modelId="{F55B0AF9-50A3-4B1E-967A-3DFB4D7BE8C5}" type="presParOf" srcId="{53F3A86F-598A-42C9-B6FB-E330B4D069F4}" destId="{132C3126-D9D8-45CA-BD9C-4D12F44C88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56DAC-A7DE-421B-865E-C21D879DB1DE}">
      <dsp:nvSpPr>
        <dsp:cNvPr id="0" name=""/>
        <dsp:cNvSpPr/>
      </dsp:nvSpPr>
      <dsp:spPr>
        <a:xfrm>
          <a:off x="0" y="406087"/>
          <a:ext cx="10554574" cy="749700"/>
        </a:xfrm>
        <a:prstGeom prst="roundRect">
          <a:avLst>
            <a:gd name="adj" fmla="val 10000"/>
          </a:avLst>
        </a:prstGeom>
        <a:solidFill>
          <a:srgbClr val="A50021"/>
        </a:solidFill>
        <a:ln>
          <a:noFill/>
        </a:ln>
        <a:effectLst/>
      </dsp:spPr>
      <dsp:style>
        <a:lnRef idx="0">
          <a:scrgbClr r="0" g="0" b="0"/>
        </a:lnRef>
        <a:fillRef idx="1">
          <a:scrgbClr r="0" g="0" b="0"/>
        </a:fillRef>
        <a:effectRef idx="0">
          <a:scrgbClr r="0" g="0" b="0"/>
        </a:effectRef>
        <a:fontRef idx="minor"/>
      </dsp:style>
    </dsp:sp>
    <dsp:sp modelId="{2B4D301D-2D1E-4279-A003-96C3080139EF}">
      <dsp:nvSpPr>
        <dsp:cNvPr id="0" name=""/>
        <dsp:cNvSpPr/>
      </dsp:nvSpPr>
      <dsp:spPr>
        <a:xfrm>
          <a:off x="226784" y="574770"/>
          <a:ext cx="412335" cy="412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45C425-F827-48F9-938A-F441ED65EB68}">
      <dsp:nvSpPr>
        <dsp:cNvPr id="0" name=""/>
        <dsp:cNvSpPr/>
      </dsp:nvSpPr>
      <dsp:spPr>
        <a:xfrm>
          <a:off x="865904" y="406087"/>
          <a:ext cx="9688669" cy="74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343" tIns="79343" rIns="79343" bIns="79343" numCol="1" spcCol="1270" anchor="ctr" anchorCtr="0">
          <a:noAutofit/>
        </a:bodyPr>
        <a:lstStyle/>
        <a:p>
          <a:pPr marL="0" lvl="0" indent="0" algn="l" defTabSz="844550">
            <a:lnSpc>
              <a:spcPct val="100000"/>
            </a:lnSpc>
            <a:spcBef>
              <a:spcPct val="0"/>
            </a:spcBef>
            <a:spcAft>
              <a:spcPct val="35000"/>
            </a:spcAft>
            <a:buNone/>
          </a:pPr>
          <a:r>
            <a:rPr lang="en-US" sz="1900" b="1" kern="1200" dirty="0">
              <a:solidFill>
                <a:schemeClr val="bg1"/>
              </a:solidFill>
            </a:rPr>
            <a:t>The problem Statement is to predict whether a person has Diabetes or Not based on Given Features</a:t>
          </a:r>
        </a:p>
      </dsp:txBody>
      <dsp:txXfrm>
        <a:off x="865904" y="406087"/>
        <a:ext cx="9688669" cy="749700"/>
      </dsp:txXfrm>
    </dsp:sp>
    <dsp:sp modelId="{E98AECCA-BEAE-4380-988A-6E79A45ADC0B}">
      <dsp:nvSpPr>
        <dsp:cNvPr id="0" name=""/>
        <dsp:cNvSpPr/>
      </dsp:nvSpPr>
      <dsp:spPr>
        <a:xfrm>
          <a:off x="0" y="1343214"/>
          <a:ext cx="10554574" cy="749700"/>
        </a:xfrm>
        <a:prstGeom prst="roundRect">
          <a:avLst>
            <a:gd name="adj" fmla="val 10000"/>
          </a:avLst>
        </a:prstGeom>
        <a:solidFill>
          <a:srgbClr val="A50021"/>
        </a:solidFill>
        <a:ln>
          <a:noFill/>
        </a:ln>
        <a:effectLst/>
      </dsp:spPr>
      <dsp:style>
        <a:lnRef idx="0">
          <a:scrgbClr r="0" g="0" b="0"/>
        </a:lnRef>
        <a:fillRef idx="1">
          <a:scrgbClr r="0" g="0" b="0"/>
        </a:fillRef>
        <a:effectRef idx="0">
          <a:scrgbClr r="0" g="0" b="0"/>
        </a:effectRef>
        <a:fontRef idx="minor"/>
      </dsp:style>
    </dsp:sp>
    <dsp:sp modelId="{21526010-C03F-42A4-8834-497E4FCA6AF9}">
      <dsp:nvSpPr>
        <dsp:cNvPr id="0" name=""/>
        <dsp:cNvSpPr/>
      </dsp:nvSpPr>
      <dsp:spPr>
        <a:xfrm>
          <a:off x="226784" y="1511896"/>
          <a:ext cx="412335" cy="412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2C3126-D9D8-45CA-BD9C-4D12F44C888B}">
      <dsp:nvSpPr>
        <dsp:cNvPr id="0" name=""/>
        <dsp:cNvSpPr/>
      </dsp:nvSpPr>
      <dsp:spPr>
        <a:xfrm>
          <a:off x="865904" y="1343214"/>
          <a:ext cx="9688669" cy="74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343" tIns="79343" rIns="79343" bIns="79343" numCol="1" spcCol="1270" anchor="ctr" anchorCtr="0">
          <a:noAutofit/>
        </a:bodyPr>
        <a:lstStyle/>
        <a:p>
          <a:pPr marL="0" lvl="0" indent="0" algn="l" defTabSz="844550">
            <a:lnSpc>
              <a:spcPct val="100000"/>
            </a:lnSpc>
            <a:spcBef>
              <a:spcPct val="0"/>
            </a:spcBef>
            <a:spcAft>
              <a:spcPct val="35000"/>
            </a:spcAft>
            <a:buNone/>
          </a:pPr>
          <a:r>
            <a:rPr lang="en-US" sz="1900" b="1" kern="1200" dirty="0">
              <a:solidFill>
                <a:schemeClr val="bg1"/>
              </a:solidFill>
            </a:rPr>
            <a:t>The goal is to build a scalable and efficient solution that incorporates advanced machine learning techniques to predict with High Accuracy</a:t>
          </a:r>
        </a:p>
      </dsp:txBody>
      <dsp:txXfrm>
        <a:off x="865904" y="1343214"/>
        <a:ext cx="9688669" cy="7497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75132C-7AEA-46B0-9DD9-D47F6E539655}" type="datetimeFigureOut">
              <a:rPr lang="en-IN" smtClean="0"/>
              <a:t>05-01-2024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2AD2A3-E9C6-476E-B11D-5EF9B3239F8E}" type="slidenum">
              <a:rPr lang="en-IN" smtClean="0"/>
              <a:t>‹#›</a:t>
            </a:fld>
            <a:endParaRPr lang="en-IN"/>
          </a:p>
        </p:txBody>
      </p:sp>
    </p:spTree>
    <p:extLst>
      <p:ext uri="{BB962C8B-B14F-4D97-AF65-F5344CB8AC3E}">
        <p14:creationId xmlns:p14="http://schemas.microsoft.com/office/powerpoint/2010/main" val="1029762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a:t>
            </a:fld>
            <a:endParaRPr lang="en-US"/>
          </a:p>
        </p:txBody>
      </p:sp>
    </p:spTree>
    <p:extLst>
      <p:ext uri="{BB962C8B-B14F-4D97-AF65-F5344CB8AC3E}">
        <p14:creationId xmlns:p14="http://schemas.microsoft.com/office/powerpoint/2010/main" val="932073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2</a:t>
            </a:fld>
            <a:endParaRPr lang="en-US"/>
          </a:p>
        </p:txBody>
      </p:sp>
    </p:spTree>
    <p:extLst>
      <p:ext uri="{BB962C8B-B14F-4D97-AF65-F5344CB8AC3E}">
        <p14:creationId xmlns:p14="http://schemas.microsoft.com/office/powerpoint/2010/main" val="1714109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18</a:t>
            </a:fld>
            <a:endParaRPr lang="en-US"/>
          </a:p>
        </p:txBody>
      </p:sp>
    </p:spTree>
    <p:extLst>
      <p:ext uri="{BB962C8B-B14F-4D97-AF65-F5344CB8AC3E}">
        <p14:creationId xmlns:p14="http://schemas.microsoft.com/office/powerpoint/2010/main" val="370957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r>
              <a:rPr lang="en-US"/>
              <a:t>Thesis Defense of Manju Venugopalan@ ASE Bangalore</a:t>
            </a:r>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377655"/>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12" name="Date Placeholder 11"/>
          <p:cNvSpPr>
            <a:spLocks noGrp="1"/>
          </p:cNvSpPr>
          <p:nvPr>
            <p:ph type="dt" sz="half" idx="10"/>
          </p:nvPr>
        </p:nvSpPr>
        <p:spPr>
          <a:xfrm>
            <a:off x="838199" y="6356350"/>
            <a:ext cx="2749731" cy="365125"/>
          </a:xfrm>
        </p:spPr>
        <p:txBody>
          <a:bodyPr/>
          <a:lstStyle>
            <a:lvl1pPr>
              <a:defRPr>
                <a:solidFill>
                  <a:schemeClr val="bg1"/>
                </a:solidFill>
              </a:defRPr>
            </a:lvl1pPr>
          </a:lstStyle>
          <a:p>
            <a:endParaRPr lang="en-US" dirty="0"/>
          </a:p>
        </p:txBody>
      </p:sp>
      <p:sp>
        <p:nvSpPr>
          <p:cNvPr id="13" name="Footer Placeholder 12"/>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r>
              <a:rPr lang="en-US"/>
              <a:t>Thesis Defense of Manju Venugopalan@ ASE Bangalore</a:t>
            </a:r>
            <a:endParaRPr lang="en-US" dirty="0"/>
          </a:p>
        </p:txBody>
      </p:sp>
      <p:sp>
        <p:nvSpPr>
          <p:cNvPr id="14" name="Slide Number Placeholder 13"/>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Thesis Defense of Manju Venugopalan@ ASE Bangalore</a:t>
            </a:r>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20" name="Picture 19" descr="A picture containing drawing&#10;&#10;Description automatically generated">
            <a:extLst>
              <a:ext uri="{FF2B5EF4-FFF2-40B4-BE49-F238E27FC236}">
                <a16:creationId xmlns:a16="http://schemas.microsoft.com/office/drawing/2014/main" id="{EAABCEA7-9046-1240-B923-2241A08D549E}"/>
              </a:ext>
            </a:extLst>
          </p:cNvPr>
          <p:cNvPicPr>
            <a:picLocks noChangeAspect="1"/>
          </p:cNvPicPr>
          <p:nvPr/>
        </p:nvPicPr>
        <p:blipFill>
          <a:blip r:embed="rId3"/>
          <a:stretch>
            <a:fillRect/>
          </a:stretch>
        </p:blipFill>
        <p:spPr>
          <a:xfrm>
            <a:off x="1915572" y="5118727"/>
            <a:ext cx="4590899" cy="1510975"/>
          </a:xfrm>
          <a:prstGeom prst="rect">
            <a:avLst/>
          </a:prstGeom>
        </p:spPr>
      </p:pic>
      <p:sp>
        <p:nvSpPr>
          <p:cNvPr id="21" name="TextBox 20">
            <a:extLst>
              <a:ext uri="{FF2B5EF4-FFF2-40B4-BE49-F238E27FC236}">
                <a16:creationId xmlns:a16="http://schemas.microsoft.com/office/drawing/2014/main" id="{D9CBE6E3-E0CF-5EA8-1C52-9CB105EA3E2C}"/>
              </a:ext>
            </a:extLst>
          </p:cNvPr>
          <p:cNvSpPr txBox="1"/>
          <p:nvPr/>
        </p:nvSpPr>
        <p:spPr>
          <a:xfrm>
            <a:off x="7159728" y="5185407"/>
            <a:ext cx="3746396" cy="1323439"/>
          </a:xfrm>
          <a:prstGeom prst="rect">
            <a:avLst/>
          </a:prstGeom>
          <a:noFill/>
        </p:spPr>
        <p:txBody>
          <a:bodyPr wrap="square" lIns="91440" tIns="45720" rIns="91440" bIns="45720" rtlCol="0" anchor="t">
            <a:spAutoFit/>
          </a:bodyPr>
          <a:lstStyle/>
          <a:p>
            <a:r>
              <a:rPr lang="en-US" sz="2000" b="1" dirty="0">
                <a:solidFill>
                  <a:schemeClr val="bg1"/>
                </a:solidFill>
                <a:latin typeface="Georgia" panose="02040502050405020303" pitchFamily="18" charset="0"/>
                <a:cs typeface="Times New Roman" panose="02020603050405020304" pitchFamily="18" charset="0"/>
              </a:rPr>
              <a:t>Date:05/01/24</a:t>
            </a:r>
          </a:p>
          <a:p>
            <a:r>
              <a:rPr lang="en-US" sz="2000" b="1" dirty="0">
                <a:solidFill>
                  <a:schemeClr val="bg1"/>
                </a:solidFill>
                <a:latin typeface="Georgia" panose="02040502050405020303" pitchFamily="18" charset="0"/>
                <a:cs typeface="Times New Roman" panose="02020603050405020304" pitchFamily="18" charset="0"/>
              </a:rPr>
              <a:t>Course :BDMS</a:t>
            </a:r>
          </a:p>
          <a:p>
            <a:r>
              <a:rPr lang="en-US" sz="2000" b="1" dirty="0">
                <a:solidFill>
                  <a:schemeClr val="bg1"/>
                </a:solidFill>
                <a:latin typeface="Georgia" panose="02040502050405020303" pitchFamily="18" charset="0"/>
                <a:cs typeface="Times New Roman" panose="02020603050405020304" pitchFamily="18" charset="0"/>
              </a:rPr>
              <a:t>Manju </a:t>
            </a:r>
            <a:r>
              <a:rPr lang="en-US" sz="2000" b="1" dirty="0" err="1">
                <a:solidFill>
                  <a:schemeClr val="bg1"/>
                </a:solidFill>
                <a:latin typeface="Georgia" panose="02040502050405020303" pitchFamily="18" charset="0"/>
                <a:cs typeface="Times New Roman" panose="02020603050405020304" pitchFamily="18" charset="0"/>
              </a:rPr>
              <a:t>Venugopalan</a:t>
            </a:r>
            <a:r>
              <a:rPr lang="en-US" sz="2000" b="1" dirty="0">
                <a:solidFill>
                  <a:schemeClr val="bg1"/>
                </a:solidFill>
                <a:latin typeface="Georgia" panose="02040502050405020303" pitchFamily="18" charset="0"/>
                <a:cs typeface="Times New Roman" panose="02020603050405020304" pitchFamily="18" charset="0"/>
              </a:rPr>
              <a:t> </a:t>
            </a:r>
            <a:r>
              <a:rPr lang="en-US" sz="2000" b="1" dirty="0" err="1">
                <a:solidFill>
                  <a:schemeClr val="bg1"/>
                </a:solidFill>
                <a:latin typeface="Georgia" panose="02040502050405020303" pitchFamily="18" charset="0"/>
                <a:cs typeface="Times New Roman" panose="02020603050405020304" pitchFamily="18" charset="0"/>
              </a:rPr>
              <a:t>maam</a:t>
            </a:r>
            <a:r>
              <a:rPr lang="en-US" sz="2000" b="1" dirty="0">
                <a:solidFill>
                  <a:schemeClr val="bg1"/>
                </a:solidFill>
                <a:latin typeface="Georgia" panose="02040502050405020303" pitchFamily="18" charset="0"/>
                <a:cs typeface="Times New Roman" panose="02020603050405020304" pitchFamily="18" charset="0"/>
              </a:rPr>
              <a:t> </a:t>
            </a:r>
          </a:p>
          <a:p>
            <a:r>
              <a:rPr lang="en-US" sz="2000" b="1" dirty="0">
                <a:solidFill>
                  <a:schemeClr val="bg1"/>
                </a:solidFill>
                <a:latin typeface="Georgia"/>
                <a:cs typeface="Times New Roman"/>
              </a:rPr>
              <a:t>AI 5</a:t>
            </a:r>
            <a:r>
              <a:rPr lang="en-US" sz="2000" b="1" baseline="30000" dirty="0">
                <a:solidFill>
                  <a:schemeClr val="bg1"/>
                </a:solidFill>
                <a:latin typeface="Georgia"/>
                <a:cs typeface="Times New Roman"/>
              </a:rPr>
              <a:t>th</a:t>
            </a:r>
            <a:r>
              <a:rPr lang="en-US" sz="2000" b="1" dirty="0">
                <a:solidFill>
                  <a:schemeClr val="bg1"/>
                </a:solidFill>
                <a:latin typeface="Georgia"/>
                <a:cs typeface="Times New Roman"/>
              </a:rPr>
              <a:t>  Sem –E Sec</a:t>
            </a:r>
          </a:p>
        </p:txBody>
      </p:sp>
      <p:cxnSp>
        <p:nvCxnSpPr>
          <p:cNvPr id="22" name="Straight Connector 21">
            <a:extLst>
              <a:ext uri="{FF2B5EF4-FFF2-40B4-BE49-F238E27FC236}">
                <a16:creationId xmlns:a16="http://schemas.microsoft.com/office/drawing/2014/main" id="{719FDE92-123B-2D8D-7214-F1B33E4B76AB}"/>
              </a:ext>
            </a:extLst>
          </p:cNvPr>
          <p:cNvCxnSpPr>
            <a:cxnSpLocks/>
          </p:cNvCxnSpPr>
          <p:nvPr/>
        </p:nvCxnSpPr>
        <p:spPr>
          <a:xfrm>
            <a:off x="6876598" y="5118727"/>
            <a:ext cx="0" cy="1478698"/>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3" name="Rectangle 22">
            <a:extLst>
              <a:ext uri="{FF2B5EF4-FFF2-40B4-BE49-F238E27FC236}">
                <a16:creationId xmlns:a16="http://schemas.microsoft.com/office/drawing/2014/main" id="{8A88384A-73E5-5410-87A9-9B47B37CDC82}"/>
              </a:ext>
            </a:extLst>
          </p:cNvPr>
          <p:cNvSpPr/>
          <p:nvPr/>
        </p:nvSpPr>
        <p:spPr>
          <a:xfrm>
            <a:off x="414342" y="600767"/>
            <a:ext cx="11487140" cy="1446550"/>
          </a:xfrm>
          <a:prstGeom prst="rect">
            <a:avLst/>
          </a:prstGeom>
          <a:noFill/>
        </p:spPr>
        <p:txBody>
          <a:bodyPr wrap="square" lIns="91440" tIns="45720" rIns="91440" bIns="45720" anchor="t">
            <a:spAutoFit/>
          </a:bodyPr>
          <a:lstStyle/>
          <a:p>
            <a:pPr algn="ctr" defTabSz="914400"/>
            <a:r>
              <a:rPr lang="en-US" sz="2600" dirty="0">
                <a:solidFill>
                  <a:prstClr val="white"/>
                </a:solidFill>
                <a:latin typeface="Georgia" panose="02040502050405020303" pitchFamily="18" charset="0"/>
              </a:rPr>
              <a:t>END SEM PRESENTATION</a:t>
            </a:r>
          </a:p>
          <a:p>
            <a:pPr algn="ctr" defTabSz="914400"/>
            <a:r>
              <a:rPr lang="en-US" sz="2600" dirty="0">
                <a:solidFill>
                  <a:prstClr val="white"/>
                </a:solidFill>
                <a:latin typeface="Georgia" panose="02040502050405020303" pitchFamily="18" charset="0"/>
              </a:rPr>
              <a:t> on</a:t>
            </a:r>
          </a:p>
          <a:p>
            <a:pPr algn="ctr" defTabSz="914400"/>
            <a:r>
              <a:rPr lang="en-US" sz="3600" b="1" dirty="0">
                <a:solidFill>
                  <a:prstClr val="white"/>
                </a:solidFill>
                <a:latin typeface="Georgia" panose="02040502050405020303" pitchFamily="18" charset="0"/>
              </a:rPr>
              <a:t>DIABETES PREDICTION</a:t>
            </a:r>
          </a:p>
        </p:txBody>
      </p:sp>
      <p:sp>
        <p:nvSpPr>
          <p:cNvPr id="24" name="TextBox 23">
            <a:extLst>
              <a:ext uri="{FF2B5EF4-FFF2-40B4-BE49-F238E27FC236}">
                <a16:creationId xmlns:a16="http://schemas.microsoft.com/office/drawing/2014/main" id="{F48CB4F6-6F6C-BC28-DEBC-6A44BE978BD7}"/>
              </a:ext>
            </a:extLst>
          </p:cNvPr>
          <p:cNvSpPr txBox="1"/>
          <p:nvPr/>
        </p:nvSpPr>
        <p:spPr>
          <a:xfrm>
            <a:off x="3327298" y="2833323"/>
            <a:ext cx="5876072" cy="163121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cs typeface="Times New Roman" panose="02020603050405020304" pitchFamily="18" charset="0"/>
              </a:rPr>
              <a:t>Team Members</a:t>
            </a:r>
          </a:p>
          <a:p>
            <a:endParaRPr lang="en-US" sz="2000" b="1" dirty="0">
              <a:solidFill>
                <a:schemeClr val="bg1"/>
              </a:solidFill>
              <a:latin typeface="Georgia" panose="02040502050405020303" pitchFamily="18" charset="0"/>
              <a:cs typeface="Times New Roman" panose="02020603050405020304" pitchFamily="18" charset="0"/>
            </a:endParaRPr>
          </a:p>
          <a:p>
            <a:r>
              <a:rPr lang="en-US" sz="2000" b="1" dirty="0">
                <a:solidFill>
                  <a:schemeClr val="bg1"/>
                </a:solidFill>
                <a:latin typeface="Georgia" panose="02040502050405020303" pitchFamily="18" charset="0"/>
                <a:cs typeface="Times New Roman" panose="02020603050405020304" pitchFamily="18" charset="0"/>
              </a:rPr>
              <a:t>B.SAI ABHISHEK           BL.EN.U4AIE21015</a:t>
            </a:r>
          </a:p>
          <a:p>
            <a:r>
              <a:rPr lang="en-US" sz="2000" b="1" dirty="0">
                <a:solidFill>
                  <a:schemeClr val="bg1"/>
                </a:solidFill>
                <a:latin typeface="Georgia" panose="02040502050405020303" pitchFamily="18" charset="0"/>
                <a:cs typeface="Times New Roman" panose="02020603050405020304" pitchFamily="18" charset="0"/>
              </a:rPr>
              <a:t>B.RUCHITH BALAJI     BL.EN.U4AIE21017 </a:t>
            </a:r>
          </a:p>
          <a:p>
            <a:r>
              <a:rPr lang="en-US" sz="2000" b="1" dirty="0">
                <a:solidFill>
                  <a:schemeClr val="bg1"/>
                </a:solidFill>
                <a:latin typeface="Georgia" panose="02040502050405020303" pitchFamily="18" charset="0"/>
                <a:cs typeface="Times New Roman" panose="02020603050405020304" pitchFamily="18" charset="0"/>
              </a:rPr>
              <a:t>CHILLAKURU HARI     BL.EN.U4AIE21038</a:t>
            </a:r>
          </a:p>
        </p:txBody>
      </p:sp>
      <p:pic>
        <p:nvPicPr>
          <p:cNvPr id="25" name="Picture 24" descr="A picture containing drawing&#10;&#10;Description automatically generated">
            <a:extLst>
              <a:ext uri="{FF2B5EF4-FFF2-40B4-BE49-F238E27FC236}">
                <a16:creationId xmlns:a16="http://schemas.microsoft.com/office/drawing/2014/main" id="{9D22CBA2-80B3-C1A8-2010-D72D1EAFA335}"/>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567769"/>
            <a:ext cx="5602405" cy="4562098"/>
          </a:xfrm>
        </p:spPr>
        <p:txBody>
          <a:bodyPr>
            <a:normAutofit/>
          </a:bodyPr>
          <a:lstStyle/>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Naive Bayes is a probabilistic classifier based on Bayes' theorem, assuming independence between features. Despite its simplistic assumptions.</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Naive Bayes has proven effective in various classification tasks, including diabetes prediction. It is particularly well-suited for datasets with high dimensionality and can provide rapid predictions. </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Naive Bayes models are interpretable and computationally efficient, making them practical for healthcare applications</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10</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Methodology-NB</a:t>
            </a:r>
            <a:endParaRPr lang="en-US" sz="4000" b="1" dirty="0"/>
          </a:p>
        </p:txBody>
      </p:sp>
      <p:pic>
        <p:nvPicPr>
          <p:cNvPr id="3074" name="Picture 2" descr="Building Naive Bayes Classifier from Scratch to Perform Sentiment Analysis">
            <a:extLst>
              <a:ext uri="{FF2B5EF4-FFF2-40B4-BE49-F238E27FC236}">
                <a16:creationId xmlns:a16="http://schemas.microsoft.com/office/drawing/2014/main" id="{97524CB9-C44B-3A9E-1387-A7962BC4A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289" y="1923977"/>
            <a:ext cx="3700462" cy="3010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1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567769"/>
            <a:ext cx="5602405" cy="4562098"/>
          </a:xfrm>
        </p:spPr>
        <p:txBody>
          <a:bodyPr>
            <a:normAutofit/>
          </a:bodyPr>
          <a:lstStyle/>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SVM is a powerful supervised learning algorithm used for classification and regression tasks. </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In the context of diabetes prediction, SVM can be employed to create a decision boundary that effectively separates the data into different classes, distinguishing between individuals with and without diabetes. </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SVM aims to maximize the margin between classes, providing robust predictions and adaptability to non-linear relationships in the data.</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11</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Methodology-SVM</a:t>
            </a:r>
            <a:endParaRPr lang="en-US" sz="4000" b="1" dirty="0"/>
          </a:p>
        </p:txBody>
      </p:sp>
      <p:pic>
        <p:nvPicPr>
          <p:cNvPr id="4098" name="Picture 2" descr="Support Vector Machine (SVM) Algorithm - Javatpoint">
            <a:extLst>
              <a:ext uri="{FF2B5EF4-FFF2-40B4-BE49-F238E27FC236}">
                <a16:creationId xmlns:a16="http://schemas.microsoft.com/office/drawing/2014/main" id="{DFA62CD3-D272-05CE-FEF8-1D8CB8AB7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019300"/>
            <a:ext cx="42291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85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567769"/>
            <a:ext cx="5602405" cy="4562098"/>
          </a:xfrm>
        </p:spPr>
        <p:txBody>
          <a:bodyPr>
            <a:normAutofit/>
          </a:bodyPr>
          <a:lstStyle/>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Decision Trees are a fundamental machine learning model that recursively splits the data based on features, creating a tree-like structure. </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In the context of diabetes prediction, Decision Trees can uncover complex decision paths and interactions between different patient characteristics. </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Decision Trees are interpretable and provide a visual representation of the decision-making process.</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12</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Methodology-DT</a:t>
            </a:r>
            <a:endParaRPr lang="en-US" sz="4000" b="1" dirty="0"/>
          </a:p>
        </p:txBody>
      </p:sp>
      <p:pic>
        <p:nvPicPr>
          <p:cNvPr id="5122" name="Picture 2" descr="Decision Tree Algorithm in Machine Learning - Javatpoint">
            <a:extLst>
              <a:ext uri="{FF2B5EF4-FFF2-40B4-BE49-F238E27FC236}">
                <a16:creationId xmlns:a16="http://schemas.microsoft.com/office/drawing/2014/main" id="{21B14D8E-1C6F-459B-009E-89605B78A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525" y="2060575"/>
            <a:ext cx="4105275" cy="273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364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8"/>
            <a:ext cx="10860206" cy="3959525"/>
          </a:xfrm>
        </p:spPr>
        <p:txBody>
          <a:bodyPr>
            <a:normAutofit/>
          </a:bodyPr>
          <a:lstStyle/>
          <a:p>
            <a:pPr>
              <a:lnSpc>
                <a:spcPct val="150000"/>
              </a:lnSpc>
              <a:buFont typeface="Wingdings" pitchFamily="2" charset="2"/>
              <a:buChar char="Ø"/>
            </a:pPr>
            <a:r>
              <a:rPr lang="en-US" b="0" i="0" dirty="0">
                <a:effectLst/>
                <a:latin typeface="Times New Roman" panose="02020603050405020304" pitchFamily="18" charset="0"/>
                <a:ea typeface="Gadugi" panose="020B0502040204020203" pitchFamily="34" charset="0"/>
                <a:cs typeface="Times New Roman" panose="02020603050405020304" pitchFamily="18" charset="0"/>
              </a:rPr>
              <a:t>Heading to VS Code….</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13</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Implementation</a:t>
            </a:r>
            <a:endParaRPr lang="en-US" sz="4000" b="1" dirty="0"/>
          </a:p>
        </p:txBody>
      </p:sp>
    </p:spTree>
    <p:extLst>
      <p:ext uri="{BB962C8B-B14F-4D97-AF65-F5344CB8AC3E}">
        <p14:creationId xmlns:p14="http://schemas.microsoft.com/office/powerpoint/2010/main" val="3251152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54FB87C-B53B-BA52-6B46-CBDAC9418227}"/>
              </a:ext>
            </a:extLst>
          </p:cNvPr>
          <p:cNvPicPr>
            <a:picLocks noChangeAspect="1"/>
          </p:cNvPicPr>
          <p:nvPr/>
        </p:nvPicPr>
        <p:blipFill>
          <a:blip r:embed="rId2"/>
          <a:stretch>
            <a:fillRect/>
          </a:stretch>
        </p:blipFill>
        <p:spPr>
          <a:xfrm>
            <a:off x="8663749" y="2313199"/>
            <a:ext cx="2931347" cy="25360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957F7066-DD68-E806-057C-EFE7ED50793C}"/>
              </a:ext>
            </a:extLst>
          </p:cNvPr>
          <p:cNvPicPr>
            <a:picLocks noChangeAspect="1"/>
          </p:cNvPicPr>
          <p:nvPr/>
        </p:nvPicPr>
        <p:blipFill>
          <a:blip r:embed="rId3"/>
          <a:stretch>
            <a:fillRect/>
          </a:stretch>
        </p:blipFill>
        <p:spPr>
          <a:xfrm>
            <a:off x="4719755" y="2313199"/>
            <a:ext cx="2984500" cy="25360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AB3F9488-1183-B103-6379-6A8BAA54A33B}"/>
              </a:ext>
            </a:extLst>
          </p:cNvPr>
          <p:cNvPicPr>
            <a:picLocks noChangeAspect="1"/>
          </p:cNvPicPr>
          <p:nvPr/>
        </p:nvPicPr>
        <p:blipFill>
          <a:blip r:embed="rId4"/>
          <a:stretch>
            <a:fillRect/>
          </a:stretch>
        </p:blipFill>
        <p:spPr>
          <a:xfrm>
            <a:off x="775759" y="2313199"/>
            <a:ext cx="2984500" cy="25530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14</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Results - LR</a:t>
            </a:r>
            <a:endParaRPr lang="en-US" sz="4000" b="1" dirty="0"/>
          </a:p>
        </p:txBody>
      </p:sp>
      <p:sp>
        <p:nvSpPr>
          <p:cNvPr id="10" name="TextBox 9">
            <a:extLst>
              <a:ext uri="{FF2B5EF4-FFF2-40B4-BE49-F238E27FC236}">
                <a16:creationId xmlns:a16="http://schemas.microsoft.com/office/drawing/2014/main" id="{ECEAE869-F5C9-EFDE-C4FE-039F32AD7032}"/>
              </a:ext>
            </a:extLst>
          </p:cNvPr>
          <p:cNvSpPr txBox="1"/>
          <p:nvPr/>
        </p:nvSpPr>
        <p:spPr>
          <a:xfrm>
            <a:off x="775758" y="5053052"/>
            <a:ext cx="10872493"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Accuracy Graph 						 	Result						Classification Report</a:t>
            </a:r>
          </a:p>
        </p:txBody>
      </p:sp>
    </p:spTree>
    <p:extLst>
      <p:ext uri="{BB962C8B-B14F-4D97-AF65-F5344CB8AC3E}">
        <p14:creationId xmlns:p14="http://schemas.microsoft.com/office/powerpoint/2010/main" val="8533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15</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Results - LR</a:t>
            </a:r>
            <a:endParaRPr lang="en-US" sz="4000" b="1" dirty="0"/>
          </a:p>
        </p:txBody>
      </p:sp>
      <p:pic>
        <p:nvPicPr>
          <p:cNvPr id="3" name="Picture 2">
            <a:extLst>
              <a:ext uri="{FF2B5EF4-FFF2-40B4-BE49-F238E27FC236}">
                <a16:creationId xmlns:a16="http://schemas.microsoft.com/office/drawing/2014/main" id="{17FDA2EC-9818-29F4-42F4-0F85C17B51DD}"/>
              </a:ext>
            </a:extLst>
          </p:cNvPr>
          <p:cNvPicPr>
            <a:picLocks noChangeAspect="1"/>
          </p:cNvPicPr>
          <p:nvPr/>
        </p:nvPicPr>
        <p:blipFill>
          <a:blip r:embed="rId2"/>
          <a:stretch>
            <a:fillRect/>
          </a:stretch>
        </p:blipFill>
        <p:spPr>
          <a:xfrm>
            <a:off x="3395662" y="1262062"/>
            <a:ext cx="5400675" cy="4333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08F12A9-37C4-5DD7-F104-65B4A788850F}"/>
              </a:ext>
            </a:extLst>
          </p:cNvPr>
          <p:cNvSpPr txBox="1"/>
          <p:nvPr/>
        </p:nvSpPr>
        <p:spPr>
          <a:xfrm>
            <a:off x="3395662" y="5720743"/>
            <a:ext cx="5400675"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ROC Curve</a:t>
            </a:r>
          </a:p>
        </p:txBody>
      </p:sp>
    </p:spTree>
    <p:extLst>
      <p:ext uri="{BB962C8B-B14F-4D97-AF65-F5344CB8AC3E}">
        <p14:creationId xmlns:p14="http://schemas.microsoft.com/office/powerpoint/2010/main" val="34041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C294AB-E7A1-0588-6B9A-55963E34D0AF}"/>
              </a:ext>
            </a:extLst>
          </p:cNvPr>
          <p:cNvPicPr>
            <a:picLocks noChangeAspect="1"/>
          </p:cNvPicPr>
          <p:nvPr/>
        </p:nvPicPr>
        <p:blipFill>
          <a:blip r:embed="rId2"/>
          <a:stretch>
            <a:fillRect/>
          </a:stretch>
        </p:blipFill>
        <p:spPr>
          <a:xfrm>
            <a:off x="775759" y="2304729"/>
            <a:ext cx="2984498" cy="2553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0A318992-C314-AFD2-A1DA-A1FC7E051F68}"/>
              </a:ext>
            </a:extLst>
          </p:cNvPr>
          <p:cNvPicPr>
            <a:picLocks noChangeAspect="1"/>
          </p:cNvPicPr>
          <p:nvPr/>
        </p:nvPicPr>
        <p:blipFill>
          <a:blip r:embed="rId3"/>
          <a:stretch>
            <a:fillRect/>
          </a:stretch>
        </p:blipFill>
        <p:spPr>
          <a:xfrm>
            <a:off x="8663749" y="2304468"/>
            <a:ext cx="2984497" cy="25530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4EF006E1-A04B-E3C0-17AE-164B74CF463B}"/>
              </a:ext>
            </a:extLst>
          </p:cNvPr>
          <p:cNvPicPr>
            <a:picLocks noChangeAspect="1"/>
          </p:cNvPicPr>
          <p:nvPr/>
        </p:nvPicPr>
        <p:blipFill>
          <a:blip r:embed="rId4"/>
          <a:stretch>
            <a:fillRect/>
          </a:stretch>
        </p:blipFill>
        <p:spPr>
          <a:xfrm>
            <a:off x="4719754" y="2330127"/>
            <a:ext cx="2984498" cy="2553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16</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Results– RF</a:t>
            </a:r>
            <a:endParaRPr lang="en-US" sz="4000" b="1" dirty="0"/>
          </a:p>
        </p:txBody>
      </p:sp>
      <p:sp>
        <p:nvSpPr>
          <p:cNvPr id="4" name="TextBox 3">
            <a:extLst>
              <a:ext uri="{FF2B5EF4-FFF2-40B4-BE49-F238E27FC236}">
                <a16:creationId xmlns:a16="http://schemas.microsoft.com/office/drawing/2014/main" id="{20D71057-CFE9-9D23-B705-49D8A55A43D2}"/>
              </a:ext>
            </a:extLst>
          </p:cNvPr>
          <p:cNvSpPr txBox="1"/>
          <p:nvPr/>
        </p:nvSpPr>
        <p:spPr>
          <a:xfrm>
            <a:off x="775758" y="5053052"/>
            <a:ext cx="10872493"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Accuracy Graph 						 	Result						Classification Report</a:t>
            </a:r>
          </a:p>
        </p:txBody>
      </p:sp>
    </p:spTree>
    <p:extLst>
      <p:ext uri="{BB962C8B-B14F-4D97-AF65-F5344CB8AC3E}">
        <p14:creationId xmlns:p14="http://schemas.microsoft.com/office/powerpoint/2010/main" val="422179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17</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Results - RF</a:t>
            </a:r>
            <a:endParaRPr lang="en-US" sz="4000" b="1" dirty="0"/>
          </a:p>
        </p:txBody>
      </p:sp>
      <p:sp>
        <p:nvSpPr>
          <p:cNvPr id="7" name="TextBox 6">
            <a:extLst>
              <a:ext uri="{FF2B5EF4-FFF2-40B4-BE49-F238E27FC236}">
                <a16:creationId xmlns:a16="http://schemas.microsoft.com/office/drawing/2014/main" id="{108F12A9-37C4-5DD7-F104-65B4A788850F}"/>
              </a:ext>
            </a:extLst>
          </p:cNvPr>
          <p:cNvSpPr txBox="1"/>
          <p:nvPr/>
        </p:nvSpPr>
        <p:spPr>
          <a:xfrm>
            <a:off x="3395662" y="5720743"/>
            <a:ext cx="5400675"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ROC Curve</a:t>
            </a:r>
          </a:p>
        </p:txBody>
      </p:sp>
      <p:pic>
        <p:nvPicPr>
          <p:cNvPr id="4" name="Picture 3">
            <a:extLst>
              <a:ext uri="{FF2B5EF4-FFF2-40B4-BE49-F238E27FC236}">
                <a16:creationId xmlns:a16="http://schemas.microsoft.com/office/drawing/2014/main" id="{95290FB1-D73C-B9FA-2D66-F367429B7079}"/>
              </a:ext>
            </a:extLst>
          </p:cNvPr>
          <p:cNvPicPr>
            <a:picLocks noChangeAspect="1"/>
          </p:cNvPicPr>
          <p:nvPr/>
        </p:nvPicPr>
        <p:blipFill>
          <a:blip r:embed="rId2"/>
          <a:stretch>
            <a:fillRect/>
          </a:stretch>
        </p:blipFill>
        <p:spPr>
          <a:xfrm>
            <a:off x="3395662" y="1262062"/>
            <a:ext cx="5400675" cy="4333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73466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B7E6AAB-45F0-ECF0-E472-03322F8E553C}"/>
              </a:ext>
            </a:extLst>
          </p:cNvPr>
          <p:cNvPicPr>
            <a:picLocks noChangeAspect="1"/>
          </p:cNvPicPr>
          <p:nvPr/>
        </p:nvPicPr>
        <p:blipFill>
          <a:blip r:embed="rId3"/>
          <a:stretch>
            <a:fillRect/>
          </a:stretch>
        </p:blipFill>
        <p:spPr>
          <a:xfrm>
            <a:off x="8663747" y="2314573"/>
            <a:ext cx="2984499" cy="2533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30767460-0337-B8BD-B2C6-ED6BDEF0BEDF}"/>
              </a:ext>
            </a:extLst>
          </p:cNvPr>
          <p:cNvPicPr>
            <a:picLocks noChangeAspect="1"/>
          </p:cNvPicPr>
          <p:nvPr/>
        </p:nvPicPr>
        <p:blipFill>
          <a:blip r:embed="rId4"/>
          <a:stretch>
            <a:fillRect/>
          </a:stretch>
        </p:blipFill>
        <p:spPr>
          <a:xfrm>
            <a:off x="4717213" y="2304726"/>
            <a:ext cx="2987040" cy="25628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5EAD6C93-EAED-CBF4-981A-A950DAEBD1C0}"/>
              </a:ext>
            </a:extLst>
          </p:cNvPr>
          <p:cNvPicPr>
            <a:picLocks noChangeAspect="1"/>
          </p:cNvPicPr>
          <p:nvPr/>
        </p:nvPicPr>
        <p:blipFill>
          <a:blip r:embed="rId5"/>
          <a:stretch>
            <a:fillRect/>
          </a:stretch>
        </p:blipFill>
        <p:spPr>
          <a:xfrm>
            <a:off x="773218" y="2314573"/>
            <a:ext cx="2984498" cy="25333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18</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Results– NB</a:t>
            </a:r>
            <a:endParaRPr lang="en-US" sz="4000" b="1" dirty="0"/>
          </a:p>
        </p:txBody>
      </p:sp>
      <p:sp>
        <p:nvSpPr>
          <p:cNvPr id="17" name="TextBox 16">
            <a:extLst>
              <a:ext uri="{FF2B5EF4-FFF2-40B4-BE49-F238E27FC236}">
                <a16:creationId xmlns:a16="http://schemas.microsoft.com/office/drawing/2014/main" id="{9A23B530-2ADB-98FD-628D-6251DAC927F4}"/>
              </a:ext>
            </a:extLst>
          </p:cNvPr>
          <p:cNvSpPr txBox="1"/>
          <p:nvPr/>
        </p:nvSpPr>
        <p:spPr>
          <a:xfrm>
            <a:off x="775758" y="5053052"/>
            <a:ext cx="10872493"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Accuracy Graph 						 	Result						Classification Report</a:t>
            </a:r>
          </a:p>
        </p:txBody>
      </p:sp>
    </p:spTree>
    <p:extLst>
      <p:ext uri="{BB962C8B-B14F-4D97-AF65-F5344CB8AC3E}">
        <p14:creationId xmlns:p14="http://schemas.microsoft.com/office/powerpoint/2010/main" val="3474206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E9E6400-9E02-A108-E2B4-56978374795A}"/>
              </a:ext>
            </a:extLst>
          </p:cNvPr>
          <p:cNvPicPr>
            <a:picLocks noChangeAspect="1"/>
          </p:cNvPicPr>
          <p:nvPr/>
        </p:nvPicPr>
        <p:blipFill>
          <a:blip r:embed="rId2"/>
          <a:stretch>
            <a:fillRect/>
          </a:stretch>
        </p:blipFill>
        <p:spPr>
          <a:xfrm>
            <a:off x="8663749" y="2326760"/>
            <a:ext cx="2984501" cy="25104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C9966BFC-673D-0F2B-57F2-ED925A2415E7}"/>
              </a:ext>
            </a:extLst>
          </p:cNvPr>
          <p:cNvPicPr>
            <a:picLocks noChangeAspect="1"/>
          </p:cNvPicPr>
          <p:nvPr/>
        </p:nvPicPr>
        <p:blipFill>
          <a:blip r:embed="rId3"/>
          <a:stretch>
            <a:fillRect/>
          </a:stretch>
        </p:blipFill>
        <p:spPr>
          <a:xfrm>
            <a:off x="4772025" y="2326762"/>
            <a:ext cx="2932229" cy="2535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B29826EA-C32C-6810-11C3-891CE09AFFEF}"/>
              </a:ext>
            </a:extLst>
          </p:cNvPr>
          <p:cNvPicPr>
            <a:picLocks noChangeAspect="1"/>
          </p:cNvPicPr>
          <p:nvPr/>
        </p:nvPicPr>
        <p:blipFill>
          <a:blip r:embed="rId4"/>
          <a:stretch>
            <a:fillRect/>
          </a:stretch>
        </p:blipFill>
        <p:spPr>
          <a:xfrm>
            <a:off x="799688" y="2326761"/>
            <a:ext cx="2960572" cy="25104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19</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Results - SVM</a:t>
            </a:r>
            <a:endParaRPr lang="en-US" sz="4000" b="1" dirty="0"/>
          </a:p>
        </p:txBody>
      </p:sp>
      <p:sp>
        <p:nvSpPr>
          <p:cNvPr id="14" name="TextBox 13">
            <a:extLst>
              <a:ext uri="{FF2B5EF4-FFF2-40B4-BE49-F238E27FC236}">
                <a16:creationId xmlns:a16="http://schemas.microsoft.com/office/drawing/2014/main" id="{3B8CA90F-303A-B69E-D6DB-CF4304C59444}"/>
              </a:ext>
            </a:extLst>
          </p:cNvPr>
          <p:cNvSpPr txBox="1"/>
          <p:nvPr/>
        </p:nvSpPr>
        <p:spPr>
          <a:xfrm>
            <a:off x="775758" y="5053052"/>
            <a:ext cx="10872493"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Accuracy Graph 						 	Result						Classification Report</a:t>
            </a:r>
          </a:p>
        </p:txBody>
      </p:sp>
    </p:spTree>
    <p:extLst>
      <p:ext uri="{BB962C8B-B14F-4D97-AF65-F5344CB8AC3E}">
        <p14:creationId xmlns:p14="http://schemas.microsoft.com/office/powerpoint/2010/main" val="49900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a:xfrm>
            <a:off x="493594" y="1695450"/>
            <a:ext cx="4545131" cy="3092588"/>
          </a:xfrm>
        </p:spPr>
        <p:txBody>
          <a:bodyPr vert="horz" lIns="91440" tIns="45720" rIns="91440" bIns="45720" rtlCol="0" anchor="t">
            <a:normAutofit/>
          </a:bodyPr>
          <a:lstStyle/>
          <a:p>
            <a:pPr>
              <a:lnSpc>
                <a:spcPct val="150000"/>
              </a:lnSpc>
              <a:buFont typeface="Wingdings" pitchFamily="2" charset="2"/>
              <a:buChar char="Ø"/>
            </a:pPr>
            <a:r>
              <a:rPr lang="en-US" dirty="0">
                <a:latin typeface="Times New Roman" pitchFamily="18" charset="0"/>
                <a:cs typeface="Times New Roman" pitchFamily="18" charset="0"/>
              </a:rPr>
              <a:t>Introduction</a:t>
            </a:r>
          </a:p>
          <a:p>
            <a:pPr>
              <a:lnSpc>
                <a:spcPct val="150000"/>
              </a:lnSpc>
              <a:buFont typeface="Wingdings" pitchFamily="2" charset="2"/>
              <a:buChar char="Ø"/>
            </a:pPr>
            <a:r>
              <a:rPr lang="en-US" dirty="0">
                <a:latin typeface="Times New Roman" pitchFamily="18" charset="0"/>
                <a:cs typeface="Times New Roman" pitchFamily="18" charset="0"/>
              </a:rPr>
              <a:t>Problem Statement</a:t>
            </a:r>
          </a:p>
          <a:p>
            <a:pPr>
              <a:lnSpc>
                <a:spcPct val="150000"/>
              </a:lnSpc>
              <a:buFont typeface="Wingdings" pitchFamily="2" charset="2"/>
              <a:buChar char="Ø"/>
            </a:pPr>
            <a:r>
              <a:rPr lang="en-US" dirty="0">
                <a:latin typeface="Times New Roman" pitchFamily="18" charset="0"/>
                <a:cs typeface="Times New Roman" pitchFamily="18" charset="0"/>
              </a:rPr>
              <a:t>Dataset Description</a:t>
            </a:r>
          </a:p>
          <a:p>
            <a:pPr>
              <a:lnSpc>
                <a:spcPct val="150000"/>
              </a:lnSpc>
              <a:buFont typeface="Wingdings" pitchFamily="2" charset="2"/>
              <a:buChar char="Ø"/>
            </a:pPr>
            <a:r>
              <a:rPr lang="en-US" dirty="0">
                <a:latin typeface="Times New Roman" pitchFamily="18" charset="0"/>
                <a:cs typeface="Times New Roman" pitchFamily="18" charset="0"/>
              </a:rPr>
              <a:t>Proposed Methodology</a:t>
            </a:r>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a:xfrm>
            <a:off x="115956" y="6478751"/>
            <a:ext cx="758687" cy="365125"/>
          </a:xfrm>
        </p:spPr>
        <p:txBody>
          <a:bodyPr/>
          <a:lstStyle/>
          <a:p>
            <a:fld id="{71766878-3199-4EAB-94E7-2D6D11070E14}" type="slidenum">
              <a:rPr lang="en-US" smtClean="0"/>
              <a:pPr/>
              <a:t>2</a:t>
            </a:fld>
            <a:endParaRPr lang="en-US" dirty="0"/>
          </a:p>
        </p:txBody>
      </p:sp>
      <p:sp>
        <p:nvSpPr>
          <p:cNvPr id="10" name="Title 2">
            <a:extLst>
              <a:ext uri="{FF2B5EF4-FFF2-40B4-BE49-F238E27FC236}">
                <a16:creationId xmlns:a16="http://schemas.microsoft.com/office/drawing/2014/main" id="{AD9625E2-0383-92F4-AFE2-88DF744FB657}"/>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CONTENTS</a:t>
            </a:r>
            <a:endParaRPr lang="en-US" sz="4000" b="1" dirty="0"/>
          </a:p>
        </p:txBody>
      </p:sp>
      <p:sp>
        <p:nvSpPr>
          <p:cNvPr id="13" name="Content Placeholder 1">
            <a:extLst>
              <a:ext uri="{FF2B5EF4-FFF2-40B4-BE49-F238E27FC236}">
                <a16:creationId xmlns:a16="http://schemas.microsoft.com/office/drawing/2014/main" id="{070C99A6-9EEE-1A05-90D7-1B743AE474E6}"/>
              </a:ext>
            </a:extLst>
          </p:cNvPr>
          <p:cNvSpPr txBox="1">
            <a:spLocks/>
          </p:cNvSpPr>
          <p:nvPr/>
        </p:nvSpPr>
        <p:spPr>
          <a:xfrm>
            <a:off x="5038725" y="1695450"/>
            <a:ext cx="4545131" cy="30925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itchFamily="2" charset="2"/>
              <a:buChar char="Ø"/>
            </a:pPr>
            <a:r>
              <a:rPr lang="en-US" sz="2800" dirty="0"/>
              <a:t>Results and Analysis</a:t>
            </a:r>
          </a:p>
          <a:p>
            <a:pPr>
              <a:lnSpc>
                <a:spcPct val="150000"/>
              </a:lnSpc>
              <a:buFont typeface="Wingdings" pitchFamily="2" charset="2"/>
              <a:buChar char="Ø"/>
            </a:pPr>
            <a:r>
              <a:rPr lang="en-US" sz="2800" dirty="0"/>
              <a:t>Conclusion</a:t>
            </a:r>
          </a:p>
          <a:p>
            <a:pPr>
              <a:lnSpc>
                <a:spcPct val="150000"/>
              </a:lnSpc>
              <a:buFont typeface="Wingdings" pitchFamily="2" charset="2"/>
              <a:buChar char="Ø"/>
            </a:pPr>
            <a:r>
              <a:rPr lang="en-US" sz="2800" dirty="0"/>
              <a:t>Future Work</a:t>
            </a:r>
          </a:p>
          <a:p>
            <a:pPr>
              <a:lnSpc>
                <a:spcPct val="150000"/>
              </a:lnSpc>
              <a:buFont typeface="Wingdings" pitchFamily="2" charset="2"/>
              <a:buChar char="Ø"/>
            </a:pPr>
            <a:r>
              <a:rPr lang="en-US" sz="2800" dirty="0"/>
              <a:t>References</a:t>
            </a:r>
          </a:p>
        </p:txBody>
      </p:sp>
    </p:spTree>
    <p:extLst>
      <p:ext uri="{BB962C8B-B14F-4D97-AF65-F5344CB8AC3E}">
        <p14:creationId xmlns:p14="http://schemas.microsoft.com/office/powerpoint/2010/main" val="3432407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EC9EA99-D097-2BA8-AFC2-811D47EC0842}"/>
              </a:ext>
            </a:extLst>
          </p:cNvPr>
          <p:cNvPicPr>
            <a:picLocks noChangeAspect="1"/>
          </p:cNvPicPr>
          <p:nvPr/>
        </p:nvPicPr>
        <p:blipFill>
          <a:blip r:embed="rId2"/>
          <a:stretch>
            <a:fillRect/>
          </a:stretch>
        </p:blipFill>
        <p:spPr>
          <a:xfrm>
            <a:off x="8663731" y="2294941"/>
            <a:ext cx="2984498" cy="2553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A987EB41-10F0-7C62-596A-D375E65581D8}"/>
              </a:ext>
            </a:extLst>
          </p:cNvPr>
          <p:cNvPicPr>
            <a:picLocks noChangeAspect="1"/>
          </p:cNvPicPr>
          <p:nvPr/>
        </p:nvPicPr>
        <p:blipFill>
          <a:blip r:embed="rId3"/>
          <a:stretch>
            <a:fillRect/>
          </a:stretch>
        </p:blipFill>
        <p:spPr>
          <a:xfrm>
            <a:off x="4719746" y="2304732"/>
            <a:ext cx="2984498" cy="2553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979C42D8-2DA1-35E8-95CF-8CD813DB8A02}"/>
              </a:ext>
            </a:extLst>
          </p:cNvPr>
          <p:cNvPicPr>
            <a:picLocks noChangeAspect="1"/>
          </p:cNvPicPr>
          <p:nvPr/>
        </p:nvPicPr>
        <p:blipFill>
          <a:blip r:embed="rId4"/>
          <a:stretch>
            <a:fillRect/>
          </a:stretch>
        </p:blipFill>
        <p:spPr>
          <a:xfrm>
            <a:off x="775759" y="2304732"/>
            <a:ext cx="2984500" cy="2553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20</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Results– DT</a:t>
            </a:r>
            <a:endParaRPr lang="en-US" sz="4000" b="1" dirty="0"/>
          </a:p>
        </p:txBody>
      </p:sp>
      <p:sp>
        <p:nvSpPr>
          <p:cNvPr id="13" name="TextBox 12">
            <a:extLst>
              <a:ext uri="{FF2B5EF4-FFF2-40B4-BE49-F238E27FC236}">
                <a16:creationId xmlns:a16="http://schemas.microsoft.com/office/drawing/2014/main" id="{EDD12EBD-0E8C-FDFD-A437-1FE47F5A0286}"/>
              </a:ext>
            </a:extLst>
          </p:cNvPr>
          <p:cNvSpPr txBox="1"/>
          <p:nvPr/>
        </p:nvSpPr>
        <p:spPr>
          <a:xfrm>
            <a:off x="775758" y="5053052"/>
            <a:ext cx="10872493"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Accuracy Graph 						 	Result						Classification Report</a:t>
            </a:r>
          </a:p>
        </p:txBody>
      </p:sp>
    </p:spTree>
    <p:extLst>
      <p:ext uri="{BB962C8B-B14F-4D97-AF65-F5344CB8AC3E}">
        <p14:creationId xmlns:p14="http://schemas.microsoft.com/office/powerpoint/2010/main" val="2112206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8"/>
            <a:ext cx="10860205" cy="4552192"/>
          </a:xfrm>
        </p:spPr>
        <p:txBody>
          <a:bodyPr>
            <a:normAutofit/>
          </a:bodyPr>
          <a:lstStyle/>
          <a:p>
            <a:pPr algn="just">
              <a:lnSpc>
                <a:spcPct val="150000"/>
              </a:lnSpc>
              <a:buFont typeface="Wingdings" pitchFamily="2" charset="2"/>
              <a:buChar char="Ø"/>
            </a:pPr>
            <a:r>
              <a:rPr lang="en-US" sz="1800" dirty="0">
                <a:effectLst/>
                <a:latin typeface="Times New Roman" panose="02020603050405020304" pitchFamily="18" charset="0"/>
                <a:ea typeface="SimSun" panose="02010600030101010101" pitchFamily="2" charset="-122"/>
              </a:rPr>
              <a:t>Analyzing the performance of different Machine learning algorithms (SVM, LR, NB, DT</a:t>
            </a:r>
            <a:r>
              <a:rPr lang="en-US" sz="1800" dirty="0">
                <a:latin typeface="Times New Roman" panose="02020603050405020304" pitchFamily="18" charset="0"/>
                <a:ea typeface="SimSun" panose="02010600030101010101" pitchFamily="2" charset="-122"/>
              </a:rPr>
              <a:t>, RF</a:t>
            </a:r>
            <a:r>
              <a:rPr lang="en-US" sz="1800" dirty="0">
                <a:effectLst/>
                <a:latin typeface="Times New Roman" panose="02020603050405020304" pitchFamily="18" charset="0"/>
                <a:ea typeface="SimSun" panose="02010600030101010101" pitchFamily="2" charset="-122"/>
              </a:rPr>
              <a:t>) in Diabetes disease detection involves considering several aspects such as accuracy, precision, recall, F1 score. </a:t>
            </a:r>
            <a:r>
              <a:rPr lang="en-US" sz="1800" dirty="0">
                <a:latin typeface="Times New Roman" panose="02020603050405020304" pitchFamily="18" charset="0"/>
                <a:ea typeface="SimSun" panose="02010600030101010101" pitchFamily="2" charset="-122"/>
              </a:rPr>
              <a:t>Based on following things….</a:t>
            </a:r>
          </a:p>
          <a:p>
            <a:pPr lvl="1" algn="just">
              <a:lnSpc>
                <a:spcPct val="150000"/>
              </a:lnSpc>
              <a:buFont typeface="Wingdings" pitchFamily="2" charset="2"/>
              <a:buChar char="Ø"/>
            </a:pPr>
            <a:r>
              <a:rPr lang="en-US" sz="1400" b="0" i="0" dirty="0">
                <a:effectLst/>
                <a:latin typeface="Times New Roman" panose="02020603050405020304" pitchFamily="18" charset="0"/>
                <a:ea typeface="Gadugi" panose="020B0502040204020203" pitchFamily="34" charset="0"/>
                <a:cs typeface="Times New Roman" panose="02020603050405020304" pitchFamily="18" charset="0"/>
              </a:rPr>
              <a:t>Accuracy Comparison</a:t>
            </a:r>
          </a:p>
          <a:p>
            <a:pPr lvl="1" algn="just">
              <a:lnSpc>
                <a:spcPct val="150000"/>
              </a:lnSpc>
              <a:buFont typeface="Wingdings" pitchFamily="2" charset="2"/>
              <a:buChar char="Ø"/>
            </a:pPr>
            <a:r>
              <a:rPr lang="en-US" sz="1400" b="0" i="0" dirty="0">
                <a:effectLst/>
                <a:latin typeface="Times New Roman" panose="02020603050405020304" pitchFamily="18" charset="0"/>
                <a:ea typeface="Gadugi" panose="020B0502040204020203" pitchFamily="34" charset="0"/>
                <a:cs typeface="Times New Roman" panose="02020603050405020304" pitchFamily="18" charset="0"/>
              </a:rPr>
              <a:t>Precision, Recall and F-1Score</a:t>
            </a:r>
          </a:p>
          <a:p>
            <a:pPr marL="457200" lvl="1" indent="0" algn="just">
              <a:lnSpc>
                <a:spcPct val="150000"/>
              </a:lnSpc>
              <a:buNone/>
            </a:pPr>
            <a:endParaRPr lang="en-US" sz="1400" b="0" i="0" dirty="0">
              <a:effectLst/>
              <a:latin typeface="Times New Roman" panose="02020603050405020304" pitchFamily="18" charset="0"/>
              <a:ea typeface="Gadugi" panose="020B0502040204020203"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21</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t>Analysis</a:t>
            </a:r>
          </a:p>
        </p:txBody>
      </p:sp>
      <p:graphicFrame>
        <p:nvGraphicFramePr>
          <p:cNvPr id="3" name="Table 2">
            <a:extLst>
              <a:ext uri="{FF2B5EF4-FFF2-40B4-BE49-F238E27FC236}">
                <a16:creationId xmlns:a16="http://schemas.microsoft.com/office/drawing/2014/main" id="{887723DC-65AA-F189-2691-28158A728920}"/>
              </a:ext>
            </a:extLst>
          </p:cNvPr>
          <p:cNvGraphicFramePr>
            <a:graphicFrameLocks noGrp="1"/>
          </p:cNvGraphicFramePr>
          <p:nvPr>
            <p:extLst>
              <p:ext uri="{D42A27DB-BD31-4B8C-83A1-F6EECF244321}">
                <p14:modId xmlns:p14="http://schemas.microsoft.com/office/powerpoint/2010/main" val="988660126"/>
              </p:ext>
            </p:extLst>
          </p:nvPr>
        </p:nvGraphicFramePr>
        <p:xfrm>
          <a:off x="4745720" y="2745740"/>
          <a:ext cx="5236480" cy="2225040"/>
        </p:xfrm>
        <a:graphic>
          <a:graphicData uri="http://schemas.openxmlformats.org/drawingml/2006/table">
            <a:tbl>
              <a:tblPr firstRow="1" bandRow="1">
                <a:tableStyleId>{5C22544A-7EE6-4342-B048-85BDC9FD1C3A}</a:tableStyleId>
              </a:tblPr>
              <a:tblGrid>
                <a:gridCol w="1047296">
                  <a:extLst>
                    <a:ext uri="{9D8B030D-6E8A-4147-A177-3AD203B41FA5}">
                      <a16:colId xmlns:a16="http://schemas.microsoft.com/office/drawing/2014/main" val="306347425"/>
                    </a:ext>
                  </a:extLst>
                </a:gridCol>
                <a:gridCol w="1047296">
                  <a:extLst>
                    <a:ext uri="{9D8B030D-6E8A-4147-A177-3AD203B41FA5}">
                      <a16:colId xmlns:a16="http://schemas.microsoft.com/office/drawing/2014/main" val="885153080"/>
                    </a:ext>
                  </a:extLst>
                </a:gridCol>
                <a:gridCol w="1047296">
                  <a:extLst>
                    <a:ext uri="{9D8B030D-6E8A-4147-A177-3AD203B41FA5}">
                      <a16:colId xmlns:a16="http://schemas.microsoft.com/office/drawing/2014/main" val="724857462"/>
                    </a:ext>
                  </a:extLst>
                </a:gridCol>
                <a:gridCol w="1047296">
                  <a:extLst>
                    <a:ext uri="{9D8B030D-6E8A-4147-A177-3AD203B41FA5}">
                      <a16:colId xmlns:a16="http://schemas.microsoft.com/office/drawing/2014/main" val="644271188"/>
                    </a:ext>
                  </a:extLst>
                </a:gridCol>
                <a:gridCol w="1047296">
                  <a:extLst>
                    <a:ext uri="{9D8B030D-6E8A-4147-A177-3AD203B41FA5}">
                      <a16:colId xmlns:a16="http://schemas.microsoft.com/office/drawing/2014/main" val="1261991556"/>
                    </a:ext>
                  </a:extLst>
                </a:gridCol>
              </a:tblGrid>
              <a:tr h="370840">
                <a:tc>
                  <a:txBody>
                    <a:bodyPr/>
                    <a:lstStyle/>
                    <a:p>
                      <a:pPr algn="ctr"/>
                      <a:r>
                        <a:rPr lang="en-US" sz="1200" b="1" dirty="0">
                          <a:effectLst/>
                        </a:rPr>
                        <a:t>Model</a:t>
                      </a:r>
                      <a:endParaRPr lang="en-IN" sz="12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effectLst/>
                        </a:rPr>
                        <a:t>Accuracy</a:t>
                      </a:r>
                      <a:endParaRPr lang="en-IN" sz="12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effectLst/>
                        </a:rPr>
                        <a:t>Precision</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effectLst/>
                        </a:rPr>
                        <a:t>Recall </a:t>
                      </a:r>
                      <a:endParaRPr lang="en-IN" sz="12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effectLst/>
                        </a:rPr>
                        <a:t>F1-Score</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4565456"/>
                  </a:ext>
                </a:extLst>
              </a:tr>
              <a:tr h="370840">
                <a:tc>
                  <a:txBody>
                    <a:bodyPr/>
                    <a:lstStyle/>
                    <a:p>
                      <a:pPr algn="ctr"/>
                      <a:r>
                        <a:rPr lang="en-US" sz="1200" b="1">
                          <a:effectLst/>
                        </a:rPr>
                        <a:t>Logistic Regression</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effectLst/>
                        </a:rPr>
                        <a:t>95.18</a:t>
                      </a:r>
                      <a:endParaRPr lang="en-IN" sz="12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effectLst/>
                        </a:rPr>
                        <a:t>85.63</a:t>
                      </a:r>
                      <a:endParaRPr lang="en-IN" sz="12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effectLst/>
                        </a:rPr>
                        <a:t>61.82</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effectLst/>
                        </a:rPr>
                        <a:t>71.88</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5769507"/>
                  </a:ext>
                </a:extLst>
              </a:tr>
              <a:tr h="370840">
                <a:tc>
                  <a:txBody>
                    <a:bodyPr/>
                    <a:lstStyle/>
                    <a:p>
                      <a:pPr algn="ctr"/>
                      <a:r>
                        <a:rPr lang="en-US" sz="1200" b="1">
                          <a:effectLst/>
                        </a:rPr>
                        <a:t>SVM</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effectLst/>
                        </a:rPr>
                        <a:t>94.52</a:t>
                      </a:r>
                      <a:endParaRPr lang="en-IN" sz="12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effectLst/>
                        </a:rPr>
                        <a:t>99.67</a:t>
                      </a:r>
                      <a:endParaRPr lang="en-IN" sz="12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effectLst/>
                        </a:rPr>
                        <a:t>36.02</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effectLst/>
                        </a:rPr>
                        <a:t>52.92</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3588602"/>
                  </a:ext>
                </a:extLst>
              </a:tr>
              <a:tr h="370840">
                <a:tc>
                  <a:txBody>
                    <a:bodyPr/>
                    <a:lstStyle/>
                    <a:p>
                      <a:pPr algn="ctr"/>
                      <a:r>
                        <a:rPr lang="en-US" sz="1200" b="1">
                          <a:effectLst/>
                        </a:rPr>
                        <a:t>Decision Tree</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effectLst/>
                        </a:rPr>
                        <a:t>97.05</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effectLst/>
                        </a:rPr>
                        <a:t>100</a:t>
                      </a:r>
                      <a:endParaRPr lang="en-IN" sz="12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effectLst/>
                        </a:rPr>
                        <a:t>65.49</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effectLst/>
                        </a:rPr>
                        <a:t>79.15</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4795158"/>
                  </a:ext>
                </a:extLst>
              </a:tr>
              <a:tr h="370840">
                <a:tc>
                  <a:txBody>
                    <a:bodyPr/>
                    <a:lstStyle/>
                    <a:p>
                      <a:pPr algn="ctr"/>
                      <a:r>
                        <a:rPr lang="en-US" sz="1200" b="1">
                          <a:effectLst/>
                        </a:rPr>
                        <a:t>Random Forest</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effectLst/>
                        </a:rPr>
                        <a:t>97.28</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effectLst/>
                        </a:rPr>
                        <a:t>100</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effectLst/>
                        </a:rPr>
                        <a:t>68.44</a:t>
                      </a:r>
                      <a:endParaRPr lang="en-IN" sz="12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effectLst/>
                        </a:rPr>
                        <a:t>81.26</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9854730"/>
                  </a:ext>
                </a:extLst>
              </a:tr>
              <a:tr h="370840">
                <a:tc>
                  <a:txBody>
                    <a:bodyPr/>
                    <a:lstStyle/>
                    <a:p>
                      <a:pPr algn="ctr"/>
                      <a:r>
                        <a:rPr lang="en-US" sz="1200" b="1">
                          <a:effectLst/>
                        </a:rPr>
                        <a:t>Naïve Bayes</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effectLst/>
                        </a:rPr>
                        <a:t>90.21</a:t>
                      </a:r>
                      <a:endParaRPr lang="en-IN" sz="12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effectLst/>
                        </a:rPr>
                        <a:t>38.65</a:t>
                      </a:r>
                      <a:endParaRPr lang="en-IN" sz="120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effectLst/>
                        </a:rPr>
                        <a:t>24.91</a:t>
                      </a:r>
                      <a:endParaRPr lang="en-IN" sz="12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effectLst/>
                        </a:rPr>
                        <a:t>30.29</a:t>
                      </a:r>
                      <a:endParaRPr lang="en-IN" sz="12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9928513"/>
                  </a:ext>
                </a:extLst>
              </a:tr>
            </a:tbl>
          </a:graphicData>
        </a:graphic>
      </p:graphicFrame>
    </p:spTree>
    <p:extLst>
      <p:ext uri="{BB962C8B-B14F-4D97-AF65-F5344CB8AC3E}">
        <p14:creationId xmlns:p14="http://schemas.microsoft.com/office/powerpoint/2010/main" val="739163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8"/>
            <a:ext cx="6821605" cy="4552192"/>
          </a:xfrm>
        </p:spPr>
        <p:txBody>
          <a:bodyPr>
            <a:normAutofit/>
          </a:bodyPr>
          <a:lstStyle/>
          <a:p>
            <a:pPr algn="just">
              <a:lnSpc>
                <a:spcPct val="150000"/>
              </a:lnSpc>
              <a:buFont typeface="Wingdings" pitchFamily="2" charset="2"/>
              <a:buChar char="Ø"/>
            </a:pPr>
            <a:r>
              <a:rPr lang="en-US" sz="1800" dirty="0">
                <a:effectLst/>
                <a:latin typeface="Times New Roman" panose="02020603050405020304" pitchFamily="18" charset="0"/>
                <a:ea typeface="SimSun" panose="02010600030101010101" pitchFamily="2" charset="-122"/>
              </a:rPr>
              <a:t>In conclusion, machine learning algorithms such as SVM, Logistic Regression, Random Forest Decision Trees, Naive Bayes, and Decision Trees offer diverse and valuable tools for diabetes prediction</a:t>
            </a:r>
          </a:p>
          <a:p>
            <a:pPr algn="just">
              <a:lnSpc>
                <a:spcPct val="150000"/>
              </a:lnSpc>
              <a:buFont typeface="Wingdings" pitchFamily="2" charset="2"/>
              <a:buChar char="Ø"/>
            </a:pPr>
            <a:r>
              <a:rPr lang="en-US" sz="1800" dirty="0">
                <a:latin typeface="Times New Roman" panose="02020603050405020304" pitchFamily="18" charset="0"/>
                <a:ea typeface="SimSun" panose="02010600030101010101" pitchFamily="2" charset="-122"/>
              </a:rPr>
              <a:t>E</a:t>
            </a:r>
            <a:r>
              <a:rPr lang="en-US" sz="1800" dirty="0">
                <a:effectLst/>
                <a:latin typeface="Times New Roman" panose="02020603050405020304" pitchFamily="18" charset="0"/>
                <a:ea typeface="SimSun" panose="02010600030101010101" pitchFamily="2" charset="-122"/>
              </a:rPr>
              <a:t>ach bringing unique strengths such as non-linear pattern recognition, interpretability, ensemble-based accuracy, efficiency in high-dimensional data, and visual decision representation, collectively empowering healthcare professionals in early detection and personalized intervention.</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22</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Conclusion</a:t>
            </a:r>
            <a:endParaRPr lang="en-US" sz="4000" b="1" dirty="0"/>
          </a:p>
        </p:txBody>
      </p:sp>
    </p:spTree>
    <p:extLst>
      <p:ext uri="{BB962C8B-B14F-4D97-AF65-F5344CB8AC3E}">
        <p14:creationId xmlns:p14="http://schemas.microsoft.com/office/powerpoint/2010/main" val="4121863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709737"/>
            <a:ext cx="10860205" cy="3438525"/>
          </a:xfrm>
        </p:spPr>
        <p:txBody>
          <a:bodyPr>
            <a:normAutofit/>
          </a:bodyPr>
          <a:lstStyle/>
          <a:p>
            <a:pPr marL="514350" indent="-285750" algn="just"/>
            <a:r>
              <a:rPr lang="en-US" sz="1800" dirty="0">
                <a:effectLst/>
                <a:latin typeface="Times New Roman" panose="02020603050405020304" pitchFamily="18" charset="0"/>
                <a:ea typeface="SimSun" panose="02010600030101010101" pitchFamily="2" charset="-122"/>
              </a:rPr>
              <a:t>Future advancements in diabetes prediction models will likely involve sophisticated feature engineering techniques, incorporating genetic, lifestyle, and environmental data to enhance the accuracy and personalization of predictions.</a:t>
            </a:r>
          </a:p>
          <a:p>
            <a:pPr marL="514350" indent="-285750" algn="just"/>
            <a:r>
              <a:rPr lang="en-US" sz="1800" dirty="0">
                <a:effectLst/>
                <a:latin typeface="Times New Roman" panose="02020603050405020304" pitchFamily="18" charset="0"/>
                <a:ea typeface="SimSun" panose="02010600030101010101" pitchFamily="2" charset="-122"/>
              </a:rPr>
              <a:t>The integration of ensemble learning techniques and model stacking could further improve the robustness and generalization of diabetes prediction models, combining the strengths of various algorithms to achieve superior performance.</a:t>
            </a:r>
          </a:p>
          <a:p>
            <a:pPr marL="514350" indent="-285750" algn="just"/>
            <a:r>
              <a:rPr lang="en-US" sz="1800" dirty="0">
                <a:effectLst/>
                <a:latin typeface="Times New Roman" panose="02020603050405020304" pitchFamily="18" charset="0"/>
                <a:ea typeface="SimSun" panose="02010600030101010101" pitchFamily="2" charset="-122"/>
              </a:rPr>
              <a:t>Future developments may focus on real-time monitoring through wearable devices, allowing continuous data collection and updating of prediction models, thereby enabling more dynamic and personalized healthcare interventions for individuals at risk of diabetes.</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23</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Future Scope</a:t>
            </a:r>
            <a:endParaRPr lang="en-US" sz="4000" b="1" dirty="0"/>
          </a:p>
        </p:txBody>
      </p:sp>
    </p:spTree>
    <p:extLst>
      <p:ext uri="{BB962C8B-B14F-4D97-AF65-F5344CB8AC3E}">
        <p14:creationId xmlns:p14="http://schemas.microsoft.com/office/powerpoint/2010/main" val="3863697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987026" y="1657729"/>
            <a:ext cx="10217948" cy="3542542"/>
          </a:xfrm>
        </p:spPr>
        <p:txBody>
          <a:bodyPr>
            <a:normAutofit/>
          </a:bodyPr>
          <a:lstStyle/>
          <a:p>
            <a:pPr algn="just"/>
            <a:r>
              <a:rPr lang="en-IN" sz="2000" dirty="0">
                <a:effectLst/>
                <a:latin typeface="Times New Roman" panose="02020603050405020304" pitchFamily="18" charset="0"/>
                <a:ea typeface="SimSun" panose="02010600030101010101" pitchFamily="2" charset="-122"/>
              </a:rPr>
              <a:t>Han Wu, </a:t>
            </a:r>
            <a:r>
              <a:rPr lang="en-IN" sz="2000" dirty="0" err="1">
                <a:effectLst/>
                <a:latin typeface="Times New Roman" panose="02020603050405020304" pitchFamily="18" charset="0"/>
                <a:ea typeface="SimSun" panose="02010600030101010101" pitchFamily="2" charset="-122"/>
              </a:rPr>
              <a:t>Shengqi</a:t>
            </a:r>
            <a:r>
              <a:rPr lang="en-IN" sz="2000" dirty="0">
                <a:effectLst/>
                <a:latin typeface="Times New Roman" panose="02020603050405020304" pitchFamily="18" charset="0"/>
                <a:ea typeface="SimSun" panose="02010600030101010101" pitchFamily="2" charset="-122"/>
              </a:rPr>
              <a:t> Yang, </a:t>
            </a:r>
            <a:r>
              <a:rPr lang="en-IN" sz="2000" dirty="0" err="1">
                <a:effectLst/>
                <a:latin typeface="Times New Roman" panose="02020603050405020304" pitchFamily="18" charset="0"/>
                <a:ea typeface="SimSun" panose="02010600030101010101" pitchFamily="2" charset="-122"/>
              </a:rPr>
              <a:t>Zhangqin</a:t>
            </a:r>
            <a:r>
              <a:rPr lang="en-IN" sz="2000" dirty="0">
                <a:effectLst/>
                <a:latin typeface="Times New Roman" panose="02020603050405020304" pitchFamily="18" charset="0"/>
                <a:ea typeface="SimSun" panose="02010600030101010101" pitchFamily="2" charset="-122"/>
              </a:rPr>
              <a:t> Huang, Jian He, </a:t>
            </a:r>
            <a:r>
              <a:rPr lang="en-IN" sz="2000" dirty="0" err="1">
                <a:effectLst/>
                <a:latin typeface="Times New Roman" panose="02020603050405020304" pitchFamily="18" charset="0"/>
                <a:ea typeface="SimSun" panose="02010600030101010101" pitchFamily="2" charset="-122"/>
              </a:rPr>
              <a:t>Xiaoyi</a:t>
            </a:r>
            <a:r>
              <a:rPr lang="en-IN" sz="2000" dirty="0">
                <a:effectLst/>
                <a:latin typeface="Times New Roman" panose="02020603050405020304" pitchFamily="18" charset="0"/>
                <a:ea typeface="SimSun" panose="02010600030101010101" pitchFamily="2" charset="-122"/>
              </a:rPr>
              <a:t> </a:t>
            </a:r>
            <a:r>
              <a:rPr lang="en-IN" sz="2000" dirty="0" err="1">
                <a:effectLst/>
                <a:latin typeface="Times New Roman" panose="02020603050405020304" pitchFamily="18" charset="0"/>
                <a:ea typeface="SimSun" panose="02010600030101010101" pitchFamily="2" charset="-122"/>
              </a:rPr>
              <a:t>Wang“Type</a:t>
            </a:r>
            <a:r>
              <a:rPr lang="en-IN" sz="2000" dirty="0">
                <a:effectLst/>
                <a:latin typeface="Times New Roman" panose="02020603050405020304" pitchFamily="18" charset="0"/>
                <a:ea typeface="SimSun" panose="02010600030101010101" pitchFamily="2" charset="-122"/>
              </a:rPr>
              <a:t> 2 diabetes mellitus prediction model based on data mining”</a:t>
            </a:r>
          </a:p>
          <a:p>
            <a:pPr algn="just"/>
            <a:r>
              <a:rPr lang="en-IN" sz="2000" dirty="0">
                <a:effectLst/>
                <a:latin typeface="Times New Roman" panose="02020603050405020304" pitchFamily="18" charset="0"/>
                <a:ea typeface="SimSun" panose="02010600030101010101" pitchFamily="2" charset="-122"/>
              </a:rPr>
              <a:t>Mayo Clinic Q and A: Childhood diabetes, March 31, 2021,06:00 p.m. CDT</a:t>
            </a:r>
          </a:p>
          <a:p>
            <a:pPr algn="just"/>
            <a:r>
              <a:rPr lang="en-IN" sz="2000" dirty="0">
                <a:effectLst/>
                <a:latin typeface="Times New Roman" panose="02020603050405020304" pitchFamily="18" charset="0"/>
                <a:ea typeface="SimSun" panose="02010600030101010101" pitchFamily="2" charset="-122"/>
              </a:rPr>
              <a:t>Science Saturday: Could regenerative medicine provide a </a:t>
            </a:r>
            <a:r>
              <a:rPr lang="en-IN" sz="2000" dirty="0" err="1">
                <a:effectLst/>
                <a:latin typeface="Times New Roman" panose="02020603050405020304" pitchFamily="18" charset="0"/>
                <a:ea typeface="SimSun" panose="02010600030101010101" pitchFamily="2" charset="-122"/>
              </a:rPr>
              <a:t>newapproach</a:t>
            </a:r>
            <a:r>
              <a:rPr lang="en-IN" sz="2000" dirty="0">
                <a:effectLst/>
                <a:latin typeface="Times New Roman" panose="02020603050405020304" pitchFamily="18" charset="0"/>
                <a:ea typeface="SimSun" panose="02010600030101010101" pitchFamily="2" charset="-122"/>
              </a:rPr>
              <a:t> to diabetes care?, Nov. 28, 2020, 12:00 p.m. CDT</a:t>
            </a:r>
          </a:p>
          <a:p>
            <a:pPr algn="just"/>
            <a:r>
              <a:rPr lang="en-IN" sz="2000" dirty="0">
                <a:effectLst/>
                <a:latin typeface="Times New Roman" panose="02020603050405020304" pitchFamily="18" charset="0"/>
                <a:ea typeface="SimSun" panose="02010600030101010101" pitchFamily="2" charset="-122"/>
              </a:rPr>
              <a:t>Iancu, I., Mota, M., and Iancu, E. (2008). “Method for the analysing of blood glucose dynamics in diabetes mellitus patients,” in Proceedings of the 2008 IEEE International Conference on Automation, Quality and Testing, Robotics, Cluj-Napoca. </a:t>
            </a:r>
            <a:r>
              <a:rPr lang="en-IN" sz="2000" dirty="0" err="1">
                <a:effectLst/>
                <a:latin typeface="Times New Roman" panose="02020603050405020304" pitchFamily="18" charset="0"/>
                <a:ea typeface="SimSun" panose="02010600030101010101" pitchFamily="2" charset="-122"/>
              </a:rPr>
              <a:t>doi</a:t>
            </a:r>
            <a:r>
              <a:rPr lang="en-IN" sz="2000" dirty="0">
                <a:effectLst/>
                <a:latin typeface="Times New Roman" panose="02020603050405020304" pitchFamily="18" charset="0"/>
                <a:ea typeface="SimSun" panose="02010600030101010101" pitchFamily="2" charset="-122"/>
              </a:rPr>
              <a:t>: 10.1109/AQTR.2008.4588883</a:t>
            </a:r>
          </a:p>
          <a:p>
            <a:pPr algn="just"/>
            <a:r>
              <a:rPr lang="en-IN" sz="2000" dirty="0">
                <a:effectLst/>
                <a:latin typeface="Times New Roman" panose="02020603050405020304" pitchFamily="18" charset="0"/>
                <a:ea typeface="SimSun" panose="02010600030101010101" pitchFamily="2" charset="-122"/>
              </a:rPr>
              <a:t>Cox, M. E., and Edelman, D. (2009). Tests for screening and diagnosis of type 2 diabetes. Clin. Diabetes 27, 132–138. </a:t>
            </a:r>
            <a:r>
              <a:rPr lang="en-IN" sz="2000" dirty="0" err="1">
                <a:effectLst/>
                <a:latin typeface="Times New Roman" panose="02020603050405020304" pitchFamily="18" charset="0"/>
                <a:ea typeface="SimSun" panose="02010600030101010101" pitchFamily="2" charset="-122"/>
              </a:rPr>
              <a:t>doi</a:t>
            </a:r>
            <a:r>
              <a:rPr lang="en-IN" sz="2000" dirty="0">
                <a:effectLst/>
                <a:latin typeface="Times New Roman" panose="02020603050405020304" pitchFamily="18" charset="0"/>
                <a:ea typeface="SimSun" panose="02010600030101010101" pitchFamily="2" charset="-122"/>
              </a:rPr>
              <a:t>: 10.2337/diaclin.27.4.132</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24</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References</a:t>
            </a:r>
            <a:endParaRPr lang="en-US" sz="4000" b="1" dirty="0"/>
          </a:p>
        </p:txBody>
      </p:sp>
    </p:spTree>
    <p:extLst>
      <p:ext uri="{BB962C8B-B14F-4D97-AF65-F5344CB8AC3E}">
        <p14:creationId xmlns:p14="http://schemas.microsoft.com/office/powerpoint/2010/main" val="720028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987026" y="1905379"/>
            <a:ext cx="10217948" cy="3047242"/>
          </a:xfrm>
        </p:spPr>
        <p:txBody>
          <a:bodyPr>
            <a:normAutofit/>
          </a:bodyPr>
          <a:lstStyle/>
          <a:p>
            <a:pPr algn="just"/>
            <a:r>
              <a:rPr lang="en-US" sz="1800" dirty="0">
                <a:effectLst/>
                <a:latin typeface="Times New Roman" panose="02020603050405020304" pitchFamily="18" charset="0"/>
                <a:ea typeface="SimSun" panose="02010600030101010101" pitchFamily="2" charset="-122"/>
              </a:rPr>
              <a:t>American Diabetes Association (2012). Diagnosis and classification of diabetes mellitus. Diabetes Care 35(Suppl. 1), S64–S71. </a:t>
            </a:r>
            <a:r>
              <a:rPr lang="en-US" sz="1800" dirty="0" err="1">
                <a:effectLst/>
                <a:latin typeface="Times New Roman" panose="02020603050405020304" pitchFamily="18" charset="0"/>
                <a:ea typeface="SimSun" panose="02010600030101010101" pitchFamily="2" charset="-122"/>
              </a:rPr>
              <a:t>doi</a:t>
            </a:r>
            <a:r>
              <a:rPr lang="en-US" sz="1800" dirty="0">
                <a:effectLst/>
                <a:latin typeface="Times New Roman" panose="02020603050405020304" pitchFamily="18" charset="0"/>
                <a:ea typeface="SimSun" panose="02010600030101010101" pitchFamily="2" charset="-122"/>
              </a:rPr>
              <a:t>: 10.2337/dc12-s064</a:t>
            </a:r>
          </a:p>
          <a:p>
            <a:pPr algn="just"/>
            <a:r>
              <a:rPr lang="en-US" sz="1800" dirty="0">
                <a:effectLst/>
                <a:latin typeface="Times New Roman" panose="02020603050405020304" pitchFamily="18" charset="0"/>
                <a:ea typeface="SimSun" panose="02010600030101010101" pitchFamily="2" charset="-122"/>
              </a:rPr>
              <a:t>Lee, B. J., and Kim, J. Y. (2016). Identification of type 2 diabetes risk factors using phenotypes consisting of anthropometry and triglycerides based on machine learning. IEEE J. Biomed. Health Inform. 20, 39–46. doi:10.1109/JBHI.2015.2396520</a:t>
            </a:r>
          </a:p>
          <a:p>
            <a:pPr algn="just"/>
            <a:r>
              <a:rPr lang="en-US" sz="1800" dirty="0">
                <a:effectLst/>
                <a:latin typeface="Times New Roman" panose="02020603050405020304" pitchFamily="18" charset="0"/>
                <a:ea typeface="SimSun" panose="02010600030101010101" pitchFamily="2" charset="-122"/>
              </a:rPr>
              <a:t>Alghamdi, M., Al-</a:t>
            </a:r>
            <a:r>
              <a:rPr lang="en-US" sz="1800" dirty="0" err="1">
                <a:effectLst/>
                <a:latin typeface="Times New Roman" panose="02020603050405020304" pitchFamily="18" charset="0"/>
                <a:ea typeface="SimSun" panose="02010600030101010101" pitchFamily="2" charset="-122"/>
              </a:rPr>
              <a:t>Mallah</a:t>
            </a:r>
            <a:r>
              <a:rPr lang="en-US" sz="1800" dirty="0">
                <a:effectLst/>
                <a:latin typeface="Times New Roman" panose="02020603050405020304" pitchFamily="18" charset="0"/>
                <a:ea typeface="SimSun" panose="02010600030101010101" pitchFamily="2" charset="-122"/>
              </a:rPr>
              <a:t>, M., Keteyian, S., Brawner, C.,</a:t>
            </a:r>
            <a:r>
              <a:rPr lang="en-US" sz="1800" dirty="0" err="1">
                <a:effectLst/>
                <a:latin typeface="Times New Roman" panose="02020603050405020304" pitchFamily="18" charset="0"/>
                <a:ea typeface="SimSun" panose="02010600030101010101" pitchFamily="2" charset="-122"/>
              </a:rPr>
              <a:t>Ehrman</a:t>
            </a:r>
            <a:r>
              <a:rPr lang="en-US" sz="1800" dirty="0">
                <a:effectLst/>
                <a:latin typeface="Times New Roman" panose="02020603050405020304" pitchFamily="18" charset="0"/>
                <a:ea typeface="SimSun" panose="02010600030101010101" pitchFamily="2" charset="-122"/>
              </a:rPr>
              <a:t>, J., and </a:t>
            </a:r>
            <a:r>
              <a:rPr lang="en-US" sz="1800" dirty="0" err="1">
                <a:effectLst/>
                <a:latin typeface="Times New Roman" panose="02020603050405020304" pitchFamily="18" charset="0"/>
                <a:ea typeface="SimSun" panose="02010600030101010101" pitchFamily="2" charset="-122"/>
              </a:rPr>
              <a:t>Sakr</a:t>
            </a:r>
            <a:r>
              <a:rPr lang="en-US" sz="1800" dirty="0">
                <a:effectLst/>
                <a:latin typeface="Times New Roman" panose="02020603050405020304" pitchFamily="18" charset="0"/>
                <a:ea typeface="SimSun" panose="02010600030101010101" pitchFamily="2" charset="-122"/>
              </a:rPr>
              <a:t>, S. (2017). Predicting diabetes mellitus using SMOTE and ensemble machine learning approach: the henry ford exercise testing (FIT) project. </a:t>
            </a:r>
            <a:r>
              <a:rPr lang="en-US" sz="1800" dirty="0" err="1">
                <a:effectLst/>
                <a:latin typeface="Times New Roman" panose="02020603050405020304" pitchFamily="18" charset="0"/>
                <a:ea typeface="SimSun" panose="02010600030101010101" pitchFamily="2" charset="-122"/>
              </a:rPr>
              <a:t>PLoS</a:t>
            </a:r>
            <a:r>
              <a:rPr lang="en-US" sz="1800" dirty="0">
                <a:effectLst/>
                <a:latin typeface="Times New Roman" panose="02020603050405020304" pitchFamily="18" charset="0"/>
                <a:ea typeface="SimSun" panose="02010600030101010101" pitchFamily="2" charset="-122"/>
              </a:rPr>
              <a:t> One 12:e0179805. </a:t>
            </a:r>
            <a:r>
              <a:rPr lang="en-US" sz="1800" dirty="0" err="1">
                <a:effectLst/>
                <a:latin typeface="Times New Roman" panose="02020603050405020304" pitchFamily="18" charset="0"/>
                <a:ea typeface="SimSun" panose="02010600030101010101" pitchFamily="2" charset="-122"/>
              </a:rPr>
              <a:t>doi</a:t>
            </a:r>
            <a:r>
              <a:rPr lang="en-US" sz="1800" dirty="0">
                <a:effectLst/>
                <a:latin typeface="Times New Roman" panose="02020603050405020304" pitchFamily="18" charset="0"/>
                <a:ea typeface="SimSun" panose="02010600030101010101" pitchFamily="2" charset="-122"/>
              </a:rPr>
              <a:t>: 10.1371/journal.pone.0179805</a:t>
            </a:r>
          </a:p>
          <a:p>
            <a:pPr algn="just"/>
            <a:r>
              <a:rPr lang="en-US" sz="1800" dirty="0" err="1">
                <a:effectLst/>
                <a:latin typeface="Times New Roman" panose="02020603050405020304" pitchFamily="18" charset="0"/>
                <a:ea typeface="SimSun" panose="02010600030101010101" pitchFamily="2" charset="-122"/>
              </a:rPr>
              <a:t>Kavakiotis</a:t>
            </a:r>
            <a:r>
              <a:rPr lang="en-US" sz="1800" dirty="0">
                <a:effectLst/>
                <a:latin typeface="Times New Roman" panose="02020603050405020304" pitchFamily="18" charset="0"/>
                <a:ea typeface="SimSun" panose="02010600030101010101" pitchFamily="2" charset="-122"/>
              </a:rPr>
              <a:t>, I., </a:t>
            </a:r>
            <a:r>
              <a:rPr lang="en-US" sz="1800" dirty="0" err="1">
                <a:effectLst/>
                <a:latin typeface="Times New Roman" panose="02020603050405020304" pitchFamily="18" charset="0"/>
                <a:ea typeface="SimSun" panose="02010600030101010101" pitchFamily="2" charset="-122"/>
              </a:rPr>
              <a:t>Tsave</a:t>
            </a:r>
            <a:r>
              <a:rPr lang="en-US" sz="1800" dirty="0">
                <a:effectLst/>
                <a:latin typeface="Times New Roman" panose="02020603050405020304" pitchFamily="18" charset="0"/>
                <a:ea typeface="SimSun" panose="02010600030101010101" pitchFamily="2" charset="-122"/>
              </a:rPr>
              <a:t>, O., </a:t>
            </a:r>
            <a:r>
              <a:rPr lang="en-US" sz="1800" dirty="0" err="1">
                <a:effectLst/>
                <a:latin typeface="Times New Roman" panose="02020603050405020304" pitchFamily="18" charset="0"/>
                <a:ea typeface="SimSun" panose="02010600030101010101" pitchFamily="2" charset="-122"/>
              </a:rPr>
              <a:t>Salifoglou</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Maglaveras</a:t>
            </a:r>
            <a:r>
              <a:rPr lang="en-US" sz="1800" dirty="0">
                <a:effectLst/>
                <a:latin typeface="Times New Roman" panose="02020603050405020304" pitchFamily="18" charset="0"/>
                <a:ea typeface="SimSun" panose="02010600030101010101" pitchFamily="2" charset="-122"/>
              </a:rPr>
              <a:t>, N., </a:t>
            </a:r>
            <a:r>
              <a:rPr lang="en-US" sz="1800" dirty="0" err="1">
                <a:effectLst/>
                <a:latin typeface="Times New Roman" panose="02020603050405020304" pitchFamily="18" charset="0"/>
                <a:ea typeface="SimSun" panose="02010600030101010101" pitchFamily="2" charset="-122"/>
              </a:rPr>
              <a:t>Vlahavas</a:t>
            </a:r>
            <a:r>
              <a:rPr lang="en-US" sz="1800" dirty="0">
                <a:effectLst/>
                <a:latin typeface="Times New Roman" panose="02020603050405020304" pitchFamily="18" charset="0"/>
                <a:ea typeface="SimSun" panose="02010600030101010101" pitchFamily="2" charset="-122"/>
              </a:rPr>
              <a:t>, I., and </a:t>
            </a:r>
            <a:r>
              <a:rPr lang="en-US" sz="1800" dirty="0" err="1">
                <a:effectLst/>
                <a:latin typeface="Times New Roman" panose="02020603050405020304" pitchFamily="18" charset="0"/>
                <a:ea typeface="SimSun" panose="02010600030101010101" pitchFamily="2" charset="-122"/>
              </a:rPr>
              <a:t>Chouvarda</a:t>
            </a:r>
            <a:r>
              <a:rPr lang="en-US" sz="1800" dirty="0">
                <a:effectLst/>
                <a:latin typeface="Times New Roman" panose="02020603050405020304" pitchFamily="18" charset="0"/>
                <a:ea typeface="SimSun" panose="02010600030101010101" pitchFamily="2" charset="-122"/>
              </a:rPr>
              <a:t>, I. (2017). Machine learning and data mining methods in diabetes research. </a:t>
            </a:r>
            <a:r>
              <a:rPr lang="en-US" sz="1800" dirty="0" err="1">
                <a:effectLst/>
                <a:latin typeface="Times New Roman" panose="02020603050405020304" pitchFamily="18" charset="0"/>
                <a:ea typeface="SimSun" panose="02010600030101010101" pitchFamily="2" charset="-122"/>
              </a:rPr>
              <a:t>Comput</a:t>
            </a:r>
            <a:r>
              <a:rPr lang="en-US" sz="1800" dirty="0">
                <a:effectLst/>
                <a:latin typeface="Times New Roman" panose="02020603050405020304" pitchFamily="18" charset="0"/>
                <a:ea typeface="SimSun" panose="02010600030101010101" pitchFamily="2" charset="-122"/>
              </a:rPr>
              <a:t>. Struct. </a:t>
            </a:r>
            <a:r>
              <a:rPr lang="en-US" sz="1800" dirty="0" err="1">
                <a:effectLst/>
                <a:latin typeface="Times New Roman" panose="02020603050405020304" pitchFamily="18" charset="0"/>
                <a:ea typeface="SimSun" panose="02010600030101010101" pitchFamily="2" charset="-122"/>
              </a:rPr>
              <a:t>Biotechnol</a:t>
            </a:r>
            <a:r>
              <a:rPr lang="en-US" sz="1800" dirty="0">
                <a:effectLst/>
                <a:latin typeface="Times New Roman" panose="02020603050405020304" pitchFamily="18" charset="0"/>
                <a:ea typeface="SimSun" panose="02010600030101010101" pitchFamily="2" charset="-122"/>
              </a:rPr>
              <a:t>. J.</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25</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References</a:t>
            </a:r>
            <a:endParaRPr lang="en-US" sz="4000" b="1" dirty="0"/>
          </a:p>
        </p:txBody>
      </p:sp>
      <p:sp>
        <p:nvSpPr>
          <p:cNvPr id="3" name="Content Placeholder 1">
            <a:extLst>
              <a:ext uri="{FF2B5EF4-FFF2-40B4-BE49-F238E27FC236}">
                <a16:creationId xmlns:a16="http://schemas.microsoft.com/office/drawing/2014/main" id="{F897B25C-5C3D-DD4C-1823-EB0F2683B5A6}"/>
              </a:ext>
            </a:extLst>
          </p:cNvPr>
          <p:cNvSpPr txBox="1">
            <a:spLocks/>
          </p:cNvSpPr>
          <p:nvPr/>
        </p:nvSpPr>
        <p:spPr>
          <a:xfrm>
            <a:off x="493595" y="1391408"/>
            <a:ext cx="10217948" cy="4617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8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95038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4" y="1391409"/>
            <a:ext cx="5783381" cy="4284732"/>
          </a:xfrm>
        </p:spPr>
        <p:txBody>
          <a:bodyPr>
            <a:normAutofit/>
          </a:bodyPr>
          <a:lstStyle/>
          <a:p>
            <a:pPr algn="just">
              <a:lnSpc>
                <a:spcPct val="150000"/>
              </a:lnSpc>
              <a:buFont typeface="Wingdings" pitchFamily="2" charset="2"/>
              <a:buChar char="Ø"/>
            </a:pPr>
            <a:r>
              <a:rPr lang="en-US" sz="2000" b="0" i="0" dirty="0">
                <a:effectLst/>
                <a:latin typeface="Times New Roman" panose="02020603050405020304" pitchFamily="18" charset="0"/>
                <a:ea typeface="Gadugi" panose="020B0502040204020203" pitchFamily="34" charset="0"/>
                <a:cs typeface="Times New Roman" panose="02020603050405020304" pitchFamily="18" charset="0"/>
              </a:rPr>
              <a:t>Diabetes is a chronic condition characterized by elevated blood glucose levels.  </a:t>
            </a:r>
          </a:p>
          <a:p>
            <a:pPr algn="just">
              <a:lnSpc>
                <a:spcPct val="150000"/>
              </a:lnSpc>
              <a:buFont typeface="Wingdings" pitchFamily="2" charset="2"/>
              <a:buChar char="Ø"/>
            </a:pPr>
            <a:r>
              <a:rPr lang="en-US" sz="2000" b="0" i="0" dirty="0">
                <a:effectLst/>
                <a:latin typeface="Times New Roman" panose="02020603050405020304" pitchFamily="18" charset="0"/>
                <a:ea typeface="Gadugi" panose="020B0502040204020203" pitchFamily="34" charset="0"/>
                <a:cs typeface="Times New Roman" panose="02020603050405020304" pitchFamily="18" charset="0"/>
              </a:rPr>
              <a:t>Diabetes prediction involves using various data-driven techniques and models.</a:t>
            </a:r>
          </a:p>
          <a:p>
            <a:pPr algn="just">
              <a:lnSpc>
                <a:spcPct val="150000"/>
              </a:lnSpc>
              <a:buFont typeface="Wingdings" pitchFamily="2" charset="2"/>
              <a:buChar char="Ø"/>
            </a:pPr>
            <a:r>
              <a:rPr lang="en-US" sz="2000" b="0" i="0" dirty="0">
                <a:effectLst/>
                <a:latin typeface="Times New Roman" panose="02020603050405020304" pitchFamily="18" charset="0"/>
                <a:ea typeface="Gadugi" panose="020B0502040204020203" pitchFamily="34" charset="0"/>
                <a:cs typeface="Times New Roman" panose="02020603050405020304" pitchFamily="18" charset="0"/>
              </a:rPr>
              <a:t>Early detection and proactive management of diabetes are crucial for preventing complications and improving the overall quality of life for individuals affected by the condition.</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3</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INTRODUCTION</a:t>
            </a:r>
            <a:endParaRPr lang="en-US" sz="4000" b="1" dirty="0"/>
          </a:p>
        </p:txBody>
      </p:sp>
      <p:pic>
        <p:nvPicPr>
          <p:cNvPr id="3" name="Picture 2" descr="Diabetes Prediction &amp; Feature Engineering[EDA] | Kaggle">
            <a:extLst>
              <a:ext uri="{FF2B5EF4-FFF2-40B4-BE49-F238E27FC236}">
                <a16:creationId xmlns:a16="http://schemas.microsoft.com/office/drawing/2014/main" id="{07E9D68A-7524-3D45-D664-0A67B3C3F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910" y="2178113"/>
            <a:ext cx="3903629" cy="25017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6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3" y="1515234"/>
            <a:ext cx="10860207" cy="4514091"/>
          </a:xfrm>
        </p:spPr>
        <p:txBody>
          <a:bodyPr>
            <a:normAutofit/>
          </a:bodyPr>
          <a:lstStyle/>
          <a:p>
            <a:pPr algn="just">
              <a:lnSpc>
                <a:spcPct val="15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integration of predictive analytics in diabetes management holds the potential to transform the current reactive healthcare model into a more proactive and preventive one.</a:t>
            </a:r>
            <a:endParaRPr lang="en-US" sz="1900" i="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Machine learning algorithms have gained prominence in the field of healthcare for their ability to analyze complex datasets and make predictions based on patterns and relationships within the data.</a:t>
            </a:r>
          </a:p>
          <a:p>
            <a:pPr algn="just">
              <a:lnSpc>
                <a:spcPct val="15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integration of machine learning algorithms in diabetes prediction empowers healthcare professionals to leverage advanced analytics for early detection and intervention. </a:t>
            </a:r>
          </a:p>
          <a:p>
            <a:pPr algn="just">
              <a:lnSpc>
                <a:spcPct val="15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By utilizing these algorithms, it is possible to analyze patient data comprehensively, identify patterns, and make informed predictions regarding the likelihood of diabetes,</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4</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INTRODUCTION</a:t>
            </a:r>
            <a:endParaRPr lang="en-US" sz="4000" b="1" dirty="0"/>
          </a:p>
        </p:txBody>
      </p:sp>
    </p:spTree>
    <p:extLst>
      <p:ext uri="{BB962C8B-B14F-4D97-AF65-F5344CB8AC3E}">
        <p14:creationId xmlns:p14="http://schemas.microsoft.com/office/powerpoint/2010/main" val="107469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5</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Problem Statement</a:t>
            </a:r>
            <a:endParaRPr lang="en-US" sz="4000" b="1" dirty="0"/>
          </a:p>
        </p:txBody>
      </p:sp>
      <p:graphicFrame>
        <p:nvGraphicFramePr>
          <p:cNvPr id="7" name="Content Placeholder 1">
            <a:extLst>
              <a:ext uri="{FF2B5EF4-FFF2-40B4-BE49-F238E27FC236}">
                <a16:creationId xmlns:a16="http://schemas.microsoft.com/office/drawing/2014/main" id="{2043E31F-1C97-EB9B-023E-047F38C17AA7}"/>
              </a:ext>
            </a:extLst>
          </p:cNvPr>
          <p:cNvGraphicFramePr>
            <a:graphicFrameLocks noGrp="1"/>
          </p:cNvGraphicFramePr>
          <p:nvPr>
            <p:ph idx="1"/>
            <p:extLst>
              <p:ext uri="{D42A27DB-BD31-4B8C-83A1-F6EECF244321}">
                <p14:modId xmlns:p14="http://schemas.microsoft.com/office/powerpoint/2010/main" val="2361856887"/>
              </p:ext>
            </p:extLst>
          </p:nvPr>
        </p:nvGraphicFramePr>
        <p:xfrm>
          <a:off x="934718" y="1137256"/>
          <a:ext cx="10554574" cy="2499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1">
            <a:extLst>
              <a:ext uri="{FF2B5EF4-FFF2-40B4-BE49-F238E27FC236}">
                <a16:creationId xmlns:a16="http://schemas.microsoft.com/office/drawing/2014/main" id="{6A0C228C-C148-9576-F0BE-3E48FD68292E}"/>
              </a:ext>
            </a:extLst>
          </p:cNvPr>
          <p:cNvSpPr txBox="1">
            <a:spLocks/>
          </p:cNvSpPr>
          <p:nvPr/>
        </p:nvSpPr>
        <p:spPr>
          <a:xfrm>
            <a:off x="934718" y="3530322"/>
            <a:ext cx="10554574" cy="2499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000" b="1" dirty="0">
                <a:latin typeface="Times New Roman" panose="02020603050405020304" pitchFamily="18" charset="0"/>
                <a:cs typeface="Times New Roman" panose="02020603050405020304" pitchFamily="18" charset="0"/>
              </a:rPr>
              <a:t>Challenges</a:t>
            </a:r>
            <a:r>
              <a:rPr lang="en-US" sz="1900" b="1" dirty="0">
                <a:latin typeface="Times New Roman" panose="02020603050405020304" pitchFamily="18" charset="0"/>
                <a:cs typeface="Times New Roman" panose="02020603050405020304" pitchFamily="18" charset="0"/>
              </a:rPr>
              <a:t>:</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Collection.</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Choosing appropriate ML Algorithms.</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Training the model to get high Accuracy.</a:t>
            </a:r>
          </a:p>
          <a:p>
            <a:pPr lvl="1"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Comparing the trained models.</a:t>
            </a:r>
          </a:p>
        </p:txBody>
      </p:sp>
    </p:spTree>
    <p:extLst>
      <p:ext uri="{BB962C8B-B14F-4D97-AF65-F5344CB8AC3E}">
        <p14:creationId xmlns:p14="http://schemas.microsoft.com/office/powerpoint/2010/main" val="301761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391408"/>
            <a:ext cx="6116756" cy="4755391"/>
          </a:xfrm>
        </p:spPr>
        <p:txBody>
          <a:bodyPr>
            <a:normAutofit/>
          </a:bodyPr>
          <a:lstStyle/>
          <a:p>
            <a:pPr algn="just">
              <a:lnSpc>
                <a:spcPct val="150000"/>
              </a:lnSpc>
              <a:buFont typeface="Wingdings" pitchFamily="2" charset="2"/>
              <a:buChar char="Ø"/>
            </a:pPr>
            <a:r>
              <a:rPr lang="en-US" sz="2000" b="0" i="0" dirty="0">
                <a:effectLst/>
                <a:latin typeface="Times New Roman" panose="02020603050405020304" pitchFamily="18" charset="0"/>
                <a:ea typeface="Gadugi" panose="020B0502040204020203" pitchFamily="34" charset="0"/>
                <a:cs typeface="Times New Roman" panose="02020603050405020304" pitchFamily="18" charset="0"/>
              </a:rPr>
              <a:t>The dataset used for this project is Diabetes_Prediction.csv</a:t>
            </a:r>
          </a:p>
          <a:p>
            <a:pPr algn="just">
              <a:lnSpc>
                <a:spcPct val="150000"/>
              </a:lnSpc>
              <a:buFont typeface="Wingdings" pitchFamily="2" charset="2"/>
              <a:buChar char="Ø"/>
            </a:pPr>
            <a:r>
              <a:rPr lang="en-US" sz="2000" dirty="0">
                <a:latin typeface="Times New Roman" panose="02020603050405020304" pitchFamily="18" charset="0"/>
                <a:ea typeface="Gadugi" panose="020B0502040204020203" pitchFamily="34" charset="0"/>
                <a:cs typeface="Times New Roman" panose="02020603050405020304" pitchFamily="18" charset="0"/>
              </a:rPr>
              <a:t>The data is Obtained from the Kaggle database.</a:t>
            </a:r>
            <a:endParaRPr lang="en-US" sz="2000" b="0" i="0" dirty="0">
              <a:effectLst/>
              <a:latin typeface="Times New Roman" panose="02020603050405020304" pitchFamily="18" charset="0"/>
              <a:ea typeface="Gadugi" panose="020B0502040204020203" pitchFamily="34" charset="0"/>
              <a:cs typeface="Times New Roman" panose="02020603050405020304" pitchFamily="18" charset="0"/>
            </a:endParaRPr>
          </a:p>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The dataset is meticulously organized, with 9 columns includes which are in Figure.</a:t>
            </a:r>
          </a:p>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The data set has 1,00,000 Instances.</a:t>
            </a:r>
          </a:p>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The dataset is slightly imbalanced which means the ratio of People having diabetes to not having diabetes is 4:6</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6</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Data Set Description</a:t>
            </a:r>
            <a:endParaRPr lang="en-US" sz="4000" b="1" dirty="0"/>
          </a:p>
        </p:txBody>
      </p:sp>
      <p:pic>
        <p:nvPicPr>
          <p:cNvPr id="4" name="Picture 3">
            <a:extLst>
              <a:ext uri="{FF2B5EF4-FFF2-40B4-BE49-F238E27FC236}">
                <a16:creationId xmlns:a16="http://schemas.microsoft.com/office/drawing/2014/main" id="{A84B43FD-C06E-D7EC-61B3-1BDACB65C299}"/>
              </a:ext>
            </a:extLst>
          </p:cNvPr>
          <p:cNvPicPr>
            <a:picLocks noChangeAspect="1"/>
          </p:cNvPicPr>
          <p:nvPr/>
        </p:nvPicPr>
        <p:blipFill>
          <a:blip r:embed="rId2"/>
          <a:stretch>
            <a:fillRect/>
          </a:stretch>
        </p:blipFill>
        <p:spPr>
          <a:xfrm>
            <a:off x="6936189" y="1990638"/>
            <a:ext cx="4369986" cy="28767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1033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391408"/>
            <a:ext cx="6195074" cy="4552192"/>
          </a:xfrm>
        </p:spPr>
        <p:txBody>
          <a:bodyPr>
            <a:normAutofit/>
          </a:bodyPr>
          <a:lstStyle/>
          <a:p>
            <a:pPr>
              <a:lnSpc>
                <a:spcPct val="150000"/>
              </a:lnSpc>
              <a:buFont typeface="Wingdings" pitchFamily="2" charset="2"/>
              <a:buChar char="Ø"/>
            </a:pPr>
            <a:r>
              <a:rPr lang="en-US" sz="2400" b="0" i="0" dirty="0">
                <a:effectLst/>
                <a:latin typeface="Times New Roman" panose="02020603050405020304" pitchFamily="18" charset="0"/>
                <a:ea typeface="Gadugi" panose="020B0502040204020203" pitchFamily="34" charset="0"/>
                <a:cs typeface="Times New Roman" panose="02020603050405020304" pitchFamily="18" charset="0"/>
              </a:rPr>
              <a:t>We are Going to use 5 Machine learning models using Pyspark.</a:t>
            </a:r>
          </a:p>
          <a:p>
            <a:pPr lvl="1" algn="just">
              <a:lnSpc>
                <a:spcPct val="150000"/>
              </a:lnSpc>
              <a:buFont typeface="Wingdings" panose="05000000000000000000" pitchFamily="2" charset="2"/>
              <a:buChar char="v"/>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Logistic Regression (LR)</a:t>
            </a:r>
          </a:p>
          <a:p>
            <a:pPr lvl="1" algn="just">
              <a:lnSpc>
                <a:spcPct val="150000"/>
              </a:lnSpc>
              <a:buFont typeface="Wingdings" panose="05000000000000000000" pitchFamily="2" charset="2"/>
              <a:buChar char="v"/>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Random Forest (RF)</a:t>
            </a:r>
          </a:p>
          <a:p>
            <a:pPr lvl="1" algn="just">
              <a:lnSpc>
                <a:spcPct val="150000"/>
              </a:lnSpc>
              <a:buFont typeface="Wingdings" panose="05000000000000000000" pitchFamily="2" charset="2"/>
              <a:buChar char="v"/>
            </a:pPr>
            <a:r>
              <a:rPr lang="en-US" sz="1800" dirty="0">
                <a:latin typeface="Times New Roman" panose="02020603050405020304" pitchFamily="18" charset="0"/>
                <a:ea typeface="Gadugi" panose="020B0502040204020203" pitchFamily="34" charset="0"/>
                <a:cs typeface="Times New Roman" panose="02020603050405020304" pitchFamily="18" charset="0"/>
              </a:rPr>
              <a:t>Naïve Bayes (NB)</a:t>
            </a:r>
            <a:endParaRPr lang="en-US" sz="1800" b="0" i="0" dirty="0">
              <a:effectLst/>
              <a:latin typeface="Times New Roman" panose="02020603050405020304" pitchFamily="18" charset="0"/>
              <a:ea typeface="Gadugi" panose="020B0502040204020203" pitchFamily="34" charset="0"/>
              <a:cs typeface="Times New Roman" panose="02020603050405020304" pitchFamily="18" charset="0"/>
            </a:endParaRPr>
          </a:p>
          <a:p>
            <a:pPr lvl="1" algn="just">
              <a:lnSpc>
                <a:spcPct val="150000"/>
              </a:lnSpc>
              <a:buFont typeface="Wingdings" panose="05000000000000000000" pitchFamily="2" charset="2"/>
              <a:buChar char="v"/>
            </a:pPr>
            <a:r>
              <a:rPr lang="en-US" sz="1800" dirty="0">
                <a:latin typeface="Times New Roman" panose="02020603050405020304" pitchFamily="18" charset="0"/>
                <a:ea typeface="Gadugi" panose="020B0502040204020203" pitchFamily="34" charset="0"/>
                <a:cs typeface="Times New Roman" panose="02020603050405020304" pitchFamily="18" charset="0"/>
              </a:rPr>
              <a:t>SVM(Support Vector Machines)</a:t>
            </a:r>
            <a:endParaRPr lang="en-US" sz="2000" dirty="0">
              <a:latin typeface="Times New Roman" panose="02020603050405020304" pitchFamily="18" charset="0"/>
              <a:ea typeface="Gadugi" panose="020B0502040204020203" pitchFamily="34" charset="0"/>
              <a:cs typeface="Times New Roman" panose="02020603050405020304" pitchFamily="18" charset="0"/>
            </a:endParaRPr>
          </a:p>
          <a:p>
            <a:pPr lvl="1" algn="just">
              <a:lnSpc>
                <a:spcPct val="150000"/>
              </a:lnSpc>
              <a:buFont typeface="Wingdings" panose="05000000000000000000" pitchFamily="2" charset="2"/>
              <a:buChar char="v"/>
            </a:pPr>
            <a:r>
              <a:rPr lang="en-US" sz="2000" dirty="0">
                <a:latin typeface="Times New Roman" panose="02020603050405020304" pitchFamily="18" charset="0"/>
                <a:ea typeface="Gadugi" panose="020B0502040204020203" pitchFamily="34" charset="0"/>
                <a:cs typeface="Times New Roman" panose="02020603050405020304" pitchFamily="18" charset="0"/>
              </a:rPr>
              <a:t>Decision Trees (DT)</a:t>
            </a:r>
            <a:endParaRPr lang="en-US" sz="1800" dirty="0">
              <a:latin typeface="Times New Roman" panose="02020603050405020304" pitchFamily="18" charset="0"/>
              <a:ea typeface="Gadugi" panose="020B0502040204020203"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7</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a:t>
            </a:r>
            <a:endParaRPr lang="en-US" sz="4000" b="1" dirty="0"/>
          </a:p>
        </p:txBody>
      </p:sp>
      <p:sp>
        <p:nvSpPr>
          <p:cNvPr id="3" name="Rectangle 2">
            <a:extLst>
              <a:ext uri="{FF2B5EF4-FFF2-40B4-BE49-F238E27FC236}">
                <a16:creationId xmlns:a16="http://schemas.microsoft.com/office/drawing/2014/main" id="{748C5CD9-81D9-F9DE-4DD8-0D88757A6E80}"/>
              </a:ext>
            </a:extLst>
          </p:cNvPr>
          <p:cNvSpPr/>
          <p:nvPr/>
        </p:nvSpPr>
        <p:spPr>
          <a:xfrm>
            <a:off x="8610600" y="1550006"/>
            <a:ext cx="1095375" cy="636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Data Collection</a:t>
            </a:r>
          </a:p>
        </p:txBody>
      </p:sp>
      <p:sp>
        <p:nvSpPr>
          <p:cNvPr id="7" name="Rectangle 6">
            <a:extLst>
              <a:ext uri="{FF2B5EF4-FFF2-40B4-BE49-F238E27FC236}">
                <a16:creationId xmlns:a16="http://schemas.microsoft.com/office/drawing/2014/main" id="{9C6773D6-7A86-79AB-01EC-2FB8FF91F762}"/>
              </a:ext>
            </a:extLst>
          </p:cNvPr>
          <p:cNvSpPr/>
          <p:nvPr/>
        </p:nvSpPr>
        <p:spPr>
          <a:xfrm>
            <a:off x="8610599" y="2469618"/>
            <a:ext cx="1095375" cy="636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Data </a:t>
            </a:r>
          </a:p>
          <a:p>
            <a:pPr algn="ctr"/>
            <a:r>
              <a:rPr lang="en-IN" sz="1200" b="1" dirty="0" err="1"/>
              <a:t>PreProcessing</a:t>
            </a:r>
            <a:endParaRPr lang="en-IN" sz="1200" b="1" dirty="0"/>
          </a:p>
        </p:txBody>
      </p:sp>
      <p:sp>
        <p:nvSpPr>
          <p:cNvPr id="8" name="Rectangle 7">
            <a:extLst>
              <a:ext uri="{FF2B5EF4-FFF2-40B4-BE49-F238E27FC236}">
                <a16:creationId xmlns:a16="http://schemas.microsoft.com/office/drawing/2014/main" id="{5F21ADF6-74A0-28C4-A453-5717FD67AFAA}"/>
              </a:ext>
            </a:extLst>
          </p:cNvPr>
          <p:cNvSpPr/>
          <p:nvPr/>
        </p:nvSpPr>
        <p:spPr>
          <a:xfrm>
            <a:off x="8610599" y="3389230"/>
            <a:ext cx="1095375" cy="636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Model </a:t>
            </a:r>
          </a:p>
          <a:p>
            <a:pPr algn="ctr"/>
            <a:r>
              <a:rPr lang="en-IN" sz="1200" b="1" dirty="0"/>
              <a:t>Creation</a:t>
            </a:r>
          </a:p>
        </p:txBody>
      </p:sp>
      <p:sp>
        <p:nvSpPr>
          <p:cNvPr id="9" name="Rectangle 8">
            <a:extLst>
              <a:ext uri="{FF2B5EF4-FFF2-40B4-BE49-F238E27FC236}">
                <a16:creationId xmlns:a16="http://schemas.microsoft.com/office/drawing/2014/main" id="{9EA9B696-2368-01FB-AF1D-89C392FD0D17}"/>
              </a:ext>
            </a:extLst>
          </p:cNvPr>
          <p:cNvSpPr/>
          <p:nvPr/>
        </p:nvSpPr>
        <p:spPr>
          <a:xfrm>
            <a:off x="8610598" y="4302226"/>
            <a:ext cx="1095375" cy="636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Training the Model</a:t>
            </a:r>
          </a:p>
        </p:txBody>
      </p:sp>
      <p:sp>
        <p:nvSpPr>
          <p:cNvPr id="10" name="Rectangle 9">
            <a:extLst>
              <a:ext uri="{FF2B5EF4-FFF2-40B4-BE49-F238E27FC236}">
                <a16:creationId xmlns:a16="http://schemas.microsoft.com/office/drawing/2014/main" id="{E7922B00-DA09-E28F-A4B8-E0ADE11A0A81}"/>
              </a:ext>
            </a:extLst>
          </p:cNvPr>
          <p:cNvSpPr/>
          <p:nvPr/>
        </p:nvSpPr>
        <p:spPr>
          <a:xfrm>
            <a:off x="6943726" y="4302225"/>
            <a:ext cx="1388006" cy="636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Machine learning</a:t>
            </a:r>
          </a:p>
          <a:p>
            <a:pPr algn="ctr"/>
            <a:r>
              <a:rPr lang="en-IN" sz="1200" b="1" dirty="0"/>
              <a:t>Techniques</a:t>
            </a:r>
          </a:p>
        </p:txBody>
      </p:sp>
      <p:sp>
        <p:nvSpPr>
          <p:cNvPr id="11" name="Rectangle 10">
            <a:extLst>
              <a:ext uri="{FF2B5EF4-FFF2-40B4-BE49-F238E27FC236}">
                <a16:creationId xmlns:a16="http://schemas.microsoft.com/office/drawing/2014/main" id="{83761793-30FA-72C9-4D7C-710F2C5FBD45}"/>
              </a:ext>
            </a:extLst>
          </p:cNvPr>
          <p:cNvSpPr/>
          <p:nvPr/>
        </p:nvSpPr>
        <p:spPr>
          <a:xfrm>
            <a:off x="8610598" y="5215222"/>
            <a:ext cx="1095375" cy="636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Testing</a:t>
            </a:r>
          </a:p>
        </p:txBody>
      </p:sp>
      <p:sp>
        <p:nvSpPr>
          <p:cNvPr id="12" name="Rectangle 11">
            <a:extLst>
              <a:ext uri="{FF2B5EF4-FFF2-40B4-BE49-F238E27FC236}">
                <a16:creationId xmlns:a16="http://schemas.microsoft.com/office/drawing/2014/main" id="{457FE74C-C28A-B217-28F8-0941C2C1EAFE}"/>
              </a:ext>
            </a:extLst>
          </p:cNvPr>
          <p:cNvSpPr/>
          <p:nvPr/>
        </p:nvSpPr>
        <p:spPr>
          <a:xfrm>
            <a:off x="9982200" y="5214588"/>
            <a:ext cx="1095375" cy="636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Metric</a:t>
            </a:r>
          </a:p>
          <a:p>
            <a:pPr algn="ctr"/>
            <a:r>
              <a:rPr lang="en-IN" sz="1200" b="1" dirty="0"/>
              <a:t>Calculation</a:t>
            </a:r>
          </a:p>
        </p:txBody>
      </p:sp>
      <p:cxnSp>
        <p:nvCxnSpPr>
          <p:cNvPr id="14" name="Straight Arrow Connector 13">
            <a:extLst>
              <a:ext uri="{FF2B5EF4-FFF2-40B4-BE49-F238E27FC236}">
                <a16:creationId xmlns:a16="http://schemas.microsoft.com/office/drawing/2014/main" id="{46D506EE-4902-0D76-E8BA-734683AFCA8B}"/>
              </a:ext>
            </a:extLst>
          </p:cNvPr>
          <p:cNvCxnSpPr>
            <a:stCxn id="3" idx="2"/>
            <a:endCxn id="7" idx="0"/>
          </p:cNvCxnSpPr>
          <p:nvPr/>
        </p:nvCxnSpPr>
        <p:spPr>
          <a:xfrm flipH="1">
            <a:off x="9158287" y="2186201"/>
            <a:ext cx="1" cy="2834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393FBC93-05E2-B824-FF69-AADB6D4CDEE9}"/>
              </a:ext>
            </a:extLst>
          </p:cNvPr>
          <p:cNvCxnSpPr>
            <a:cxnSpLocks/>
            <a:stCxn id="7" idx="2"/>
            <a:endCxn id="8" idx="0"/>
          </p:cNvCxnSpPr>
          <p:nvPr/>
        </p:nvCxnSpPr>
        <p:spPr>
          <a:xfrm>
            <a:off x="9158287" y="3105813"/>
            <a:ext cx="0" cy="2834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0AABAC35-2F52-6D8C-CFA7-4A8747989049}"/>
              </a:ext>
            </a:extLst>
          </p:cNvPr>
          <p:cNvCxnSpPr>
            <a:cxnSpLocks/>
            <a:stCxn id="8" idx="2"/>
            <a:endCxn id="9" idx="0"/>
          </p:cNvCxnSpPr>
          <p:nvPr/>
        </p:nvCxnSpPr>
        <p:spPr>
          <a:xfrm flipH="1">
            <a:off x="9158286" y="4025425"/>
            <a:ext cx="1" cy="2768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FA18619A-A814-E6D2-2871-10BFE0ED8157}"/>
              </a:ext>
            </a:extLst>
          </p:cNvPr>
          <p:cNvCxnSpPr>
            <a:cxnSpLocks/>
            <a:stCxn id="9" idx="2"/>
            <a:endCxn id="11" idx="0"/>
          </p:cNvCxnSpPr>
          <p:nvPr/>
        </p:nvCxnSpPr>
        <p:spPr>
          <a:xfrm>
            <a:off x="9158286" y="4938421"/>
            <a:ext cx="0" cy="2768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BB3C3017-F742-7049-DFD9-536FD504C2F7}"/>
              </a:ext>
            </a:extLst>
          </p:cNvPr>
          <p:cNvCxnSpPr>
            <a:cxnSpLocks/>
            <a:stCxn id="10" idx="3"/>
            <a:endCxn id="9" idx="1"/>
          </p:cNvCxnSpPr>
          <p:nvPr/>
        </p:nvCxnSpPr>
        <p:spPr>
          <a:xfrm>
            <a:off x="8331732" y="4620323"/>
            <a:ext cx="27886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306D16BE-7E99-A563-BB00-82CDF24B1F8A}"/>
              </a:ext>
            </a:extLst>
          </p:cNvPr>
          <p:cNvCxnSpPr>
            <a:cxnSpLocks/>
            <a:stCxn id="11" idx="3"/>
            <a:endCxn id="12" idx="1"/>
          </p:cNvCxnSpPr>
          <p:nvPr/>
        </p:nvCxnSpPr>
        <p:spPr>
          <a:xfrm flipV="1">
            <a:off x="9705973" y="5532686"/>
            <a:ext cx="276227" cy="6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80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391408"/>
            <a:ext cx="5602405" cy="4552192"/>
          </a:xfrm>
        </p:spPr>
        <p:txBody>
          <a:bodyPr>
            <a:normAutofit/>
          </a:bodyPr>
          <a:lstStyle/>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Logistic Regression is a widely used statistical method for binary classification problems, making it suitable for predicting the likelihood of diabetes onset..</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By modeling the relationship between the independent variables (features) and the probability of diabetes, logistic regression produces probability scores that can be translated into class predictions.</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Its simplicity and interpretability make logistic regression an attractive choice for healthcare applications.</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8</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Methodology-LR</a:t>
            </a:r>
            <a:endParaRPr lang="en-US" sz="4000" b="1" dirty="0"/>
          </a:p>
        </p:txBody>
      </p:sp>
      <p:pic>
        <p:nvPicPr>
          <p:cNvPr id="1026" name="Picture 2" descr="Develop a Logistic Regression Machine Learning Model | by Haq Nawaz | Dev  Genius">
            <a:extLst>
              <a:ext uri="{FF2B5EF4-FFF2-40B4-BE49-F238E27FC236}">
                <a16:creationId xmlns:a16="http://schemas.microsoft.com/office/drawing/2014/main" id="{02F581CA-5CA9-A66C-61A7-BA60A071D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7075" y="2253565"/>
            <a:ext cx="4276725" cy="23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30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E8421-6025-F13D-EFD8-2348BC60D077}"/>
              </a:ext>
            </a:extLst>
          </p:cNvPr>
          <p:cNvSpPr>
            <a:spLocks noGrp="1"/>
          </p:cNvSpPr>
          <p:nvPr>
            <p:ph idx="1"/>
          </p:nvPr>
        </p:nvSpPr>
        <p:spPr>
          <a:xfrm>
            <a:off x="493595" y="1567769"/>
            <a:ext cx="5602405" cy="4604431"/>
          </a:xfrm>
        </p:spPr>
        <p:txBody>
          <a:bodyPr>
            <a:normAutofit/>
          </a:bodyPr>
          <a:lstStyle/>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Random Forest is an ensemble learning algorithm that combines multiple decision trees to enhance predictive accuracy and reduce overfitting.</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In the context of diabetes prediction, Random Forest can handle a large number of features, capture complex relationships, and provide insights into feature importance. </a:t>
            </a:r>
          </a:p>
          <a:p>
            <a:pPr algn="just">
              <a:lnSpc>
                <a:spcPct val="150000"/>
              </a:lnSpc>
              <a:buFont typeface="Wingdings" pitchFamily="2" charset="2"/>
              <a:buChar char="Ø"/>
            </a:pPr>
            <a:r>
              <a:rPr lang="en-US" sz="1800" b="0" i="0" dirty="0">
                <a:effectLst/>
                <a:latin typeface="Times New Roman" panose="02020603050405020304" pitchFamily="18" charset="0"/>
                <a:ea typeface="Gadugi" panose="020B0502040204020203" pitchFamily="34" charset="0"/>
                <a:cs typeface="Times New Roman" panose="02020603050405020304" pitchFamily="18" charset="0"/>
              </a:rPr>
              <a:t>The ensemble nature of Random Forest improves generalization, making it effective for robust diabetes prediction models.</a:t>
            </a:r>
          </a:p>
        </p:txBody>
      </p:sp>
      <p:sp>
        <p:nvSpPr>
          <p:cNvPr id="5" name="Slide Number Placeholder 4">
            <a:extLst>
              <a:ext uri="{FF2B5EF4-FFF2-40B4-BE49-F238E27FC236}">
                <a16:creationId xmlns:a16="http://schemas.microsoft.com/office/drawing/2014/main" id="{42A8E04F-F3A7-6097-8569-D4D21F75AA65}"/>
              </a:ext>
            </a:extLst>
          </p:cNvPr>
          <p:cNvSpPr>
            <a:spLocks noGrp="1"/>
          </p:cNvSpPr>
          <p:nvPr>
            <p:ph type="sldNum" sz="quarter" idx="12"/>
          </p:nvPr>
        </p:nvSpPr>
        <p:spPr/>
        <p:txBody>
          <a:bodyPr/>
          <a:lstStyle/>
          <a:p>
            <a:fld id="{71766878-3199-4EAB-94E7-2D6D11070E14}" type="slidenum">
              <a:rPr lang="en-US" smtClean="0"/>
              <a:pPr/>
              <a:t>9</a:t>
            </a:fld>
            <a:endParaRPr lang="en-US" dirty="0"/>
          </a:p>
        </p:txBody>
      </p:sp>
      <p:sp>
        <p:nvSpPr>
          <p:cNvPr id="6" name="Title 2">
            <a:extLst>
              <a:ext uri="{FF2B5EF4-FFF2-40B4-BE49-F238E27FC236}">
                <a16:creationId xmlns:a16="http://schemas.microsoft.com/office/drawing/2014/main" id="{D8988AB0-F560-0BB7-B8A6-559CF537ACE2}"/>
              </a:ext>
            </a:extLst>
          </p:cNvPr>
          <p:cNvSpPr txBox="1">
            <a:spLocks/>
          </p:cNvSpPr>
          <p:nvPr/>
        </p:nvSpPr>
        <p:spPr>
          <a:xfrm>
            <a:off x="493594" y="501061"/>
            <a:ext cx="11436823" cy="6361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US" sz="4000" b="1" dirty="0">
                <a:latin typeface="Georgia"/>
              </a:rPr>
              <a:t>Methodology-RF</a:t>
            </a:r>
            <a:endParaRPr lang="en-US" sz="4000" b="1" dirty="0"/>
          </a:p>
        </p:txBody>
      </p:sp>
      <p:pic>
        <p:nvPicPr>
          <p:cNvPr id="2050" name="Picture 2" descr="Random Forests. Random forests is a powerful machine… | by Dr. Roi Yehoshua  | Medium">
            <a:extLst>
              <a:ext uri="{FF2B5EF4-FFF2-40B4-BE49-F238E27FC236}">
                <a16:creationId xmlns:a16="http://schemas.microsoft.com/office/drawing/2014/main" id="{78D87633-4160-DFE6-85F5-3388CFC93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0" y="2300287"/>
            <a:ext cx="3668316"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265531"/>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B2D7181F0CA5846AA49DC089A86D46D" ma:contentTypeVersion="7" ma:contentTypeDescription="Create a new document." ma:contentTypeScope="" ma:versionID="6aaf3339c1cee7db7de9add63cde7fd7">
  <xsd:schema xmlns:xsd="http://www.w3.org/2001/XMLSchema" xmlns:xs="http://www.w3.org/2001/XMLSchema" xmlns:p="http://schemas.microsoft.com/office/2006/metadata/properties" xmlns:ns2="72316fd4-f550-4442-b53d-c3f520c90673" xmlns:ns3="0871b904-98c6-4e86-9e88-11239d2b074e" targetNamespace="http://schemas.microsoft.com/office/2006/metadata/properties" ma:root="true" ma:fieldsID="bf40f5f5c8465fe7c1683ca7025a1652" ns2:_="" ns3:_="">
    <xsd:import namespace="72316fd4-f550-4442-b53d-c3f520c90673"/>
    <xsd:import namespace="0871b904-98c6-4e86-9e88-11239d2b07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316fd4-f550-4442-b53d-c3f520c906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71b904-98c6-4e86-9e88-11239d2b074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8FEAA8-0548-4F62-9011-BF5A8ACE7B87}">
  <ds:schemaRefs>
    <ds:schemaRef ds:uri="http://purl.org/dc/elements/1.1/"/>
    <ds:schemaRef ds:uri="72316fd4-f550-4442-b53d-c3f520c90673"/>
    <ds:schemaRef ds:uri="http://schemas.microsoft.com/office/2006/documentManagement/types"/>
    <ds:schemaRef ds:uri="http://purl.org/dc/dcmitype/"/>
    <ds:schemaRef ds:uri="http://purl.org/dc/terms/"/>
    <ds:schemaRef ds:uri="http://schemas.openxmlformats.org/package/2006/metadata/core-properties"/>
    <ds:schemaRef ds:uri="0871b904-98c6-4e86-9e88-11239d2b074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B9027C6-EF04-46C1-8410-E55332E297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316fd4-f550-4442-b53d-c3f520c90673"/>
    <ds:schemaRef ds:uri="0871b904-98c6-4e86-9e88-11239d2b07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CC50E3-F888-4D3F-A20C-B500B38A91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NAAC PRT Template</Template>
  <TotalTime>11440</TotalTime>
  <Words>1513</Words>
  <Application>Microsoft Office PowerPoint</Application>
  <PresentationFormat>Widescreen</PresentationFormat>
  <Paragraphs>177</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Georgia</vt:lpstr>
      <vt:lpstr>Times New Roman</vt:lpstr>
      <vt:lpstr>Wingdings</vt:lpstr>
      <vt:lpstr>NAAC PRT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Ruchith Balaji</cp:lastModifiedBy>
  <cp:revision>1538</cp:revision>
  <dcterms:created xsi:type="dcterms:W3CDTF">2021-03-08T16:55:55Z</dcterms:created>
  <dcterms:modified xsi:type="dcterms:W3CDTF">2024-01-05T05:10:30Z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0x0101003B2D7181F0CA5846AA49DC089A86D46D</vt:lpwstr>
  </property>
</Properties>
</file>