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0" r:id="rId4"/>
  </p:sldMasterIdLst>
  <p:notesMasterIdLst>
    <p:notesMasterId r:id="rId33"/>
  </p:notesMasterIdLst>
  <p:handoutMasterIdLst>
    <p:handoutMasterId r:id="rId34"/>
  </p:handoutMasterIdLst>
  <p:sldIdLst>
    <p:sldId id="774" r:id="rId5"/>
    <p:sldId id="802" r:id="rId6"/>
    <p:sldId id="805" r:id="rId7"/>
    <p:sldId id="803" r:id="rId8"/>
    <p:sldId id="806" r:id="rId9"/>
    <p:sldId id="807" r:id="rId10"/>
    <p:sldId id="808" r:id="rId11"/>
    <p:sldId id="809" r:id="rId12"/>
    <p:sldId id="810" r:id="rId13"/>
    <p:sldId id="831" r:id="rId14"/>
    <p:sldId id="830" r:id="rId15"/>
    <p:sldId id="811" r:id="rId16"/>
    <p:sldId id="812" r:id="rId17"/>
    <p:sldId id="813" r:id="rId18"/>
    <p:sldId id="814" r:id="rId19"/>
    <p:sldId id="815" r:id="rId20"/>
    <p:sldId id="818" r:id="rId21"/>
    <p:sldId id="820" r:id="rId22"/>
    <p:sldId id="819" r:id="rId23"/>
    <p:sldId id="821" r:id="rId24"/>
    <p:sldId id="822" r:id="rId25"/>
    <p:sldId id="823" r:id="rId26"/>
    <p:sldId id="824" r:id="rId27"/>
    <p:sldId id="828" r:id="rId28"/>
    <p:sldId id="825" r:id="rId29"/>
    <p:sldId id="826" r:id="rId30"/>
    <p:sldId id="827" r:id="rId31"/>
    <p:sldId id="82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1041" autoAdjust="0"/>
  </p:normalViewPr>
  <p:slideViewPr>
    <p:cSldViewPr snapToGrid="0">
      <p:cViewPr varScale="1">
        <p:scale>
          <a:sx n="101" d="100"/>
          <a:sy n="101" d="100"/>
        </p:scale>
        <p:origin x="72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03-01-2024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029762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a:t>
            </a:fld>
            <a:endParaRPr lang="en-US"/>
          </a:p>
        </p:txBody>
      </p:sp>
    </p:spTree>
    <p:extLst>
      <p:ext uri="{BB962C8B-B14F-4D97-AF65-F5344CB8AC3E}">
        <p14:creationId xmlns:p14="http://schemas.microsoft.com/office/powerpoint/2010/main" val="93207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a:t>
            </a:fld>
            <a:endParaRPr lang="en-US"/>
          </a:p>
        </p:txBody>
      </p:sp>
    </p:spTree>
    <p:extLst>
      <p:ext uri="{BB962C8B-B14F-4D97-AF65-F5344CB8AC3E}">
        <p14:creationId xmlns:p14="http://schemas.microsoft.com/office/powerpoint/2010/main" val="171410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21</a:t>
            </a:fld>
            <a:endParaRPr lang="en-US"/>
          </a:p>
        </p:txBody>
      </p:sp>
    </p:spTree>
    <p:extLst>
      <p:ext uri="{BB962C8B-B14F-4D97-AF65-F5344CB8AC3E}">
        <p14:creationId xmlns:p14="http://schemas.microsoft.com/office/powerpoint/2010/main" val="370957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r>
              <a:rPr lang="en-US"/>
              <a:t>Thesis Defense of Manju Venugopalan@ ASE Bangalore</a:t>
            </a:r>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Thesis Defense of Manju Venugopalan@ ASE Bangalore</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Thesis Defense of Manju Venugopalan@ ASE Bangalore</a:t>
            </a:r>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20" name="Picture 19" descr="A picture containing drawing&#10;&#10;Description automatically generated">
            <a:extLst>
              <a:ext uri="{FF2B5EF4-FFF2-40B4-BE49-F238E27FC236}">
                <a16:creationId xmlns:a16="http://schemas.microsoft.com/office/drawing/2014/main" id="{EAABCEA7-9046-1240-B923-2241A08D549E}"/>
              </a:ext>
            </a:extLst>
          </p:cNvPr>
          <p:cNvPicPr>
            <a:picLocks noChangeAspect="1"/>
          </p:cNvPicPr>
          <p:nvPr/>
        </p:nvPicPr>
        <p:blipFill>
          <a:blip r:embed="rId3"/>
          <a:stretch>
            <a:fillRect/>
          </a:stretch>
        </p:blipFill>
        <p:spPr>
          <a:xfrm>
            <a:off x="1915572" y="5118727"/>
            <a:ext cx="4590899" cy="1510975"/>
          </a:xfrm>
          <a:prstGeom prst="rect">
            <a:avLst/>
          </a:prstGeom>
        </p:spPr>
      </p:pic>
      <p:sp>
        <p:nvSpPr>
          <p:cNvPr id="21" name="TextBox 20">
            <a:extLst>
              <a:ext uri="{FF2B5EF4-FFF2-40B4-BE49-F238E27FC236}">
                <a16:creationId xmlns:a16="http://schemas.microsoft.com/office/drawing/2014/main" id="{D9CBE6E3-E0CF-5EA8-1C52-9CB105EA3E2C}"/>
              </a:ext>
            </a:extLst>
          </p:cNvPr>
          <p:cNvSpPr txBox="1"/>
          <p:nvPr/>
        </p:nvSpPr>
        <p:spPr>
          <a:xfrm>
            <a:off x="7159728" y="5185407"/>
            <a:ext cx="3746396" cy="1323439"/>
          </a:xfrm>
          <a:prstGeom prst="rect">
            <a:avLst/>
          </a:prstGeom>
          <a:noFill/>
        </p:spPr>
        <p:txBody>
          <a:bodyPr wrap="square" lIns="91440" tIns="45720" rIns="91440" bIns="45720" rtlCol="0" anchor="t">
            <a:spAutoFit/>
          </a:bodyPr>
          <a:lstStyle/>
          <a:p>
            <a:r>
              <a:rPr lang="en-US" sz="2000" b="1" dirty="0">
                <a:solidFill>
                  <a:schemeClr val="bg1"/>
                </a:solidFill>
                <a:latin typeface="Georgia" panose="02040502050405020303" pitchFamily="18" charset="0"/>
                <a:cs typeface="Times New Roman" panose="02020603050405020304" pitchFamily="18" charset="0"/>
              </a:rPr>
              <a:t>Date:03/01/24</a:t>
            </a:r>
          </a:p>
          <a:p>
            <a:r>
              <a:rPr lang="en-US" sz="2000" b="1" dirty="0">
                <a:solidFill>
                  <a:schemeClr val="bg1"/>
                </a:solidFill>
                <a:latin typeface="Georgia" panose="02040502050405020303" pitchFamily="18" charset="0"/>
                <a:cs typeface="Times New Roman" panose="02020603050405020304" pitchFamily="18" charset="0"/>
              </a:rPr>
              <a:t>Course :SIP</a:t>
            </a:r>
          </a:p>
          <a:p>
            <a:r>
              <a:rPr lang="en-US" sz="2000" b="1" dirty="0" err="1">
                <a:solidFill>
                  <a:schemeClr val="bg1"/>
                </a:solidFill>
                <a:latin typeface="Georgia" panose="02040502050405020303" pitchFamily="18" charset="0"/>
                <a:cs typeface="Times New Roman" panose="02020603050405020304" pitchFamily="18" charset="0"/>
              </a:rPr>
              <a:t>Dr.Nidhin</a:t>
            </a:r>
            <a:r>
              <a:rPr lang="en-US" sz="2000" b="1" dirty="0">
                <a:solidFill>
                  <a:schemeClr val="bg1"/>
                </a:solidFill>
                <a:latin typeface="Georgia" panose="02040502050405020303" pitchFamily="18" charset="0"/>
                <a:cs typeface="Times New Roman" panose="02020603050405020304" pitchFamily="18" charset="0"/>
              </a:rPr>
              <a:t> Prabhakar T V </a:t>
            </a:r>
          </a:p>
          <a:p>
            <a:r>
              <a:rPr lang="en-US" sz="2000" b="1" dirty="0">
                <a:solidFill>
                  <a:schemeClr val="bg1"/>
                </a:solidFill>
                <a:latin typeface="Georgia"/>
                <a:cs typeface="Times New Roman"/>
              </a:rPr>
              <a:t>AI 5</a:t>
            </a:r>
            <a:r>
              <a:rPr lang="en-US" sz="2000" b="1" baseline="30000" dirty="0">
                <a:solidFill>
                  <a:schemeClr val="bg1"/>
                </a:solidFill>
                <a:latin typeface="Georgia"/>
                <a:cs typeface="Times New Roman"/>
              </a:rPr>
              <a:t>th</a:t>
            </a:r>
            <a:r>
              <a:rPr lang="en-US" sz="2000" b="1" dirty="0">
                <a:solidFill>
                  <a:schemeClr val="bg1"/>
                </a:solidFill>
                <a:latin typeface="Georgia"/>
                <a:cs typeface="Times New Roman"/>
              </a:rPr>
              <a:t>  Sem –E Sec</a:t>
            </a:r>
          </a:p>
        </p:txBody>
      </p:sp>
      <p:cxnSp>
        <p:nvCxnSpPr>
          <p:cNvPr id="22" name="Straight Connector 21">
            <a:extLst>
              <a:ext uri="{FF2B5EF4-FFF2-40B4-BE49-F238E27FC236}">
                <a16:creationId xmlns:a16="http://schemas.microsoft.com/office/drawing/2014/main" id="{719FDE92-123B-2D8D-7214-F1B33E4B76AB}"/>
              </a:ext>
            </a:extLst>
          </p:cNvPr>
          <p:cNvCxnSpPr>
            <a:cxnSpLocks/>
          </p:cNvCxnSpPr>
          <p:nvPr/>
        </p:nvCxnSpPr>
        <p:spPr>
          <a:xfrm>
            <a:off x="6876598"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8A88384A-73E5-5410-87A9-9B47B37CDC82}"/>
              </a:ext>
            </a:extLst>
          </p:cNvPr>
          <p:cNvSpPr/>
          <p:nvPr/>
        </p:nvSpPr>
        <p:spPr>
          <a:xfrm>
            <a:off x="414342" y="600767"/>
            <a:ext cx="11487140" cy="2000548"/>
          </a:xfrm>
          <a:prstGeom prst="rect">
            <a:avLst/>
          </a:prstGeom>
          <a:noFill/>
        </p:spPr>
        <p:txBody>
          <a:bodyPr wrap="square" lIns="91440" tIns="45720" rIns="91440" bIns="45720" anchor="t">
            <a:spAutoFit/>
          </a:bodyPr>
          <a:lstStyle/>
          <a:p>
            <a:pPr algn="ctr" defTabSz="914400"/>
            <a:r>
              <a:rPr lang="en-US" sz="2600" dirty="0">
                <a:solidFill>
                  <a:prstClr val="white"/>
                </a:solidFill>
                <a:latin typeface="Georgia" panose="02040502050405020303" pitchFamily="18" charset="0"/>
              </a:rPr>
              <a:t>END SEM PRESENTATION</a:t>
            </a:r>
          </a:p>
          <a:p>
            <a:pPr algn="ctr" defTabSz="914400"/>
            <a:r>
              <a:rPr lang="en-US" sz="2600" dirty="0">
                <a:solidFill>
                  <a:prstClr val="white"/>
                </a:solidFill>
                <a:latin typeface="Georgia" panose="02040502050405020303" pitchFamily="18" charset="0"/>
              </a:rPr>
              <a:t> on</a:t>
            </a:r>
          </a:p>
          <a:p>
            <a:pPr algn="ctr" defTabSz="914400"/>
            <a:r>
              <a:rPr lang="en-US" sz="3600" b="1" dirty="0">
                <a:solidFill>
                  <a:prstClr val="white"/>
                </a:solidFill>
                <a:latin typeface="Georgia" panose="02040502050405020303" pitchFamily="18" charset="0"/>
              </a:rPr>
              <a:t>Tomato Plant Disease Detection using</a:t>
            </a:r>
          </a:p>
          <a:p>
            <a:pPr algn="ctr" defTabSz="914400"/>
            <a:r>
              <a:rPr lang="en-US" sz="3600" b="1" dirty="0">
                <a:solidFill>
                  <a:prstClr val="white"/>
                </a:solidFill>
                <a:latin typeface="Georgia" panose="02040502050405020303" pitchFamily="18" charset="0"/>
              </a:rPr>
              <a:t>Various Deep learning Techniques.</a:t>
            </a:r>
          </a:p>
        </p:txBody>
      </p:sp>
      <p:sp>
        <p:nvSpPr>
          <p:cNvPr id="24" name="TextBox 23">
            <a:extLst>
              <a:ext uri="{FF2B5EF4-FFF2-40B4-BE49-F238E27FC236}">
                <a16:creationId xmlns:a16="http://schemas.microsoft.com/office/drawing/2014/main" id="{F48CB4F6-6F6C-BC28-DEBC-6A44BE978BD7}"/>
              </a:ext>
            </a:extLst>
          </p:cNvPr>
          <p:cNvSpPr txBox="1"/>
          <p:nvPr/>
        </p:nvSpPr>
        <p:spPr>
          <a:xfrm>
            <a:off x="3327298" y="2833323"/>
            <a:ext cx="5876072" cy="163121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cs typeface="Times New Roman" panose="02020603050405020304" pitchFamily="18" charset="0"/>
              </a:rPr>
              <a:t>Team Members</a:t>
            </a:r>
          </a:p>
          <a:p>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B.SAI ABHISHEK           BL.EN.U4AIE21015</a:t>
            </a:r>
          </a:p>
          <a:p>
            <a:r>
              <a:rPr lang="en-US" sz="2000" b="1" dirty="0">
                <a:solidFill>
                  <a:schemeClr val="bg1"/>
                </a:solidFill>
                <a:latin typeface="Georgia" panose="02040502050405020303" pitchFamily="18" charset="0"/>
                <a:cs typeface="Times New Roman" panose="02020603050405020304" pitchFamily="18" charset="0"/>
              </a:rPr>
              <a:t>B.RUCHITH BALAJI     BL.EN.U4AIE21017 </a:t>
            </a:r>
          </a:p>
          <a:p>
            <a:r>
              <a:rPr lang="en-US" sz="2000" b="1" dirty="0">
                <a:solidFill>
                  <a:schemeClr val="bg1"/>
                </a:solidFill>
                <a:latin typeface="Georgia" panose="02040502050405020303" pitchFamily="18" charset="0"/>
                <a:cs typeface="Times New Roman" panose="02020603050405020304" pitchFamily="18" charset="0"/>
              </a:rPr>
              <a:t>CHILLAKURU HARI     BL.EN.U4AIE21038</a:t>
            </a:r>
          </a:p>
        </p:txBody>
      </p:sp>
      <p:pic>
        <p:nvPicPr>
          <p:cNvPr id="25" name="Picture 24" descr="A picture containing drawing&#10;&#10;Description automatically generated">
            <a:extLst>
              <a:ext uri="{FF2B5EF4-FFF2-40B4-BE49-F238E27FC236}">
                <a16:creationId xmlns:a16="http://schemas.microsoft.com/office/drawing/2014/main" id="{9D22CBA2-80B3-C1A8-2010-D72D1EAFA335}"/>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6" cy="4764463"/>
          </a:xfrm>
        </p:spPr>
        <p:txBody>
          <a:bodyPr>
            <a:normAutofit/>
          </a:bodyPr>
          <a:lstStyle/>
          <a:p>
            <a:pPr>
              <a:lnSpc>
                <a:spcPct val="150000"/>
              </a:lnSpc>
              <a:buFont typeface="Wingdings" pitchFamily="2" charset="2"/>
              <a:buChar char="Ø"/>
            </a:pPr>
            <a:r>
              <a:rPr lang="en-US" sz="1800" b="1" i="0" dirty="0">
                <a:effectLst/>
                <a:latin typeface="Times New Roman" panose="02020603050405020304" pitchFamily="18" charset="0"/>
                <a:ea typeface="Gadugi" panose="020B0502040204020203" pitchFamily="34" charset="0"/>
                <a:cs typeface="Times New Roman" panose="02020603050405020304" pitchFamily="18" charset="0"/>
              </a:rPr>
              <a:t>Image processing based system for the detection, identification and treatment of tomato leaf diseases</a:t>
            </a: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 </a:t>
            </a:r>
            <a:r>
              <a:rPr lang="en-US" sz="1600" b="0" i="1" dirty="0">
                <a:effectLst/>
                <a:latin typeface="Times New Roman" panose="02020603050405020304" pitchFamily="18" charset="0"/>
                <a:ea typeface="Gadugi" panose="020B0502040204020203" pitchFamily="34" charset="0"/>
                <a:cs typeface="Times New Roman" panose="02020603050405020304" pitchFamily="18" charset="0"/>
              </a:rPr>
              <a:t>Sami Ur Rahman 1 &amp; </a:t>
            </a:r>
            <a:r>
              <a:rPr lang="en-US" sz="1600" b="0" i="1" dirty="0" err="1">
                <a:effectLst/>
                <a:latin typeface="Times New Roman" panose="02020603050405020304" pitchFamily="18" charset="0"/>
                <a:ea typeface="Gadugi" panose="020B0502040204020203" pitchFamily="34" charset="0"/>
                <a:cs typeface="Times New Roman" panose="02020603050405020304" pitchFamily="18" charset="0"/>
              </a:rPr>
              <a:t>Fakhre</a:t>
            </a:r>
            <a:r>
              <a:rPr lang="en-US" sz="1600" b="0" i="1" dirty="0">
                <a:effectLst/>
                <a:latin typeface="Times New Roman" panose="02020603050405020304" pitchFamily="18" charset="0"/>
                <a:ea typeface="Gadugi" panose="020B0502040204020203" pitchFamily="34" charset="0"/>
                <a:cs typeface="Times New Roman" panose="02020603050405020304" pitchFamily="18" charset="0"/>
              </a:rPr>
              <a:t> Alam 1 &amp; Niaz Ahmad 1 &amp; Shakil Arshad 1</a:t>
            </a:r>
          </a:p>
          <a:p>
            <a:pPr lvl="1">
              <a:lnSpc>
                <a:spcPct val="150000"/>
              </a:lnSpc>
              <a:buFont typeface="Wingdings" pitchFamily="2" charset="2"/>
              <a:buChar char="Ø"/>
            </a:pPr>
            <a:r>
              <a:rPr lang="en-US" sz="1400" b="0" dirty="0">
                <a:effectLst/>
                <a:latin typeface="Times New Roman" panose="02020603050405020304" pitchFamily="18" charset="0"/>
                <a:ea typeface="Gadugi" panose="020B0502040204020203" pitchFamily="34" charset="0"/>
                <a:cs typeface="Times New Roman" panose="02020603050405020304" pitchFamily="18" charset="0"/>
              </a:rPr>
              <a:t>The Paper describes a proposed image processing-based system for the detection, identification, and treatment of tomato leaf diseases. The traditional manual methods of disease detection and treatment are based on naked eye observation, which is not accurate or timely. The proposed method uses image processing techniques, including Gray Level Co-Occurrence Matrix (GLCM) algorithm and Support Vector Machine (SVM) classification,</a:t>
            </a:r>
            <a:endParaRPr lang="en-US" sz="1000" dirty="0">
              <a:latin typeface="Times New Roman" panose="02020603050405020304" pitchFamily="18" charset="0"/>
              <a:ea typeface="Gadugi" panose="020B0502040204020203" pitchFamily="34" charset="0"/>
              <a:cs typeface="Times New Roman" panose="02020603050405020304" pitchFamily="18" charset="0"/>
            </a:endParaRPr>
          </a:p>
          <a:p>
            <a:pPr>
              <a:lnSpc>
                <a:spcPct val="150000"/>
              </a:lnSpc>
              <a:buFont typeface="Wingdings" pitchFamily="2" charset="2"/>
              <a:buChar char="Ø"/>
            </a:pPr>
            <a:r>
              <a:rPr lang="en-US" sz="1800" b="1" i="0" dirty="0">
                <a:effectLst/>
                <a:latin typeface="Times New Roman" panose="02020603050405020304" pitchFamily="18" charset="0"/>
                <a:ea typeface="Gadugi" panose="020B0502040204020203" pitchFamily="34" charset="0"/>
                <a:cs typeface="Times New Roman" panose="02020603050405020304" pitchFamily="18" charset="0"/>
              </a:rPr>
              <a:t>Deep Learning-Based Leaf Disease Detection in Crops Using Images for Agricultural Applications </a:t>
            </a:r>
            <a:r>
              <a:rPr lang="en-US" sz="1600" i="1" dirty="0">
                <a:effectLst/>
                <a:latin typeface="Times New Roman" panose="02020603050405020304" pitchFamily="18" charset="0"/>
                <a:ea typeface="Gadugi" panose="020B0502040204020203" pitchFamily="34" charset="0"/>
                <a:cs typeface="Times New Roman" panose="02020603050405020304" pitchFamily="18" charset="0"/>
              </a:rPr>
              <a:t>Andrew J. 1 , Jennifer Eunice 2 , Daniela Elena Popescu 3 ,M. Kalpana Chowdary 4,* and Jude Hemanth 2</a:t>
            </a:r>
            <a:endParaRPr lang="en-US" sz="1800" i="1" dirty="0">
              <a:effectLst/>
              <a:latin typeface="Times New Roman" panose="02020603050405020304" pitchFamily="18" charset="0"/>
              <a:ea typeface="Gadugi" panose="020B0502040204020203" pitchFamily="34" charset="0"/>
              <a:cs typeface="Times New Roman" panose="02020603050405020304" pitchFamily="18" charset="0"/>
            </a:endParaRPr>
          </a:p>
          <a:p>
            <a:pPr lvl="1">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The paper discusses the use of deep </a:t>
            </a:r>
            <a:r>
              <a:rPr lang="en-US" sz="1400" dirty="0" err="1">
                <a:latin typeface="Times New Roman" panose="02020603050405020304" pitchFamily="18" charset="0"/>
                <a:cs typeface="Times New Roman" panose="02020603050405020304" pitchFamily="18" charset="0"/>
              </a:rPr>
              <a:t>learningbased</a:t>
            </a:r>
            <a:r>
              <a:rPr lang="en-US" sz="1400" dirty="0">
                <a:latin typeface="Times New Roman" panose="02020603050405020304" pitchFamily="18" charset="0"/>
                <a:cs typeface="Times New Roman" panose="02020603050405020304" pitchFamily="18" charset="0"/>
              </a:rPr>
              <a:t> leaf disease detection in crops using images for agricultural applications. The authors utilized pretrained convolutional neural network (CNN) models, such as DenseNet-121, ResNet-50, VGG-16, and Inception V4, to identify plant diseases</a:t>
            </a:r>
            <a:r>
              <a:rPr lang="en-US" sz="1100" dirty="0"/>
              <a:t>.</a:t>
            </a:r>
            <a:endParaRPr lang="en-US" sz="1600" b="0" dirty="0">
              <a:effectLst/>
              <a:latin typeface="Times New Roman" panose="02020603050405020304" pitchFamily="18" charset="0"/>
              <a:ea typeface="Gadugi" panose="020B0502040204020203"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10</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Tree>
    <p:extLst>
      <p:ext uri="{BB962C8B-B14F-4D97-AF65-F5344CB8AC3E}">
        <p14:creationId xmlns:p14="http://schemas.microsoft.com/office/powerpoint/2010/main" val="157149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6" cy="4764463"/>
          </a:xfrm>
        </p:spPr>
        <p:txBody>
          <a:bodyPr>
            <a:normAutofit/>
          </a:bodyPr>
          <a:lstStyle/>
          <a:p>
            <a:pPr>
              <a:lnSpc>
                <a:spcPct val="150000"/>
              </a:lnSpc>
              <a:buFont typeface="Wingdings" pitchFamily="2" charset="2"/>
              <a:buChar char="Ø"/>
            </a:pPr>
            <a:r>
              <a:rPr lang="en-US" sz="1800" b="1" i="0" dirty="0">
                <a:effectLst/>
                <a:latin typeface="Times New Roman" panose="02020603050405020304" pitchFamily="18" charset="0"/>
                <a:ea typeface="Gadugi" panose="020B0502040204020203" pitchFamily="34" charset="0"/>
                <a:cs typeface="Times New Roman" panose="02020603050405020304" pitchFamily="18" charset="0"/>
              </a:rPr>
              <a:t>Plant disease detection using machine learning approaches</a:t>
            </a:r>
            <a:r>
              <a:rPr lang="en-US" sz="1800" b="1" dirty="0">
                <a:latin typeface="Times New Roman" panose="02020603050405020304" pitchFamily="18" charset="0"/>
                <a:ea typeface="Gadugi" panose="020B0502040204020203" pitchFamily="34" charset="0"/>
                <a:cs typeface="Times New Roman" panose="02020603050405020304" pitchFamily="18" charset="0"/>
              </a:rPr>
              <a:t> </a:t>
            </a:r>
            <a:r>
              <a:rPr lang="en-US" sz="1600" i="1" dirty="0">
                <a:effectLst/>
                <a:latin typeface="Times New Roman" panose="02020603050405020304" pitchFamily="18" charset="0"/>
                <a:ea typeface="Gadugi" panose="020B0502040204020203" pitchFamily="34" charset="0"/>
                <a:cs typeface="Times New Roman" panose="02020603050405020304" pitchFamily="18" charset="0"/>
              </a:rPr>
              <a:t>Imtiaz Ahmed | Pramod Kumar Yadav</a:t>
            </a:r>
          </a:p>
          <a:p>
            <a:pPr lvl="1" algn="just">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The Paper discusses the use of machine learning approaches for plant disease detection. The author highlights the importance of early detection of plant diseases to reduce plant mortality rates. Machine learning, specifically techniques such as random forest, linear regression, Naive Bayes, neural networks, and support vector machine, are used to develop plant disease prediction models.</a:t>
            </a:r>
            <a:endParaRPr lang="en-US" sz="1800" dirty="0">
              <a:latin typeface="Times New Roman" panose="02020603050405020304" pitchFamily="18" charset="0"/>
              <a:ea typeface="Gadugi" panose="020B0502040204020203" pitchFamily="34" charset="0"/>
              <a:cs typeface="Times New Roman" panose="02020603050405020304" pitchFamily="18" charset="0"/>
            </a:endParaRPr>
          </a:p>
          <a:p>
            <a:pPr>
              <a:lnSpc>
                <a:spcPct val="150000"/>
              </a:lnSpc>
              <a:buFont typeface="Wingdings" pitchFamily="2" charset="2"/>
              <a:buChar char="Ø"/>
            </a:pPr>
            <a:r>
              <a:rPr lang="en-US" sz="1800" b="1" i="0" dirty="0">
                <a:effectLst/>
                <a:latin typeface="Times New Roman" panose="02020603050405020304" pitchFamily="18" charset="0"/>
                <a:ea typeface="Gadugi" panose="020B0502040204020203" pitchFamily="34" charset="0"/>
                <a:cs typeface="Times New Roman" panose="02020603050405020304" pitchFamily="18" charset="0"/>
              </a:rPr>
              <a:t>Performance of Machine Learning and Image Processing in Plant Leaf Disease Detection </a:t>
            </a:r>
            <a:r>
              <a:rPr lang="en-US" sz="1600" i="1" dirty="0">
                <a:effectLst/>
                <a:latin typeface="Times New Roman" panose="02020603050405020304" pitchFamily="18" charset="0"/>
                <a:ea typeface="Gadugi" panose="020B0502040204020203" pitchFamily="34" charset="0"/>
                <a:cs typeface="Times New Roman" panose="02020603050405020304" pitchFamily="18" charset="0"/>
              </a:rPr>
              <a:t>Abu Sarwar Zamani 1L. Anand ,2Kantilal </a:t>
            </a:r>
            <a:r>
              <a:rPr lang="en-US" sz="1600" i="1" dirty="0" err="1">
                <a:effectLst/>
                <a:latin typeface="Times New Roman" panose="02020603050405020304" pitchFamily="18" charset="0"/>
                <a:ea typeface="Gadugi" panose="020B0502040204020203" pitchFamily="34" charset="0"/>
                <a:cs typeface="Times New Roman" panose="02020603050405020304" pitchFamily="18" charset="0"/>
              </a:rPr>
              <a:t>Pitambar</a:t>
            </a:r>
            <a:r>
              <a:rPr lang="en-US" sz="1600" i="1" dirty="0">
                <a:latin typeface="Times New Roman" panose="02020603050405020304" pitchFamily="18" charset="0"/>
                <a:ea typeface="Gadugi" panose="020B0502040204020203" pitchFamily="34" charset="0"/>
                <a:cs typeface="Times New Roman" panose="02020603050405020304" pitchFamily="18" charset="0"/>
              </a:rPr>
              <a:t> </a:t>
            </a:r>
            <a:r>
              <a:rPr lang="en-US" sz="1600" i="1" dirty="0">
                <a:effectLst/>
                <a:latin typeface="Times New Roman" panose="02020603050405020304" pitchFamily="18" charset="0"/>
                <a:ea typeface="Gadugi" panose="020B0502040204020203" pitchFamily="34" charset="0"/>
                <a:cs typeface="Times New Roman" panose="02020603050405020304" pitchFamily="18" charset="0"/>
              </a:rPr>
              <a:t>Rane ,3P. Prabhu</a:t>
            </a:r>
            <a:endParaRPr lang="en-US" sz="1800" i="1" dirty="0">
              <a:effectLst/>
              <a:latin typeface="Times New Roman" panose="02020603050405020304" pitchFamily="18" charset="0"/>
              <a:ea typeface="Gadugi" panose="020B0502040204020203" pitchFamily="34" charset="0"/>
              <a:cs typeface="Times New Roman" panose="02020603050405020304" pitchFamily="18" charset="0"/>
            </a:endParaRPr>
          </a:p>
          <a:p>
            <a:pPr lvl="1">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The paper discusses the significance of automated disease detection in agriculture and the application of machine learning and image processing in identifying leaf diseases. The study uses a dataset of 120 images, consisting of three disease categories, for training and testing machine learning algorithms. The performance of the algorithms is evaluated based on accuracy, sensitivity, and specificity.</a:t>
            </a:r>
            <a:endParaRPr lang="en-US" sz="2000" b="0" dirty="0">
              <a:effectLst/>
              <a:latin typeface="Times New Roman" panose="02020603050405020304" pitchFamily="18" charset="0"/>
              <a:ea typeface="Gadugi" panose="020B0502040204020203"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11</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Tree>
    <p:extLst>
      <p:ext uri="{BB962C8B-B14F-4D97-AF65-F5344CB8AC3E}">
        <p14:creationId xmlns:p14="http://schemas.microsoft.com/office/powerpoint/2010/main" val="326595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5162138" cy="4552192"/>
          </a:xfrm>
        </p:spPr>
        <p:txBody>
          <a:bodyPr>
            <a:normAutofit/>
          </a:bodyPr>
          <a:lstStyle/>
          <a:p>
            <a:pPr>
              <a:lnSpc>
                <a:spcPct val="150000"/>
              </a:lnSpc>
              <a:buFont typeface="Wingdings" pitchFamily="2" charset="2"/>
              <a:buChar char="Ø"/>
            </a:pPr>
            <a:r>
              <a:rPr lang="en-US" sz="2400" b="0" i="0" dirty="0">
                <a:effectLst/>
                <a:latin typeface="Times New Roman" panose="02020603050405020304" pitchFamily="18" charset="0"/>
                <a:ea typeface="Gadugi" panose="020B0502040204020203" pitchFamily="34" charset="0"/>
                <a:cs typeface="Times New Roman" panose="02020603050405020304" pitchFamily="18" charset="0"/>
              </a:rPr>
              <a:t>We are Going to use 5 deep learning models:</a:t>
            </a:r>
          </a:p>
          <a:p>
            <a:pPr lvl="1" algn="just">
              <a:lnSpc>
                <a:spcPct val="150000"/>
              </a:lnSpc>
              <a:buFont typeface="Wingdings" panose="05000000000000000000" pitchFamily="2" charset="2"/>
              <a:buChar char="v"/>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Convolutional Neural Network (CNN)</a:t>
            </a:r>
          </a:p>
          <a:p>
            <a:pPr lvl="1" algn="just">
              <a:lnSpc>
                <a:spcPct val="150000"/>
              </a:lnSpc>
              <a:buFont typeface="Wingdings" panose="05000000000000000000" pitchFamily="2" charset="2"/>
              <a:buChar char="v"/>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CNN with Generative Adversarial Network (CNN-GAN)</a:t>
            </a:r>
          </a:p>
          <a:p>
            <a:pPr lvl="1" algn="just">
              <a:lnSpc>
                <a:spcPct val="150000"/>
              </a:lnSpc>
              <a:buFont typeface="Wingdings" panose="05000000000000000000" pitchFamily="2" charset="2"/>
              <a:buChar char="v"/>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ResNet (Residual Neural Network)</a:t>
            </a:r>
          </a:p>
          <a:p>
            <a:pPr lvl="1" algn="just">
              <a:lnSpc>
                <a:spcPct val="150000"/>
              </a:lnSpc>
              <a:buFont typeface="Wingdings" panose="05000000000000000000" pitchFamily="2" charset="2"/>
              <a:buChar char="v"/>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DenseNet (Densely Connected Convolutional Network)</a:t>
            </a:r>
          </a:p>
          <a:p>
            <a:pPr lvl="1" algn="just">
              <a:lnSpc>
                <a:spcPct val="150000"/>
              </a:lnSpc>
              <a:buFont typeface="Wingdings" panose="05000000000000000000" pitchFamily="2" charset="2"/>
              <a:buChar char="v"/>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VGG16 (Visual Geometry Group Network)</a:t>
            </a:r>
          </a:p>
          <a:p>
            <a:pPr lvl="1">
              <a:lnSpc>
                <a:spcPct val="150000"/>
              </a:lnSpc>
              <a:buFont typeface="Wingdings" pitchFamily="2" charset="2"/>
              <a:buChar char="Ø"/>
            </a:pPr>
            <a:endParaRPr lang="en-US" sz="2000" b="0" i="0" dirty="0">
              <a:effectLst/>
              <a:latin typeface="Times New Roman" panose="02020603050405020304" pitchFamily="18" charset="0"/>
              <a:ea typeface="Gadugi" panose="020B0502040204020203"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12</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a:t>
            </a:r>
            <a:endParaRPr lang="en-US" sz="4000" b="1" dirty="0"/>
          </a:p>
        </p:txBody>
      </p:sp>
      <p:sp>
        <p:nvSpPr>
          <p:cNvPr id="3" name="Rectangle 2">
            <a:extLst>
              <a:ext uri="{FF2B5EF4-FFF2-40B4-BE49-F238E27FC236}">
                <a16:creationId xmlns:a16="http://schemas.microsoft.com/office/drawing/2014/main" id="{748C5CD9-81D9-F9DE-4DD8-0D88757A6E80}"/>
              </a:ext>
            </a:extLst>
          </p:cNvPr>
          <p:cNvSpPr/>
          <p:nvPr/>
        </p:nvSpPr>
        <p:spPr>
          <a:xfrm>
            <a:off x="8610600" y="1550006"/>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Collection</a:t>
            </a:r>
          </a:p>
        </p:txBody>
      </p:sp>
      <p:sp>
        <p:nvSpPr>
          <p:cNvPr id="7" name="Rectangle 6">
            <a:extLst>
              <a:ext uri="{FF2B5EF4-FFF2-40B4-BE49-F238E27FC236}">
                <a16:creationId xmlns:a16="http://schemas.microsoft.com/office/drawing/2014/main" id="{9C6773D6-7A86-79AB-01EC-2FB8FF91F762}"/>
              </a:ext>
            </a:extLst>
          </p:cNvPr>
          <p:cNvSpPr/>
          <p:nvPr/>
        </p:nvSpPr>
        <p:spPr>
          <a:xfrm>
            <a:off x="8610599" y="2469618"/>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a:t>
            </a:r>
          </a:p>
          <a:p>
            <a:pPr algn="ctr"/>
            <a:r>
              <a:rPr lang="en-IN" sz="1200" b="1" dirty="0" err="1"/>
              <a:t>PreProcessing</a:t>
            </a:r>
            <a:endParaRPr lang="en-IN" sz="1200" b="1" dirty="0"/>
          </a:p>
        </p:txBody>
      </p:sp>
      <p:sp>
        <p:nvSpPr>
          <p:cNvPr id="8" name="Rectangle 7">
            <a:extLst>
              <a:ext uri="{FF2B5EF4-FFF2-40B4-BE49-F238E27FC236}">
                <a16:creationId xmlns:a16="http://schemas.microsoft.com/office/drawing/2014/main" id="{5F21ADF6-74A0-28C4-A453-5717FD67AFAA}"/>
              </a:ext>
            </a:extLst>
          </p:cNvPr>
          <p:cNvSpPr/>
          <p:nvPr/>
        </p:nvSpPr>
        <p:spPr>
          <a:xfrm>
            <a:off x="8610599" y="3389230"/>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Model </a:t>
            </a:r>
          </a:p>
          <a:p>
            <a:pPr algn="ctr"/>
            <a:r>
              <a:rPr lang="en-IN" sz="1200" b="1" dirty="0"/>
              <a:t>Creation</a:t>
            </a:r>
          </a:p>
        </p:txBody>
      </p:sp>
      <p:sp>
        <p:nvSpPr>
          <p:cNvPr id="9" name="Rectangle 8">
            <a:extLst>
              <a:ext uri="{FF2B5EF4-FFF2-40B4-BE49-F238E27FC236}">
                <a16:creationId xmlns:a16="http://schemas.microsoft.com/office/drawing/2014/main" id="{9EA9B696-2368-01FB-AF1D-89C392FD0D17}"/>
              </a:ext>
            </a:extLst>
          </p:cNvPr>
          <p:cNvSpPr/>
          <p:nvPr/>
        </p:nvSpPr>
        <p:spPr>
          <a:xfrm>
            <a:off x="8610598" y="4302226"/>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Training the Model</a:t>
            </a:r>
          </a:p>
        </p:txBody>
      </p:sp>
      <p:sp>
        <p:nvSpPr>
          <p:cNvPr id="10" name="Rectangle 9">
            <a:extLst>
              <a:ext uri="{FF2B5EF4-FFF2-40B4-BE49-F238E27FC236}">
                <a16:creationId xmlns:a16="http://schemas.microsoft.com/office/drawing/2014/main" id="{E7922B00-DA09-E28F-A4B8-E0ADE11A0A81}"/>
              </a:ext>
            </a:extLst>
          </p:cNvPr>
          <p:cNvSpPr/>
          <p:nvPr/>
        </p:nvSpPr>
        <p:spPr>
          <a:xfrm>
            <a:off x="7236356" y="4302225"/>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Deep learning</a:t>
            </a:r>
          </a:p>
          <a:p>
            <a:pPr algn="ctr"/>
            <a:r>
              <a:rPr lang="en-IN" sz="1200" b="1" dirty="0"/>
              <a:t>Techniques</a:t>
            </a:r>
          </a:p>
        </p:txBody>
      </p:sp>
      <p:sp>
        <p:nvSpPr>
          <p:cNvPr id="11" name="Rectangle 10">
            <a:extLst>
              <a:ext uri="{FF2B5EF4-FFF2-40B4-BE49-F238E27FC236}">
                <a16:creationId xmlns:a16="http://schemas.microsoft.com/office/drawing/2014/main" id="{83761793-30FA-72C9-4D7C-710F2C5FBD45}"/>
              </a:ext>
            </a:extLst>
          </p:cNvPr>
          <p:cNvSpPr/>
          <p:nvPr/>
        </p:nvSpPr>
        <p:spPr>
          <a:xfrm>
            <a:off x="8610598" y="5215222"/>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Testing and</a:t>
            </a:r>
          </a:p>
          <a:p>
            <a:pPr algn="ctr"/>
            <a:r>
              <a:rPr lang="en-IN" sz="1200" b="1" dirty="0"/>
              <a:t>Validating</a:t>
            </a:r>
          </a:p>
        </p:txBody>
      </p:sp>
      <p:sp>
        <p:nvSpPr>
          <p:cNvPr id="12" name="Rectangle 11">
            <a:extLst>
              <a:ext uri="{FF2B5EF4-FFF2-40B4-BE49-F238E27FC236}">
                <a16:creationId xmlns:a16="http://schemas.microsoft.com/office/drawing/2014/main" id="{457FE74C-C28A-B217-28F8-0941C2C1EAFE}"/>
              </a:ext>
            </a:extLst>
          </p:cNvPr>
          <p:cNvSpPr/>
          <p:nvPr/>
        </p:nvSpPr>
        <p:spPr>
          <a:xfrm>
            <a:off x="9982200" y="5214588"/>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Metric</a:t>
            </a:r>
          </a:p>
          <a:p>
            <a:pPr algn="ctr"/>
            <a:r>
              <a:rPr lang="en-IN" sz="1200" b="1" dirty="0"/>
              <a:t>Calculation</a:t>
            </a:r>
          </a:p>
        </p:txBody>
      </p:sp>
      <p:cxnSp>
        <p:nvCxnSpPr>
          <p:cNvPr id="14" name="Straight Arrow Connector 13">
            <a:extLst>
              <a:ext uri="{FF2B5EF4-FFF2-40B4-BE49-F238E27FC236}">
                <a16:creationId xmlns:a16="http://schemas.microsoft.com/office/drawing/2014/main" id="{46D506EE-4902-0D76-E8BA-734683AFCA8B}"/>
              </a:ext>
            </a:extLst>
          </p:cNvPr>
          <p:cNvCxnSpPr>
            <a:stCxn id="3" idx="2"/>
            <a:endCxn id="7" idx="0"/>
          </p:cNvCxnSpPr>
          <p:nvPr/>
        </p:nvCxnSpPr>
        <p:spPr>
          <a:xfrm flipH="1">
            <a:off x="9158287" y="2186201"/>
            <a:ext cx="1" cy="283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393FBC93-05E2-B824-FF69-AADB6D4CDEE9}"/>
              </a:ext>
            </a:extLst>
          </p:cNvPr>
          <p:cNvCxnSpPr>
            <a:cxnSpLocks/>
            <a:stCxn id="7" idx="2"/>
            <a:endCxn id="8" idx="0"/>
          </p:cNvCxnSpPr>
          <p:nvPr/>
        </p:nvCxnSpPr>
        <p:spPr>
          <a:xfrm>
            <a:off x="9158287" y="3105813"/>
            <a:ext cx="0" cy="283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AABAC35-2F52-6D8C-CFA7-4A8747989049}"/>
              </a:ext>
            </a:extLst>
          </p:cNvPr>
          <p:cNvCxnSpPr>
            <a:cxnSpLocks/>
            <a:stCxn id="8" idx="2"/>
            <a:endCxn id="9" idx="0"/>
          </p:cNvCxnSpPr>
          <p:nvPr/>
        </p:nvCxnSpPr>
        <p:spPr>
          <a:xfrm flipH="1">
            <a:off x="9158286" y="4025425"/>
            <a:ext cx="1" cy="276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A18619A-A814-E6D2-2871-10BFE0ED8157}"/>
              </a:ext>
            </a:extLst>
          </p:cNvPr>
          <p:cNvCxnSpPr>
            <a:cxnSpLocks/>
            <a:stCxn id="9" idx="2"/>
            <a:endCxn id="11" idx="0"/>
          </p:cNvCxnSpPr>
          <p:nvPr/>
        </p:nvCxnSpPr>
        <p:spPr>
          <a:xfrm>
            <a:off x="9158286" y="4938421"/>
            <a:ext cx="0" cy="276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B3C3017-F742-7049-DFD9-536FD504C2F7}"/>
              </a:ext>
            </a:extLst>
          </p:cNvPr>
          <p:cNvCxnSpPr>
            <a:cxnSpLocks/>
            <a:stCxn id="10" idx="3"/>
            <a:endCxn id="9" idx="1"/>
          </p:cNvCxnSpPr>
          <p:nvPr/>
        </p:nvCxnSpPr>
        <p:spPr>
          <a:xfrm>
            <a:off x="8331731" y="4620323"/>
            <a:ext cx="27886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306D16BE-7E99-A563-BB00-82CDF24B1F8A}"/>
              </a:ext>
            </a:extLst>
          </p:cNvPr>
          <p:cNvCxnSpPr>
            <a:cxnSpLocks/>
            <a:stCxn id="11" idx="3"/>
            <a:endCxn id="12" idx="1"/>
          </p:cNvCxnSpPr>
          <p:nvPr/>
        </p:nvCxnSpPr>
        <p:spPr>
          <a:xfrm flipV="1">
            <a:off x="9705973" y="5532686"/>
            <a:ext cx="276227" cy="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80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5602405" cy="4552192"/>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A Convolutional Neural Network (CNN) is a type of Deep Learning neural network architecture commonly used in Computer Vision.</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CNNs are a class of deep neural networks designed specifically for image analysis.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They consist of convolutional layers that apply filters to input images, enabling the network to automatically learn hierarchical features.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CNNs excel at image classification tasks, making them suitable for identifying patterns and features.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Methodology-CNN</a:t>
            </a:r>
            <a:endParaRPr lang="en-US" sz="4000" b="1" dirty="0"/>
          </a:p>
        </p:txBody>
      </p:sp>
      <p:pic>
        <p:nvPicPr>
          <p:cNvPr id="13" name="Picture 12">
            <a:extLst>
              <a:ext uri="{FF2B5EF4-FFF2-40B4-BE49-F238E27FC236}">
                <a16:creationId xmlns:a16="http://schemas.microsoft.com/office/drawing/2014/main" id="{7B89A2A1-44EF-66FB-D3F0-CEC4062C1BE5}"/>
              </a:ext>
            </a:extLst>
          </p:cNvPr>
          <p:cNvPicPr>
            <a:picLocks noChangeAspect="1"/>
          </p:cNvPicPr>
          <p:nvPr/>
        </p:nvPicPr>
        <p:blipFill rotWithShape="1">
          <a:blip r:embed="rId2">
            <a:extLst>
              <a:ext uri="{28A0092B-C50C-407E-A947-70E740481C1C}">
                <a14:useLocalDpi xmlns:a14="http://schemas.microsoft.com/office/drawing/2010/main" val="0"/>
              </a:ext>
            </a:extLst>
          </a:blip>
          <a:srcRect l="7234" t="391" r="7015" b="9727"/>
          <a:stretch/>
        </p:blipFill>
        <p:spPr bwMode="auto">
          <a:xfrm>
            <a:off x="6743699" y="2040664"/>
            <a:ext cx="4714875" cy="27766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630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567769"/>
            <a:ext cx="5602405" cy="3722459"/>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CNN-GAN combines the architecture of CNNs with Generative Adversarial Networks.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GANs consist of a generator and a discriminator in a competitive training setup</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The CNN-GAN model leverages the generative power of GANs to augment the dataset, enhancing the model's ability to generalize by exposing it to a more diverse set of images..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Methodology-CNN with GAN</a:t>
            </a:r>
            <a:endParaRPr lang="en-US" sz="4000" b="1" dirty="0"/>
          </a:p>
        </p:txBody>
      </p:sp>
      <p:pic>
        <p:nvPicPr>
          <p:cNvPr id="3" name="Picture 2">
            <a:extLst>
              <a:ext uri="{FF2B5EF4-FFF2-40B4-BE49-F238E27FC236}">
                <a16:creationId xmlns:a16="http://schemas.microsoft.com/office/drawing/2014/main" id="{02F8004D-8149-FBF0-A78D-B3E3CEEB32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5089"/>
          <a:stretch/>
        </p:blipFill>
        <p:spPr bwMode="auto">
          <a:xfrm>
            <a:off x="6866163" y="1969080"/>
            <a:ext cx="4301663" cy="29198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126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567769"/>
            <a:ext cx="5602405" cy="4562098"/>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ResNet is a deep learning architecture that addresses the vanishing gradient problem by introducing residual connections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ResNet introduces residual connections, allowing the model to skip one or more layers during training.</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This architecture addresses the vanishing gradient problem, enabling the training of very deep networks. ResNet is known for its performance in capturing intricate features </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Methodology-ResNet50</a:t>
            </a:r>
            <a:endParaRPr lang="en-US" sz="4000" b="1" dirty="0"/>
          </a:p>
        </p:txBody>
      </p:sp>
      <p:pic>
        <p:nvPicPr>
          <p:cNvPr id="7" name="Picture 6">
            <a:extLst>
              <a:ext uri="{FF2B5EF4-FFF2-40B4-BE49-F238E27FC236}">
                <a16:creationId xmlns:a16="http://schemas.microsoft.com/office/drawing/2014/main" id="{8A067733-A6E4-2387-9ABF-7F9D832AF42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8066" y="2032608"/>
            <a:ext cx="4555734" cy="2792783"/>
          </a:xfrm>
          <a:prstGeom prst="rect">
            <a:avLst/>
          </a:prstGeom>
          <a:noFill/>
        </p:spPr>
      </p:pic>
    </p:spTree>
    <p:extLst>
      <p:ext uri="{BB962C8B-B14F-4D97-AF65-F5344CB8AC3E}">
        <p14:creationId xmlns:p14="http://schemas.microsoft.com/office/powerpoint/2010/main" val="8311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567769"/>
            <a:ext cx="5602405" cy="4562098"/>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DenseNet optimizes the information flow between layers by connecting each layer to every other layer in a feed-forward fashion.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This densely connected structure encourages feature reuse, parameter efficiency, and alleviates the vanishing gradient issue.</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DenseNet is included to investigate its ability to capture and leverage feature interactions in the context of plant disease detection</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a:t>
            </a:r>
            <a:r>
              <a:rPr lang="en-US" sz="4000" b="1" dirty="0" err="1">
                <a:latin typeface="Georgia"/>
              </a:rPr>
              <a:t>DenseNet</a:t>
            </a:r>
            <a:endParaRPr lang="en-US" sz="4000" b="1" dirty="0"/>
          </a:p>
        </p:txBody>
      </p:sp>
      <p:pic>
        <p:nvPicPr>
          <p:cNvPr id="3" name="Picture 2">
            <a:extLst>
              <a:ext uri="{FF2B5EF4-FFF2-40B4-BE49-F238E27FC236}">
                <a16:creationId xmlns:a16="http://schemas.microsoft.com/office/drawing/2014/main" id="{5AD8685D-6A39-8906-9EB2-3406028D112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5029" y="1926378"/>
            <a:ext cx="3948771" cy="3005243"/>
          </a:xfrm>
          <a:prstGeom prst="rect">
            <a:avLst/>
          </a:prstGeom>
          <a:noFill/>
        </p:spPr>
      </p:pic>
    </p:spTree>
    <p:extLst>
      <p:ext uri="{BB962C8B-B14F-4D97-AF65-F5344CB8AC3E}">
        <p14:creationId xmlns:p14="http://schemas.microsoft.com/office/powerpoint/2010/main" val="385585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567769"/>
            <a:ext cx="5602405" cy="4562098"/>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VGG16 is a classic deep learning architecture known for its simplicity and effectiveness.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It consists of 16 weight layers, including convolutional and fully connected layers.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VGG16 is selected to assess the performance of a model with a moderate depth and explore its suitability for tomato plant disease classification.</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17</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Methodology-VGG16</a:t>
            </a:r>
            <a:endParaRPr lang="en-US" sz="4000" b="1" dirty="0"/>
          </a:p>
        </p:txBody>
      </p:sp>
    </p:spTree>
    <p:extLst>
      <p:ext uri="{BB962C8B-B14F-4D97-AF65-F5344CB8AC3E}">
        <p14:creationId xmlns:p14="http://schemas.microsoft.com/office/powerpoint/2010/main" val="132936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6" cy="3959525"/>
          </a:xfrm>
        </p:spPr>
        <p:txBody>
          <a:bodyPr>
            <a:normAutofit/>
          </a:bodyPr>
          <a:lstStyle/>
          <a:p>
            <a:pPr>
              <a:lnSpc>
                <a:spcPct val="150000"/>
              </a:lnSpc>
              <a:buFont typeface="Wingdings" pitchFamily="2" charset="2"/>
              <a:buChar char="Ø"/>
            </a:pPr>
            <a:r>
              <a:rPr lang="en-US" b="0" i="0" dirty="0">
                <a:effectLst/>
                <a:latin typeface="Times New Roman" panose="02020603050405020304" pitchFamily="18" charset="0"/>
                <a:ea typeface="Gadugi" panose="020B0502040204020203" pitchFamily="34" charset="0"/>
                <a:cs typeface="Times New Roman" panose="02020603050405020304" pitchFamily="18" charset="0"/>
              </a:rPr>
              <a:t>Heading to Kaggle GPU….</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Implementation</a:t>
            </a:r>
            <a:endParaRPr lang="en-US" sz="4000" b="1" dirty="0"/>
          </a:p>
        </p:txBody>
      </p:sp>
    </p:spTree>
    <p:extLst>
      <p:ext uri="{BB962C8B-B14F-4D97-AF65-F5344CB8AC3E}">
        <p14:creationId xmlns:p14="http://schemas.microsoft.com/office/powerpoint/2010/main" val="3251152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19</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 CNN</a:t>
            </a:r>
            <a:endParaRPr lang="en-US" sz="4000" b="1" dirty="0"/>
          </a:p>
        </p:txBody>
      </p:sp>
      <p:pic>
        <p:nvPicPr>
          <p:cNvPr id="2" name="Picture 1">
            <a:extLst>
              <a:ext uri="{FF2B5EF4-FFF2-40B4-BE49-F238E27FC236}">
                <a16:creationId xmlns:a16="http://schemas.microsoft.com/office/drawing/2014/main" id="{AD5BD516-0482-049C-4B0D-7759F754C9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758" y="2304731"/>
            <a:ext cx="2984500" cy="2553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ECEAE869-F5C9-EFDE-C4FE-039F32AD7032}"/>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pic>
        <p:nvPicPr>
          <p:cNvPr id="11" name="Picture 10">
            <a:extLst>
              <a:ext uri="{FF2B5EF4-FFF2-40B4-BE49-F238E27FC236}">
                <a16:creationId xmlns:a16="http://schemas.microsoft.com/office/drawing/2014/main" id="{7B6D4639-6947-3B55-161F-6F99CE810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754" y="2313198"/>
            <a:ext cx="2984500" cy="2553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A0BCD06F-A7A0-DF24-C96E-27B8ABFC1F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63750" y="2304731"/>
            <a:ext cx="2931348" cy="2544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331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493594" y="1695450"/>
            <a:ext cx="4545131" cy="3092588"/>
          </a:xfrm>
        </p:spPr>
        <p:txBody>
          <a:bodyPr vert="horz" lIns="91440" tIns="45720" rIns="91440" bIns="45720" rtlCol="0" anchor="t">
            <a:normAutofit/>
          </a:bodyPr>
          <a:lstStyle/>
          <a:p>
            <a:pPr>
              <a:lnSpc>
                <a:spcPct val="150000"/>
              </a:lnSpc>
              <a:buFont typeface="Wingdings" pitchFamily="2" charset="2"/>
              <a:buChar char="Ø"/>
            </a:pPr>
            <a:r>
              <a:rPr lang="en-US" dirty="0">
                <a:latin typeface="Times New Roman" pitchFamily="18" charset="0"/>
                <a:cs typeface="Times New Roman" pitchFamily="18" charset="0"/>
              </a:rPr>
              <a:t>Introduction</a:t>
            </a:r>
          </a:p>
          <a:p>
            <a:pPr>
              <a:lnSpc>
                <a:spcPct val="150000"/>
              </a:lnSpc>
              <a:buFont typeface="Wingdings" pitchFamily="2" charset="2"/>
              <a:buChar char="Ø"/>
            </a:pPr>
            <a:r>
              <a:rPr lang="en-US" dirty="0">
                <a:latin typeface="Times New Roman" pitchFamily="18" charset="0"/>
                <a:cs typeface="Times New Roman" pitchFamily="18" charset="0"/>
              </a:rPr>
              <a:t>Problem Statement</a:t>
            </a:r>
          </a:p>
          <a:p>
            <a:pPr>
              <a:lnSpc>
                <a:spcPct val="150000"/>
              </a:lnSpc>
              <a:buFont typeface="Wingdings" pitchFamily="2" charset="2"/>
              <a:buChar char="Ø"/>
            </a:pPr>
            <a:r>
              <a:rPr lang="en-US" dirty="0">
                <a:latin typeface="Times New Roman" pitchFamily="18" charset="0"/>
                <a:cs typeface="Times New Roman" pitchFamily="18" charset="0"/>
              </a:rPr>
              <a:t>Dataset Description</a:t>
            </a:r>
          </a:p>
          <a:p>
            <a:pPr>
              <a:lnSpc>
                <a:spcPct val="150000"/>
              </a:lnSpc>
              <a:buFont typeface="Wingdings" pitchFamily="2" charset="2"/>
              <a:buChar char="Ø"/>
            </a:pPr>
            <a:r>
              <a:rPr lang="en-US" dirty="0">
                <a:latin typeface="Times New Roman" pitchFamily="18" charset="0"/>
                <a:cs typeface="Times New Roman" pitchFamily="18" charset="0"/>
              </a:rPr>
              <a:t>Proposed Methodology</a:t>
            </a:r>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a:xfrm>
            <a:off x="115956" y="6478751"/>
            <a:ext cx="758687" cy="365125"/>
          </a:xfrm>
        </p:spPr>
        <p:txBody>
          <a:bodyPr/>
          <a:lstStyle/>
          <a:p>
            <a:fld id="{71766878-3199-4EAB-94E7-2D6D11070E14}" type="slidenum">
              <a:rPr lang="en-US" smtClean="0"/>
              <a:pPr/>
              <a:t>2</a:t>
            </a:fld>
            <a:endParaRPr lang="en-US" dirty="0"/>
          </a:p>
        </p:txBody>
      </p:sp>
      <p:sp>
        <p:nvSpPr>
          <p:cNvPr id="10" name="Title 2">
            <a:extLst>
              <a:ext uri="{FF2B5EF4-FFF2-40B4-BE49-F238E27FC236}">
                <a16:creationId xmlns:a16="http://schemas.microsoft.com/office/drawing/2014/main" id="{AD9625E2-0383-92F4-AFE2-88DF744FB657}"/>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CONTENTS</a:t>
            </a:r>
            <a:endParaRPr lang="en-US" sz="4000" b="1" dirty="0"/>
          </a:p>
        </p:txBody>
      </p:sp>
      <p:sp>
        <p:nvSpPr>
          <p:cNvPr id="13" name="Content Placeholder 1">
            <a:extLst>
              <a:ext uri="{FF2B5EF4-FFF2-40B4-BE49-F238E27FC236}">
                <a16:creationId xmlns:a16="http://schemas.microsoft.com/office/drawing/2014/main" id="{070C99A6-9EEE-1A05-90D7-1B743AE474E6}"/>
              </a:ext>
            </a:extLst>
          </p:cNvPr>
          <p:cNvSpPr txBox="1">
            <a:spLocks/>
          </p:cNvSpPr>
          <p:nvPr/>
        </p:nvSpPr>
        <p:spPr>
          <a:xfrm>
            <a:off x="5038725" y="1695450"/>
            <a:ext cx="4545131" cy="30925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Ø"/>
            </a:pPr>
            <a:r>
              <a:rPr lang="en-US" sz="2800" dirty="0"/>
              <a:t>Results and Analysis</a:t>
            </a:r>
          </a:p>
          <a:p>
            <a:pPr>
              <a:lnSpc>
                <a:spcPct val="150000"/>
              </a:lnSpc>
              <a:buFont typeface="Wingdings" pitchFamily="2" charset="2"/>
              <a:buChar char="Ø"/>
            </a:pPr>
            <a:r>
              <a:rPr lang="en-US" sz="2800" dirty="0"/>
              <a:t>Conclusion</a:t>
            </a:r>
          </a:p>
          <a:p>
            <a:pPr>
              <a:lnSpc>
                <a:spcPct val="150000"/>
              </a:lnSpc>
              <a:buFont typeface="Wingdings" pitchFamily="2" charset="2"/>
              <a:buChar char="Ø"/>
            </a:pPr>
            <a:r>
              <a:rPr lang="en-US" sz="2800" dirty="0"/>
              <a:t>Future Work</a:t>
            </a:r>
          </a:p>
          <a:p>
            <a:pPr>
              <a:lnSpc>
                <a:spcPct val="150000"/>
              </a:lnSpc>
              <a:buFont typeface="Wingdings" pitchFamily="2" charset="2"/>
              <a:buChar char="Ø"/>
            </a:pPr>
            <a:r>
              <a:rPr lang="en-US" sz="2800" dirty="0"/>
              <a:t>References</a:t>
            </a:r>
          </a:p>
        </p:txBody>
      </p:sp>
    </p:spTree>
    <p:extLst>
      <p:ext uri="{BB962C8B-B14F-4D97-AF65-F5344CB8AC3E}">
        <p14:creationId xmlns:p14="http://schemas.microsoft.com/office/powerpoint/2010/main" val="343240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20</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CNN-GAN</a:t>
            </a:r>
            <a:endParaRPr lang="en-US" sz="4000" b="1" dirty="0"/>
          </a:p>
        </p:txBody>
      </p:sp>
      <p:pic>
        <p:nvPicPr>
          <p:cNvPr id="2" name="Picture 1">
            <a:extLst>
              <a:ext uri="{FF2B5EF4-FFF2-40B4-BE49-F238E27FC236}">
                <a16:creationId xmlns:a16="http://schemas.microsoft.com/office/drawing/2014/main" id="{73A6B99B-DC21-9FC2-8DBC-6C300A81F6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759" y="2304729"/>
            <a:ext cx="2984500" cy="2553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20D71057-CFE9-9D23-B705-49D8A55A43D2}"/>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pic>
        <p:nvPicPr>
          <p:cNvPr id="12" name="Picture 11">
            <a:extLst>
              <a:ext uri="{FF2B5EF4-FFF2-40B4-BE49-F238E27FC236}">
                <a16:creationId xmlns:a16="http://schemas.microsoft.com/office/drawing/2014/main" id="{5FB32908-9257-79F2-C821-D59FA8E39D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9755" y="2330127"/>
            <a:ext cx="2984500" cy="2553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DA001A8C-524F-689E-54E5-DCF8C8C3A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3751" y="2304730"/>
            <a:ext cx="2984498" cy="2553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17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21</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ResNet50</a:t>
            </a:r>
            <a:endParaRPr lang="en-US" sz="4000" b="1" dirty="0"/>
          </a:p>
        </p:txBody>
      </p:sp>
      <p:pic>
        <p:nvPicPr>
          <p:cNvPr id="4" name="Picture 3">
            <a:extLst>
              <a:ext uri="{FF2B5EF4-FFF2-40B4-BE49-F238E27FC236}">
                <a16:creationId xmlns:a16="http://schemas.microsoft.com/office/drawing/2014/main" id="{548DA3C9-73D3-C547-27D3-72FA5F1C02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218" y="2314573"/>
            <a:ext cx="2987040" cy="2534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5095EA20-18DD-35A0-9876-EE2E36619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754" y="2304726"/>
            <a:ext cx="2984498" cy="2562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B58CB52E-2B2F-706A-4811-DE82EA6375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3748" y="2314574"/>
            <a:ext cx="2984499" cy="2533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id="{9A23B530-2ADB-98FD-628D-6251DAC927F4}"/>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spTree>
    <p:extLst>
      <p:ext uri="{BB962C8B-B14F-4D97-AF65-F5344CB8AC3E}">
        <p14:creationId xmlns:p14="http://schemas.microsoft.com/office/powerpoint/2010/main" val="3474206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22</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 DenseNet</a:t>
            </a:r>
            <a:endParaRPr lang="en-US" sz="4000" b="1" dirty="0"/>
          </a:p>
        </p:txBody>
      </p:sp>
      <p:pic>
        <p:nvPicPr>
          <p:cNvPr id="4" name="Picture 3">
            <a:extLst>
              <a:ext uri="{FF2B5EF4-FFF2-40B4-BE49-F238E27FC236}">
                <a16:creationId xmlns:a16="http://schemas.microsoft.com/office/drawing/2014/main" id="{8D14CB9B-2090-08DB-1437-0142E30A28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759" y="2301361"/>
            <a:ext cx="2984500" cy="2535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8F6132B5-5066-94BA-7F6C-2EFD4FBB5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754" y="2318566"/>
            <a:ext cx="2984500" cy="2535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15200795-71C5-643E-99D6-017C8C3EF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3749" y="2301360"/>
            <a:ext cx="2984501" cy="2535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3B8CA90F-303A-B69E-D6DB-CF4304C59444}"/>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spTree>
    <p:extLst>
      <p:ext uri="{BB962C8B-B14F-4D97-AF65-F5344CB8AC3E}">
        <p14:creationId xmlns:p14="http://schemas.microsoft.com/office/powerpoint/2010/main" val="49900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VGG16</a:t>
            </a:r>
            <a:endParaRPr lang="en-US" sz="4000" b="1" dirty="0"/>
          </a:p>
        </p:txBody>
      </p:sp>
      <p:pic>
        <p:nvPicPr>
          <p:cNvPr id="9" name="Picture 8">
            <a:extLst>
              <a:ext uri="{FF2B5EF4-FFF2-40B4-BE49-F238E27FC236}">
                <a16:creationId xmlns:a16="http://schemas.microsoft.com/office/drawing/2014/main" id="{562020F0-1752-62F8-F678-8871D8181990}"/>
              </a:ext>
            </a:extLst>
          </p:cNvPr>
          <p:cNvPicPr>
            <a:picLocks noChangeAspect="1"/>
          </p:cNvPicPr>
          <p:nvPr/>
        </p:nvPicPr>
        <p:blipFill>
          <a:blip r:embed="rId2"/>
          <a:stretch>
            <a:fillRect/>
          </a:stretch>
        </p:blipFill>
        <p:spPr>
          <a:xfrm>
            <a:off x="775759" y="2304732"/>
            <a:ext cx="2984500" cy="2553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0433547A-B0BE-8039-23F5-FC6145A25C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9753" y="2304732"/>
            <a:ext cx="2984498" cy="2553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9B7CF51A-BFCA-6054-5A74-7F7FD1B12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3746" y="2304732"/>
            <a:ext cx="2984506" cy="2553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EDD12EBD-0E8C-FDFD-A437-1FE47F5A0286}"/>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spTree>
    <p:extLst>
      <p:ext uri="{BB962C8B-B14F-4D97-AF65-F5344CB8AC3E}">
        <p14:creationId xmlns:p14="http://schemas.microsoft.com/office/powerpoint/2010/main" val="2112206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5" cy="4552192"/>
          </a:xfrm>
        </p:spPr>
        <p:txBody>
          <a:bodyPr>
            <a:normAutofit/>
          </a:bodyPr>
          <a:lstStyle/>
          <a:p>
            <a:pPr algn="just">
              <a:lnSpc>
                <a:spcPct val="150000"/>
              </a:lnSpc>
              <a:buFont typeface="Wingdings" pitchFamily="2" charset="2"/>
              <a:buChar char="Ø"/>
            </a:pPr>
            <a:r>
              <a:rPr lang="en-US" sz="1800" dirty="0">
                <a:effectLst/>
                <a:latin typeface="Times New Roman" panose="02020603050405020304" pitchFamily="18" charset="0"/>
                <a:ea typeface="SimSun" panose="02010600030101010101" pitchFamily="2" charset="-122"/>
              </a:rPr>
              <a:t>Analyzing the performance of different deep learning algorithms (CNN, GAN, </a:t>
            </a:r>
            <a:r>
              <a:rPr lang="en-US" sz="1800" dirty="0" err="1">
                <a:effectLst/>
                <a:latin typeface="Times New Roman" panose="02020603050405020304" pitchFamily="18" charset="0"/>
                <a:ea typeface="SimSun" panose="02010600030101010101" pitchFamily="2" charset="-122"/>
              </a:rPr>
              <a:t>ResNet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DenseNet</a:t>
            </a:r>
            <a:r>
              <a:rPr lang="en-US" sz="1800" dirty="0">
                <a:effectLst/>
                <a:latin typeface="Times New Roman" panose="02020603050405020304" pitchFamily="18" charset="0"/>
                <a:ea typeface="SimSun" panose="02010600030101010101" pitchFamily="2" charset="-122"/>
              </a:rPr>
              <a:t>, VGG16) in plant disease detection involves considering several aspects such as accuracy, precision, recall, F1 score, training time, and model complexity. </a:t>
            </a:r>
            <a:r>
              <a:rPr lang="en-US" sz="1800" dirty="0">
                <a:latin typeface="Times New Roman" panose="02020603050405020304" pitchFamily="18" charset="0"/>
                <a:ea typeface="SimSun" panose="02010600030101010101" pitchFamily="2" charset="-122"/>
              </a:rPr>
              <a:t>Based on following things….</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Accuracy Comparison</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Precision, Recall and F-1Score</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Training Time</a:t>
            </a:r>
          </a:p>
          <a:p>
            <a:pPr lvl="1" algn="just">
              <a:lnSpc>
                <a:spcPct val="150000"/>
              </a:lnSpc>
              <a:buFont typeface="Wingdings" pitchFamily="2" charset="2"/>
              <a:buChar char="Ø"/>
            </a:pPr>
            <a:r>
              <a:rPr lang="en-US" sz="1400" dirty="0">
                <a:latin typeface="Times New Roman" panose="02020603050405020304" pitchFamily="18" charset="0"/>
                <a:ea typeface="Gadugi" panose="020B0502040204020203" pitchFamily="34" charset="0"/>
                <a:cs typeface="Times New Roman" panose="02020603050405020304" pitchFamily="18" charset="0"/>
              </a:rPr>
              <a:t>Model Complexity</a:t>
            </a:r>
            <a:endParaRPr lang="en-US" sz="1400" b="0" i="0" dirty="0">
              <a:effectLst/>
              <a:latin typeface="Times New Roman" panose="02020603050405020304" pitchFamily="18" charset="0"/>
              <a:ea typeface="Gadugi" panose="020B0502040204020203"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t>Analysis</a:t>
            </a:r>
          </a:p>
        </p:txBody>
      </p:sp>
      <p:graphicFrame>
        <p:nvGraphicFramePr>
          <p:cNvPr id="3" name="Table 2">
            <a:extLst>
              <a:ext uri="{FF2B5EF4-FFF2-40B4-BE49-F238E27FC236}">
                <a16:creationId xmlns:a16="http://schemas.microsoft.com/office/drawing/2014/main" id="{887723DC-65AA-F189-2691-28158A728920}"/>
              </a:ext>
            </a:extLst>
          </p:cNvPr>
          <p:cNvGraphicFramePr>
            <a:graphicFrameLocks noGrp="1"/>
          </p:cNvGraphicFramePr>
          <p:nvPr>
            <p:extLst>
              <p:ext uri="{D42A27DB-BD31-4B8C-83A1-F6EECF244321}">
                <p14:modId xmlns:p14="http://schemas.microsoft.com/office/powerpoint/2010/main" val="4084398658"/>
              </p:ext>
            </p:extLst>
          </p:nvPr>
        </p:nvGraphicFramePr>
        <p:xfrm>
          <a:off x="4022727" y="3129491"/>
          <a:ext cx="7331072" cy="2311400"/>
        </p:xfrm>
        <a:graphic>
          <a:graphicData uri="http://schemas.openxmlformats.org/drawingml/2006/table">
            <a:tbl>
              <a:tblPr firstRow="1" bandRow="1">
                <a:tableStyleId>{5C22544A-7EE6-4342-B048-85BDC9FD1C3A}</a:tableStyleId>
              </a:tblPr>
              <a:tblGrid>
                <a:gridCol w="1047296">
                  <a:extLst>
                    <a:ext uri="{9D8B030D-6E8A-4147-A177-3AD203B41FA5}">
                      <a16:colId xmlns:a16="http://schemas.microsoft.com/office/drawing/2014/main" val="306347425"/>
                    </a:ext>
                  </a:extLst>
                </a:gridCol>
                <a:gridCol w="1047296">
                  <a:extLst>
                    <a:ext uri="{9D8B030D-6E8A-4147-A177-3AD203B41FA5}">
                      <a16:colId xmlns:a16="http://schemas.microsoft.com/office/drawing/2014/main" val="885153080"/>
                    </a:ext>
                  </a:extLst>
                </a:gridCol>
                <a:gridCol w="1047296">
                  <a:extLst>
                    <a:ext uri="{9D8B030D-6E8A-4147-A177-3AD203B41FA5}">
                      <a16:colId xmlns:a16="http://schemas.microsoft.com/office/drawing/2014/main" val="724857462"/>
                    </a:ext>
                  </a:extLst>
                </a:gridCol>
                <a:gridCol w="1047296">
                  <a:extLst>
                    <a:ext uri="{9D8B030D-6E8A-4147-A177-3AD203B41FA5}">
                      <a16:colId xmlns:a16="http://schemas.microsoft.com/office/drawing/2014/main" val="644271188"/>
                    </a:ext>
                  </a:extLst>
                </a:gridCol>
                <a:gridCol w="1047296">
                  <a:extLst>
                    <a:ext uri="{9D8B030D-6E8A-4147-A177-3AD203B41FA5}">
                      <a16:colId xmlns:a16="http://schemas.microsoft.com/office/drawing/2014/main" val="1261991556"/>
                    </a:ext>
                  </a:extLst>
                </a:gridCol>
                <a:gridCol w="1047296">
                  <a:extLst>
                    <a:ext uri="{9D8B030D-6E8A-4147-A177-3AD203B41FA5}">
                      <a16:colId xmlns:a16="http://schemas.microsoft.com/office/drawing/2014/main" val="132275343"/>
                    </a:ext>
                  </a:extLst>
                </a:gridCol>
                <a:gridCol w="1047296">
                  <a:extLst>
                    <a:ext uri="{9D8B030D-6E8A-4147-A177-3AD203B41FA5}">
                      <a16:colId xmlns:a16="http://schemas.microsoft.com/office/drawing/2014/main" val="3380247073"/>
                    </a:ext>
                  </a:extLst>
                </a:gridCol>
              </a:tblGrid>
              <a:tr h="370840">
                <a:tc>
                  <a:txBody>
                    <a:bodyPr/>
                    <a:lstStyle/>
                    <a:p>
                      <a:pPr algn="ctr"/>
                      <a:r>
                        <a:rPr lang="en-IN" sz="1200" dirty="0"/>
                        <a:t>Algorithm</a:t>
                      </a:r>
                    </a:p>
                  </a:txBody>
                  <a:tcPr/>
                </a:tc>
                <a:tc>
                  <a:txBody>
                    <a:bodyPr/>
                    <a:lstStyle/>
                    <a:p>
                      <a:pPr algn="ctr"/>
                      <a:r>
                        <a:rPr lang="en-IN" sz="1200" dirty="0"/>
                        <a:t>Accuracy</a:t>
                      </a:r>
                    </a:p>
                  </a:txBody>
                  <a:tcPr/>
                </a:tc>
                <a:tc>
                  <a:txBody>
                    <a:bodyPr/>
                    <a:lstStyle/>
                    <a:p>
                      <a:pPr algn="ctr"/>
                      <a:r>
                        <a:rPr lang="en-IN" sz="1200" dirty="0"/>
                        <a:t>Precision</a:t>
                      </a:r>
                    </a:p>
                  </a:txBody>
                  <a:tcPr/>
                </a:tc>
                <a:tc>
                  <a:txBody>
                    <a:bodyPr/>
                    <a:lstStyle/>
                    <a:p>
                      <a:pPr algn="ctr"/>
                      <a:r>
                        <a:rPr lang="en-IN" sz="1200" dirty="0"/>
                        <a:t>Recall</a:t>
                      </a:r>
                    </a:p>
                  </a:txBody>
                  <a:tcPr/>
                </a:tc>
                <a:tc>
                  <a:txBody>
                    <a:bodyPr/>
                    <a:lstStyle/>
                    <a:p>
                      <a:pPr algn="ctr"/>
                      <a:r>
                        <a:rPr lang="en-IN" sz="1200" dirty="0"/>
                        <a:t>F1-Score</a:t>
                      </a:r>
                    </a:p>
                  </a:txBody>
                  <a:tcPr/>
                </a:tc>
                <a:tc>
                  <a:txBody>
                    <a:bodyPr/>
                    <a:lstStyle/>
                    <a:p>
                      <a:pPr algn="ctr"/>
                      <a:r>
                        <a:rPr lang="en-IN" sz="1200" dirty="0"/>
                        <a:t>Training</a:t>
                      </a:r>
                    </a:p>
                    <a:p>
                      <a:pPr algn="ctr"/>
                      <a:r>
                        <a:rPr lang="en-IN" sz="1200" dirty="0"/>
                        <a:t>Time</a:t>
                      </a:r>
                    </a:p>
                  </a:txBody>
                  <a:tcPr/>
                </a:tc>
                <a:tc>
                  <a:txBody>
                    <a:bodyPr/>
                    <a:lstStyle/>
                    <a:p>
                      <a:pPr algn="ctr"/>
                      <a:r>
                        <a:rPr lang="en-IN" sz="1200" dirty="0"/>
                        <a:t>Complexity</a:t>
                      </a:r>
                    </a:p>
                  </a:txBody>
                  <a:tcPr/>
                </a:tc>
                <a:extLst>
                  <a:ext uri="{0D108BD9-81ED-4DB2-BD59-A6C34878D82A}">
                    <a16:rowId xmlns:a16="http://schemas.microsoft.com/office/drawing/2014/main" val="3254565456"/>
                  </a:ext>
                </a:extLst>
              </a:tr>
              <a:tr h="370840">
                <a:tc>
                  <a:txBody>
                    <a:bodyPr/>
                    <a:lstStyle/>
                    <a:p>
                      <a:pPr algn="ctr"/>
                      <a:r>
                        <a:rPr lang="en-IN" sz="1200" b="1" dirty="0"/>
                        <a:t>CNN</a:t>
                      </a:r>
                    </a:p>
                  </a:txBody>
                  <a:tcPr/>
                </a:tc>
                <a:tc>
                  <a:txBody>
                    <a:bodyPr/>
                    <a:lstStyle/>
                    <a:p>
                      <a:pPr algn="ctr"/>
                      <a:r>
                        <a:rPr lang="en-IN" sz="1200" dirty="0"/>
                        <a:t>99.42</a:t>
                      </a:r>
                    </a:p>
                  </a:txBody>
                  <a:tcPr/>
                </a:tc>
                <a:tc>
                  <a:txBody>
                    <a:bodyPr/>
                    <a:lstStyle/>
                    <a:p>
                      <a:pPr algn="ctr"/>
                      <a:r>
                        <a:rPr lang="en-IN" sz="1200" dirty="0"/>
                        <a:t>97.46</a:t>
                      </a:r>
                    </a:p>
                  </a:txBody>
                  <a:tcPr/>
                </a:tc>
                <a:tc>
                  <a:txBody>
                    <a:bodyPr/>
                    <a:lstStyle/>
                    <a:p>
                      <a:pPr algn="ctr"/>
                      <a:r>
                        <a:rPr lang="en-IN" sz="1200" dirty="0"/>
                        <a:t>94.17</a:t>
                      </a:r>
                    </a:p>
                  </a:txBody>
                  <a:tcPr/>
                </a:tc>
                <a:tc>
                  <a:txBody>
                    <a:bodyPr/>
                    <a:lstStyle/>
                    <a:p>
                      <a:pPr algn="ctr"/>
                      <a:r>
                        <a:rPr lang="en-IN" sz="1200" dirty="0"/>
                        <a:t>95.79</a:t>
                      </a:r>
                    </a:p>
                  </a:txBody>
                  <a:tcPr/>
                </a:tc>
                <a:tc>
                  <a:txBody>
                    <a:bodyPr/>
                    <a:lstStyle/>
                    <a:p>
                      <a:pPr algn="ctr"/>
                      <a:r>
                        <a:rPr lang="en-IN" sz="1200" dirty="0"/>
                        <a:t>3-4 hours</a:t>
                      </a:r>
                    </a:p>
                  </a:txBody>
                  <a:tcPr/>
                </a:tc>
                <a:tc>
                  <a:txBody>
                    <a:bodyPr/>
                    <a:lstStyle/>
                    <a:p>
                      <a:pPr algn="ctr"/>
                      <a:r>
                        <a:rPr lang="en-IN" sz="1200" dirty="0"/>
                        <a:t>Moderate</a:t>
                      </a:r>
                    </a:p>
                  </a:txBody>
                  <a:tcPr/>
                </a:tc>
                <a:extLst>
                  <a:ext uri="{0D108BD9-81ED-4DB2-BD59-A6C34878D82A}">
                    <a16:rowId xmlns:a16="http://schemas.microsoft.com/office/drawing/2014/main" val="655769507"/>
                  </a:ext>
                </a:extLst>
              </a:tr>
              <a:tr h="370840">
                <a:tc>
                  <a:txBody>
                    <a:bodyPr/>
                    <a:lstStyle/>
                    <a:p>
                      <a:pPr algn="ctr"/>
                      <a:r>
                        <a:rPr lang="en-IN" sz="1200" b="1" dirty="0"/>
                        <a:t>CNN-GAN</a:t>
                      </a:r>
                    </a:p>
                  </a:txBody>
                  <a:tcPr/>
                </a:tc>
                <a:tc>
                  <a:txBody>
                    <a:bodyPr/>
                    <a:lstStyle/>
                    <a:p>
                      <a:pPr algn="ctr"/>
                      <a:r>
                        <a:rPr lang="en-IN" sz="1200" dirty="0"/>
                        <a:t>96.51</a:t>
                      </a:r>
                    </a:p>
                  </a:txBody>
                  <a:tcPr/>
                </a:tc>
                <a:tc>
                  <a:txBody>
                    <a:bodyPr/>
                    <a:lstStyle/>
                    <a:p>
                      <a:pPr algn="ctr"/>
                      <a:r>
                        <a:rPr lang="en-IN" sz="1200" dirty="0"/>
                        <a:t>91.54</a:t>
                      </a:r>
                    </a:p>
                  </a:txBody>
                  <a:tcPr/>
                </a:tc>
                <a:tc>
                  <a:txBody>
                    <a:bodyPr/>
                    <a:lstStyle/>
                    <a:p>
                      <a:pPr algn="ctr"/>
                      <a:r>
                        <a:rPr lang="en-IN" sz="1200" dirty="0"/>
                        <a:t>91.57</a:t>
                      </a:r>
                    </a:p>
                  </a:txBody>
                  <a:tcPr/>
                </a:tc>
                <a:tc>
                  <a:txBody>
                    <a:bodyPr/>
                    <a:lstStyle/>
                    <a:p>
                      <a:pPr algn="ctr"/>
                      <a:r>
                        <a:rPr lang="en-IN" sz="1200" dirty="0"/>
                        <a:t>87.89</a:t>
                      </a:r>
                    </a:p>
                  </a:txBody>
                  <a:tcPr/>
                </a:tc>
                <a:tc>
                  <a:txBody>
                    <a:bodyPr/>
                    <a:lstStyle/>
                    <a:p>
                      <a:pPr algn="ctr"/>
                      <a:r>
                        <a:rPr lang="en-IN" sz="1200" dirty="0"/>
                        <a:t>&gt;4 hours</a:t>
                      </a:r>
                    </a:p>
                  </a:txBody>
                  <a:tcPr/>
                </a:tc>
                <a:tc>
                  <a:txBody>
                    <a:bodyPr/>
                    <a:lstStyle/>
                    <a:p>
                      <a:pPr algn="ctr"/>
                      <a:r>
                        <a:rPr lang="en-IN" sz="1200" dirty="0"/>
                        <a:t>Complex</a:t>
                      </a:r>
                    </a:p>
                  </a:txBody>
                  <a:tcPr/>
                </a:tc>
                <a:extLst>
                  <a:ext uri="{0D108BD9-81ED-4DB2-BD59-A6C34878D82A}">
                    <a16:rowId xmlns:a16="http://schemas.microsoft.com/office/drawing/2014/main" val="2833588602"/>
                  </a:ext>
                </a:extLst>
              </a:tr>
              <a:tr h="370840">
                <a:tc>
                  <a:txBody>
                    <a:bodyPr/>
                    <a:lstStyle/>
                    <a:p>
                      <a:pPr algn="ctr"/>
                      <a:r>
                        <a:rPr lang="en-IN" sz="1200" b="1" dirty="0"/>
                        <a:t>RESNET</a:t>
                      </a:r>
                    </a:p>
                  </a:txBody>
                  <a:tcPr/>
                </a:tc>
                <a:tc>
                  <a:txBody>
                    <a:bodyPr/>
                    <a:lstStyle/>
                    <a:p>
                      <a:pPr algn="ctr"/>
                      <a:r>
                        <a:rPr lang="en-IN" sz="1200" dirty="0"/>
                        <a:t>99.35</a:t>
                      </a:r>
                    </a:p>
                  </a:txBody>
                  <a:tcPr/>
                </a:tc>
                <a:tc>
                  <a:txBody>
                    <a:bodyPr/>
                    <a:lstStyle/>
                    <a:p>
                      <a:pPr algn="ctr"/>
                      <a:r>
                        <a:rPr lang="en-IN" sz="1200" dirty="0"/>
                        <a:t>99.85</a:t>
                      </a:r>
                    </a:p>
                  </a:txBody>
                  <a:tcPr/>
                </a:tc>
                <a:tc>
                  <a:txBody>
                    <a:bodyPr/>
                    <a:lstStyle/>
                    <a:p>
                      <a:pPr algn="ctr"/>
                      <a:r>
                        <a:rPr lang="en-IN" sz="1200" dirty="0"/>
                        <a:t>91.79</a:t>
                      </a:r>
                    </a:p>
                  </a:txBody>
                  <a:tcPr/>
                </a:tc>
                <a:tc>
                  <a:txBody>
                    <a:bodyPr/>
                    <a:lstStyle/>
                    <a:p>
                      <a:pPr algn="ctr"/>
                      <a:r>
                        <a:rPr lang="en-IN" sz="1200" dirty="0"/>
                        <a:t>91.38</a:t>
                      </a:r>
                    </a:p>
                  </a:txBody>
                  <a:tcPr/>
                </a:tc>
                <a:tc>
                  <a:txBody>
                    <a:bodyPr/>
                    <a:lstStyle/>
                    <a:p>
                      <a:pPr algn="ctr"/>
                      <a:r>
                        <a:rPr lang="en-IN" sz="1200" dirty="0"/>
                        <a:t>6 hours</a:t>
                      </a:r>
                    </a:p>
                  </a:txBody>
                  <a:tcPr/>
                </a:tc>
                <a:tc>
                  <a:txBody>
                    <a:bodyPr/>
                    <a:lstStyle/>
                    <a:p>
                      <a:pPr algn="ctr"/>
                      <a:r>
                        <a:rPr lang="en-IN" sz="1200" dirty="0"/>
                        <a:t>Very High</a:t>
                      </a:r>
                    </a:p>
                  </a:txBody>
                  <a:tcPr/>
                </a:tc>
                <a:extLst>
                  <a:ext uri="{0D108BD9-81ED-4DB2-BD59-A6C34878D82A}">
                    <a16:rowId xmlns:a16="http://schemas.microsoft.com/office/drawing/2014/main" val="564795158"/>
                  </a:ext>
                </a:extLst>
              </a:tr>
              <a:tr h="370840">
                <a:tc>
                  <a:txBody>
                    <a:bodyPr/>
                    <a:lstStyle/>
                    <a:p>
                      <a:pPr algn="ctr"/>
                      <a:r>
                        <a:rPr lang="en-IN" sz="1200" b="1" dirty="0"/>
                        <a:t>DENSENET</a:t>
                      </a:r>
                    </a:p>
                  </a:txBody>
                  <a:tcPr/>
                </a:tc>
                <a:tc>
                  <a:txBody>
                    <a:bodyPr/>
                    <a:lstStyle/>
                    <a:p>
                      <a:pPr algn="ctr"/>
                      <a:r>
                        <a:rPr lang="en-IN" sz="1200" dirty="0"/>
                        <a:t>95.12</a:t>
                      </a:r>
                    </a:p>
                  </a:txBody>
                  <a:tcPr/>
                </a:tc>
                <a:tc>
                  <a:txBody>
                    <a:bodyPr/>
                    <a:lstStyle/>
                    <a:p>
                      <a:pPr algn="ctr"/>
                      <a:r>
                        <a:rPr lang="en-IN" sz="1200" dirty="0"/>
                        <a:t>95.48</a:t>
                      </a:r>
                    </a:p>
                  </a:txBody>
                  <a:tcPr/>
                </a:tc>
                <a:tc>
                  <a:txBody>
                    <a:bodyPr/>
                    <a:lstStyle/>
                    <a:p>
                      <a:pPr algn="ctr"/>
                      <a:r>
                        <a:rPr lang="en-IN" sz="1200" dirty="0"/>
                        <a:t>97.91</a:t>
                      </a:r>
                    </a:p>
                  </a:txBody>
                  <a:tcPr/>
                </a:tc>
                <a:tc>
                  <a:txBody>
                    <a:bodyPr/>
                    <a:lstStyle/>
                    <a:p>
                      <a:pPr algn="ctr"/>
                      <a:r>
                        <a:rPr lang="en-IN" sz="1200" dirty="0"/>
                        <a:t>87.01</a:t>
                      </a:r>
                    </a:p>
                  </a:txBody>
                  <a:tcPr/>
                </a:tc>
                <a:tc>
                  <a:txBody>
                    <a:bodyPr/>
                    <a:lstStyle/>
                    <a:p>
                      <a:pPr algn="ctr"/>
                      <a:r>
                        <a:rPr lang="en-IN" sz="1200" dirty="0"/>
                        <a:t>1 hour</a:t>
                      </a:r>
                    </a:p>
                  </a:txBody>
                  <a:tcPr/>
                </a:tc>
                <a:tc>
                  <a:txBody>
                    <a:bodyPr/>
                    <a:lstStyle/>
                    <a:p>
                      <a:pPr algn="ctr"/>
                      <a:r>
                        <a:rPr lang="en-IN" sz="1200" dirty="0"/>
                        <a:t>Low</a:t>
                      </a:r>
                    </a:p>
                  </a:txBody>
                  <a:tcPr/>
                </a:tc>
                <a:extLst>
                  <a:ext uri="{0D108BD9-81ED-4DB2-BD59-A6C34878D82A}">
                    <a16:rowId xmlns:a16="http://schemas.microsoft.com/office/drawing/2014/main" val="2149854730"/>
                  </a:ext>
                </a:extLst>
              </a:tr>
              <a:tr h="370840">
                <a:tc>
                  <a:txBody>
                    <a:bodyPr/>
                    <a:lstStyle/>
                    <a:p>
                      <a:pPr algn="ctr"/>
                      <a:r>
                        <a:rPr lang="en-IN" sz="1200" b="1" dirty="0"/>
                        <a:t>VGG16</a:t>
                      </a:r>
                    </a:p>
                  </a:txBody>
                  <a:tcPr/>
                </a:tc>
                <a:tc>
                  <a:txBody>
                    <a:bodyPr/>
                    <a:lstStyle/>
                    <a:p>
                      <a:pPr algn="ctr"/>
                      <a:r>
                        <a:rPr lang="en-IN" sz="1200" dirty="0"/>
                        <a:t>98.35</a:t>
                      </a:r>
                    </a:p>
                  </a:txBody>
                  <a:tcPr/>
                </a:tc>
                <a:tc>
                  <a:txBody>
                    <a:bodyPr/>
                    <a:lstStyle/>
                    <a:p>
                      <a:pPr algn="ctr"/>
                      <a:r>
                        <a:rPr lang="en-IN" sz="1200" dirty="0"/>
                        <a:t>97.34</a:t>
                      </a:r>
                    </a:p>
                  </a:txBody>
                  <a:tcPr/>
                </a:tc>
                <a:tc>
                  <a:txBody>
                    <a:bodyPr/>
                    <a:lstStyle/>
                    <a:p>
                      <a:pPr algn="ctr"/>
                      <a:r>
                        <a:rPr lang="en-IN" sz="1200" dirty="0"/>
                        <a:t>98.34</a:t>
                      </a:r>
                    </a:p>
                  </a:txBody>
                  <a:tcPr/>
                </a:tc>
                <a:tc>
                  <a:txBody>
                    <a:bodyPr/>
                    <a:lstStyle/>
                    <a:p>
                      <a:pPr algn="ctr"/>
                      <a:r>
                        <a:rPr lang="en-IN" sz="1200" dirty="0"/>
                        <a:t>93.93</a:t>
                      </a:r>
                    </a:p>
                  </a:txBody>
                  <a:tcPr/>
                </a:tc>
                <a:tc>
                  <a:txBody>
                    <a:bodyPr/>
                    <a:lstStyle/>
                    <a:p>
                      <a:pPr algn="ctr"/>
                      <a:r>
                        <a:rPr lang="en-IN" sz="1200" dirty="0"/>
                        <a:t>2-3 hours</a:t>
                      </a:r>
                    </a:p>
                  </a:txBody>
                  <a:tcPr/>
                </a:tc>
                <a:tc>
                  <a:txBody>
                    <a:bodyPr/>
                    <a:lstStyle/>
                    <a:p>
                      <a:pPr algn="ctr"/>
                      <a:r>
                        <a:rPr lang="en-IN" sz="1200" dirty="0"/>
                        <a:t>High</a:t>
                      </a:r>
                    </a:p>
                  </a:txBody>
                  <a:tcPr/>
                </a:tc>
                <a:extLst>
                  <a:ext uri="{0D108BD9-81ED-4DB2-BD59-A6C34878D82A}">
                    <a16:rowId xmlns:a16="http://schemas.microsoft.com/office/drawing/2014/main" val="3389928513"/>
                  </a:ext>
                </a:extLst>
              </a:tr>
            </a:tbl>
          </a:graphicData>
        </a:graphic>
      </p:graphicFrame>
    </p:spTree>
    <p:extLst>
      <p:ext uri="{BB962C8B-B14F-4D97-AF65-F5344CB8AC3E}">
        <p14:creationId xmlns:p14="http://schemas.microsoft.com/office/powerpoint/2010/main" val="73916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5162138" cy="4552192"/>
          </a:xfrm>
        </p:spPr>
        <p:txBody>
          <a:bodyPr>
            <a:normAutofit/>
          </a:bodyPr>
          <a:lstStyle/>
          <a:p>
            <a:pPr algn="just">
              <a:lnSpc>
                <a:spcPct val="150000"/>
              </a:lnSpc>
              <a:buFont typeface="Wingdings" pitchFamily="2" charset="2"/>
              <a:buChar char="Ø"/>
            </a:pPr>
            <a:r>
              <a:rPr lang="en-US" sz="1800" dirty="0">
                <a:effectLst/>
                <a:latin typeface="Times New Roman" panose="02020603050405020304" pitchFamily="18" charset="0"/>
                <a:ea typeface="SimSun" panose="02010600030101010101" pitchFamily="2" charset="-122"/>
              </a:rPr>
              <a:t>In conclusion, the application of deep learning algorithms for tomato plant detection has proven to be a highly effective and efficient approach.</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The use of convolutional neural networks (CNNs) and other deep learning architectures has allowed for accurate and reliable identification of tomato plants in various settings.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This technology holds great promise for revolutionizing agricultural practices by automating the monitoring and management of tomato crops.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Conclusion</a:t>
            </a:r>
            <a:endParaRPr lang="en-US" sz="4000" b="1" dirty="0"/>
          </a:p>
        </p:txBody>
      </p:sp>
    </p:spTree>
    <p:extLst>
      <p:ext uri="{BB962C8B-B14F-4D97-AF65-F5344CB8AC3E}">
        <p14:creationId xmlns:p14="http://schemas.microsoft.com/office/powerpoint/2010/main" val="4121863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5" cy="4552192"/>
          </a:xfrm>
        </p:spPr>
        <p:txBody>
          <a:bodyPr>
            <a:normAutofit/>
          </a:bodyPr>
          <a:lstStyle/>
          <a:p>
            <a:pPr marL="514350" indent="-285750" algn="just"/>
            <a:r>
              <a:rPr lang="en-US" sz="1800" dirty="0">
                <a:effectLst/>
                <a:latin typeface="Times New Roman" panose="02020603050405020304" pitchFamily="18" charset="0"/>
                <a:ea typeface="SimSun" panose="02010600030101010101" pitchFamily="2" charset="-122"/>
              </a:rPr>
              <a:t>Develop models that are more robust to variations in environmental conditions, lighting, and plant growth stages. </a:t>
            </a:r>
          </a:p>
          <a:p>
            <a:pPr marL="514350" indent="-285750" algn="just"/>
            <a:r>
              <a:rPr lang="en-US" sz="1800" dirty="0">
                <a:effectLst/>
                <a:latin typeface="Times New Roman" panose="02020603050405020304" pitchFamily="18" charset="0"/>
                <a:ea typeface="SimSun" panose="02010600030101010101" pitchFamily="2" charset="-122"/>
              </a:rPr>
              <a:t>This could involve incorporating techniques such as domain adaptation to ensure the model performs well across different settings.</a:t>
            </a:r>
            <a:endParaRPr lang="en-IN"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a:p>
            <a:pPr marL="514350" indent="-285750" algn="just"/>
            <a:r>
              <a:rPr lang="en-US" sz="1800" dirty="0">
                <a:effectLst/>
                <a:latin typeface="Times New Roman" panose="02020603050405020304" pitchFamily="18" charset="0"/>
                <a:ea typeface="SimSun" panose="02010600030101010101" pitchFamily="2" charset="-122"/>
              </a:rPr>
              <a:t>Focus on reducing inference time to enable real-time monitoring of tomato crops. </a:t>
            </a:r>
          </a:p>
          <a:p>
            <a:pPr marL="514350" indent="-285750" algn="just"/>
            <a:r>
              <a:rPr lang="en-US" sz="1800" dirty="0">
                <a:effectLst/>
                <a:latin typeface="Times New Roman" panose="02020603050405020304" pitchFamily="18" charset="0"/>
                <a:ea typeface="SimSun" panose="02010600030101010101" pitchFamily="2" charset="-122"/>
              </a:rPr>
              <a:t>This improvement is crucial for providing timely insights to farmers, allowing them to take prompt actions in response to changing conditions.</a:t>
            </a:r>
            <a:endParaRPr lang="en-IN" sz="1800" dirty="0">
              <a:latin typeface="Times New Roman" panose="02020603050405020304" pitchFamily="18" charset="0"/>
              <a:ea typeface="SimSun" panose="02010600030101010101" pitchFamily="2" charset="-122"/>
            </a:endParaRPr>
          </a:p>
          <a:p>
            <a:pPr indent="0" algn="just">
              <a:buNone/>
            </a:pPr>
            <a:endParaRPr lang="en-US" sz="1800" dirty="0">
              <a:effectLst/>
              <a:latin typeface="Times New Roman" panose="02020603050405020304" pitchFamily="18" charset="0"/>
              <a:ea typeface="SimSun" panose="02010600030101010101" pitchFamily="2" charset="-122"/>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Future Scope</a:t>
            </a:r>
            <a:endParaRPr lang="en-US" sz="4000" b="1" dirty="0"/>
          </a:p>
        </p:txBody>
      </p:sp>
    </p:spTree>
    <p:extLst>
      <p:ext uri="{BB962C8B-B14F-4D97-AF65-F5344CB8AC3E}">
        <p14:creationId xmlns:p14="http://schemas.microsoft.com/office/powerpoint/2010/main" val="3863697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10217948" cy="4617506"/>
          </a:xfrm>
        </p:spPr>
        <p:txBody>
          <a:bodyPr>
            <a:normAutofit/>
          </a:bodyPr>
          <a:lstStyle/>
          <a:p>
            <a:pPr algn="just"/>
            <a:r>
              <a:rPr lang="en-IN" sz="2000" dirty="0">
                <a:effectLst/>
                <a:latin typeface="Times New Roman" panose="02020603050405020304" pitchFamily="18" charset="0"/>
                <a:ea typeface="SimSun" panose="02010600030101010101" pitchFamily="2" charset="-122"/>
              </a:rPr>
              <a:t>Li, L.; Zhang, S.; Wang, B. Plant Disease Detection and Classification by Deep Learning—A Review. IEEE Access 2021, 9,56683–56698. [</a:t>
            </a:r>
            <a:r>
              <a:rPr lang="en-IN" sz="2000" dirty="0" err="1">
                <a:effectLst/>
                <a:latin typeface="Times New Roman" panose="02020603050405020304" pitchFamily="18" charset="0"/>
                <a:ea typeface="SimSun" panose="02010600030101010101" pitchFamily="2" charset="-122"/>
              </a:rPr>
              <a:t>CrossRef</a:t>
            </a:r>
            <a:r>
              <a:rPr lang="en-IN" sz="2000" dirty="0">
                <a:effectLst/>
                <a:latin typeface="Times New Roman" panose="02020603050405020304" pitchFamily="18" charset="0"/>
                <a:ea typeface="SimSun" panose="02010600030101010101" pitchFamily="2" charset="-122"/>
              </a:rPr>
              <a:t>]</a:t>
            </a:r>
          </a:p>
          <a:p>
            <a:pPr algn="just"/>
            <a:r>
              <a:rPr lang="en-IN" sz="2000" dirty="0" err="1">
                <a:effectLst/>
                <a:latin typeface="Times New Roman" panose="02020603050405020304" pitchFamily="18" charset="0"/>
                <a:ea typeface="SimSun" panose="02010600030101010101" pitchFamily="2" charset="-122"/>
              </a:rPr>
              <a:t>Panigrahi</a:t>
            </a:r>
            <a:r>
              <a:rPr lang="en-IN" sz="2000" dirty="0">
                <a:effectLst/>
                <a:latin typeface="Times New Roman" panose="02020603050405020304" pitchFamily="18" charset="0"/>
                <a:ea typeface="SimSun" panose="02010600030101010101" pitchFamily="2" charset="-122"/>
              </a:rPr>
              <a:t>, K.P.; Sahoo, A.K.; Das, H. A CNN Approach for Corn Leaves Disease Detection to support Digital Agricultural </a:t>
            </a:r>
            <a:r>
              <a:rPr lang="en-IN" sz="2000" dirty="0" err="1">
                <a:effectLst/>
                <a:latin typeface="Times New Roman" panose="02020603050405020304" pitchFamily="18" charset="0"/>
                <a:ea typeface="SimSun" panose="02010600030101010101" pitchFamily="2" charset="-122"/>
              </a:rPr>
              <a:t>System.In</a:t>
            </a:r>
            <a:r>
              <a:rPr lang="en-IN" sz="2000" dirty="0">
                <a:effectLst/>
                <a:latin typeface="Times New Roman" panose="02020603050405020304" pitchFamily="18" charset="0"/>
                <a:ea typeface="SimSun" panose="02010600030101010101" pitchFamily="2" charset="-122"/>
              </a:rPr>
              <a:t> Proceedings of the 4th International Conference on Trends in Electronics and Information, Tirunelveli, India, 15–17 June 2020;pp. 678–683.</a:t>
            </a:r>
          </a:p>
          <a:p>
            <a:pPr algn="just"/>
            <a:r>
              <a:rPr lang="en-IN" sz="2000" dirty="0">
                <a:effectLst/>
                <a:latin typeface="Times New Roman" panose="02020603050405020304" pitchFamily="18" charset="0"/>
                <a:ea typeface="SimSun" panose="02010600030101010101" pitchFamily="2" charset="-122"/>
              </a:rPr>
              <a:t>Singh V, Misra A (2017) Detection of plant leaf diseases using image segmentation and soft computing techniques. Inf Process Agric 4(1):41–49</a:t>
            </a:r>
          </a:p>
          <a:p>
            <a:pPr algn="just"/>
            <a:r>
              <a:rPr lang="en-IN" sz="2000" dirty="0" err="1">
                <a:effectLst/>
                <a:latin typeface="Times New Roman" panose="02020603050405020304" pitchFamily="18" charset="0"/>
                <a:ea typeface="SimSun" panose="02010600030101010101" pitchFamily="2" charset="-122"/>
              </a:rPr>
              <a:t>Noonari</a:t>
            </a:r>
            <a:r>
              <a:rPr lang="en-IN" sz="2000" dirty="0">
                <a:effectLst/>
                <a:latin typeface="Times New Roman" panose="02020603050405020304" pitchFamily="18" charset="0"/>
                <a:ea typeface="SimSun" panose="02010600030101010101" pitchFamily="2" charset="-122"/>
              </a:rPr>
              <a:t> S, Memon MIN, </a:t>
            </a:r>
            <a:r>
              <a:rPr lang="en-IN" sz="2000" dirty="0" err="1">
                <a:effectLst/>
                <a:latin typeface="Times New Roman" panose="02020603050405020304" pitchFamily="18" charset="0"/>
                <a:ea typeface="SimSun" panose="02010600030101010101" pitchFamily="2" charset="-122"/>
              </a:rPr>
              <a:t>Solangi</a:t>
            </a:r>
            <a:r>
              <a:rPr lang="en-IN" sz="2000" dirty="0">
                <a:effectLst/>
                <a:latin typeface="Times New Roman" panose="02020603050405020304" pitchFamily="18" charset="0"/>
                <a:ea typeface="SimSun" panose="02010600030101010101" pitchFamily="2" charset="-122"/>
              </a:rPr>
              <a:t> SU, Laghari </a:t>
            </a:r>
            <a:r>
              <a:rPr lang="en-IN" sz="2000" dirty="0" err="1">
                <a:effectLst/>
                <a:latin typeface="Times New Roman" panose="02020603050405020304" pitchFamily="18" charset="0"/>
                <a:ea typeface="SimSun" panose="02010600030101010101" pitchFamily="2" charset="-122"/>
              </a:rPr>
              <a:t>MA,Wagan</a:t>
            </a:r>
            <a:r>
              <a:rPr lang="en-IN" sz="2000" dirty="0">
                <a:effectLst/>
                <a:latin typeface="Times New Roman" panose="02020603050405020304" pitchFamily="18" charset="0"/>
                <a:ea typeface="SimSun" panose="02010600030101010101" pitchFamily="2" charset="-122"/>
              </a:rPr>
              <a:t> SA, </a:t>
            </a:r>
            <a:r>
              <a:rPr lang="en-IN" sz="2000" dirty="0" err="1">
                <a:effectLst/>
                <a:latin typeface="Times New Roman" panose="02020603050405020304" pitchFamily="18" charset="0"/>
                <a:ea typeface="SimSun" panose="02010600030101010101" pitchFamily="2" charset="-122"/>
              </a:rPr>
              <a:t>Sethar</a:t>
            </a:r>
            <a:r>
              <a:rPr lang="en-IN" sz="2000" dirty="0">
                <a:effectLst/>
                <a:latin typeface="Times New Roman" panose="02020603050405020304" pitchFamily="18" charset="0"/>
                <a:ea typeface="SimSun" panose="02010600030101010101" pitchFamily="2" charset="-122"/>
              </a:rPr>
              <a:t> AA, ... </a:t>
            </a:r>
            <a:r>
              <a:rPr lang="en-IN" sz="2000" dirty="0" err="1">
                <a:effectLst/>
                <a:latin typeface="Times New Roman" panose="02020603050405020304" pitchFamily="18" charset="0"/>
                <a:ea typeface="SimSun" panose="02010600030101010101" pitchFamily="2" charset="-122"/>
              </a:rPr>
              <a:t>Panhwar</a:t>
            </a:r>
            <a:r>
              <a:rPr lang="en-IN" sz="2000" dirty="0">
                <a:effectLst/>
                <a:latin typeface="Times New Roman" panose="02020603050405020304" pitchFamily="18" charset="0"/>
                <a:ea typeface="SimSun" panose="02010600030101010101" pitchFamily="2" charset="-122"/>
              </a:rPr>
              <a:t> GM(2015)Economic implications of tomato production in </a:t>
            </a:r>
            <a:r>
              <a:rPr lang="en-IN" sz="2000" dirty="0" err="1">
                <a:effectLst/>
                <a:latin typeface="Times New Roman" panose="02020603050405020304" pitchFamily="18" charset="0"/>
                <a:ea typeface="SimSun" panose="02010600030101010101" pitchFamily="2" charset="-122"/>
              </a:rPr>
              <a:t>naushahroferoze</a:t>
            </a:r>
            <a:r>
              <a:rPr lang="en-IN" sz="2000" dirty="0">
                <a:effectLst/>
                <a:latin typeface="Times New Roman" panose="02020603050405020304" pitchFamily="18" charset="0"/>
                <a:ea typeface="SimSun" panose="02010600030101010101" pitchFamily="2" charset="-122"/>
              </a:rPr>
              <a:t> district of Sindh Pakistan. </a:t>
            </a:r>
            <a:r>
              <a:rPr lang="en-IN" sz="2000" dirty="0" err="1">
                <a:effectLst/>
                <a:latin typeface="Times New Roman" panose="02020603050405020304" pitchFamily="18" charset="0"/>
                <a:ea typeface="SimSun" panose="02010600030101010101" pitchFamily="2" charset="-122"/>
              </a:rPr>
              <a:t>ResHumanit</a:t>
            </a:r>
            <a:r>
              <a:rPr lang="en-IN" sz="2000" dirty="0">
                <a:effectLst/>
                <a:latin typeface="Times New Roman" panose="02020603050405020304" pitchFamily="18" charset="0"/>
                <a:ea typeface="SimSun" panose="02010600030101010101" pitchFamily="2" charset="-122"/>
              </a:rPr>
              <a:t> Soc Sci 5(7): 158–70.</a:t>
            </a:r>
          </a:p>
          <a:p>
            <a:pPr algn="just"/>
            <a:r>
              <a:rPr lang="en-IN" sz="2000" dirty="0" err="1">
                <a:effectLst/>
                <a:latin typeface="Times New Roman" panose="02020603050405020304" pitchFamily="18" charset="0"/>
                <a:ea typeface="SimSun" panose="02010600030101010101" pitchFamily="2" charset="-122"/>
              </a:rPr>
              <a:t>Haralick</a:t>
            </a:r>
            <a:r>
              <a:rPr lang="en-IN" sz="2000" dirty="0">
                <a:effectLst/>
                <a:latin typeface="Times New Roman" panose="02020603050405020304" pitchFamily="18" charset="0"/>
                <a:ea typeface="SimSun" panose="02010600030101010101" pitchFamily="2" charset="-122"/>
              </a:rPr>
              <a:t> RM, Shanmugam K (1973) Textural features for image classification. IEEE Trans </a:t>
            </a:r>
            <a:r>
              <a:rPr lang="en-IN" sz="2000" dirty="0" err="1">
                <a:effectLst/>
                <a:latin typeface="Times New Roman" panose="02020603050405020304" pitchFamily="18" charset="0"/>
                <a:ea typeface="SimSun" panose="02010600030101010101" pitchFamily="2" charset="-122"/>
              </a:rPr>
              <a:t>Syst</a:t>
            </a:r>
            <a:r>
              <a:rPr lang="en-IN" sz="2000" dirty="0">
                <a:latin typeface="Times New Roman" panose="02020603050405020304" pitchFamily="18" charset="0"/>
                <a:ea typeface="SimSun" panose="02010600030101010101" pitchFamily="2" charset="-122"/>
              </a:rPr>
              <a:t> </a:t>
            </a:r>
            <a:r>
              <a:rPr lang="en-IN" sz="2000" dirty="0">
                <a:effectLst/>
                <a:latin typeface="Times New Roman" panose="02020603050405020304" pitchFamily="18" charset="0"/>
                <a:ea typeface="SimSun" panose="02010600030101010101" pitchFamily="2" charset="-122"/>
              </a:rPr>
              <a:t>Man </a:t>
            </a:r>
            <a:r>
              <a:rPr lang="en-IN" sz="2000" dirty="0" err="1">
                <a:effectLst/>
                <a:latin typeface="Times New Roman" panose="02020603050405020304" pitchFamily="18" charset="0"/>
                <a:ea typeface="SimSun" panose="02010600030101010101" pitchFamily="2" charset="-122"/>
              </a:rPr>
              <a:t>Cybern</a:t>
            </a:r>
            <a:r>
              <a:rPr lang="en-IN" sz="2000" dirty="0">
                <a:effectLst/>
                <a:latin typeface="Times New Roman" panose="02020603050405020304" pitchFamily="18" charset="0"/>
                <a:ea typeface="SimSun" panose="02010600030101010101" pitchFamily="2" charset="-122"/>
              </a:rPr>
              <a:t> 6:610–621</a:t>
            </a:r>
          </a:p>
          <a:p>
            <a:pPr algn="just"/>
            <a:r>
              <a:rPr lang="en-IN" sz="2000" dirty="0">
                <a:effectLst/>
                <a:latin typeface="Times New Roman" panose="02020603050405020304" pitchFamily="18" charset="0"/>
                <a:ea typeface="SimSun" panose="02010600030101010101" pitchFamily="2" charset="-122"/>
              </a:rPr>
              <a:t>Bhowmik D, Kumar KS, Paswan S, Srivastava S (2012) Tomato-a natural medicine and its health benefits. J </a:t>
            </a:r>
            <a:r>
              <a:rPr lang="en-IN" sz="2000" dirty="0" err="1">
                <a:effectLst/>
                <a:latin typeface="Times New Roman" panose="02020603050405020304" pitchFamily="18" charset="0"/>
                <a:ea typeface="SimSun" panose="02010600030101010101" pitchFamily="2" charset="-122"/>
              </a:rPr>
              <a:t>Pharmacogn</a:t>
            </a:r>
            <a:r>
              <a:rPr lang="en-IN" sz="2000" dirty="0">
                <a:effectLst/>
                <a:latin typeface="Times New Roman" panose="02020603050405020304" pitchFamily="18" charset="0"/>
                <a:ea typeface="SimSun" panose="02010600030101010101" pitchFamily="2" charset="-122"/>
              </a:rPr>
              <a:t> </a:t>
            </a:r>
            <a:r>
              <a:rPr lang="en-IN" sz="2000" dirty="0" err="1">
                <a:effectLst/>
                <a:latin typeface="Times New Roman" panose="02020603050405020304" pitchFamily="18" charset="0"/>
                <a:ea typeface="SimSun" panose="02010600030101010101" pitchFamily="2" charset="-122"/>
              </a:rPr>
              <a:t>Phytochem</a:t>
            </a:r>
            <a:r>
              <a:rPr lang="en-IN" sz="2000" dirty="0">
                <a:effectLst/>
                <a:latin typeface="Times New Roman" panose="02020603050405020304" pitchFamily="18" charset="0"/>
                <a:ea typeface="SimSun" panose="02010600030101010101" pitchFamily="2" charset="-122"/>
              </a:rPr>
              <a:t> 1(1):33–43</a:t>
            </a:r>
            <a:endParaRPr lang="en-IN" sz="1800" dirty="0">
              <a:effectLst/>
              <a:latin typeface="Times New Roman" panose="02020603050405020304" pitchFamily="18" charset="0"/>
              <a:ea typeface="SimSun" panose="02010600030101010101" pitchFamily="2" charset="-122"/>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27</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References</a:t>
            </a:r>
            <a:endParaRPr lang="en-US" sz="4000" b="1" dirty="0"/>
          </a:p>
        </p:txBody>
      </p:sp>
    </p:spTree>
    <p:extLst>
      <p:ext uri="{BB962C8B-B14F-4D97-AF65-F5344CB8AC3E}">
        <p14:creationId xmlns:p14="http://schemas.microsoft.com/office/powerpoint/2010/main" val="72002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10217948" cy="4617506"/>
          </a:xfrm>
        </p:spPr>
        <p:txBody>
          <a:bodyPr>
            <a:normAutofit/>
          </a:bodyPr>
          <a:lstStyle/>
          <a:p>
            <a:pPr algn="just"/>
            <a:r>
              <a:rPr lang="en-US" sz="1800" dirty="0">
                <a:effectLst/>
                <a:latin typeface="Times New Roman" panose="02020603050405020304" pitchFamily="18" charset="0"/>
                <a:ea typeface="SimSun" panose="02010600030101010101" pitchFamily="2" charset="-122"/>
              </a:rPr>
              <a:t>Walker R, </a:t>
            </a:r>
            <a:r>
              <a:rPr lang="en-US" sz="1800" dirty="0" err="1">
                <a:effectLst/>
                <a:latin typeface="Times New Roman" panose="02020603050405020304" pitchFamily="18" charset="0"/>
                <a:ea typeface="SimSun" panose="02010600030101010101" pitchFamily="2" charset="-122"/>
              </a:rPr>
              <a:t>Jackway</a:t>
            </a:r>
            <a:r>
              <a:rPr lang="en-US" sz="1800" dirty="0">
                <a:effectLst/>
                <a:latin typeface="Times New Roman" panose="02020603050405020304" pitchFamily="18" charset="0"/>
                <a:ea typeface="SimSun" panose="02010600030101010101" pitchFamily="2" charset="-122"/>
              </a:rPr>
              <a:t> P, Longstaff I (1997) Recent developments in the use of the co-occurrence matrix for texture recognition. In: Digital Signal Processing Proceedings, DSP 97, 1997 13th International Conference on. IEEE.</a:t>
            </a:r>
          </a:p>
          <a:p>
            <a:pPr algn="just"/>
            <a:r>
              <a:rPr lang="en-IN" sz="1800" dirty="0">
                <a:effectLst/>
                <a:latin typeface="Times New Roman" panose="02020603050405020304" pitchFamily="18" charset="0"/>
                <a:ea typeface="SimSun" panose="02010600030101010101" pitchFamily="2" charset="-122"/>
              </a:rPr>
              <a:t>Mokhtar U, Ali MA, </a:t>
            </a:r>
            <a:r>
              <a:rPr lang="en-IN" sz="1800" dirty="0" err="1">
                <a:effectLst/>
                <a:latin typeface="Times New Roman" panose="02020603050405020304" pitchFamily="18" charset="0"/>
                <a:ea typeface="SimSun" panose="02010600030101010101" pitchFamily="2" charset="-122"/>
              </a:rPr>
              <a:t>Hassenian</a:t>
            </a:r>
            <a:r>
              <a:rPr lang="en-IN" sz="1800" dirty="0">
                <a:effectLst/>
                <a:latin typeface="Times New Roman" panose="02020603050405020304" pitchFamily="18" charset="0"/>
                <a:ea typeface="SimSun" panose="02010600030101010101" pitchFamily="2" charset="-122"/>
              </a:rPr>
              <a:t> AE, </a:t>
            </a:r>
            <a:r>
              <a:rPr lang="en-IN" sz="1800" dirty="0" err="1">
                <a:effectLst/>
                <a:latin typeface="Times New Roman" panose="02020603050405020304" pitchFamily="18" charset="0"/>
                <a:ea typeface="SimSun" panose="02010600030101010101" pitchFamily="2" charset="-122"/>
              </a:rPr>
              <a:t>Hefny</a:t>
            </a:r>
            <a:r>
              <a:rPr lang="en-IN" sz="1800" dirty="0">
                <a:effectLst/>
                <a:latin typeface="Times New Roman" panose="02020603050405020304" pitchFamily="18" charset="0"/>
                <a:ea typeface="SimSun" panose="02010600030101010101" pitchFamily="2" charset="-122"/>
              </a:rPr>
              <a:t> H (2015) Tomato leaves diseases detection approach based on support vector machines. In: Computer Engineering Conference (ICENCO), 2015 11th International (pp.246–250). IEEE</a:t>
            </a:r>
          </a:p>
          <a:p>
            <a:pPr algn="just"/>
            <a:r>
              <a:rPr lang="en-US" sz="1800" dirty="0" err="1">
                <a:effectLst/>
                <a:latin typeface="Times New Roman" panose="02020603050405020304" pitchFamily="18" charset="0"/>
                <a:ea typeface="SimSun" panose="02010600030101010101" pitchFamily="2" charset="-122"/>
              </a:rPr>
              <a:t>Hitimana</a:t>
            </a:r>
            <a:r>
              <a:rPr lang="en-US" sz="1800" dirty="0">
                <a:effectLst/>
                <a:latin typeface="Times New Roman" panose="02020603050405020304" pitchFamily="18" charset="0"/>
                <a:ea typeface="SimSun" panose="02010600030101010101" pitchFamily="2" charset="-122"/>
              </a:rPr>
              <a:t> E, </a:t>
            </a:r>
            <a:r>
              <a:rPr lang="en-US" sz="1800" dirty="0" err="1">
                <a:effectLst/>
                <a:latin typeface="Times New Roman" panose="02020603050405020304" pitchFamily="18" charset="0"/>
                <a:ea typeface="SimSun" panose="02010600030101010101" pitchFamily="2" charset="-122"/>
              </a:rPr>
              <a:t>Gwun</a:t>
            </a:r>
            <a:r>
              <a:rPr lang="en-US" sz="1800" dirty="0">
                <a:effectLst/>
                <a:latin typeface="Times New Roman" panose="02020603050405020304" pitchFamily="18" charset="0"/>
                <a:ea typeface="SimSun" panose="02010600030101010101" pitchFamily="2" charset="-122"/>
              </a:rPr>
              <a:t> O (2014) Automatic estimation of live coffee leaf infection based on image processing techniques. </a:t>
            </a:r>
            <a:r>
              <a:rPr lang="en-US" sz="1800" dirty="0" err="1">
                <a:effectLst/>
                <a:latin typeface="Times New Roman" panose="02020603050405020304" pitchFamily="18" charset="0"/>
                <a:ea typeface="SimSun" panose="02010600030101010101" pitchFamily="2" charset="-122"/>
              </a:rPr>
              <a:t>arXiv</a:t>
            </a:r>
            <a:r>
              <a:rPr lang="en-US" sz="1800" dirty="0">
                <a:effectLst/>
                <a:latin typeface="Times New Roman" panose="02020603050405020304" pitchFamily="18" charset="0"/>
                <a:ea typeface="SimSun" panose="02010600030101010101" pitchFamily="2" charset="-122"/>
              </a:rPr>
              <a:t> preprint arXiv:1402.5805</a:t>
            </a:r>
          </a:p>
          <a:p>
            <a:pPr algn="just"/>
            <a:r>
              <a:rPr lang="en-IN" sz="1800" dirty="0">
                <a:effectLst/>
                <a:latin typeface="Times New Roman" panose="02020603050405020304" pitchFamily="18" charset="0"/>
                <a:ea typeface="SimSun" panose="02010600030101010101" pitchFamily="2" charset="-122"/>
              </a:rPr>
              <a:t>Din MZ, Adnan SM, Ahmad W, Aziz S, Rashid J, Ismail W, Iqbal MJ (2018) Classification </a:t>
            </a:r>
            <a:r>
              <a:rPr lang="en-IN" sz="1800" dirty="0" err="1">
                <a:effectLst/>
                <a:latin typeface="Times New Roman" panose="02020603050405020304" pitchFamily="18" charset="0"/>
                <a:ea typeface="SimSun" panose="02010600030101010101" pitchFamily="2" charset="-122"/>
              </a:rPr>
              <a:t>ofdisease</a:t>
            </a:r>
            <a:r>
              <a:rPr lang="en-IN" sz="1800" dirty="0">
                <a:effectLst/>
                <a:latin typeface="Times New Roman" panose="02020603050405020304" pitchFamily="18" charset="0"/>
                <a:ea typeface="SimSun" panose="02010600030101010101" pitchFamily="2" charset="-122"/>
              </a:rPr>
              <a:t> in tomato plants’ leaf using image segmentation and SVM Technical Journal, University of Engineering and Technology (UET) Taxila, Pakistan Vol. 23 No. 2–2018.</a:t>
            </a:r>
          </a:p>
          <a:p>
            <a:pPr algn="just"/>
            <a:endParaRPr lang="en-IN" sz="1800" dirty="0">
              <a:effectLst/>
              <a:latin typeface="Times New Roman" panose="02020603050405020304" pitchFamily="18" charset="0"/>
              <a:ea typeface="SimSun" panose="02010600030101010101" pitchFamily="2" charset="-122"/>
            </a:endParaRPr>
          </a:p>
          <a:p>
            <a:pPr marL="0" indent="0" algn="just">
              <a:buNone/>
            </a:pPr>
            <a:endParaRPr lang="en-IN" sz="1800" dirty="0">
              <a:effectLst/>
              <a:latin typeface="Times New Roman" panose="02020603050405020304" pitchFamily="18" charset="0"/>
              <a:ea typeface="SimSun" panose="02010600030101010101" pitchFamily="2" charset="-122"/>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References</a:t>
            </a:r>
            <a:endParaRPr lang="en-US" sz="4000" b="1" dirty="0"/>
          </a:p>
        </p:txBody>
      </p:sp>
      <p:sp>
        <p:nvSpPr>
          <p:cNvPr id="3" name="Content Placeholder 1">
            <a:extLst>
              <a:ext uri="{FF2B5EF4-FFF2-40B4-BE49-F238E27FC236}">
                <a16:creationId xmlns:a16="http://schemas.microsoft.com/office/drawing/2014/main" id="{F897B25C-5C3D-DD4C-1823-EB0F2683B5A6}"/>
              </a:ext>
            </a:extLst>
          </p:cNvPr>
          <p:cNvSpPr txBox="1">
            <a:spLocks/>
          </p:cNvSpPr>
          <p:nvPr/>
        </p:nvSpPr>
        <p:spPr>
          <a:xfrm>
            <a:off x="493595" y="1391408"/>
            <a:ext cx="10217948" cy="4617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8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95038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9"/>
            <a:ext cx="10860206" cy="4284732"/>
          </a:xfrm>
        </p:spPr>
        <p:txBody>
          <a:bodyPr>
            <a:normAutofit/>
          </a:bodyPr>
          <a:lstStyle/>
          <a:p>
            <a:pPr>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Tomato plants, scientifically known as Solanum </a:t>
            </a:r>
            <a:r>
              <a:rPr lang="en-US" sz="2000" b="0" i="0" dirty="0" err="1">
                <a:effectLst/>
                <a:latin typeface="Times New Roman" panose="02020603050405020304" pitchFamily="18" charset="0"/>
                <a:ea typeface="Gadugi" panose="020B0502040204020203" pitchFamily="34" charset="0"/>
                <a:cs typeface="Times New Roman" panose="02020603050405020304" pitchFamily="18" charset="0"/>
              </a:rPr>
              <a:t>lycopersicum</a:t>
            </a: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 are popular and economically significant crops cultivated worldwide.</a:t>
            </a:r>
          </a:p>
          <a:p>
            <a:pPr>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Tomato plants are susceptible to various diseases that can affect their growth, yield, and overall health. These diseases can be caused by fungi, bacteria, viruses, and other pathogens</a:t>
            </a:r>
            <a:r>
              <a:rPr lang="en-US" sz="2000" b="0" i="0" dirty="0">
                <a:effectLst/>
                <a:latin typeface="Gadugi" panose="020B0502040204020203" pitchFamily="34" charset="0"/>
                <a:ea typeface="Gadugi" panose="020B0502040204020203" pitchFamily="34" charset="0"/>
                <a:cs typeface="Gautami" panose="020B0502040204020203" pitchFamily="34" charset="0"/>
              </a:rPr>
              <a:t>.</a:t>
            </a: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Proper identification and management of these diseases are crucial for maintaining a healthy tomato crop.</a:t>
            </a: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 Understanding the common tomato plant diseases is essential for farmers, gardeners, and researchers to implement effective prevention and management strategies.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INTRODUCTION</a:t>
            </a:r>
            <a:endParaRPr lang="en-US" sz="4000" b="1" dirty="0"/>
          </a:p>
        </p:txBody>
      </p:sp>
    </p:spTree>
    <p:extLst>
      <p:ext uri="{BB962C8B-B14F-4D97-AF65-F5344CB8AC3E}">
        <p14:creationId xmlns:p14="http://schemas.microsoft.com/office/powerpoint/2010/main" val="55856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515234"/>
            <a:ext cx="6593006" cy="4284732"/>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TYPES OF DISEASES:</a:t>
            </a:r>
            <a:endParaRPr lang="en-IN" sz="2000" b="1" dirty="0">
              <a:latin typeface="Times New Roman" panose="02020603050405020304" pitchFamily="18" charset="0"/>
              <a:cs typeface="Times New Roman" panose="02020603050405020304" pitchFamily="18" charset="0"/>
            </a:endParaRPr>
          </a:p>
          <a:p>
            <a:pPr lvl="1">
              <a:lnSpc>
                <a:spcPct val="100000"/>
              </a:lnSpc>
            </a:pPr>
            <a:r>
              <a:rPr lang="en-US" sz="2000" dirty="0">
                <a:latin typeface="Times New Roman" panose="02020603050405020304" pitchFamily="18" charset="0"/>
                <a:cs typeface="Times New Roman" panose="02020603050405020304" pitchFamily="18" charset="0"/>
              </a:rPr>
              <a:t>Early Blight (Alternaria </a:t>
            </a:r>
            <a:r>
              <a:rPr lang="en-US" sz="2000" dirty="0" err="1">
                <a:latin typeface="Times New Roman" panose="02020603050405020304" pitchFamily="18" charset="0"/>
                <a:cs typeface="Times New Roman" panose="02020603050405020304" pitchFamily="18" charset="0"/>
              </a:rPr>
              <a:t>solani</a:t>
            </a:r>
            <a:r>
              <a:rPr lang="en-US" sz="2000" dirty="0">
                <a:latin typeface="Times New Roman" panose="02020603050405020304" pitchFamily="18" charset="0"/>
                <a:cs typeface="Times New Roman" panose="02020603050405020304" pitchFamily="18" charset="0"/>
              </a:rPr>
              <a:t>):</a:t>
            </a:r>
          </a:p>
          <a:p>
            <a:pPr lvl="2">
              <a:lnSpc>
                <a:spcPct val="100000"/>
              </a:lnSpc>
            </a:pPr>
            <a:r>
              <a:rPr lang="en-US" sz="1600" i="1" dirty="0">
                <a:latin typeface="Times New Roman" panose="02020603050405020304" pitchFamily="18" charset="0"/>
                <a:cs typeface="Times New Roman" panose="02020603050405020304" pitchFamily="18" charset="0"/>
              </a:rPr>
              <a:t>Symptoms: Circular lesions with concentric rings on lower leaves, leading to yellowing and wilting.</a:t>
            </a:r>
          </a:p>
          <a:p>
            <a:pPr lvl="2">
              <a:lnSpc>
                <a:spcPct val="100000"/>
              </a:lnSpc>
            </a:pPr>
            <a:r>
              <a:rPr lang="en-US" sz="1600" i="1" dirty="0">
                <a:latin typeface="Times New Roman" panose="02020603050405020304" pitchFamily="18" charset="0"/>
                <a:cs typeface="Times New Roman" panose="02020603050405020304" pitchFamily="18" charset="0"/>
              </a:rPr>
              <a:t>Management: Crop rotation, fungicides, pruning, and proper spacing.</a:t>
            </a:r>
          </a:p>
          <a:p>
            <a:pPr lvl="1">
              <a:lnSpc>
                <a:spcPct val="100000"/>
              </a:lnSpc>
            </a:pPr>
            <a:r>
              <a:rPr lang="en-US" sz="2000" dirty="0">
                <a:latin typeface="Times New Roman" panose="02020603050405020304" pitchFamily="18" charset="0"/>
                <a:cs typeface="Times New Roman" panose="02020603050405020304" pitchFamily="18" charset="0"/>
              </a:rPr>
              <a:t>Late Blight (Phytophthora </a:t>
            </a:r>
            <a:r>
              <a:rPr lang="en-US" sz="2000" dirty="0" err="1">
                <a:latin typeface="Times New Roman" panose="02020603050405020304" pitchFamily="18" charset="0"/>
                <a:cs typeface="Times New Roman" panose="02020603050405020304" pitchFamily="18" charset="0"/>
              </a:rPr>
              <a:t>infestans</a:t>
            </a:r>
            <a:r>
              <a:rPr lang="en-US" sz="2000" dirty="0">
                <a:latin typeface="Times New Roman" panose="02020603050405020304" pitchFamily="18" charset="0"/>
                <a:cs typeface="Times New Roman" panose="02020603050405020304" pitchFamily="18" charset="0"/>
              </a:rPr>
              <a:t>):</a:t>
            </a:r>
          </a:p>
          <a:p>
            <a:pPr lvl="2">
              <a:lnSpc>
                <a:spcPct val="100000"/>
              </a:lnSpc>
            </a:pPr>
            <a:r>
              <a:rPr lang="en-US" sz="1600" i="1" dirty="0">
                <a:latin typeface="Times New Roman" panose="02020603050405020304" pitchFamily="18" charset="0"/>
                <a:cs typeface="Times New Roman" panose="02020603050405020304" pitchFamily="18" charset="0"/>
              </a:rPr>
              <a:t>Symptoms: Brown lesions on leaves, stems, and fruit, often accompanied by white mold.</a:t>
            </a:r>
          </a:p>
          <a:p>
            <a:pPr lvl="2">
              <a:lnSpc>
                <a:spcPct val="100000"/>
              </a:lnSpc>
            </a:pPr>
            <a:r>
              <a:rPr lang="en-US" sz="1600" i="1" dirty="0">
                <a:latin typeface="Times New Roman" panose="02020603050405020304" pitchFamily="18" charset="0"/>
                <a:cs typeface="Times New Roman" panose="02020603050405020304" pitchFamily="18" charset="0"/>
              </a:rPr>
              <a:t>Management: Fungicides, proper ventilation, and removal of infected plant parts.</a:t>
            </a:r>
            <a:endParaRPr lang="en-US"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INTRODUCTION</a:t>
            </a:r>
            <a:endParaRPr lang="en-US" sz="4000" b="1" dirty="0"/>
          </a:p>
        </p:txBody>
      </p:sp>
      <p:pic>
        <p:nvPicPr>
          <p:cNvPr id="8" name="Picture 7" descr="A close-up of a leaf&#10;&#10;Description automatically generated">
            <a:extLst>
              <a:ext uri="{FF2B5EF4-FFF2-40B4-BE49-F238E27FC236}">
                <a16:creationId xmlns:a16="http://schemas.microsoft.com/office/drawing/2014/main" id="{15044327-D921-957C-3968-05E0E062ACE0}"/>
              </a:ext>
            </a:extLst>
          </p:cNvPr>
          <p:cNvPicPr>
            <a:picLocks noChangeAspect="1"/>
          </p:cNvPicPr>
          <p:nvPr/>
        </p:nvPicPr>
        <p:blipFill>
          <a:blip r:embed="rId2"/>
          <a:stretch>
            <a:fillRect/>
          </a:stretch>
        </p:blipFill>
        <p:spPr>
          <a:xfrm>
            <a:off x="7791450" y="1773630"/>
            <a:ext cx="1638300" cy="1638300"/>
          </a:xfrm>
          <a:prstGeom prst="roundRect">
            <a:avLst>
              <a:gd name="adj" fmla="val 736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descr="A close-up of a leaf&#10;&#10;Description automatically generated">
            <a:extLst>
              <a:ext uri="{FF2B5EF4-FFF2-40B4-BE49-F238E27FC236}">
                <a16:creationId xmlns:a16="http://schemas.microsoft.com/office/drawing/2014/main" id="{16BD3777-6CC0-BA4F-5619-7193DF311C42}"/>
              </a:ext>
            </a:extLst>
          </p:cNvPr>
          <p:cNvPicPr>
            <a:picLocks noChangeAspect="1"/>
          </p:cNvPicPr>
          <p:nvPr/>
        </p:nvPicPr>
        <p:blipFill>
          <a:blip r:embed="rId3"/>
          <a:stretch>
            <a:fillRect/>
          </a:stretch>
        </p:blipFill>
        <p:spPr>
          <a:xfrm>
            <a:off x="9639298" y="3657600"/>
            <a:ext cx="1638301" cy="1638299"/>
          </a:xfrm>
          <a:prstGeom prst="roundRect">
            <a:avLst>
              <a:gd name="adj" fmla="val 1376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7469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een leaf with dirt on it&#10;&#10;Description automatically generated">
            <a:extLst>
              <a:ext uri="{FF2B5EF4-FFF2-40B4-BE49-F238E27FC236}">
                <a16:creationId xmlns:a16="http://schemas.microsoft.com/office/drawing/2014/main" id="{FF3175A4-06E0-ED2B-3D9D-3BE72848DDE7}"/>
              </a:ext>
            </a:extLst>
          </p:cNvPr>
          <p:cNvPicPr>
            <a:picLocks noChangeAspect="1"/>
          </p:cNvPicPr>
          <p:nvPr/>
        </p:nvPicPr>
        <p:blipFill>
          <a:blip r:embed="rId2"/>
          <a:stretch>
            <a:fillRect/>
          </a:stretch>
        </p:blipFill>
        <p:spPr>
          <a:xfrm>
            <a:off x="9639297" y="3657600"/>
            <a:ext cx="1638301" cy="1638299"/>
          </a:xfrm>
          <a:prstGeom prst="roundRect">
            <a:avLst>
              <a:gd name="adj" fmla="val 969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close-up of a leaf&#10;&#10;Description automatically generated">
            <a:extLst>
              <a:ext uri="{FF2B5EF4-FFF2-40B4-BE49-F238E27FC236}">
                <a16:creationId xmlns:a16="http://schemas.microsoft.com/office/drawing/2014/main" id="{7B22EAF9-CBD4-248B-838B-7EFDB605CFA1}"/>
              </a:ext>
            </a:extLst>
          </p:cNvPr>
          <p:cNvPicPr>
            <a:picLocks noChangeAspect="1"/>
          </p:cNvPicPr>
          <p:nvPr/>
        </p:nvPicPr>
        <p:blipFill>
          <a:blip r:embed="rId3"/>
          <a:stretch>
            <a:fillRect/>
          </a:stretch>
        </p:blipFill>
        <p:spPr>
          <a:xfrm>
            <a:off x="7791450" y="1773630"/>
            <a:ext cx="1638300" cy="1655370"/>
          </a:xfrm>
          <a:prstGeom prst="roundRect">
            <a:avLst>
              <a:gd name="adj" fmla="val 736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515234"/>
            <a:ext cx="6593006" cy="4284732"/>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TYPES OF DISEASES:</a:t>
            </a:r>
            <a:endParaRPr lang="en-IN" sz="2000" b="1" dirty="0">
              <a:latin typeface="Times New Roman" panose="02020603050405020304" pitchFamily="18" charset="0"/>
              <a:cs typeface="Times New Roman" panose="02020603050405020304" pitchFamily="18" charset="0"/>
            </a:endParaRPr>
          </a:p>
          <a:p>
            <a:pPr lvl="1">
              <a:lnSpc>
                <a:spcPct val="100000"/>
              </a:lnSpc>
            </a:pPr>
            <a:r>
              <a:rPr lang="pt-BR" sz="2000" dirty="0">
                <a:latin typeface="Times New Roman" panose="02020603050405020304" pitchFamily="18" charset="0"/>
                <a:cs typeface="Times New Roman" panose="02020603050405020304" pitchFamily="18" charset="0"/>
              </a:rPr>
              <a:t>Bacterial Spot (Xanthomonas campestris pv. vesicatoria):</a:t>
            </a:r>
            <a:endParaRPr lang="en-US" sz="2000" dirty="0">
              <a:latin typeface="Times New Roman" panose="02020603050405020304" pitchFamily="18" charset="0"/>
              <a:cs typeface="Times New Roman" panose="02020603050405020304" pitchFamily="18" charset="0"/>
            </a:endParaRPr>
          </a:p>
          <a:p>
            <a:pPr lvl="2">
              <a:lnSpc>
                <a:spcPct val="100000"/>
              </a:lnSpc>
            </a:pPr>
            <a:r>
              <a:rPr lang="en-US" sz="1600" i="1" dirty="0">
                <a:latin typeface="Times New Roman" panose="02020603050405020304" pitchFamily="18" charset="0"/>
                <a:cs typeface="Times New Roman" panose="02020603050405020304" pitchFamily="18" charset="0"/>
              </a:rPr>
              <a:t>Symptoms: Dark, water-soaked spots on leaves with a yellow halo.</a:t>
            </a:r>
          </a:p>
          <a:p>
            <a:pPr lvl="2">
              <a:lnSpc>
                <a:spcPct val="100000"/>
              </a:lnSpc>
            </a:pPr>
            <a:r>
              <a:rPr lang="en-US" sz="1600" i="1" dirty="0">
                <a:latin typeface="Times New Roman" panose="02020603050405020304" pitchFamily="18" charset="0"/>
                <a:cs typeface="Times New Roman" panose="02020603050405020304" pitchFamily="18" charset="0"/>
              </a:rPr>
              <a:t>Management: Copper-based sprays, avoiding overhead watering, and crop rotation.</a:t>
            </a:r>
          </a:p>
          <a:p>
            <a:pPr lvl="1">
              <a:lnSpc>
                <a:spcPct val="100000"/>
              </a:lnSpc>
            </a:pPr>
            <a:r>
              <a:rPr lang="it-IT" sz="2000" dirty="0">
                <a:latin typeface="Times New Roman" panose="02020603050405020304" pitchFamily="18" charset="0"/>
                <a:cs typeface="Times New Roman" panose="02020603050405020304" pitchFamily="18" charset="0"/>
              </a:rPr>
              <a:t>Septoria Leaf Spot (Septoria lycopersici):</a:t>
            </a:r>
            <a:endParaRPr lang="en-US" sz="2000" dirty="0">
              <a:latin typeface="Times New Roman" panose="02020603050405020304" pitchFamily="18" charset="0"/>
              <a:cs typeface="Times New Roman" panose="02020603050405020304" pitchFamily="18" charset="0"/>
            </a:endParaRPr>
          </a:p>
          <a:p>
            <a:pPr lvl="2">
              <a:lnSpc>
                <a:spcPct val="100000"/>
              </a:lnSpc>
            </a:pPr>
            <a:r>
              <a:rPr lang="en-US" sz="1600" i="1" dirty="0">
                <a:latin typeface="Times New Roman" panose="02020603050405020304" pitchFamily="18" charset="0"/>
                <a:cs typeface="Times New Roman" panose="02020603050405020304" pitchFamily="18" charset="0"/>
              </a:rPr>
              <a:t>Symptoms: Small, dark spots with a light center on leaves, leading to defoliation.</a:t>
            </a:r>
          </a:p>
          <a:p>
            <a:pPr lvl="2">
              <a:lnSpc>
                <a:spcPct val="100000"/>
              </a:lnSpc>
            </a:pPr>
            <a:r>
              <a:rPr lang="en-US" sz="1600" i="1" dirty="0">
                <a:latin typeface="Times New Roman" panose="02020603050405020304" pitchFamily="18" charset="0"/>
                <a:cs typeface="Times New Roman" panose="02020603050405020304" pitchFamily="18" charset="0"/>
              </a:rPr>
              <a:t>Management: Fungicides, proper spacing, and removal of infected leaves.</a:t>
            </a:r>
            <a:endParaRPr lang="en-US"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INTRODUCTION</a:t>
            </a:r>
            <a:endParaRPr lang="en-US" sz="4000" b="1" dirty="0"/>
          </a:p>
        </p:txBody>
      </p:sp>
    </p:spTree>
    <p:extLst>
      <p:ext uri="{BB962C8B-B14F-4D97-AF65-F5344CB8AC3E}">
        <p14:creationId xmlns:p14="http://schemas.microsoft.com/office/powerpoint/2010/main" val="233227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up of a leaf&#10;&#10;Description automatically generated">
            <a:extLst>
              <a:ext uri="{FF2B5EF4-FFF2-40B4-BE49-F238E27FC236}">
                <a16:creationId xmlns:a16="http://schemas.microsoft.com/office/drawing/2014/main" id="{3202256F-1197-9199-F6A4-6536A1A7CBD8}"/>
              </a:ext>
            </a:extLst>
          </p:cNvPr>
          <p:cNvPicPr>
            <a:picLocks noChangeAspect="1"/>
          </p:cNvPicPr>
          <p:nvPr/>
        </p:nvPicPr>
        <p:blipFill>
          <a:blip r:embed="rId2"/>
          <a:stretch>
            <a:fillRect/>
          </a:stretch>
        </p:blipFill>
        <p:spPr>
          <a:xfrm>
            <a:off x="7791450" y="1773629"/>
            <a:ext cx="1638300" cy="1655371"/>
          </a:xfrm>
          <a:prstGeom prst="roundRect">
            <a:avLst>
              <a:gd name="adj" fmla="val 910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515234"/>
            <a:ext cx="6593006" cy="2345566"/>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TYPES OF DISEASES:</a:t>
            </a:r>
            <a:endParaRPr lang="en-IN" sz="2000" b="1" dirty="0">
              <a:latin typeface="Times New Roman" panose="02020603050405020304" pitchFamily="18" charset="0"/>
              <a:cs typeface="Times New Roman" panose="02020603050405020304" pitchFamily="18" charset="0"/>
            </a:endParaRPr>
          </a:p>
          <a:p>
            <a:pPr lvl="1">
              <a:lnSpc>
                <a:spcPct val="100000"/>
              </a:lnSpc>
            </a:pPr>
            <a:r>
              <a:rPr lang="en-US" sz="2000" dirty="0">
                <a:latin typeface="Times New Roman" panose="02020603050405020304" pitchFamily="18" charset="0"/>
                <a:cs typeface="Times New Roman" panose="02020603050405020304" pitchFamily="18" charset="0"/>
              </a:rPr>
              <a:t>Tomato Yellow Leaf Curl Virus (TYLCV):</a:t>
            </a:r>
          </a:p>
          <a:p>
            <a:pPr lvl="2">
              <a:lnSpc>
                <a:spcPct val="100000"/>
              </a:lnSpc>
            </a:pPr>
            <a:r>
              <a:rPr lang="en-US" sz="1600" i="1" dirty="0">
                <a:latin typeface="Times New Roman" panose="02020603050405020304" pitchFamily="18" charset="0"/>
                <a:cs typeface="Times New Roman" panose="02020603050405020304" pitchFamily="18" charset="0"/>
              </a:rPr>
              <a:t>Symptoms: Yellowing, curling, and stunting of leaves, along with distorted fruit.</a:t>
            </a:r>
          </a:p>
          <a:p>
            <a:pPr lvl="2">
              <a:lnSpc>
                <a:spcPct val="100000"/>
              </a:lnSpc>
            </a:pPr>
            <a:r>
              <a:rPr lang="en-US" sz="1600" i="1" dirty="0">
                <a:latin typeface="Times New Roman" panose="02020603050405020304" pitchFamily="18" charset="0"/>
                <a:cs typeface="Times New Roman" panose="02020603050405020304" pitchFamily="18" charset="0"/>
              </a:rPr>
              <a:t>Management: Resistant varieties, controlling whiteflies (vectors), and removing infected plants..</a:t>
            </a:r>
            <a:endParaRPr lang="en-US" i="1" dirty="0">
              <a:latin typeface="Times New Roman" panose="02020603050405020304" pitchFamily="18" charset="0"/>
              <a:cs typeface="Times New Roman" panose="02020603050405020304" pitchFamily="18" charset="0"/>
            </a:endParaRPr>
          </a:p>
          <a:p>
            <a:pPr marL="0" indent="0">
              <a:lnSpc>
                <a:spcPct val="100000"/>
              </a:lnSpc>
              <a:buNone/>
            </a:pPr>
            <a:endParaRPr lang="en-US" sz="2400"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INTRODUCTION</a:t>
            </a:r>
            <a:endParaRPr lang="en-US" sz="4000" b="1" dirty="0"/>
          </a:p>
        </p:txBody>
      </p:sp>
      <p:sp>
        <p:nvSpPr>
          <p:cNvPr id="10" name="TextBox 9">
            <a:extLst>
              <a:ext uri="{FF2B5EF4-FFF2-40B4-BE49-F238E27FC236}">
                <a16:creationId xmlns:a16="http://schemas.microsoft.com/office/drawing/2014/main" id="{B9A535EA-76EE-7A61-2909-A4D51F4C5816}"/>
              </a:ext>
            </a:extLst>
          </p:cNvPr>
          <p:cNvSpPr txBox="1"/>
          <p:nvPr/>
        </p:nvSpPr>
        <p:spPr>
          <a:xfrm>
            <a:off x="493594" y="4064606"/>
            <a:ext cx="10377606" cy="1015663"/>
          </a:xfrm>
          <a:prstGeom prst="rect">
            <a:avLst/>
          </a:prstGeom>
          <a:noFill/>
        </p:spPr>
        <p:txBody>
          <a:bodyPr wrap="square">
            <a:spAutoFit/>
          </a:bodyPr>
          <a:lstStyle/>
          <a:p>
            <a:pPr marL="342900" indent="-342900">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familiarizing themselves with the symptoms and management techniques for these diseases, growers can take proactive measures to protect their tomato crops, ensuring a healthier and more productive harvest.</a:t>
            </a:r>
          </a:p>
        </p:txBody>
      </p:sp>
    </p:spTree>
    <p:extLst>
      <p:ext uri="{BB962C8B-B14F-4D97-AF65-F5344CB8AC3E}">
        <p14:creationId xmlns:p14="http://schemas.microsoft.com/office/powerpoint/2010/main" val="184356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6" cy="4755391"/>
          </a:xfrm>
        </p:spPr>
        <p:txBody>
          <a:bodyPr>
            <a:normAutofit lnSpcReduction="10000"/>
          </a:bodyPr>
          <a:lstStyle/>
          <a:p>
            <a:pPr>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The Problem statement is to develop a robust and reliable deep learning-based system capable of accurately identifying and classifying common tomato plant diseases. </a:t>
            </a:r>
          </a:p>
          <a:p>
            <a:pPr>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The system should leverage the capabilities of five distinct deep learning models to enhance detection accuracy and robustness.</a:t>
            </a: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Challenges:</a:t>
            </a:r>
          </a:p>
          <a:p>
            <a:pPr lvl="1">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Data Variability: Tomato plant diseases manifest in various forms, and capturing this variability in training data is essential for model generalization.</a:t>
            </a:r>
          </a:p>
          <a:p>
            <a:pPr lvl="1">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Model Selection: Choosing the most suitable deep learning models for the task, such as Convolutional Neural Networks (CNNs), Recurrent Neural Networks (RNNs), or hybrid architectures, to ensure comprehensive disease detection.</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7</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Problem Statement</a:t>
            </a:r>
            <a:endParaRPr lang="en-US" sz="4000" b="1" dirty="0"/>
          </a:p>
        </p:txBody>
      </p:sp>
    </p:spTree>
    <p:extLst>
      <p:ext uri="{BB962C8B-B14F-4D97-AF65-F5344CB8AC3E}">
        <p14:creationId xmlns:p14="http://schemas.microsoft.com/office/powerpoint/2010/main" val="301761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6" cy="4755391"/>
          </a:xfrm>
        </p:spPr>
        <p:txBody>
          <a:bodyPr>
            <a:normAutofit/>
          </a:bodyPr>
          <a:lstStyle/>
          <a:p>
            <a:pPr>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The dataset used for training and validation in this study comprises a diverse collection of tomato plant images categorized into six distinct classes</a:t>
            </a:r>
            <a:r>
              <a:rPr lang="en-US" sz="2000" dirty="0">
                <a:latin typeface="Times New Roman" panose="02020603050405020304" pitchFamily="18" charset="0"/>
                <a:ea typeface="Gadugi" panose="020B0502040204020203" pitchFamily="34" charset="0"/>
                <a:cs typeface="Times New Roman" panose="02020603050405020304" pitchFamily="18" charset="0"/>
              </a:rPr>
              <a:t> with 13883 images</a:t>
            </a:r>
            <a:endParaRPr lang="en-US" sz="2000" b="0" i="0" dirty="0">
              <a:effectLst/>
              <a:latin typeface="Times New Roman" panose="02020603050405020304" pitchFamily="18" charset="0"/>
              <a:ea typeface="Gadugi" panose="020B0502040204020203" pitchFamily="34" charset="0"/>
              <a:cs typeface="Times New Roman" panose="02020603050405020304" pitchFamily="18" charset="0"/>
            </a:endParaRPr>
          </a:p>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The dataset is meticulously organized, with each class representing a specific type of plant health condition. The classes include:</a:t>
            </a:r>
          </a:p>
          <a:p>
            <a:pPr lvl="2">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Bacterial Spot</a:t>
            </a:r>
          </a:p>
          <a:p>
            <a:pPr lvl="2">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Early Blight</a:t>
            </a:r>
          </a:p>
          <a:p>
            <a:pPr lvl="2">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Healthy</a:t>
            </a:r>
          </a:p>
          <a:p>
            <a:pPr lvl="2">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Late Blight</a:t>
            </a:r>
          </a:p>
          <a:p>
            <a:pPr lvl="2">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Septoria Leaf Spot</a:t>
            </a:r>
          </a:p>
          <a:p>
            <a:pPr lvl="2">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Yellow Leaf Curl Virus</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Data Set Description</a:t>
            </a:r>
            <a:endParaRPr lang="en-US" sz="4000" b="1" dirty="0"/>
          </a:p>
        </p:txBody>
      </p:sp>
    </p:spTree>
    <p:extLst>
      <p:ext uri="{BB962C8B-B14F-4D97-AF65-F5344CB8AC3E}">
        <p14:creationId xmlns:p14="http://schemas.microsoft.com/office/powerpoint/2010/main" val="171033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6" cy="4764463"/>
          </a:xfrm>
        </p:spPr>
        <p:txBody>
          <a:bodyPr>
            <a:normAutofit lnSpcReduction="10000"/>
          </a:bodyPr>
          <a:lstStyle/>
          <a:p>
            <a:pPr>
              <a:lnSpc>
                <a:spcPct val="150000"/>
              </a:lnSpc>
              <a:buFont typeface="Wingdings" pitchFamily="2" charset="2"/>
              <a:buChar char="Ø"/>
            </a:pPr>
            <a:r>
              <a:rPr lang="en-US" sz="2000" b="1" i="0" dirty="0">
                <a:effectLst/>
                <a:latin typeface="Times New Roman" panose="02020603050405020304" pitchFamily="18" charset="0"/>
                <a:ea typeface="Gadugi" panose="020B0502040204020203" pitchFamily="34" charset="0"/>
                <a:cs typeface="Times New Roman" panose="02020603050405020304" pitchFamily="18" charset="0"/>
              </a:rPr>
              <a:t>Training Set:</a:t>
            </a:r>
          </a:p>
          <a:p>
            <a:pPr lvl="1">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The training set consists of 11,108 tomato plant images distributed across the six afore mentioned classes. Each class is represented by a dedicated folder.</a:t>
            </a:r>
            <a:endParaRPr lang="en-US" sz="1600" b="0" i="0" dirty="0">
              <a:effectLst/>
              <a:latin typeface="Times New Roman" panose="02020603050405020304" pitchFamily="18" charset="0"/>
              <a:ea typeface="Gadugi" panose="020B0502040204020203" pitchFamily="34" charset="0"/>
              <a:cs typeface="Times New Roman" panose="02020603050405020304" pitchFamily="18" charset="0"/>
            </a:endParaRPr>
          </a:p>
          <a:p>
            <a:pPr>
              <a:lnSpc>
                <a:spcPct val="150000"/>
              </a:lnSpc>
              <a:buFont typeface="Wingdings" pitchFamily="2" charset="2"/>
              <a:buChar char="Ø"/>
            </a:pPr>
            <a:r>
              <a:rPr lang="en-US" sz="2000" b="1" i="0" dirty="0">
                <a:effectLst/>
                <a:latin typeface="Times New Roman" panose="02020603050405020304" pitchFamily="18" charset="0"/>
                <a:ea typeface="Gadugi" panose="020B0502040204020203" pitchFamily="34" charset="0"/>
                <a:cs typeface="Times New Roman" panose="02020603050405020304" pitchFamily="18" charset="0"/>
              </a:rPr>
              <a:t>Validation Set:</a:t>
            </a:r>
            <a:endParaRPr lang="en-US" sz="2000" b="0" i="0" dirty="0">
              <a:effectLst/>
              <a:latin typeface="Times New Roman" panose="02020603050405020304" pitchFamily="18" charset="0"/>
              <a:ea typeface="Gadugi" panose="020B0502040204020203" pitchFamily="34" charset="0"/>
              <a:cs typeface="Times New Roman" panose="02020603050405020304" pitchFamily="18" charset="0"/>
            </a:endParaRPr>
          </a:p>
          <a:p>
            <a:pPr lvl="1">
              <a:lnSpc>
                <a:spcPct val="150000"/>
              </a:lnSpc>
              <a:buFont typeface="Wingdings" pitchFamily="2" charset="2"/>
              <a:buChar char="Ø"/>
            </a:pPr>
            <a:r>
              <a:rPr lang="en-US" sz="1600" b="0" i="0" dirty="0">
                <a:effectLst/>
                <a:latin typeface="Times New Roman" panose="02020603050405020304" pitchFamily="18" charset="0"/>
                <a:ea typeface="Gadugi" panose="020B0502040204020203" pitchFamily="34" charset="0"/>
                <a:cs typeface="Times New Roman" panose="02020603050405020304" pitchFamily="18" charset="0"/>
              </a:rPr>
              <a:t>The validation set complements the training set and is designed for evaluating the performance and generalization capabilities of the trained models. It consists of 2,495 tomato plant images, with each class mirroring the classes present in the training set.</a:t>
            </a:r>
            <a:endParaRPr lang="en-US" sz="1600" dirty="0">
              <a:latin typeface="Times New Roman" panose="02020603050405020304" pitchFamily="18" charset="0"/>
              <a:ea typeface="Gadugi" panose="020B0502040204020203" pitchFamily="34" charset="0"/>
              <a:cs typeface="Times New Roman" panose="02020603050405020304" pitchFamily="18" charset="0"/>
            </a:endParaRPr>
          </a:p>
          <a:p>
            <a:pPr>
              <a:lnSpc>
                <a:spcPct val="150000"/>
              </a:lnSpc>
              <a:buFont typeface="Wingdings" pitchFamily="2" charset="2"/>
              <a:buChar char="Ø"/>
            </a:pPr>
            <a:r>
              <a:rPr lang="en-US" sz="2000" b="1" i="0" dirty="0">
                <a:effectLst/>
                <a:latin typeface="Times New Roman" panose="02020603050405020304" pitchFamily="18" charset="0"/>
                <a:ea typeface="Gadugi" panose="020B0502040204020203" pitchFamily="34" charset="0"/>
                <a:cs typeface="Times New Roman" panose="02020603050405020304" pitchFamily="18" charset="0"/>
              </a:rPr>
              <a:t>Test Set:</a:t>
            </a:r>
            <a:endParaRPr lang="en-US" sz="2000" b="0" i="0" dirty="0">
              <a:effectLst/>
              <a:latin typeface="Times New Roman" panose="02020603050405020304" pitchFamily="18" charset="0"/>
              <a:ea typeface="Gadugi" panose="020B0502040204020203" pitchFamily="34" charset="0"/>
              <a:cs typeface="Times New Roman" panose="02020603050405020304" pitchFamily="18" charset="0"/>
            </a:endParaRPr>
          </a:p>
          <a:p>
            <a:pPr lvl="1">
              <a:lnSpc>
                <a:spcPct val="150000"/>
              </a:lnSpc>
              <a:buFont typeface="Wingdings" pitchFamily="2" charset="2"/>
              <a:buChar char="Ø"/>
            </a:pPr>
            <a:r>
              <a:rPr lang="en-US" sz="1600" b="0" i="0" dirty="0">
                <a:effectLst/>
                <a:latin typeface="Times New Roman" panose="02020603050405020304" pitchFamily="18" charset="0"/>
                <a:ea typeface="Gadugi" panose="020B0502040204020203" pitchFamily="34" charset="0"/>
                <a:cs typeface="Times New Roman" panose="02020603050405020304" pitchFamily="18" charset="0"/>
              </a:rPr>
              <a:t>The test set complements the training set and validation set is designed for testing the performance and generalization capabilities of the trained models. It consists of 280 tomato plant images, with each class mirroring the classes present in the training set.</a:t>
            </a:r>
          </a:p>
          <a:p>
            <a:pPr>
              <a:lnSpc>
                <a:spcPct val="150000"/>
              </a:lnSpc>
              <a:buFont typeface="Wingdings" pitchFamily="2" charset="2"/>
              <a:buChar char="Ø"/>
            </a:pPr>
            <a:endParaRPr lang="en-US" sz="2000" b="0" i="0" dirty="0">
              <a:effectLst/>
              <a:latin typeface="Times New Roman" panose="02020603050405020304" pitchFamily="18" charset="0"/>
              <a:ea typeface="Gadugi" panose="020B0502040204020203"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9</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Data Set Description</a:t>
            </a:r>
            <a:endParaRPr lang="en-US" sz="4000" b="1" dirty="0"/>
          </a:p>
        </p:txBody>
      </p:sp>
    </p:spTree>
    <p:extLst>
      <p:ext uri="{BB962C8B-B14F-4D97-AF65-F5344CB8AC3E}">
        <p14:creationId xmlns:p14="http://schemas.microsoft.com/office/powerpoint/2010/main" val="1748692991"/>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FEAA8-0548-4F62-9011-BF5A8ACE7B87}">
  <ds:schemaRefs>
    <ds:schemaRef ds:uri="http://purl.org/dc/elements/1.1/"/>
    <ds:schemaRef ds:uri="72316fd4-f550-4442-b53d-c3f520c90673"/>
    <ds:schemaRef ds:uri="http://schemas.microsoft.com/office/2006/documentManagement/types"/>
    <ds:schemaRef ds:uri="http://purl.org/dc/dcmitype/"/>
    <ds:schemaRef ds:uri="http://purl.org/dc/terms/"/>
    <ds:schemaRef ds:uri="http://schemas.openxmlformats.org/package/2006/metadata/core-properties"/>
    <ds:schemaRef ds:uri="0871b904-98c6-4e86-9e88-11239d2b074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3.xml><?xml version="1.0" encoding="utf-8"?>
<ds:datastoreItem xmlns:ds="http://schemas.openxmlformats.org/officeDocument/2006/customXml" ds:itemID="{EB9027C6-EF04-46C1-8410-E55332E29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16fd4-f550-4442-b53d-c3f520c90673"/>
    <ds:schemaRef ds:uri="0871b904-98c6-4e86-9e88-11239d2b07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NAAC PRT Template</Template>
  <TotalTime>11208</TotalTime>
  <Words>2208</Words>
  <Application>Microsoft Office PowerPoint</Application>
  <PresentationFormat>Widescreen</PresentationFormat>
  <Paragraphs>234</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Gadugi</vt:lpstr>
      <vt:lpstr>Georgia</vt:lpstr>
      <vt:lpstr>Times New Roman</vt:lpstr>
      <vt:lpstr>Wingdings</vt:lpstr>
      <vt:lpstr>NAAC PRT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Ruchith Balaji</cp:lastModifiedBy>
  <cp:revision>1534</cp:revision>
  <dcterms:created xsi:type="dcterms:W3CDTF">2021-03-08T16:55:55Z</dcterms:created>
  <dcterms:modified xsi:type="dcterms:W3CDTF">2024-01-03T13:15:44Z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