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7" r:id="rId3"/>
    <p:sldId id="265" r:id="rId4"/>
    <p:sldId id="266" r:id="rId5"/>
    <p:sldId id="270" r:id="rId6"/>
    <p:sldId id="267" r:id="rId7"/>
    <p:sldId id="271" r:id="rId8"/>
    <p:sldId id="272" r:id="rId9"/>
    <p:sldId id="268" r:id="rId10"/>
    <p:sldId id="274" r:id="rId11"/>
    <p:sldId id="273" r:id="rId12"/>
    <p:sldId id="269" r:id="rId13"/>
    <p:sldId id="276" r:id="rId14"/>
    <p:sldId id="275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3490A-7F96-426B-B8CF-64C1255C1A63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E138-1CD0-4F32-8D68-360796A0F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1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F7FD-7F2B-4365-BFBC-501C0E22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94927-079A-4B41-B2B6-737B1FEF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390F-20B1-441A-A4FC-D18EF61D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A682-4221-4D3D-A18F-87B0DEFAB7D7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7C61-3266-4DF4-BFE5-DAF50103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04B7-1F79-4700-84C2-ABA0834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07A4-22E3-4C65-9963-B103C42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5C94F-8243-4554-AC5D-1514C783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3FBF-78AF-4AE2-A05E-D2AE6A9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1275-BA8E-450F-88F2-B99F59F94F10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89E8-9361-4E45-ABB6-494A27D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56BC-483B-4C1A-BB40-B68849F3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5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3C043-5A7F-4BC3-98E3-DC1CBF07B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6C9DE-298F-4679-A7CC-20BADE0C5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4695-ADE1-4CE0-AF74-357ACEA8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584-894F-434C-A396-F9C2740545F3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CDA8-9803-4D91-83F3-78867480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3D17-8E20-4185-B785-70C85729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40D-D99E-4F36-A017-717561A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A75F-C7AC-4B33-9E10-9362434E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E4E-1190-44C0-A69B-CCC97B0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8B5C-928D-4481-AABC-78F6D5137574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DBCD-E1E8-4A88-B745-2DBA5234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9E9C-DE14-43DD-B550-8D5029D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E42C-7817-413C-8A7E-88D20634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1002D-C7B0-44A8-86DC-A20539E1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2C56-CE74-41AF-8CFB-60218D90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50C2-F83D-4368-8FE3-E7271C991BDA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DE0C-9D10-4A6A-A105-39D5206A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102-7582-4E3D-9322-B97CF5E0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E1BF-795D-4277-8948-DB89C52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D8FC-75E8-4701-917B-EBE318A9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D74B-10A9-47AF-8967-420F5A48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726EA-79AC-49A2-A619-CBE44E99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0B9-505D-4CA5-A674-B28AAD9FDB2F}" type="datetime1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AAD3-4670-4257-92E2-D1BB037C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569-D704-4C68-B234-4C354431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11F-8D2B-4F29-865D-BBADAC5A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0BC7-4058-4711-9228-6ED82D5E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43C16-F99D-4E39-A0BA-1062C73C0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8BD7-7336-4293-9C71-60DE8C619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6FED-2FDE-4D0C-8775-8E27B69A6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C48EC-7365-4C2D-9875-F39214D4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7201-2440-4BD7-A884-F85E93975059}" type="datetime1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21BC-D939-4795-9543-F50562DA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52238-E7C6-48E5-901B-D1AB18B3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7F71-C98E-48C1-8F45-758A7CEF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29F27-BBE4-4978-8C09-2081360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77F-88A4-447E-9455-7F5891D56622}" type="datetime1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7725-E896-4556-A841-5C28FD2B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813E3-5BF4-489C-88DC-8D3408EA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3324-F39D-433B-B02E-49651EF1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2FE-F211-4F45-83A1-6F49DB047028}" type="datetime1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57C97-4922-4DF4-A25C-2BA58A9E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BEA8-EADE-4B8E-86AD-33FAD7C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28A-AB53-487C-BC7C-3DA158A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88D3-B21C-4857-9636-EC0725C0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DFA6-B9DC-4341-A611-539D5FD0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46E5-33FE-4E3A-B565-375D1E1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A16E-65DE-4C2C-852D-D1F3E9FC29DF}" type="datetime1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B790-C14F-40B4-BD7C-9C6025D9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6657-7F5E-4443-8396-1D799E95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2916-6BE1-4F28-93EB-EAA9FB00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798C6-8138-4530-88BD-22A5772B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428A-A3C3-434D-A1B0-7DC9F817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1362-6780-492B-8ACB-A46FD5BF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8D38-E60C-4550-818A-4AB35130360A}" type="datetime1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859F-A2B6-4BC8-96A6-C817DBF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611D-F00D-4F45-B3CB-55217332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7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BEEF-80A2-4806-BD58-6C9FF4E1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8E62-AB0E-47C7-8740-FFA96553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5954-B2D4-45C1-B96B-7456E88C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11E9-CFEE-4080-9DB7-A93D00FBBD27}" type="datetime1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5373-9EAB-4907-B67F-09E70C276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PYTHON END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10B6-2530-457C-8C56-C69DC17E7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DB0F-1C7B-4BF5-A6B6-B0FB13E2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xpl/conhome/9358465/proceeding" TargetMode="External"/><Relationship Id="rId13" Type="http://schemas.openxmlformats.org/officeDocument/2006/relationships/hyperlink" Target="https://ieeexplore.ieee.org/xpl/conhome/8961318/proceeding" TargetMode="External"/><Relationship Id="rId3" Type="http://schemas.openxmlformats.org/officeDocument/2006/relationships/hyperlink" Target="https://ieeexplore.ieee.org/author/37088893270" TargetMode="External"/><Relationship Id="rId7" Type="http://schemas.openxmlformats.org/officeDocument/2006/relationships/hyperlink" Target="https://ieeexplore.ieee.org/author/37086219659" TargetMode="External"/><Relationship Id="rId12" Type="http://schemas.openxmlformats.org/officeDocument/2006/relationships/hyperlink" Target="https://ieeexplore.ieee.org/author/372700467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author/37088763331" TargetMode="External"/><Relationship Id="rId11" Type="http://schemas.openxmlformats.org/officeDocument/2006/relationships/hyperlink" Target="https://ieeexplore.ieee.org/author/37597160600" TargetMode="External"/><Relationship Id="rId5" Type="http://schemas.openxmlformats.org/officeDocument/2006/relationships/hyperlink" Target="https://ieeexplore.ieee.org/author/37088896616" TargetMode="External"/><Relationship Id="rId10" Type="http://schemas.openxmlformats.org/officeDocument/2006/relationships/hyperlink" Target="https://ieeexplore.ieee.org/author/37085748211" TargetMode="External"/><Relationship Id="rId4" Type="http://schemas.openxmlformats.org/officeDocument/2006/relationships/hyperlink" Target="https://ieeexplore.ieee.org/author/37088895487" TargetMode="External"/><Relationship Id="rId9" Type="http://schemas.openxmlformats.org/officeDocument/2006/relationships/hyperlink" Target="https://ieeexplore.ieee.org/author/37086038137" TargetMode="Externa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733"/>
            <a:ext cx="9144000" cy="145492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LETTER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2100"/>
            <a:ext cx="9144000" cy="64945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21AIE205- Python for Machine Learning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A01C-E7A3-4CA1-A0F5-2C676CFD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15761F-CA11-450C-B1F6-9276BDE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351-2227-4754-9370-1E3635D5D111}" type="datetime1">
              <a:rPr lang="en-IN" smtClean="0"/>
              <a:t>10-01-2023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F5DA39C-2DB1-41E9-B1D9-7A4A6159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70305D9-5F31-4B18-8FB2-8B95E4E7A28C}"/>
              </a:ext>
            </a:extLst>
          </p:cNvPr>
          <p:cNvSpPr txBox="1">
            <a:spLocks/>
          </p:cNvSpPr>
          <p:nvPr/>
        </p:nvSpPr>
        <p:spPr>
          <a:xfrm>
            <a:off x="2122602" y="3182275"/>
            <a:ext cx="76419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 Sai Abhishek                                BL.EN.U4AIE21015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 Ruchith Balaji		              BL.EN.U4AIE21017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Chillakuru Hari		              BL.EN.U4AIE21038</a:t>
            </a:r>
            <a:endParaRPr lang="en-IN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0D9781-4889-4108-A1DB-CAE13F2CA06B}"/>
              </a:ext>
            </a:extLst>
          </p:cNvPr>
          <p:cNvSpPr txBox="1">
            <a:spLocks/>
          </p:cNvSpPr>
          <p:nvPr/>
        </p:nvSpPr>
        <p:spPr>
          <a:xfrm>
            <a:off x="5035092" y="2564007"/>
            <a:ext cx="2121815" cy="4619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</a:t>
            </a:r>
          </a:p>
        </p:txBody>
      </p:sp>
      <p:pic>
        <p:nvPicPr>
          <p:cNvPr id="1028" name="Picture 4" descr="Amrita Vishwa Vidyapeetham - Wikipedia">
            <a:extLst>
              <a:ext uri="{FF2B5EF4-FFF2-40B4-BE49-F238E27FC236}">
                <a16:creationId xmlns:a16="http://schemas.microsoft.com/office/drawing/2014/main" id="{C6A2003B-FC96-4057-97D8-0666C566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7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892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423275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Support Vector Machines: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Super vised learning Algorithm.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Data Set is divided into Test and Train data sets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Working is based on different Kernels: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Polynomial.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Linear.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Gaussian.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Radial Basis Function.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Laplace kernel.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200" dirty="0"/>
              <a:t>SVC Classifier is used to execute.</a:t>
            </a:r>
          </a:p>
          <a:p>
            <a:pPr marL="2286000" lvl="4" indent="-457200" algn="l">
              <a:buFont typeface="+mj-lt"/>
              <a:buAutoNum type="alphaLcPeriod"/>
            </a:pPr>
            <a:endParaRPr lang="en-IN" sz="2200" dirty="0"/>
          </a:p>
          <a:p>
            <a:pPr marL="1371600" lvl="2" indent="-457200" algn="l">
              <a:buFont typeface="Calibri" panose="020F0502020204030204" pitchFamily="34" charset="0"/>
              <a:buChar char="-"/>
            </a:pPr>
            <a:endParaRPr lang="en-IN" sz="24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10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0" name="Picture 9" descr="SUPPORT VECTOR MACHINES(SVM). Introduction: All you need to know… | by Ajay  Yadav | Towards Data Science">
            <a:extLst>
              <a:ext uri="{FF2B5EF4-FFF2-40B4-BE49-F238E27FC236}">
                <a16:creationId xmlns:a16="http://schemas.microsoft.com/office/drawing/2014/main" id="{027BF58A-9EC4-461D-B71F-D37666F073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090" y="3530600"/>
            <a:ext cx="3771900" cy="173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4" descr="Amrita Vishwa Vidyapeetham - Wikipedia">
            <a:extLst>
              <a:ext uri="{FF2B5EF4-FFF2-40B4-BE49-F238E27FC236}">
                <a16:creationId xmlns:a16="http://schemas.microsoft.com/office/drawing/2014/main" id="{270B4B64-7EC4-4D96-A7B2-AF68B3B3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6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892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Decision Tree: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Super vised learning Algorithm.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Data Set is divided into Test and Train data sets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Working is based function: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Entropy.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 err="1"/>
              <a:t>Gine</a:t>
            </a:r>
            <a:r>
              <a:rPr lang="en-IN" sz="2200" dirty="0"/>
              <a:t>.</a:t>
            </a:r>
          </a:p>
          <a:p>
            <a:pPr marL="1257300" lvl="2" indent="-342900" algn="l">
              <a:buFont typeface="Calibri" panose="020F0502020204030204" pitchFamily="34" charset="0"/>
              <a:buChar char="-"/>
            </a:pPr>
            <a:r>
              <a:rPr lang="en-IN" sz="2400" dirty="0"/>
              <a:t>  Decision classifier is Used to execute.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8" descr="Understanding the Mathematics Behind Decision Trees | by Nikita Sharma |  Heartbeat">
            <a:extLst>
              <a:ext uri="{FF2B5EF4-FFF2-40B4-BE49-F238E27FC236}">
                <a16:creationId xmlns:a16="http://schemas.microsoft.com/office/drawing/2014/main" id="{DC242C29-0DA2-48AE-8ABA-C1F1D384DB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05" y="3429000"/>
            <a:ext cx="3439795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4" descr="Amrita Vishwa Vidyapeetham - Wikipedia">
            <a:extLst>
              <a:ext uri="{FF2B5EF4-FFF2-40B4-BE49-F238E27FC236}">
                <a16:creationId xmlns:a16="http://schemas.microsoft.com/office/drawing/2014/main" id="{9EA85ADF-A5A5-4C23-9498-F4926BBAE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Importing Libraries: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6A13D-8044-4E87-B76D-FDB16DDE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63" y="2962482"/>
            <a:ext cx="8192274" cy="2551504"/>
          </a:xfrm>
          <a:prstGeom prst="rect">
            <a:avLst/>
          </a:prstGeom>
        </p:spPr>
      </p:pic>
      <p:pic>
        <p:nvPicPr>
          <p:cNvPr id="11" name="Picture 4" descr="Amrita Vishwa Vidyapeetham - Wikipedia">
            <a:extLst>
              <a:ext uri="{FF2B5EF4-FFF2-40B4-BE49-F238E27FC236}">
                <a16:creationId xmlns:a16="http://schemas.microsoft.com/office/drawing/2014/main" id="{DF6C84F9-A187-4B19-B8E6-305564DD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2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KNN: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1D04DF-1B0A-4BFE-A700-B466B634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76" y="2856672"/>
            <a:ext cx="8004047" cy="2844414"/>
          </a:xfrm>
          <a:prstGeom prst="rect">
            <a:avLst/>
          </a:prstGeom>
        </p:spPr>
      </p:pic>
      <p:pic>
        <p:nvPicPr>
          <p:cNvPr id="10" name="Picture 4" descr="Amrita Vishwa Vidyapeetham - Wikipedia">
            <a:extLst>
              <a:ext uri="{FF2B5EF4-FFF2-40B4-BE49-F238E27FC236}">
                <a16:creationId xmlns:a16="http://schemas.microsoft.com/office/drawing/2014/main" id="{799053C6-5189-4EBC-892E-2FFC5389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0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Support Vector Machines: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16640D-0D61-4131-BC80-D1CAC23F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09" y="2833438"/>
            <a:ext cx="8187182" cy="2795781"/>
          </a:xfrm>
          <a:prstGeom prst="rect">
            <a:avLst/>
          </a:prstGeom>
        </p:spPr>
      </p:pic>
      <p:pic>
        <p:nvPicPr>
          <p:cNvPr id="10" name="Picture 4" descr="Amrita Vishwa Vidyapeetham - Wikipedia">
            <a:extLst>
              <a:ext uri="{FF2B5EF4-FFF2-40B4-BE49-F238E27FC236}">
                <a16:creationId xmlns:a16="http://schemas.microsoft.com/office/drawing/2014/main" id="{65D95B03-9D46-45D7-A655-FA72CA5C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Decision Tree: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CD66C-57D9-479E-9A75-E6E6BFF7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70" y="2857269"/>
            <a:ext cx="6340260" cy="2968496"/>
          </a:xfrm>
          <a:prstGeom prst="rect">
            <a:avLst/>
          </a:prstGeom>
        </p:spPr>
      </p:pic>
      <p:pic>
        <p:nvPicPr>
          <p:cNvPr id="11" name="Picture 4" descr="Amrita Vishwa Vidyapeetham - Wikipedia">
            <a:extLst>
              <a:ext uri="{FF2B5EF4-FFF2-40B4-BE49-F238E27FC236}">
                <a16:creationId xmlns:a16="http://schemas.microsoft.com/office/drawing/2014/main" id="{39AFBE72-A6A1-4F29-A303-ED8405FD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510540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Classification Report Consists of</a:t>
            </a:r>
          </a:p>
          <a:p>
            <a:pPr algn="l"/>
            <a:endParaRPr lang="en-IN" sz="2800" dirty="0"/>
          </a:p>
          <a:p>
            <a:pPr marL="1828800" lvl="3" indent="-457200" algn="l">
              <a:buFont typeface="Wingdings" panose="05000000000000000000" pitchFamily="2" charset="2"/>
              <a:buChar char="Ø"/>
            </a:pPr>
            <a:r>
              <a:rPr lang="en-IN" sz="2400" dirty="0"/>
              <a:t>Accuracy.</a:t>
            </a:r>
          </a:p>
          <a:p>
            <a:pPr marL="1828800" lvl="3" indent="-457200" algn="l">
              <a:buFont typeface="Wingdings" panose="05000000000000000000" pitchFamily="2" charset="2"/>
              <a:buChar char="Ø"/>
            </a:pPr>
            <a:r>
              <a:rPr lang="en-IN" sz="2400" dirty="0"/>
              <a:t>Precision.</a:t>
            </a:r>
          </a:p>
          <a:p>
            <a:pPr marL="1828800" lvl="3" indent="-457200" algn="l">
              <a:buFont typeface="Wingdings" panose="05000000000000000000" pitchFamily="2" charset="2"/>
              <a:buChar char="Ø"/>
            </a:pPr>
            <a:r>
              <a:rPr lang="en-IN" sz="2400" dirty="0"/>
              <a:t>Recall Score.</a:t>
            </a:r>
          </a:p>
          <a:p>
            <a:pPr marL="1828800" lvl="3" indent="-457200" algn="l">
              <a:buFont typeface="Wingdings" panose="05000000000000000000" pitchFamily="2" charset="2"/>
              <a:buChar char="Ø"/>
            </a:pPr>
            <a:r>
              <a:rPr lang="en-IN" sz="2400" dirty="0"/>
              <a:t>F1 Score.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16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3E3484B2-FDC1-4E4A-9D12-CD24E435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4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37820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Performed KNN, SVM, Decision tree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Obtained Accuracy, precision, Recall, F1-Score from each Algorithm.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KNN is preferred as it has high accuracy when compared to both. 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17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C0AE70FA-2F07-4C28-A00A-B8CE1172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7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561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37820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609D8-1825-4F7A-8F21-9F23B03A87AA}"/>
              </a:ext>
            </a:extLst>
          </p:cNvPr>
          <p:cNvSpPr txBox="1"/>
          <p:nvPr/>
        </p:nvSpPr>
        <p:spPr>
          <a:xfrm>
            <a:off x="1319752" y="1921263"/>
            <a:ext cx="1073713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Ayush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Kumar Agrawal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Shrivas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Vineet </a:t>
            </a:r>
            <a:r>
              <a:rPr lang="en-US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Awasthi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Department of IT &amp; CS,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C.V. Raman University, Bilaspur, (C.G.), India,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Robust Model for Handwritten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 Recognition using Machine and Deep Learning Technique, 2021 2nd International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for Emerging Technology (INCET).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Anupama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Sahu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IN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N. Mishra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2020 IEEE International Symposium on Sustainable Energy, Signal Processing and Cyber Security (</a:t>
            </a:r>
            <a:r>
              <a:rPr lang="en-IN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iSSSC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kern="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Najoua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Rahal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Maroua</a:t>
            </a:r>
            <a:r>
              <a:rPr lang="en-US" sz="1800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Tounsi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Tarek M Hamdani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Adel M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Alimi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Handwritten Words and Digits Recognition using Deep Learning Based Bag of Features Framework, 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 International Conference on Document Analysis and Recognition (ICDAR)</a:t>
            </a:r>
            <a:endParaRPr lang="en-IN" sz="2000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632B8B67-D1DB-4980-BCD3-CE5C90D7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42327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Main Objective.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Introduction.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System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Algorithms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Classification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D5760DF7-2AB3-4D22-82D8-7A8F4F8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Performing Algorithms to predict the most accurate Outcome.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To Perform KNN, SVN, Decision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Knowing the Accuracy, Precision, Recall, F1-Score.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12105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What is Hand Writing letter Recognition?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What are the Different ways to Approach?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Is there any application or advantages with this?</a:t>
            </a:r>
          </a:p>
          <a:p>
            <a:pPr algn="l"/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FFB05ECE-C429-4846-BCD0-51646C8B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12105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378700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What is Hand Writing letter Recognition?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800" dirty="0"/>
              <a:t>Recognising Letters.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800" dirty="0"/>
              <a:t>Converts Images to textual Formats.</a:t>
            </a:r>
            <a:endParaRPr lang="en-IN" sz="2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What are the different ways to Approach?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K nearest neighbor.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Support vector machine.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decision trees.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Is there any application or advantages with this?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400" dirty="0"/>
          </a:p>
          <a:p>
            <a:pPr lvl="2" algn="l"/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1116FF2D-796C-4C0C-967D-F61A7017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9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Hand Writing letter Recognition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Source Kaggle.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Data Set contains </a:t>
            </a:r>
          </a:p>
          <a:p>
            <a:pPr marL="1828800" lvl="3" indent="-457200" algn="l">
              <a:buFont typeface="+mj-lt"/>
              <a:buAutoNum type="arabicPeriod"/>
            </a:pPr>
            <a:r>
              <a:rPr lang="en-IN" sz="2000" dirty="0"/>
              <a:t>17 Columns.</a:t>
            </a:r>
          </a:p>
          <a:p>
            <a:pPr marL="2343150" lvl="4" indent="-514350" algn="l">
              <a:buFont typeface="+mj-lt"/>
              <a:buAutoNum type="romanLcPeriod"/>
            </a:pPr>
            <a:r>
              <a:rPr lang="en-IN" sz="2000" dirty="0"/>
              <a:t>1-Dependent</a:t>
            </a:r>
          </a:p>
          <a:p>
            <a:pPr marL="2343150" lvl="4" indent="-514350" algn="l">
              <a:buFont typeface="+mj-lt"/>
              <a:buAutoNum type="romanLcPeriod"/>
            </a:pPr>
            <a:r>
              <a:rPr lang="en-IN" sz="2000" dirty="0"/>
              <a:t>16-Independent</a:t>
            </a:r>
          </a:p>
          <a:p>
            <a:pPr marL="1885950" lvl="3" indent="-514350" algn="l">
              <a:buFont typeface="+mj-lt"/>
              <a:buAutoNum type="arabicPeriod"/>
            </a:pPr>
            <a:endParaRPr lang="en-IN" sz="2000" dirty="0"/>
          </a:p>
          <a:p>
            <a:pPr marL="1885950" lvl="3" indent="-514350" algn="l">
              <a:buFont typeface="+mj-lt"/>
              <a:buAutoNum type="arabicPeriod"/>
            </a:pPr>
            <a:r>
              <a:rPr lang="en-IN" sz="2000" dirty="0"/>
              <a:t>20000 Rows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6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C15E2B4F-5643-4B17-8E72-64BAB4E3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1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17 Columns are 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7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7667E-AAC2-4101-BC13-DA00306DF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96" r="47223" b="-16661"/>
          <a:stretch/>
        </p:blipFill>
        <p:spPr>
          <a:xfrm>
            <a:off x="495032" y="3075806"/>
            <a:ext cx="11506736" cy="653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9F488-DEB1-474D-84C0-DED5764BA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5" t="22375"/>
          <a:stretch/>
        </p:blipFill>
        <p:spPr>
          <a:xfrm>
            <a:off x="1180450" y="4179114"/>
            <a:ext cx="9890608" cy="598573"/>
          </a:xfrm>
          <a:prstGeom prst="rect">
            <a:avLst/>
          </a:prstGeom>
        </p:spPr>
      </p:pic>
      <p:pic>
        <p:nvPicPr>
          <p:cNvPr id="11" name="Picture 4" descr="Amrita Vishwa Vidyapeetham - Wikipedia">
            <a:extLst>
              <a:ext uri="{FF2B5EF4-FFF2-40B4-BE49-F238E27FC236}">
                <a16:creationId xmlns:a16="http://schemas.microsoft.com/office/drawing/2014/main" id="{DFE104B8-02AE-48D1-B107-8B077342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94985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87322DB-E9B1-47FA-A436-313EE9FA4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721" y="3305855"/>
            <a:ext cx="1219201" cy="49076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 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A6F9570-026C-4A55-BCE5-91FBCD88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468" y="3267869"/>
            <a:ext cx="1341438" cy="5667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Training for ML Algorithm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E79DABE-62D9-41FB-8949-EF5FC0A8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198" y="3399584"/>
            <a:ext cx="1219201" cy="2968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3FD1EDB-43A9-4D83-94D9-B68A4D1B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99" y="2556442"/>
            <a:ext cx="1219200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Input 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880388F-5908-429F-9FF6-5F217F829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99" y="3264647"/>
            <a:ext cx="1219201" cy="5667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ML Algorithm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602FA80-8BA6-4204-879D-6BB011A6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197" y="5017971"/>
            <a:ext cx="1219201" cy="5413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Successful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28DCB33F-78AC-4C53-AB0B-8C7A340E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99" y="4406106"/>
            <a:ext cx="121920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FDC674-96E6-4517-81C6-E315C5B8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0220-B0D1-4E25-B5BD-4D12FED2730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819922" y="3551237"/>
            <a:ext cx="5655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1BA431-0F59-49AF-ADE1-C59D30C20EE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726906" y="3548015"/>
            <a:ext cx="445292" cy="3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08917-0120-4C6A-BAAC-3CC18EE76AF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391399" y="354801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6EFF8D-6832-46D9-91AA-43A6EE5E859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610599" y="2851717"/>
            <a:ext cx="1" cy="41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381F35-2542-4ED3-911D-D78311B4CC4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610600" y="3831384"/>
            <a:ext cx="0" cy="574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FF01324-43D0-4E2C-B08D-0F58A736FE93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7391399" y="4701380"/>
            <a:ext cx="1219201" cy="587259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10">
            <a:extLst>
              <a:ext uri="{FF2B5EF4-FFF2-40B4-BE49-F238E27FC236}">
                <a16:creationId xmlns:a16="http://schemas.microsoft.com/office/drawing/2014/main" id="{A5CEF1AD-EF5B-4699-89CC-FF9C66FD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474" y="3445729"/>
            <a:ext cx="634998" cy="3048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SVM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B70D6557-2A6A-4125-BBF1-3C3418632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474" y="2982801"/>
            <a:ext cx="634998" cy="3048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KNN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DC2D4841-8E4D-4240-9DEC-2DCCEF28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959" y="3966215"/>
            <a:ext cx="980441" cy="5411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Decision Tree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FD72C7-C506-45C4-AAD1-349DF2B9FC16}"/>
              </a:ext>
            </a:extLst>
          </p:cNvPr>
          <p:cNvCxnSpPr>
            <a:stCxn id="45" idx="1"/>
            <a:endCxn id="13" idx="3"/>
          </p:cNvCxnSpPr>
          <p:nvPr/>
        </p:nvCxnSpPr>
        <p:spPr>
          <a:xfrm flipH="1">
            <a:off x="9220200" y="3135227"/>
            <a:ext cx="727274" cy="4127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9776A-0E82-4C1B-8F18-159CFFB70C8F}"/>
              </a:ext>
            </a:extLst>
          </p:cNvPr>
          <p:cNvCxnSpPr>
            <a:cxnSpLocks/>
            <a:stCxn id="44" idx="1"/>
            <a:endCxn id="13" idx="3"/>
          </p:cNvCxnSpPr>
          <p:nvPr/>
        </p:nvCxnSpPr>
        <p:spPr>
          <a:xfrm flipH="1" flipV="1">
            <a:off x="9220200" y="3548016"/>
            <a:ext cx="727274" cy="501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68FB34-328E-4CC7-909D-1AFE1C23B041}"/>
              </a:ext>
            </a:extLst>
          </p:cNvPr>
          <p:cNvCxnSpPr>
            <a:cxnSpLocks/>
            <a:stCxn id="46" idx="1"/>
            <a:endCxn id="13" idx="3"/>
          </p:cNvCxnSpPr>
          <p:nvPr/>
        </p:nvCxnSpPr>
        <p:spPr>
          <a:xfrm flipH="1" flipV="1">
            <a:off x="9220200" y="3548016"/>
            <a:ext cx="619759" cy="6887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Subtitle 2">
            <a:extLst>
              <a:ext uri="{FF2B5EF4-FFF2-40B4-BE49-F238E27FC236}">
                <a16:creationId xmlns:a16="http://schemas.microsoft.com/office/drawing/2014/main" id="{E7484325-6F3E-4BB7-8E83-1C66385B4F1D}"/>
              </a:ext>
            </a:extLst>
          </p:cNvPr>
          <p:cNvSpPr txBox="1">
            <a:spLocks/>
          </p:cNvSpPr>
          <p:nvPr/>
        </p:nvSpPr>
        <p:spPr>
          <a:xfrm>
            <a:off x="1200309" y="4832330"/>
            <a:ext cx="2800823" cy="912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1400" dirty="0"/>
              <a:t>K-Nearest Neighbour.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1400" dirty="0"/>
              <a:t>Support Vector Machine.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1400" dirty="0"/>
              <a:t>Decision Tree</a:t>
            </a:r>
          </a:p>
        </p:txBody>
      </p:sp>
      <p:pic>
        <p:nvPicPr>
          <p:cNvPr id="30" name="Picture 4" descr="Amrita Vishwa Vidyapeetham - Wikipedia">
            <a:extLst>
              <a:ext uri="{FF2B5EF4-FFF2-40B4-BE49-F238E27FC236}">
                <a16:creationId xmlns:a16="http://schemas.microsoft.com/office/drawing/2014/main" id="{186D4B17-9342-4284-B0BF-01E814C9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49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892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/>
              <a:t>K-Nearest Neighbour: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Super vised learning Algorithm.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Data Set is divided into Test and Train data sets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Working is based on 4 distance function: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Euclidean distance.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Cosine Similarity Measure.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Correlation.</a:t>
            </a:r>
          </a:p>
          <a:p>
            <a:pPr marL="2286000" lvl="4" indent="-457200" algn="l">
              <a:buFont typeface="+mj-lt"/>
              <a:buAutoNum type="alphaLcPeriod"/>
            </a:pPr>
            <a:r>
              <a:rPr lang="en-IN" sz="2200" dirty="0"/>
              <a:t>Chi-Square.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IN" sz="2400" dirty="0"/>
              <a:t>KNN Classifier is used to execute.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endParaRPr lang="en-IN" sz="24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9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41116D-EB98-4E16-91FF-AA0F2E2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PYTHON END SEM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10-01-2023</a:t>
            </a:fld>
            <a:endParaRPr lang="en-IN"/>
          </a:p>
        </p:txBody>
      </p:sp>
      <p:pic>
        <p:nvPicPr>
          <p:cNvPr id="9" name="Picture 8" descr="K-Nearest Neighbor(KNN) Algorithm for Machine Learning - Javatpoint">
            <a:extLst>
              <a:ext uri="{FF2B5EF4-FFF2-40B4-BE49-F238E27FC236}">
                <a16:creationId xmlns:a16="http://schemas.microsoft.com/office/drawing/2014/main" id="{C59EC80A-6191-4A7A-AC8E-32635E00EA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30" y="3429000"/>
            <a:ext cx="3506470" cy="170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Amrita Vishwa Vidyapeetham - Wikipedia">
            <a:extLst>
              <a:ext uri="{FF2B5EF4-FFF2-40B4-BE49-F238E27FC236}">
                <a16:creationId xmlns:a16="http://schemas.microsoft.com/office/drawing/2014/main" id="{8108561A-6C63-4453-A949-D0A6F309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652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HANDWRITING LETTER PREDICTION</vt:lpstr>
      <vt:lpstr>Contents:</vt:lpstr>
      <vt:lpstr>Main Objective:</vt:lpstr>
      <vt:lpstr>Introduction:</vt:lpstr>
      <vt:lpstr>Introduction:</vt:lpstr>
      <vt:lpstr>Data Set:</vt:lpstr>
      <vt:lpstr>Data Set:</vt:lpstr>
      <vt:lpstr>System Model:</vt:lpstr>
      <vt:lpstr>Algorithms Used:</vt:lpstr>
      <vt:lpstr>Algorithms Used:</vt:lpstr>
      <vt:lpstr>Algorithms Used:</vt:lpstr>
      <vt:lpstr>Code:</vt:lpstr>
      <vt:lpstr>Code:</vt:lpstr>
      <vt:lpstr>Code:</vt:lpstr>
      <vt:lpstr>Code:</vt:lpstr>
      <vt:lpstr>Classification Report: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LETTER PREDICTION</dc:title>
  <dc:creator>Balam Ruchith Balaji</dc:creator>
  <cp:lastModifiedBy>Balam Ruchith Balaji</cp:lastModifiedBy>
  <cp:revision>26</cp:revision>
  <dcterms:created xsi:type="dcterms:W3CDTF">2023-01-09T08:38:51Z</dcterms:created>
  <dcterms:modified xsi:type="dcterms:W3CDTF">2023-01-10T09:09:33Z</dcterms:modified>
</cp:coreProperties>
</file>