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9" r:id="rId3"/>
    <p:sldId id="265" r:id="rId4"/>
    <p:sldId id="270" r:id="rId5"/>
    <p:sldId id="259" r:id="rId6"/>
    <p:sldId id="266" r:id="rId7"/>
    <p:sldId id="267" r:id="rId8"/>
    <p:sldId id="257" r:id="rId9"/>
    <p:sldId id="264" r:id="rId10"/>
    <p:sldId id="261" r:id="rId11"/>
    <p:sldId id="272" r:id="rId12"/>
    <p:sldId id="273" r:id="rId13"/>
    <p:sldId id="260" r:id="rId14"/>
    <p:sldId id="263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0AA90-B6E7-9037-E6D3-FEDB55A8453C}" v="9" dt="2025-04-08T05:00:31.232"/>
    <p1510:client id="{29322C9C-60DF-764C-0581-EEAFF3FC71AA}" v="16" dt="2025-04-08T07:21:19.830"/>
    <p1510:client id="{5393F76B-92A5-D5F2-703B-A41B0759D147}" v="34" dt="2025-04-08T18:35:14.818"/>
    <p1510:client id="{702FE07A-5D29-4C8C-4CC8-572DA683EDC5}" v="340" dt="2025-04-08T01:48:12.146"/>
    <p1510:client id="{8279BCC8-7805-CF42-834C-1717F6F7F2AA}" v="1" dt="2025-04-09T21:54:51.753"/>
    <p1510:client id="{B4A7AD41-B916-6293-44A8-7679BB9C9ECD}" v="168" dt="2025-04-08T00:49:09.927"/>
    <p1510:client id="{F72505FB-B752-44DC-AF1B-1A5472F10B10}" v="44" dt="2025-04-08T15:32:17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1"/>
  </p:normalViewPr>
  <p:slideViewPr>
    <p:cSldViewPr snapToGrid="0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26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53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76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5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63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0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81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53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16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500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20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503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44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77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52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83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822" y="965201"/>
            <a:ext cx="8825658" cy="702733"/>
          </a:xfrm>
        </p:spPr>
        <p:txBody>
          <a:bodyPr/>
          <a:lstStyle/>
          <a:p>
            <a:r>
              <a:rPr lang="en-US" sz="3600"/>
              <a:t>Group 5 </a:t>
            </a:r>
            <a:r>
              <a:rPr lang="en-US" sz="2800"/>
              <a:t>Data</a:t>
            </a:r>
            <a:r>
              <a:rPr lang="en-US" sz="3600"/>
              <a:t> Science 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i="1">
                <a:solidFill>
                  <a:schemeClr val="bg1"/>
                </a:solidFill>
              </a:rPr>
              <a:t>Group member Names</a:t>
            </a:r>
          </a:p>
          <a:p>
            <a:endParaRPr lang="en-US" b="1"/>
          </a:p>
          <a:p>
            <a:r>
              <a:rPr lang="en-US" b="1"/>
              <a:t>- Ruchith Reddy </a:t>
            </a:r>
            <a:r>
              <a:rPr lang="en-US" b="1" err="1"/>
              <a:t>parnem</a:t>
            </a:r>
            <a:endParaRPr lang="en-US" b="1"/>
          </a:p>
          <a:p>
            <a:r>
              <a:rPr lang="en-US" b="1"/>
              <a:t>- </a:t>
            </a:r>
            <a:r>
              <a:rPr lang="en-US" b="1" err="1"/>
              <a:t>YasaSvi</a:t>
            </a:r>
            <a:r>
              <a:rPr lang="en-US" b="1"/>
              <a:t> Nalla</a:t>
            </a:r>
          </a:p>
          <a:p>
            <a:r>
              <a:rPr lang="en-US" b="1"/>
              <a:t>- Shehnaz Nijumudheen</a:t>
            </a:r>
          </a:p>
          <a:p>
            <a:r>
              <a:rPr lang="en-US" b="1"/>
              <a:t>- Temitayo </a:t>
            </a:r>
            <a:r>
              <a:rPr lang="en-US" b="1" err="1"/>
              <a:t>okeowo</a:t>
            </a:r>
            <a:endParaRPr lang="en-US" b="1"/>
          </a:p>
          <a:p>
            <a:r>
              <a:rPr lang="en-US" b="1"/>
              <a:t>- Shreyashree Mondal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DEB2B-08D4-FB88-01A2-161BD93527F3}"/>
              </a:ext>
            </a:extLst>
          </p:cNvPr>
          <p:cNvSpPr txBox="1"/>
          <p:nvPr/>
        </p:nvSpPr>
        <p:spPr>
          <a:xfrm>
            <a:off x="1154955" y="2232853"/>
            <a:ext cx="826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>
                <a:solidFill>
                  <a:schemeClr val="bg1"/>
                </a:solidFill>
                <a:effectLst/>
                <a:latin typeface="system-ui"/>
              </a:rPr>
              <a:t>Title: Insightful Trends in Loan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D0A9-0369-001F-6CB6-5D781914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Mining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61EF13-D75E-4EE5-4F23-304AC0DE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sz="1700">
                <a:solidFill>
                  <a:srgbClr val="FFFFFF"/>
                </a:solidFill>
                <a:latin typeface="inherit"/>
              </a:rPr>
              <a:t>Question: 1</a:t>
            </a:r>
          </a:p>
          <a:p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Is there a pattern in gender distribution across loan types, loan frequency?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endParaRPr lang="en-US" altLang="en-US" sz="1700">
              <a:solidFill>
                <a:schemeClr val="tx1"/>
              </a:solidFill>
              <a:latin typeface="inherit"/>
            </a:endParaRPr>
          </a:p>
          <a:p>
            <a:r>
              <a:rPr kumimoji="0" lang="en-US" altLang="en-US" sz="17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Answer: </a:t>
            </a:r>
            <a:r>
              <a:rPr lang="en-US" sz="1700" i="1">
                <a:effectLst/>
                <a:latin typeface="inherit"/>
              </a:rPr>
              <a:t>Males are inclined toward Gold loans, Automobiles, and Housing loans, with some overlap in preferences like Gold loans and Automobile, while females predominantly prefer Gold loans, Housing and Educational loans.</a:t>
            </a:r>
            <a:endParaRPr kumimoji="0" lang="en-US" altLang="en-US" sz="17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56A10-16A2-4D48-ADBD-4E438933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20" y="1572411"/>
            <a:ext cx="6708985" cy="3563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89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EAAC72-AC03-3F1B-5DB0-3E821828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70467"/>
            <a:ext cx="2793158" cy="2125133"/>
          </a:xfrm>
        </p:spPr>
        <p:txBody>
          <a:bodyPr/>
          <a:lstStyle/>
          <a:p>
            <a:r>
              <a:rPr lang="en-US"/>
              <a:t>Question 2: </a:t>
            </a:r>
            <a:br>
              <a:rPr lang="en-US"/>
            </a:br>
            <a:br>
              <a:rPr lang="en-US"/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Is there a relation between marital status and loan category?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en-US" altLang="en-US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75ECA1-769A-F929-21C8-7CB34800B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90800"/>
            <a:ext cx="2793158" cy="3434079"/>
          </a:xfrm>
        </p:spPr>
        <p:txBody>
          <a:bodyPr/>
          <a:lstStyle/>
          <a:p>
            <a:r>
              <a:rPr lang="en-US" i="1">
                <a:solidFill>
                  <a:schemeClr val="bg1"/>
                </a:solidFill>
                <a:latin typeface="inherit"/>
              </a:rPr>
              <a:t>Answer: </a:t>
            </a:r>
            <a:r>
              <a:rPr lang="en-US" i="1">
                <a:solidFill>
                  <a:schemeClr val="bg1"/>
                </a:solidFill>
                <a:effectLst/>
                <a:latin typeface="inherit"/>
              </a:rPr>
              <a:t>Yes, there is a clear relationship between marital status and loan category preferences. Married individuals favor family or home-related loans such as Gold loans, Housing loans, Computer Software's, and Travelling loans. Meanwhile, single individuals lean towards more personal or career-oriented loans such as Business loans, Automobile loans, and Gold loans.</a:t>
            </a:r>
            <a:endParaRPr lang="en-US" i="1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2A0B51-976D-EACE-BA40-9734115A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440" y="1259840"/>
            <a:ext cx="6736079" cy="4500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05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FE2E-1E5C-8255-EC73-3278300D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8267"/>
            <a:ext cx="2793158" cy="1921933"/>
          </a:xfrm>
        </p:spPr>
        <p:txBody>
          <a:bodyPr/>
          <a:lstStyle/>
          <a:p>
            <a:r>
              <a:rPr lang="en-US"/>
              <a:t>Question 3: </a:t>
            </a:r>
            <a:br>
              <a:rPr lang="en-US"/>
            </a:br>
            <a:br>
              <a:rPr lang="en-US"/>
            </a:b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What is the relationship between marital status, gender, and spending patterns in this dataset?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1194-E0EE-5034-9D76-307EC6AD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i="1">
                <a:solidFill>
                  <a:schemeClr val="bg1"/>
                </a:solidFill>
                <a:latin typeface="inherit"/>
              </a:rPr>
              <a:t>Answer: F</a:t>
            </a:r>
            <a:r>
              <a:rPr lang="en-US" i="1">
                <a:solidFill>
                  <a:schemeClr val="bg1"/>
                </a:solidFill>
                <a:effectLst/>
                <a:latin typeface="inherit"/>
              </a:rPr>
              <a:t>emales have the highest average expenditure, followed by single males. Married males and females have slightly lower expenditures, showcasing family-oriented or shared financial dynamics. Single individuals generally spend more on average than their married counterparts. This could indicate fewer shared expenses or higher personal financial commitments.</a:t>
            </a:r>
            <a:endParaRPr lang="en-US" i="1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53C53-2ADA-67C0-093B-DE15152A8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0" y="1693333"/>
            <a:ext cx="6426199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67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1078-62E5-BF90-1A9F-B6A4C208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736"/>
            <a:ext cx="10515600" cy="515183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Data Mining Questions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32F5-2690-A1CF-9DA6-E3B6344A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Comparing age with indicators : loan category </a:t>
            </a: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F3D0969-EF38-0285-DF3F-89339F77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3138488"/>
            <a:ext cx="2905125" cy="3057525"/>
          </a:xfrm>
          <a:prstGeom prst="rect">
            <a:avLst/>
          </a:prstGeom>
        </p:spPr>
      </p:pic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4C6E02E-3F0E-1E13-BF5B-7C995222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3143250"/>
            <a:ext cx="3248025" cy="3286125"/>
          </a:xfrm>
          <a:prstGeom prst="rect">
            <a:avLst/>
          </a:prstGeom>
        </p:spPr>
      </p:pic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0CE648C-1735-0F39-D310-B912D7ECF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006" y="3261921"/>
            <a:ext cx="3361412" cy="30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4A28-DD59-09A5-375E-4C2E54B0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/>
              <a:t>Data Mining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70A0-A533-F3D3-0A6E-836C896D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49" y="2572186"/>
            <a:ext cx="11163850" cy="3447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Age groups vs loan success indicators : returned checks, dishonored bills and overdue payments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091D740-D8A7-01F8-0D61-1BA49DAB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95" y="3302304"/>
            <a:ext cx="3758201" cy="3009118"/>
          </a:xfrm>
          <a:prstGeom prst="rect">
            <a:avLst/>
          </a:prstGeom>
        </p:spPr>
      </p:pic>
      <p:pic>
        <p:nvPicPr>
          <p:cNvPr id="5" name="Picture 4" descr="A bar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D4177BF4-ACCF-4450-0A73-E6EAE389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74" y="3302500"/>
            <a:ext cx="3856321" cy="3008726"/>
          </a:xfrm>
          <a:prstGeom prst="rect">
            <a:avLst/>
          </a:prstGeom>
        </p:spPr>
      </p:pic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85C18D7-7E8D-63B0-3C46-A47ACDA7F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777" y="3425739"/>
            <a:ext cx="3507157" cy="27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8ACA-14FE-E87C-F5AF-1DC1E7B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D35C7A-CA1D-1B69-DD18-97643DDAD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534" y="2552297"/>
            <a:ext cx="11633200" cy="39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Data cleaning improved dataset quality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Strong links exist between expenditure, loan, and debt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Demographic factors significantly influence loan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The most popular loan category is Gold and least one is Book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0" i="0">
                <a:solidFill>
                  <a:schemeClr val="tx1"/>
                </a:solidFill>
                <a:effectLst/>
                <a:latin typeface="system-ui"/>
              </a:rPr>
              <a:t>Loan category preferences, frequency, and spending behavior vary significantly across gender and marital status, suggesting a strong influence of demographic factors.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>
                <a:solidFill>
                  <a:schemeClr val="tx1"/>
                </a:solidFill>
                <a:latin typeface="system-ui"/>
              </a:rPr>
              <a:t> </a:t>
            </a:r>
            <a:r>
              <a:rPr lang="en-US" sz="1600" b="0" i="0">
                <a:solidFill>
                  <a:schemeClr val="tx1"/>
                </a:solidFill>
                <a:effectLst/>
                <a:latin typeface="system-ui"/>
              </a:rPr>
              <a:t>Age plays a significant role in financial reliability, with trends showing variance in returned cheques, dishonored bills, and overdue payments across different age groups.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system-ui"/>
              </a:rPr>
              <a:t>Certain occupations exhibit higher financial risk indicators such as dishonored bills, overdue payments, making occupation a strong predictor in risk modeling.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0" i="0">
                <a:solidFill>
                  <a:schemeClr val="tx1"/>
                </a:solidFill>
                <a:effectLst/>
                <a:latin typeface="system-ui"/>
              </a:rPr>
              <a:t>Larger family sizes correlate with increased loan frequency and a higher number of returned cheques, indicating potential financial strain in bigger households.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effectLst/>
                <a:latin typeface="system-ui"/>
              </a:rPr>
              <a:t>These findings offer deeper insights into financial behavior across various demographics, occupations, and categories, helping shape strategies for risk management and borrower assistance.</a:t>
            </a:r>
          </a:p>
        </p:txBody>
      </p:sp>
    </p:spTree>
    <p:extLst>
      <p:ext uri="{BB962C8B-B14F-4D97-AF65-F5344CB8AC3E}">
        <p14:creationId xmlns:p14="http://schemas.microsoft.com/office/powerpoint/2010/main" val="120470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By Mark Kennedy and Brian Kelly - ppt download">
            <a:extLst>
              <a:ext uri="{FF2B5EF4-FFF2-40B4-BE49-F238E27FC236}">
                <a16:creationId xmlns:a16="http://schemas.microsoft.com/office/drawing/2014/main" id="{C76D23DB-017A-AC0A-AA3D-74605F6A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6415" y="1284394"/>
            <a:ext cx="761433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440E-CDCE-8F9F-0FDE-D0308FBE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 and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B44E-68D7-6471-3B9E-B9B8EAEA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552700"/>
            <a:ext cx="11489266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The analysis aims to explore loan dataset patterns, focusing on customer demographics, financial behaviors, and loan metrics to derive insights through exploratory data analysis (EDA).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820E-2B17-16F4-C3FE-A8AE932D714E}"/>
              </a:ext>
            </a:extLst>
          </p:cNvPr>
          <p:cNvSpPr txBox="1"/>
          <p:nvPr/>
        </p:nvSpPr>
        <p:spPr>
          <a:xfrm>
            <a:off x="719665" y="3573901"/>
            <a:ext cx="9635067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>
                <a:latin typeface="Times New Roman"/>
                <a:cs typeface="Times New Roman"/>
              </a:rPr>
              <a:t>Objective: </a:t>
            </a:r>
          </a:p>
          <a:p>
            <a:endParaRPr lang="en-US" b="1">
              <a:latin typeface="Times New Roman"/>
              <a:cs typeface="Times New Roman"/>
            </a:endParaRPr>
          </a:p>
          <a:p>
            <a:pPr algn="l">
              <a:buNone/>
            </a:pPr>
            <a:r>
              <a:rPr lang="en-US" b="0" i="0">
                <a:effectLst/>
                <a:latin typeface="Times New Roman"/>
                <a:cs typeface="Times New Roman"/>
              </a:rPr>
              <a:t>The primary goals of this analysis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Understand the dataset structure (columns, data types, and missing values).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Clean and preprocess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Detect and treat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Analyze key financial attributes such as Loan Amount, Debt, Expenditure, and Overdue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Compare financial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/>
                <a:cs typeface="Times New Roman"/>
              </a:rPr>
              <a:t>Visualize the data to gain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38815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C820-736B-AE34-3EA6-B8010CF4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98AC7"/>
                </a:solidFill>
                <a:latin typeface="Lora"/>
              </a:rPr>
              <a:t>Basic Data Exploration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C089-AC5B-98CD-C965-573CAF51B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>
                <a:solidFill>
                  <a:srgbClr val="FF0000"/>
                </a:solidFill>
                <a:latin typeface="Lora"/>
                <a:ea typeface="Source Sans Pro"/>
              </a:rPr>
              <a:t>Missing Value Analysis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Identify and handle missing data using imputation strategies(replace with median).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Example: </a:t>
            </a:r>
            <a:r>
              <a:rPr lang="en-US" sz="1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Income and Loan data are missing for 32 customers; expenditure data is missing for 19 customers.</a:t>
            </a:r>
            <a:endParaRPr lang="en-US" sz="1600">
              <a:solidFill>
                <a:schemeClr val="tx1"/>
              </a:solidFill>
              <a:latin typeface="Times New Roman"/>
              <a:ea typeface="Source Sans Pro"/>
              <a:cs typeface="Times New Roman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Tools: Python (Pandas, Matplotlib).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>
                <a:solidFill>
                  <a:srgbClr val="FF0000"/>
                </a:solidFill>
                <a:latin typeface="Lora"/>
                <a:ea typeface="Source Sans Pro"/>
              </a:rPr>
              <a:t>Data Cleaning</a:t>
            </a:r>
            <a:endParaRPr lang="en-US"/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Converting 'Debt' from string to numeric by removing commas.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1900">
              <a:solidFill>
                <a:srgbClr val="D6E5EF"/>
              </a:solidFill>
              <a:latin typeface="Source Sans Pro"/>
              <a:ea typeface="Source Sans Pr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2E6A-74B0-4C11-7D2F-A0881FF1C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>
                <a:solidFill>
                  <a:srgbClr val="FF0000"/>
                </a:solidFill>
                <a:latin typeface="Lora"/>
              </a:rPr>
              <a:t>Summary Statistics 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Calculating the statistical values for the data.</a:t>
            </a: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Example: Mean of age, debt, loan, etc.</a:t>
            </a:r>
          </a:p>
          <a:p>
            <a:pPr>
              <a:buNone/>
            </a:pPr>
            <a:endParaRPr lang="en-US" sz="2200">
              <a:solidFill>
                <a:srgbClr val="FF0000"/>
              </a:solidFill>
              <a:latin typeface="Lora"/>
            </a:endParaRPr>
          </a:p>
          <a:p>
            <a:pPr>
              <a:buNone/>
            </a:pPr>
            <a:r>
              <a:rPr lang="en-US" sz="2200">
                <a:solidFill>
                  <a:srgbClr val="FF0000"/>
                </a:solidFill>
                <a:latin typeface="Lora"/>
              </a:rPr>
              <a:t>Outlier Detection</a:t>
            </a:r>
            <a:endParaRPr lang="en-US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Find unusual data points to identify errors or fraud.</a:t>
            </a: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>
                <a:solidFill>
                  <a:schemeClr val="tx1"/>
                </a:solidFill>
                <a:latin typeface="Times New Roman"/>
                <a:ea typeface="Source Sans Pro"/>
                <a:cs typeface="Times New Roman"/>
              </a:rPr>
              <a:t>Example: </a:t>
            </a:r>
            <a:r>
              <a:rPr lang="en-US" sz="16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Replacing outliers in 'Income' and 'Loan' with the mean using IQR method.</a:t>
            </a:r>
            <a:endParaRPr lang="en-US" sz="1600">
              <a:solidFill>
                <a:schemeClr val="tx1"/>
              </a:solidFill>
              <a:latin typeface="Times New Roman"/>
              <a:ea typeface="Source Sans Pro"/>
              <a:cs typeface="Times New Roman"/>
            </a:endParaRPr>
          </a:p>
          <a:p>
            <a:pPr>
              <a:buNone/>
            </a:pPr>
            <a:endParaRPr lang="en-US" sz="1900">
              <a:solidFill>
                <a:schemeClr val="tx1"/>
              </a:solidFill>
              <a:latin typeface="Times New Roman"/>
              <a:ea typeface="Source Sans Pro"/>
              <a:cs typeface="Times New Roman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20C49391-EF1F-544C-A098-7B27604D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30" y="803088"/>
            <a:ext cx="3486495" cy="1649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j-lt"/>
                <a:cs typeface="+mj-lt"/>
              </a:rPr>
              <a:t>Comparison of Loan and Debt by Loan Category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2DFC59C-EBFC-EB1D-EBA9-DD938905F3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82" r="7539" b="-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37110-6998-D416-C1AC-857DBA21F7F7}"/>
              </a:ext>
            </a:extLst>
          </p:cNvPr>
          <p:cNvSpPr txBox="1"/>
          <p:nvPr/>
        </p:nvSpPr>
        <p:spPr>
          <a:xfrm>
            <a:off x="907419" y="2989832"/>
            <a:ext cx="3501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Debt is higher than Loan in all categories.  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Business and Dining have the highest debt.  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Even small loans, like in Book Stores, lead to high debt.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246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0443-C3F8-6C79-BF41-B518E66C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93" y="602556"/>
            <a:ext cx="10515600" cy="484396"/>
          </a:xfrm>
        </p:spPr>
        <p:txBody>
          <a:bodyPr>
            <a:normAutofit/>
          </a:bodyPr>
          <a:lstStyle/>
          <a:p>
            <a:r>
              <a:rPr lang="en-US" sz="2500">
                <a:ea typeface="+mj-lt"/>
                <a:cs typeface="+mj-lt"/>
              </a:rPr>
              <a:t>Univariate Analysis</a:t>
            </a:r>
            <a:endParaRPr lang="en-US" sz="2500"/>
          </a:p>
        </p:txBody>
      </p:sp>
      <p:pic>
        <p:nvPicPr>
          <p:cNvPr id="4" name="Content Placeholder 3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6C3B595A-57EF-EF53-CC19-3C732DB6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95" y="2426470"/>
            <a:ext cx="3790024" cy="2269451"/>
          </a:xfrm>
        </p:spPr>
      </p:pic>
      <p:pic>
        <p:nvPicPr>
          <p:cNvPr id="5" name="Picture 4" descr="A graph of a distribution of expenditure&#10;&#10;AI-generated content may be incorrect.">
            <a:extLst>
              <a:ext uri="{FF2B5EF4-FFF2-40B4-BE49-F238E27FC236}">
                <a16:creationId xmlns:a16="http://schemas.microsoft.com/office/drawing/2014/main" id="{C8DF8786-DAE8-DC9D-0D0C-8E839F62A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943" y="2424545"/>
            <a:ext cx="3797381" cy="2224425"/>
          </a:xfrm>
          <a:prstGeom prst="rect">
            <a:avLst/>
          </a:prstGeom>
        </p:spPr>
      </p:pic>
      <p:pic>
        <p:nvPicPr>
          <p:cNvPr id="6" name="Picture 5" descr="A graph with blue lines and a blue line&#10;&#10;AI-generated content may be incorrect.">
            <a:extLst>
              <a:ext uri="{FF2B5EF4-FFF2-40B4-BE49-F238E27FC236}">
                <a16:creationId xmlns:a16="http://schemas.microsoft.com/office/drawing/2014/main" id="{21F937B4-907E-3C97-DB74-E36A1292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504" y="2424545"/>
            <a:ext cx="3589053" cy="2262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8CE7A-DC7B-221D-2A2E-0A43893C789F}"/>
              </a:ext>
            </a:extLst>
          </p:cNvPr>
          <p:cNvSpPr txBox="1"/>
          <p:nvPr/>
        </p:nvSpPr>
        <p:spPr>
          <a:xfrm>
            <a:off x="748862" y="5031827"/>
            <a:ext cx="109438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>
                <a:latin typeface="system-ui"/>
                <a:ea typeface="+mn-lt"/>
                <a:cs typeface="+mn-lt"/>
              </a:rPr>
              <a:t>Distribution of Age: The data shows a multimodal distribution of age, peaking in the 30s to early 40s and gradually tapering off with age.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ystem-ui"/>
              </a:rPr>
              <a:t>Distribution of Expenditure: </a:t>
            </a:r>
            <a:r>
              <a:rPr lang="en-US" sz="1200">
                <a:latin typeface="system-ui"/>
                <a:ea typeface="+mn-lt"/>
                <a:cs typeface="+mn-lt"/>
              </a:rPr>
              <a:t> It is spread widely with concentration on lower range. A gradual decrease is observed as expenditure increases.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latin typeface="system-ui"/>
              </a:rPr>
              <a:t>Distribution of Loan: </a:t>
            </a:r>
            <a:r>
              <a:rPr lang="en-US" sz="1200">
                <a:latin typeface="system-ui"/>
                <a:ea typeface="+mn-lt"/>
                <a:cs typeface="+mn-lt"/>
              </a:rPr>
              <a:t>It is bimodal distribution with two peaks. It is right skewed and there is a gradual decrease in frequency as loan amounts increase.</a:t>
            </a:r>
            <a:endParaRPr lang="en-US" sz="120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5240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986B-58EA-CDC4-2062-8FE3B00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</a:t>
            </a:r>
          </a:p>
        </p:txBody>
      </p:sp>
      <p:pic>
        <p:nvPicPr>
          <p:cNvPr id="4" name="Content Placeholder 3" descr="A graph with blue dots&#10;&#10;AI-generated content may be incorrect.">
            <a:extLst>
              <a:ext uri="{FF2B5EF4-FFF2-40B4-BE49-F238E27FC236}">
                <a16:creationId xmlns:a16="http://schemas.microsoft.com/office/drawing/2014/main" id="{1BDF64AB-2A90-BB0D-78F2-0ECF4E87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115" y="2616638"/>
            <a:ext cx="5809199" cy="3416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C8E19-0F6B-841A-AEF1-805FF497FAC9}"/>
              </a:ext>
            </a:extLst>
          </p:cNvPr>
          <p:cNvSpPr txBox="1"/>
          <p:nvPr/>
        </p:nvSpPr>
        <p:spPr>
          <a:xfrm>
            <a:off x="7691063" y="3306710"/>
            <a:ext cx="382154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system-ui"/>
              </a:rPr>
              <a:t>Graph : Scatterplot between Expenditure vs Loan</a:t>
            </a:r>
          </a:p>
          <a:p>
            <a:endParaRPr lang="en-US" sz="1400">
              <a:latin typeface="system-u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The scatterplot between </a:t>
            </a:r>
            <a:r>
              <a:rPr lang="en-US" sz="1400" i="1">
                <a:ea typeface="+mn-lt"/>
                <a:cs typeface="+mn-lt"/>
              </a:rPr>
              <a:t>Expenditure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i="1">
                <a:ea typeface="+mn-lt"/>
                <a:cs typeface="+mn-lt"/>
              </a:rPr>
              <a:t>Loan</a:t>
            </a:r>
            <a:r>
              <a:rPr lang="en-US" sz="1400">
                <a:ea typeface="+mn-lt"/>
                <a:cs typeface="+mn-lt"/>
              </a:rPr>
              <a:t> shows a moderate positive relationship.</a:t>
            </a:r>
            <a:endParaRPr lang="en-US" sz="1400">
              <a:latin typeface="system-u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system-ui"/>
                <a:ea typeface="+mn-lt"/>
                <a:cs typeface="+mn-lt"/>
              </a:rPr>
              <a:t>The calculated correlation coefficient is </a:t>
            </a:r>
            <a:r>
              <a:rPr lang="en-US" sz="1400" b="1">
                <a:latin typeface="system-ui"/>
                <a:ea typeface="+mn-lt"/>
                <a:cs typeface="+mn-lt"/>
              </a:rPr>
              <a:t>0.44</a:t>
            </a:r>
            <a:r>
              <a:rPr lang="en-US" sz="1400">
                <a:latin typeface="system-ui"/>
                <a:ea typeface="+mn-lt"/>
                <a:cs typeface="+mn-lt"/>
              </a:rPr>
              <a:t>, indicating that as expenditure increases, there is a tendency for the loan amount to also increase.</a:t>
            </a:r>
          </a:p>
          <a:p>
            <a:pPr marL="285750" indent="-285750">
              <a:buFont typeface="Arial"/>
              <a:buChar char="•"/>
            </a:pPr>
            <a:endParaRPr lang="en-US" sz="1400">
              <a:latin typeface="system-u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495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D622-5B10-FB53-5FE3-07356C46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Data Visualization: Boxplot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BE8AA1B-155A-6A0C-8E97-21619CD8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2489544"/>
          </a:xfrm>
        </p:spPr>
        <p:txBody>
          <a:bodyPr anchor="ctr">
            <a:normAutofit/>
          </a:bodyPr>
          <a:lstStyle/>
          <a:p>
            <a:r>
              <a:rPr lang="en-US" sz="1200">
                <a:latin typeface="system-ui"/>
                <a:ea typeface="+mn-lt"/>
                <a:cs typeface="+mn-lt"/>
              </a:rPr>
              <a:t>Loan amount varies significantly by category, with business-related and essential sectors like agriculture, dining, and housing receiving larger loans.</a:t>
            </a:r>
          </a:p>
          <a:p>
            <a:r>
              <a:rPr lang="en-US" sz="1200">
                <a:latin typeface="system-ui"/>
                <a:ea typeface="+mn-lt"/>
                <a:cs typeface="+mn-lt"/>
              </a:rPr>
              <a:t>Consumer-focused categories like shopping and restaurants see lower, more consistent loan sizes.</a:t>
            </a:r>
            <a:endParaRPr lang="en-US" sz="1200">
              <a:latin typeface="system-ui"/>
            </a:endParaRPr>
          </a:p>
        </p:txBody>
      </p:sp>
      <p:pic>
        <p:nvPicPr>
          <p:cNvPr id="9" name="Content Placeholder 8" descr="A graph of blue rectangular boxes with white text&#10;&#10;AI-generated content may be incorrect.">
            <a:extLst>
              <a:ext uri="{FF2B5EF4-FFF2-40B4-BE49-F238E27FC236}">
                <a16:creationId xmlns:a16="http://schemas.microsoft.com/office/drawing/2014/main" id="{F9852F9B-5310-A785-3704-BA18A5F7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3" r="-1" b="-1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92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2141-967B-6B4A-4442-8CD85460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79" y="3043452"/>
            <a:ext cx="3576816" cy="14331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1">
                <a:solidFill>
                  <a:schemeClr val="tx1"/>
                </a:solidFill>
                <a:ea typeface="+mj-lt"/>
                <a:cs typeface="+mj-lt"/>
              </a:rPr>
              <a:t>Heatmap</a:t>
            </a:r>
            <a:r>
              <a:rPr lang="en-US" sz="2400">
                <a:solidFill>
                  <a:schemeClr val="tx1"/>
                </a:solidFill>
                <a:ea typeface="+mj-lt"/>
                <a:cs typeface="+mj-lt"/>
              </a:rPr>
              <a:t> is a visual representation of the correlation matrix.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2A536-4EB2-28CC-8DDE-6EE2DB5C0D9A}"/>
              </a:ext>
            </a:extLst>
          </p:cNvPr>
          <p:cNvSpPr txBox="1">
            <a:spLocks/>
          </p:cNvSpPr>
          <p:nvPr/>
        </p:nvSpPr>
        <p:spPr bwMode="gray">
          <a:xfrm>
            <a:off x="657387" y="726752"/>
            <a:ext cx="3580108" cy="863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/>
              <a:t>HEATMAP</a:t>
            </a:r>
          </a:p>
        </p:txBody>
      </p:sp>
      <p:pic>
        <p:nvPicPr>
          <p:cNvPr id="7" name="Content Placeholder 6" descr="A diagram of a heatmap&#10;&#10;AI-generated content may be incorrect.">
            <a:extLst>
              <a:ext uri="{FF2B5EF4-FFF2-40B4-BE49-F238E27FC236}">
                <a16:creationId xmlns:a16="http://schemas.microsoft.com/office/drawing/2014/main" id="{896766F8-7E57-FB0A-3F05-CB6142CD1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114" y="402166"/>
            <a:ext cx="7422769" cy="6282872"/>
          </a:xfrm>
        </p:spPr>
      </p:pic>
    </p:spTree>
    <p:extLst>
      <p:ext uri="{BB962C8B-B14F-4D97-AF65-F5344CB8AC3E}">
        <p14:creationId xmlns:p14="http://schemas.microsoft.com/office/powerpoint/2010/main" val="28268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38CC-656A-6C84-2252-FF2A3431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87" y="755954"/>
            <a:ext cx="8761413" cy="38039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/>
              <a:t>Multivariate Analysis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51F59DE-F1F5-8216-D582-84B76C1A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3" y="2122563"/>
            <a:ext cx="4800600" cy="39433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7D45A5F9-9B17-6E60-5D35-C608E611F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3912" y="2119690"/>
            <a:ext cx="4792219" cy="3948491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C5ECB7-A175-C4B6-D5C2-4F58930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9157509" cy="244326"/>
          </a:xfrm>
        </p:spPr>
        <p:txBody>
          <a:bodyPr/>
          <a:lstStyle/>
          <a:p>
            <a:r>
              <a:rPr lang="en-US" sz="1100"/>
              <a:t>"These two heatmaps reveal the strongest financial behavior pattern and the most insightful demographic."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7433D-1630-60D6-DFB7-A14DFF2685B4}"/>
              </a:ext>
            </a:extLst>
          </p:cNvPr>
          <p:cNvSpPr txBox="1"/>
          <p:nvPr/>
        </p:nvSpPr>
        <p:spPr>
          <a:xfrm>
            <a:off x="1042855" y="1388287"/>
            <a:ext cx="39049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Heatmap 1 - Financial Behavior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Title: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i="1">
                <a:solidFill>
                  <a:schemeClr val="bg1"/>
                </a:solidFill>
                <a:ea typeface="+mn-lt"/>
                <a:cs typeface="+mn-lt"/>
              </a:rPr>
              <a:t>"Spending &amp; Borrowing Patterns"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F7256-AA5F-2FF5-8FDD-EFD9B72B1923}"/>
              </a:ext>
            </a:extLst>
          </p:cNvPr>
          <p:cNvSpPr txBox="1"/>
          <p:nvPr/>
        </p:nvSpPr>
        <p:spPr>
          <a:xfrm>
            <a:off x="6947382" y="1393822"/>
            <a:ext cx="39004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Heatmap 2 - Demographic Influence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Title: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i="1">
                <a:solidFill>
                  <a:schemeClr val="bg1"/>
                </a:solidFill>
                <a:ea typeface="+mn-lt"/>
                <a:cs typeface="+mn-lt"/>
              </a:rPr>
              <a:t>"Age and Overdue Behavior"</a:t>
            </a:r>
            <a:endParaRPr lang="en-US" sz="1600">
              <a:solidFill>
                <a:schemeClr val="bg1"/>
              </a:solidFill>
            </a:endParaRPr>
          </a:p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39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921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Century Gothic</vt:lpstr>
      <vt:lpstr>inherit</vt:lpstr>
      <vt:lpstr>Lora</vt:lpstr>
      <vt:lpstr>Source Sans Pro</vt:lpstr>
      <vt:lpstr>system-ui</vt:lpstr>
      <vt:lpstr>Times New Roman</vt:lpstr>
      <vt:lpstr>Wingdings 3</vt:lpstr>
      <vt:lpstr>Ion Boardroom</vt:lpstr>
      <vt:lpstr>Group 5 Data Science Mid-Term Project</vt:lpstr>
      <vt:lpstr>Problem Statement and Objective </vt:lpstr>
      <vt:lpstr>Basic Data Exploration</vt:lpstr>
      <vt:lpstr>Comparison of Loan and Debt by Loan Category</vt:lpstr>
      <vt:lpstr>Univariate Analysis</vt:lpstr>
      <vt:lpstr>Bivariate Analysis</vt:lpstr>
      <vt:lpstr>Data Visualization: Boxplot</vt:lpstr>
      <vt:lpstr>Heatmap is a visual representation of the correlation matrix.</vt:lpstr>
      <vt:lpstr>Multivariate Analysis</vt:lpstr>
      <vt:lpstr>Data Mining Questions</vt:lpstr>
      <vt:lpstr>Question 2:   Is there a relation between marital status and loan category?  </vt:lpstr>
      <vt:lpstr>Question 3:   What is the relationship between marital status, gender, and spending patterns in this dataset? </vt:lpstr>
      <vt:lpstr>Data Mining Questions</vt:lpstr>
      <vt:lpstr>Data Mining Questions</vt:lpstr>
      <vt:lpstr>CONCLUSIONS: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Parnem, Ruchith Reddy</cp:lastModifiedBy>
  <cp:revision>2</cp:revision>
  <dcterms:created xsi:type="dcterms:W3CDTF">2025-03-28T22:24:38Z</dcterms:created>
  <dcterms:modified xsi:type="dcterms:W3CDTF">2025-04-09T21:54:51Z</dcterms:modified>
</cp:coreProperties>
</file>