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3" r:id="rId4"/>
    <p:sldId id="259" r:id="rId5"/>
    <p:sldId id="260" r:id="rId6"/>
    <p:sldId id="264" r:id="rId7"/>
    <p:sldId id="261" r:id="rId8"/>
    <p:sldId id="265" r:id="rId9"/>
    <p:sldId id="266" r:id="rId10"/>
    <p:sldId id="267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Slab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08"/>
  </p:normalViewPr>
  <p:slideViewPr>
    <p:cSldViewPr snapToGrid="0">
      <p:cViewPr varScale="1">
        <p:scale>
          <a:sx n="84" d="100"/>
          <a:sy n="84" d="100"/>
        </p:scale>
        <p:origin x="13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8A11-4A5D-36F5-8BFF-7E24728C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0BBDC-B299-A1F1-C894-B362630EE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Optimize Phase (Ongoing)</a:t>
            </a:r>
            <a:endParaRPr lang="en-IN" dirty="0"/>
          </a:p>
          <a:p>
            <a:r>
              <a:rPr lang="en-IN" b="1" dirty="0"/>
              <a:t>AI Learning Loop:</a:t>
            </a:r>
            <a:endParaRPr lang="en-IN" dirty="0"/>
          </a:p>
          <a:p>
            <a:pPr lvl="1"/>
            <a:r>
              <a:rPr lang="en-IN" dirty="0"/>
              <a:t>Dynamic adjustment of risk thresholds (e.g., seasonal economic shifts).</a:t>
            </a:r>
          </a:p>
          <a:p>
            <a:pPr lvl="1"/>
            <a:r>
              <a:rPr lang="en-IN" dirty="0"/>
              <a:t>A/B test intervention types (e.g., email vs. SMS).</a:t>
            </a:r>
          </a:p>
          <a:p>
            <a:r>
              <a:rPr lang="en-IN" b="1" dirty="0"/>
              <a:t>Long-Term Goals:</a:t>
            </a:r>
            <a:endParaRPr lang="en-IN" dirty="0"/>
          </a:p>
          <a:p>
            <a:pPr lvl="1"/>
            <a:r>
              <a:rPr lang="en-IN" b="1" dirty="0"/>
              <a:t>$2M+ annual savings</a:t>
            </a:r>
            <a:r>
              <a:rPr lang="en-IN" dirty="0"/>
              <a:t> from reduced delinquencies.</a:t>
            </a:r>
          </a:p>
          <a:p>
            <a:pPr lvl="1"/>
            <a:r>
              <a:rPr lang="en-IN" b="1" dirty="0"/>
              <a:t>Industry leadership</a:t>
            </a:r>
            <a:r>
              <a:rPr lang="en-IN" dirty="0"/>
              <a:t> in ethical AI collections.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13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the System Works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51908" y="1645272"/>
            <a:ext cx="8368200" cy="2844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b="1" dirty="0"/>
              <a:t>Title:</a:t>
            </a:r>
            <a:r>
              <a:rPr lang="en-US" dirty="0"/>
              <a:t> </a:t>
            </a:r>
            <a:r>
              <a:rPr lang="en-US" i="1" dirty="0"/>
              <a:t>"AI Collections System: From Data to Action"</a:t>
            </a:r>
            <a:endParaRPr lang="en-GB" sz="1600" b="1" dirty="0"/>
          </a:p>
          <a:p>
            <a:r>
              <a:rPr lang="en-GB" sz="1600" b="1" dirty="0"/>
              <a:t>Inputs</a:t>
            </a:r>
            <a:r>
              <a:rPr lang="en-GB" sz="1600" dirty="0"/>
              <a:t>:</a:t>
            </a:r>
            <a:r>
              <a:rPr lang="en-US" sz="1600" dirty="0"/>
              <a:t>Customer payment history, credit utilization, transaction frequency, demographics (anonymized), External data (e.g., economic trends, seasonal patterns).</a:t>
            </a:r>
          </a:p>
          <a:p>
            <a:r>
              <a:rPr lang="en-GB" sz="1600" b="1" dirty="0"/>
              <a:t>Decision Logic: </a:t>
            </a:r>
            <a:r>
              <a:rPr lang="en-US" sz="1600" dirty="0"/>
              <a:t>Predictive model flags high-risk segments (e.g., 2+ missed payments, &gt;80% credit utilization).</a:t>
            </a:r>
          </a:p>
          <a:p>
            <a:r>
              <a:rPr lang="en-GB" sz="1600" b="1" dirty="0"/>
              <a:t>Actions</a:t>
            </a:r>
            <a:r>
              <a:rPr lang="en-GB" sz="1600" dirty="0"/>
              <a:t>:</a:t>
            </a:r>
            <a:r>
              <a:rPr lang="en-US" sz="1600" dirty="0"/>
              <a:t>Tiered interventions:</a:t>
            </a:r>
          </a:p>
          <a:p>
            <a:pPr lvl="1"/>
            <a:r>
              <a:rPr lang="en-US" sz="1600" b="1" dirty="0"/>
              <a:t>Low Risk:</a:t>
            </a:r>
            <a:r>
              <a:rPr lang="en-US" sz="1600" dirty="0"/>
              <a:t> Automated payment reminders (SMS/email).</a:t>
            </a:r>
          </a:p>
          <a:p>
            <a:pPr lvl="1"/>
            <a:r>
              <a:rPr lang="en-US" sz="1600" b="1" dirty="0"/>
              <a:t>High Risk:</a:t>
            </a:r>
            <a:r>
              <a:rPr lang="en-US" sz="1600" dirty="0"/>
              <a:t> Human agent review → offer payment plans/counseling</a:t>
            </a:r>
          </a:p>
          <a:p>
            <a:pPr lvl="1"/>
            <a:endParaRPr lang="en-US" sz="1600" b="1" dirty="0"/>
          </a:p>
          <a:p>
            <a:pPr marL="114300" indent="0"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1756-2B01-CDDB-CD74-E21B7523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the System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91753-83C1-0E52-375F-475A1B86B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Learning</a:t>
            </a:r>
            <a:r>
              <a:rPr lang="en-GB" dirty="0"/>
              <a:t>:</a:t>
            </a:r>
            <a:r>
              <a:rPr lang="en-IN" dirty="0"/>
              <a:t>Monitors response rates, adjusts strategies (e.g., optimizes reminder timing/messaging).  </a:t>
            </a:r>
          </a:p>
          <a:p>
            <a:pPr marL="114300" indent="0">
              <a:buNone/>
            </a:pPr>
            <a:r>
              <a:rPr lang="en-IN" i="1" dirty="0"/>
              <a:t>Visual:</a:t>
            </a:r>
            <a:r>
              <a:rPr lang="en-IN" dirty="0"/>
              <a:t> Flowchart showing data → model → action → feedback → model update.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11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en-US" b="1" dirty="0"/>
              <a:t>Title:</a:t>
            </a:r>
            <a:r>
              <a:rPr lang="en-US" b="1" i="1" dirty="0"/>
              <a:t> "Balancing Autonomy &amp; Human Oversight”</a:t>
            </a:r>
          </a:p>
          <a:p>
            <a:pPr>
              <a:buNone/>
            </a:pPr>
            <a:r>
              <a:rPr lang="en-US" i="1" dirty="0"/>
              <a:t>"Agentic AI handles 80% of routine tasks, freeing humans for complex cases."</a:t>
            </a:r>
            <a:endParaRPr lang="en-US" dirty="0"/>
          </a:p>
          <a:p>
            <a:pPr>
              <a:buNone/>
            </a:pPr>
            <a:endParaRPr lang="en-US" b="1" i="1" dirty="0"/>
          </a:p>
          <a:p>
            <a:pPr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F8A17-5A3A-82B3-4CF3-F5F9362A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142" y="2577495"/>
            <a:ext cx="5142337" cy="2107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b="1" dirty="0"/>
              <a:t>Title:</a:t>
            </a:r>
            <a:r>
              <a:rPr lang="en-US" dirty="0"/>
              <a:t> </a:t>
            </a:r>
            <a:r>
              <a:rPr lang="en-US" i="1" dirty="0"/>
              <a:t>"Ethical &amp; Compliant by Design"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r>
              <a:rPr lang="en-US" b="1" dirty="0"/>
              <a:t>Bias Mitigation:</a:t>
            </a:r>
            <a:endParaRPr lang="en-US" dirty="0"/>
          </a:p>
          <a:p>
            <a:pPr lvl="1"/>
            <a:r>
              <a:rPr lang="en-US" dirty="0"/>
              <a:t>Monthly audits for demographic disparities (e.g., race, age).</a:t>
            </a:r>
          </a:p>
          <a:p>
            <a:pPr lvl="1"/>
            <a:r>
              <a:rPr lang="en-US" i="1" dirty="0"/>
              <a:t>Example:</a:t>
            </a:r>
            <a:r>
              <a:rPr lang="en-US" dirty="0"/>
              <a:t> "Adjust risk thresholds for ‘thin-file’ customers."</a:t>
            </a:r>
          </a:p>
          <a:p>
            <a:pPr marL="114300" indent="0">
              <a:buNone/>
            </a:pPr>
            <a:r>
              <a:rPr lang="en-US" b="1" dirty="0"/>
              <a:t>Explainability:</a:t>
            </a:r>
            <a:endParaRPr lang="en-US" dirty="0"/>
          </a:p>
          <a:p>
            <a:pPr lvl="1"/>
            <a:r>
              <a:rPr lang="en-US" dirty="0"/>
              <a:t>SHAP values show top risk factors (e.g., "Missed payments contributed 60% to your score").</a:t>
            </a:r>
          </a:p>
          <a:p>
            <a:pPr lvl="1"/>
            <a:r>
              <a:rPr lang="en-US" dirty="0"/>
              <a:t>Plain-language customer notices.</a:t>
            </a:r>
          </a:p>
          <a:p>
            <a:pPr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B396-9963-6300-BE21-F25968FF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Responsible AI Guardrails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1FAA8-506C-A893-9093-4C03C56B7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Compliance:</a:t>
            </a:r>
            <a:endParaRPr lang="en-US" dirty="0"/>
          </a:p>
          <a:p>
            <a:pPr lvl="1"/>
            <a:r>
              <a:rPr lang="en-US" dirty="0"/>
              <a:t>Human review for high-impact actions (loan denials).</a:t>
            </a:r>
          </a:p>
          <a:p>
            <a:pPr lvl="1"/>
            <a:r>
              <a:rPr lang="en-US" dirty="0"/>
              <a:t>GDPR/FCRA-compliant data handling.</a:t>
            </a:r>
          </a:p>
          <a:p>
            <a:r>
              <a:rPr lang="en-US" b="1" dirty="0"/>
              <a:t>Transparency Dashboard:</a:t>
            </a:r>
            <a:endParaRPr lang="en-US" dirty="0"/>
          </a:p>
          <a:p>
            <a:pPr lvl="1"/>
            <a:r>
              <a:rPr lang="en-US" dirty="0"/>
              <a:t>Real-time monitoring of system decisions for regulators.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9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b="1" dirty="0"/>
              <a:t>Title:</a:t>
            </a:r>
            <a:r>
              <a:rPr lang="en-IN" dirty="0"/>
              <a:t> </a:t>
            </a:r>
            <a:r>
              <a:rPr lang="en-IN" i="1" dirty="0"/>
              <a:t>"Delivering Value for </a:t>
            </a:r>
            <a:r>
              <a:rPr lang="en-IN" i="1" dirty="0" err="1"/>
              <a:t>Geldium</a:t>
            </a:r>
            <a:r>
              <a:rPr lang="en-IN" i="1" dirty="0"/>
              <a:t> &amp; Customers“</a:t>
            </a:r>
          </a:p>
          <a:p>
            <a:pPr marL="114300" indent="0">
              <a:buNone/>
            </a:pPr>
            <a:r>
              <a:rPr lang="en-US" sz="1600" b="1" dirty="0"/>
              <a:t>Callout Box: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"Ethical AI = 30% higher customer satisfaction scores (Industry benchmark)."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013AF-888E-DC19-9A2A-4A48C3750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74" y="2571750"/>
            <a:ext cx="6820852" cy="2038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1F01-9E9B-32ED-9DA2-1871D50B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46F13-210D-5F42-47AD-E9C0C3ACD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Title: </a:t>
            </a:r>
            <a:r>
              <a:rPr lang="en-IN" b="1" i="1" dirty="0"/>
              <a:t>"</a:t>
            </a:r>
            <a:r>
              <a:rPr lang="en-IN" i="1" dirty="0"/>
              <a:t>Implementation Roadmap“</a:t>
            </a:r>
          </a:p>
          <a:p>
            <a:pPr marL="114300" indent="0">
              <a:buNone/>
            </a:pPr>
            <a:r>
              <a:rPr lang="en-IN" b="1" dirty="0"/>
              <a:t>1. Pilot Phase (Months 1–3)</a:t>
            </a:r>
            <a:endParaRPr lang="en-IN" dirty="0"/>
          </a:p>
          <a:p>
            <a:r>
              <a:rPr lang="en-IN" b="1" dirty="0"/>
              <a:t>Target:</a:t>
            </a:r>
            <a:r>
              <a:rPr lang="en-IN" dirty="0"/>
              <a:t> 5,000 high-risk customers (e.g., subprime borrowers with &gt;80% credit utilization).</a:t>
            </a:r>
          </a:p>
          <a:p>
            <a:r>
              <a:rPr lang="en-IN" b="1" dirty="0"/>
              <a:t>Actions:</a:t>
            </a:r>
            <a:endParaRPr lang="en-IN" dirty="0"/>
          </a:p>
          <a:p>
            <a:pPr lvl="1"/>
            <a:r>
              <a:rPr lang="en-IN" dirty="0"/>
              <a:t>Deploy AI-driven SMS reminders + credit </a:t>
            </a:r>
            <a:r>
              <a:rPr lang="en-IN" dirty="0" err="1"/>
              <a:t>counseling</a:t>
            </a:r>
            <a:r>
              <a:rPr lang="en-IN" dirty="0"/>
              <a:t> offers.</a:t>
            </a:r>
          </a:p>
          <a:p>
            <a:pPr lvl="1"/>
            <a:r>
              <a:rPr lang="en-IN" dirty="0"/>
              <a:t>Human review for 100% of high-risk interventions.</a:t>
            </a:r>
          </a:p>
          <a:p>
            <a:r>
              <a:rPr lang="en-IN" b="1" dirty="0"/>
              <a:t>Success Metrics:</a:t>
            </a:r>
            <a:endParaRPr lang="en-IN" dirty="0"/>
          </a:p>
          <a:p>
            <a:pPr lvl="1"/>
            <a:r>
              <a:rPr lang="en-IN" dirty="0"/>
              <a:t>≥10% reduction in pilot group delinquency vs. control group.</a:t>
            </a:r>
          </a:p>
          <a:p>
            <a:pPr lvl="1"/>
            <a:r>
              <a:rPr lang="en-IN" dirty="0"/>
              <a:t>Customer feedback scores (e.g., ≥4/5 on communication clarity).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60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3748-6E56-39C1-51D6-05FD8A5B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36A71-718C-B4F7-BD89-717CCEC68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2. Scale Phase (Months 4–6)</a:t>
            </a:r>
            <a:endParaRPr lang="en-US" dirty="0"/>
          </a:p>
          <a:p>
            <a:r>
              <a:rPr lang="en-US" b="1" dirty="0"/>
              <a:t>Expand:</a:t>
            </a:r>
            <a:r>
              <a:rPr lang="en-US" dirty="0"/>
              <a:t> To 50,000 customers (all high-risk segments).</a:t>
            </a:r>
          </a:p>
          <a:p>
            <a:r>
              <a:rPr lang="en-US" b="1" dirty="0"/>
              <a:t>Enhancements:</a:t>
            </a:r>
            <a:endParaRPr lang="en-US" dirty="0"/>
          </a:p>
          <a:p>
            <a:pPr lvl="1"/>
            <a:r>
              <a:rPr lang="en-US" dirty="0"/>
              <a:t>Automate 80% of low-risk outreach (e.g., payment nudges).</a:t>
            </a:r>
          </a:p>
          <a:p>
            <a:pPr lvl="1"/>
            <a:r>
              <a:rPr lang="en-US" dirty="0"/>
              <a:t>Integrate alternative data (e.g., rent payments) for fairness.</a:t>
            </a:r>
          </a:p>
          <a:p>
            <a:r>
              <a:rPr lang="en-US" b="1" dirty="0"/>
              <a:t>Metrics:</a:t>
            </a:r>
            <a:endParaRPr lang="en-US" dirty="0"/>
          </a:p>
          <a:p>
            <a:pPr lvl="1"/>
            <a:r>
              <a:rPr lang="en-US" dirty="0"/>
              <a:t>Cost-per-collection reduced by 30%.</a:t>
            </a:r>
          </a:p>
          <a:p>
            <a:pPr lvl="1"/>
            <a:r>
              <a:rPr lang="en-US" dirty="0"/>
              <a:t>Bias audits quarterly (disparity thresholds: &lt;5% across demographics).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040307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746</Words>
  <Application>Microsoft Office PowerPoint</Application>
  <PresentationFormat>On-screen Show (16:9)</PresentationFormat>
  <Paragraphs>74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Roboto Slab</vt:lpstr>
      <vt:lpstr>Arial</vt:lpstr>
      <vt:lpstr>Marina</vt:lpstr>
      <vt:lpstr>AI-Powered Collections Strategy</vt:lpstr>
      <vt:lpstr>How the System Works</vt:lpstr>
      <vt:lpstr>How the System Works</vt:lpstr>
      <vt:lpstr>Role of Agentic AI</vt:lpstr>
      <vt:lpstr>Responsible AI Guardrails</vt:lpstr>
      <vt:lpstr>Responsible AI Guardrails</vt:lpstr>
      <vt:lpstr>Expected Business Impact</vt:lpstr>
      <vt:lpstr>Roadmap</vt:lpstr>
      <vt:lpstr>Roadmap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Ruchitha M</cp:lastModifiedBy>
  <cp:revision>3</cp:revision>
  <dcterms:modified xsi:type="dcterms:W3CDTF">2025-06-21T14:49:05Z</dcterms:modified>
</cp:coreProperties>
</file>