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60" r:id="rId3"/>
    <p:sldId id="288" r:id="rId4"/>
    <p:sldId id="287" r:id="rId5"/>
    <p:sldId id="261" r:id="rId6"/>
    <p:sldId id="265" r:id="rId7"/>
    <p:sldId id="267" r:id="rId8"/>
    <p:sldId id="271" r:id="rId9"/>
    <p:sldId id="290" r:id="rId10"/>
    <p:sldId id="269" r:id="rId11"/>
    <p:sldId id="272" r:id="rId12"/>
    <p:sldId id="274" r:id="rId13"/>
    <p:sldId id="281" r:id="rId14"/>
    <p:sldId id="280" r:id="rId15"/>
    <p:sldId id="292" r:id="rId16"/>
    <p:sldId id="293" r:id="rId17"/>
    <p:sldId id="278" r:id="rId18"/>
    <p:sldId id="277" r:id="rId19"/>
    <p:sldId id="284" r:id="rId20"/>
    <p:sldId id="285" r:id="rId21"/>
    <p:sldId id="286" r:id="rId22"/>
    <p:sldId id="291" r:id="rId23"/>
    <p:sldId id="259" r:id="rId24"/>
  </p:sldIdLst>
  <p:sldSz cx="12192000" cy="6858000"/>
  <p:notesSz cx="6858000" cy="9144000"/>
  <p:embeddedFontLst>
    <p:embeddedFont>
      <p:font typeface="Libre Baskerville" panose="02000000000000000000" pitchFamily="2"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96" autoAdjust="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360428" y="3739251"/>
            <a:ext cx="7890293"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a:solidFill>
                  <a:schemeClr val="dk1"/>
                </a:solidFill>
                <a:effectLst>
                  <a:outerShdw blurRad="38100" dist="38100" dir="2700000" algn="tl">
                    <a:srgbClr val="000000">
                      <a:alpha val="43137"/>
                    </a:srgbClr>
                  </a:outerShdw>
                </a:effectLst>
                <a:latin typeface="Calibri"/>
                <a:cs typeface="Calibri"/>
                <a:sym typeface="Calibri"/>
              </a:rPr>
              <a:t> Analysis on Rental Properties in Hyderabad</a:t>
            </a:r>
            <a:endParaRPr sz="2000"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E14AAAA7-E76C-B08C-C3BC-A882C932D07D}"/>
              </a:ext>
            </a:extLst>
          </p:cNvPr>
          <p:cNvSpPr txBox="1"/>
          <p:nvPr/>
        </p:nvSpPr>
        <p:spPr>
          <a:xfrm>
            <a:off x="903767" y="5124893"/>
            <a:ext cx="3136605" cy="1015663"/>
          </a:xfrm>
          <a:prstGeom prst="rect">
            <a:avLst/>
          </a:prstGeom>
          <a:noFill/>
        </p:spPr>
        <p:txBody>
          <a:bodyPr wrap="square" rtlCol="0">
            <a:spAutoFit/>
          </a:bodyPr>
          <a:lstStyle/>
          <a:p>
            <a:r>
              <a:rPr lang="en-US" sz="2000" b="1" dirty="0"/>
              <a:t>By :</a:t>
            </a:r>
          </a:p>
          <a:p>
            <a:r>
              <a:rPr lang="en-US" sz="2000" b="1" dirty="0"/>
              <a:t>K. Ruchitha Vardhani</a:t>
            </a:r>
          </a:p>
          <a:p>
            <a:r>
              <a:rPr lang="en-US" sz="2000" b="1" dirty="0"/>
              <a:t>K . Teena</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C13F-C3CD-037A-18B0-5AD4A89C97B1}"/>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PROPERTY</a:t>
            </a:r>
            <a:endParaRPr lang="en-IN" sz="6000" u="sng" dirty="0">
              <a:solidFill>
                <a:srgbClr val="FF0000"/>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86F4CFF2-649E-7FE4-64F2-CB20DCF49918}"/>
              </a:ext>
            </a:extLst>
          </p:cNvPr>
          <p:cNvPicPr>
            <a:picLocks noChangeAspect="1"/>
          </p:cNvPicPr>
          <p:nvPr/>
        </p:nvPicPr>
        <p:blipFill>
          <a:blip r:embed="rId2"/>
          <a:stretch>
            <a:fillRect/>
          </a:stretch>
        </p:blipFill>
        <p:spPr>
          <a:xfrm>
            <a:off x="79834" y="1597447"/>
            <a:ext cx="7323972" cy="5260554"/>
          </a:xfrm>
          <a:prstGeom prst="rect">
            <a:avLst/>
          </a:prstGeom>
        </p:spPr>
      </p:pic>
      <p:sp>
        <p:nvSpPr>
          <p:cNvPr id="3" name="TextBox 2">
            <a:extLst>
              <a:ext uri="{FF2B5EF4-FFF2-40B4-BE49-F238E27FC236}">
                <a16:creationId xmlns:a16="http://schemas.microsoft.com/office/drawing/2014/main" id="{39F2BF5B-2936-F55A-2DB8-60C9B1DF9172}"/>
              </a:ext>
            </a:extLst>
          </p:cNvPr>
          <p:cNvSpPr txBox="1"/>
          <p:nvPr/>
        </p:nvSpPr>
        <p:spPr>
          <a:xfrm>
            <a:off x="7403806" y="2557707"/>
            <a:ext cx="4338084" cy="2677656"/>
          </a:xfrm>
          <a:prstGeom prst="rect">
            <a:avLst/>
          </a:prstGeom>
          <a:noFill/>
        </p:spPr>
        <p:txBody>
          <a:bodyPr wrap="square" rtlCol="0">
            <a:spAutoFit/>
          </a:bodyPr>
          <a:lstStyle/>
          <a:p>
            <a:pPr marL="457200" lvl="1" indent="-457200">
              <a:buFont typeface="Arial" panose="020B0604020202020204" pitchFamily="34" charset="0"/>
              <a:buChar char="•"/>
            </a:pPr>
            <a:r>
              <a:rPr lang="en-US" sz="2800" b="1" spc="-15" dirty="0">
                <a:solidFill>
                  <a:schemeClr val="dk1"/>
                </a:solidFill>
                <a:latin typeface="Times New Roman"/>
                <a:cs typeface="Times New Roman"/>
                <a:sym typeface="Calibri"/>
              </a:rPr>
              <a:t>In Hyderabad the most of the Apartments are given for rent </a:t>
            </a:r>
          </a:p>
          <a:p>
            <a:pPr marL="457200" lvl="1" indent="-457200">
              <a:buFont typeface="Arial" panose="020B0604020202020204" pitchFamily="34" charset="0"/>
              <a:buChar char="•"/>
            </a:pPr>
            <a:r>
              <a:rPr lang="en-IN" sz="2800" b="1" spc="-15" dirty="0">
                <a:solidFill>
                  <a:schemeClr val="dk1"/>
                </a:solidFill>
                <a:latin typeface="Times New Roman"/>
                <a:cs typeface="Times New Roman"/>
                <a:sym typeface="Calibri"/>
              </a:rPr>
              <a:t>Most of the people would like to live in Apartments</a:t>
            </a:r>
            <a:endParaRPr lang="en-US" sz="2800" b="1" spc="-15" dirty="0">
              <a:solidFill>
                <a:schemeClr val="dk1"/>
              </a:solidFill>
              <a:latin typeface="Times New Roman"/>
              <a:cs typeface="Times New Roman"/>
              <a:sym typeface="Calibri"/>
            </a:endParaRPr>
          </a:p>
        </p:txBody>
      </p:sp>
    </p:spTree>
    <p:extLst>
      <p:ext uri="{BB962C8B-B14F-4D97-AF65-F5344CB8AC3E}">
        <p14:creationId xmlns:p14="http://schemas.microsoft.com/office/powerpoint/2010/main" val="306063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6057-7F0E-A578-FA13-96EA220A0B8E}"/>
              </a:ext>
            </a:extLst>
          </p:cNvPr>
          <p:cNvSpPr>
            <a:spLocks noGrp="1"/>
          </p:cNvSpPr>
          <p:nvPr>
            <p:ph type="title"/>
          </p:nvPr>
        </p:nvSpPr>
        <p:spPr>
          <a:xfrm>
            <a:off x="338470" y="301330"/>
            <a:ext cx="10515600" cy="1325563"/>
          </a:xfrm>
        </p:spPr>
        <p:txBody>
          <a:bodyPr/>
          <a:lstStyle/>
          <a:p>
            <a:pPr algn="ctr"/>
            <a:r>
              <a:rPr lang="en-US" sz="6000" u="sng" dirty="0">
                <a:solidFill>
                  <a:srgbClr val="FF0000"/>
                </a:solidFill>
                <a:effectLst>
                  <a:outerShdw blurRad="38100" dist="38100" dir="2700000" algn="tl">
                    <a:srgbClr val="000000">
                      <a:alpha val="43137"/>
                    </a:srgbClr>
                  </a:outerShdw>
                </a:effectLst>
              </a:rPr>
              <a:t>RENT</a:t>
            </a:r>
            <a:endParaRPr lang="en-IN" sz="6000" u="sng" dirty="0">
              <a:solidFill>
                <a:srgbClr val="FF000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782FAF2-AA74-9A47-C6C2-1AD31F506ED0}"/>
              </a:ext>
            </a:extLst>
          </p:cNvPr>
          <p:cNvSpPr txBox="1"/>
          <p:nvPr/>
        </p:nvSpPr>
        <p:spPr>
          <a:xfrm>
            <a:off x="8383837" y="1813044"/>
            <a:ext cx="3374621" cy="3970318"/>
          </a:xfrm>
          <a:prstGeom prst="rect">
            <a:avLst/>
          </a:prstGeom>
          <a:noFill/>
        </p:spPr>
        <p:txBody>
          <a:bodyPr wrap="square" rtlCol="0">
            <a:spAutoFit/>
          </a:bodyPr>
          <a:lstStyle/>
          <a:p>
            <a:pPr marL="285750" indent="-285750">
              <a:buFont typeface="Arial" panose="020B0604020202020204" pitchFamily="34" charset="0"/>
              <a:buChar char="•"/>
            </a:pPr>
            <a:r>
              <a:rPr lang="en-US" sz="2800" b="1" spc="-15" dirty="0">
                <a:solidFill>
                  <a:schemeClr val="dk1"/>
                </a:solidFill>
                <a:latin typeface="Times New Roman"/>
                <a:cs typeface="Times New Roman"/>
                <a:sym typeface="Calibri"/>
              </a:rPr>
              <a:t>The most of the rent prices in Hyderabad are in between range 15000 – 20000</a:t>
            </a:r>
          </a:p>
          <a:p>
            <a:pPr marL="285750" indent="-285750">
              <a:buFont typeface="Arial" panose="020B0604020202020204" pitchFamily="34" charset="0"/>
              <a:buChar char="•"/>
            </a:pPr>
            <a:r>
              <a:rPr lang="en-US" sz="2800" b="1" spc="-15" dirty="0">
                <a:solidFill>
                  <a:schemeClr val="dk1"/>
                </a:solidFill>
                <a:latin typeface="Times New Roman"/>
                <a:cs typeface="Times New Roman"/>
                <a:sym typeface="Calibri"/>
              </a:rPr>
              <a:t>Most of the people </a:t>
            </a:r>
            <a:r>
              <a:rPr lang="en-US" sz="2800" b="1" spc="-15">
                <a:solidFill>
                  <a:schemeClr val="dk1"/>
                </a:solidFill>
                <a:latin typeface="Times New Roman"/>
                <a:cs typeface="Times New Roman"/>
                <a:sym typeface="Calibri"/>
              </a:rPr>
              <a:t>are willing to spend15000-2000 </a:t>
            </a:r>
            <a:r>
              <a:rPr lang="en-US" sz="2800" b="1" spc="-15" dirty="0">
                <a:solidFill>
                  <a:schemeClr val="dk1"/>
                </a:solidFill>
                <a:latin typeface="Times New Roman"/>
                <a:cs typeface="Times New Roman"/>
                <a:sym typeface="Calibri"/>
              </a:rPr>
              <a:t>to rent a property.</a:t>
            </a:r>
            <a:endParaRPr lang="en-IN" sz="2800" b="1" spc="-15" dirty="0">
              <a:solidFill>
                <a:schemeClr val="dk1"/>
              </a:solidFill>
              <a:latin typeface="Times New Roman"/>
              <a:cs typeface="Times New Roman"/>
              <a:sym typeface="Calibri"/>
            </a:endParaRPr>
          </a:p>
        </p:txBody>
      </p:sp>
      <p:pic>
        <p:nvPicPr>
          <p:cNvPr id="8" name="Picture 7">
            <a:extLst>
              <a:ext uri="{FF2B5EF4-FFF2-40B4-BE49-F238E27FC236}">
                <a16:creationId xmlns:a16="http://schemas.microsoft.com/office/drawing/2014/main" id="{68121434-CFD3-6898-109A-629004C29369}"/>
              </a:ext>
            </a:extLst>
          </p:cNvPr>
          <p:cNvPicPr>
            <a:picLocks noChangeAspect="1"/>
          </p:cNvPicPr>
          <p:nvPr/>
        </p:nvPicPr>
        <p:blipFill>
          <a:blip r:embed="rId2"/>
          <a:stretch>
            <a:fillRect/>
          </a:stretch>
        </p:blipFill>
        <p:spPr>
          <a:xfrm>
            <a:off x="0" y="1532658"/>
            <a:ext cx="8494005" cy="5325342"/>
          </a:xfrm>
          <a:prstGeom prst="rect">
            <a:avLst/>
          </a:prstGeom>
        </p:spPr>
      </p:pic>
    </p:spTree>
    <p:extLst>
      <p:ext uri="{BB962C8B-B14F-4D97-AF65-F5344CB8AC3E}">
        <p14:creationId xmlns:p14="http://schemas.microsoft.com/office/powerpoint/2010/main" val="3574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CAC3-A391-7E91-CB53-94C0B98761BD}"/>
              </a:ext>
            </a:extLst>
          </p:cNvPr>
          <p:cNvSpPr>
            <a:spLocks noGrp="1"/>
          </p:cNvSpPr>
          <p:nvPr>
            <p:ph type="title"/>
          </p:nvPr>
        </p:nvSpPr>
        <p:spPr>
          <a:xfrm>
            <a:off x="353458" y="171895"/>
            <a:ext cx="10515600" cy="1325563"/>
          </a:xfrm>
        </p:spPr>
        <p:txBody>
          <a:bodyPr/>
          <a:lstStyle/>
          <a:p>
            <a:pPr algn="ctr"/>
            <a:r>
              <a:rPr lang="en-US" sz="6000" u="sng" dirty="0">
                <a:solidFill>
                  <a:srgbClr val="FF0000"/>
                </a:solidFill>
                <a:effectLst>
                  <a:outerShdw blurRad="38100" dist="38100" dir="2700000" algn="tl">
                    <a:srgbClr val="000000">
                      <a:alpha val="43137"/>
                    </a:srgbClr>
                  </a:outerShdw>
                </a:effectLst>
              </a:rPr>
              <a:t>AREA</a:t>
            </a:r>
            <a:endParaRPr lang="en-IN" sz="6000" u="sng" dirty="0">
              <a:solidFill>
                <a:srgbClr val="FF0000"/>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932F915-1F18-8A2A-E6B1-897DB3816FAD}"/>
              </a:ext>
            </a:extLst>
          </p:cNvPr>
          <p:cNvSpPr txBox="1"/>
          <p:nvPr/>
        </p:nvSpPr>
        <p:spPr>
          <a:xfrm>
            <a:off x="8548099" y="2445249"/>
            <a:ext cx="2948683" cy="2246769"/>
          </a:xfrm>
          <a:prstGeom prst="rect">
            <a:avLst/>
          </a:prstGeom>
          <a:noFill/>
        </p:spPr>
        <p:txBody>
          <a:bodyPr wrap="square" rtlCol="0">
            <a:spAutoFit/>
          </a:bodyPr>
          <a:lstStyle/>
          <a:p>
            <a:pPr marL="285750" indent="-285750">
              <a:buFont typeface="Arial" panose="020B0604020202020204" pitchFamily="34" charset="0"/>
              <a:buChar char="•"/>
            </a:pPr>
            <a:r>
              <a:rPr lang="en-US" sz="2800" b="1" spc="-15" dirty="0">
                <a:solidFill>
                  <a:schemeClr val="dk1"/>
                </a:solidFill>
                <a:latin typeface="Times New Roman"/>
                <a:cs typeface="Times New Roman"/>
              </a:rPr>
              <a:t>The most of the properties are having the area between 1000 </a:t>
            </a:r>
            <a:r>
              <a:rPr lang="en-US" sz="2800" b="1" spc="-15" dirty="0" err="1">
                <a:solidFill>
                  <a:schemeClr val="dk1"/>
                </a:solidFill>
                <a:latin typeface="Times New Roman"/>
                <a:cs typeface="Times New Roman"/>
              </a:rPr>
              <a:t>sqft</a:t>
            </a:r>
            <a:r>
              <a:rPr lang="en-US" sz="2800" b="1" spc="-15" dirty="0">
                <a:solidFill>
                  <a:schemeClr val="dk1"/>
                </a:solidFill>
                <a:latin typeface="Times New Roman"/>
                <a:cs typeface="Times New Roman"/>
              </a:rPr>
              <a:t> – 1500 </a:t>
            </a:r>
            <a:r>
              <a:rPr lang="en-US" sz="2800" b="1" spc="-15" dirty="0" err="1">
                <a:solidFill>
                  <a:schemeClr val="dk1"/>
                </a:solidFill>
                <a:latin typeface="Times New Roman"/>
                <a:cs typeface="Times New Roman"/>
              </a:rPr>
              <a:t>sqft</a:t>
            </a:r>
            <a:endParaRPr lang="en-IN" sz="2800" b="1" spc="-15" dirty="0">
              <a:solidFill>
                <a:schemeClr val="dk1"/>
              </a:solidFill>
              <a:latin typeface="Times New Roman"/>
              <a:cs typeface="Times New Roman"/>
            </a:endParaRPr>
          </a:p>
        </p:txBody>
      </p:sp>
      <p:pic>
        <p:nvPicPr>
          <p:cNvPr id="6" name="Picture 5">
            <a:extLst>
              <a:ext uri="{FF2B5EF4-FFF2-40B4-BE49-F238E27FC236}">
                <a16:creationId xmlns:a16="http://schemas.microsoft.com/office/drawing/2014/main" id="{6FB35795-A124-124A-7055-0426A0CE5C3D}"/>
              </a:ext>
            </a:extLst>
          </p:cNvPr>
          <p:cNvPicPr>
            <a:picLocks noChangeAspect="1"/>
          </p:cNvPicPr>
          <p:nvPr/>
        </p:nvPicPr>
        <p:blipFill>
          <a:blip r:embed="rId2"/>
          <a:stretch>
            <a:fillRect/>
          </a:stretch>
        </p:blipFill>
        <p:spPr>
          <a:xfrm>
            <a:off x="0" y="1497458"/>
            <a:ext cx="8769428" cy="5360542"/>
          </a:xfrm>
          <a:prstGeom prst="rect">
            <a:avLst/>
          </a:prstGeom>
        </p:spPr>
      </p:pic>
    </p:spTree>
    <p:extLst>
      <p:ext uri="{BB962C8B-B14F-4D97-AF65-F5344CB8AC3E}">
        <p14:creationId xmlns:p14="http://schemas.microsoft.com/office/powerpoint/2010/main" val="117172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A587-0591-70F9-780A-4093EEBB7FAC}"/>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LOCATION</a:t>
            </a:r>
            <a:r>
              <a:rPr lang="en-US" dirty="0"/>
              <a:t> </a:t>
            </a:r>
            <a:r>
              <a:rPr lang="en-US" sz="6000" u="sng" dirty="0">
                <a:solidFill>
                  <a:srgbClr val="FF0000"/>
                </a:solidFill>
                <a:effectLst>
                  <a:outerShdw blurRad="38100" dist="38100" dir="2700000" algn="tl">
                    <a:srgbClr val="000000">
                      <a:alpha val="43137"/>
                    </a:srgbClr>
                  </a:outerShdw>
                </a:effectLst>
              </a:rPr>
              <a:t>VS</a:t>
            </a:r>
            <a:r>
              <a:rPr lang="en-US" dirty="0"/>
              <a:t> </a:t>
            </a:r>
            <a:r>
              <a:rPr lang="en-US" sz="6000" u="sng" dirty="0">
                <a:solidFill>
                  <a:srgbClr val="FF0000"/>
                </a:solidFill>
                <a:effectLst>
                  <a:outerShdw blurRad="38100" dist="38100" dir="2700000" algn="tl">
                    <a:srgbClr val="000000">
                      <a:alpha val="43137"/>
                    </a:srgbClr>
                  </a:outerShdw>
                </a:effectLst>
              </a:rPr>
              <a:t>HIGHRENT</a:t>
            </a:r>
            <a:endParaRPr lang="en-IN" sz="6000" u="sng" dirty="0">
              <a:solidFill>
                <a:srgbClr val="FF000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131C34D6-03A1-06C0-2654-83929929E3BB}"/>
              </a:ext>
            </a:extLst>
          </p:cNvPr>
          <p:cNvSpPr txBox="1"/>
          <p:nvPr/>
        </p:nvSpPr>
        <p:spPr>
          <a:xfrm>
            <a:off x="8589195" y="2383604"/>
            <a:ext cx="2939265"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b="1" spc="-15" dirty="0">
                <a:solidFill>
                  <a:schemeClr val="dk1"/>
                </a:solidFill>
                <a:latin typeface="Times New Roman"/>
                <a:cs typeface="Times New Roman"/>
              </a:rPr>
              <a:t>The highest rental prices are in Jubilee Hills.</a:t>
            </a:r>
          </a:p>
          <a:p>
            <a:pPr marL="285750" indent="-285750">
              <a:buFont typeface="Wingdings" panose="05000000000000000000" pitchFamily="2" charset="2"/>
              <a:buChar char="Ø"/>
            </a:pPr>
            <a:endParaRPr lang="en-US" sz="2400" b="1" spc="-15" dirty="0">
              <a:solidFill>
                <a:schemeClr val="dk1"/>
              </a:solidFill>
              <a:latin typeface="Times New Roman"/>
              <a:cs typeface="Times New Roman"/>
            </a:endParaRPr>
          </a:p>
          <a:p>
            <a:pPr marL="285750" indent="-285750">
              <a:buFont typeface="Wingdings" panose="05000000000000000000" pitchFamily="2" charset="2"/>
              <a:buChar char="Ø"/>
            </a:pPr>
            <a:r>
              <a:rPr lang="en-US" sz="2400" b="1" spc="-15" dirty="0">
                <a:solidFill>
                  <a:schemeClr val="dk1"/>
                </a:solidFill>
                <a:latin typeface="Times New Roman"/>
                <a:cs typeface="Times New Roman"/>
              </a:rPr>
              <a:t>If an real estate invest over these areas they get more profits . </a:t>
            </a:r>
            <a:endParaRPr lang="en-IN" sz="2400" b="1" spc="-15" dirty="0">
              <a:solidFill>
                <a:schemeClr val="dk1"/>
              </a:solidFill>
              <a:latin typeface="Times New Roman"/>
              <a:cs typeface="Times New Roman"/>
            </a:endParaRPr>
          </a:p>
        </p:txBody>
      </p:sp>
      <p:pic>
        <p:nvPicPr>
          <p:cNvPr id="6" name="Picture 5">
            <a:extLst>
              <a:ext uri="{FF2B5EF4-FFF2-40B4-BE49-F238E27FC236}">
                <a16:creationId xmlns:a16="http://schemas.microsoft.com/office/drawing/2014/main" id="{BFDF120E-5475-C46A-897B-4262EEEBC276}"/>
              </a:ext>
            </a:extLst>
          </p:cNvPr>
          <p:cNvPicPr>
            <a:picLocks noChangeAspect="1"/>
          </p:cNvPicPr>
          <p:nvPr/>
        </p:nvPicPr>
        <p:blipFill>
          <a:blip r:embed="rId2"/>
          <a:stretch>
            <a:fillRect/>
          </a:stretch>
        </p:blipFill>
        <p:spPr>
          <a:xfrm>
            <a:off x="1" y="1690688"/>
            <a:ext cx="8589194" cy="5167311"/>
          </a:xfrm>
          <a:prstGeom prst="rect">
            <a:avLst/>
          </a:prstGeom>
        </p:spPr>
      </p:pic>
    </p:spTree>
    <p:extLst>
      <p:ext uri="{BB962C8B-B14F-4D97-AF65-F5344CB8AC3E}">
        <p14:creationId xmlns:p14="http://schemas.microsoft.com/office/powerpoint/2010/main" val="1754070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3EF2-CB8D-0914-926A-F39089219C4F}"/>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LOCATION</a:t>
            </a:r>
            <a:r>
              <a:rPr lang="en-US" dirty="0"/>
              <a:t> </a:t>
            </a:r>
            <a:r>
              <a:rPr lang="en-US" sz="6000" u="sng" dirty="0">
                <a:solidFill>
                  <a:srgbClr val="FF0000"/>
                </a:solidFill>
                <a:effectLst>
                  <a:outerShdw blurRad="38100" dist="38100" dir="2700000" algn="tl">
                    <a:srgbClr val="000000">
                      <a:alpha val="43137"/>
                    </a:srgbClr>
                  </a:outerShdw>
                </a:effectLst>
              </a:rPr>
              <a:t>VS</a:t>
            </a:r>
            <a:r>
              <a:rPr lang="en-US" dirty="0"/>
              <a:t> </a:t>
            </a:r>
            <a:r>
              <a:rPr lang="en-US" sz="6000" u="sng" dirty="0">
                <a:solidFill>
                  <a:srgbClr val="FF0000"/>
                </a:solidFill>
                <a:effectLst>
                  <a:outerShdw blurRad="38100" dist="38100" dir="2700000" algn="tl">
                    <a:srgbClr val="000000">
                      <a:alpha val="43137"/>
                    </a:srgbClr>
                  </a:outerShdw>
                </a:effectLst>
              </a:rPr>
              <a:t>LOWRENT</a:t>
            </a:r>
            <a:endParaRPr lang="en-IN" sz="6000" u="sng" dirty="0">
              <a:solidFill>
                <a:srgbClr val="FF000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59D5715-60F5-E708-A9B7-08E1824B57F1}"/>
              </a:ext>
            </a:extLst>
          </p:cNvPr>
          <p:cNvSpPr txBox="1"/>
          <p:nvPr/>
        </p:nvSpPr>
        <p:spPr>
          <a:xfrm>
            <a:off x="8890442" y="1803424"/>
            <a:ext cx="2667985" cy="3847207"/>
          </a:xfrm>
          <a:prstGeom prst="rect">
            <a:avLst/>
          </a:prstGeom>
          <a:noFill/>
        </p:spPr>
        <p:txBody>
          <a:bodyPr wrap="square" rtlCol="0">
            <a:spAutoFit/>
          </a:bodyPr>
          <a:lstStyle/>
          <a:p>
            <a:pPr marL="285750" indent="-285750">
              <a:buFont typeface="Wingdings" panose="05000000000000000000" pitchFamily="2" charset="2"/>
              <a:buChar char="Ø"/>
            </a:pPr>
            <a:r>
              <a:rPr lang="en-US" sz="2400" b="1" spc="-15" dirty="0">
                <a:solidFill>
                  <a:schemeClr val="dk1"/>
                </a:solidFill>
                <a:latin typeface="Times New Roman"/>
                <a:cs typeface="Times New Roman"/>
              </a:rPr>
              <a:t>The lowest rental prices are in </a:t>
            </a:r>
            <a:r>
              <a:rPr lang="en-US" sz="2400" b="1" spc="-15" dirty="0" err="1">
                <a:solidFill>
                  <a:schemeClr val="dk1"/>
                </a:solidFill>
                <a:latin typeface="Times New Roman"/>
                <a:cs typeface="Times New Roman"/>
              </a:rPr>
              <a:t>Boudhanagar</a:t>
            </a:r>
            <a:r>
              <a:rPr lang="en-US" sz="2400" b="1" spc="-15" dirty="0">
                <a:solidFill>
                  <a:schemeClr val="dk1"/>
                </a:solidFill>
                <a:latin typeface="Times New Roman"/>
                <a:cs typeface="Times New Roman"/>
              </a:rPr>
              <a:t> Colony.</a:t>
            </a:r>
          </a:p>
          <a:p>
            <a:pPr marL="285750" indent="-285750">
              <a:buFont typeface="Wingdings" panose="05000000000000000000" pitchFamily="2" charset="2"/>
              <a:buChar char="Ø"/>
            </a:pPr>
            <a:endParaRPr lang="en-US" sz="2400" b="1" spc="-15" dirty="0">
              <a:solidFill>
                <a:schemeClr val="dk1"/>
              </a:solidFill>
              <a:latin typeface="Times New Roman"/>
              <a:cs typeface="Times New Roman"/>
            </a:endParaRPr>
          </a:p>
          <a:p>
            <a:pPr marL="285750" indent="-285750">
              <a:buFont typeface="Wingdings" panose="05000000000000000000" pitchFamily="2" charset="2"/>
              <a:buChar char="Ø"/>
            </a:pPr>
            <a:r>
              <a:rPr lang="en-US" sz="2400" b="1" spc="-15" dirty="0">
                <a:solidFill>
                  <a:schemeClr val="dk1"/>
                </a:solidFill>
                <a:latin typeface="Times New Roman"/>
                <a:cs typeface="Times New Roman"/>
              </a:rPr>
              <a:t>If an real estate invest over these areas they may not get more profits </a:t>
            </a:r>
            <a:r>
              <a:rPr lang="en-US" sz="2800" b="1" spc="-15" dirty="0">
                <a:solidFill>
                  <a:schemeClr val="dk1"/>
                </a:solidFill>
                <a:latin typeface="Times New Roman"/>
                <a:cs typeface="Times New Roman"/>
              </a:rPr>
              <a:t>.</a:t>
            </a:r>
            <a:endParaRPr lang="en-IN" sz="2800" b="1" spc="-15" dirty="0">
              <a:solidFill>
                <a:schemeClr val="dk1"/>
              </a:solidFill>
              <a:latin typeface="Times New Roman"/>
              <a:cs typeface="Times New Roman"/>
            </a:endParaRPr>
          </a:p>
        </p:txBody>
      </p:sp>
      <p:pic>
        <p:nvPicPr>
          <p:cNvPr id="6" name="Picture 5">
            <a:extLst>
              <a:ext uri="{FF2B5EF4-FFF2-40B4-BE49-F238E27FC236}">
                <a16:creationId xmlns:a16="http://schemas.microsoft.com/office/drawing/2014/main" id="{118664D6-B74A-2CB5-9E5C-F4D6570B924A}"/>
              </a:ext>
            </a:extLst>
          </p:cNvPr>
          <p:cNvPicPr>
            <a:picLocks noChangeAspect="1"/>
          </p:cNvPicPr>
          <p:nvPr/>
        </p:nvPicPr>
        <p:blipFill>
          <a:blip r:embed="rId2"/>
          <a:stretch>
            <a:fillRect/>
          </a:stretch>
        </p:blipFill>
        <p:spPr>
          <a:xfrm>
            <a:off x="0" y="1613287"/>
            <a:ext cx="8890442" cy="5244713"/>
          </a:xfrm>
          <a:prstGeom prst="rect">
            <a:avLst/>
          </a:prstGeom>
        </p:spPr>
      </p:pic>
    </p:spTree>
    <p:extLst>
      <p:ext uri="{BB962C8B-B14F-4D97-AF65-F5344CB8AC3E}">
        <p14:creationId xmlns:p14="http://schemas.microsoft.com/office/powerpoint/2010/main" val="13090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441D-4948-710C-B63A-7704325756A0}"/>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RENT</a:t>
            </a:r>
            <a:r>
              <a:rPr lang="en-US" dirty="0"/>
              <a:t> </a:t>
            </a:r>
            <a:r>
              <a:rPr lang="en-US" sz="6000" u="sng" dirty="0">
                <a:solidFill>
                  <a:srgbClr val="FF0000"/>
                </a:solidFill>
                <a:effectLst>
                  <a:outerShdw blurRad="38100" dist="38100" dir="2700000" algn="tl">
                    <a:srgbClr val="000000">
                      <a:alpha val="43137"/>
                    </a:srgbClr>
                  </a:outerShdw>
                </a:effectLst>
              </a:rPr>
              <a:t>VS</a:t>
            </a:r>
            <a:r>
              <a:rPr lang="en-US" dirty="0"/>
              <a:t> </a:t>
            </a:r>
            <a:r>
              <a:rPr lang="en-US" sz="6000" u="sng" dirty="0">
                <a:solidFill>
                  <a:srgbClr val="FF0000"/>
                </a:solidFill>
                <a:effectLst>
                  <a:outerShdw blurRad="38100" dist="38100" dir="2700000" algn="tl">
                    <a:srgbClr val="000000">
                      <a:alpha val="43137"/>
                    </a:srgbClr>
                  </a:outerShdw>
                </a:effectLst>
              </a:rPr>
              <a:t>PROPERTY</a:t>
            </a:r>
            <a:endParaRPr lang="en-IN" sz="6000" u="sng" dirty="0">
              <a:solidFill>
                <a:srgbClr val="FF0000"/>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08F58D14-DE6E-EB22-FF2D-55E00254DEF4}"/>
              </a:ext>
            </a:extLst>
          </p:cNvPr>
          <p:cNvPicPr>
            <a:picLocks noChangeAspect="1"/>
          </p:cNvPicPr>
          <p:nvPr/>
        </p:nvPicPr>
        <p:blipFill>
          <a:blip r:embed="rId2"/>
          <a:stretch>
            <a:fillRect/>
          </a:stretch>
        </p:blipFill>
        <p:spPr>
          <a:xfrm>
            <a:off x="212724" y="1690687"/>
            <a:ext cx="7763487" cy="4985535"/>
          </a:xfrm>
          <a:prstGeom prst="rect">
            <a:avLst/>
          </a:prstGeom>
        </p:spPr>
      </p:pic>
      <p:sp>
        <p:nvSpPr>
          <p:cNvPr id="8" name="TextBox 7">
            <a:extLst>
              <a:ext uri="{FF2B5EF4-FFF2-40B4-BE49-F238E27FC236}">
                <a16:creationId xmlns:a16="http://schemas.microsoft.com/office/drawing/2014/main" id="{0D9DC321-A4C8-9979-FE3B-B6A61ED9D1F2}"/>
              </a:ext>
            </a:extLst>
          </p:cNvPr>
          <p:cNvSpPr txBox="1"/>
          <p:nvPr/>
        </p:nvSpPr>
        <p:spPr>
          <a:xfrm>
            <a:off x="7899093" y="2919470"/>
            <a:ext cx="3988106"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spc="-15" dirty="0">
                <a:solidFill>
                  <a:schemeClr val="dk1"/>
                </a:solidFill>
                <a:latin typeface="Times New Roman"/>
                <a:cs typeface="Times New Roman"/>
              </a:rPr>
              <a:t>Here Villas are having more rental price .</a:t>
            </a:r>
          </a:p>
          <a:p>
            <a:pPr marL="285750" indent="-285750">
              <a:buFont typeface="Arial" panose="020B0604020202020204" pitchFamily="34" charset="0"/>
              <a:buChar char="•"/>
            </a:pPr>
            <a:r>
              <a:rPr lang="en-US" sz="2400" b="1" spc="-15" dirty="0">
                <a:solidFill>
                  <a:schemeClr val="dk1"/>
                </a:solidFill>
                <a:latin typeface="Times New Roman"/>
                <a:cs typeface="Times New Roman"/>
              </a:rPr>
              <a:t>The starting rental price of a Villa is more.</a:t>
            </a:r>
            <a:endParaRPr lang="en-IN" sz="2400" b="1" spc="-15" dirty="0">
              <a:solidFill>
                <a:schemeClr val="dk1"/>
              </a:solidFill>
              <a:latin typeface="Times New Roman"/>
              <a:cs typeface="Times New Roman"/>
            </a:endParaRPr>
          </a:p>
        </p:txBody>
      </p:sp>
    </p:spTree>
    <p:extLst>
      <p:ext uri="{BB962C8B-B14F-4D97-AF65-F5344CB8AC3E}">
        <p14:creationId xmlns:p14="http://schemas.microsoft.com/office/powerpoint/2010/main" val="365577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12D0-05B5-5C64-2413-DF7842B1F413}"/>
              </a:ext>
            </a:extLst>
          </p:cNvPr>
          <p:cNvSpPr>
            <a:spLocks noGrp="1"/>
          </p:cNvSpPr>
          <p:nvPr>
            <p:ph type="title"/>
          </p:nvPr>
        </p:nvSpPr>
        <p:spPr/>
        <p:txBody>
          <a:bodyPr>
            <a:normAutofit/>
          </a:bodyPr>
          <a:lstStyle/>
          <a:p>
            <a:pPr algn="ctr"/>
            <a:r>
              <a:rPr lang="en-US" sz="6000" u="sng" dirty="0">
                <a:solidFill>
                  <a:srgbClr val="FF0000"/>
                </a:solidFill>
                <a:effectLst>
                  <a:outerShdw blurRad="38100" dist="38100" dir="2700000" algn="tl">
                    <a:srgbClr val="000000">
                      <a:alpha val="43137"/>
                    </a:srgbClr>
                  </a:outerShdw>
                </a:effectLst>
              </a:rPr>
              <a:t>AREA VS PROPERTY</a:t>
            </a:r>
            <a:endParaRPr lang="en-IN" sz="6000" u="sng" dirty="0">
              <a:solidFill>
                <a:srgbClr val="FF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C5E290C1-A45A-B719-E233-7576CE7C4AD0}"/>
              </a:ext>
            </a:extLst>
          </p:cNvPr>
          <p:cNvPicPr>
            <a:picLocks noChangeAspect="1"/>
          </p:cNvPicPr>
          <p:nvPr/>
        </p:nvPicPr>
        <p:blipFill>
          <a:blip r:embed="rId2"/>
          <a:stretch>
            <a:fillRect/>
          </a:stretch>
        </p:blipFill>
        <p:spPr>
          <a:xfrm>
            <a:off x="143218" y="1690688"/>
            <a:ext cx="8009263" cy="5167312"/>
          </a:xfrm>
          <a:prstGeom prst="rect">
            <a:avLst/>
          </a:prstGeom>
        </p:spPr>
      </p:pic>
      <p:sp>
        <p:nvSpPr>
          <p:cNvPr id="5" name="TextBox 4">
            <a:extLst>
              <a:ext uri="{FF2B5EF4-FFF2-40B4-BE49-F238E27FC236}">
                <a16:creationId xmlns:a16="http://schemas.microsoft.com/office/drawing/2014/main" id="{8DA6F51F-C524-C902-B6D6-395F7C1C7AF4}"/>
              </a:ext>
            </a:extLst>
          </p:cNvPr>
          <p:cNvSpPr txBox="1"/>
          <p:nvPr/>
        </p:nvSpPr>
        <p:spPr>
          <a:xfrm>
            <a:off x="8152482" y="2324559"/>
            <a:ext cx="3591500" cy="2677656"/>
          </a:xfrm>
          <a:prstGeom prst="rect">
            <a:avLst/>
          </a:prstGeom>
          <a:noFill/>
        </p:spPr>
        <p:txBody>
          <a:bodyPr wrap="square" rtlCol="0">
            <a:spAutoFit/>
          </a:bodyPr>
          <a:lstStyle/>
          <a:p>
            <a:pPr marL="285750" indent="-285750">
              <a:buFont typeface="Wingdings" panose="05000000000000000000" pitchFamily="2" charset="2"/>
              <a:buChar char="q"/>
            </a:pPr>
            <a:r>
              <a:rPr lang="en-US" sz="2400" b="1" spc="-15" dirty="0">
                <a:solidFill>
                  <a:schemeClr val="dk1"/>
                </a:solidFill>
                <a:latin typeface="Times New Roman"/>
                <a:cs typeface="Times New Roman"/>
              </a:rPr>
              <a:t>Here Villas occupy more area .</a:t>
            </a:r>
          </a:p>
          <a:p>
            <a:pPr marL="285750" indent="-285750">
              <a:buFont typeface="Wingdings" panose="05000000000000000000" pitchFamily="2" charset="2"/>
              <a:buChar char="q"/>
            </a:pPr>
            <a:r>
              <a:rPr lang="en-US" sz="2400" b="1" spc="-15" dirty="0">
                <a:solidFill>
                  <a:schemeClr val="dk1"/>
                </a:solidFill>
                <a:latin typeface="Times New Roman"/>
                <a:cs typeface="Times New Roman"/>
              </a:rPr>
              <a:t>Help Real Estate people to construct a Villa if they own a land of area in between 2000 to 3000 </a:t>
            </a:r>
            <a:r>
              <a:rPr lang="en-US" sz="2400" b="1" spc="-15" dirty="0" err="1">
                <a:solidFill>
                  <a:schemeClr val="dk1"/>
                </a:solidFill>
                <a:latin typeface="Times New Roman"/>
                <a:cs typeface="Times New Roman"/>
              </a:rPr>
              <a:t>sqft</a:t>
            </a:r>
            <a:r>
              <a:rPr lang="en-US" sz="2400" b="1" spc="-15" dirty="0">
                <a:solidFill>
                  <a:schemeClr val="dk1"/>
                </a:solidFill>
                <a:latin typeface="Times New Roman"/>
                <a:cs typeface="Times New Roman"/>
              </a:rPr>
              <a:t>. </a:t>
            </a:r>
            <a:endParaRPr lang="en-IN" sz="2400" b="1" spc="-15" dirty="0">
              <a:solidFill>
                <a:schemeClr val="dk1"/>
              </a:solidFill>
              <a:latin typeface="Times New Roman"/>
              <a:cs typeface="Times New Roman"/>
            </a:endParaRPr>
          </a:p>
        </p:txBody>
      </p:sp>
    </p:spTree>
    <p:extLst>
      <p:ext uri="{BB962C8B-B14F-4D97-AF65-F5344CB8AC3E}">
        <p14:creationId xmlns:p14="http://schemas.microsoft.com/office/powerpoint/2010/main" val="1312899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9358-734D-B3AF-A4B4-88D592A3EBD3}"/>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RENT</a:t>
            </a:r>
            <a:r>
              <a:rPr lang="en-US" dirty="0"/>
              <a:t> </a:t>
            </a:r>
            <a:r>
              <a:rPr lang="en-US" sz="6000" u="sng" dirty="0">
                <a:solidFill>
                  <a:srgbClr val="FF0000"/>
                </a:solidFill>
                <a:effectLst>
                  <a:outerShdw blurRad="38100" dist="38100" dir="2700000" algn="tl">
                    <a:srgbClr val="000000">
                      <a:alpha val="43137"/>
                    </a:srgbClr>
                  </a:outerShdw>
                </a:effectLst>
              </a:rPr>
              <a:t>VS</a:t>
            </a:r>
            <a:r>
              <a:rPr lang="en-US" dirty="0"/>
              <a:t> </a:t>
            </a:r>
            <a:r>
              <a:rPr lang="en-US" sz="6000" u="sng" dirty="0">
                <a:solidFill>
                  <a:srgbClr val="FF0000"/>
                </a:solidFill>
                <a:effectLst>
                  <a:outerShdw blurRad="38100" dist="38100" dir="2700000" algn="tl">
                    <a:srgbClr val="000000">
                      <a:alpha val="43137"/>
                    </a:srgbClr>
                  </a:outerShdw>
                </a:effectLst>
              </a:rPr>
              <a:t>ROOMS</a:t>
            </a:r>
            <a:endParaRPr lang="en-IN" sz="6000" u="sng" dirty="0">
              <a:solidFill>
                <a:srgbClr val="FF00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F9EF165D-FAE6-7A5E-46E5-3A678A8F767B}"/>
              </a:ext>
            </a:extLst>
          </p:cNvPr>
          <p:cNvSpPr txBox="1"/>
          <p:nvPr/>
        </p:nvSpPr>
        <p:spPr>
          <a:xfrm>
            <a:off x="7508181" y="2090172"/>
            <a:ext cx="4181582" cy="4154984"/>
          </a:xfrm>
          <a:prstGeom prst="rect">
            <a:avLst/>
          </a:prstGeom>
          <a:noFill/>
        </p:spPr>
        <p:txBody>
          <a:bodyPr wrap="square" rtlCol="0">
            <a:spAutoFit/>
          </a:bodyPr>
          <a:lstStyle/>
          <a:p>
            <a:pPr marL="285750" indent="-285750">
              <a:buFont typeface="Wingdings" panose="05000000000000000000" pitchFamily="2" charset="2"/>
              <a:buChar char="v"/>
            </a:pPr>
            <a:r>
              <a:rPr lang="en-US" sz="2400" b="1" spc="-15" dirty="0">
                <a:solidFill>
                  <a:schemeClr val="dk1"/>
                </a:solidFill>
                <a:latin typeface="Times New Roman"/>
                <a:cs typeface="Times New Roman"/>
              </a:rPr>
              <a:t>As the Rooms increasing Rent price increasing.</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Apartment – max 3</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Independent House – max 4</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Independent Floor – max 3</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Villa – max 4</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Studio Apartment – max 1</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To get more rental price on these  properties there should be more number of rooms.</a:t>
            </a:r>
            <a:endParaRPr lang="en-IN" sz="2400" b="1" spc="-15" dirty="0">
              <a:solidFill>
                <a:schemeClr val="dk1"/>
              </a:solidFill>
              <a:latin typeface="Times New Roman"/>
              <a:cs typeface="Times New Roman"/>
            </a:endParaRPr>
          </a:p>
        </p:txBody>
      </p:sp>
      <p:pic>
        <p:nvPicPr>
          <p:cNvPr id="5" name="Picture 4">
            <a:extLst>
              <a:ext uri="{FF2B5EF4-FFF2-40B4-BE49-F238E27FC236}">
                <a16:creationId xmlns:a16="http://schemas.microsoft.com/office/drawing/2014/main" id="{E48B02A2-C0A7-0287-6162-043746EC1079}"/>
              </a:ext>
            </a:extLst>
          </p:cNvPr>
          <p:cNvPicPr>
            <a:picLocks noChangeAspect="1"/>
          </p:cNvPicPr>
          <p:nvPr/>
        </p:nvPicPr>
        <p:blipFill>
          <a:blip r:embed="rId2"/>
          <a:stretch>
            <a:fillRect/>
          </a:stretch>
        </p:blipFill>
        <p:spPr>
          <a:xfrm>
            <a:off x="-10207" y="1812166"/>
            <a:ext cx="7380491" cy="4931608"/>
          </a:xfrm>
          <a:prstGeom prst="rect">
            <a:avLst/>
          </a:prstGeom>
        </p:spPr>
      </p:pic>
    </p:spTree>
    <p:extLst>
      <p:ext uri="{BB962C8B-B14F-4D97-AF65-F5344CB8AC3E}">
        <p14:creationId xmlns:p14="http://schemas.microsoft.com/office/powerpoint/2010/main" val="3096750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93-0BCE-EB75-9BB3-4AE1D1D47395}"/>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RENT</a:t>
            </a:r>
            <a:r>
              <a:rPr lang="en-US" dirty="0"/>
              <a:t> </a:t>
            </a:r>
            <a:r>
              <a:rPr lang="en-US" sz="6000" u="sng" dirty="0">
                <a:solidFill>
                  <a:srgbClr val="FF0000"/>
                </a:solidFill>
                <a:effectLst>
                  <a:outerShdw blurRad="38100" dist="38100" dir="2700000" algn="tl">
                    <a:srgbClr val="000000">
                      <a:alpha val="43137"/>
                    </a:srgbClr>
                  </a:outerShdw>
                </a:effectLst>
              </a:rPr>
              <a:t>VS</a:t>
            </a:r>
            <a:r>
              <a:rPr lang="en-US" dirty="0"/>
              <a:t> </a:t>
            </a:r>
            <a:r>
              <a:rPr lang="en-US" sz="6000" u="sng" dirty="0">
                <a:solidFill>
                  <a:srgbClr val="FF0000"/>
                </a:solidFill>
                <a:effectLst>
                  <a:outerShdw blurRad="38100" dist="38100" dir="2700000" algn="tl">
                    <a:srgbClr val="000000">
                      <a:alpha val="43137"/>
                    </a:srgbClr>
                  </a:outerShdw>
                </a:effectLst>
              </a:rPr>
              <a:t>BATHROOMS</a:t>
            </a:r>
            <a:endParaRPr lang="en-IN" sz="6000" u="sng" dirty="0">
              <a:solidFill>
                <a:srgbClr val="FF0000"/>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63327234-8843-29B9-C089-5DBABDF2DF81}"/>
              </a:ext>
            </a:extLst>
          </p:cNvPr>
          <p:cNvSpPr txBox="1"/>
          <p:nvPr/>
        </p:nvSpPr>
        <p:spPr>
          <a:xfrm>
            <a:off x="7698900" y="1714412"/>
            <a:ext cx="4130211" cy="3785652"/>
          </a:xfrm>
          <a:prstGeom prst="rect">
            <a:avLst/>
          </a:prstGeom>
          <a:noFill/>
        </p:spPr>
        <p:txBody>
          <a:bodyPr wrap="square" rtlCol="0">
            <a:spAutoFit/>
          </a:bodyPr>
          <a:lstStyle/>
          <a:p>
            <a:pPr marL="285750" indent="-285750">
              <a:buFont typeface="Wingdings" panose="05000000000000000000" pitchFamily="2" charset="2"/>
              <a:buChar char="v"/>
            </a:pPr>
            <a:r>
              <a:rPr lang="en-US" sz="2400" b="1" spc="-15" dirty="0">
                <a:solidFill>
                  <a:schemeClr val="dk1"/>
                </a:solidFill>
                <a:latin typeface="Times New Roman"/>
                <a:cs typeface="Times New Roman"/>
              </a:rPr>
              <a:t>Count of Bathrooms are affecting the Rent price.</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Apartment – max 3</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Independent House – max 4</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Independent Floor – max 3</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Villa – max 4</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Studio Apartment – max 1</a:t>
            </a:r>
          </a:p>
          <a:p>
            <a:pPr marL="285750" indent="-285750">
              <a:buFont typeface="Wingdings" panose="05000000000000000000" pitchFamily="2" charset="2"/>
              <a:buChar char="v"/>
            </a:pPr>
            <a:r>
              <a:rPr lang="en-US" sz="2400" b="1" spc="-15" dirty="0">
                <a:solidFill>
                  <a:schemeClr val="dk1"/>
                </a:solidFill>
                <a:latin typeface="Times New Roman"/>
                <a:cs typeface="Times New Roman"/>
              </a:rPr>
              <a:t>Better to have more number of bathrooms in order to get more rental price.</a:t>
            </a:r>
            <a:endParaRPr lang="en-IN" sz="2400" b="1" spc="-15" dirty="0">
              <a:solidFill>
                <a:schemeClr val="dk1"/>
              </a:solidFill>
              <a:latin typeface="Times New Roman"/>
              <a:cs typeface="Times New Roman"/>
            </a:endParaRPr>
          </a:p>
        </p:txBody>
      </p:sp>
      <p:pic>
        <p:nvPicPr>
          <p:cNvPr id="6" name="Picture 5">
            <a:extLst>
              <a:ext uri="{FF2B5EF4-FFF2-40B4-BE49-F238E27FC236}">
                <a16:creationId xmlns:a16="http://schemas.microsoft.com/office/drawing/2014/main" id="{33E147AE-3506-F022-5D9A-F1DF71FADE29}"/>
              </a:ext>
            </a:extLst>
          </p:cNvPr>
          <p:cNvPicPr>
            <a:picLocks noChangeAspect="1"/>
          </p:cNvPicPr>
          <p:nvPr/>
        </p:nvPicPr>
        <p:blipFill>
          <a:blip r:embed="rId2"/>
          <a:stretch>
            <a:fillRect/>
          </a:stretch>
        </p:blipFill>
        <p:spPr>
          <a:xfrm>
            <a:off x="29146" y="1714412"/>
            <a:ext cx="7669754" cy="4917742"/>
          </a:xfrm>
          <a:prstGeom prst="rect">
            <a:avLst/>
          </a:prstGeom>
        </p:spPr>
      </p:pic>
    </p:spTree>
    <p:extLst>
      <p:ext uri="{BB962C8B-B14F-4D97-AF65-F5344CB8AC3E}">
        <p14:creationId xmlns:p14="http://schemas.microsoft.com/office/powerpoint/2010/main" val="3780958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BFDC-709B-CCE3-FD2E-08FC188C7F8A}"/>
              </a:ext>
            </a:extLst>
          </p:cNvPr>
          <p:cNvSpPr>
            <a:spLocks noGrp="1"/>
          </p:cNvSpPr>
          <p:nvPr>
            <p:ph type="title"/>
          </p:nvPr>
        </p:nvSpPr>
        <p:spPr>
          <a:xfrm>
            <a:off x="838200" y="167983"/>
            <a:ext cx="10515600" cy="1325563"/>
          </a:xfrm>
        </p:spPr>
        <p:txBody>
          <a:bodyPr/>
          <a:lstStyle/>
          <a:p>
            <a:pPr algn="ctr"/>
            <a:r>
              <a:rPr lang="en-US" sz="6000" u="sng" dirty="0">
                <a:solidFill>
                  <a:srgbClr val="FF0000"/>
                </a:solidFill>
                <a:effectLst>
                  <a:outerShdw blurRad="38100" dist="38100" dir="2700000" algn="tl">
                    <a:srgbClr val="000000">
                      <a:alpha val="43137"/>
                    </a:srgbClr>
                  </a:outerShdw>
                </a:effectLst>
              </a:rPr>
              <a:t>RENT</a:t>
            </a:r>
            <a:r>
              <a:rPr lang="en-US" dirty="0"/>
              <a:t> </a:t>
            </a:r>
            <a:r>
              <a:rPr lang="en-US" sz="6000" u="sng" dirty="0">
                <a:solidFill>
                  <a:srgbClr val="FF0000"/>
                </a:solidFill>
                <a:effectLst>
                  <a:outerShdw blurRad="38100" dist="38100" dir="2700000" algn="tl">
                    <a:srgbClr val="000000">
                      <a:alpha val="43137"/>
                    </a:srgbClr>
                  </a:outerShdw>
                </a:effectLst>
              </a:rPr>
              <a:t>VS</a:t>
            </a:r>
            <a:r>
              <a:rPr lang="en-US" dirty="0"/>
              <a:t> </a:t>
            </a:r>
            <a:r>
              <a:rPr lang="en-US" sz="6000" u="sng" dirty="0">
                <a:solidFill>
                  <a:srgbClr val="FF0000"/>
                </a:solidFill>
                <a:effectLst>
                  <a:outerShdw blurRad="38100" dist="38100" dir="2700000" algn="tl">
                    <a:srgbClr val="000000">
                      <a:alpha val="43137"/>
                    </a:srgbClr>
                  </a:outerShdw>
                </a:effectLst>
              </a:rPr>
              <a:t>FURNISHING</a:t>
            </a:r>
            <a:r>
              <a:rPr lang="en-US" dirty="0"/>
              <a:t> </a:t>
            </a:r>
            <a:r>
              <a:rPr lang="en-US" sz="6000" u="sng" dirty="0">
                <a:solidFill>
                  <a:srgbClr val="FF0000"/>
                </a:solidFill>
                <a:effectLst>
                  <a:outerShdw blurRad="38100" dist="38100" dir="2700000" algn="tl">
                    <a:srgbClr val="000000">
                      <a:alpha val="43137"/>
                    </a:srgbClr>
                  </a:outerShdw>
                </a:effectLst>
              </a:rPr>
              <a:t>STATUS</a:t>
            </a:r>
            <a:endParaRPr lang="en-IN" sz="6000" u="sng" dirty="0">
              <a:solidFill>
                <a:srgbClr val="FF000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D53F524-EBC1-6F5C-C05E-C1E179FDFFB8}"/>
              </a:ext>
            </a:extLst>
          </p:cNvPr>
          <p:cNvSpPr txBox="1"/>
          <p:nvPr/>
        </p:nvSpPr>
        <p:spPr>
          <a:xfrm>
            <a:off x="8034391" y="2192109"/>
            <a:ext cx="3595955" cy="2677656"/>
          </a:xfrm>
          <a:prstGeom prst="rect">
            <a:avLst/>
          </a:prstGeom>
          <a:noFill/>
        </p:spPr>
        <p:txBody>
          <a:bodyPr wrap="square" rtlCol="0">
            <a:spAutoFit/>
          </a:bodyPr>
          <a:lstStyle/>
          <a:p>
            <a:pPr marL="285750" indent="-285750">
              <a:buFont typeface="Wingdings" panose="05000000000000000000" pitchFamily="2" charset="2"/>
              <a:buChar char="Ø"/>
            </a:pPr>
            <a:r>
              <a:rPr lang="en-US" sz="2800" b="1" spc="-15" dirty="0">
                <a:solidFill>
                  <a:schemeClr val="dk1"/>
                </a:solidFill>
                <a:latin typeface="Times New Roman"/>
                <a:cs typeface="Times New Roman"/>
              </a:rPr>
              <a:t>For a Furnished properties the Rental price is High.</a:t>
            </a:r>
          </a:p>
          <a:p>
            <a:pPr marL="285750" indent="-285750">
              <a:buFont typeface="Wingdings" panose="05000000000000000000" pitchFamily="2" charset="2"/>
              <a:buChar char="Ø"/>
            </a:pPr>
            <a:r>
              <a:rPr lang="en-US" sz="2800" b="1" spc="-15" dirty="0">
                <a:solidFill>
                  <a:schemeClr val="dk1"/>
                </a:solidFill>
                <a:latin typeface="Times New Roman"/>
                <a:cs typeface="Times New Roman"/>
              </a:rPr>
              <a:t>To get more rent the property should be furnished.</a:t>
            </a:r>
            <a:endParaRPr lang="en-IN" sz="2800" b="1" spc="-15" dirty="0">
              <a:solidFill>
                <a:schemeClr val="dk1"/>
              </a:solidFill>
              <a:latin typeface="Times New Roman"/>
              <a:cs typeface="Times New Roman"/>
            </a:endParaRPr>
          </a:p>
        </p:txBody>
      </p:sp>
      <p:pic>
        <p:nvPicPr>
          <p:cNvPr id="5" name="Picture 4">
            <a:extLst>
              <a:ext uri="{FF2B5EF4-FFF2-40B4-BE49-F238E27FC236}">
                <a16:creationId xmlns:a16="http://schemas.microsoft.com/office/drawing/2014/main" id="{D033442F-8A5F-D03B-E034-95CA686A5753}"/>
              </a:ext>
            </a:extLst>
          </p:cNvPr>
          <p:cNvPicPr>
            <a:picLocks noChangeAspect="1"/>
          </p:cNvPicPr>
          <p:nvPr/>
        </p:nvPicPr>
        <p:blipFill>
          <a:blip r:embed="rId2"/>
          <a:stretch>
            <a:fillRect/>
          </a:stretch>
        </p:blipFill>
        <p:spPr>
          <a:xfrm>
            <a:off x="0" y="1604725"/>
            <a:ext cx="8034391" cy="5085292"/>
          </a:xfrm>
          <a:prstGeom prst="rect">
            <a:avLst/>
          </a:prstGeom>
        </p:spPr>
      </p:pic>
    </p:spTree>
    <p:extLst>
      <p:ext uri="{BB962C8B-B14F-4D97-AF65-F5344CB8AC3E}">
        <p14:creationId xmlns:p14="http://schemas.microsoft.com/office/powerpoint/2010/main" val="142110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EDAB-D169-3999-6D39-966E2AD7921E}"/>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AGENDA</a:t>
            </a:r>
            <a:endParaRPr lang="en-IN" sz="6000"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6CF51CB-0B5B-90D8-9784-ADCE43FB788F}"/>
              </a:ext>
            </a:extLst>
          </p:cNvPr>
          <p:cNvSpPr>
            <a:spLocks noGrp="1"/>
          </p:cNvSpPr>
          <p:nvPr>
            <p:ph type="body" idx="1"/>
          </p:nvPr>
        </p:nvSpPr>
        <p:spPr>
          <a:xfrm>
            <a:off x="838200" y="1690687"/>
            <a:ext cx="10515600" cy="4699479"/>
          </a:xfrm>
        </p:spPr>
        <p:txBody>
          <a:bodyPr>
            <a:normAutofit/>
          </a:bodyPr>
          <a:lstStyle/>
          <a:p>
            <a:r>
              <a:rPr lang="en-US" b="1" dirty="0"/>
              <a:t>Introduction</a:t>
            </a:r>
          </a:p>
          <a:p>
            <a:r>
              <a:rPr lang="en-US" b="1" dirty="0"/>
              <a:t>Problem Statement </a:t>
            </a:r>
          </a:p>
          <a:p>
            <a:r>
              <a:rPr lang="en-US" b="1" dirty="0"/>
              <a:t>Tools used(Libraries)</a:t>
            </a:r>
          </a:p>
          <a:p>
            <a:r>
              <a:rPr lang="en-US" b="1" dirty="0"/>
              <a:t>Data Collection</a:t>
            </a:r>
          </a:p>
          <a:p>
            <a:r>
              <a:rPr lang="en-US" b="1" dirty="0"/>
              <a:t>Raw Data Vs  </a:t>
            </a:r>
            <a:r>
              <a:rPr lang="en-US" b="1"/>
              <a:t>Cleaned Data</a:t>
            </a:r>
            <a:endParaRPr lang="en-US" b="1" dirty="0"/>
          </a:p>
          <a:p>
            <a:r>
              <a:rPr lang="en-US" b="1" dirty="0"/>
              <a:t>Univariate Analysis</a:t>
            </a:r>
          </a:p>
          <a:p>
            <a:r>
              <a:rPr lang="en-US" b="1" dirty="0"/>
              <a:t>Bivariate Analysis</a:t>
            </a:r>
          </a:p>
          <a:p>
            <a:r>
              <a:rPr lang="en-US" b="1" dirty="0"/>
              <a:t>Multivariate Analysis </a:t>
            </a:r>
          </a:p>
          <a:p>
            <a:r>
              <a:rPr lang="en-US" b="1" dirty="0"/>
              <a:t>Conclusion</a:t>
            </a:r>
            <a:endParaRPr lang="en-IN" b="1" dirty="0"/>
          </a:p>
        </p:txBody>
      </p:sp>
    </p:spTree>
    <p:extLst>
      <p:ext uri="{BB962C8B-B14F-4D97-AF65-F5344CB8AC3E}">
        <p14:creationId xmlns:p14="http://schemas.microsoft.com/office/powerpoint/2010/main" val="368556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D32E-F697-11C8-CF73-7A7F59D82828}"/>
              </a:ext>
            </a:extLst>
          </p:cNvPr>
          <p:cNvSpPr>
            <a:spLocks noGrp="1"/>
          </p:cNvSpPr>
          <p:nvPr>
            <p:ph type="title"/>
          </p:nvPr>
        </p:nvSpPr>
        <p:spPr>
          <a:xfrm>
            <a:off x="838200" y="181778"/>
            <a:ext cx="10515600" cy="1325563"/>
          </a:xfrm>
        </p:spPr>
        <p:txBody>
          <a:bodyPr/>
          <a:lstStyle/>
          <a:p>
            <a:pPr algn="ctr"/>
            <a:r>
              <a:rPr lang="en-US" sz="6000" u="sng" dirty="0">
                <a:solidFill>
                  <a:srgbClr val="FF0000"/>
                </a:solidFill>
                <a:effectLst>
                  <a:outerShdw blurRad="38100" dist="38100" dir="2700000" algn="tl">
                    <a:srgbClr val="000000">
                      <a:alpha val="43137"/>
                    </a:srgbClr>
                  </a:outerShdw>
                </a:effectLst>
              </a:rPr>
              <a:t>HEATMAP</a:t>
            </a:r>
            <a:endParaRPr lang="en-IN" sz="6000" u="sng" dirty="0">
              <a:solidFill>
                <a:srgbClr val="FF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0BAB765D-1964-2B51-8FBE-946B9BD86417}"/>
              </a:ext>
            </a:extLst>
          </p:cNvPr>
          <p:cNvPicPr>
            <a:picLocks noChangeAspect="1"/>
          </p:cNvPicPr>
          <p:nvPr/>
        </p:nvPicPr>
        <p:blipFill>
          <a:blip r:embed="rId2"/>
          <a:stretch>
            <a:fillRect/>
          </a:stretch>
        </p:blipFill>
        <p:spPr>
          <a:xfrm>
            <a:off x="110169" y="1767806"/>
            <a:ext cx="8736376" cy="4908416"/>
          </a:xfrm>
          <a:prstGeom prst="rect">
            <a:avLst/>
          </a:prstGeom>
        </p:spPr>
      </p:pic>
    </p:spTree>
    <p:extLst>
      <p:ext uri="{BB962C8B-B14F-4D97-AF65-F5344CB8AC3E}">
        <p14:creationId xmlns:p14="http://schemas.microsoft.com/office/powerpoint/2010/main" val="4229047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6123-79C4-3F27-78D1-BD5FF3C13707}"/>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CHALLENGES</a:t>
            </a:r>
            <a:r>
              <a:rPr lang="en-US" dirty="0"/>
              <a:t> </a:t>
            </a:r>
            <a:r>
              <a:rPr lang="en-US" sz="6000" u="sng" dirty="0">
                <a:solidFill>
                  <a:srgbClr val="FF0000"/>
                </a:solidFill>
                <a:effectLst>
                  <a:outerShdw blurRad="38100" dist="38100" dir="2700000" algn="tl">
                    <a:srgbClr val="000000">
                      <a:alpha val="43137"/>
                    </a:srgbClr>
                  </a:outerShdw>
                </a:effectLst>
              </a:rPr>
              <a:t>FACED</a:t>
            </a:r>
            <a:endParaRPr lang="en-IN" sz="6000"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8DDE195-9FC2-5082-BEBD-D108B20E6D29}"/>
              </a:ext>
            </a:extLst>
          </p:cNvPr>
          <p:cNvSpPr>
            <a:spLocks noGrp="1"/>
          </p:cNvSpPr>
          <p:nvPr>
            <p:ph type="body" idx="1"/>
          </p:nvPr>
        </p:nvSpPr>
        <p:spPr/>
        <p:txBody>
          <a:bodyPr/>
          <a:lstStyle/>
          <a:p>
            <a:pPr>
              <a:buFont typeface="Wingdings" panose="05000000000000000000" pitchFamily="2" charset="2"/>
              <a:buChar char="q"/>
            </a:pPr>
            <a:r>
              <a:rPr lang="en-US" sz="3200" b="1" spc="-5" dirty="0">
                <a:latin typeface="Times New Roman"/>
                <a:cs typeface="Times New Roman"/>
              </a:rPr>
              <a:t>Finding the website for data collection.</a:t>
            </a:r>
          </a:p>
          <a:p>
            <a:pPr>
              <a:buFont typeface="Wingdings" panose="05000000000000000000" pitchFamily="2" charset="2"/>
              <a:buChar char="q"/>
            </a:pPr>
            <a:endParaRPr lang="en-IN" dirty="0"/>
          </a:p>
          <a:p>
            <a:pPr>
              <a:buFont typeface="Wingdings" panose="05000000000000000000" pitchFamily="2" charset="2"/>
              <a:buChar char="q"/>
            </a:pPr>
            <a:r>
              <a:rPr lang="en-US" sz="3200" b="1" spc="-5" dirty="0">
                <a:latin typeface="Times New Roman"/>
                <a:cs typeface="Times New Roman"/>
              </a:rPr>
              <a:t>We faced more Challenge while Collecting the data from</a:t>
            </a:r>
            <a:r>
              <a:rPr lang="en-US" sz="2800" spc="-60" dirty="0">
                <a:latin typeface="Times New Roman"/>
                <a:cs typeface="Times New Roman"/>
              </a:rPr>
              <a:t> </a:t>
            </a:r>
            <a:r>
              <a:rPr lang="en-US" sz="3200" b="1" spc="-5" dirty="0">
                <a:latin typeface="Times New Roman"/>
                <a:cs typeface="Times New Roman"/>
              </a:rPr>
              <a:t>Website.</a:t>
            </a:r>
          </a:p>
          <a:p>
            <a:pPr>
              <a:buFont typeface="Wingdings" panose="05000000000000000000" pitchFamily="2" charset="2"/>
              <a:buChar char="q"/>
            </a:pPr>
            <a:endParaRPr lang="en-IN" dirty="0"/>
          </a:p>
          <a:p>
            <a:pPr>
              <a:buFont typeface="Wingdings" panose="05000000000000000000" pitchFamily="2" charset="2"/>
              <a:buChar char="q"/>
            </a:pPr>
            <a:r>
              <a:rPr lang="en-IN" sz="3200" b="1" spc="-5" dirty="0">
                <a:latin typeface="Times New Roman"/>
                <a:cs typeface="Times New Roman"/>
              </a:rPr>
              <a:t>Cleaning</a:t>
            </a:r>
            <a:r>
              <a:rPr lang="en-IN" sz="2800" spc="-80" dirty="0">
                <a:latin typeface="Times New Roman"/>
                <a:cs typeface="Times New Roman"/>
              </a:rPr>
              <a:t> </a:t>
            </a:r>
            <a:r>
              <a:rPr lang="en-IN" sz="3200" b="1" spc="-5" dirty="0">
                <a:latin typeface="Times New Roman"/>
                <a:cs typeface="Times New Roman"/>
              </a:rPr>
              <a:t>of</a:t>
            </a:r>
            <a:r>
              <a:rPr lang="en-IN" sz="2800" spc="-65" dirty="0">
                <a:latin typeface="Times New Roman"/>
                <a:cs typeface="Times New Roman"/>
              </a:rPr>
              <a:t> </a:t>
            </a:r>
            <a:r>
              <a:rPr lang="en-IN" sz="3200" b="1" spc="-5" dirty="0">
                <a:latin typeface="Times New Roman"/>
                <a:cs typeface="Times New Roman"/>
              </a:rPr>
              <a:t>data.</a:t>
            </a:r>
          </a:p>
          <a:p>
            <a:pPr marL="114300" indent="0">
              <a:buNone/>
            </a:pPr>
            <a:endParaRPr lang="en-IN" dirty="0"/>
          </a:p>
        </p:txBody>
      </p:sp>
    </p:spTree>
    <p:extLst>
      <p:ext uri="{BB962C8B-B14F-4D97-AF65-F5344CB8AC3E}">
        <p14:creationId xmlns:p14="http://schemas.microsoft.com/office/powerpoint/2010/main" val="2375106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1E5B-CEA2-693C-5C4B-2E76F4F6050F}"/>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CONCLUSION</a:t>
            </a:r>
            <a:endParaRPr lang="en-IN" sz="6000"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E248125A-1555-1B69-5A9E-94F3C5F95551}"/>
              </a:ext>
            </a:extLst>
          </p:cNvPr>
          <p:cNvSpPr>
            <a:spLocks noGrp="1"/>
          </p:cNvSpPr>
          <p:nvPr>
            <p:ph type="body" idx="1"/>
          </p:nvPr>
        </p:nvSpPr>
        <p:spPr>
          <a:xfrm>
            <a:off x="240030" y="2374265"/>
            <a:ext cx="11544300" cy="2460625"/>
          </a:xfrm>
        </p:spPr>
        <p:txBody>
          <a:bodyPr>
            <a:normAutofit/>
          </a:bodyPr>
          <a:lstStyle/>
          <a:p>
            <a:pPr>
              <a:buFont typeface="Wingdings" panose="05000000000000000000" pitchFamily="2" charset="2"/>
              <a:buChar char="q"/>
            </a:pPr>
            <a:r>
              <a:rPr lang="en-US" sz="3200" b="1" dirty="0"/>
              <a:t>We can conclude that the Real Estate investors, stakeholders, renters can invest money on buy a land or constructing  a property  in Jubilee Hills,</a:t>
            </a:r>
            <a:r>
              <a:rPr lang="en-IN" sz="3200" b="1" dirty="0" err="1"/>
              <a:t>Shaikpet</a:t>
            </a:r>
            <a:r>
              <a:rPr lang="en-IN" sz="3200" b="1" dirty="0"/>
              <a:t>, Gachibowli, Hitech City, </a:t>
            </a:r>
            <a:r>
              <a:rPr lang="en-IN" sz="3200" b="1" dirty="0" err="1"/>
              <a:t>Nanakramguda</a:t>
            </a:r>
            <a:r>
              <a:rPr lang="en-IN" sz="3200" b="1" dirty="0"/>
              <a:t>, Kukatpally to get more profits.</a:t>
            </a:r>
            <a:endParaRPr lang="en-US" sz="3200" b="1" dirty="0"/>
          </a:p>
        </p:txBody>
      </p:sp>
    </p:spTree>
    <p:extLst>
      <p:ext uri="{BB962C8B-B14F-4D97-AF65-F5344CB8AC3E}">
        <p14:creationId xmlns:p14="http://schemas.microsoft.com/office/powerpoint/2010/main" val="2629438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D5B6-0832-80C7-F6B5-6645E806A8E9}"/>
              </a:ext>
            </a:extLst>
          </p:cNvPr>
          <p:cNvSpPr>
            <a:spLocks noGrp="1"/>
          </p:cNvSpPr>
          <p:nvPr>
            <p:ph type="title"/>
          </p:nvPr>
        </p:nvSpPr>
        <p:spPr>
          <a:xfrm>
            <a:off x="636182" y="620306"/>
            <a:ext cx="10515600" cy="1325563"/>
          </a:xfrm>
        </p:spPr>
        <p:txBody>
          <a:bodyPr/>
          <a:lstStyle/>
          <a:p>
            <a:pPr algn="ctr"/>
            <a:r>
              <a:rPr lang="en-US" sz="6000" u="sng" dirty="0">
                <a:solidFill>
                  <a:srgbClr val="FF0000"/>
                </a:solidFill>
                <a:effectLst>
                  <a:outerShdw blurRad="38100" dist="38100" dir="2700000" algn="tl">
                    <a:srgbClr val="000000">
                      <a:alpha val="43137"/>
                    </a:srgbClr>
                  </a:outerShdw>
                </a:effectLst>
              </a:rPr>
              <a:t>PROBLEM</a:t>
            </a:r>
            <a:r>
              <a:rPr lang="en-US" dirty="0"/>
              <a:t> </a:t>
            </a:r>
            <a:r>
              <a:rPr lang="en-US" sz="6000" u="sng" dirty="0">
                <a:solidFill>
                  <a:srgbClr val="FF0000"/>
                </a:solidFill>
                <a:effectLst>
                  <a:outerShdw blurRad="38100" dist="38100" dir="2700000" algn="tl">
                    <a:srgbClr val="000000">
                      <a:alpha val="43137"/>
                    </a:srgbClr>
                  </a:outerShdw>
                </a:effectLst>
              </a:rPr>
              <a:t>STATEMENT</a:t>
            </a:r>
            <a:endParaRPr lang="en-IN" sz="6000"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104E6CAF-C422-2191-73CB-6728DE368A9F}"/>
              </a:ext>
            </a:extLst>
          </p:cNvPr>
          <p:cNvSpPr>
            <a:spLocks noGrp="1"/>
          </p:cNvSpPr>
          <p:nvPr>
            <p:ph type="body" idx="1"/>
          </p:nvPr>
        </p:nvSpPr>
        <p:spPr>
          <a:xfrm>
            <a:off x="838200" y="2888881"/>
            <a:ext cx="10515600" cy="1715017"/>
          </a:xfrm>
        </p:spPr>
        <p:txBody>
          <a:bodyPr>
            <a:normAutofit lnSpcReduction="10000"/>
          </a:bodyPr>
          <a:lstStyle/>
          <a:p>
            <a:pPr>
              <a:buFont typeface="Wingdings" panose="05000000000000000000" pitchFamily="2" charset="2"/>
              <a:buChar char="Ø"/>
            </a:pPr>
            <a:r>
              <a:rPr lang="en-US" dirty="0"/>
              <a:t>To analyze the variation in rental prices across different locations in Hyderabad. We provide valuable insights for real estate investors, property managers, and renters to make decisions regarding property investments, pricing strategies, and market positioning.</a:t>
            </a:r>
            <a:endParaRPr lang="en-IN" dirty="0"/>
          </a:p>
        </p:txBody>
      </p:sp>
    </p:spTree>
    <p:extLst>
      <p:ext uri="{BB962C8B-B14F-4D97-AF65-F5344CB8AC3E}">
        <p14:creationId xmlns:p14="http://schemas.microsoft.com/office/powerpoint/2010/main" val="841268955"/>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7277-608B-C94F-51E4-044DF7890387}"/>
              </a:ext>
            </a:extLst>
          </p:cNvPr>
          <p:cNvSpPr>
            <a:spLocks noGrp="1"/>
          </p:cNvSpPr>
          <p:nvPr>
            <p:ph type="title"/>
          </p:nvPr>
        </p:nvSpPr>
        <p:spPr>
          <a:xfrm>
            <a:off x="838200" y="18255"/>
            <a:ext cx="10515600" cy="1325563"/>
          </a:xfrm>
        </p:spPr>
        <p:txBody>
          <a:bodyPr/>
          <a:lstStyle/>
          <a:p>
            <a:pPr algn="ctr"/>
            <a:r>
              <a:rPr lang="en-US" sz="6000" u="sng" dirty="0">
                <a:solidFill>
                  <a:srgbClr val="FF0000"/>
                </a:solidFill>
                <a:effectLst>
                  <a:outerShdw blurRad="38100" dist="38100" dir="2700000" algn="tl">
                    <a:srgbClr val="000000">
                      <a:alpha val="43137"/>
                    </a:srgbClr>
                  </a:outerShdw>
                </a:effectLst>
              </a:rPr>
              <a:t>INTRODUCTION</a:t>
            </a:r>
            <a:endParaRPr lang="en-IN" sz="6000"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6E055-9B8E-99E6-C57A-819E826A7DF0}"/>
              </a:ext>
            </a:extLst>
          </p:cNvPr>
          <p:cNvSpPr>
            <a:spLocks noGrp="1"/>
          </p:cNvSpPr>
          <p:nvPr>
            <p:ph type="body" idx="1"/>
          </p:nvPr>
        </p:nvSpPr>
        <p:spPr>
          <a:xfrm>
            <a:off x="838200" y="1343818"/>
            <a:ext cx="10515600" cy="4823066"/>
          </a:xfrm>
        </p:spPr>
        <p:txBody>
          <a:bodyPr>
            <a:normAutofit/>
          </a:bodyPr>
          <a:lstStyle/>
          <a:p>
            <a:pPr>
              <a:buFont typeface="Wingdings" panose="05000000000000000000" pitchFamily="2" charset="2"/>
              <a:buChar char="v"/>
            </a:pPr>
            <a:r>
              <a:rPr lang="en-US" sz="2400" dirty="0"/>
              <a:t>Analyzing how Rental prices are varying in different locations of Hyderabad.</a:t>
            </a:r>
          </a:p>
          <a:p>
            <a:pPr>
              <a:buFont typeface="Wingdings" panose="05000000000000000000" pitchFamily="2" charset="2"/>
              <a:buChar char="v"/>
            </a:pPr>
            <a:r>
              <a:rPr lang="en-US" sz="2400" dirty="0"/>
              <a:t>The dataset includes 780 properties </a:t>
            </a:r>
          </a:p>
          <a:p>
            <a:pPr marL="114300" indent="0">
              <a:buNone/>
            </a:pPr>
            <a:r>
              <a:rPr lang="en-US" sz="2400" dirty="0"/>
              <a:t>     	         1. Apartments,</a:t>
            </a:r>
          </a:p>
          <a:p>
            <a:pPr marL="114300" indent="0">
              <a:buNone/>
            </a:pPr>
            <a:r>
              <a:rPr lang="en-US" sz="2400" dirty="0"/>
              <a:t>                     2. Independent Houses, </a:t>
            </a:r>
          </a:p>
          <a:p>
            <a:pPr marL="114300" indent="0">
              <a:buNone/>
            </a:pPr>
            <a:r>
              <a:rPr lang="en-US" sz="2400" dirty="0"/>
              <a:t>                     3. Independent Floors ,</a:t>
            </a:r>
          </a:p>
          <a:p>
            <a:pPr marL="114300" indent="0">
              <a:buNone/>
            </a:pPr>
            <a:r>
              <a:rPr lang="en-US" sz="2400" dirty="0"/>
              <a:t>                     4. Studio Apartments and </a:t>
            </a:r>
          </a:p>
          <a:p>
            <a:pPr marL="114300" indent="0">
              <a:buNone/>
            </a:pPr>
            <a:r>
              <a:rPr lang="en-US" sz="2400" dirty="0"/>
              <a:t>                     5. Villas</a:t>
            </a:r>
          </a:p>
          <a:p>
            <a:pPr>
              <a:buFont typeface="Wingdings" panose="05000000000000000000" pitchFamily="2" charset="2"/>
              <a:buChar char="v"/>
            </a:pPr>
            <a:r>
              <a:rPr lang="en-IN" sz="2400" dirty="0"/>
              <a:t>Each property varies in Rent, Area, Rooms, Bathrooms, Furnishing Status.</a:t>
            </a:r>
          </a:p>
          <a:p>
            <a:pPr>
              <a:buFont typeface="Wingdings" panose="05000000000000000000" pitchFamily="2" charset="2"/>
              <a:buChar char="v"/>
            </a:pPr>
            <a:r>
              <a:rPr lang="en-US" sz="2400" dirty="0"/>
              <a:t>Helping real estate stakeholders to make decisions about property investments, pricing strategies, and market position.</a:t>
            </a:r>
            <a:endParaRPr lang="en-IN" sz="2400" dirty="0"/>
          </a:p>
        </p:txBody>
      </p:sp>
    </p:spTree>
    <p:extLst>
      <p:ext uri="{BB962C8B-B14F-4D97-AF65-F5344CB8AC3E}">
        <p14:creationId xmlns:p14="http://schemas.microsoft.com/office/powerpoint/2010/main" val="305995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9051-ACD0-2C12-655F-61287EDE3EDD}"/>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LIBRARIES</a:t>
            </a:r>
            <a:r>
              <a:rPr lang="en-US" dirty="0">
                <a:effectLst>
                  <a:outerShdw blurRad="38100" dist="38100" dir="2700000" algn="tl">
                    <a:srgbClr val="000000">
                      <a:alpha val="43137"/>
                    </a:srgbClr>
                  </a:outerShdw>
                </a:effectLst>
              </a:rPr>
              <a:t> </a:t>
            </a:r>
            <a:r>
              <a:rPr lang="en-US" sz="6000" u="sng" dirty="0">
                <a:solidFill>
                  <a:srgbClr val="FF0000"/>
                </a:solidFill>
                <a:effectLst>
                  <a:outerShdw blurRad="38100" dist="38100" dir="2700000" algn="tl">
                    <a:srgbClr val="000000">
                      <a:alpha val="43137"/>
                    </a:srgbClr>
                  </a:outerShdw>
                </a:effectLst>
              </a:rPr>
              <a:t>USED</a:t>
            </a:r>
            <a:endParaRPr lang="en-IN" sz="6000"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864F20B7-A713-1AD7-7B84-408FD28E9AE6}"/>
              </a:ext>
            </a:extLst>
          </p:cNvPr>
          <p:cNvSpPr>
            <a:spLocks noGrp="1"/>
          </p:cNvSpPr>
          <p:nvPr>
            <p:ph type="body" idx="1"/>
          </p:nvPr>
        </p:nvSpPr>
        <p:spPr/>
        <p:txBody>
          <a:bodyPr/>
          <a:lstStyle/>
          <a:p>
            <a:r>
              <a:rPr lang="en-US" b="1" dirty="0"/>
              <a:t>Request</a:t>
            </a:r>
          </a:p>
          <a:p>
            <a:r>
              <a:rPr lang="en-US" b="1" dirty="0"/>
              <a:t>Beautiful</a:t>
            </a:r>
            <a:r>
              <a:rPr lang="en-US" dirty="0"/>
              <a:t> </a:t>
            </a:r>
            <a:r>
              <a:rPr lang="en-US" b="1" dirty="0"/>
              <a:t>Soup</a:t>
            </a:r>
          </a:p>
          <a:p>
            <a:r>
              <a:rPr lang="en-US" b="1" dirty="0" err="1"/>
              <a:t>Numpy</a:t>
            </a:r>
            <a:endParaRPr lang="en-US" b="1" dirty="0"/>
          </a:p>
          <a:p>
            <a:r>
              <a:rPr lang="en-US" b="1" dirty="0"/>
              <a:t>Pandas</a:t>
            </a:r>
          </a:p>
          <a:p>
            <a:r>
              <a:rPr lang="en-US" b="1" dirty="0"/>
              <a:t>Matplotlib</a:t>
            </a:r>
          </a:p>
          <a:p>
            <a:r>
              <a:rPr lang="en-US" b="1" dirty="0"/>
              <a:t>Seaborn</a:t>
            </a:r>
            <a:endParaRPr lang="en-IN" b="1" dirty="0"/>
          </a:p>
        </p:txBody>
      </p:sp>
    </p:spTree>
    <p:extLst>
      <p:ext uri="{BB962C8B-B14F-4D97-AF65-F5344CB8AC3E}">
        <p14:creationId xmlns:p14="http://schemas.microsoft.com/office/powerpoint/2010/main" val="135414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DE8883-B584-5A2C-0E22-527C4E5BD636}"/>
              </a:ext>
            </a:extLst>
          </p:cNvPr>
          <p:cNvSpPr txBox="1"/>
          <p:nvPr/>
        </p:nvSpPr>
        <p:spPr>
          <a:xfrm>
            <a:off x="925032" y="0"/>
            <a:ext cx="9877646" cy="923330"/>
          </a:xfrm>
          <a:prstGeom prst="rect">
            <a:avLst/>
          </a:prstGeom>
          <a:noFill/>
        </p:spPr>
        <p:txBody>
          <a:bodyPr wrap="square" rtlCol="0">
            <a:spAutoFit/>
          </a:bodyPr>
          <a:lstStyle/>
          <a:p>
            <a:pPr algn="ctr"/>
            <a:r>
              <a:rPr lang="en-US" sz="5400" u="sng" dirty="0">
                <a:solidFill>
                  <a:srgbClr val="FF0000"/>
                </a:solidFill>
                <a:effectLst>
                  <a:outerShdw blurRad="38100" dist="38100" dir="2700000" algn="tl">
                    <a:srgbClr val="000000">
                      <a:alpha val="43137"/>
                    </a:srgbClr>
                  </a:outerShdw>
                </a:effectLst>
                <a:latin typeface="Calibri"/>
                <a:cs typeface="Calibri"/>
                <a:sym typeface="Calibri"/>
              </a:rPr>
              <a:t>WEB</a:t>
            </a:r>
            <a:r>
              <a:rPr lang="en-US" sz="5400" dirty="0">
                <a:solidFill>
                  <a:srgbClr val="FF0000"/>
                </a:solidFill>
                <a:effectLst>
                  <a:outerShdw blurRad="38100" dist="38100" dir="2700000" algn="tl">
                    <a:srgbClr val="000000">
                      <a:alpha val="43137"/>
                    </a:srgbClr>
                  </a:outerShdw>
                </a:effectLst>
                <a:latin typeface="Calibri"/>
                <a:cs typeface="Calibri"/>
                <a:sym typeface="Calibri"/>
              </a:rPr>
              <a:t> </a:t>
            </a:r>
            <a:r>
              <a:rPr lang="en-US" sz="1200" b="1" dirty="0">
                <a:effectLst>
                  <a:outerShdw blurRad="38100" dist="38100" dir="2700000" algn="tl">
                    <a:srgbClr val="000000">
                      <a:alpha val="43137"/>
                    </a:srgbClr>
                  </a:outerShdw>
                </a:effectLst>
              </a:rPr>
              <a:t> </a:t>
            </a:r>
            <a:r>
              <a:rPr lang="en-US" sz="5400" u="sng" dirty="0">
                <a:solidFill>
                  <a:srgbClr val="FF0000"/>
                </a:solidFill>
                <a:effectLst>
                  <a:outerShdw blurRad="38100" dist="38100" dir="2700000" algn="tl">
                    <a:srgbClr val="000000">
                      <a:alpha val="43137"/>
                    </a:srgbClr>
                  </a:outerShdw>
                </a:effectLst>
                <a:latin typeface="Calibri"/>
                <a:cs typeface="Calibri"/>
                <a:sym typeface="Calibri"/>
              </a:rPr>
              <a:t>SCRAPING</a:t>
            </a:r>
            <a:endParaRPr lang="en-IN" sz="5400" u="sng" dirty="0">
              <a:solidFill>
                <a:srgbClr val="FF0000"/>
              </a:solidFill>
              <a:effectLst>
                <a:outerShdw blurRad="38100" dist="38100" dir="2700000" algn="tl">
                  <a:srgbClr val="000000">
                    <a:alpha val="43137"/>
                  </a:srgbClr>
                </a:outerShdw>
              </a:effectLst>
              <a:latin typeface="Calibri"/>
              <a:cs typeface="Calibri"/>
              <a:sym typeface="Calibri"/>
            </a:endParaRPr>
          </a:p>
        </p:txBody>
      </p:sp>
      <p:sp>
        <p:nvSpPr>
          <p:cNvPr id="3" name="TextBox 2">
            <a:extLst>
              <a:ext uri="{FF2B5EF4-FFF2-40B4-BE49-F238E27FC236}">
                <a16:creationId xmlns:a16="http://schemas.microsoft.com/office/drawing/2014/main" id="{1C47CFDD-C136-BBD4-A4A2-1AB1741FB8CF}"/>
              </a:ext>
            </a:extLst>
          </p:cNvPr>
          <p:cNvSpPr txBox="1"/>
          <p:nvPr/>
        </p:nvSpPr>
        <p:spPr>
          <a:xfrm>
            <a:off x="1105787" y="1168432"/>
            <a:ext cx="10536864" cy="1169551"/>
          </a:xfrm>
          <a:prstGeom prst="rect">
            <a:avLst/>
          </a:prstGeom>
          <a:noFill/>
        </p:spPr>
        <p:txBody>
          <a:bodyPr wrap="square" rtlCol="0">
            <a:spAutoFit/>
          </a:bodyPr>
          <a:lstStyle/>
          <a:p>
            <a:r>
              <a:rPr lang="en-US" sz="2800" dirty="0">
                <a:solidFill>
                  <a:schemeClr val="dk1"/>
                </a:solidFill>
                <a:latin typeface="Calibri"/>
                <a:cs typeface="Calibri"/>
                <a:sym typeface="Calibri"/>
              </a:rPr>
              <a:t>Web Scrapping is an automatic way to retrieve unstructured data from a website and store them in a  structured format.</a:t>
            </a:r>
          </a:p>
          <a:p>
            <a:endParaRPr lang="en-IN" dirty="0"/>
          </a:p>
        </p:txBody>
      </p:sp>
      <p:sp>
        <p:nvSpPr>
          <p:cNvPr id="4" name="TextBox 3">
            <a:extLst>
              <a:ext uri="{FF2B5EF4-FFF2-40B4-BE49-F238E27FC236}">
                <a16:creationId xmlns:a16="http://schemas.microsoft.com/office/drawing/2014/main" id="{49D83F57-4BCE-95AE-4C4F-2BB4BBE81E06}"/>
              </a:ext>
            </a:extLst>
          </p:cNvPr>
          <p:cNvSpPr txBox="1"/>
          <p:nvPr/>
        </p:nvSpPr>
        <p:spPr>
          <a:xfrm>
            <a:off x="1105787" y="2245650"/>
            <a:ext cx="8346558" cy="923330"/>
          </a:xfrm>
          <a:prstGeom prst="rect">
            <a:avLst/>
          </a:prstGeom>
          <a:noFill/>
        </p:spPr>
        <p:txBody>
          <a:bodyPr wrap="square" rtlCol="0">
            <a:spAutoFit/>
          </a:bodyPr>
          <a:lstStyle/>
          <a:p>
            <a:pPr algn="ctr"/>
            <a:r>
              <a:rPr lang="en-US" sz="5400" u="sng" dirty="0">
                <a:solidFill>
                  <a:srgbClr val="FF0000"/>
                </a:solidFill>
                <a:effectLst>
                  <a:outerShdw blurRad="38100" dist="38100" dir="2700000" algn="tl">
                    <a:srgbClr val="000000">
                      <a:alpha val="43137"/>
                    </a:srgbClr>
                  </a:outerShdw>
                </a:effectLst>
                <a:latin typeface="Calibri"/>
                <a:cs typeface="Calibri"/>
                <a:sym typeface="Calibri"/>
              </a:rPr>
              <a:t>PROCESS</a:t>
            </a:r>
            <a:endParaRPr lang="en-IN" sz="5400" u="sng" dirty="0">
              <a:solidFill>
                <a:srgbClr val="FF0000"/>
              </a:solidFill>
              <a:effectLst>
                <a:outerShdw blurRad="38100" dist="38100" dir="2700000" algn="tl">
                  <a:srgbClr val="000000">
                    <a:alpha val="43137"/>
                  </a:srgbClr>
                </a:outerShdw>
              </a:effectLst>
              <a:latin typeface="Calibri"/>
              <a:cs typeface="Calibri"/>
              <a:sym typeface="Calibri"/>
            </a:endParaRPr>
          </a:p>
        </p:txBody>
      </p:sp>
      <p:sp>
        <p:nvSpPr>
          <p:cNvPr id="5" name="TextBox 4">
            <a:extLst>
              <a:ext uri="{FF2B5EF4-FFF2-40B4-BE49-F238E27FC236}">
                <a16:creationId xmlns:a16="http://schemas.microsoft.com/office/drawing/2014/main" id="{2318EBF1-3846-8329-C50B-38046C01F691}"/>
              </a:ext>
            </a:extLst>
          </p:cNvPr>
          <p:cNvSpPr txBox="1"/>
          <p:nvPr/>
        </p:nvSpPr>
        <p:spPr>
          <a:xfrm>
            <a:off x="999459" y="3168980"/>
            <a:ext cx="10792047" cy="3570208"/>
          </a:xfrm>
          <a:prstGeom prst="rect">
            <a:avLst/>
          </a:prstGeom>
          <a:noFill/>
        </p:spPr>
        <p:txBody>
          <a:bodyPr wrap="square" rtlCol="0">
            <a:spAutoFit/>
          </a:bodyPr>
          <a:lstStyle/>
          <a:p>
            <a:pPr marL="285750" indent="-285750">
              <a:buFont typeface="Wingdings" panose="05000000000000000000" pitchFamily="2" charset="2"/>
              <a:buChar char="ü"/>
            </a:pPr>
            <a:r>
              <a:rPr lang="en-GB" sz="2800" dirty="0">
                <a:solidFill>
                  <a:schemeClr val="dk1"/>
                </a:solidFill>
                <a:latin typeface="Calibri"/>
                <a:cs typeface="Calibri"/>
              </a:rPr>
              <a:t>Taking the website that we want to work.</a:t>
            </a:r>
          </a:p>
          <a:p>
            <a:pPr marL="285750" indent="-285750">
              <a:buFont typeface="Wingdings" panose="05000000000000000000" pitchFamily="2" charset="2"/>
              <a:buChar char="ü"/>
            </a:pPr>
            <a:r>
              <a:rPr lang="en-US" sz="2800" dirty="0">
                <a:solidFill>
                  <a:schemeClr val="dk1"/>
                </a:solidFill>
                <a:latin typeface="Calibri"/>
                <a:cs typeface="Calibri"/>
              </a:rPr>
              <a:t>Access the URL of website using code and download all the HTML contents on the page.</a:t>
            </a:r>
          </a:p>
          <a:p>
            <a:pPr marL="285750" indent="-285750">
              <a:buFont typeface="Wingdings" panose="05000000000000000000" pitchFamily="2" charset="2"/>
              <a:buChar char="ü"/>
            </a:pPr>
            <a:r>
              <a:rPr lang="en-US" sz="2800" dirty="0">
                <a:solidFill>
                  <a:schemeClr val="dk1"/>
                </a:solidFill>
                <a:latin typeface="Calibri"/>
                <a:cs typeface="Calibri"/>
              </a:rPr>
              <a:t>Find out the request-response that gives us the data that we want.</a:t>
            </a:r>
          </a:p>
          <a:p>
            <a:pPr marL="285750" indent="-285750">
              <a:buFont typeface="Wingdings" panose="05000000000000000000" pitchFamily="2" charset="2"/>
              <a:buChar char="ü"/>
            </a:pPr>
            <a:r>
              <a:rPr lang="en-US" sz="2800" dirty="0">
                <a:solidFill>
                  <a:schemeClr val="dk1"/>
                </a:solidFill>
                <a:latin typeface="Calibri"/>
                <a:cs typeface="Calibri"/>
              </a:rPr>
              <a:t>Depending on the type of request(post or get)simulate the request in our code and retrieve the data from API.</a:t>
            </a:r>
          </a:p>
          <a:p>
            <a:pPr marL="285750" indent="-285750">
              <a:buFont typeface="Wingdings" panose="05000000000000000000" pitchFamily="2" charset="2"/>
              <a:buChar char="ü"/>
            </a:pPr>
            <a:r>
              <a:rPr lang="en-US" sz="2800" dirty="0">
                <a:solidFill>
                  <a:schemeClr val="dk1"/>
                </a:solidFill>
                <a:latin typeface="Calibri"/>
                <a:cs typeface="Calibri"/>
              </a:rPr>
              <a:t>Extract out useful info that we need.</a:t>
            </a:r>
          </a:p>
          <a:p>
            <a:pPr marL="285750" indent="-285750">
              <a:buFont typeface="Wingdings" panose="05000000000000000000" pitchFamily="2" charset="2"/>
              <a:buChar char="ü"/>
            </a:pPr>
            <a:endParaRPr lang="en-US" sz="1400" dirty="0">
              <a:latin typeface="Times New Roman"/>
              <a:cs typeface="Times New Roman"/>
            </a:endParaRPr>
          </a:p>
          <a:p>
            <a:pPr>
              <a:lnSpc>
                <a:spcPct val="100000"/>
              </a:lnSpc>
              <a:spcBef>
                <a:spcPts val="35"/>
              </a:spcBef>
            </a:pPr>
            <a:endParaRPr lang="en-US" sz="1600" dirty="0">
              <a:latin typeface="Times New Roman"/>
              <a:cs typeface="Times New Roman"/>
            </a:endParaRPr>
          </a:p>
        </p:txBody>
      </p:sp>
      <p:pic>
        <p:nvPicPr>
          <p:cNvPr id="1028" name="Picture 4" descr="Makaan.com | Latest &amp; Breaking News on Makaan.com | Photos, Videos,  Breaking Stories and Articles on Makaan.com - Moneycontrol.com">
            <a:extLst>
              <a:ext uri="{FF2B5EF4-FFF2-40B4-BE49-F238E27FC236}">
                <a16:creationId xmlns:a16="http://schemas.microsoft.com/office/drawing/2014/main" id="{29A59D68-06B7-8646-CA07-069569E2E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3285" y="1820066"/>
            <a:ext cx="2716346" cy="152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8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DA14-90DF-8207-9EBB-2351BFBAFD85}"/>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DATA</a:t>
            </a:r>
            <a:r>
              <a:rPr lang="en-US" dirty="0"/>
              <a:t> </a:t>
            </a:r>
            <a:r>
              <a:rPr lang="en-US" sz="6000" u="sng" dirty="0">
                <a:solidFill>
                  <a:srgbClr val="FF0000"/>
                </a:solidFill>
                <a:effectLst>
                  <a:outerShdw blurRad="38100" dist="38100" dir="2700000" algn="tl">
                    <a:srgbClr val="000000">
                      <a:alpha val="43137"/>
                    </a:srgbClr>
                  </a:outerShdw>
                </a:effectLst>
              </a:rPr>
              <a:t>COLLECTION</a:t>
            </a:r>
            <a:endParaRPr lang="en-IN" sz="6000" u="sng" dirty="0">
              <a:solidFill>
                <a:srgbClr val="FF0000"/>
              </a:solidFill>
              <a:effectLst>
                <a:outerShdw blurRad="38100" dist="38100" dir="2700000" algn="tl">
                  <a:srgbClr val="000000">
                    <a:alpha val="43137"/>
                  </a:srgbClr>
                </a:outerShdw>
              </a:effectLst>
            </a:endParaRPr>
          </a:p>
        </p:txBody>
      </p:sp>
      <p:pic>
        <p:nvPicPr>
          <p:cNvPr id="3" name="Picture 2" descr="A screenshot of a web page&#10;&#10;Description automatically generated">
            <a:extLst>
              <a:ext uri="{FF2B5EF4-FFF2-40B4-BE49-F238E27FC236}">
                <a16:creationId xmlns:a16="http://schemas.microsoft.com/office/drawing/2014/main" id="{F2287EEB-CC64-5E64-7478-E3FA0F83F090}"/>
              </a:ext>
            </a:extLst>
          </p:cNvPr>
          <p:cNvPicPr>
            <a:picLocks noChangeAspect="1"/>
          </p:cNvPicPr>
          <p:nvPr/>
        </p:nvPicPr>
        <p:blipFill>
          <a:blip r:embed="rId2"/>
          <a:stretch>
            <a:fillRect/>
          </a:stretch>
        </p:blipFill>
        <p:spPr>
          <a:xfrm>
            <a:off x="0" y="1690687"/>
            <a:ext cx="12192000" cy="4544859"/>
          </a:xfrm>
          <a:prstGeom prst="rect">
            <a:avLst/>
          </a:prstGeom>
        </p:spPr>
      </p:pic>
    </p:spTree>
    <p:extLst>
      <p:ext uri="{BB962C8B-B14F-4D97-AF65-F5344CB8AC3E}">
        <p14:creationId xmlns:p14="http://schemas.microsoft.com/office/powerpoint/2010/main" val="41477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D614-4C05-FFFC-33ED-B7ADA89538F9}"/>
              </a:ext>
            </a:extLst>
          </p:cNvPr>
          <p:cNvSpPr>
            <a:spLocks noGrp="1"/>
          </p:cNvSpPr>
          <p:nvPr>
            <p:ph type="title"/>
          </p:nvPr>
        </p:nvSpPr>
        <p:spPr>
          <a:xfrm>
            <a:off x="610486" y="365125"/>
            <a:ext cx="10515600" cy="1325563"/>
          </a:xfrm>
        </p:spPr>
        <p:txBody>
          <a:bodyPr/>
          <a:lstStyle/>
          <a:p>
            <a:pPr algn="ctr"/>
            <a:r>
              <a:rPr lang="en-US" sz="6000" u="sng" spc="-300" dirty="0">
                <a:solidFill>
                  <a:srgbClr val="FF0000"/>
                </a:solidFill>
                <a:effectLst>
                  <a:outerShdw blurRad="38100" dist="38100" dir="2700000" algn="tl">
                    <a:srgbClr val="000000">
                      <a:alpha val="43137"/>
                    </a:srgbClr>
                  </a:outerShdw>
                </a:effectLst>
              </a:rPr>
              <a:t>DATA</a:t>
            </a:r>
            <a:r>
              <a:rPr lang="en-US" dirty="0"/>
              <a:t> </a:t>
            </a:r>
            <a:r>
              <a:rPr lang="en-US" sz="6000" u="sng" spc="-300" dirty="0">
                <a:solidFill>
                  <a:srgbClr val="FF0000"/>
                </a:solidFill>
                <a:effectLst>
                  <a:outerShdw blurRad="38100" dist="38100" dir="2700000" algn="tl">
                    <a:srgbClr val="000000">
                      <a:alpha val="43137"/>
                    </a:srgbClr>
                  </a:outerShdw>
                </a:effectLst>
              </a:rPr>
              <a:t>CLEANING</a:t>
            </a:r>
            <a:r>
              <a:rPr lang="en-US" dirty="0"/>
              <a:t> </a:t>
            </a:r>
            <a:r>
              <a:rPr lang="en-US" sz="6000" u="sng" spc="-300" dirty="0">
                <a:solidFill>
                  <a:srgbClr val="FF0000"/>
                </a:solidFill>
                <a:effectLst>
                  <a:outerShdw blurRad="38100" dist="38100" dir="2700000" algn="tl">
                    <a:srgbClr val="000000">
                      <a:alpha val="43137"/>
                    </a:srgbClr>
                  </a:outerShdw>
                </a:effectLst>
              </a:rPr>
              <a:t>STEPS</a:t>
            </a:r>
            <a:endParaRPr lang="en-IN" sz="6000" u="sng" spc="-300"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AA2C9F2-BFCB-94CB-302C-DC1DAE758273}"/>
              </a:ext>
            </a:extLst>
          </p:cNvPr>
          <p:cNvSpPr>
            <a:spLocks noGrp="1"/>
          </p:cNvSpPr>
          <p:nvPr>
            <p:ph type="body" idx="1"/>
          </p:nvPr>
        </p:nvSpPr>
        <p:spPr>
          <a:xfrm>
            <a:off x="1065914" y="2463578"/>
            <a:ext cx="10060172" cy="2608152"/>
          </a:xfrm>
        </p:spPr>
        <p:txBody>
          <a:bodyPr>
            <a:normAutofit/>
          </a:bodyPr>
          <a:lstStyle/>
          <a:p>
            <a:pPr>
              <a:buFont typeface="Wingdings" panose="05000000000000000000" pitchFamily="2" charset="2"/>
              <a:buChar char="ü"/>
            </a:pPr>
            <a:r>
              <a:rPr lang="en-US" sz="2800" b="1" spc="-15" dirty="0">
                <a:latin typeface="Times New Roman"/>
                <a:cs typeface="Times New Roman"/>
              </a:rPr>
              <a:t>Removing</a:t>
            </a:r>
            <a:r>
              <a:rPr lang="en-US" sz="2800" b="1" spc="75" dirty="0">
                <a:latin typeface="Times New Roman"/>
                <a:cs typeface="Times New Roman"/>
              </a:rPr>
              <a:t> </a:t>
            </a:r>
            <a:r>
              <a:rPr lang="en-US" sz="2800" b="1" spc="-5" dirty="0">
                <a:latin typeface="Times New Roman"/>
                <a:cs typeface="Times New Roman"/>
              </a:rPr>
              <a:t>special</a:t>
            </a:r>
            <a:r>
              <a:rPr lang="en-US" sz="2800" b="1" spc="20" dirty="0">
                <a:latin typeface="Times New Roman"/>
                <a:cs typeface="Times New Roman"/>
              </a:rPr>
              <a:t> </a:t>
            </a:r>
            <a:r>
              <a:rPr lang="en-US" sz="2800" b="1" spc="-5" dirty="0">
                <a:latin typeface="Times New Roman"/>
                <a:cs typeface="Times New Roman"/>
              </a:rPr>
              <a:t>characters</a:t>
            </a:r>
            <a:r>
              <a:rPr lang="en-US" sz="2800" b="1" dirty="0">
                <a:latin typeface="Times New Roman"/>
                <a:cs typeface="Times New Roman"/>
              </a:rPr>
              <a:t> </a:t>
            </a:r>
            <a:r>
              <a:rPr lang="en-US" sz="2800" b="1" spc="-10" dirty="0">
                <a:latin typeface="Times New Roman"/>
                <a:cs typeface="Times New Roman"/>
              </a:rPr>
              <a:t> in Rent column.</a:t>
            </a:r>
          </a:p>
          <a:p>
            <a:pPr>
              <a:buFont typeface="Wingdings" panose="05000000000000000000" pitchFamily="2" charset="2"/>
              <a:buChar char="ü"/>
            </a:pPr>
            <a:r>
              <a:rPr lang="en-US" sz="2800" b="1" spc="-5" dirty="0">
                <a:latin typeface="Times New Roman"/>
                <a:cs typeface="Times New Roman"/>
              </a:rPr>
              <a:t>Searching </a:t>
            </a:r>
            <a:r>
              <a:rPr lang="en-US" sz="2800" b="1" spc="-15" dirty="0">
                <a:latin typeface="Times New Roman"/>
                <a:cs typeface="Times New Roman"/>
              </a:rPr>
              <a:t>for</a:t>
            </a:r>
            <a:r>
              <a:rPr lang="en-US" sz="2800" b="1" spc="15" dirty="0">
                <a:latin typeface="Times New Roman"/>
                <a:cs typeface="Times New Roman"/>
              </a:rPr>
              <a:t> </a:t>
            </a:r>
            <a:r>
              <a:rPr lang="en-US" sz="2800" b="1" dirty="0">
                <a:latin typeface="Times New Roman"/>
                <a:cs typeface="Times New Roman"/>
              </a:rPr>
              <a:t>nan</a:t>
            </a:r>
            <a:r>
              <a:rPr lang="en-US" sz="2800" b="1" spc="-20" dirty="0">
                <a:latin typeface="Times New Roman"/>
                <a:cs typeface="Times New Roman"/>
              </a:rPr>
              <a:t> </a:t>
            </a:r>
            <a:r>
              <a:rPr lang="en-US" sz="2800" b="1" spc="-5" dirty="0">
                <a:latin typeface="Times New Roman"/>
                <a:cs typeface="Times New Roman"/>
              </a:rPr>
              <a:t>values</a:t>
            </a:r>
            <a:r>
              <a:rPr lang="en-US" sz="2800" b="1" spc="-10" dirty="0">
                <a:latin typeface="Times New Roman"/>
                <a:cs typeface="Times New Roman"/>
              </a:rPr>
              <a:t> </a:t>
            </a:r>
            <a:r>
              <a:rPr lang="en-US" sz="2800" b="1" dirty="0">
                <a:latin typeface="Times New Roman"/>
                <a:cs typeface="Times New Roman"/>
              </a:rPr>
              <a:t>and</a:t>
            </a:r>
            <a:r>
              <a:rPr lang="en-US" sz="2800" b="1" spc="-15" dirty="0">
                <a:latin typeface="Times New Roman"/>
                <a:cs typeface="Times New Roman"/>
              </a:rPr>
              <a:t> </a:t>
            </a:r>
            <a:r>
              <a:rPr lang="en-US" sz="2800" b="1" spc="-5" dirty="0">
                <a:latin typeface="Times New Roman"/>
                <a:cs typeface="Times New Roman"/>
              </a:rPr>
              <a:t>filling </a:t>
            </a:r>
            <a:r>
              <a:rPr lang="en-US" sz="2800" b="1" spc="-535" dirty="0">
                <a:latin typeface="Times New Roman"/>
                <a:cs typeface="Times New Roman"/>
              </a:rPr>
              <a:t> </a:t>
            </a:r>
            <a:r>
              <a:rPr lang="en-US" sz="2800" b="1" spc="-5" dirty="0">
                <a:latin typeface="Times New Roman"/>
                <a:cs typeface="Times New Roman"/>
              </a:rPr>
              <a:t>them</a:t>
            </a:r>
            <a:r>
              <a:rPr lang="en-US" sz="2800" b="1" spc="20" dirty="0">
                <a:latin typeface="Times New Roman"/>
                <a:cs typeface="Times New Roman"/>
              </a:rPr>
              <a:t> </a:t>
            </a:r>
            <a:r>
              <a:rPr lang="en-US" b="1" spc="20" dirty="0">
                <a:latin typeface="Times New Roman"/>
                <a:cs typeface="Times New Roman"/>
              </a:rPr>
              <a:t>using Subgroups and Mode.</a:t>
            </a:r>
          </a:p>
          <a:p>
            <a:pPr>
              <a:buFont typeface="Wingdings" panose="05000000000000000000" pitchFamily="2" charset="2"/>
              <a:buChar char="ü"/>
            </a:pPr>
            <a:r>
              <a:rPr lang="en-US" sz="2800" b="1" spc="-10" dirty="0">
                <a:latin typeface="Times New Roman"/>
                <a:cs typeface="Times New Roman"/>
              </a:rPr>
              <a:t>Type Conversion.</a:t>
            </a:r>
          </a:p>
          <a:p>
            <a:pPr>
              <a:buFont typeface="Wingdings" panose="05000000000000000000" pitchFamily="2" charset="2"/>
              <a:buChar char="ü"/>
            </a:pPr>
            <a:r>
              <a:rPr lang="en-IN" b="1" spc="-5" dirty="0">
                <a:latin typeface="Times New Roman"/>
                <a:cs typeface="Times New Roman"/>
              </a:rPr>
              <a:t>Removed</a:t>
            </a:r>
            <a:r>
              <a:rPr lang="en-IN" sz="2800" b="1" dirty="0">
                <a:latin typeface="Times New Roman"/>
                <a:cs typeface="Times New Roman"/>
              </a:rPr>
              <a:t> </a:t>
            </a:r>
            <a:r>
              <a:rPr lang="en-IN" sz="2800" b="1" spc="15" dirty="0">
                <a:latin typeface="Times New Roman"/>
                <a:cs typeface="Times New Roman"/>
              </a:rPr>
              <a:t> </a:t>
            </a:r>
            <a:r>
              <a:rPr lang="en-IN" sz="2800" b="1" spc="-10" dirty="0">
                <a:latin typeface="Times New Roman"/>
                <a:cs typeface="Times New Roman"/>
              </a:rPr>
              <a:t>Duplicate</a:t>
            </a:r>
            <a:r>
              <a:rPr lang="en-IN" sz="2800" b="1" spc="50" dirty="0">
                <a:latin typeface="Times New Roman"/>
                <a:cs typeface="Times New Roman"/>
              </a:rPr>
              <a:t> </a:t>
            </a:r>
            <a:r>
              <a:rPr lang="en-IN" sz="2800" b="1" spc="-5" dirty="0">
                <a:latin typeface="Times New Roman"/>
                <a:cs typeface="Times New Roman"/>
              </a:rPr>
              <a:t>Values.</a:t>
            </a:r>
            <a:endParaRPr lang="en-IN" sz="2800" dirty="0">
              <a:latin typeface="Times New Roman"/>
              <a:cs typeface="Times New Roman"/>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02995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DE1B-7D65-6087-C827-0B7D6159318E}"/>
              </a:ext>
            </a:extLst>
          </p:cNvPr>
          <p:cNvSpPr>
            <a:spLocks noGrp="1"/>
          </p:cNvSpPr>
          <p:nvPr>
            <p:ph type="title"/>
          </p:nvPr>
        </p:nvSpPr>
        <p:spPr/>
        <p:txBody>
          <a:bodyPr/>
          <a:lstStyle/>
          <a:p>
            <a:pPr algn="ctr"/>
            <a:r>
              <a:rPr lang="en-US" sz="6000" u="sng" dirty="0">
                <a:solidFill>
                  <a:srgbClr val="FF0000"/>
                </a:solidFill>
                <a:effectLst>
                  <a:outerShdw blurRad="38100" dist="38100" dir="2700000" algn="tl">
                    <a:srgbClr val="000000">
                      <a:alpha val="43137"/>
                    </a:srgbClr>
                  </a:outerShdw>
                </a:effectLst>
              </a:rPr>
              <a:t>RAW</a:t>
            </a:r>
            <a:r>
              <a:rPr lang="en-US" dirty="0"/>
              <a:t> </a:t>
            </a:r>
            <a:r>
              <a:rPr lang="en-US" sz="6000" u="sng" dirty="0">
                <a:solidFill>
                  <a:srgbClr val="FF0000"/>
                </a:solidFill>
                <a:effectLst>
                  <a:outerShdw blurRad="38100" dist="38100" dir="2700000" algn="tl">
                    <a:srgbClr val="000000">
                      <a:alpha val="43137"/>
                    </a:srgbClr>
                  </a:outerShdw>
                </a:effectLst>
              </a:rPr>
              <a:t>DATA</a:t>
            </a:r>
            <a:r>
              <a:rPr lang="en-US" dirty="0"/>
              <a:t> </a:t>
            </a:r>
            <a:r>
              <a:rPr lang="en-US" sz="6000" u="sng" spc="-300" dirty="0">
                <a:solidFill>
                  <a:srgbClr val="FF0000"/>
                </a:solidFill>
                <a:effectLst>
                  <a:outerShdw blurRad="38100" dist="38100" dir="2700000" algn="tl">
                    <a:srgbClr val="000000">
                      <a:alpha val="43137"/>
                    </a:srgbClr>
                  </a:outerShdw>
                </a:effectLst>
              </a:rPr>
              <a:t>VS</a:t>
            </a:r>
            <a:r>
              <a:rPr lang="en-US" dirty="0"/>
              <a:t> </a:t>
            </a:r>
            <a:r>
              <a:rPr lang="en-US" sz="6000" u="sng" dirty="0">
                <a:solidFill>
                  <a:srgbClr val="FF0000"/>
                </a:solidFill>
                <a:effectLst>
                  <a:outerShdw blurRad="38100" dist="38100" dir="2700000" algn="tl">
                    <a:srgbClr val="000000">
                      <a:alpha val="43137"/>
                    </a:srgbClr>
                  </a:outerShdw>
                </a:effectLst>
              </a:rPr>
              <a:t>CLEANED</a:t>
            </a:r>
            <a:r>
              <a:rPr lang="en-US" dirty="0"/>
              <a:t> </a:t>
            </a:r>
            <a:r>
              <a:rPr lang="en-US" sz="6000" u="sng" dirty="0">
                <a:solidFill>
                  <a:srgbClr val="FF0000"/>
                </a:solidFill>
                <a:effectLst>
                  <a:outerShdw blurRad="38100" dist="38100" dir="2700000" algn="tl">
                    <a:srgbClr val="000000">
                      <a:alpha val="43137"/>
                    </a:srgbClr>
                  </a:outerShdw>
                </a:effectLst>
              </a:rPr>
              <a:t>DATA</a:t>
            </a:r>
            <a:endParaRPr lang="en-IN" sz="6000"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14B85C59-DD83-0DF0-E0AD-3EB60AE4EAB0}"/>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5ADF42F2-2AE7-8A61-608A-6EE86D7508E3}"/>
              </a:ext>
            </a:extLst>
          </p:cNvPr>
          <p:cNvSpPr>
            <a:spLocks noGrp="1"/>
          </p:cNvSpPr>
          <p:nvPr>
            <p:ph type="body" idx="2"/>
          </p:nvPr>
        </p:nvSpPr>
        <p:spPr/>
        <p:txBody>
          <a:bodyPr/>
          <a:lstStyle/>
          <a:p>
            <a:endParaRPr lang="en-IN" dirty="0"/>
          </a:p>
        </p:txBody>
      </p:sp>
      <p:pic>
        <p:nvPicPr>
          <p:cNvPr id="5" name="Picture 4">
            <a:extLst>
              <a:ext uri="{FF2B5EF4-FFF2-40B4-BE49-F238E27FC236}">
                <a16:creationId xmlns:a16="http://schemas.microsoft.com/office/drawing/2014/main" id="{89CDD381-31D5-E1E8-7905-C59462A2624A}"/>
              </a:ext>
            </a:extLst>
          </p:cNvPr>
          <p:cNvPicPr>
            <a:picLocks noChangeAspect="1"/>
          </p:cNvPicPr>
          <p:nvPr/>
        </p:nvPicPr>
        <p:blipFill>
          <a:blip r:embed="rId2"/>
          <a:stretch>
            <a:fillRect/>
          </a:stretch>
        </p:blipFill>
        <p:spPr>
          <a:xfrm>
            <a:off x="953386" y="1913861"/>
            <a:ext cx="5066414" cy="4263102"/>
          </a:xfrm>
          <a:prstGeom prst="rect">
            <a:avLst/>
          </a:prstGeom>
        </p:spPr>
      </p:pic>
      <p:pic>
        <p:nvPicPr>
          <p:cNvPr id="6" name="Picture 5">
            <a:extLst>
              <a:ext uri="{FF2B5EF4-FFF2-40B4-BE49-F238E27FC236}">
                <a16:creationId xmlns:a16="http://schemas.microsoft.com/office/drawing/2014/main" id="{900DD452-47F7-B3ED-D81B-8D9BC8A0CCC4}"/>
              </a:ext>
            </a:extLst>
          </p:cNvPr>
          <p:cNvPicPr>
            <a:picLocks noChangeAspect="1"/>
          </p:cNvPicPr>
          <p:nvPr/>
        </p:nvPicPr>
        <p:blipFill>
          <a:blip r:embed="rId3"/>
          <a:stretch>
            <a:fillRect/>
          </a:stretch>
        </p:blipFill>
        <p:spPr>
          <a:xfrm>
            <a:off x="6172200" y="1853517"/>
            <a:ext cx="5066414" cy="4295553"/>
          </a:xfrm>
          <a:prstGeom prst="rect">
            <a:avLst/>
          </a:prstGeom>
        </p:spPr>
      </p:pic>
    </p:spTree>
    <p:extLst>
      <p:ext uri="{BB962C8B-B14F-4D97-AF65-F5344CB8AC3E}">
        <p14:creationId xmlns:p14="http://schemas.microsoft.com/office/powerpoint/2010/main" val="175307944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893</TotalTime>
  <Words>667</Words>
  <Application>Microsoft Office PowerPoint</Application>
  <PresentationFormat>Widescreen</PresentationFormat>
  <Paragraphs>99</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Wingdings</vt:lpstr>
      <vt:lpstr>Libre Baskerville</vt:lpstr>
      <vt:lpstr>Times New Roman</vt:lpstr>
      <vt:lpstr>Arial</vt:lpstr>
      <vt:lpstr>Office Theme</vt:lpstr>
      <vt:lpstr>PowerPoint Presentation</vt:lpstr>
      <vt:lpstr>AGENDA</vt:lpstr>
      <vt:lpstr>PROBLEM STATEMENT</vt:lpstr>
      <vt:lpstr>INTRODUCTION</vt:lpstr>
      <vt:lpstr>LIBRARIES USED</vt:lpstr>
      <vt:lpstr>PowerPoint Presentation</vt:lpstr>
      <vt:lpstr>DATA COLLECTION</vt:lpstr>
      <vt:lpstr>DATA CLEANING STEPS</vt:lpstr>
      <vt:lpstr>RAW DATA VS CLEANED DATA</vt:lpstr>
      <vt:lpstr>PROPERTY</vt:lpstr>
      <vt:lpstr>RENT</vt:lpstr>
      <vt:lpstr>AREA</vt:lpstr>
      <vt:lpstr>LOCATION VS HIGHRENT</vt:lpstr>
      <vt:lpstr>LOCATION VS LOWRENT</vt:lpstr>
      <vt:lpstr>RENT VS PROPERTY</vt:lpstr>
      <vt:lpstr>AREA VS PROPERTY</vt:lpstr>
      <vt:lpstr>RENT VS ROOMS</vt:lpstr>
      <vt:lpstr>RENT VS BATHROOMS</vt:lpstr>
      <vt:lpstr>RENT VS FURNISHING STATUS</vt:lpstr>
      <vt:lpstr>HEATMAP</vt:lpstr>
      <vt:lpstr>CHALLENGES FACED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Kalyan Kusuma</cp:lastModifiedBy>
  <cp:revision>92</cp:revision>
  <dcterms:created xsi:type="dcterms:W3CDTF">2021-02-16T05:19:01Z</dcterms:created>
  <dcterms:modified xsi:type="dcterms:W3CDTF">2024-07-20T02:59:12Z</dcterms:modified>
</cp:coreProperties>
</file>