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7" r:id="rId3"/>
    <p:sldId id="257" r:id="rId4"/>
    <p:sldId id="260" r:id="rId5"/>
    <p:sldId id="268" r:id="rId6"/>
    <p:sldId id="269" r:id="rId7"/>
    <p:sldId id="270" r:id="rId8"/>
    <p:sldId id="271" r:id="rId9"/>
    <p:sldId id="266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" roundtripDataSignature="AMtx7mjSRRlCFA/cW3kQ7Z8qFsYPlG0g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-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p1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 June 2023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1-59</a:t>
            </a:r>
            <a:endParaRPr/>
          </a:p>
        </p:txBody>
      </p:sp>
      <p:sp>
        <p:nvSpPr>
          <p:cNvPr id="84" name="Google Shape;8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741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4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4"/>
          <p:cNvSpPr txBox="1"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24"/>
          <p:cNvSpPr txBox="1">
            <a:spLocks noGrp="1"/>
          </p:cNvSpPr>
          <p:nvPr>
            <p:ph type="body" idx="2"/>
          </p:nvPr>
        </p:nvSpPr>
        <p:spPr>
          <a:xfrm>
            <a:off x="6193368" y="1859758"/>
            <a:ext cx="5389033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body" idx="3"/>
          </p:nvPr>
        </p:nvSpPr>
        <p:spPr>
          <a:xfrm>
            <a:off x="609600" y="2514600"/>
            <a:ext cx="5386917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4"/>
          <p:cNvSpPr txBox="1">
            <a:spLocks noGrp="1"/>
          </p:cNvSpPr>
          <p:nvPr>
            <p:ph type="body" idx="4"/>
          </p:nvPr>
        </p:nvSpPr>
        <p:spPr>
          <a:xfrm>
            <a:off x="6193368" y="2514600"/>
            <a:ext cx="5389033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3"/>
          <p:cNvSpPr txBox="1">
            <a:spLocks noGrp="1"/>
          </p:cNvSpPr>
          <p:nvPr>
            <p:ph type="body" idx="1"/>
          </p:nvPr>
        </p:nvSpPr>
        <p:spPr>
          <a:xfrm rot="5400000">
            <a:off x="3901282" y="-1356518"/>
            <a:ext cx="4389437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3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4"/>
          <p:cNvSpPr txBox="1">
            <a:spLocks noGrp="1"/>
          </p:cNvSpPr>
          <p:nvPr>
            <p:ph type="title"/>
          </p:nvPr>
        </p:nvSpPr>
        <p:spPr>
          <a:xfrm rot="5400000">
            <a:off x="7604919" y="2148684"/>
            <a:ext cx="5211763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4"/>
          <p:cNvSpPr txBox="1">
            <a:spLocks noGrp="1"/>
          </p:cNvSpPr>
          <p:nvPr>
            <p:ph type="body" idx="1"/>
          </p:nvPr>
        </p:nvSpPr>
        <p:spPr>
          <a:xfrm rot="5400000">
            <a:off x="2016919" y="-492917"/>
            <a:ext cx="5211763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3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5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Arial"/>
              <a:buNone/>
              <a:defRPr sz="5600" b="1">
                <a:solidFill>
                  <a:srgbClr val="4CE0E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5"/>
          <p:cNvSpPr txBox="1"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>
            <a:lvl1pPr marR="45720" lv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6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6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7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8"/>
          <p:cNvSpPr txBox="1"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Arial"/>
              <a:buNone/>
              <a:defRPr sz="5600" b="1" cap="none">
                <a:solidFill>
                  <a:srgbClr val="4AE3A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9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body" idx="1"/>
          </p:nvPr>
        </p:nvSpPr>
        <p:spPr>
          <a:xfrm>
            <a:off x="609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body" idx="2"/>
          </p:nvPr>
        </p:nvSpPr>
        <p:spPr>
          <a:xfrm>
            <a:off x="6197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  <a:defRPr sz="50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body" idx="1"/>
          </p:nvPr>
        </p:nvSpPr>
        <p:spPr>
          <a:xfrm>
            <a:off x="914400" y="16764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body" idx="2"/>
          </p:nvPr>
        </p:nvSpPr>
        <p:spPr>
          <a:xfrm>
            <a:off x="4766733" y="1676400"/>
            <a:ext cx="681566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7084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Char char="⮚"/>
              <a:defRPr sz="2800"/>
            </a:lvl1pPr>
            <a:lvl2pPr marL="914400" lvl="1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2pPr>
            <a:lvl3pPr marL="1371600" lvl="2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3pPr>
            <a:lvl4pPr marL="1828800" lvl="3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2"/>
          <p:cNvSpPr/>
          <p:nvPr/>
        </p:nvSpPr>
        <p:spPr>
          <a:xfrm rot="-10380000" flipH="1">
            <a:off x="422063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2"/>
          <p:cNvSpPr/>
          <p:nvPr/>
        </p:nvSpPr>
        <p:spPr>
          <a:xfrm rot="-10380000" flipH="1">
            <a:off x="10672234" y="5359401"/>
            <a:ext cx="207433" cy="155575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27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2"/>
          <p:cNvSpPr/>
          <p:nvPr/>
        </p:nvSpPr>
        <p:spPr>
          <a:xfrm rot="10800000" flipH="1">
            <a:off x="-12700" y="5816600"/>
            <a:ext cx="1221740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313"/>
                </a:srgbClr>
              </a:gs>
              <a:gs pos="100000">
                <a:srgbClr val="00E9F7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2"/>
          <p:cNvSpPr/>
          <p:nvPr/>
        </p:nvSpPr>
        <p:spPr>
          <a:xfrm rot="10800000" flipH="1">
            <a:off x="5842000" y="6219826"/>
            <a:ext cx="63500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411"/>
                </a:srgbClr>
              </a:gs>
              <a:gs pos="80000">
                <a:srgbClr val="0099E4">
                  <a:alpha val="44313"/>
                </a:srgbClr>
              </a:gs>
              <a:gs pos="100000">
                <a:srgbClr val="0099E4">
                  <a:alpha val="4431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32"/>
          <p:cNvSpPr txBox="1"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body" idx="1"/>
          </p:nvPr>
        </p:nvSpPr>
        <p:spPr>
          <a:xfrm>
            <a:off x="812800" y="2828785"/>
            <a:ext cx="29464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None/>
              <a:defRPr sz="1300"/>
            </a:lvl1pPr>
            <a:lvl2pPr marL="914400" lvl="1" indent="-28956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Char char="⮚"/>
              <a:defRPr sz="1200"/>
            </a:lvl2pPr>
            <a:lvl3pPr marL="1371600" lvl="2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⮚"/>
              <a:defRPr sz="1000"/>
            </a:lvl3pPr>
            <a:lvl4pPr marL="1828800" lvl="3" indent="-274319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4pPr>
            <a:lvl5pPr marL="2286000" lvl="4" indent="-27432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32"/>
          <p:cNvSpPr>
            <a:spLocks noGrp="1"/>
          </p:cNvSpPr>
          <p:nvPr>
            <p:ph type="pic" idx="2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3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2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987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>
            <a:spLocks noGrp="1"/>
          </p:cNvSpPr>
          <p:nvPr>
            <p:ph type="title"/>
          </p:nvPr>
        </p:nvSpPr>
        <p:spPr>
          <a:xfrm>
            <a:off x="3907943" y="1315870"/>
            <a:ext cx="8086165" cy="115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 MIN-MAX SEARCH USING DIVIDE AND CONQUER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87" name="Google Shape;87;p1"/>
          <p:cNvSpPr txBox="1">
            <a:spLocks noGrp="1"/>
          </p:cNvSpPr>
          <p:nvPr>
            <p:ph type="body" idx="1"/>
          </p:nvPr>
        </p:nvSpPr>
        <p:spPr>
          <a:xfrm>
            <a:off x="1472513" y="2121013"/>
            <a:ext cx="40401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60"/>
              <a:buNone/>
            </a:pPr>
            <a:endParaRPr sz="3200">
              <a:solidFill>
                <a:srgbClr val="B9077E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9077E"/>
              </a:buClr>
              <a:buSzPts val="2560"/>
              <a:buNone/>
            </a:pPr>
            <a:r>
              <a:rPr lang="en-US" sz="3200">
                <a:solidFill>
                  <a:srgbClr val="B9077E"/>
                </a:solidFill>
              </a:rPr>
              <a:t>    </a:t>
            </a:r>
            <a:endParaRPr sz="3200"/>
          </a:p>
        </p:txBody>
      </p:sp>
      <p:pic>
        <p:nvPicPr>
          <p:cNvPr id="88" name="Google Shape;88;p1" descr="klogo copy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6851" y="1589512"/>
            <a:ext cx="137477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 descr="kec2blackborder png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7859" y="4413708"/>
            <a:ext cx="1479550" cy="184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4638554" y="3008306"/>
            <a:ext cx="5950787" cy="630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800" b="0" i="0" u="none" strike="noStrike" cap="none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7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FB2CE9-8464-D2CA-AA9B-8B1F39822885}"/>
              </a:ext>
            </a:extLst>
          </p:cNvPr>
          <p:cNvSpPr txBox="1"/>
          <p:nvPr/>
        </p:nvSpPr>
        <p:spPr>
          <a:xfrm>
            <a:off x="8445005" y="5188208"/>
            <a:ext cx="35491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NAME     : </a:t>
            </a:r>
            <a:r>
              <a:rPr lang="en-US" sz="2400" dirty="0"/>
              <a:t>RUCHITHA.A</a:t>
            </a:r>
          </a:p>
          <a:p>
            <a:r>
              <a:rPr lang="en-US" sz="2400" dirty="0">
                <a:solidFill>
                  <a:srgbClr val="0070C0"/>
                </a:solidFill>
              </a:rPr>
              <a:t>ROLLNO:  </a:t>
            </a:r>
            <a:r>
              <a:rPr lang="en-US" sz="2400" dirty="0"/>
              <a:t>23ITR138</a:t>
            </a:r>
            <a:endParaRPr lang="en-IN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015EBB8-2101-D34A-0DA9-A4D1DD590F3D}"/>
              </a:ext>
            </a:extLst>
          </p:cNvPr>
          <p:cNvSpPr txBox="1"/>
          <p:nvPr/>
        </p:nvSpPr>
        <p:spPr>
          <a:xfrm>
            <a:off x="1145893" y="1932972"/>
            <a:ext cx="1044036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dirty="0"/>
              <a:t>A simple brute-force solution iterates through the array, performing two comparisons (one for min, one for max) for each element. This results in </a:t>
            </a:r>
            <a:r>
              <a:rPr lang="en-US" sz="2000" b="1" dirty="0"/>
              <a:t>2n - 2 comparisons</a:t>
            </a:r>
            <a:r>
              <a:rPr lang="en-US" sz="2000" dirty="0"/>
              <a:t>, which is acceptable for small arrays but inefficient for large ones.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/>
              <a:t>The goal of this problem is to </a:t>
            </a:r>
            <a:r>
              <a:rPr lang="en-US" sz="2000" b="1" dirty="0"/>
              <a:t>optimize the number of comparisons</a:t>
            </a:r>
            <a:r>
              <a:rPr lang="en-US" sz="2000" dirty="0"/>
              <a:t> required to find both the minimum and maximum values using a </a:t>
            </a:r>
            <a:r>
              <a:rPr lang="en-US" sz="2000" b="1" dirty="0"/>
              <a:t>Divide and Conquer strategy</a:t>
            </a:r>
            <a:r>
              <a:rPr lang="en-US" sz="2000" dirty="0"/>
              <a:t>, a classic algorithm design paradigm. Divide and Conquer works by breaking a problem into subproblems, solving the subproblems recursively, and combining their solutions to solve the original problem.</a:t>
            </a:r>
          </a:p>
          <a:p>
            <a:pPr>
              <a:buNone/>
            </a:pPr>
            <a:endParaRPr lang="en-US" sz="2000" dirty="0"/>
          </a:p>
          <a:p>
            <a:r>
              <a:rPr lang="en-US" sz="2000" dirty="0"/>
              <a:t>This approach can reduce the number of comparisons to approximately </a:t>
            </a:r>
            <a:r>
              <a:rPr lang="en-US" sz="2000" b="1" dirty="0"/>
              <a:t>1.5n</a:t>
            </a:r>
            <a:r>
              <a:rPr lang="en-US" sz="2000" dirty="0"/>
              <a:t>, offering a more efficient solution, particularly for large datasets.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2F5837-A555-6126-2AB8-38AB3B6A41AE}"/>
              </a:ext>
            </a:extLst>
          </p:cNvPr>
          <p:cNvSpPr txBox="1"/>
          <p:nvPr/>
        </p:nvSpPr>
        <p:spPr>
          <a:xfrm>
            <a:off x="2546430" y="578734"/>
            <a:ext cx="6470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DESCRIPITON</a:t>
            </a:r>
            <a:endParaRPr lang="en-IN" sz="4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9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555487" y="613465"/>
            <a:ext cx="11354764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</a:t>
            </a:r>
            <a:r>
              <a:rPr lang="en-US" sz="4800" b="1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</a:t>
            </a:r>
            <a:r>
              <a:rPr lang="en-US" sz="4800" b="1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TECHNIQUE</a:t>
            </a:r>
          </a:p>
        </p:txBody>
      </p:sp>
      <p:sp>
        <p:nvSpPr>
          <p:cNvPr id="96" name="Google Shape;96;p2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2"/>
          <p:cNvSpPr txBox="1">
            <a:spLocks noGrp="1"/>
          </p:cNvSpPr>
          <p:nvPr>
            <p:ph type="subTitle" idx="1"/>
          </p:nvPr>
        </p:nvSpPr>
        <p:spPr>
          <a:xfrm>
            <a:off x="2063992" y="1885620"/>
            <a:ext cx="8337754" cy="2350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None/>
            </a:pPr>
            <a:r>
              <a:rPr lang="en-US" sz="3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We'll use the </a:t>
            </a:r>
            <a:r>
              <a:rPr lang="en-US" sz="3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Divide-and-Conquer</a:t>
            </a:r>
            <a:r>
              <a:rPr lang="en-US" sz="3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0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approach,which</a:t>
            </a:r>
            <a:r>
              <a:rPr lang="en-US" sz="3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sz="3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Divides</a:t>
            </a:r>
            <a:r>
              <a:rPr lang="en-US" sz="3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the problem into smaller subproblems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sz="3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Conquers</a:t>
            </a:r>
            <a:r>
              <a:rPr lang="en-US" sz="3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by solving the subproblems recursively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sz="3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Combines</a:t>
            </a:r>
            <a:r>
              <a:rPr lang="en-US" sz="3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the solutions of the subproblems</a:t>
            </a:r>
          </a:p>
          <a:p>
            <a:pPr marL="127000" indent="0" algn="l"/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3E7B86-5A4F-B7B8-EBFA-E845AE4DF6F0}"/>
              </a:ext>
            </a:extLst>
          </p:cNvPr>
          <p:cNvSpPr txBox="1"/>
          <p:nvPr/>
        </p:nvSpPr>
        <p:spPr>
          <a:xfrm>
            <a:off x="1689904" y="660816"/>
            <a:ext cx="9160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APPROPRIATE DATA STRUCTURES</a:t>
            </a:r>
            <a:endParaRPr lang="en-IN" sz="4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F0DC7C-68D3-5E21-B21C-87F359B24B1F}"/>
              </a:ext>
            </a:extLst>
          </p:cNvPr>
          <p:cNvSpPr txBox="1"/>
          <p:nvPr/>
        </p:nvSpPr>
        <p:spPr>
          <a:xfrm>
            <a:off x="1840374" y="1643846"/>
            <a:ext cx="947966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Array: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 -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Stores the input data.</a:t>
            </a:r>
          </a:p>
          <a:p>
            <a:pPr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Tuple / Pair: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 -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return both min and max values from a recursive function.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Stack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 -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 explicitly used, but recursion uses the call stack.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2805953" y="228601"/>
            <a:ext cx="702384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SIZE</a:t>
            </a:r>
          </a:p>
        </p:txBody>
      </p:sp>
      <p:sp>
        <p:nvSpPr>
          <p:cNvPr id="114" name="Google Shape;114;p5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1166277" y="1073329"/>
            <a:ext cx="10584300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CBF10F9-012B-2F0E-A5E4-F3216F4E2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968" y="1398529"/>
            <a:ext cx="9567816" cy="1792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works for any positive integer n ≥ 1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Optimal for medium to large arrays (n &gt; 100) where comparison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r>
              <a:rPr lang="en-US" sz="2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reduction matters.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81E71C-1179-CA2F-78B3-FE575010781E}"/>
              </a:ext>
            </a:extLst>
          </p:cNvPr>
          <p:cNvSpPr txBox="1"/>
          <p:nvPr/>
        </p:nvSpPr>
        <p:spPr>
          <a:xfrm>
            <a:off x="1633184" y="2658338"/>
            <a:ext cx="9369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RECURRANCE RELATION FOR COMPARISON:</a:t>
            </a:r>
            <a:endParaRPr lang="en-IN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87F09DC-16E3-0DE6-388A-FD5C0E231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3184" y="3058448"/>
            <a:ext cx="7752443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Let T(n) be the number of key comparisons.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n = 1: 0 comparisons (single element).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n = 2: 1 comparison (compare two elements).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n &gt; 2: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Split into two halves of roughly n/2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Recursively compute min and max on both sides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Compare min1 with min2 → 1 comparison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Compare max1 with max2 → 1 comparison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667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B55E88-6CC5-F4BF-9DED-106C7345431A}"/>
              </a:ext>
            </a:extLst>
          </p:cNvPr>
          <p:cNvSpPr txBox="1"/>
          <p:nvPr/>
        </p:nvSpPr>
        <p:spPr>
          <a:xfrm>
            <a:off x="2407534" y="300942"/>
            <a:ext cx="84610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BRUTE FORCE ALGORITHM COMPARISON:</a:t>
            </a:r>
            <a:endParaRPr lang="en-IN" sz="3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3DAC77-A077-90DE-DFC1-7240F4D1401B}"/>
              </a:ext>
            </a:extLst>
          </p:cNvPr>
          <p:cNvSpPr txBox="1"/>
          <p:nvPr/>
        </p:nvSpPr>
        <p:spPr>
          <a:xfrm>
            <a:off x="1527858" y="993581"/>
            <a:ext cx="333350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BRUTE-FORCE: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6D4A8D-C10D-2A6C-E53C-8C30765820FC}"/>
              </a:ext>
            </a:extLst>
          </p:cNvPr>
          <p:cNvSpPr txBox="1"/>
          <p:nvPr/>
        </p:nvSpPr>
        <p:spPr>
          <a:xfrm>
            <a:off x="2407534" y="1543897"/>
            <a:ext cx="666701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err="1"/>
              <a:t>min_val</a:t>
            </a:r>
            <a:r>
              <a:rPr lang="en-IN" sz="2000" dirty="0"/>
              <a:t> = </a:t>
            </a:r>
            <a:r>
              <a:rPr lang="en-IN" sz="2000" dirty="0" err="1"/>
              <a:t>arr</a:t>
            </a:r>
            <a:r>
              <a:rPr lang="en-IN" sz="2000" dirty="0"/>
              <a:t>[0]</a:t>
            </a:r>
          </a:p>
          <a:p>
            <a:r>
              <a:rPr lang="en-IN" sz="2000" dirty="0" err="1"/>
              <a:t>max_val</a:t>
            </a:r>
            <a:r>
              <a:rPr lang="en-IN" sz="2000" dirty="0"/>
              <a:t> = </a:t>
            </a:r>
            <a:r>
              <a:rPr lang="en-IN" sz="2000" dirty="0" err="1"/>
              <a:t>arr</a:t>
            </a:r>
            <a:r>
              <a:rPr lang="en-IN" sz="2000" dirty="0"/>
              <a:t>[0]</a:t>
            </a:r>
          </a:p>
          <a:p>
            <a:r>
              <a:rPr lang="en-IN" sz="2000" dirty="0"/>
              <a:t>for </a:t>
            </a:r>
            <a:r>
              <a:rPr lang="en-IN" sz="2000" dirty="0" err="1"/>
              <a:t>i</a:t>
            </a:r>
            <a:r>
              <a:rPr lang="en-IN" sz="2000" dirty="0"/>
              <a:t> in 1 to n-1:</a:t>
            </a:r>
          </a:p>
          <a:p>
            <a:r>
              <a:rPr lang="en-IN" sz="2000" dirty="0"/>
              <a:t>    if </a:t>
            </a:r>
            <a:r>
              <a:rPr lang="en-IN" sz="2000" dirty="0" err="1"/>
              <a:t>arr</a:t>
            </a:r>
            <a:r>
              <a:rPr lang="en-IN" sz="2000" dirty="0"/>
              <a:t>[</a:t>
            </a:r>
            <a:r>
              <a:rPr lang="en-IN" sz="2000" dirty="0" err="1"/>
              <a:t>i</a:t>
            </a:r>
            <a:r>
              <a:rPr lang="en-IN" sz="2000" dirty="0"/>
              <a:t>] &lt; </a:t>
            </a:r>
            <a:r>
              <a:rPr lang="en-IN" sz="2000" dirty="0" err="1"/>
              <a:t>min_val</a:t>
            </a:r>
            <a:r>
              <a:rPr lang="en-IN" sz="2000" dirty="0"/>
              <a:t>:</a:t>
            </a:r>
          </a:p>
          <a:p>
            <a:r>
              <a:rPr lang="en-IN" sz="2000" dirty="0"/>
              <a:t>        </a:t>
            </a:r>
            <a:r>
              <a:rPr lang="en-IN" sz="2000" dirty="0" err="1"/>
              <a:t>min_val</a:t>
            </a:r>
            <a:r>
              <a:rPr lang="en-IN" sz="2000" dirty="0"/>
              <a:t> = </a:t>
            </a:r>
            <a:r>
              <a:rPr lang="en-IN" sz="2000" dirty="0" err="1"/>
              <a:t>arr</a:t>
            </a:r>
            <a:r>
              <a:rPr lang="en-IN" sz="2000" dirty="0"/>
              <a:t>[</a:t>
            </a:r>
            <a:r>
              <a:rPr lang="en-IN" sz="2000" dirty="0" err="1"/>
              <a:t>i</a:t>
            </a:r>
            <a:r>
              <a:rPr lang="en-IN" sz="2000" dirty="0"/>
              <a:t>]</a:t>
            </a:r>
          </a:p>
          <a:p>
            <a:r>
              <a:rPr lang="en-IN" sz="2000" dirty="0"/>
              <a:t>    if </a:t>
            </a:r>
            <a:r>
              <a:rPr lang="en-IN" sz="2000" dirty="0" err="1"/>
              <a:t>arr</a:t>
            </a:r>
            <a:r>
              <a:rPr lang="en-IN" sz="2000" dirty="0"/>
              <a:t>[</a:t>
            </a:r>
            <a:r>
              <a:rPr lang="en-IN" sz="2000" dirty="0" err="1"/>
              <a:t>i</a:t>
            </a:r>
            <a:r>
              <a:rPr lang="en-IN" sz="2000" dirty="0"/>
              <a:t>] &gt; </a:t>
            </a:r>
            <a:r>
              <a:rPr lang="en-IN" sz="2000" dirty="0" err="1"/>
              <a:t>max_val</a:t>
            </a:r>
            <a:r>
              <a:rPr lang="en-IN" sz="2000" dirty="0"/>
              <a:t>:</a:t>
            </a:r>
          </a:p>
          <a:p>
            <a:r>
              <a:rPr lang="en-IN" sz="2000" dirty="0"/>
              <a:t>        </a:t>
            </a:r>
            <a:r>
              <a:rPr lang="en-IN" sz="2000" dirty="0" err="1"/>
              <a:t>max_val</a:t>
            </a:r>
            <a:r>
              <a:rPr lang="en-IN" sz="2000" dirty="0"/>
              <a:t> = </a:t>
            </a:r>
            <a:r>
              <a:rPr lang="en-IN" sz="2000" dirty="0" err="1"/>
              <a:t>arr</a:t>
            </a:r>
            <a:r>
              <a:rPr lang="en-IN" sz="2000" dirty="0"/>
              <a:t>[</a:t>
            </a:r>
            <a:r>
              <a:rPr lang="en-IN" sz="2000" dirty="0" err="1"/>
              <a:t>i</a:t>
            </a:r>
            <a:r>
              <a:rPr lang="en-IN" sz="2000" dirty="0"/>
              <a:t>]</a:t>
            </a:r>
          </a:p>
          <a:p>
            <a:endParaRPr lang="en-IN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502974F-5B70-4498-0005-7DEEF6FE2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7858" y="3540905"/>
            <a:ext cx="690124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Comparisons: 2 comparisons per element → total: 2n – 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DIVIDE AND CONQUER: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Comparisons: ~ 1.5n comparisons → better for large 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629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51A19E1-C568-9B4E-F960-992D33590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743355"/>
              </p:ext>
            </p:extLst>
          </p:nvPr>
        </p:nvGraphicFramePr>
        <p:xfrm>
          <a:off x="1979271" y="2361235"/>
          <a:ext cx="9398643" cy="1875099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107159">
                  <a:extLst>
                    <a:ext uri="{9D8B030D-6E8A-4147-A177-3AD203B41FA5}">
                      <a16:colId xmlns:a16="http://schemas.microsoft.com/office/drawing/2014/main" val="767387817"/>
                    </a:ext>
                  </a:extLst>
                </a:gridCol>
                <a:gridCol w="3145742">
                  <a:extLst>
                    <a:ext uri="{9D8B030D-6E8A-4147-A177-3AD203B41FA5}">
                      <a16:colId xmlns:a16="http://schemas.microsoft.com/office/drawing/2014/main" val="531696371"/>
                    </a:ext>
                  </a:extLst>
                </a:gridCol>
                <a:gridCol w="3145742">
                  <a:extLst>
                    <a:ext uri="{9D8B030D-6E8A-4147-A177-3AD203B41FA5}">
                      <a16:colId xmlns:a16="http://schemas.microsoft.com/office/drawing/2014/main" val="3874482749"/>
                    </a:ext>
                  </a:extLst>
                </a:gridCol>
              </a:tblGrid>
              <a:tr h="563301">
                <a:tc>
                  <a:txBody>
                    <a:bodyPr/>
                    <a:lstStyle/>
                    <a:p>
                      <a:r>
                        <a:rPr lang="en-IN" sz="2000" b="1" dirty="0"/>
                        <a:t>Approach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b="1" dirty="0"/>
                        <a:t>Time Complexity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b="1" dirty="0"/>
                        <a:t>Comparisons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8432218"/>
                  </a:ext>
                </a:extLst>
              </a:tr>
              <a:tr h="655899">
                <a:tc>
                  <a:txBody>
                    <a:bodyPr/>
                    <a:lstStyle/>
                    <a:p>
                      <a:r>
                        <a:rPr lang="en-IN" sz="1600" dirty="0"/>
                        <a:t>Brute Force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O(n)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2n - 2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6623746"/>
                  </a:ext>
                </a:extLst>
              </a:tr>
              <a:tr h="655899">
                <a:tc>
                  <a:txBody>
                    <a:bodyPr/>
                    <a:lstStyle/>
                    <a:p>
                      <a:r>
                        <a:rPr lang="en-IN" sz="1600" dirty="0"/>
                        <a:t>Divide and Conquer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O(n)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~</a:t>
                      </a:r>
                      <a:r>
                        <a:rPr lang="en-IN" sz="1600" dirty="0"/>
                        <a:t>1.5n - 2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191353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FC054CA-B2F0-3A8B-57E7-90C7B1457F6A}"/>
              </a:ext>
            </a:extLst>
          </p:cNvPr>
          <p:cNvSpPr txBox="1"/>
          <p:nvPr/>
        </p:nvSpPr>
        <p:spPr>
          <a:xfrm>
            <a:off x="3680750" y="740780"/>
            <a:ext cx="92365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EFFICIENCY CLASS</a:t>
            </a:r>
          </a:p>
        </p:txBody>
      </p:sp>
    </p:spTree>
    <p:extLst>
      <p:ext uri="{BB962C8B-B14F-4D97-AF65-F5344CB8AC3E}">
        <p14:creationId xmlns:p14="http://schemas.microsoft.com/office/powerpoint/2010/main" val="2990929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51C543-07F2-F385-DBF1-3DC1F7792305}"/>
              </a:ext>
            </a:extLst>
          </p:cNvPr>
          <p:cNvSpPr txBox="1"/>
          <p:nvPr/>
        </p:nvSpPr>
        <p:spPr>
          <a:xfrm>
            <a:off x="1805650" y="763930"/>
            <a:ext cx="44562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INPUT:</a:t>
            </a:r>
            <a:endParaRPr lang="en-IN" sz="3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49AF08-989C-79E2-21F4-1D9A2DE9E462}"/>
              </a:ext>
            </a:extLst>
          </p:cNvPr>
          <p:cNvSpPr txBox="1"/>
          <p:nvPr/>
        </p:nvSpPr>
        <p:spPr>
          <a:xfrm>
            <a:off x="2774065" y="1594020"/>
            <a:ext cx="66438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err="1"/>
              <a:t>arr</a:t>
            </a:r>
            <a:r>
              <a:rPr lang="en-IN" sz="2000" dirty="0"/>
              <a:t> = [3, 5, 1, 2, 4, 8]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30298D-A694-EB57-3BBD-18652185B395}"/>
              </a:ext>
            </a:extLst>
          </p:cNvPr>
          <p:cNvSpPr txBox="1"/>
          <p:nvPr/>
        </p:nvSpPr>
        <p:spPr>
          <a:xfrm>
            <a:off x="1805650" y="2546430"/>
            <a:ext cx="39238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OUTPUT:</a:t>
            </a:r>
            <a:endParaRPr lang="en-IN" sz="3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41B38A-7863-8A67-595F-C6C506534571}"/>
              </a:ext>
            </a:extLst>
          </p:cNvPr>
          <p:cNvSpPr txBox="1"/>
          <p:nvPr/>
        </p:nvSpPr>
        <p:spPr>
          <a:xfrm>
            <a:off x="2774065" y="3363361"/>
            <a:ext cx="35418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Min: 1</a:t>
            </a:r>
          </a:p>
          <a:p>
            <a:r>
              <a:rPr lang="en-IN" sz="2000" dirty="0"/>
              <a:t>Max: 8</a:t>
            </a:r>
          </a:p>
        </p:txBody>
      </p:sp>
    </p:spTree>
    <p:extLst>
      <p:ext uri="{BB962C8B-B14F-4D97-AF65-F5344CB8AC3E}">
        <p14:creationId xmlns:p14="http://schemas.microsoft.com/office/powerpoint/2010/main" val="659712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4707657" y="3137396"/>
            <a:ext cx="2776686" cy="583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493</Words>
  <Application>Microsoft Office PowerPoint</Application>
  <PresentationFormat>Widescreen</PresentationFormat>
  <Paragraphs>75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Noto Sans Symbols</vt:lpstr>
      <vt:lpstr>Times New Roman</vt:lpstr>
      <vt:lpstr>Wingdings</vt:lpstr>
      <vt:lpstr>Flow</vt:lpstr>
      <vt:lpstr>EFFICIENT MIN-MAX SEARCH USING DIVIDE AND CONQUER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kavinkumar M</dc:creator>
  <cp:lastModifiedBy>ruchitha270305@gmail.com</cp:lastModifiedBy>
  <cp:revision>5</cp:revision>
  <dcterms:created xsi:type="dcterms:W3CDTF">2021-04-21T15:36:00Z</dcterms:created>
  <dcterms:modified xsi:type="dcterms:W3CDTF">2025-04-11T06:05:39Z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37A3327C92E44D8A8E230645E01DA062</vt:lpwstr>
  </property>
  <property fmtid="{D5CDD505-2E9C-101B-9397-08002B2CF9AE}" pid="3" name="KSOProductBuildVer">
    <vt:lpwstr>1033-11.2.0.11537</vt:lpwstr>
  </property>
</Properties>
</file>