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A5C3-3978-2777-E362-581B39C05F46}"/>
              </a:ext>
            </a:extLst>
          </p:cNvPr>
          <p:cNvSpPr>
            <a:spLocks noGrp="1"/>
          </p:cNvSpPr>
          <p:nvPr>
            <p:ph type="ctrTitle"/>
          </p:nvPr>
        </p:nvSpPr>
        <p:spPr>
          <a:xfrm>
            <a:off x="2589213" y="2008094"/>
            <a:ext cx="8915399" cy="2769287"/>
          </a:xfrm>
        </p:spPr>
        <p:txBody>
          <a:bodyPr>
            <a:noAutofit/>
          </a:bodyPr>
          <a:lstStyle/>
          <a:p>
            <a:r>
              <a:rPr lang="en-US" sz="3200"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t>Student Track : Open innovation</a:t>
            </a:r>
            <a:br>
              <a:rPr lang="en-US" sz="3200" dirty="0">
                <a:solidFill>
                  <a:schemeClr val="tx1">
                    <a:lumMod val="95000"/>
                  </a:schemeClr>
                </a:solidFill>
                <a:latin typeface="Times New Roman" panose="02020603050405020304" pitchFamily="18" charset="0"/>
                <a:cs typeface="Times New Roman" panose="02020603050405020304" pitchFamily="18" charset="0"/>
              </a:rPr>
            </a:br>
            <a:r>
              <a:rPr lang="en-US" sz="3200"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t>Student branch code: IEEE Student Branch STB60213367,BANGLORE SECTION</a:t>
            </a:r>
            <a:br>
              <a:rPr lang="en-US" sz="3200" dirty="0">
                <a:solidFill>
                  <a:schemeClr val="tx1">
                    <a:lumMod val="95000"/>
                  </a:schemeClr>
                </a:solidFill>
                <a:latin typeface="Times New Roman" panose="02020603050405020304" pitchFamily="18" charset="0"/>
                <a:cs typeface="Times New Roman" panose="02020603050405020304" pitchFamily="18" charset="0"/>
              </a:rPr>
            </a:br>
            <a:r>
              <a:rPr lang="en-US" sz="3200"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t>Team Name: Innovisionaries</a:t>
            </a:r>
            <a:br>
              <a:rPr lang="en-US" sz="3200"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br>
            <a:r>
              <a:rPr lang="en-US" sz="3200"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t>Institute Name: Soundarya institute of management and science</a:t>
            </a:r>
            <a:endParaRPr lang="en-IN" sz="3200" dirty="0">
              <a:solidFill>
                <a:schemeClr val="tx1">
                  <a:lumMod val="95000"/>
                </a:schemeClr>
              </a:solidFill>
            </a:endParaRPr>
          </a:p>
        </p:txBody>
      </p:sp>
      <p:sp>
        <p:nvSpPr>
          <p:cNvPr id="3" name="Subtitle 2">
            <a:extLst>
              <a:ext uri="{FF2B5EF4-FFF2-40B4-BE49-F238E27FC236}">
                <a16:creationId xmlns:a16="http://schemas.microsoft.com/office/drawing/2014/main" id="{D50810DB-BB96-2C4D-6C96-92EA61B99421}"/>
              </a:ext>
            </a:extLst>
          </p:cNvPr>
          <p:cNvSpPr>
            <a:spLocks noGrp="1"/>
          </p:cNvSpPr>
          <p:nvPr>
            <p:ph type="subTitle" idx="1"/>
          </p:nvPr>
        </p:nvSpPr>
        <p:spPr>
          <a:xfrm>
            <a:off x="6615953" y="5244353"/>
            <a:ext cx="4888659" cy="659309"/>
          </a:xfrm>
        </p:spPr>
        <p:txBody>
          <a:bodyPr>
            <a:noAutofit/>
          </a:bodyPr>
          <a:lstStyle/>
          <a:p>
            <a:r>
              <a:rPr lang="en-US"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t>Team Leader Name: Ruchitha Reddy M P</a:t>
            </a:r>
            <a:br>
              <a:rPr lang="en-US"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br>
            <a:r>
              <a:rPr lang="en-US" dirty="0">
                <a:solidFill>
                  <a:schemeClr val="tx1">
                    <a:lumMod val="95000"/>
                  </a:schemeClr>
                </a:solidFill>
                <a:latin typeface="Times New Roman" panose="02020603050405020304" pitchFamily="18" charset="0"/>
                <a:ea typeface="Franklin Gothic"/>
                <a:cs typeface="Times New Roman" panose="02020603050405020304" pitchFamily="18" charset="0"/>
                <a:sym typeface="Franklin Gothic"/>
              </a:rPr>
              <a:t>Team Members: Yashas R, Vinutha S T, Ananya R</a:t>
            </a:r>
            <a:br>
              <a:rPr lang="en-US"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endParaRPr>
          </a:p>
        </p:txBody>
      </p:sp>
      <p:pic>
        <p:nvPicPr>
          <p:cNvPr id="4" name="Picture 6" descr="IEEE India Council">
            <a:extLst>
              <a:ext uri="{FF2B5EF4-FFF2-40B4-BE49-F238E27FC236}">
                <a16:creationId xmlns:a16="http://schemas.microsoft.com/office/drawing/2014/main" id="{48FB8A97-9281-05F9-FF1A-1BA779C70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318" y="327213"/>
            <a:ext cx="2133600" cy="1344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397B93-F8B8-9F4A-39A9-36C9FD0F46B0}"/>
              </a:ext>
            </a:extLst>
          </p:cNvPr>
          <p:cNvPicPr>
            <a:picLocks noChangeAspect="1"/>
          </p:cNvPicPr>
          <p:nvPr/>
        </p:nvPicPr>
        <p:blipFill>
          <a:blip r:embed="rId3"/>
          <a:stretch>
            <a:fillRect/>
          </a:stretch>
        </p:blipFill>
        <p:spPr>
          <a:xfrm>
            <a:off x="336176" y="-773407"/>
            <a:ext cx="3079377" cy="3545945"/>
          </a:xfrm>
          <a:prstGeom prst="rect">
            <a:avLst/>
          </a:prstGeom>
        </p:spPr>
      </p:pic>
    </p:spTree>
    <p:extLst>
      <p:ext uri="{BB962C8B-B14F-4D97-AF65-F5344CB8AC3E}">
        <p14:creationId xmlns:p14="http://schemas.microsoft.com/office/powerpoint/2010/main" val="133914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D664-9319-D011-502C-899E1CF2FFFC}"/>
              </a:ext>
            </a:extLst>
          </p:cNvPr>
          <p:cNvSpPr>
            <a:spLocks noGrp="1"/>
          </p:cNvSpPr>
          <p:nvPr>
            <p:ph type="title"/>
          </p:nvPr>
        </p:nvSpPr>
        <p:spPr>
          <a:xfrm>
            <a:off x="2592925" y="624110"/>
            <a:ext cx="8911687" cy="890925"/>
          </a:xfrm>
        </p:spPr>
        <p:txBody>
          <a:bodyPr/>
          <a:lstStyle/>
          <a:p>
            <a:r>
              <a:rPr lang="en-GB" dirty="0">
                <a:latin typeface="Times New Roman" panose="02020603050405020304" pitchFamily="18" charset="0"/>
                <a:cs typeface="Times New Roman" panose="02020603050405020304" pitchFamily="18" charset="0"/>
              </a:rPr>
              <a:t>Problem statement and Idea overview</a:t>
            </a:r>
            <a:endParaRPr lang="en-IN" dirty="0"/>
          </a:p>
        </p:txBody>
      </p:sp>
      <p:sp>
        <p:nvSpPr>
          <p:cNvPr id="3" name="Content Placeholder 2">
            <a:extLst>
              <a:ext uri="{FF2B5EF4-FFF2-40B4-BE49-F238E27FC236}">
                <a16:creationId xmlns:a16="http://schemas.microsoft.com/office/drawing/2014/main" id="{9C76C93C-2C49-276C-E8D3-8376C3390011}"/>
              </a:ext>
            </a:extLst>
          </p:cNvPr>
          <p:cNvSpPr>
            <a:spLocks noGrp="1"/>
          </p:cNvSpPr>
          <p:nvPr>
            <p:ph idx="1"/>
          </p:nvPr>
        </p:nvSpPr>
        <p:spPr>
          <a:xfrm>
            <a:off x="2589212" y="1335741"/>
            <a:ext cx="8915400" cy="4575481"/>
          </a:xfrm>
        </p:spPr>
        <p:txBody>
          <a:bodyPr/>
          <a:lstStyle/>
          <a:p>
            <a:r>
              <a:rPr lang="en-GB" sz="2400" dirty="0">
                <a:latin typeface="Times New Roman" panose="02020603050405020304" pitchFamily="18" charset="0"/>
                <a:cs typeface="Times New Roman" panose="02020603050405020304" pitchFamily="18" charset="0"/>
              </a:rPr>
              <a:t>Challenging initiatives for mitigating and adapting to climate change.</a:t>
            </a:r>
          </a:p>
          <a:p>
            <a:pPr marL="0" indent="0">
              <a:buNone/>
            </a:pPr>
            <a:r>
              <a:rPr lang="en-GB" sz="2400" dirty="0">
                <a:latin typeface="Times New Roman" panose="02020603050405020304" pitchFamily="18" charset="0"/>
                <a:cs typeface="Times New Roman" panose="02020603050405020304" pitchFamily="18" charset="0"/>
              </a:rPr>
              <a:t>IDEA:</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Our idea provides the solution for air pollution and electricity conservation. In, hotel managements we can observe more power consumption for making the hotels attractive.</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Solution for this idea lies in the kitchen of the same hotels. While cooking more amount of steams will be produced and chimneys will observe the steam and let it out. Here we can fix turbines and generate power from the steam and in this process SO2,NO2,NOX etc gases will be released .These gases can be send to industries for the industries uses.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1341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380F-2384-33B3-588B-9A51C9D98AE6}"/>
              </a:ext>
            </a:extLst>
          </p:cNvPr>
          <p:cNvSpPr>
            <a:spLocks noGrp="1"/>
          </p:cNvSpPr>
          <p:nvPr>
            <p:ph type="title"/>
          </p:nvPr>
        </p:nvSpPr>
        <p:spPr>
          <a:xfrm>
            <a:off x="2592925" y="624110"/>
            <a:ext cx="8911687" cy="765419"/>
          </a:xfrm>
        </p:spPr>
        <p:txBody>
          <a:bodyPr/>
          <a:lstStyle/>
          <a:p>
            <a:r>
              <a:rPr lang="en-GB" dirty="0">
                <a:latin typeface="Times New Roman" panose="02020603050405020304" pitchFamily="18" charset="0"/>
                <a:cs typeface="Times New Roman" panose="02020603050405020304" pitchFamily="18" charset="0"/>
              </a:rPr>
              <a:t>Mathematical  calculation </a:t>
            </a:r>
            <a:endParaRPr lang="en-IN" dirty="0"/>
          </a:p>
        </p:txBody>
      </p:sp>
      <p:sp>
        <p:nvSpPr>
          <p:cNvPr id="3" name="Content Placeholder 2">
            <a:extLst>
              <a:ext uri="{FF2B5EF4-FFF2-40B4-BE49-F238E27FC236}">
                <a16:creationId xmlns:a16="http://schemas.microsoft.com/office/drawing/2014/main" id="{8C065AFB-2B36-C5B7-D6D2-3417F5C4883A}"/>
              </a:ext>
            </a:extLst>
          </p:cNvPr>
          <p:cNvSpPr>
            <a:spLocks noGrp="1"/>
          </p:cNvSpPr>
          <p:nvPr>
            <p:ph idx="1"/>
          </p:nvPr>
        </p:nvSpPr>
        <p:spPr>
          <a:xfrm>
            <a:off x="2589212" y="1389529"/>
            <a:ext cx="8915400" cy="4521693"/>
          </a:xfrm>
        </p:spPr>
        <p:txBody>
          <a:bodyPr/>
          <a:lstStyle/>
          <a:p>
            <a:pPr marL="0" indent="0">
              <a:buNone/>
            </a:pPr>
            <a:r>
              <a:rPr lang="en-GB"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We are estimating how much power can be produced when we implement this model:</a:t>
            </a:r>
          </a:p>
          <a:p>
            <a:pPr marL="0" indent="0">
              <a:buNone/>
            </a:pPr>
            <a:r>
              <a:rPr lang="en-GB" dirty="0">
                <a:latin typeface="Times New Roman" panose="02020603050405020304" pitchFamily="18" charset="0"/>
                <a:cs typeface="Times New Roman" panose="02020603050405020304" pitchFamily="18" charset="0"/>
              </a:rPr>
              <a:t>Formulae to calculate power generated is as follows,</a:t>
            </a:r>
          </a:p>
          <a:p>
            <a:pPr marL="0" indent="0">
              <a:buNone/>
            </a:pPr>
            <a:r>
              <a:rPr lang="en-GB" sz="2000" dirty="0">
                <a:latin typeface="Times New Roman" panose="02020603050405020304" pitchFamily="18" charset="0"/>
                <a:cs typeface="Times New Roman" panose="02020603050405020304" pitchFamily="18" charset="0"/>
              </a:rPr>
              <a:t>Power output(in watts)=0.5*air density*rotation area*(wind speed)^3*efficiency.</a:t>
            </a:r>
          </a:p>
          <a:p>
            <a:pPr marL="0" indent="0">
              <a:buNone/>
            </a:pPr>
            <a:r>
              <a:rPr lang="en-GB" dirty="0">
                <a:latin typeface="Times New Roman" panose="02020603050405020304" pitchFamily="18" charset="0"/>
                <a:cs typeface="Times New Roman" panose="02020603050405020304" pitchFamily="18" charset="0"/>
              </a:rPr>
              <a:t> with approx. values , we can calculate power.</a:t>
            </a:r>
          </a:p>
          <a:p>
            <a:pPr marL="0" indent="0">
              <a:buNone/>
            </a:pPr>
            <a:r>
              <a:rPr lang="en-GB" sz="2400" dirty="0">
                <a:latin typeface="Times New Roman" panose="02020603050405020304" pitchFamily="18" charset="0"/>
                <a:cs typeface="Times New Roman" panose="02020603050405020304" pitchFamily="18" charset="0"/>
              </a:rPr>
              <a:t>P=0.5*1.225*0.0706858*125*0.35 </a:t>
            </a:r>
          </a:p>
          <a:p>
            <a:pPr marL="0" indent="0">
              <a:buNone/>
            </a:pPr>
            <a:r>
              <a:rPr lang="en-GB" sz="2400" dirty="0">
                <a:latin typeface="Times New Roman" panose="02020603050405020304" pitchFamily="18" charset="0"/>
                <a:cs typeface="Times New Roman" panose="02020603050405020304" pitchFamily="18" charset="0"/>
              </a:rPr>
              <a:t>  =12978.8 kw</a:t>
            </a:r>
          </a:p>
          <a:p>
            <a:pPr marL="0" indent="0">
              <a:buNone/>
            </a:pPr>
            <a:r>
              <a:rPr lang="en-GB" dirty="0">
                <a:latin typeface="Times New Roman" panose="02020603050405020304" pitchFamily="18" charset="0"/>
                <a:cs typeface="Times New Roman" panose="02020603050405020304" pitchFamily="18" charset="0"/>
              </a:rPr>
              <a:t>When we calculate it for one year p=103838.4 kwh</a:t>
            </a:r>
          </a:p>
          <a:p>
            <a:pPr marL="0" indent="0">
              <a:buNone/>
            </a:pPr>
            <a:r>
              <a:rPr lang="en-GB" dirty="0">
                <a:latin typeface="Times New Roman" panose="02020603050405020304" pitchFamily="18" charset="0"/>
                <a:cs typeface="Times New Roman" panose="02020603050405020304" pitchFamily="18" charset="0"/>
              </a:rPr>
              <a:t>Average power used in hotels annually is 314000kwh</a:t>
            </a:r>
          </a:p>
          <a:p>
            <a:pPr marL="0" indent="0">
              <a:buNone/>
            </a:pPr>
            <a:r>
              <a:rPr lang="en-GB" dirty="0">
                <a:latin typeface="Times New Roman" panose="02020603050405020304" pitchFamily="18" charset="0"/>
                <a:cs typeface="Times New Roman" panose="02020603050405020304" pitchFamily="18" charset="0"/>
              </a:rPr>
              <a:t>According to this we can actually produce 33.069% of power usage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1D23843A-F75F-68CD-EB7B-0E5E2527472F}"/>
              </a:ext>
            </a:extLst>
          </p:cNvPr>
          <p:cNvSpPr/>
          <p:nvPr/>
        </p:nvSpPr>
        <p:spPr>
          <a:xfrm>
            <a:off x="2662518" y="2232212"/>
            <a:ext cx="8355106" cy="38548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indent="0">
              <a:buNone/>
            </a:pPr>
            <a:r>
              <a:rPr lang="en-GB" sz="1800">
                <a:latin typeface="Times New Roman" panose="02020603050405020304" pitchFamily="18" charset="0"/>
                <a:cs typeface="Times New Roman" panose="02020603050405020304" pitchFamily="18" charset="0"/>
              </a:rPr>
              <a:t>Power output(in watts)=0.5*air density*rotation area*(wind speed)^3*efficiency.</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42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B2AC477-8F8B-958D-569B-B16954DADD23}"/>
              </a:ext>
            </a:extLst>
          </p:cNvPr>
          <p:cNvSpPr/>
          <p:nvPr/>
        </p:nvSpPr>
        <p:spPr>
          <a:xfrm>
            <a:off x="1685365" y="600636"/>
            <a:ext cx="2671482" cy="70821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steam or smoke simulation</a:t>
            </a:r>
          </a:p>
        </p:txBody>
      </p:sp>
      <p:sp>
        <p:nvSpPr>
          <p:cNvPr id="6" name="Rectangle: Rounded Corners 5">
            <a:extLst>
              <a:ext uri="{FF2B5EF4-FFF2-40B4-BE49-F238E27FC236}">
                <a16:creationId xmlns:a16="http://schemas.microsoft.com/office/drawing/2014/main" id="{6ED6733D-ED6F-14AF-AFEF-151CFABF9B23}"/>
              </a:ext>
            </a:extLst>
          </p:cNvPr>
          <p:cNvSpPr/>
          <p:nvPr/>
        </p:nvSpPr>
        <p:spPr>
          <a:xfrm>
            <a:off x="5665692" y="591671"/>
            <a:ext cx="2563907" cy="99508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a:t>Collecting the produced steam via chimney</a:t>
            </a:r>
            <a:endParaRPr lang="en-IN" dirty="0"/>
          </a:p>
        </p:txBody>
      </p:sp>
      <p:sp>
        <p:nvSpPr>
          <p:cNvPr id="8" name="Rectangle: Rounded Corners 7">
            <a:extLst>
              <a:ext uri="{FF2B5EF4-FFF2-40B4-BE49-F238E27FC236}">
                <a16:creationId xmlns:a16="http://schemas.microsoft.com/office/drawing/2014/main" id="{CF0D796A-7662-594E-532F-10CA0F5F7813}"/>
              </a:ext>
            </a:extLst>
          </p:cNvPr>
          <p:cNvSpPr/>
          <p:nvPr/>
        </p:nvSpPr>
        <p:spPr>
          <a:xfrm>
            <a:off x="9009529" y="2985248"/>
            <a:ext cx="2465295" cy="1371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Mechanical energy produced in turbine </a:t>
            </a:r>
          </a:p>
        </p:txBody>
      </p:sp>
      <p:sp>
        <p:nvSpPr>
          <p:cNvPr id="9" name="Rectangle: Rounded Corners 8">
            <a:extLst>
              <a:ext uri="{FF2B5EF4-FFF2-40B4-BE49-F238E27FC236}">
                <a16:creationId xmlns:a16="http://schemas.microsoft.com/office/drawing/2014/main" id="{7759E67B-7D0F-37E9-BC1A-B937D1BAB21C}"/>
              </a:ext>
            </a:extLst>
          </p:cNvPr>
          <p:cNvSpPr/>
          <p:nvPr/>
        </p:nvSpPr>
        <p:spPr>
          <a:xfrm>
            <a:off x="9009529" y="600636"/>
            <a:ext cx="2537012" cy="13805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a:t>Turbine placement</a:t>
            </a:r>
            <a:endParaRPr lang="en-IN" dirty="0"/>
          </a:p>
        </p:txBody>
      </p:sp>
      <p:sp>
        <p:nvSpPr>
          <p:cNvPr id="10" name="Rectangle: Rounded Corners 9">
            <a:extLst>
              <a:ext uri="{FF2B5EF4-FFF2-40B4-BE49-F238E27FC236}">
                <a16:creationId xmlns:a16="http://schemas.microsoft.com/office/drawing/2014/main" id="{F59100D0-CC95-EA29-8212-23B970BA8A9A}"/>
              </a:ext>
            </a:extLst>
          </p:cNvPr>
          <p:cNvSpPr/>
          <p:nvPr/>
        </p:nvSpPr>
        <p:spPr>
          <a:xfrm>
            <a:off x="5378825" y="2747682"/>
            <a:ext cx="2456330" cy="136263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Mechanical energy for generator</a:t>
            </a:r>
          </a:p>
        </p:txBody>
      </p:sp>
      <p:sp>
        <p:nvSpPr>
          <p:cNvPr id="11" name="Rectangle: Rounded Corners 10">
            <a:extLst>
              <a:ext uri="{FF2B5EF4-FFF2-40B4-BE49-F238E27FC236}">
                <a16:creationId xmlns:a16="http://schemas.microsoft.com/office/drawing/2014/main" id="{487040FC-D9BD-380A-A65F-A8FDD83EFFC0}"/>
              </a:ext>
            </a:extLst>
          </p:cNvPr>
          <p:cNvSpPr/>
          <p:nvPr/>
        </p:nvSpPr>
        <p:spPr>
          <a:xfrm>
            <a:off x="1443316" y="2474259"/>
            <a:ext cx="2913530" cy="136263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Electrical energy</a:t>
            </a:r>
          </a:p>
        </p:txBody>
      </p:sp>
      <p:sp>
        <p:nvSpPr>
          <p:cNvPr id="12" name="Rectangle: Rounded Corners 11">
            <a:extLst>
              <a:ext uri="{FF2B5EF4-FFF2-40B4-BE49-F238E27FC236}">
                <a16:creationId xmlns:a16="http://schemas.microsoft.com/office/drawing/2014/main" id="{5A6F17AD-B33A-5315-AAEA-F19A8DFB5DB0}"/>
              </a:ext>
            </a:extLst>
          </p:cNvPr>
          <p:cNvSpPr/>
          <p:nvPr/>
        </p:nvSpPr>
        <p:spPr>
          <a:xfrm>
            <a:off x="1595718" y="4527177"/>
            <a:ext cx="2321858" cy="173018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a:t>due to rotation of the turbine and temperature SO2,NO2,NOX gases are produced</a:t>
            </a:r>
            <a:endParaRPr lang="en-IN"/>
          </a:p>
        </p:txBody>
      </p:sp>
      <p:sp>
        <p:nvSpPr>
          <p:cNvPr id="13" name="Rectangle: Rounded Corners 12">
            <a:extLst>
              <a:ext uri="{FF2B5EF4-FFF2-40B4-BE49-F238E27FC236}">
                <a16:creationId xmlns:a16="http://schemas.microsoft.com/office/drawing/2014/main" id="{F6D23117-9DB4-321E-068C-89DDFB14976A}"/>
              </a:ext>
            </a:extLst>
          </p:cNvPr>
          <p:cNvSpPr/>
          <p:nvPr/>
        </p:nvSpPr>
        <p:spPr>
          <a:xfrm>
            <a:off x="5378825" y="5078507"/>
            <a:ext cx="2617694" cy="121023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a:t>collect gases and transfer to chemical industries</a:t>
            </a:r>
            <a:endParaRPr lang="en-IN"/>
          </a:p>
        </p:txBody>
      </p:sp>
      <p:sp>
        <p:nvSpPr>
          <p:cNvPr id="14" name="Arrow: Right 13">
            <a:extLst>
              <a:ext uri="{FF2B5EF4-FFF2-40B4-BE49-F238E27FC236}">
                <a16:creationId xmlns:a16="http://schemas.microsoft.com/office/drawing/2014/main" id="{AA9481C3-0126-0B77-FA12-8D5D73AF86EE}"/>
              </a:ext>
            </a:extLst>
          </p:cNvPr>
          <p:cNvSpPr/>
          <p:nvPr/>
        </p:nvSpPr>
        <p:spPr>
          <a:xfrm>
            <a:off x="4643718" y="954741"/>
            <a:ext cx="923364" cy="3541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A3E3956F-B583-8E02-2A30-7D5F5A8D0530}"/>
              </a:ext>
            </a:extLst>
          </p:cNvPr>
          <p:cNvSpPr/>
          <p:nvPr/>
        </p:nvSpPr>
        <p:spPr>
          <a:xfrm>
            <a:off x="8390965" y="1048871"/>
            <a:ext cx="546847" cy="331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4CECF1F-9C25-4A03-ADB4-99CEB462B0A6}"/>
              </a:ext>
            </a:extLst>
          </p:cNvPr>
          <p:cNvSpPr/>
          <p:nvPr/>
        </p:nvSpPr>
        <p:spPr>
          <a:xfrm>
            <a:off x="10130118" y="2124635"/>
            <a:ext cx="322729" cy="8337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E7195205-0698-FF88-32E0-82C16F07D1EC}"/>
              </a:ext>
            </a:extLst>
          </p:cNvPr>
          <p:cNvSpPr/>
          <p:nvPr/>
        </p:nvSpPr>
        <p:spPr>
          <a:xfrm>
            <a:off x="7960659" y="3339354"/>
            <a:ext cx="860612" cy="33169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Left 17">
            <a:extLst>
              <a:ext uri="{FF2B5EF4-FFF2-40B4-BE49-F238E27FC236}">
                <a16:creationId xmlns:a16="http://schemas.microsoft.com/office/drawing/2014/main" id="{385B3BF5-ADC4-7B7D-83B8-FC568B01F1FD}"/>
              </a:ext>
            </a:extLst>
          </p:cNvPr>
          <p:cNvSpPr/>
          <p:nvPr/>
        </p:nvSpPr>
        <p:spPr>
          <a:xfrm>
            <a:off x="4446492" y="3285566"/>
            <a:ext cx="779932" cy="35410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2A6F0E44-0FFF-2A86-4EAF-F43AF1FFACB2}"/>
              </a:ext>
            </a:extLst>
          </p:cNvPr>
          <p:cNvSpPr/>
          <p:nvPr/>
        </p:nvSpPr>
        <p:spPr>
          <a:xfrm>
            <a:off x="2420471" y="3908612"/>
            <a:ext cx="358588" cy="5558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746404BE-542B-C96A-DA3C-49A1FBBC648E}"/>
              </a:ext>
            </a:extLst>
          </p:cNvPr>
          <p:cNvSpPr/>
          <p:nvPr/>
        </p:nvSpPr>
        <p:spPr>
          <a:xfrm>
            <a:off x="4186518" y="5629835"/>
            <a:ext cx="1039906" cy="3541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817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BB5-82D7-F299-E035-F96BB691A7C7}"/>
              </a:ext>
            </a:extLst>
          </p:cNvPr>
          <p:cNvSpPr>
            <a:spLocks noGrp="1"/>
          </p:cNvSpPr>
          <p:nvPr>
            <p:ph type="title"/>
          </p:nvPr>
        </p:nvSpPr>
        <p:spPr>
          <a:xfrm>
            <a:off x="2592925" y="624110"/>
            <a:ext cx="8911687" cy="684737"/>
          </a:xfrm>
        </p:spPr>
        <p:txBody>
          <a:bodyPr/>
          <a:lstStyle/>
          <a:p>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FE3895-F95C-BF26-055A-292190C5DAA5}"/>
              </a:ext>
            </a:extLst>
          </p:cNvPr>
          <p:cNvSpPr>
            <a:spLocks noGrp="1"/>
          </p:cNvSpPr>
          <p:nvPr>
            <p:ph idx="1"/>
          </p:nvPr>
        </p:nvSpPr>
        <p:spPr>
          <a:xfrm>
            <a:off x="2589212" y="1308847"/>
            <a:ext cx="8915400" cy="4602375"/>
          </a:xfrm>
        </p:spPr>
        <p:txBody>
          <a:bodyPr>
            <a:normAutofit/>
          </a:bodyPr>
          <a:lstStyle/>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 energy will be produced from the produced model also energy will be conserved as they are producing the energy in their place itself.</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 pollution is reduced as the remaining gases will be segregated and send it to the chemical industries.</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Annual expenditure of the hotel will be reduced as electricity is produced by themselves.</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Pollution will be reduced as no smoke will be reduced by hotels and requirement of energy is reduced so thermal powerplants can reduce their production which is also creating a lot of pollution causing climate change.</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Future scope : Implementing in industries can be a big solution for pollution which has the ability to change the face of innovation.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61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C487-0A9C-63ED-F86F-58CC2A9B1BE5}"/>
              </a:ext>
            </a:extLst>
          </p:cNvPr>
          <p:cNvSpPr>
            <a:spLocks noGrp="1"/>
          </p:cNvSpPr>
          <p:nvPr>
            <p:ph type="title"/>
          </p:nvPr>
        </p:nvSpPr>
        <p:spPr>
          <a:xfrm>
            <a:off x="2589212" y="2537012"/>
            <a:ext cx="8915399" cy="1577788"/>
          </a:xfrm>
        </p:spPr>
        <p:txBody>
          <a:bodyPr>
            <a:noAutofit/>
          </a:bodyPr>
          <a:lstStyle/>
          <a:p>
            <a:r>
              <a:rPr lang="en-GB" sz="9600" dirty="0">
                <a:latin typeface="Times New Roman" panose="02020603050405020304" pitchFamily="18" charset="0"/>
                <a:cs typeface="Times New Roman" panose="02020603050405020304" pitchFamily="18" charset="0"/>
              </a:rPr>
              <a:t>THANKYOU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6587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134</TotalTime>
  <Words>458</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Times New Roman</vt:lpstr>
      <vt:lpstr>Wingdings</vt:lpstr>
      <vt:lpstr>Wingdings 3</vt:lpstr>
      <vt:lpstr>Wisp</vt:lpstr>
      <vt:lpstr>Student Track : Open innovation Student branch code: IEEE Student Branch STB60213367,BANGLORE SECTION Team Name: Innovisionaries Institute Name: Soundarya institute of management and science</vt:lpstr>
      <vt:lpstr>Problem statement and Idea overview</vt:lpstr>
      <vt:lpstr>Mathematical  calculation </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Track : open innovation Student branch code: IEEE Student Branch STB60213367,BANGLORE SECTION Team Name: Innovisionaries Institute Name: Soundarya institute of management and science</dc:title>
  <dc:creator>Ruchitha Reddy</dc:creator>
  <cp:lastModifiedBy>Ruchitha Reddy</cp:lastModifiedBy>
  <cp:revision>2</cp:revision>
  <dcterms:created xsi:type="dcterms:W3CDTF">2023-10-08T12:05:17Z</dcterms:created>
  <dcterms:modified xsi:type="dcterms:W3CDTF">2023-10-08T16:11:37Z</dcterms:modified>
</cp:coreProperties>
</file>