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72" r:id="rId5"/>
    <p:sldId id="273" r:id="rId6"/>
    <p:sldId id="274" r:id="rId7"/>
    <p:sldId id="275" r:id="rId8"/>
    <p:sldId id="267" r:id="rId9"/>
    <p:sldId id="259" r:id="rId10"/>
    <p:sldId id="270" r:id="rId11"/>
    <p:sldId id="296" r:id="rId12"/>
    <p:sldId id="260" r:id="rId13"/>
    <p:sldId id="286" r:id="rId14"/>
    <p:sldId id="288" r:id="rId15"/>
    <p:sldId id="261" r:id="rId16"/>
    <p:sldId id="289" r:id="rId17"/>
    <p:sldId id="276" r:id="rId18"/>
    <p:sldId id="290" r:id="rId19"/>
    <p:sldId id="263" r:id="rId20"/>
    <p:sldId id="278" r:id="rId21"/>
    <p:sldId id="279" r:id="rId22"/>
    <p:sldId id="280" r:id="rId23"/>
    <p:sldId id="262" r:id="rId24"/>
    <p:sldId id="291" r:id="rId25"/>
    <p:sldId id="292" r:id="rId26"/>
    <p:sldId id="293" r:id="rId27"/>
    <p:sldId id="294" r:id="rId28"/>
    <p:sldId id="281" r:id="rId29"/>
    <p:sldId id="295" r:id="rId30"/>
    <p:sldId id="284" r:id="rId31"/>
    <p:sldId id="285" r:id="rId32"/>
    <p:sldId id="264" r:id="rId33"/>
    <p:sldId id="265" r:id="rId34"/>
    <p:sldId id="287"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MEGABOT</a:t>
            </a:r>
          </a:p>
        </p:txBody>
      </p:sp>
      <p:sp>
        <p:nvSpPr>
          <p:cNvPr id="3" name="Subtitle 2"/>
          <p:cNvSpPr>
            <a:spLocks noGrp="1"/>
          </p:cNvSpPr>
          <p:nvPr>
            <p:ph type="subTitle" idx="1"/>
          </p:nvPr>
        </p:nvSpPr>
        <p:spPr>
          <a:xfrm>
            <a:off x="790469" y="2008554"/>
            <a:ext cx="3242269" cy="394098"/>
          </a:xfrm>
        </p:spPr>
        <p:txBody>
          <a:bodyPr>
            <a:normAutofit lnSpcReduction="10000"/>
          </a:bodyPr>
          <a:lstStyle/>
          <a:p>
            <a:pPr algn="l"/>
            <a:r>
              <a:rPr lang="en-GB" b="1" dirty="0"/>
              <a:t>Batch Number: CSE-G12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10470666"/>
              </p:ext>
            </p:extLst>
          </p:nvPr>
        </p:nvGraphicFramePr>
        <p:xfrm>
          <a:off x="535278" y="2493108"/>
          <a:ext cx="5514292" cy="405396"/>
        </p:xfrm>
        <a:graphic>
          <a:graphicData uri="http://schemas.openxmlformats.org/drawingml/2006/table">
            <a:tbl>
              <a:tblPr firstRow="1" bandRow="1">
                <a:tableStyleId>{2D5ABB26-0587-4C30-8999-92F81FD0307C}</a:tableStyleId>
              </a:tblPr>
              <a:tblGrid>
                <a:gridCol w="2563145">
                  <a:extLst>
                    <a:ext uri="{9D8B030D-6E8A-4147-A177-3AD203B41FA5}">
                      <a16:colId xmlns:a16="http://schemas.microsoft.com/office/drawing/2014/main" val="3331634959"/>
                    </a:ext>
                  </a:extLst>
                </a:gridCol>
                <a:gridCol w="2951147">
                  <a:extLst>
                    <a:ext uri="{9D8B030D-6E8A-4147-A177-3AD203B41FA5}">
                      <a16:colId xmlns:a16="http://schemas.microsoft.com/office/drawing/2014/main" val="2054911721"/>
                    </a:ext>
                  </a:extLst>
                </a:gridCol>
              </a:tblGrid>
              <a:tr h="405396">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368826" y="3164725"/>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Mr. Jerrin Joe Francis</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8" name="Table 7">
            <a:extLst>
              <a:ext uri="{FF2B5EF4-FFF2-40B4-BE49-F238E27FC236}">
                <a16:creationId xmlns:a16="http://schemas.microsoft.com/office/drawing/2014/main" id="{2380BEB4-BA0C-C0C9-A9DA-D9A5279AFA41}"/>
              </a:ext>
            </a:extLst>
          </p:cNvPr>
          <p:cNvGraphicFramePr>
            <a:graphicFrameLocks noGrp="1"/>
          </p:cNvGraphicFramePr>
          <p:nvPr>
            <p:extLst>
              <p:ext uri="{D42A27DB-BD31-4B8C-83A1-F6EECF244321}">
                <p14:modId xmlns:p14="http://schemas.microsoft.com/office/powerpoint/2010/main" val="816352416"/>
              </p:ext>
            </p:extLst>
          </p:nvPr>
        </p:nvGraphicFramePr>
        <p:xfrm>
          <a:off x="844464" y="2582403"/>
          <a:ext cx="4477814" cy="2356920"/>
        </p:xfrm>
        <a:graphic>
          <a:graphicData uri="http://schemas.openxmlformats.org/drawingml/2006/table">
            <a:tbl>
              <a:tblPr firstRow="1" bandRow="1">
                <a:tableStyleId>{5C22544A-7EE6-4342-B048-85BDC9FD1C3A}</a:tableStyleId>
              </a:tblPr>
              <a:tblGrid>
                <a:gridCol w="2238907">
                  <a:extLst>
                    <a:ext uri="{9D8B030D-6E8A-4147-A177-3AD203B41FA5}">
                      <a16:colId xmlns:a16="http://schemas.microsoft.com/office/drawing/2014/main" val="4131551119"/>
                    </a:ext>
                  </a:extLst>
                </a:gridCol>
                <a:gridCol w="2238907">
                  <a:extLst>
                    <a:ext uri="{9D8B030D-6E8A-4147-A177-3AD203B41FA5}">
                      <a16:colId xmlns:a16="http://schemas.microsoft.com/office/drawing/2014/main" val="1156870024"/>
                    </a:ext>
                  </a:extLst>
                </a:gridCol>
              </a:tblGrid>
              <a:tr h="471384">
                <a:tc>
                  <a:txBody>
                    <a:bodyPr/>
                    <a:lstStyle/>
                    <a:p>
                      <a:r>
                        <a:rPr lang="en-US" dirty="0"/>
                        <a:t>Roll Number</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4275599693"/>
                  </a:ext>
                </a:extLst>
              </a:tr>
              <a:tr h="471384">
                <a:tc>
                  <a:txBody>
                    <a:bodyPr/>
                    <a:lstStyle/>
                    <a:p>
                      <a:r>
                        <a:rPr lang="en-US" dirty="0"/>
                        <a:t>20201CSE0109</a:t>
                      </a:r>
                      <a:endParaRPr lang="en-IN" dirty="0"/>
                    </a:p>
                  </a:txBody>
                  <a:tcPr/>
                </a:tc>
                <a:tc>
                  <a:txBody>
                    <a:bodyPr/>
                    <a:lstStyle/>
                    <a:p>
                      <a:r>
                        <a:rPr lang="en-US" dirty="0"/>
                        <a:t>Ruchitha.M</a:t>
                      </a:r>
                      <a:endParaRPr lang="en-IN" dirty="0"/>
                    </a:p>
                  </a:txBody>
                  <a:tcPr/>
                </a:tc>
                <a:extLst>
                  <a:ext uri="{0D108BD9-81ED-4DB2-BD59-A6C34878D82A}">
                    <a16:rowId xmlns:a16="http://schemas.microsoft.com/office/drawing/2014/main" val="1408533863"/>
                  </a:ext>
                </a:extLst>
              </a:tr>
              <a:tr h="471384">
                <a:tc>
                  <a:txBody>
                    <a:bodyPr/>
                    <a:lstStyle/>
                    <a:p>
                      <a:r>
                        <a:rPr lang="en-US" dirty="0"/>
                        <a:t>20201CSE0165</a:t>
                      </a:r>
                      <a:endParaRPr lang="en-IN" dirty="0"/>
                    </a:p>
                  </a:txBody>
                  <a:tcPr/>
                </a:tc>
                <a:tc>
                  <a:txBody>
                    <a:bodyPr/>
                    <a:lstStyle/>
                    <a:p>
                      <a:r>
                        <a:rPr lang="en-US" dirty="0"/>
                        <a:t>S. Apurva</a:t>
                      </a:r>
                      <a:endParaRPr lang="en-IN" dirty="0"/>
                    </a:p>
                  </a:txBody>
                  <a:tcPr/>
                </a:tc>
                <a:extLst>
                  <a:ext uri="{0D108BD9-81ED-4DB2-BD59-A6C34878D82A}">
                    <a16:rowId xmlns:a16="http://schemas.microsoft.com/office/drawing/2014/main" val="3088009815"/>
                  </a:ext>
                </a:extLst>
              </a:tr>
              <a:tr h="471384">
                <a:tc>
                  <a:txBody>
                    <a:bodyPr/>
                    <a:lstStyle/>
                    <a:p>
                      <a:r>
                        <a:rPr lang="en-US" dirty="0"/>
                        <a:t>20201CSE0130</a:t>
                      </a:r>
                      <a:endParaRPr lang="en-IN" dirty="0"/>
                    </a:p>
                  </a:txBody>
                  <a:tcPr/>
                </a:tc>
                <a:tc>
                  <a:txBody>
                    <a:bodyPr/>
                    <a:lstStyle/>
                    <a:p>
                      <a:r>
                        <a:rPr lang="en-US" dirty="0"/>
                        <a:t>Chittepu Tejomai </a:t>
                      </a:r>
                      <a:endParaRPr lang="en-IN" dirty="0"/>
                    </a:p>
                  </a:txBody>
                  <a:tcPr/>
                </a:tc>
                <a:extLst>
                  <a:ext uri="{0D108BD9-81ED-4DB2-BD59-A6C34878D82A}">
                    <a16:rowId xmlns:a16="http://schemas.microsoft.com/office/drawing/2014/main" val="2941796149"/>
                  </a:ext>
                </a:extLst>
              </a:tr>
              <a:tr h="471384">
                <a:tc>
                  <a:txBody>
                    <a:bodyPr/>
                    <a:lstStyle/>
                    <a:p>
                      <a:r>
                        <a:rPr lang="en-US" dirty="0"/>
                        <a:t>20201CSE0084</a:t>
                      </a:r>
                      <a:endParaRPr lang="en-IN" dirty="0"/>
                    </a:p>
                  </a:txBody>
                  <a:tcPr/>
                </a:tc>
                <a:tc>
                  <a:txBody>
                    <a:bodyPr/>
                    <a:lstStyle/>
                    <a:p>
                      <a:r>
                        <a:rPr lang="en-US" dirty="0"/>
                        <a:t>Shaik Ayesha Afrin</a:t>
                      </a:r>
                      <a:endParaRPr lang="en-IN" dirty="0"/>
                    </a:p>
                  </a:txBody>
                  <a:tcPr/>
                </a:tc>
                <a:extLst>
                  <a:ext uri="{0D108BD9-81ED-4DB2-BD59-A6C34878D82A}">
                    <a16:rowId xmlns:a16="http://schemas.microsoft.com/office/drawing/2014/main" val="1014695152"/>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AB53C-8952-D537-9227-6E8FA9719BA1}"/>
              </a:ext>
            </a:extLst>
          </p:cNvPr>
          <p:cNvSpPr txBox="1"/>
          <p:nvPr/>
        </p:nvSpPr>
        <p:spPr>
          <a:xfrm>
            <a:off x="320431" y="695569"/>
            <a:ext cx="10964984" cy="3046988"/>
          </a:xfrm>
          <a:prstGeom prst="rect">
            <a:avLst/>
          </a:prstGeom>
          <a:noFill/>
        </p:spPr>
        <p:txBody>
          <a:bodyPr wrap="square">
            <a:sp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Clarity: </a:t>
            </a:r>
            <a:r>
              <a:rPr lang="en-US" sz="2400" dirty="0">
                <a:solidFill>
                  <a:srgbClr val="000000"/>
                </a:solidFill>
                <a:effectLst/>
                <a:latin typeface="Times New Roman" panose="02020603050405020304" pitchFamily="18" charset="0"/>
                <a:ea typeface="Times New Roman" panose="02020603050405020304" pitchFamily="18" charset="0"/>
              </a:rPr>
              <a:t>The chatbot interface simplifies complex data, making it easier for users to understand eligibility, procedures, and benefits</a:t>
            </a:r>
            <a:r>
              <a:rPr lang="en-US" sz="2000" dirty="0">
                <a:solidFill>
                  <a:srgbClr val="000000"/>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US" sz="2400" b="1" dirty="0">
              <a:solidFill>
                <a:srgbClr val="000000"/>
              </a:solidFill>
              <a:effectLst/>
              <a:latin typeface="Times New Roman" panose="02020603050405020304" pitchFamily="18" charset="0"/>
              <a:ea typeface="Times New Roman" panose="02020603050405020304" pitchFamily="18" charset="0"/>
            </a:endParaRPr>
          </a:p>
          <a:p>
            <a:r>
              <a:rPr lang="en-US" sz="2400" b="1" dirty="0">
                <a:solidFill>
                  <a:srgbClr val="000000"/>
                </a:solidFill>
                <a:effectLst/>
                <a:latin typeface="Times New Roman" panose="02020603050405020304" pitchFamily="18" charset="0"/>
                <a:ea typeface="Times New Roman" panose="02020603050405020304" pitchFamily="18" charset="0"/>
              </a:rPr>
              <a:t>Enhanced Participation: </a:t>
            </a:r>
            <a:r>
              <a:rPr lang="en-US" sz="2400" dirty="0">
                <a:solidFill>
                  <a:srgbClr val="000000"/>
                </a:solidFill>
                <a:effectLst/>
                <a:latin typeface="Times New Roman" panose="02020603050405020304" pitchFamily="18" charset="0"/>
                <a:ea typeface="Times New Roman" panose="02020603050405020304" pitchFamily="18" charset="0"/>
              </a:rPr>
              <a:t>Centralized information encourages more citizens and businesses to engage with government financial initiatives, promoting inclusivity.</a:t>
            </a:r>
          </a:p>
          <a:p>
            <a:endParaRPr lang="en-US" sz="2400" dirty="0">
              <a:solidFill>
                <a:srgbClr val="000000"/>
              </a:solidFill>
              <a:effectLst/>
              <a:latin typeface="Times New Roman" panose="02020603050405020304" pitchFamily="18" charset="0"/>
              <a:ea typeface="Times New Roman" panose="02020603050405020304" pitchFamily="18" charset="0"/>
            </a:endParaRPr>
          </a:p>
          <a:p>
            <a:r>
              <a:rPr lang="en-US" sz="2400" b="1" dirty="0">
                <a:solidFill>
                  <a:srgbClr val="000000"/>
                </a:solidFill>
                <a:effectLst/>
                <a:latin typeface="Times New Roman" panose="02020603050405020304" pitchFamily="18" charset="0"/>
                <a:ea typeface="Times New Roman" panose="02020603050405020304" pitchFamily="18" charset="0"/>
              </a:rPr>
              <a:t>Informed Decision-Making: </a:t>
            </a:r>
            <a:r>
              <a:rPr lang="en-US" sz="2400" dirty="0">
                <a:solidFill>
                  <a:srgbClr val="000000"/>
                </a:solidFill>
                <a:effectLst/>
                <a:latin typeface="Times New Roman" panose="02020603050405020304" pitchFamily="18" charset="0"/>
                <a:ea typeface="Times New Roman" panose="02020603050405020304" pitchFamily="18" charset="0"/>
              </a:rPr>
              <a:t>Users can easily compare options and make informed choices, optimizing their use of government-sponsored loans and insurance schemes.</a:t>
            </a:r>
            <a:endParaRPr lang="en-IN" sz="2400" dirty="0"/>
          </a:p>
        </p:txBody>
      </p:sp>
    </p:spTree>
    <p:extLst>
      <p:ext uri="{BB962C8B-B14F-4D97-AF65-F5344CB8AC3E}">
        <p14:creationId xmlns:p14="http://schemas.microsoft.com/office/powerpoint/2010/main" val="336046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0AE3D-AE83-32A8-30F7-9BA4527296E4}"/>
              </a:ext>
            </a:extLst>
          </p:cNvPr>
          <p:cNvSpPr txBox="1"/>
          <p:nvPr/>
        </p:nvSpPr>
        <p:spPr>
          <a:xfrm>
            <a:off x="1045661" y="241576"/>
            <a:ext cx="9914021" cy="5324535"/>
          </a:xfrm>
          <a:prstGeom prst="rect">
            <a:avLst/>
          </a:prstGeom>
          <a:noFill/>
        </p:spPr>
        <p:txBody>
          <a:bodyPr wrap="square">
            <a:spAutoFit/>
          </a:bodyPr>
          <a:lstStyle/>
          <a:p>
            <a:r>
              <a:rPr lang="en-IN" sz="2800" b="1" dirty="0"/>
              <a:t>REQUIREMENT ANALYSIS</a:t>
            </a:r>
            <a:endParaRPr lang="en-IN" sz="2000" b="1" dirty="0"/>
          </a:p>
          <a:p>
            <a:pPr marL="342900" indent="-342900" algn="just">
              <a:buAutoNum type="arabicPeriod"/>
            </a:pPr>
            <a:r>
              <a:rPr lang="en-IN" sz="2400" dirty="0"/>
              <a:t>Hardware Components </a:t>
            </a:r>
          </a:p>
          <a:p>
            <a:pPr marL="342900" indent="-342900" algn="just">
              <a:buAutoNum type="arabicPeriod"/>
            </a:pPr>
            <a:r>
              <a:rPr lang="en-IN" sz="2400" dirty="0"/>
              <a:t>Software Components </a:t>
            </a:r>
          </a:p>
          <a:p>
            <a:pPr algn="just"/>
            <a:r>
              <a:rPr lang="en-IN" sz="2400" b="1" dirty="0"/>
              <a:t>Hardware Components      </a:t>
            </a:r>
          </a:p>
          <a:p>
            <a:pPr marL="342900" indent="-342900" algn="just">
              <a:buAutoNum type="arabicPeriod"/>
            </a:pPr>
            <a:r>
              <a:rPr lang="en-IN" sz="2400" dirty="0"/>
              <a:t>Processor			- I7/Intel Processor</a:t>
            </a:r>
          </a:p>
          <a:p>
            <a:pPr marL="342900" indent="-342900" algn="just">
              <a:buAutoNum type="arabicPeriod"/>
            </a:pPr>
            <a:r>
              <a:rPr lang="en-IN" sz="2400" dirty="0"/>
              <a:t>Hard Disk			- 160GB</a:t>
            </a:r>
          </a:p>
          <a:p>
            <a:pPr marL="342900" indent="-342900" algn="just">
              <a:buAutoNum type="arabicPeriod"/>
            </a:pPr>
            <a:r>
              <a:rPr lang="en-IN" sz="2400" dirty="0"/>
              <a:t>Key Board			- Standard Windows Keyboard</a:t>
            </a:r>
          </a:p>
          <a:p>
            <a:pPr marL="342900" indent="-342900" algn="just">
              <a:buAutoNum type="arabicPeriod"/>
            </a:pPr>
            <a:r>
              <a:rPr lang="en-IN" sz="2400" dirty="0"/>
              <a:t>Mouse	                           - Two or Three Button </a:t>
            </a:r>
          </a:p>
          <a:p>
            <a:pPr marL="342900" indent="-342900" algn="just">
              <a:buAutoNum type="arabicPeriod"/>
            </a:pPr>
            <a:r>
              <a:rPr lang="en-IN" sz="2400" dirty="0"/>
              <a:t>Monitor			- SVGA</a:t>
            </a:r>
          </a:p>
          <a:p>
            <a:pPr marL="342900" indent="-342900" algn="just">
              <a:buAutoNum type="arabicPeriod"/>
            </a:pPr>
            <a:r>
              <a:rPr lang="en-IN" sz="2400" dirty="0"/>
              <a:t>RAM		              - 8GB</a:t>
            </a:r>
          </a:p>
          <a:p>
            <a:pPr algn="just"/>
            <a:r>
              <a:rPr lang="en-IN" sz="2400" b="1" dirty="0"/>
              <a:t>Software Requirements:</a:t>
            </a:r>
          </a:p>
          <a:p>
            <a:pPr algn="just"/>
            <a:r>
              <a:rPr lang="en-IN" sz="2400" dirty="0"/>
              <a:t>Operating System                     :  Windows 11</a:t>
            </a:r>
          </a:p>
          <a:p>
            <a:pPr algn="just"/>
            <a:r>
              <a:rPr lang="en-IN" sz="2400" dirty="0"/>
              <a:t>Server-side Script		:  HTML, CSS ,JS&amp;PHP</a:t>
            </a:r>
          </a:p>
          <a:p>
            <a:pPr algn="just"/>
            <a:r>
              <a:rPr lang="en-IN" sz="2400" dirty="0"/>
              <a:t>IDE/Workbench		:  Visual Studio Code</a:t>
            </a:r>
          </a:p>
        </p:txBody>
      </p:sp>
    </p:spTree>
    <p:extLst>
      <p:ext uri="{BB962C8B-B14F-4D97-AF65-F5344CB8AC3E}">
        <p14:creationId xmlns:p14="http://schemas.microsoft.com/office/powerpoint/2010/main" val="93801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38" y="-72232"/>
            <a:ext cx="10515600" cy="1325563"/>
          </a:xfrm>
        </p:spPr>
        <p:txBody>
          <a:bodyPr/>
          <a:lstStyle/>
          <a:p>
            <a:r>
              <a:rPr lang="en-GB" b="1" dirty="0"/>
              <a:t>Objectives</a:t>
            </a:r>
          </a:p>
        </p:txBody>
      </p:sp>
      <p:sp>
        <p:nvSpPr>
          <p:cNvPr id="3" name="Content Placeholder 2"/>
          <p:cNvSpPr>
            <a:spLocks noGrp="1"/>
          </p:cNvSpPr>
          <p:nvPr>
            <p:ph idx="1"/>
          </p:nvPr>
        </p:nvSpPr>
        <p:spPr>
          <a:xfrm>
            <a:off x="439615" y="1253331"/>
            <a:ext cx="10515600" cy="4351338"/>
          </a:xfrm>
        </p:spPr>
        <p:txBody>
          <a:bodyPr>
            <a:normAutofit fontScale="85000" lnSpcReduction="20000"/>
          </a:bodyPr>
          <a:lstStyle/>
          <a:p>
            <a:pPr>
              <a:lnSpc>
                <a:spcPct val="150000"/>
              </a:lnSpc>
            </a:pPr>
            <a:r>
              <a:rPr lang="en-US" sz="2900" dirty="0">
                <a:effectLst/>
                <a:latin typeface="Times New Roman" panose="02020603050405020304" pitchFamily="18" charset="0"/>
                <a:ea typeface="Times New Roman" panose="02020603050405020304" pitchFamily="18" charset="0"/>
              </a:rPr>
              <a:t>The primary objective of this project is to create an interactive chatbot, "</a:t>
            </a:r>
            <a:r>
              <a:rPr lang="en-US" sz="2900" dirty="0" err="1">
                <a:effectLst/>
                <a:latin typeface="Times New Roman" panose="02020603050405020304" pitchFamily="18" charset="0"/>
                <a:ea typeface="Times New Roman" panose="02020603050405020304" pitchFamily="18" charset="0"/>
              </a:rPr>
              <a:t>MegaBot</a:t>
            </a:r>
            <a:r>
              <a:rPr lang="en-US" sz="2900" dirty="0">
                <a:effectLst/>
                <a:latin typeface="Times New Roman" panose="02020603050405020304" pitchFamily="18" charset="0"/>
                <a:ea typeface="Times New Roman" panose="02020603050405020304" pitchFamily="18" charset="0"/>
              </a:rPr>
              <a:t>," that serves as a centralized information hub for government-sponsored loans and insurance schemes.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It aims to provide easy access to comprehensive and up-to-date details from diverse sources like NABARD and RBI. </a:t>
            </a:r>
            <a:endParaRPr lang="en-IN" sz="2900" dirty="0">
              <a:effectLst/>
              <a:latin typeface="Times New Roman" panose="02020603050405020304" pitchFamily="18" charset="0"/>
              <a:ea typeface="Times New Roman" panose="02020603050405020304" pitchFamily="18" charset="0"/>
            </a:endParaRPr>
          </a:p>
          <a:p>
            <a:pPr>
              <a:lnSpc>
                <a:spcPct val="150000"/>
              </a:lnSpc>
            </a:pPr>
            <a:r>
              <a:rPr lang="en-US" sz="2900" dirty="0">
                <a:effectLst/>
                <a:latin typeface="Times New Roman" panose="02020603050405020304" pitchFamily="18" charset="0"/>
                <a:ea typeface="Times New Roman" panose="02020603050405020304" pitchFamily="18" charset="0"/>
              </a:rPr>
              <a:t>It improves customer satisfaction by providing quick and efficient responses to customer inquiries. They can also help customers to find the information they need more easily.</a:t>
            </a:r>
            <a:endParaRPr lang="en-IN" sz="29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 to Chatbot | Artificial Intelligence Chatbot Tutorial -2024">
            <a:extLst>
              <a:ext uri="{FF2B5EF4-FFF2-40B4-BE49-F238E27FC236}">
                <a16:creationId xmlns:a16="http://schemas.microsoft.com/office/drawing/2014/main" id="{140A4597-B5F9-1ABE-0ECE-2CCE5BE00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565" y="986118"/>
            <a:ext cx="9637059" cy="3496235"/>
          </a:xfrm>
          <a:prstGeom prst="rect">
            <a:avLst/>
          </a:prstGeom>
          <a:noFill/>
        </p:spPr>
      </p:pic>
      <p:sp>
        <p:nvSpPr>
          <p:cNvPr id="4" name="TextBox 3">
            <a:extLst>
              <a:ext uri="{FF2B5EF4-FFF2-40B4-BE49-F238E27FC236}">
                <a16:creationId xmlns:a16="http://schemas.microsoft.com/office/drawing/2014/main" id="{54024E00-4E8E-711C-B44F-920D03EFC2E2}"/>
              </a:ext>
            </a:extLst>
          </p:cNvPr>
          <p:cNvSpPr txBox="1"/>
          <p:nvPr/>
        </p:nvSpPr>
        <p:spPr>
          <a:xfrm>
            <a:off x="3760694" y="4494637"/>
            <a:ext cx="3352800" cy="506292"/>
          </a:xfrm>
          <a:prstGeom prst="rect">
            <a:avLst/>
          </a:prstGeom>
          <a:noFill/>
        </p:spPr>
        <p:txBody>
          <a:bodyPr wrap="square">
            <a:spAutoFit/>
          </a:bodyPr>
          <a:lstStyle/>
          <a:p>
            <a:pPr>
              <a:lnSpc>
                <a:spcPct val="150000"/>
              </a:lnSpc>
            </a:pPr>
            <a:r>
              <a:rPr lang="en-IN" sz="2000" b="1" dirty="0"/>
              <a:t>Fig1 Architecture Diagram </a:t>
            </a:r>
          </a:p>
        </p:txBody>
      </p:sp>
      <p:sp>
        <p:nvSpPr>
          <p:cNvPr id="12" name="TextBox 11">
            <a:extLst>
              <a:ext uri="{FF2B5EF4-FFF2-40B4-BE49-F238E27FC236}">
                <a16:creationId xmlns:a16="http://schemas.microsoft.com/office/drawing/2014/main" id="{6EC0A92A-DED8-2F55-FE94-355DB2E217CC}"/>
              </a:ext>
            </a:extLst>
          </p:cNvPr>
          <p:cNvSpPr txBox="1"/>
          <p:nvPr/>
        </p:nvSpPr>
        <p:spPr>
          <a:xfrm>
            <a:off x="298076" y="204393"/>
            <a:ext cx="9249336" cy="769441"/>
          </a:xfrm>
          <a:prstGeom prst="rect">
            <a:avLst/>
          </a:prstGeom>
          <a:noFill/>
        </p:spPr>
        <p:txBody>
          <a:bodyPr wrap="square">
            <a:spAutoFit/>
          </a:bodyPr>
          <a:lstStyle/>
          <a:p>
            <a:r>
              <a:rPr lang="en-US" sz="4400" dirty="0"/>
              <a:t>System Design &amp; Implementation</a:t>
            </a:r>
            <a:endParaRPr lang="en-IN" sz="4400" dirty="0"/>
          </a:p>
        </p:txBody>
      </p:sp>
    </p:spTree>
    <p:extLst>
      <p:ext uri="{BB962C8B-B14F-4D97-AF65-F5344CB8AC3E}">
        <p14:creationId xmlns:p14="http://schemas.microsoft.com/office/powerpoint/2010/main" val="224552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A7D47-E574-8E67-260A-DF03C65C3491}"/>
              </a:ext>
            </a:extLst>
          </p:cNvPr>
          <p:cNvSpPr txBox="1"/>
          <p:nvPr/>
        </p:nvSpPr>
        <p:spPr>
          <a:xfrm>
            <a:off x="941294" y="672354"/>
            <a:ext cx="10157012" cy="4093428"/>
          </a:xfrm>
          <a:prstGeom prst="rect">
            <a:avLst/>
          </a:prstGeom>
          <a:noFill/>
        </p:spPr>
        <p:txBody>
          <a:bodyPr wrap="square">
            <a:spAutoFit/>
          </a:bodyPr>
          <a:lstStyle/>
          <a:p>
            <a:pPr marL="285750" indent="-285750">
              <a:buFont typeface="Arial" panose="020B0604020202020204" pitchFamily="34" charset="0"/>
              <a:buChar char="•"/>
            </a:pPr>
            <a:r>
              <a:rPr lang="en-IN" sz="2600" dirty="0"/>
              <a:t>The chat window or session is where the user interacts with the chatbot. The user types or speaks their query, and the chatbot responds.</a:t>
            </a:r>
          </a:p>
          <a:p>
            <a:pPr marL="285750" indent="-285750">
              <a:buFont typeface="Arial" panose="020B0604020202020204" pitchFamily="34" charset="0"/>
              <a:buChar char="•"/>
            </a:pPr>
            <a:r>
              <a:rPr lang="en-US" sz="2600" dirty="0"/>
              <a:t>The NLP model powers the chatbot's responses. It takes the user's input, analyzes it, and then generates a response. </a:t>
            </a:r>
          </a:p>
          <a:p>
            <a:pPr marL="285750" indent="-285750">
              <a:buFont typeface="Arial" panose="020B0604020202020204" pitchFamily="34" charset="0"/>
              <a:buChar char="•"/>
            </a:pPr>
            <a:r>
              <a:rPr lang="en-US" sz="2600" dirty="0"/>
              <a:t>The application is the software that runs the chatbot system. It includes the chat window, the NLP model, and other components, such as a database of knowledge.</a:t>
            </a:r>
          </a:p>
          <a:p>
            <a:pPr marL="285750" indent="-285750">
              <a:buFont typeface="Arial" panose="020B0604020202020204" pitchFamily="34" charset="0"/>
              <a:buChar char="•"/>
            </a:pPr>
            <a:r>
              <a:rPr lang="en-US" sz="2600" dirty="0"/>
              <a:t>The database stores the knowledge that the chatbot uses to answer questions. This could include facts, rules, and procedures.</a:t>
            </a:r>
            <a:endParaRPr lang="en-IN" sz="2600" dirty="0"/>
          </a:p>
        </p:txBody>
      </p:sp>
    </p:spTree>
    <p:extLst>
      <p:ext uri="{BB962C8B-B14F-4D97-AF65-F5344CB8AC3E}">
        <p14:creationId xmlns:p14="http://schemas.microsoft.com/office/powerpoint/2010/main" val="426079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47" y="641683"/>
            <a:ext cx="11734800" cy="5293895"/>
          </a:xfrm>
        </p:spPr>
        <p:txBody>
          <a:bodyPr>
            <a:normAutofit/>
          </a:bodyPr>
          <a:lstStyle/>
          <a:p>
            <a:pPr marL="24765" algn="just">
              <a:lnSpc>
                <a:spcPct val="150000"/>
              </a:lnSpc>
            </a:pPr>
            <a:endParaRPr lang="en-US" sz="5600" b="0" dirty="0">
              <a:solidFill>
                <a:srgbClr val="000000"/>
              </a:solidFill>
              <a:effectLst/>
              <a:latin typeface="Times New Roman" panose="02020603050405020304" pitchFamily="18" charset="0"/>
              <a:ea typeface="Times New Roman" panose="02020603050405020304" pitchFamily="18" charset="0"/>
            </a:endParaRPr>
          </a:p>
          <a:p>
            <a:pPr marL="24765" algn="just">
              <a:lnSpc>
                <a:spcPct val="150000"/>
              </a:lnSpc>
            </a:pPr>
            <a:endParaRPr lang="en-US" sz="5600" dirty="0">
              <a:solidFill>
                <a:srgbClr val="000000"/>
              </a:solidFill>
              <a:latin typeface="Times New Roman" panose="02020603050405020304" pitchFamily="18" charset="0"/>
              <a:ea typeface="Times New Roman" panose="02020603050405020304" pitchFamily="18" charset="0"/>
            </a:endParaRPr>
          </a:p>
          <a:p>
            <a:pPr marL="24765" algn="just">
              <a:lnSpc>
                <a:spcPct val="150000"/>
              </a:lnSpc>
            </a:pPr>
            <a:endParaRPr lang="en-US" sz="5600" b="0" dirty="0">
              <a:solidFill>
                <a:srgbClr val="000000"/>
              </a:solidFill>
              <a:effectLst/>
              <a:latin typeface="Times New Roman" panose="02020603050405020304" pitchFamily="18" charset="0"/>
              <a:ea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59FD9248-F91D-9E26-DAFE-CC0D66BD26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4282" y="-50955"/>
            <a:ext cx="7028329" cy="5772098"/>
          </a:xfrm>
          <a:prstGeom prst="rect">
            <a:avLst/>
          </a:prstGeom>
          <a:noFill/>
          <a:ln>
            <a:noFill/>
          </a:ln>
        </p:spPr>
      </p:pic>
      <p:sp>
        <p:nvSpPr>
          <p:cNvPr id="9" name="TextBox 8">
            <a:extLst>
              <a:ext uri="{FF2B5EF4-FFF2-40B4-BE49-F238E27FC236}">
                <a16:creationId xmlns:a16="http://schemas.microsoft.com/office/drawing/2014/main" id="{C03966AE-721E-A946-A61A-34D0938A3CC1}"/>
              </a:ext>
            </a:extLst>
          </p:cNvPr>
          <p:cNvSpPr txBox="1"/>
          <p:nvPr/>
        </p:nvSpPr>
        <p:spPr>
          <a:xfrm>
            <a:off x="4583322" y="5351811"/>
            <a:ext cx="2525689" cy="369332"/>
          </a:xfrm>
          <a:prstGeom prst="rect">
            <a:avLst/>
          </a:prstGeom>
          <a:noFill/>
        </p:spPr>
        <p:txBody>
          <a:bodyPr wrap="square">
            <a:spAutoFit/>
          </a:bodyPr>
          <a:lstStyle/>
          <a:p>
            <a:r>
              <a:rPr lang="en-US" dirty="0"/>
              <a:t>Fig 2 Sequence diagram</a:t>
            </a:r>
            <a:endParaRPr lang="en-IN" dirty="0"/>
          </a:p>
        </p:txBody>
      </p:sp>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781AA-5678-218F-EB4A-592718301633}"/>
              </a:ext>
            </a:extLst>
          </p:cNvPr>
          <p:cNvSpPr>
            <a:spLocks noGrp="1"/>
          </p:cNvSpPr>
          <p:nvPr>
            <p:ph idx="1"/>
          </p:nvPr>
        </p:nvSpPr>
        <p:spPr>
          <a:xfrm>
            <a:off x="457200" y="304800"/>
            <a:ext cx="10896600" cy="5872163"/>
          </a:xfrm>
        </p:spPr>
        <p:txBody>
          <a:bodyPr/>
          <a:lstStyle/>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A sequence diagram in Unified Modeling Language (UML) is a kind of interaction diagram that shows how processes operate with one another and in what order.</a:t>
            </a:r>
            <a:endParaRPr lang="en-IN" sz="2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ea typeface="Times New Roman" panose="02020603050405020304" pitchFamily="18" charset="0"/>
              </a:rPr>
              <a:t>System is fed with data which is pre-processed </a:t>
            </a:r>
            <a:r>
              <a:rPr lang="en-US" sz="2600" dirty="0">
                <a:effectLst/>
                <a:latin typeface="Times New Roman" panose="02020603050405020304" pitchFamily="18" charset="0"/>
                <a:ea typeface="Times New Roman" panose="02020603050405020304" pitchFamily="18" charset="0"/>
              </a:rPr>
              <a:t>to remove all the inaccuracies.</a:t>
            </a:r>
          </a:p>
          <a:p>
            <a:pPr marL="285750" indent="-285750">
              <a:buFont typeface="Arial" panose="020B0604020202020204" pitchFamily="34" charset="0"/>
              <a:buChar char="•"/>
            </a:pPr>
            <a:r>
              <a:rPr lang="en-US" sz="2600" dirty="0">
                <a:latin typeface="Times New Roman" panose="02020603050405020304" pitchFamily="18" charset="0"/>
                <a:ea typeface="Times New Roman" panose="02020603050405020304" pitchFamily="18" charset="0"/>
              </a:rPr>
              <a:t>The model is trained with the pre-processed data.</a:t>
            </a:r>
            <a:endParaRPr lang="en-US" sz="2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Now the model is ready for the user.</a:t>
            </a:r>
          </a:p>
          <a:p>
            <a:pPr marL="285750" indent="-285750">
              <a:buFont typeface="Arial" panose="020B0604020202020204" pitchFamily="34" charset="0"/>
              <a:buChar char="•"/>
            </a:pPr>
            <a:r>
              <a:rPr lang="en-US" sz="2600" dirty="0">
                <a:latin typeface="Times New Roman" panose="02020603050405020304" pitchFamily="18" charset="0"/>
              </a:rPr>
              <a:t>User sends a request to the bot.</a:t>
            </a:r>
          </a:p>
          <a:p>
            <a:pPr marL="285750" indent="-285750">
              <a:buFont typeface="Arial" panose="020B0604020202020204" pitchFamily="34" charset="0"/>
              <a:buChar char="•"/>
            </a:pPr>
            <a:r>
              <a:rPr lang="en-US" sz="2600" dirty="0">
                <a:latin typeface="Times New Roman" panose="02020603050405020304" pitchFamily="18" charset="0"/>
              </a:rPr>
              <a:t>The bot reads the input query and answers it accordingly.</a:t>
            </a:r>
            <a:endParaRPr lang="en-IN" sz="2600" dirty="0"/>
          </a:p>
          <a:p>
            <a:endParaRPr lang="en-IN" dirty="0"/>
          </a:p>
        </p:txBody>
      </p:sp>
    </p:spTree>
    <p:extLst>
      <p:ext uri="{BB962C8B-B14F-4D97-AF65-F5344CB8AC3E}">
        <p14:creationId xmlns:p14="http://schemas.microsoft.com/office/powerpoint/2010/main" val="51138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726DC5-276D-C81B-CEBB-2DE4D9F07E7F}"/>
              </a:ext>
            </a:extLst>
          </p:cNvPr>
          <p:cNvSpPr>
            <a:spLocks noGrp="1"/>
          </p:cNvSpPr>
          <p:nvPr>
            <p:ph idx="1"/>
          </p:nvPr>
        </p:nvSpPr>
        <p:spPr>
          <a:xfrm>
            <a:off x="1425387" y="457200"/>
            <a:ext cx="7530353" cy="478715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800" dirty="0">
                <a:latin typeface="Times New Roman" panose="02020603050405020304" pitchFamily="18" charset="0"/>
              </a:rPr>
              <a:t>.</a:t>
            </a:r>
            <a:endParaRPr lang="en-IN"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r>
              <a:rPr lang="en-IN" dirty="0"/>
              <a:t>                x</a:t>
            </a:r>
          </a:p>
        </p:txBody>
      </p:sp>
      <p:sp>
        <p:nvSpPr>
          <p:cNvPr id="7" name="TextBox 6">
            <a:extLst>
              <a:ext uri="{FF2B5EF4-FFF2-40B4-BE49-F238E27FC236}">
                <a16:creationId xmlns:a16="http://schemas.microsoft.com/office/drawing/2014/main" id="{3284CAF1-2089-9141-1D85-8B04D6F3DA57}"/>
              </a:ext>
            </a:extLst>
          </p:cNvPr>
          <p:cNvSpPr txBox="1"/>
          <p:nvPr/>
        </p:nvSpPr>
        <p:spPr>
          <a:xfrm>
            <a:off x="4294094" y="5244353"/>
            <a:ext cx="3810000" cy="369332"/>
          </a:xfrm>
          <a:prstGeom prst="rect">
            <a:avLst/>
          </a:prstGeom>
          <a:noFill/>
        </p:spPr>
        <p:txBody>
          <a:bodyPr wrap="square">
            <a:spAutoFit/>
          </a:bodyPr>
          <a:lstStyle/>
          <a:p>
            <a:r>
              <a:rPr lang="en-US" dirty="0"/>
              <a:t>Fig 3 Activity diagram</a:t>
            </a:r>
            <a:endParaRPr lang="en-IN" dirty="0"/>
          </a:p>
        </p:txBody>
      </p:sp>
    </p:spTree>
    <p:extLst>
      <p:ext uri="{BB962C8B-B14F-4D97-AF65-F5344CB8AC3E}">
        <p14:creationId xmlns:p14="http://schemas.microsoft.com/office/powerpoint/2010/main" val="335142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BC5C8-3E30-4336-7E2A-BBD4D1E82809}"/>
              </a:ext>
            </a:extLst>
          </p:cNvPr>
          <p:cNvSpPr>
            <a:spLocks noGrp="1"/>
          </p:cNvSpPr>
          <p:nvPr>
            <p:ph idx="1"/>
          </p:nvPr>
        </p:nvSpPr>
        <p:spPr>
          <a:xfrm>
            <a:off x="358588" y="331694"/>
            <a:ext cx="10995212" cy="5845269"/>
          </a:xfrm>
        </p:spPr>
        <p:txBody>
          <a:bodyPr/>
          <a:lstStyle/>
          <a:p>
            <a:pPr marL="0" indent="0">
              <a:buNone/>
            </a:pPr>
            <a:r>
              <a:rPr lang="en-US" b="1" dirty="0"/>
              <a:t>Activities</a:t>
            </a:r>
          </a:p>
          <a:p>
            <a:pPr marL="285750" indent="-285750">
              <a:buFont typeface="Arial" panose="020B0604020202020204" pitchFamily="34" charset="0"/>
              <a:buChar char="•"/>
            </a:pPr>
            <a:r>
              <a:rPr lang="en-US" sz="2600" b="1" dirty="0"/>
              <a:t>User</a:t>
            </a:r>
            <a:r>
              <a:rPr lang="en-US" sz="2600" dirty="0"/>
              <a:t>: sending a message, clicking a button, making a selection.</a:t>
            </a:r>
          </a:p>
          <a:p>
            <a:pPr marL="285750" indent="-285750">
              <a:buFont typeface="Arial" panose="020B0604020202020204" pitchFamily="34" charset="0"/>
              <a:buChar char="•"/>
            </a:pPr>
            <a:r>
              <a:rPr lang="en-US" sz="2600" b="1" dirty="0"/>
              <a:t>Chatbot</a:t>
            </a:r>
            <a:r>
              <a:rPr lang="en-US" sz="2600" dirty="0"/>
              <a:t>: receiving a message, analyzing the input, searching for information from the server, generating a response and sending a response to user.</a:t>
            </a:r>
          </a:p>
          <a:p>
            <a:pPr marL="285750" indent="-285750">
              <a:buFont typeface="Arial" panose="020B0604020202020204" pitchFamily="34" charset="0"/>
              <a:buChar char="•"/>
            </a:pPr>
            <a:r>
              <a:rPr lang="en-US" sz="2600" b="1" dirty="0"/>
              <a:t>Decision box</a:t>
            </a:r>
            <a:r>
              <a:rPr lang="en-US" sz="2600" dirty="0"/>
              <a:t>: The diamond in the diagram represents decision points where the chatbot needs to make a choice based on the user's input or the data it has access to.</a:t>
            </a:r>
            <a:endParaRPr lang="en-IN" sz="2600" dirty="0"/>
          </a:p>
        </p:txBody>
      </p:sp>
    </p:spTree>
    <p:extLst>
      <p:ext uri="{BB962C8B-B14F-4D97-AF65-F5344CB8AC3E}">
        <p14:creationId xmlns:p14="http://schemas.microsoft.com/office/powerpoint/2010/main" val="111669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
            <a:ext cx="11209421" cy="690281"/>
          </a:xfrm>
        </p:spPr>
        <p:txBody>
          <a:bodyPr>
            <a:noAutofit/>
          </a:bodyPr>
          <a:lstStyle/>
          <a:p>
            <a:r>
              <a:rPr lang="en-GB" b="1" dirty="0"/>
              <a:t>MODULES</a:t>
            </a:r>
          </a:p>
        </p:txBody>
      </p:sp>
      <p:sp>
        <p:nvSpPr>
          <p:cNvPr id="8" name="TextBox 7">
            <a:extLst>
              <a:ext uri="{FF2B5EF4-FFF2-40B4-BE49-F238E27FC236}">
                <a16:creationId xmlns:a16="http://schemas.microsoft.com/office/drawing/2014/main" id="{C9866CFD-74D5-2483-08AE-54DD7217C5AB}"/>
              </a:ext>
            </a:extLst>
          </p:cNvPr>
          <p:cNvSpPr txBox="1"/>
          <p:nvPr/>
        </p:nvSpPr>
        <p:spPr>
          <a:xfrm>
            <a:off x="144379" y="577516"/>
            <a:ext cx="11903241" cy="6440263"/>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1. Registration.</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Every user registers themselves by entering all the required fields like name, email address, password and repeat password.</a:t>
            </a:r>
            <a:endParaRPr lang="en-US" sz="26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The password has to match with repeated password. </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Click on the submit button to register. </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After entering all the details it will create an account for the user.</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It allows the user to create a password for their email address for further login purposes. </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If the user already has an account they can directly go to login page.</a:t>
            </a:r>
            <a:endParaRPr lang="en-IN" sz="26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9" y="125506"/>
            <a:ext cx="11282082" cy="932330"/>
          </a:xfrm>
        </p:spPr>
        <p:txBody>
          <a:bodyPr>
            <a:normAutofit/>
          </a:bodyPr>
          <a:lstStyle/>
          <a:p>
            <a:r>
              <a:rPr lang="en-GB" b="1" dirty="0"/>
              <a:t>Introduction</a:t>
            </a:r>
          </a:p>
        </p:txBody>
      </p:sp>
      <p:sp>
        <p:nvSpPr>
          <p:cNvPr id="3" name="Content Placeholder 2"/>
          <p:cNvSpPr>
            <a:spLocks noGrp="1"/>
          </p:cNvSpPr>
          <p:nvPr>
            <p:ph idx="1"/>
          </p:nvPr>
        </p:nvSpPr>
        <p:spPr>
          <a:xfrm>
            <a:off x="242046" y="851647"/>
            <a:ext cx="11770659" cy="5486400"/>
          </a:xfrm>
        </p:spPr>
        <p:txBody>
          <a:bodyPr>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today's rapidly evolving landscape of digital transformation, access to government-sponsored financial schemes has become increasingly vital for individuals and businesses alike. These financial initiatives are pivotal in fostering economic growth, aiding in disaster recovery, supporting agriculture and rural development, and promoting entrepreneurship</a:t>
            </a:r>
          </a:p>
          <a:p>
            <a:pPr algn="just">
              <a:lnSpc>
                <a:spcPct val="150000"/>
              </a:lnSpc>
            </a:pPr>
            <a:r>
              <a:rPr lang="en-US" sz="1800" dirty="0" err="1">
                <a:effectLst/>
                <a:latin typeface="Times New Roman" panose="02020603050405020304" pitchFamily="18" charset="0"/>
                <a:ea typeface="Times New Roman" panose="02020603050405020304" pitchFamily="18" charset="0"/>
              </a:rPr>
              <a:t>MegaBot</a:t>
            </a:r>
            <a:r>
              <a:rPr lang="en-US" sz="1800" dirty="0">
                <a:effectLst/>
                <a:latin typeface="Times New Roman" panose="02020603050405020304" pitchFamily="18" charset="0"/>
                <a:ea typeface="Times New Roman" panose="02020603050405020304" pitchFamily="18" charset="0"/>
              </a:rPr>
              <a:t> harnesses the power of natural language processing and advanced search capabilities, making it a user-friendly virtual assistant that empowers individuals, entrepreneurs, and organizations to effortlessly find relevant information on loans, insurance plans, eligibility criteria, application procedures, and more. It offers a comprehensive, up-to-date resource that not only simplifies the process of accessing information but also aids in making well-informed decisions. </a:t>
            </a:r>
            <a:endParaRPr lang="en-IN" sz="1800" dirty="0">
              <a:latin typeface="Times New Roman" panose="02020603050405020304" pitchFamily="18" charset="0"/>
              <a:ea typeface="Times New Roman" panose="02020603050405020304" pitchFamily="18" charset="0"/>
            </a:endParaRPr>
          </a:p>
          <a:p>
            <a:pPr algn="just">
              <a:lnSpc>
                <a:spcPct val="150000"/>
              </a:lnSpc>
            </a:pPr>
            <a:r>
              <a:rPr lang="en-US" sz="1800" dirty="0">
                <a:latin typeface="Times New Roman" panose="02020603050405020304" pitchFamily="18" charset="0"/>
                <a:ea typeface="Times New Roman" panose="02020603050405020304" pitchFamily="18" charset="0"/>
              </a:rPr>
              <a:t>It will bridge</a:t>
            </a:r>
            <a:r>
              <a:rPr lang="en-US" sz="1800" dirty="0">
                <a:effectLst/>
                <a:latin typeface="Times New Roman" panose="02020603050405020304" pitchFamily="18" charset="0"/>
                <a:ea typeface="Times New Roman" panose="02020603050405020304" pitchFamily="18" charset="0"/>
              </a:rPr>
              <a:t> the gap between government schemes and the people they are intended to serve, </a:t>
            </a:r>
            <a:r>
              <a:rPr lang="en-US" sz="1800" dirty="0" err="1">
                <a:effectLst/>
                <a:latin typeface="Times New Roman" panose="02020603050405020304" pitchFamily="18" charset="0"/>
                <a:ea typeface="Times New Roman" panose="02020603050405020304" pitchFamily="18" charset="0"/>
              </a:rPr>
              <a:t>MegaBot</a:t>
            </a:r>
            <a:r>
              <a:rPr lang="en-US" sz="1800" dirty="0">
                <a:effectLst/>
                <a:latin typeface="Times New Roman" panose="02020603050405020304" pitchFamily="18" charset="0"/>
                <a:ea typeface="Times New Roman" panose="02020603050405020304" pitchFamily="18" charset="0"/>
              </a:rPr>
              <a:t> represents a significant stride towards financial inclusion, efficiency, and empowerment. It paves the way for a future where all can access and leverage the financial support offered by government initiatives, ensuring that no one is left behind in this era of digital transformation. In essence, </a:t>
            </a:r>
            <a:r>
              <a:rPr lang="en-US" sz="1800" dirty="0" err="1">
                <a:effectLst/>
                <a:latin typeface="Times New Roman" panose="02020603050405020304" pitchFamily="18" charset="0"/>
                <a:ea typeface="Times New Roman" panose="02020603050405020304" pitchFamily="18" charset="0"/>
              </a:rPr>
              <a:t>MegaBot</a:t>
            </a:r>
            <a:r>
              <a:rPr lang="en-US" sz="1800" dirty="0">
                <a:effectLst/>
                <a:latin typeface="Times New Roman" panose="02020603050405020304" pitchFamily="18" charset="0"/>
                <a:ea typeface="Times New Roman" panose="02020603050405020304" pitchFamily="18" charset="0"/>
              </a:rPr>
              <a:t> is the gateway to a world of financial opportunity and prosperity.</a:t>
            </a:r>
            <a:endParaRPr lang="en-IN" sz="1800" dirty="0">
              <a:effectLst/>
              <a:latin typeface="Times New Roman" panose="02020603050405020304" pitchFamily="18" charset="0"/>
              <a:ea typeface="Times New Roman" panose="02020603050405020304" pitchFamily="18" charset="0"/>
            </a:endParaRPr>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D37C4-F63C-8BDA-20E5-30D826E939F8}"/>
              </a:ext>
            </a:extLst>
          </p:cNvPr>
          <p:cNvSpPr>
            <a:spLocks noGrp="1"/>
          </p:cNvSpPr>
          <p:nvPr>
            <p:ph idx="1"/>
          </p:nvPr>
        </p:nvSpPr>
        <p:spPr>
          <a:xfrm>
            <a:off x="216568" y="128337"/>
            <a:ext cx="11790948" cy="5694947"/>
          </a:xfrm>
        </p:spPr>
        <p:txBody>
          <a:bodyPr/>
          <a:lstStyle/>
          <a:p>
            <a:pPr marL="0" indent="0">
              <a:buNone/>
            </a:pPr>
            <a:r>
              <a:rPr lang="en-IN" dirty="0"/>
              <a:t>                      </a:t>
            </a:r>
          </a:p>
          <a:p>
            <a:pPr marL="0" indent="0">
              <a:buNone/>
            </a:pPr>
            <a:r>
              <a:rPr lang="en-IN" b="1" dirty="0">
                <a:latin typeface="Times New Roman" panose="02020603050405020304" pitchFamily="18" charset="0"/>
                <a:cs typeface="Times New Roman" panose="02020603050405020304" pitchFamily="18" charset="0"/>
              </a:rPr>
              <a:t>2. Login</a:t>
            </a:r>
          </a:p>
        </p:txBody>
      </p:sp>
      <p:sp>
        <p:nvSpPr>
          <p:cNvPr id="5" name="TextBox 4">
            <a:extLst>
              <a:ext uri="{FF2B5EF4-FFF2-40B4-BE49-F238E27FC236}">
                <a16:creationId xmlns:a16="http://schemas.microsoft.com/office/drawing/2014/main" id="{5AD6F553-A825-19C8-351E-62201F7BB777}"/>
              </a:ext>
            </a:extLst>
          </p:cNvPr>
          <p:cNvSpPr txBox="1"/>
          <p:nvPr/>
        </p:nvSpPr>
        <p:spPr>
          <a:xfrm>
            <a:off x="80681" y="923364"/>
            <a:ext cx="11505493" cy="4955203"/>
          </a:xfrm>
          <a:prstGeom prst="rect">
            <a:avLst/>
          </a:prstGeom>
          <a:noFill/>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Logins act as a gatekeeper, restricting access to specific resources or information to authorized users only. </a:t>
            </a: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This protects sensitive data from unauthorized access</a:t>
            </a: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Login credentials like usernames and passwords help secure individual accounts, safeguarding personal information and financial assets. </a:t>
            </a: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Logins provide a record of user activity, enabling tracking and ensuring accountability for actions taken within a system. </a:t>
            </a: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After entering the correct email address and password the user can log into web page to access the chatbot.</a:t>
            </a:r>
          </a:p>
          <a:p>
            <a:pPr marL="285750" indent="-285750">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If the user email address and password do not match with registered details the user will not be allowed to log into the web page</a:t>
            </a:r>
            <a:endParaRPr lang="en-IN" sz="2600" dirty="0"/>
          </a:p>
        </p:txBody>
      </p:sp>
    </p:spTree>
    <p:extLst>
      <p:ext uri="{BB962C8B-B14F-4D97-AF65-F5344CB8AC3E}">
        <p14:creationId xmlns:p14="http://schemas.microsoft.com/office/powerpoint/2010/main" val="1574798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3A2E6-D8ED-5851-3306-090841C8379B}"/>
              </a:ext>
            </a:extLst>
          </p:cNvPr>
          <p:cNvSpPr>
            <a:spLocks noGrp="1"/>
          </p:cNvSpPr>
          <p:nvPr>
            <p:ph idx="1"/>
          </p:nvPr>
        </p:nvSpPr>
        <p:spPr>
          <a:xfrm>
            <a:off x="192505" y="136359"/>
            <a:ext cx="11798969" cy="5654842"/>
          </a:xfrm>
        </p:spPr>
        <p:txBody>
          <a:bodyPr>
            <a:normAutofit/>
          </a:bodyPr>
          <a:lstStyle/>
          <a:p>
            <a:pPr marL="0" indent="0">
              <a:lnSpc>
                <a:spcPct val="150000"/>
              </a:lnSpc>
              <a:buNone/>
            </a:pPr>
            <a:endParaRPr lang="en-US" sz="1900" b="1" dirty="0">
              <a:latin typeface="Times New Roman" panose="02020603050405020304" pitchFamily="18" charset="0"/>
            </a:endParaRPr>
          </a:p>
          <a:p>
            <a:pPr marL="0" indent="0">
              <a:lnSpc>
                <a:spcPct val="150000"/>
              </a:lnSpc>
              <a:buNone/>
            </a:pPr>
            <a:r>
              <a:rPr lang="en-US" sz="3200" b="1" dirty="0">
                <a:latin typeface="Times New Roman" panose="02020603050405020304" pitchFamily="18" charset="0"/>
              </a:rPr>
              <a:t>3</a:t>
            </a:r>
            <a:r>
              <a:rPr lang="en-US" sz="1900" b="1" dirty="0">
                <a:latin typeface="Times New Roman" panose="02020603050405020304" pitchFamily="18" charset="0"/>
              </a:rPr>
              <a:t>. </a:t>
            </a:r>
            <a:r>
              <a:rPr lang="en-US" sz="3200" b="1" dirty="0">
                <a:latin typeface="Times New Roman" panose="02020603050405020304" pitchFamily="18" charset="0"/>
              </a:rPr>
              <a:t>Chatbot</a:t>
            </a:r>
          </a:p>
          <a:p>
            <a:pPr marL="0" indent="0">
              <a:lnSpc>
                <a:spcPct val="150000"/>
              </a:lnSpc>
              <a:buNone/>
            </a:pPr>
            <a:endParaRPr lang="en-US" sz="3200" b="1" dirty="0">
              <a:latin typeface="Times New Roman" panose="02020603050405020304" pitchFamily="18" charset="0"/>
            </a:endParaRPr>
          </a:p>
          <a:p>
            <a:pPr marL="0" indent="0">
              <a:lnSpc>
                <a:spcPct val="150000"/>
              </a:lnSpc>
              <a:buNone/>
            </a:pPr>
            <a:endParaRPr lang="en-US" sz="3200" b="1" dirty="0">
              <a:latin typeface="Times New Roman" panose="02020603050405020304" pitchFamily="18" charset="0"/>
            </a:endParaRPr>
          </a:p>
          <a:p>
            <a:pPr marL="0" indent="0">
              <a:lnSpc>
                <a:spcPct val="150000"/>
              </a:lnSpc>
              <a:buNone/>
            </a:pPr>
            <a:endParaRPr lang="en-IN" sz="3200" dirty="0"/>
          </a:p>
        </p:txBody>
      </p:sp>
      <p:sp>
        <p:nvSpPr>
          <p:cNvPr id="5" name="TextBox 4">
            <a:extLst>
              <a:ext uri="{FF2B5EF4-FFF2-40B4-BE49-F238E27FC236}">
                <a16:creationId xmlns:a16="http://schemas.microsoft.com/office/drawing/2014/main" id="{00DEAE75-39B7-E02F-70F7-94DD31340A44}"/>
              </a:ext>
            </a:extLst>
          </p:cNvPr>
          <p:cNvSpPr txBox="1"/>
          <p:nvPr/>
        </p:nvSpPr>
        <p:spPr>
          <a:xfrm>
            <a:off x="313765" y="1792941"/>
            <a:ext cx="11240112" cy="30212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After successfully logging in it will direct you to the home page there we will have a chatbot.</a:t>
            </a:r>
          </a:p>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 In the chatbot user can send a query and the chatbot will give a response accordingly.</a:t>
            </a:r>
          </a:p>
          <a:p>
            <a:pPr algn="just">
              <a:lnSpc>
                <a:spcPct val="150000"/>
              </a:lnSpc>
            </a:pPr>
            <a:endParaRPr lang="en-US"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742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F2ADD-187B-E1EB-EB39-8D585CFF1D8A}"/>
              </a:ext>
            </a:extLst>
          </p:cNvPr>
          <p:cNvSpPr>
            <a:spLocks noGrp="1"/>
          </p:cNvSpPr>
          <p:nvPr>
            <p:ph idx="1"/>
          </p:nvPr>
        </p:nvSpPr>
        <p:spPr>
          <a:xfrm>
            <a:off x="176463" y="144379"/>
            <a:ext cx="11734800" cy="5719010"/>
          </a:xfrm>
        </p:spPr>
        <p:txBody>
          <a:bodyPr>
            <a:normAutofit/>
          </a:bodyPr>
          <a:lstStyle/>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2200" dirty="0">
                <a:latin typeface="Times New Roman" panose="02020603050405020304" pitchFamily="18" charset="0"/>
                <a:ea typeface="Times New Roman" panose="02020603050405020304" pitchFamily="18" charset="0"/>
              </a:rPr>
              <a:t>   </a:t>
            </a:r>
            <a:r>
              <a:rPr lang="en-IN" sz="3200" dirty="0">
                <a:effectLst/>
                <a:latin typeface="Times New Roman" panose="02020603050405020304" pitchFamily="18" charset="0"/>
                <a:ea typeface="Times New Roman" panose="02020603050405020304" pitchFamily="18" charset="0"/>
              </a:rPr>
              <a:t>4. </a:t>
            </a:r>
            <a:r>
              <a:rPr lang="en-IN" sz="3200" b="1" dirty="0" err="1">
                <a:effectLst/>
                <a:latin typeface="Times New Roman" panose="02020603050405020304" pitchFamily="18" charset="0"/>
                <a:ea typeface="Times New Roman" panose="02020603050405020304" pitchFamily="18" charset="0"/>
              </a:rPr>
              <a:t>Colorblind</a:t>
            </a:r>
            <a:r>
              <a:rPr lang="en-IN" sz="3200" b="1" dirty="0">
                <a:effectLst/>
                <a:latin typeface="Times New Roman" panose="02020603050405020304" pitchFamily="18" charset="0"/>
                <a:ea typeface="Times New Roman" panose="02020603050405020304" pitchFamily="18" charset="0"/>
              </a:rPr>
              <a:t> </a:t>
            </a:r>
            <a:r>
              <a:rPr lang="en-IN" sz="3200" b="1" dirty="0" err="1">
                <a:effectLst/>
                <a:latin typeface="Times New Roman" panose="02020603050405020304" pitchFamily="18" charset="0"/>
                <a:ea typeface="Times New Roman" panose="02020603050405020304" pitchFamily="18" charset="0"/>
              </a:rPr>
              <a:t>Accessebility</a:t>
            </a:r>
            <a:endParaRPr lang="en-IN" sz="3200" b="1"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D8A2367-48EA-90B0-4130-BCAD3D5B4342}"/>
              </a:ext>
            </a:extLst>
          </p:cNvPr>
          <p:cNvSpPr txBox="1"/>
          <p:nvPr/>
        </p:nvSpPr>
        <p:spPr>
          <a:xfrm>
            <a:off x="385482" y="1479177"/>
            <a:ext cx="11374718" cy="182094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The webpage is built for the colorblind people to make it more inclusive</a:t>
            </a:r>
            <a:r>
              <a:rPr lang="en-US" sz="2600" dirty="0">
                <a:latin typeface="Times New Roman" panose="02020603050405020304" pitchFamily="18" charset="0"/>
                <a:ea typeface="Times New Roman" panose="02020603050405020304" pitchFamily="18" charset="0"/>
              </a:rPr>
              <a:t>. </a:t>
            </a:r>
          </a:p>
          <a:p>
            <a:pPr marL="285750" indent="-285750" algn="just">
              <a:lnSpc>
                <a:spcPct val="150000"/>
              </a:lnSpc>
              <a:buFont typeface="Arial" panose="020B0604020202020204" pitchFamily="34" charset="0"/>
              <a:buChar char="•"/>
            </a:pPr>
            <a:r>
              <a:rPr lang="en-US" sz="2600" dirty="0">
                <a:latin typeface="Times New Roman" panose="02020603050405020304" pitchFamily="18" charset="0"/>
                <a:ea typeface="Times New Roman" panose="02020603050405020304" pitchFamily="18" charset="0"/>
              </a:rPr>
              <a:t>S</a:t>
            </a:r>
            <a:r>
              <a:rPr lang="en-US" sz="2600" dirty="0">
                <a:effectLst/>
                <a:latin typeface="Times New Roman" panose="02020603050405020304" pitchFamily="18" charset="0"/>
                <a:ea typeface="Times New Roman" panose="02020603050405020304" pitchFamily="18" charset="0"/>
              </a:rPr>
              <a:t>pecial colors are used in the ”colorblind mode” to make the webpage more accessible.</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5454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75956"/>
            <a:ext cx="10515600" cy="1325563"/>
          </a:xfrm>
        </p:spPr>
        <p:txBody>
          <a:bodyPr/>
          <a:lstStyle/>
          <a:p>
            <a:r>
              <a:rPr lang="en-GB" b="1" dirty="0"/>
              <a:t>Timeline of Project</a:t>
            </a:r>
          </a:p>
        </p:txBody>
      </p:sp>
      <p:sp>
        <p:nvSpPr>
          <p:cNvPr id="4" name="Content Placeholder 3">
            <a:extLst>
              <a:ext uri="{FF2B5EF4-FFF2-40B4-BE49-F238E27FC236}">
                <a16:creationId xmlns:a16="http://schemas.microsoft.com/office/drawing/2014/main" id="{20F21306-BDBE-984E-5CB1-F6BC9FE6FCB2}"/>
              </a:ext>
            </a:extLst>
          </p:cNvPr>
          <p:cNvSpPr>
            <a:spLocks noGrp="1"/>
          </p:cNvSpPr>
          <p:nvPr>
            <p:ph idx="1"/>
          </p:nvPr>
        </p:nvSpPr>
        <p:spPr>
          <a:xfrm>
            <a:off x="400050" y="1252538"/>
            <a:ext cx="10515600" cy="435292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Tree>
    <p:extLst>
      <p:ext uri="{BB962C8B-B14F-4D97-AF65-F5344CB8AC3E}">
        <p14:creationId xmlns:p14="http://schemas.microsoft.com/office/powerpoint/2010/main" val="367733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25F3-6FE9-BBC3-A6D8-ACE41C395585}"/>
              </a:ext>
            </a:extLst>
          </p:cNvPr>
          <p:cNvSpPr>
            <a:spLocks noGrp="1"/>
          </p:cNvSpPr>
          <p:nvPr>
            <p:ph type="title"/>
          </p:nvPr>
        </p:nvSpPr>
        <p:spPr>
          <a:xfrm>
            <a:off x="71719" y="224118"/>
            <a:ext cx="11530852" cy="905437"/>
          </a:xfrm>
        </p:spPr>
        <p:txBody>
          <a:bodyPr>
            <a:normAutofit fontScale="90000"/>
          </a:bodyPr>
          <a:lstStyle/>
          <a:p>
            <a:r>
              <a:rPr lang="en-GB" sz="4900" b="1" dirty="0"/>
              <a:t>Outcomes / Results Obtained</a:t>
            </a:r>
            <a:br>
              <a:rPr lang="en-IN" dirty="0"/>
            </a:br>
            <a:endParaRPr lang="en-IN" dirty="0"/>
          </a:p>
        </p:txBody>
      </p:sp>
      <p:pic>
        <p:nvPicPr>
          <p:cNvPr id="4" name="Content Placeholder 3">
            <a:extLst>
              <a:ext uri="{FF2B5EF4-FFF2-40B4-BE49-F238E27FC236}">
                <a16:creationId xmlns:a16="http://schemas.microsoft.com/office/drawing/2014/main" id="{4864E3DE-AA15-B9F4-82FF-75CCD14127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4353" y="853012"/>
            <a:ext cx="8435788" cy="3961035"/>
          </a:xfrm>
          <a:prstGeom prst="rect">
            <a:avLst/>
          </a:prstGeom>
        </p:spPr>
      </p:pic>
      <p:sp>
        <p:nvSpPr>
          <p:cNvPr id="6" name="TextBox 5">
            <a:extLst>
              <a:ext uri="{FF2B5EF4-FFF2-40B4-BE49-F238E27FC236}">
                <a16:creationId xmlns:a16="http://schemas.microsoft.com/office/drawing/2014/main" id="{987CC3C6-8061-1E30-7BF3-6C74E97D0D85}"/>
              </a:ext>
            </a:extLst>
          </p:cNvPr>
          <p:cNvSpPr txBox="1"/>
          <p:nvPr/>
        </p:nvSpPr>
        <p:spPr>
          <a:xfrm>
            <a:off x="3293068" y="5073609"/>
            <a:ext cx="6185646" cy="369332"/>
          </a:xfrm>
          <a:prstGeom prst="rect">
            <a:avLst/>
          </a:prstGeom>
          <a:noFill/>
        </p:spPr>
        <p:txBody>
          <a:bodyPr wrap="square">
            <a:spAutoFit/>
          </a:bodyPr>
          <a:lstStyle/>
          <a:p>
            <a:pPr marL="0" indent="0">
              <a:buNone/>
            </a:pPr>
            <a:r>
              <a:rPr lang="en-IN" dirty="0"/>
              <a:t>Fig 4 Registration Page</a:t>
            </a:r>
          </a:p>
        </p:txBody>
      </p:sp>
    </p:spTree>
    <p:extLst>
      <p:ext uri="{BB962C8B-B14F-4D97-AF65-F5344CB8AC3E}">
        <p14:creationId xmlns:p14="http://schemas.microsoft.com/office/powerpoint/2010/main" val="326411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28D5D7-1D33-B600-E9D1-F123DD4800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012" y="618566"/>
            <a:ext cx="8319247" cy="3989294"/>
          </a:xfrm>
          <a:prstGeom prst="rect">
            <a:avLst/>
          </a:prstGeom>
        </p:spPr>
      </p:pic>
      <p:sp>
        <p:nvSpPr>
          <p:cNvPr id="6" name="TextBox 5">
            <a:extLst>
              <a:ext uri="{FF2B5EF4-FFF2-40B4-BE49-F238E27FC236}">
                <a16:creationId xmlns:a16="http://schemas.microsoft.com/office/drawing/2014/main" id="{9A4416E9-183C-9438-37BC-49B201A1B58F}"/>
              </a:ext>
            </a:extLst>
          </p:cNvPr>
          <p:cNvSpPr txBox="1"/>
          <p:nvPr/>
        </p:nvSpPr>
        <p:spPr>
          <a:xfrm>
            <a:off x="4329669" y="4985186"/>
            <a:ext cx="6096000" cy="369332"/>
          </a:xfrm>
          <a:prstGeom prst="rect">
            <a:avLst/>
          </a:prstGeom>
          <a:noFill/>
        </p:spPr>
        <p:txBody>
          <a:bodyPr wrap="square">
            <a:spAutoFit/>
          </a:bodyPr>
          <a:lstStyle/>
          <a:p>
            <a:pPr marL="0" indent="0">
              <a:buNone/>
            </a:pPr>
            <a:r>
              <a:rPr lang="en-IN" dirty="0"/>
              <a:t>Fig 5 Login Page</a:t>
            </a:r>
          </a:p>
        </p:txBody>
      </p:sp>
    </p:spTree>
    <p:extLst>
      <p:ext uri="{BB962C8B-B14F-4D97-AF65-F5344CB8AC3E}">
        <p14:creationId xmlns:p14="http://schemas.microsoft.com/office/powerpoint/2010/main" val="365669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BBC53-70EC-EBB4-F0BC-9AA72D1DC3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176" y="484094"/>
            <a:ext cx="7082118" cy="4174517"/>
          </a:xfrm>
          <a:prstGeom prst="rect">
            <a:avLst/>
          </a:prstGeom>
        </p:spPr>
      </p:pic>
      <p:sp>
        <p:nvSpPr>
          <p:cNvPr id="6" name="TextBox 5">
            <a:extLst>
              <a:ext uri="{FF2B5EF4-FFF2-40B4-BE49-F238E27FC236}">
                <a16:creationId xmlns:a16="http://schemas.microsoft.com/office/drawing/2014/main" id="{947A0394-D942-151A-A0E4-B230D6869875}"/>
              </a:ext>
            </a:extLst>
          </p:cNvPr>
          <p:cNvSpPr txBox="1"/>
          <p:nvPr/>
        </p:nvSpPr>
        <p:spPr>
          <a:xfrm>
            <a:off x="3551062" y="4895538"/>
            <a:ext cx="6096000" cy="492443"/>
          </a:xfrm>
          <a:prstGeom prst="rect">
            <a:avLst/>
          </a:prstGeom>
          <a:noFill/>
        </p:spPr>
        <p:txBody>
          <a:bodyPr wrap="square">
            <a:spAutoFit/>
          </a:bodyPr>
          <a:lstStyle/>
          <a:p>
            <a:pPr marL="0" indent="0">
              <a:buNone/>
            </a:pPr>
            <a:r>
              <a:rPr lang="en-IN" sz="2600" dirty="0"/>
              <a:t>Fig 6 Web Page</a:t>
            </a:r>
          </a:p>
        </p:txBody>
      </p:sp>
    </p:spTree>
    <p:extLst>
      <p:ext uri="{BB962C8B-B14F-4D97-AF65-F5344CB8AC3E}">
        <p14:creationId xmlns:p14="http://schemas.microsoft.com/office/powerpoint/2010/main" val="88009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6A940-CA36-649D-0F67-814F8B2BF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305" y="170951"/>
            <a:ext cx="7553001" cy="4284508"/>
          </a:xfrm>
          <a:prstGeom prst="rect">
            <a:avLst/>
          </a:prstGeom>
        </p:spPr>
      </p:pic>
      <p:sp>
        <p:nvSpPr>
          <p:cNvPr id="6" name="TextBox 5">
            <a:extLst>
              <a:ext uri="{FF2B5EF4-FFF2-40B4-BE49-F238E27FC236}">
                <a16:creationId xmlns:a16="http://schemas.microsoft.com/office/drawing/2014/main" id="{23212FD6-6659-93C4-804A-494FC1751E95}"/>
              </a:ext>
            </a:extLst>
          </p:cNvPr>
          <p:cNvSpPr txBox="1"/>
          <p:nvPr/>
        </p:nvSpPr>
        <p:spPr>
          <a:xfrm>
            <a:off x="4078941" y="4875911"/>
            <a:ext cx="6096000" cy="369332"/>
          </a:xfrm>
          <a:prstGeom prst="rect">
            <a:avLst/>
          </a:prstGeom>
          <a:noFill/>
        </p:spPr>
        <p:txBody>
          <a:bodyPr wrap="square">
            <a:spAutoFit/>
          </a:bodyPr>
          <a:lstStyle/>
          <a:p>
            <a:pPr marL="0" indent="0">
              <a:buNone/>
            </a:pPr>
            <a:r>
              <a:rPr lang="en-IN" dirty="0"/>
              <a:t>Fig 7 </a:t>
            </a:r>
            <a:r>
              <a:rPr lang="en-IN" dirty="0" err="1"/>
              <a:t>Colorblind</a:t>
            </a:r>
            <a:r>
              <a:rPr lang="en-IN" dirty="0"/>
              <a:t> Accessibility</a:t>
            </a:r>
          </a:p>
        </p:txBody>
      </p:sp>
    </p:spTree>
    <p:extLst>
      <p:ext uri="{BB962C8B-B14F-4D97-AF65-F5344CB8AC3E}">
        <p14:creationId xmlns:p14="http://schemas.microsoft.com/office/powerpoint/2010/main" val="1363533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A7F59-2DCB-F293-320F-24C88D795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7753" y="452294"/>
            <a:ext cx="8879148" cy="4681787"/>
          </a:xfrm>
          <a:prstGeom prst="rect">
            <a:avLst/>
          </a:prstGeom>
        </p:spPr>
      </p:pic>
      <p:sp>
        <p:nvSpPr>
          <p:cNvPr id="4" name="TextBox 3">
            <a:extLst>
              <a:ext uri="{FF2B5EF4-FFF2-40B4-BE49-F238E27FC236}">
                <a16:creationId xmlns:a16="http://schemas.microsoft.com/office/drawing/2014/main" id="{4065C1C5-D3A0-1F8A-724B-0AB53ACDB90C}"/>
              </a:ext>
            </a:extLst>
          </p:cNvPr>
          <p:cNvSpPr txBox="1"/>
          <p:nvPr/>
        </p:nvSpPr>
        <p:spPr>
          <a:xfrm>
            <a:off x="3279808" y="5316171"/>
            <a:ext cx="6097604" cy="369332"/>
          </a:xfrm>
          <a:prstGeom prst="rect">
            <a:avLst/>
          </a:prstGeom>
          <a:noFill/>
        </p:spPr>
        <p:txBody>
          <a:bodyPr wrap="square">
            <a:spAutoFit/>
          </a:bodyPr>
          <a:lstStyle/>
          <a:p>
            <a:pPr marL="0" indent="0">
              <a:buNone/>
            </a:pPr>
            <a:r>
              <a:rPr lang="en-IN" dirty="0"/>
              <a:t>Fig 8 Chatbot</a:t>
            </a:r>
          </a:p>
        </p:txBody>
      </p:sp>
    </p:spTree>
    <p:extLst>
      <p:ext uri="{BB962C8B-B14F-4D97-AF65-F5344CB8AC3E}">
        <p14:creationId xmlns:p14="http://schemas.microsoft.com/office/powerpoint/2010/main" val="262743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0BFD2-248C-7ADD-B462-9B17FC417602}"/>
              </a:ext>
            </a:extLst>
          </p:cNvPr>
          <p:cNvSpPr>
            <a:spLocks noGrp="1"/>
          </p:cNvSpPr>
          <p:nvPr>
            <p:ph idx="1"/>
          </p:nvPr>
        </p:nvSpPr>
        <p:spPr>
          <a:xfrm>
            <a:off x="510988" y="484094"/>
            <a:ext cx="10842812" cy="5692869"/>
          </a:xfrm>
        </p:spPr>
        <p:txBody>
          <a:bodyPr>
            <a:normAutofit fontScale="77500" lnSpcReduction="20000"/>
          </a:bodyPr>
          <a:lstStyle/>
          <a:p>
            <a:pPr marL="285750" indent="-285750" algn="just">
              <a:lnSpc>
                <a:spcPct val="150000"/>
              </a:lnSpc>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After entering the correct details the user will be directed to the webpage where he/she can use the chatbot to know all the government related loans/insurance schemes.</a:t>
            </a:r>
          </a:p>
          <a:p>
            <a:pPr marL="285750" indent="-285750" algn="just">
              <a:lnSpc>
                <a:spcPct val="150000"/>
              </a:lnSpc>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Chatbot provide</a:t>
            </a:r>
            <a:r>
              <a:rPr lang="en-US" dirty="0">
                <a:latin typeface="Times New Roman" panose="02020603050405020304" pitchFamily="18" charset="0"/>
                <a:ea typeface="Times New Roman" panose="02020603050405020304" pitchFamily="18" charset="0"/>
              </a:rPr>
              <a:t>s</a:t>
            </a:r>
            <a:r>
              <a:rPr lang="en-US" sz="2800" dirty="0">
                <a:effectLst/>
                <a:latin typeface="Times New Roman" panose="02020603050405020304" pitchFamily="18" charset="0"/>
                <a:ea typeface="Times New Roman" panose="02020603050405020304" pitchFamily="18" charset="0"/>
              </a:rPr>
              <a:t> 24/7 availability, handles routine inquiries, personalizes interactions, and resolves issues quickly, leading to increased customer satisfaction and loyalty. </a:t>
            </a:r>
          </a:p>
          <a:p>
            <a:pPr marL="285750" indent="-285750" algn="just">
              <a:lnSpc>
                <a:spcPct val="150000"/>
              </a:lnSpc>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Chatbots automate repetitive tasks, freeing up human agents for complex issues and reducing the need for additional staff, resulting in cost savings.</a:t>
            </a:r>
          </a:p>
          <a:p>
            <a:pPr marL="285750" indent="-285750" algn="just">
              <a:lnSpc>
                <a:spcPct val="150000"/>
              </a:lnSpc>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Chatbots can gather valuable customer data through interactions, providing insights into preferences and behaviors, which can be used for targeted marketing, product development, and improved service offerings.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63697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568F-A645-5B67-5F8C-DB6807AC7485}"/>
              </a:ext>
            </a:extLst>
          </p:cNvPr>
          <p:cNvSpPr>
            <a:spLocks noGrp="1"/>
          </p:cNvSpPr>
          <p:nvPr>
            <p:ph type="title"/>
          </p:nvPr>
        </p:nvSpPr>
        <p:spPr>
          <a:xfrm>
            <a:off x="117230" y="-98611"/>
            <a:ext cx="11236569" cy="934857"/>
          </a:xfrm>
        </p:spPr>
        <p:txBody>
          <a:bodyPr/>
          <a:lstStyle/>
          <a:p>
            <a:r>
              <a:rPr lang="en-GB" b="1" dirty="0"/>
              <a:t>Literature Review</a:t>
            </a:r>
            <a:endParaRPr lang="en-IN" dirty="0"/>
          </a:p>
        </p:txBody>
      </p:sp>
      <p:graphicFrame>
        <p:nvGraphicFramePr>
          <p:cNvPr id="4" name="Content Placeholder 3">
            <a:extLst>
              <a:ext uri="{FF2B5EF4-FFF2-40B4-BE49-F238E27FC236}">
                <a16:creationId xmlns:a16="http://schemas.microsoft.com/office/drawing/2014/main" id="{A05A2110-1060-9FAF-8A3C-244C6C950961}"/>
              </a:ext>
            </a:extLst>
          </p:cNvPr>
          <p:cNvGraphicFramePr>
            <a:graphicFrameLocks noGrp="1"/>
          </p:cNvGraphicFramePr>
          <p:nvPr>
            <p:ph idx="1"/>
            <p:extLst>
              <p:ext uri="{D42A27DB-BD31-4B8C-83A1-F6EECF244321}">
                <p14:modId xmlns:p14="http://schemas.microsoft.com/office/powerpoint/2010/main" val="687698000"/>
              </p:ext>
            </p:extLst>
          </p:nvPr>
        </p:nvGraphicFramePr>
        <p:xfrm>
          <a:off x="179754" y="586154"/>
          <a:ext cx="11824678" cy="5190750"/>
        </p:xfrm>
        <a:graphic>
          <a:graphicData uri="http://schemas.openxmlformats.org/drawingml/2006/table">
            <a:tbl>
              <a:tblPr firstRow="1" bandRow="1">
                <a:tableStyleId>{5C22544A-7EE6-4342-B048-85BDC9FD1C3A}</a:tableStyleId>
              </a:tblPr>
              <a:tblGrid>
                <a:gridCol w="3916750">
                  <a:extLst>
                    <a:ext uri="{9D8B030D-6E8A-4147-A177-3AD203B41FA5}">
                      <a16:colId xmlns:a16="http://schemas.microsoft.com/office/drawing/2014/main" val="3410316162"/>
                    </a:ext>
                  </a:extLst>
                </a:gridCol>
                <a:gridCol w="3966368">
                  <a:extLst>
                    <a:ext uri="{9D8B030D-6E8A-4147-A177-3AD203B41FA5}">
                      <a16:colId xmlns:a16="http://schemas.microsoft.com/office/drawing/2014/main" val="2247888289"/>
                    </a:ext>
                  </a:extLst>
                </a:gridCol>
                <a:gridCol w="3941560">
                  <a:extLst>
                    <a:ext uri="{9D8B030D-6E8A-4147-A177-3AD203B41FA5}">
                      <a16:colId xmlns:a16="http://schemas.microsoft.com/office/drawing/2014/main" val="2445272537"/>
                    </a:ext>
                  </a:extLst>
                </a:gridCol>
              </a:tblGrid>
              <a:tr h="348794">
                <a:tc>
                  <a:txBody>
                    <a:bodyPr/>
                    <a:lstStyle/>
                    <a:p>
                      <a:r>
                        <a:rPr lang="en-IN" dirty="0"/>
                        <a:t>Title</a:t>
                      </a:r>
                    </a:p>
                  </a:txBody>
                  <a:tcPr/>
                </a:tc>
                <a:tc>
                  <a:txBody>
                    <a:bodyPr/>
                    <a:lstStyle/>
                    <a:p>
                      <a:r>
                        <a:rPr lang="en-IN" dirty="0"/>
                        <a:t>Authors</a:t>
                      </a:r>
                    </a:p>
                  </a:txBody>
                  <a:tcPr/>
                </a:tc>
                <a:tc>
                  <a:txBody>
                    <a:bodyPr/>
                    <a:lstStyle/>
                    <a:p>
                      <a:r>
                        <a:rPr lang="en-IN" dirty="0"/>
                        <a:t>Overview</a:t>
                      </a:r>
                    </a:p>
                  </a:txBody>
                  <a:tcPr/>
                </a:tc>
                <a:extLst>
                  <a:ext uri="{0D108BD9-81ED-4DB2-BD59-A6C34878D82A}">
                    <a16:rowId xmlns:a16="http://schemas.microsoft.com/office/drawing/2014/main" val="2545700303"/>
                  </a:ext>
                </a:extLst>
              </a:tr>
              <a:tr h="2412495">
                <a:tc>
                  <a:txBody>
                    <a:bodyPr/>
                    <a:lstStyle/>
                    <a:p>
                      <a:r>
                        <a:rPr lang="en-US" b="0" u="none" dirty="0">
                          <a:solidFill>
                            <a:schemeClr val="tx1"/>
                          </a:solidFill>
                        </a:rPr>
                        <a:t>The Adoption and Implementation of Artificial Intelligence Chatbots in Public Organizations: Evidence from U.S. State Governments</a:t>
                      </a:r>
                    </a:p>
                    <a:p>
                      <a:endParaRPr lang="en-IN" b="1" u="none" dirty="0">
                        <a:solidFill>
                          <a:schemeClr val="tx1"/>
                        </a:solidFill>
                      </a:endParaRPr>
                    </a:p>
                  </a:txBody>
                  <a:tcPr/>
                </a:tc>
                <a:tc>
                  <a:txBody>
                    <a:bodyPr/>
                    <a:lstStyle/>
                    <a:p>
                      <a:pPr marL="0" indent="0">
                        <a:buNone/>
                      </a:pPr>
                      <a:r>
                        <a:rPr lang="en-US" sz="1800" b="0" dirty="0">
                          <a:effectLst/>
                          <a:latin typeface="Times New Roman" panose="02020603050405020304" pitchFamily="18" charset="0"/>
                          <a:ea typeface="Times New Roman" panose="02020603050405020304" pitchFamily="18" charset="0"/>
                        </a:rPr>
                        <a:t>Tzuhao Chen</a:t>
                      </a:r>
                      <a:endParaRPr lang="en-IN" sz="1800" b="0" dirty="0">
                        <a:effectLst/>
                        <a:latin typeface="Times New Roman" panose="02020603050405020304" pitchFamily="18" charset="0"/>
                        <a:ea typeface="Times New Roman" panose="02020603050405020304" pitchFamily="18" charset="0"/>
                      </a:endParaRPr>
                    </a:p>
                    <a:p>
                      <a:pPr marL="0" indent="0">
                        <a:buNone/>
                      </a:pPr>
                      <a:r>
                        <a:rPr lang="en-US" sz="1800" b="0" dirty="0">
                          <a:effectLst/>
                          <a:latin typeface="Times New Roman" panose="02020603050405020304" pitchFamily="18" charset="0"/>
                          <a:ea typeface="Times New Roman" panose="02020603050405020304" pitchFamily="18" charset="0"/>
                        </a:rPr>
                        <a:t> Mila Gascó-Hernandez</a:t>
                      </a:r>
                      <a:endParaRPr lang="en-IN" sz="1800" b="0" dirty="0">
                        <a:effectLst/>
                        <a:latin typeface="Times New Roman" panose="02020603050405020304" pitchFamily="18" charset="0"/>
                        <a:ea typeface="Times New Roman" panose="02020603050405020304" pitchFamily="18" charset="0"/>
                      </a:endParaRPr>
                    </a:p>
                    <a:p>
                      <a:pPr marL="0" indent="0">
                        <a:buNone/>
                      </a:pPr>
                      <a:r>
                        <a:rPr lang="en-US" sz="1800" b="0" dirty="0">
                          <a:effectLst/>
                          <a:latin typeface="Times New Roman" panose="02020603050405020304" pitchFamily="18" charset="0"/>
                          <a:ea typeface="Times New Roman" panose="02020603050405020304" pitchFamily="18" charset="0"/>
                        </a:rPr>
                        <a:t> </a:t>
                      </a:r>
                      <a:r>
                        <a:rPr lang="en-US" sz="1800" b="0" dirty="0">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and Marc Esteve</a:t>
                      </a:r>
                      <a:endParaRPr lang="en-IN" sz="1800" b="0" dirty="0">
                        <a:effectLst/>
                        <a:latin typeface="Times New Roman" panose="02020603050405020304" pitchFamily="18" charset="0"/>
                        <a:ea typeface="Times New Roman" panose="02020603050405020304" pitchFamily="18" charset="0"/>
                      </a:endParaRPr>
                    </a:p>
                    <a:p>
                      <a:endParaRPr lang="en-IN" dirty="0"/>
                    </a:p>
                  </a:txBody>
                  <a:tcPr/>
                </a:tc>
                <a:tc>
                  <a:txBody>
                    <a:bodyPr/>
                    <a:lstStyle/>
                    <a:p>
                      <a:r>
                        <a:rPr lang="en-US" sz="1600" dirty="0">
                          <a:effectLst/>
                          <a:latin typeface="Times New Roman" panose="02020603050405020304" pitchFamily="18" charset="0"/>
                          <a:ea typeface="Times New Roman" panose="02020603050405020304" pitchFamily="18" charset="0"/>
                        </a:rPr>
                        <a:t>This research paper examines the adoption and implementation of AI chatbots in public organizations in the United States. The study finds that the adoption of chatbots is influenced by a number of factors, including the perceived relative advantage of chatbots, the ease of use of chatbots, and the leadership and innovative culture of the organization..</a:t>
                      </a:r>
                      <a:endParaRPr lang="en-IN" sz="1600" dirty="0"/>
                    </a:p>
                  </a:txBody>
                  <a:tcPr/>
                </a:tc>
                <a:extLst>
                  <a:ext uri="{0D108BD9-81ED-4DB2-BD59-A6C34878D82A}">
                    <a16:rowId xmlns:a16="http://schemas.microsoft.com/office/drawing/2014/main" val="283992538"/>
                  </a:ext>
                </a:extLst>
              </a:tr>
              <a:tr h="2412495">
                <a:tc>
                  <a:txBody>
                    <a:bodyPr/>
                    <a:lstStyle/>
                    <a:p>
                      <a:r>
                        <a:rPr lang="en-US" dirty="0"/>
                        <a:t>Consumer reaction to the use of artificial intelligence chatbot on distribution of general insurance in Singapore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Lai Hing TAN</a:t>
                      </a:r>
                      <a:endParaRPr lang="en-IN" sz="1800" b="0" kern="1200" dirty="0">
                        <a:solidFill>
                          <a:schemeClr val="dk1"/>
                        </a:solidFill>
                        <a:effectLst/>
                        <a:latin typeface="+mn-lt"/>
                        <a:ea typeface="+mn-ea"/>
                        <a:cs typeface="+mn-cs"/>
                      </a:endParaRPr>
                    </a:p>
                    <a:p>
                      <a:endParaRPr lang="en-IN" dirty="0"/>
                    </a:p>
                  </a:txBody>
                  <a:tcPr/>
                </a:tc>
                <a:tc>
                  <a:txBody>
                    <a:bodyPr/>
                    <a:lstStyle/>
                    <a:p>
                      <a:r>
                        <a:rPr lang="en-US" sz="1600" kern="1200" dirty="0">
                          <a:solidFill>
                            <a:schemeClr val="dk1"/>
                          </a:solidFill>
                          <a:effectLst/>
                          <a:latin typeface="+mn-lt"/>
                          <a:ea typeface="+mn-ea"/>
                          <a:cs typeface="+mn-cs"/>
                        </a:rPr>
                        <a:t>The research paper "Consumer reaction to the use of artificial intelligence chatbot on distribution of general insurance in Singapore" by Lai Hing TAN examines consumer reactions to the use of AI chatbots in the distribution of general insurance in Singapore. The study finds that consumers are generally positive about the use of chatbots, but they also have some concerns</a:t>
                      </a:r>
                      <a:endParaRPr lang="en-IN" sz="1600" dirty="0"/>
                    </a:p>
                  </a:txBody>
                  <a:tcPr/>
                </a:tc>
                <a:extLst>
                  <a:ext uri="{0D108BD9-81ED-4DB2-BD59-A6C34878D82A}">
                    <a16:rowId xmlns:a16="http://schemas.microsoft.com/office/drawing/2014/main" val="2562089986"/>
                  </a:ext>
                </a:extLst>
              </a:tr>
            </a:tbl>
          </a:graphicData>
        </a:graphic>
      </p:graphicFrame>
    </p:spTree>
    <p:extLst>
      <p:ext uri="{BB962C8B-B14F-4D97-AF65-F5344CB8AC3E}">
        <p14:creationId xmlns:p14="http://schemas.microsoft.com/office/powerpoint/2010/main" val="2773533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656A3-6E93-A856-3753-15C11045CC05}"/>
              </a:ext>
            </a:extLst>
          </p:cNvPr>
          <p:cNvSpPr>
            <a:spLocks noGrp="1"/>
          </p:cNvSpPr>
          <p:nvPr>
            <p:ph idx="1"/>
          </p:nvPr>
        </p:nvSpPr>
        <p:spPr>
          <a:xfrm>
            <a:off x="248653" y="176462"/>
            <a:ext cx="11710736" cy="5702969"/>
          </a:xfrm>
        </p:spPr>
        <p:txBody>
          <a:bodyPr/>
          <a:lstStyle/>
          <a:p>
            <a:pPr marL="0" indent="0">
              <a:buNone/>
            </a:pPr>
            <a:endParaRPr lang="en-US" dirty="0"/>
          </a:p>
          <a:p>
            <a:r>
              <a:rPr lang="en-IN" dirty="0"/>
              <a:t>Feedback received from 10 users</a:t>
            </a:r>
          </a:p>
          <a:p>
            <a:pPr marL="0" indent="0">
              <a:buNone/>
            </a:pPr>
            <a:r>
              <a:rPr lang="en-IN" dirty="0"/>
              <a:t>           </a:t>
            </a:r>
            <a:r>
              <a:rPr lang="en-IN" sz="2000" dirty="0"/>
              <a:t>Rate MegaBot’s functionality:                                              Did MegaBot fulfil all its </a:t>
            </a:r>
          </a:p>
          <a:p>
            <a:pPr marL="0" indent="0">
              <a:buNone/>
            </a:pPr>
            <a:r>
              <a:rPr lang="en-IN" sz="2000" dirty="0"/>
              <a:t>                                   (10 responses)                                                      functionalities? (10 responses)</a:t>
            </a:r>
          </a:p>
        </p:txBody>
      </p:sp>
      <p:sp>
        <p:nvSpPr>
          <p:cNvPr id="8" name="Rectangle 5">
            <a:extLst>
              <a:ext uri="{FF2B5EF4-FFF2-40B4-BE49-F238E27FC236}">
                <a16:creationId xmlns:a16="http://schemas.microsoft.com/office/drawing/2014/main" id="{1A8BB7AD-6C48-612E-F8DD-3AFC94D2B6D0}"/>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id="{971A380F-6805-AAC2-A78A-8D3FFA32CB8E}"/>
              </a:ext>
            </a:extLst>
          </p:cNvPr>
          <p:cNvSpPr/>
          <p:nvPr/>
        </p:nvSpPr>
        <p:spPr>
          <a:xfrm>
            <a:off x="1362691" y="2314781"/>
            <a:ext cx="2832735" cy="265874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5">
            <a:extLst>
              <a:ext uri="{FF2B5EF4-FFF2-40B4-BE49-F238E27FC236}">
                <a16:creationId xmlns:a16="http://schemas.microsoft.com/office/drawing/2014/main" id="{D27C4068-DA6E-991D-AA2E-236497987522}"/>
              </a:ext>
            </a:extLst>
          </p:cNvPr>
          <p:cNvSpPr/>
          <p:nvPr/>
        </p:nvSpPr>
        <p:spPr>
          <a:xfrm>
            <a:off x="6926057" y="2314781"/>
            <a:ext cx="2786380" cy="2451735"/>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341621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DB9-D970-F579-09F2-BE65CAB1143F}"/>
              </a:ext>
            </a:extLst>
          </p:cNvPr>
          <p:cNvSpPr>
            <a:spLocks noGrp="1"/>
          </p:cNvSpPr>
          <p:nvPr>
            <p:ph type="title"/>
          </p:nvPr>
        </p:nvSpPr>
        <p:spPr>
          <a:xfrm>
            <a:off x="838200" y="365126"/>
            <a:ext cx="3797968" cy="878138"/>
          </a:xfrm>
        </p:spPr>
        <p:txBody>
          <a:bodyPr>
            <a:normAutofit/>
          </a:bodyPr>
          <a:lstStyle/>
          <a:p>
            <a:r>
              <a:rPr lang="en-US" sz="2400" dirty="0"/>
              <a:t>Ease of use (10 responses):</a:t>
            </a:r>
            <a:endParaRPr lang="en-IN" sz="2400" dirty="0"/>
          </a:p>
        </p:txBody>
      </p:sp>
      <p:sp>
        <p:nvSpPr>
          <p:cNvPr id="6" name="Rectangle 5">
            <a:extLst>
              <a:ext uri="{FF2B5EF4-FFF2-40B4-BE49-F238E27FC236}">
                <a16:creationId xmlns:a16="http://schemas.microsoft.com/office/drawing/2014/main" id="{69D2DECB-C1D7-6CD3-7410-16F0AE715CB8}"/>
              </a:ext>
            </a:extLst>
          </p:cNvPr>
          <p:cNvSpPr/>
          <p:nvPr/>
        </p:nvSpPr>
        <p:spPr>
          <a:xfrm>
            <a:off x="1098755" y="1523235"/>
            <a:ext cx="3109595" cy="278955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2547425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b="1" dirty="0"/>
              <a:t>Conclusion</a:t>
            </a:r>
          </a:p>
        </p:txBody>
      </p:sp>
      <p:sp>
        <p:nvSpPr>
          <p:cNvPr id="3" name="Content Placeholder 2"/>
          <p:cNvSpPr>
            <a:spLocks noGrp="1"/>
          </p:cNvSpPr>
          <p:nvPr>
            <p:ph idx="1"/>
          </p:nvPr>
        </p:nvSpPr>
        <p:spPr>
          <a:xfrm>
            <a:off x="220785" y="997194"/>
            <a:ext cx="10515600" cy="4351338"/>
          </a:xfrm>
        </p:spPr>
        <p:txBody>
          <a:bodyPr>
            <a:normAutofit fontScale="92500"/>
          </a:bodyPr>
          <a:lstStyle/>
          <a:p>
            <a:r>
              <a:rPr lang="en-US" sz="2400" dirty="0" err="1">
                <a:effectLst/>
                <a:latin typeface="Times New Roman" panose="02020603050405020304" pitchFamily="18" charset="0"/>
                <a:ea typeface="Times New Roman" panose="02020603050405020304" pitchFamily="18" charset="0"/>
              </a:rPr>
              <a:t>MegaBot</a:t>
            </a:r>
            <a:r>
              <a:rPr lang="en-US" sz="2400" dirty="0">
                <a:effectLst/>
                <a:latin typeface="Times New Roman" panose="02020603050405020304" pitchFamily="18" charset="0"/>
                <a:ea typeface="Times New Roman" panose="02020603050405020304" pitchFamily="18" charset="0"/>
              </a:rPr>
              <a:t> emerges as a pivotal solution in the digital age, fostering financial inclusion and enhancing accessibility to government-sponsored financial schemes. By amalgamating information from diverse sources into a user-friendly virtual assistant.</a:t>
            </a:r>
          </a:p>
          <a:p>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MegaBot</a:t>
            </a:r>
            <a:r>
              <a:rPr lang="en-US" sz="2400" dirty="0">
                <a:effectLst/>
                <a:latin typeface="Times New Roman" panose="02020603050405020304" pitchFamily="18" charset="0"/>
                <a:ea typeface="Times New Roman" panose="02020603050405020304" pitchFamily="18" charset="0"/>
              </a:rPr>
              <a:t> empowers individuals, businesses, and organizations to navigate the complex landscape of loans and insurance offerings seamlessly. Its advanced natural language processing and search capabilities provide a swift and efficient means to access vital details, thereby facilitating informed decision-making. </a:t>
            </a:r>
          </a:p>
          <a:p>
            <a:r>
              <a:rPr lang="en-US" sz="2400" dirty="0">
                <a:effectLst/>
                <a:latin typeface="Times New Roman" panose="02020603050405020304" pitchFamily="18" charset="0"/>
                <a:ea typeface="Times New Roman" panose="02020603050405020304" pitchFamily="18" charset="0"/>
              </a:rPr>
              <a:t>This innovative chatbot acts as a bridge, connecting government initiatives with the people they aim to serve. </a:t>
            </a:r>
          </a:p>
          <a:p>
            <a:r>
              <a:rPr lang="en-US" sz="2400" dirty="0">
                <a:effectLst/>
                <a:latin typeface="Times New Roman" panose="02020603050405020304" pitchFamily="18" charset="0"/>
                <a:ea typeface="Times New Roman" panose="02020603050405020304" pitchFamily="18" charset="0"/>
              </a:rPr>
              <a:t>Ultimately, </a:t>
            </a:r>
            <a:r>
              <a:rPr lang="en-US" sz="2400" dirty="0" err="1">
                <a:effectLst/>
                <a:latin typeface="Times New Roman" panose="02020603050405020304" pitchFamily="18" charset="0"/>
                <a:ea typeface="Times New Roman" panose="02020603050405020304" pitchFamily="18" charset="0"/>
              </a:rPr>
              <a:t>MegaBot</a:t>
            </a:r>
            <a:r>
              <a:rPr lang="en-US" sz="2400" dirty="0">
                <a:effectLst/>
                <a:latin typeface="Times New Roman" panose="02020603050405020304" pitchFamily="18" charset="0"/>
                <a:ea typeface="Times New Roman" panose="02020603050405020304" pitchFamily="18" charset="0"/>
              </a:rPr>
              <a:t> stands as a beacon of progress in the era of digital transformation, promoting financial inclusion and making government schemes more approachable and beneficial for a broader spectrum of citizens and entrepreneurs.</a:t>
            </a:r>
            <a:endParaRPr lang="en-IN" sz="24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331116" cy="848019"/>
          </a:xfrm>
        </p:spPr>
        <p:txBody>
          <a:bodyPr/>
          <a:lstStyle/>
          <a:p>
            <a:r>
              <a:rPr lang="en-GB" b="1" dirty="0"/>
              <a:t>References</a:t>
            </a:r>
          </a:p>
        </p:txBody>
      </p:sp>
      <p:sp>
        <p:nvSpPr>
          <p:cNvPr id="3" name="Content Placeholder 2"/>
          <p:cNvSpPr>
            <a:spLocks noGrp="1"/>
          </p:cNvSpPr>
          <p:nvPr>
            <p:ph idx="1"/>
          </p:nvPr>
        </p:nvSpPr>
        <p:spPr>
          <a:xfrm>
            <a:off x="59953" y="763760"/>
            <a:ext cx="10515600" cy="4351338"/>
          </a:xfrm>
        </p:spPr>
        <p:txBody>
          <a:bodyPr>
            <a:noAutofit/>
          </a:bodyPr>
          <a:lstStyle/>
          <a:p>
            <a:pPr marL="0" indent="0" algn="just">
              <a:buNone/>
            </a:pPr>
            <a:r>
              <a:rPr lang="en-IN" sz="1600" dirty="0">
                <a:effectLst/>
                <a:latin typeface="Times New Roman" panose="02020603050405020304" pitchFamily="18" charset="0"/>
                <a:ea typeface="Times New Roman" panose="02020603050405020304" pitchFamily="18" charset="0"/>
              </a:rPr>
              <a:t>[1]</a:t>
            </a:r>
            <a:r>
              <a:rPr lang="en-US" sz="1600" dirty="0">
                <a:effectLst/>
                <a:latin typeface="Times New Roman" panose="02020603050405020304" pitchFamily="18" charset="0"/>
                <a:ea typeface="Times New Roman" panose="02020603050405020304" pitchFamily="18" charset="0"/>
              </a:rPr>
              <a:t> </a:t>
            </a:r>
            <a:r>
              <a:rPr lang="en-US" sz="1600" b="0" i="0" dirty="0">
                <a:solidFill>
                  <a:srgbClr val="222222"/>
                </a:solidFill>
                <a:effectLst/>
                <a:latin typeface="Arial" panose="020B0604020202020204" pitchFamily="34" charset="0"/>
              </a:rPr>
              <a:t>Chen, T., </a:t>
            </a:r>
            <a:r>
              <a:rPr lang="en-US" sz="1600" b="0" i="0" dirty="0" err="1">
                <a:solidFill>
                  <a:srgbClr val="222222"/>
                </a:solidFill>
                <a:effectLst/>
                <a:latin typeface="Arial" panose="020B0604020202020204" pitchFamily="34" charset="0"/>
              </a:rPr>
              <a:t>Gascó</a:t>
            </a:r>
            <a:r>
              <a:rPr lang="en-US" sz="1600" b="0" i="0" dirty="0">
                <a:solidFill>
                  <a:srgbClr val="222222"/>
                </a:solidFill>
                <a:effectLst/>
                <a:latin typeface="Arial" panose="020B0604020202020204" pitchFamily="34" charset="0"/>
              </a:rPr>
              <a:t>-Hernandez, M., &amp; </a:t>
            </a:r>
            <a:r>
              <a:rPr lang="en-US" sz="1600" b="0" i="0" dirty="0" err="1">
                <a:solidFill>
                  <a:srgbClr val="222222"/>
                </a:solidFill>
                <a:effectLst/>
                <a:latin typeface="Arial" panose="020B0604020202020204" pitchFamily="34" charset="0"/>
              </a:rPr>
              <a:t>Esteve</a:t>
            </a:r>
            <a:r>
              <a:rPr lang="en-US" sz="1600" b="0" i="0" dirty="0">
                <a:solidFill>
                  <a:srgbClr val="222222"/>
                </a:solidFill>
                <a:effectLst/>
                <a:latin typeface="Arial" panose="020B0604020202020204" pitchFamily="34" charset="0"/>
              </a:rPr>
              <a:t>, M. (2023). The Adoption and Implementation of Artificial Intelligence Chatbots in Public Organizations: Evidence from US State Governments. </a:t>
            </a:r>
            <a:r>
              <a:rPr lang="en-US" sz="1600" b="0" i="1" dirty="0">
                <a:solidFill>
                  <a:srgbClr val="222222"/>
                </a:solidFill>
                <a:effectLst/>
                <a:latin typeface="Arial" panose="020B0604020202020204" pitchFamily="34" charset="0"/>
              </a:rPr>
              <a:t>The American Review of Public Administration</a:t>
            </a:r>
            <a:r>
              <a:rPr lang="en-US" sz="1600" b="0" i="0" dirty="0">
                <a:solidFill>
                  <a:srgbClr val="222222"/>
                </a:solidFill>
                <a:effectLst/>
                <a:latin typeface="Arial" panose="020B0604020202020204" pitchFamily="34" charset="0"/>
              </a:rPr>
              <a:t>, 02750740231200522.</a:t>
            </a:r>
          </a:p>
          <a:p>
            <a:pPr marL="0" indent="0" algn="just">
              <a:buNone/>
            </a:pPr>
            <a:r>
              <a:rPr lang="en-US" sz="1600" dirty="0">
                <a:effectLst/>
                <a:latin typeface="Times New Roman" panose="02020603050405020304" pitchFamily="18" charset="0"/>
                <a:ea typeface="Times New Roman" panose="02020603050405020304" pitchFamily="18" charset="0"/>
              </a:rPr>
              <a:t>[2] </a:t>
            </a:r>
            <a:r>
              <a:rPr lang="en-US" sz="1600" b="0" i="0" dirty="0">
                <a:solidFill>
                  <a:srgbClr val="222222"/>
                </a:solidFill>
                <a:effectLst/>
                <a:latin typeface="Arial" panose="020B0604020202020204" pitchFamily="34" charset="0"/>
              </a:rPr>
              <a:t>TAN, L. H. (2023). Consumer reaction to the use of artificial intelligence chatbot on distribution of general insurance in Singapore.</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[3] </a:t>
            </a:r>
            <a:r>
              <a:rPr lang="en-IN" sz="1600" b="0" i="0" dirty="0" err="1">
                <a:solidFill>
                  <a:srgbClr val="222222"/>
                </a:solidFill>
                <a:effectLst/>
                <a:latin typeface="Arial" panose="020B0604020202020204" pitchFamily="34" charset="0"/>
              </a:rPr>
              <a:t>Momaya</a:t>
            </a:r>
            <a:r>
              <a:rPr lang="en-IN" sz="1600" b="0" i="0" dirty="0">
                <a:solidFill>
                  <a:srgbClr val="222222"/>
                </a:solidFill>
                <a:effectLst/>
                <a:latin typeface="Arial" panose="020B0604020202020204" pitchFamily="34" charset="0"/>
              </a:rPr>
              <a:t>, M., Khanna, A., </a:t>
            </a:r>
            <a:r>
              <a:rPr lang="en-IN" sz="1600" b="0" i="0" dirty="0" err="1">
                <a:solidFill>
                  <a:srgbClr val="222222"/>
                </a:solidFill>
                <a:effectLst/>
                <a:latin typeface="Arial" panose="020B0604020202020204" pitchFamily="34" charset="0"/>
              </a:rPr>
              <a:t>Sadavarte</a:t>
            </a:r>
            <a:r>
              <a:rPr lang="en-IN" sz="1600" b="0" i="0" dirty="0">
                <a:solidFill>
                  <a:srgbClr val="222222"/>
                </a:solidFill>
                <a:effectLst/>
                <a:latin typeface="Arial" panose="020B0604020202020204" pitchFamily="34" charset="0"/>
              </a:rPr>
              <a:t>, J., &amp; </a:t>
            </a:r>
            <a:r>
              <a:rPr lang="en-IN" sz="1600" b="0" i="0" dirty="0" err="1">
                <a:solidFill>
                  <a:srgbClr val="222222"/>
                </a:solidFill>
                <a:effectLst/>
                <a:latin typeface="Arial" panose="020B0604020202020204" pitchFamily="34" charset="0"/>
              </a:rPr>
              <a:t>Sankhe</a:t>
            </a:r>
            <a:r>
              <a:rPr lang="en-IN" sz="1600" b="0" i="0" dirty="0">
                <a:solidFill>
                  <a:srgbClr val="222222"/>
                </a:solidFill>
                <a:effectLst/>
                <a:latin typeface="Arial" panose="020B0604020202020204" pitchFamily="34" charset="0"/>
              </a:rPr>
              <a:t>, M. (2021, June). </a:t>
            </a:r>
            <a:r>
              <a:rPr lang="en-IN" sz="1600" b="0" i="0" dirty="0" err="1">
                <a:solidFill>
                  <a:srgbClr val="222222"/>
                </a:solidFill>
                <a:effectLst/>
                <a:latin typeface="Arial" panose="020B0604020202020204" pitchFamily="34" charset="0"/>
              </a:rPr>
              <a:t>Krushi</a:t>
            </a:r>
            <a:r>
              <a:rPr lang="en-IN" sz="1600" b="0" i="0" dirty="0">
                <a:solidFill>
                  <a:srgbClr val="222222"/>
                </a:solidFill>
                <a:effectLst/>
                <a:latin typeface="Arial" panose="020B0604020202020204" pitchFamily="34" charset="0"/>
              </a:rPr>
              <a:t>–the farmer chatbot. In </a:t>
            </a:r>
            <a:r>
              <a:rPr lang="en-IN" sz="1600" b="0" i="1" dirty="0">
                <a:solidFill>
                  <a:srgbClr val="222222"/>
                </a:solidFill>
                <a:effectLst/>
                <a:latin typeface="Arial" panose="020B0604020202020204" pitchFamily="34" charset="0"/>
              </a:rPr>
              <a:t>2021 International Conference on Communication information and Computing Technology (ICCICT)</a:t>
            </a:r>
            <a:r>
              <a:rPr lang="en-IN" sz="1600" b="0" i="0" dirty="0">
                <a:solidFill>
                  <a:srgbClr val="222222"/>
                </a:solidFill>
                <a:effectLst/>
                <a:latin typeface="Arial" panose="020B0604020202020204" pitchFamily="34" charset="0"/>
              </a:rPr>
              <a:t> (pp. 1-6). IEEE.</a:t>
            </a:r>
          </a:p>
          <a:p>
            <a:pPr marL="0" indent="0" algn="just">
              <a:buNone/>
            </a:pPr>
            <a:r>
              <a:rPr lang="en-IN" sz="1600" dirty="0">
                <a:effectLst/>
                <a:latin typeface="Times New Roman" panose="02020603050405020304" pitchFamily="18" charset="0"/>
                <a:ea typeface="Times New Roman" panose="02020603050405020304" pitchFamily="18" charset="0"/>
              </a:rPr>
              <a:t>[4] </a:t>
            </a:r>
            <a:r>
              <a:rPr lang="en-IN" sz="1600" b="0" i="0" dirty="0" err="1">
                <a:solidFill>
                  <a:srgbClr val="222222"/>
                </a:solidFill>
                <a:effectLst/>
                <a:latin typeface="Arial" panose="020B0604020202020204" pitchFamily="34" charset="0"/>
              </a:rPr>
              <a:t>Apriyanti</a:t>
            </a:r>
            <a:r>
              <a:rPr lang="en-IN" sz="1600" b="0" i="0" dirty="0">
                <a:solidFill>
                  <a:srgbClr val="222222"/>
                </a:solidFill>
                <a:effectLst/>
                <a:latin typeface="Arial" panose="020B0604020202020204" pitchFamily="34" charset="0"/>
              </a:rPr>
              <a:t>, R. D. S., </a:t>
            </a:r>
            <a:r>
              <a:rPr lang="en-IN" sz="1600" b="0" i="0" dirty="0" err="1">
                <a:solidFill>
                  <a:srgbClr val="222222"/>
                </a:solidFill>
                <a:effectLst/>
                <a:latin typeface="Arial" panose="020B0604020202020204" pitchFamily="34" charset="0"/>
              </a:rPr>
              <a:t>Oktaviani</a:t>
            </a:r>
            <a:r>
              <a:rPr lang="en-IN" sz="1600" b="0" i="0" dirty="0">
                <a:solidFill>
                  <a:srgbClr val="222222"/>
                </a:solidFill>
                <a:effectLst/>
                <a:latin typeface="Arial" panose="020B0604020202020204" pitchFamily="34" charset="0"/>
              </a:rPr>
              <a:t>, M. N., Gina, A. M., </a:t>
            </a:r>
            <a:r>
              <a:rPr lang="en-IN" sz="1600" b="0" i="0" dirty="0" err="1">
                <a:solidFill>
                  <a:srgbClr val="222222"/>
                </a:solidFill>
                <a:effectLst/>
                <a:latin typeface="Arial" panose="020B0604020202020204" pitchFamily="34" charset="0"/>
              </a:rPr>
              <a:t>Ningtyas</a:t>
            </a:r>
            <a:r>
              <a:rPr lang="en-IN" sz="1600" b="0" i="0" dirty="0">
                <a:solidFill>
                  <a:srgbClr val="222222"/>
                </a:solidFill>
                <a:effectLst/>
                <a:latin typeface="Arial" panose="020B0604020202020204" pitchFamily="34" charset="0"/>
              </a:rPr>
              <a:t>, E., Gunawan, M. C., </a:t>
            </a:r>
            <a:r>
              <a:rPr lang="en-IN" sz="1600" b="0" i="0" dirty="0" err="1">
                <a:solidFill>
                  <a:srgbClr val="222222"/>
                </a:solidFill>
                <a:effectLst/>
                <a:latin typeface="Arial" panose="020B0604020202020204" pitchFamily="34" charset="0"/>
              </a:rPr>
              <a:t>Krawitan</a:t>
            </a:r>
            <a:r>
              <a:rPr lang="en-IN" sz="1600" b="0" i="0" dirty="0">
                <a:solidFill>
                  <a:srgbClr val="222222"/>
                </a:solidFill>
                <a:effectLst/>
                <a:latin typeface="Arial" panose="020B0604020202020204" pitchFamily="34" charset="0"/>
              </a:rPr>
              <a:t>, U., &amp; Sleman, K. (2023). FANCY (FINANCIAL TECHNOLOGY): CHATBOT-BASED DIGITAL FINANCIAL LITERACY INNOVATION AS A DISABILITY-FRIENDLY EDUCATION EFFORT. </a:t>
            </a:r>
            <a:r>
              <a:rPr lang="en-IN" sz="1600" b="0" i="1" dirty="0">
                <a:solidFill>
                  <a:srgbClr val="222222"/>
                </a:solidFill>
                <a:effectLst/>
                <a:latin typeface="Arial" panose="020B0604020202020204" pitchFamily="34" charset="0"/>
              </a:rPr>
              <a:t>EXTENDED ABSTRACT </a:t>
            </a:r>
            <a:r>
              <a:rPr lang="en-IN" sz="1600" b="0" i="1" dirty="0" err="1">
                <a:solidFill>
                  <a:srgbClr val="222222"/>
                </a:solidFill>
                <a:effectLst/>
                <a:latin typeface="Arial" panose="020B0604020202020204" pitchFamily="34" charset="0"/>
              </a:rPr>
              <a:t>e-BOOK</a:t>
            </a:r>
            <a:r>
              <a:rPr lang="en-IN" sz="1600" b="0" i="0" dirty="0">
                <a:solidFill>
                  <a:srgbClr val="222222"/>
                </a:solidFill>
                <a:effectLst/>
                <a:latin typeface="Arial" panose="020B0604020202020204" pitchFamily="34" charset="0"/>
              </a:rPr>
              <a:t>, 75.</a:t>
            </a:r>
          </a:p>
          <a:p>
            <a:pPr marL="0" indent="0" algn="just">
              <a:buNone/>
            </a:pPr>
            <a:r>
              <a:rPr lang="en-IN" sz="1600" dirty="0">
                <a:effectLst/>
                <a:latin typeface="Times New Roman" panose="02020603050405020304" pitchFamily="18" charset="0"/>
                <a:ea typeface="Times New Roman" panose="02020603050405020304" pitchFamily="18" charset="0"/>
              </a:rPr>
              <a:t>[5]</a:t>
            </a:r>
            <a:r>
              <a:rPr lang="en-US" sz="1600" b="0" i="0" dirty="0">
                <a:solidFill>
                  <a:srgbClr val="222222"/>
                </a:solidFill>
                <a:effectLst/>
                <a:latin typeface="Arial" panose="020B0604020202020204" pitchFamily="34" charset="0"/>
              </a:rPr>
              <a:t> </a:t>
            </a:r>
            <a:r>
              <a:rPr lang="en-US" sz="1600" dirty="0" err="1">
                <a:solidFill>
                  <a:srgbClr val="222222"/>
                </a:solidFill>
                <a:latin typeface="Arial" panose="020B0604020202020204" pitchFamily="34" charset="0"/>
              </a:rPr>
              <a:t>V.V</a:t>
            </a:r>
            <a:r>
              <a:rPr lang="en-US" sz="1600" b="0" i="0" dirty="0" err="1">
                <a:solidFill>
                  <a:srgbClr val="222222"/>
                </a:solidFill>
                <a:effectLst/>
                <a:latin typeface="Arial" panose="020B0604020202020204" pitchFamily="34" charset="0"/>
              </a:rPr>
              <a:t>.Kumar</a:t>
            </a:r>
            <a:r>
              <a:rPr lang="en-US" sz="1600" dirty="0">
                <a:solidFill>
                  <a:srgbClr val="222222"/>
                </a:solidFill>
                <a:latin typeface="Arial" panose="020B0604020202020204" pitchFamily="34" charset="0"/>
              </a:rPr>
              <a:t> et al,</a:t>
            </a:r>
            <a:r>
              <a:rPr lang="en-US" sz="1600" b="0" i="0" dirty="0">
                <a:solidFill>
                  <a:srgbClr val="222222"/>
                </a:solidFill>
                <a:effectLst/>
                <a:latin typeface="Arial" panose="020B0604020202020204" pitchFamily="34" charset="0"/>
              </a:rPr>
              <a:t> (2022). </a:t>
            </a:r>
            <a:r>
              <a:rPr lang="en-IN" sz="1600" dirty="0">
                <a:effectLst/>
                <a:latin typeface="Times New Roman" panose="02020603050405020304" pitchFamily="18" charset="0"/>
                <a:ea typeface="Times New Roman" panose="02020603050405020304" pitchFamily="18" charset="0"/>
              </a:rPr>
              <a:t>Chatbots for E-Government: Opportunities and Challenges</a:t>
            </a:r>
            <a:r>
              <a:rPr lang="en-IN" sz="1600" u="sng" dirty="0">
                <a:effectLst/>
                <a:latin typeface="Times New Roman" panose="02020603050405020304" pitchFamily="18" charset="0"/>
                <a:ea typeface="Times New Roman" panose="02020603050405020304" pitchFamily="18" charset="0"/>
              </a:rPr>
              <a:t> </a:t>
            </a:r>
            <a:r>
              <a:rPr lang="en-US" sz="1600" b="0" i="1" dirty="0">
                <a:solidFill>
                  <a:srgbClr val="222222"/>
                </a:solidFill>
                <a:effectLst/>
                <a:latin typeface="Arial" panose="020B0604020202020204" pitchFamily="34" charset="0"/>
              </a:rPr>
              <a:t>81</a:t>
            </a:r>
            <a:r>
              <a:rPr lang="en-US" sz="1600" b="0" i="0" dirty="0">
                <a:solidFill>
                  <a:srgbClr val="222222"/>
                </a:solidFill>
                <a:effectLst/>
                <a:latin typeface="Arial" panose="020B0604020202020204" pitchFamily="34" charset="0"/>
              </a:rPr>
              <a:t>(16), 22215-22246.</a:t>
            </a:r>
            <a:r>
              <a:rPr lang="en-IN" sz="1600" dirty="0">
                <a:effectLst/>
                <a:latin typeface="Times New Roman" panose="02020603050405020304" pitchFamily="18" charset="0"/>
                <a:ea typeface="Times New Roman" panose="02020603050405020304" pitchFamily="18" charset="0"/>
              </a:rPr>
              <a:t> </a:t>
            </a:r>
          </a:p>
          <a:p>
            <a:pPr marL="0" indent="0" algn="just">
              <a:buNone/>
            </a:pPr>
            <a:r>
              <a:rPr lang="en-IN" sz="1600" dirty="0">
                <a:effectLst/>
                <a:latin typeface="Times New Roman" panose="02020603050405020304" pitchFamily="18" charset="0"/>
                <a:ea typeface="Times New Roman" panose="02020603050405020304" pitchFamily="18" charset="0"/>
              </a:rPr>
              <a:t>[6</a:t>
            </a:r>
            <a:r>
              <a:rPr lang="en-IN" sz="1600" dirty="0"/>
              <a:t> LOAN PAL – A CHATBOT TO PROFFERSPECIFICS ON LOAN SCHEMES </a:t>
            </a:r>
            <a:r>
              <a:rPr lang="en-IN" sz="1600" dirty="0" err="1"/>
              <a:t>Dr.</a:t>
            </a:r>
            <a:r>
              <a:rPr lang="en-IN" sz="1600" dirty="0"/>
              <a:t> Jaba Sheela L1 ,</a:t>
            </a:r>
            <a:r>
              <a:rPr lang="en-IN" sz="1600" dirty="0" err="1"/>
              <a:t>Safrin</a:t>
            </a:r>
            <a:r>
              <a:rPr lang="en-IN" sz="1600" dirty="0"/>
              <a:t> P2 , </a:t>
            </a:r>
            <a:r>
              <a:rPr lang="en-IN" sz="1600" dirty="0" err="1"/>
              <a:t>Shanmugapriyaa</a:t>
            </a:r>
            <a:r>
              <a:rPr lang="en-IN" sz="1600" dirty="0"/>
              <a:t> P3, Sindhu S4 1Professor,Dept. of CSE, </a:t>
            </a:r>
            <a:r>
              <a:rPr lang="en-IN" sz="1600" dirty="0" err="1"/>
              <a:t>Panimalar</a:t>
            </a:r>
            <a:r>
              <a:rPr lang="en-IN" sz="1600" dirty="0"/>
              <a:t> Engineering College, Chennai , India 2,3,4 IV </a:t>
            </a:r>
            <a:r>
              <a:rPr lang="en-IN" sz="1600" dirty="0" err="1"/>
              <a:t>Yr</a:t>
            </a:r>
            <a:r>
              <a:rPr lang="en-IN" sz="1600" dirty="0"/>
              <a:t> Dept. of CSE, </a:t>
            </a:r>
            <a:r>
              <a:rPr lang="en-IN" sz="1600" dirty="0" err="1"/>
              <a:t>Panimalar</a:t>
            </a:r>
            <a:r>
              <a:rPr lang="en-IN" sz="1600" dirty="0"/>
              <a:t> Engineering College, Chennai , India </a:t>
            </a:r>
            <a:r>
              <a:rPr lang="en-US" sz="1600" dirty="0"/>
              <a:t>International Journal of Applied Engineering Research ISSN 0973-4562 Volume 14, Number 11, 2019 (Special Issue) </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[7]</a:t>
            </a:r>
            <a:r>
              <a:rPr lang="en-US" sz="1600" b="0" i="0" dirty="0">
                <a:solidFill>
                  <a:srgbClr val="222222"/>
                </a:solidFill>
                <a:effectLst/>
                <a:latin typeface="Arial" panose="020B0604020202020204" pitchFamily="34" charset="0"/>
              </a:rPr>
              <a:t> </a:t>
            </a:r>
            <a:r>
              <a:rPr lang="en-IN" sz="1600" dirty="0">
                <a:effectLst/>
                <a:latin typeface="Times New Roman" panose="02020603050405020304" pitchFamily="18" charset="0"/>
                <a:ea typeface="Times New Roman" panose="02020603050405020304" pitchFamily="18" charset="0"/>
              </a:rPr>
              <a:t>SHWETHA SINGH,YI-CHENG CHEN and XIN-LUO(2019), THE ROLE OF QUALITY,TRUST AND EMPOWERMENT IN EXPLAINING SATISFACTION AND USE OF CHATBOTS IN E-GOVERNMENT</a:t>
            </a:r>
            <a:r>
              <a:rPr lang="en-IN" sz="1600" u="sng" dirty="0">
                <a:effectLst/>
                <a:latin typeface="Times New Roman" panose="02020603050405020304" pitchFamily="18" charset="0"/>
                <a:ea typeface="Times New Roman" panose="02020603050405020304" pitchFamily="18" charset="0"/>
              </a:rPr>
              <a:t> </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International Journal of Applied Engineering Research</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14</a:t>
            </a:r>
            <a:r>
              <a:rPr lang="en-US" sz="1600" b="0" i="0" dirty="0">
                <a:solidFill>
                  <a:srgbClr val="222222"/>
                </a:solidFill>
                <a:effectLst/>
                <a:latin typeface="Arial" panose="020B0604020202020204" pitchFamily="34" charset="0"/>
              </a:rPr>
              <a:t>(9), 215-219.</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 </a:t>
            </a:r>
            <a:endParaRPr lang="en-GB" sz="1600" dirty="0"/>
          </a:p>
        </p:txBody>
      </p:sp>
    </p:spTree>
    <p:extLst>
      <p:ext uri="{BB962C8B-B14F-4D97-AF65-F5344CB8AC3E}">
        <p14:creationId xmlns:p14="http://schemas.microsoft.com/office/powerpoint/2010/main" val="361386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E452A-54B0-D686-C13D-D8691F8A2879}"/>
              </a:ext>
            </a:extLst>
          </p:cNvPr>
          <p:cNvSpPr>
            <a:spLocks noGrp="1"/>
          </p:cNvSpPr>
          <p:nvPr>
            <p:ph idx="1"/>
          </p:nvPr>
        </p:nvSpPr>
        <p:spPr>
          <a:xfrm>
            <a:off x="376518" y="537883"/>
            <a:ext cx="10878671" cy="4070257"/>
          </a:xfrm>
        </p:spPr>
        <p:txBody>
          <a:bodyPr>
            <a:normAutofit/>
          </a:bodyPr>
          <a:lstStyle/>
          <a:p>
            <a:pPr marL="0" indent="0" algn="just">
              <a:buNone/>
            </a:pPr>
            <a:r>
              <a:rPr lang="en-IN" sz="1600" dirty="0">
                <a:effectLst/>
                <a:latin typeface="Times New Roman" panose="02020603050405020304" pitchFamily="18" charset="0"/>
                <a:ea typeface="Times New Roman" panose="02020603050405020304" pitchFamily="18" charset="0"/>
              </a:rPr>
              <a:t>[8] Yannis </a:t>
            </a:r>
            <a:r>
              <a:rPr lang="en-IN" sz="1600" dirty="0" err="1">
                <a:effectLst/>
                <a:latin typeface="Times New Roman" panose="02020603050405020304" pitchFamily="18" charset="0"/>
                <a:ea typeface="Times New Roman" panose="02020603050405020304" pitchFamily="18" charset="0"/>
              </a:rPr>
              <a:t>Charalabidis,Nikos</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Karacapilidis</a:t>
            </a:r>
            <a:r>
              <a:rPr lang="en-IN" sz="1600" dirty="0">
                <a:effectLst/>
                <a:latin typeface="Times New Roman" panose="02020603050405020304" pitchFamily="18" charset="0"/>
                <a:ea typeface="Times New Roman" panose="02020603050405020304" pitchFamily="18" charset="0"/>
              </a:rPr>
              <a:t> and </a:t>
            </a:r>
            <a:r>
              <a:rPr lang="en-IN" sz="1600" dirty="0" err="1">
                <a:effectLst/>
                <a:latin typeface="Times New Roman" panose="02020603050405020304" pitchFamily="18" charset="0"/>
                <a:ea typeface="Times New Roman" panose="02020603050405020304" pitchFamily="18" charset="0"/>
              </a:rPr>
              <a:t>Aggeliki</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Androutsopoulou</a:t>
            </a:r>
            <a:r>
              <a:rPr lang="en-IN" sz="1600" dirty="0">
                <a:effectLst/>
                <a:latin typeface="Times New Roman" panose="02020603050405020304" pitchFamily="18" charset="0"/>
                <a:ea typeface="Times New Roman" panose="02020603050405020304" pitchFamily="18" charset="0"/>
              </a:rPr>
              <a:t>(2013), Chatbots for E-Government: A Review of the Literature and Research Agenda</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Government Information Quarterly</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40</a:t>
            </a:r>
            <a:r>
              <a:rPr lang="en-IN" sz="1600" b="0" i="0" dirty="0">
                <a:solidFill>
                  <a:srgbClr val="222222"/>
                </a:solidFill>
                <a:effectLst/>
                <a:latin typeface="Arial" panose="020B0604020202020204" pitchFamily="34" charset="0"/>
              </a:rPr>
              <a:t>(4), 101877.</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[9] </a:t>
            </a:r>
            <a:r>
              <a:rPr lang="en-IN" sz="1600" b="0" i="0" dirty="0" err="1">
                <a:solidFill>
                  <a:srgbClr val="222222"/>
                </a:solidFill>
                <a:effectLst/>
                <a:latin typeface="Arial" panose="020B0604020202020204" pitchFamily="34" charset="0"/>
              </a:rPr>
              <a:t>Zierau</a:t>
            </a:r>
            <a:r>
              <a:rPr lang="en-IN" sz="1600" b="0" i="0" dirty="0">
                <a:solidFill>
                  <a:srgbClr val="222222"/>
                </a:solidFill>
                <a:effectLst/>
                <a:latin typeface="Arial" panose="020B0604020202020204" pitchFamily="34" charset="0"/>
              </a:rPr>
              <a:t>, N., Flock, K., Janson, A., </a:t>
            </a:r>
            <a:r>
              <a:rPr lang="en-IN" sz="1600" b="0" i="0" dirty="0" err="1">
                <a:solidFill>
                  <a:srgbClr val="222222"/>
                </a:solidFill>
                <a:effectLst/>
                <a:latin typeface="Arial" panose="020B0604020202020204" pitchFamily="34" charset="0"/>
              </a:rPr>
              <a:t>Söllner</a:t>
            </a:r>
            <a:r>
              <a:rPr lang="en-IN" sz="1600" b="0" i="0" dirty="0">
                <a:solidFill>
                  <a:srgbClr val="222222"/>
                </a:solidFill>
                <a:effectLst/>
                <a:latin typeface="Arial" panose="020B0604020202020204" pitchFamily="34" charset="0"/>
              </a:rPr>
              <a:t>, M., &amp; </a:t>
            </a:r>
            <a:r>
              <a:rPr lang="en-IN" sz="1600" b="0" i="0" dirty="0" err="1">
                <a:solidFill>
                  <a:srgbClr val="222222"/>
                </a:solidFill>
                <a:effectLst/>
                <a:latin typeface="Arial" panose="020B0604020202020204" pitchFamily="34" charset="0"/>
              </a:rPr>
              <a:t>Leimeister</a:t>
            </a:r>
            <a:r>
              <a:rPr lang="en-IN" sz="1600" b="0" i="0" dirty="0">
                <a:solidFill>
                  <a:srgbClr val="222222"/>
                </a:solidFill>
                <a:effectLst/>
                <a:latin typeface="Arial" panose="020B0604020202020204" pitchFamily="34" charset="0"/>
              </a:rPr>
              <a:t>, J. M. (2021). The influence of AI-based chatbots and their design on users’ trust and information sharing in online loan applications. In </a:t>
            </a:r>
            <a:r>
              <a:rPr lang="en-IN" sz="1600" b="0" i="1" dirty="0">
                <a:solidFill>
                  <a:srgbClr val="222222"/>
                </a:solidFill>
                <a:effectLst/>
                <a:latin typeface="Arial" panose="020B0604020202020204" pitchFamily="34" charset="0"/>
              </a:rPr>
              <a:t>Hawaii International Conference on System Sciences (HICSS).-Koloa (Hawaii), USA</a:t>
            </a:r>
            <a:r>
              <a:rPr lang="en-IN" sz="1600" b="0" i="0" dirty="0">
                <a:solidFill>
                  <a:srgbClr val="222222"/>
                </a:solidFill>
                <a:effectLst/>
                <a:latin typeface="Arial" panose="020B0604020202020204" pitchFamily="34" charset="0"/>
              </a:rPr>
              <a:t>.</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US" sz="1600" dirty="0">
                <a:effectLst/>
                <a:latin typeface="Times New Roman" panose="02020603050405020304" pitchFamily="18" charset="0"/>
                <a:ea typeface="Times New Roman" panose="02020603050405020304" pitchFamily="18" charset="0"/>
              </a:rPr>
              <a:t>[10] </a:t>
            </a:r>
            <a:r>
              <a:rPr lang="en-US" sz="1600" b="0" i="0" dirty="0">
                <a:solidFill>
                  <a:srgbClr val="222222"/>
                </a:solidFill>
                <a:effectLst/>
                <a:latin typeface="Arial" panose="020B0604020202020204" pitchFamily="34" charset="0"/>
              </a:rPr>
              <a:t>Okuda, T., &amp; </a:t>
            </a:r>
            <a:r>
              <a:rPr lang="en-US" sz="1600" b="0" i="0" dirty="0" err="1">
                <a:solidFill>
                  <a:srgbClr val="222222"/>
                </a:solidFill>
                <a:effectLst/>
                <a:latin typeface="Arial" panose="020B0604020202020204" pitchFamily="34" charset="0"/>
              </a:rPr>
              <a:t>Shoda</a:t>
            </a:r>
            <a:r>
              <a:rPr lang="en-US" sz="1600" b="0" i="0" dirty="0">
                <a:solidFill>
                  <a:srgbClr val="222222"/>
                </a:solidFill>
                <a:effectLst/>
                <a:latin typeface="Arial" panose="020B0604020202020204" pitchFamily="34" charset="0"/>
              </a:rPr>
              <a:t>, S. (2018). AI-based chatbot service for financial industry. </a:t>
            </a:r>
            <a:r>
              <a:rPr lang="en-US" sz="1600" b="0" i="1" dirty="0">
                <a:solidFill>
                  <a:srgbClr val="222222"/>
                </a:solidFill>
                <a:effectLst/>
                <a:latin typeface="Arial" panose="020B0604020202020204" pitchFamily="34" charset="0"/>
              </a:rPr>
              <a:t>Fujitsu Scientific and Technical Journal</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54</a:t>
            </a:r>
            <a:r>
              <a:rPr lang="en-US" sz="1600" b="0" i="0" dirty="0">
                <a:solidFill>
                  <a:srgbClr val="222222"/>
                </a:solidFill>
                <a:effectLst/>
                <a:latin typeface="Arial" panose="020B0604020202020204" pitchFamily="34" charset="0"/>
              </a:rPr>
              <a:t>(2), 4-8.</a:t>
            </a:r>
          </a:p>
          <a:p>
            <a:pPr marL="0" indent="0" algn="just">
              <a:buNone/>
            </a:pPr>
            <a:endParaRPr lang="en-IN" sz="1600" dirty="0">
              <a:effectLst/>
              <a:latin typeface="Times New Roman" panose="02020603050405020304" pitchFamily="18" charset="0"/>
              <a:ea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342591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1EF5-6801-6ED5-93DF-5617D859DD34}"/>
              </a:ext>
            </a:extLst>
          </p:cNvPr>
          <p:cNvSpPr>
            <a:spLocks noGrp="1"/>
          </p:cNvSpPr>
          <p:nvPr>
            <p:ph type="title"/>
          </p:nvPr>
        </p:nvSpPr>
        <p:spPr>
          <a:xfrm>
            <a:off x="124474" y="-25811"/>
            <a:ext cx="10608839" cy="662761"/>
          </a:xfrm>
        </p:spPr>
        <p:txBody>
          <a:bodyPr>
            <a:normAutofit fontScale="90000"/>
          </a:bodyPr>
          <a:lstStyle/>
          <a:p>
            <a:endParaRPr lang="en-IN" dirty="0"/>
          </a:p>
        </p:txBody>
      </p:sp>
      <p:graphicFrame>
        <p:nvGraphicFramePr>
          <p:cNvPr id="12" name="Table 11">
            <a:extLst>
              <a:ext uri="{FF2B5EF4-FFF2-40B4-BE49-F238E27FC236}">
                <a16:creationId xmlns:a16="http://schemas.microsoft.com/office/drawing/2014/main" id="{8955DFC3-BB1B-76FA-6277-E74474C9149F}"/>
              </a:ext>
            </a:extLst>
          </p:cNvPr>
          <p:cNvGraphicFramePr>
            <a:graphicFrameLocks noGrp="1"/>
          </p:cNvGraphicFramePr>
          <p:nvPr>
            <p:extLst>
              <p:ext uri="{D42A27DB-BD31-4B8C-83A1-F6EECF244321}">
                <p14:modId xmlns:p14="http://schemas.microsoft.com/office/powerpoint/2010/main" val="2936481907"/>
              </p:ext>
            </p:extLst>
          </p:nvPr>
        </p:nvGraphicFramePr>
        <p:xfrm>
          <a:off x="187567" y="93785"/>
          <a:ext cx="11793417" cy="5705230"/>
        </p:xfrm>
        <a:graphic>
          <a:graphicData uri="http://schemas.openxmlformats.org/drawingml/2006/table">
            <a:tbl>
              <a:tblPr firstRow="1" bandRow="1">
                <a:tableStyleId>{7DF18680-E054-41AD-8BC1-D1AEF772440D}</a:tableStyleId>
              </a:tblPr>
              <a:tblGrid>
                <a:gridCol w="3931139">
                  <a:extLst>
                    <a:ext uri="{9D8B030D-6E8A-4147-A177-3AD203B41FA5}">
                      <a16:colId xmlns:a16="http://schemas.microsoft.com/office/drawing/2014/main" val="3108050574"/>
                    </a:ext>
                  </a:extLst>
                </a:gridCol>
                <a:gridCol w="3931139">
                  <a:extLst>
                    <a:ext uri="{9D8B030D-6E8A-4147-A177-3AD203B41FA5}">
                      <a16:colId xmlns:a16="http://schemas.microsoft.com/office/drawing/2014/main" val="3580534720"/>
                    </a:ext>
                  </a:extLst>
                </a:gridCol>
                <a:gridCol w="3931139">
                  <a:extLst>
                    <a:ext uri="{9D8B030D-6E8A-4147-A177-3AD203B41FA5}">
                      <a16:colId xmlns:a16="http://schemas.microsoft.com/office/drawing/2014/main" val="3939980960"/>
                    </a:ext>
                  </a:extLst>
                </a:gridCol>
              </a:tblGrid>
              <a:tr h="3354174">
                <a:tc>
                  <a:txBody>
                    <a:bodyPr/>
                    <a:lstStyle/>
                    <a:p>
                      <a:endParaRPr lang="en-IN" b="0" dirty="0">
                        <a:solidFill>
                          <a:schemeClr val="tx1"/>
                        </a:solidFill>
                      </a:endParaRPr>
                    </a:p>
                    <a:p>
                      <a:r>
                        <a:rPr lang="en-IN" b="0" dirty="0">
                          <a:solidFill>
                            <a:schemeClr val="tx1"/>
                          </a:solidFill>
                        </a:rPr>
                        <a:t>    Krushi – The Farmer Chatbot</a:t>
                      </a:r>
                    </a:p>
                  </a:txBody>
                  <a:tcPr/>
                </a:tc>
                <a:tc>
                  <a:txBody>
                    <a:bodyPr/>
                    <a:lstStyle/>
                    <a:p>
                      <a:r>
                        <a:rPr lang="en-IN" b="0" dirty="0">
                          <a:solidFill>
                            <a:schemeClr val="tx1"/>
                          </a:solidFill>
                        </a:rPr>
                        <a:t>Mihir Momaya</a:t>
                      </a:r>
                    </a:p>
                    <a:p>
                      <a:r>
                        <a:rPr lang="en-IN" b="0" dirty="0">
                          <a:solidFill>
                            <a:schemeClr val="tx1"/>
                          </a:solidFill>
                        </a:rPr>
                        <a:t>Anjnya Khanna</a:t>
                      </a:r>
                    </a:p>
                    <a:p>
                      <a:r>
                        <a:rPr lang="en-IN" b="0" dirty="0">
                          <a:solidFill>
                            <a:schemeClr val="tx1"/>
                          </a:solidFill>
                        </a:rPr>
                        <a:t>Jessica Sadavarte</a:t>
                      </a:r>
                    </a:p>
                    <a:p>
                      <a:r>
                        <a:rPr lang="en-IN" b="0" dirty="0">
                          <a:solidFill>
                            <a:schemeClr val="tx1"/>
                          </a:solidFill>
                        </a:rPr>
                        <a:t>Manoj Sankhe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The research paper "Krushi: A Conversational Agent for Indian Farmers" describes the development and evaluation of a chatbot named Krushi, which is designed to help Indian farmers access agricultural information and advice. Krushi is trained on a large corpus of farmer call center logs and is able to answer a wide range of questions, including those related to crop cultivation, pest and disease management, market prices, and government schemes.</a:t>
                      </a:r>
                      <a:endParaRPr lang="en-IN" sz="1600" b="0" kern="1200" dirty="0">
                        <a:solidFill>
                          <a:schemeClr val="tx1"/>
                        </a:solidFill>
                        <a:effectLst/>
                        <a:latin typeface="+mn-lt"/>
                        <a:ea typeface="+mn-ea"/>
                        <a:cs typeface="+mn-cs"/>
                      </a:endParaRPr>
                    </a:p>
                    <a:p>
                      <a:endParaRPr lang="en-IN" sz="1600" dirty="0"/>
                    </a:p>
                  </a:txBody>
                  <a:tcPr/>
                </a:tc>
                <a:extLst>
                  <a:ext uri="{0D108BD9-81ED-4DB2-BD59-A6C34878D82A}">
                    <a16:rowId xmlns:a16="http://schemas.microsoft.com/office/drawing/2014/main" val="1623190873"/>
                  </a:ext>
                </a:extLst>
              </a:tr>
              <a:tr h="2351056">
                <a:tc>
                  <a:txBody>
                    <a:bodyPr/>
                    <a:lstStyle/>
                    <a:p>
                      <a:r>
                        <a:rPr lang="en-US" dirty="0"/>
                        <a:t>FANCY (Financial Technology): Chatbot-Based Digital Financial Literacy Innovation As A Disability-Friendly Education Effort</a:t>
                      </a:r>
                      <a:endParaRPr lang="en-IN" dirty="0"/>
                    </a:p>
                  </a:txBody>
                  <a:tcPr/>
                </a:tc>
                <a:tc>
                  <a:txBody>
                    <a:bodyPr/>
                    <a:lstStyle/>
                    <a:p>
                      <a:r>
                        <a:rPr lang="en-US" sz="1800" b="0" kern="1200" dirty="0">
                          <a:solidFill>
                            <a:schemeClr val="dk1"/>
                          </a:solidFill>
                          <a:effectLst/>
                          <a:latin typeface="+mn-lt"/>
                          <a:ea typeface="+mn-ea"/>
                          <a:cs typeface="+mn-cs"/>
                        </a:rPr>
                        <a:t>Rizma Drajad Siti Apriyanti</a:t>
                      </a:r>
                      <a:endParaRPr lang="en-IN"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 Maya Nur Oktaviani,</a:t>
                      </a:r>
                      <a:endParaRPr lang="en-IN"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 Adinda Meisya Gina </a:t>
                      </a:r>
                      <a:endParaRPr lang="en-IN"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 Eka Ningtyas</a:t>
                      </a:r>
                      <a:endParaRPr lang="en-IN"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 Muhamad Catur Gunawan</a:t>
                      </a:r>
                      <a:endParaRPr lang="en-IN" sz="1800" b="0" kern="1200" dirty="0">
                        <a:solidFill>
                          <a:schemeClr val="dk1"/>
                        </a:solidFill>
                        <a:effectLst/>
                        <a:latin typeface="+mn-lt"/>
                        <a:ea typeface="+mn-ea"/>
                        <a:cs typeface="+mn-cs"/>
                      </a:endParaRPr>
                    </a:p>
                    <a:p>
                      <a:endParaRPr lang="en-IN" dirty="0"/>
                    </a:p>
                  </a:txBody>
                  <a:tcPr/>
                </a:tc>
                <a:tc>
                  <a:txBody>
                    <a:bodyPr/>
                    <a:lstStyle/>
                    <a:p>
                      <a:r>
                        <a:rPr lang="en-US" sz="1600" kern="1200" dirty="0">
                          <a:solidFill>
                            <a:schemeClr val="dk1"/>
                          </a:solidFill>
                          <a:effectLst/>
                          <a:latin typeface="+mn-lt"/>
                          <a:ea typeface="+mn-ea"/>
                          <a:cs typeface="+mn-cs"/>
                        </a:rPr>
                        <a:t>This research paper describes the development and evaluation of a chatbot named FANCY, which is designed to help people with disabilities learn about financial literacy in a way that is accessible and engaging. FANCY is powered by artificial intelligence and is able to communicate with users in a natural language way.</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142920227"/>
                  </a:ext>
                </a:extLst>
              </a:tr>
            </a:tbl>
          </a:graphicData>
        </a:graphic>
      </p:graphicFrame>
    </p:spTree>
    <p:extLst>
      <p:ext uri="{BB962C8B-B14F-4D97-AF65-F5344CB8AC3E}">
        <p14:creationId xmlns:p14="http://schemas.microsoft.com/office/powerpoint/2010/main" val="42504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3F9D5C-E55F-4CC4-4C00-4F67FFB1FF78}"/>
              </a:ext>
            </a:extLst>
          </p:cNvPr>
          <p:cNvGraphicFramePr>
            <a:graphicFrameLocks noGrp="1"/>
          </p:cNvGraphicFramePr>
          <p:nvPr>
            <p:extLst>
              <p:ext uri="{D42A27DB-BD31-4B8C-83A1-F6EECF244321}">
                <p14:modId xmlns:p14="http://schemas.microsoft.com/office/powerpoint/2010/main" val="996777011"/>
              </p:ext>
            </p:extLst>
          </p:nvPr>
        </p:nvGraphicFramePr>
        <p:xfrm>
          <a:off x="164122" y="156309"/>
          <a:ext cx="11855940" cy="5658338"/>
        </p:xfrm>
        <a:graphic>
          <a:graphicData uri="http://schemas.openxmlformats.org/drawingml/2006/table">
            <a:tbl>
              <a:tblPr firstRow="1" bandRow="1">
                <a:tableStyleId>{7DF18680-E054-41AD-8BC1-D1AEF772440D}</a:tableStyleId>
              </a:tblPr>
              <a:tblGrid>
                <a:gridCol w="3951980">
                  <a:extLst>
                    <a:ext uri="{9D8B030D-6E8A-4147-A177-3AD203B41FA5}">
                      <a16:colId xmlns:a16="http://schemas.microsoft.com/office/drawing/2014/main" val="2409558200"/>
                    </a:ext>
                  </a:extLst>
                </a:gridCol>
                <a:gridCol w="3951980">
                  <a:extLst>
                    <a:ext uri="{9D8B030D-6E8A-4147-A177-3AD203B41FA5}">
                      <a16:colId xmlns:a16="http://schemas.microsoft.com/office/drawing/2014/main" val="1184542734"/>
                    </a:ext>
                  </a:extLst>
                </a:gridCol>
                <a:gridCol w="3951980">
                  <a:extLst>
                    <a:ext uri="{9D8B030D-6E8A-4147-A177-3AD203B41FA5}">
                      <a16:colId xmlns:a16="http://schemas.microsoft.com/office/drawing/2014/main" val="1825328286"/>
                    </a:ext>
                  </a:extLst>
                </a:gridCol>
              </a:tblGrid>
              <a:tr h="3115405">
                <a:tc>
                  <a:txBody>
                    <a:bodyPr/>
                    <a:lstStyle/>
                    <a:p>
                      <a:pPr algn="ctr"/>
                      <a:endParaRPr lang="en-US" b="0" dirty="0">
                        <a:solidFill>
                          <a:schemeClr val="tx1"/>
                        </a:solidFill>
                      </a:endParaRPr>
                    </a:p>
                    <a:p>
                      <a:pPr algn="ctr"/>
                      <a:endParaRPr lang="en-US" b="0" dirty="0">
                        <a:solidFill>
                          <a:schemeClr val="tx1"/>
                        </a:solidFill>
                      </a:endParaRPr>
                    </a:p>
                    <a:p>
                      <a:pPr algn="ctr"/>
                      <a:r>
                        <a:rPr lang="en-US" b="0" dirty="0">
                          <a:solidFill>
                            <a:schemeClr val="tx1"/>
                          </a:solidFill>
                        </a:rPr>
                        <a:t> </a:t>
                      </a:r>
                    </a:p>
                    <a:p>
                      <a:pPr algn="ctr"/>
                      <a:endParaRPr lang="en-US" b="0" dirty="0">
                        <a:solidFill>
                          <a:schemeClr val="tx1"/>
                        </a:solidFill>
                      </a:endParaRPr>
                    </a:p>
                    <a:p>
                      <a:pPr algn="ctr"/>
                      <a:r>
                        <a:rPr lang="en-US" b="0" dirty="0">
                          <a:solidFill>
                            <a:schemeClr val="tx1"/>
                          </a:solidFill>
                        </a:rPr>
                        <a:t>Chatbots for E-Government: Opportunities and Challenges</a:t>
                      </a:r>
                      <a:endParaRPr lang="en-IN" b="0" dirty="0">
                        <a:solidFill>
                          <a:schemeClr val="tx1"/>
                        </a:solidFill>
                      </a:endParaRPr>
                    </a:p>
                  </a:txBody>
                  <a:tcPr/>
                </a:tc>
                <a:tc>
                  <a:txBody>
                    <a:bodyPr/>
                    <a:lstStyle/>
                    <a:p>
                      <a:pPr algn="ctr"/>
                      <a:endParaRPr lang="en-US" sz="1800" b="0" kern="1200" dirty="0">
                        <a:solidFill>
                          <a:schemeClr val="tx1"/>
                        </a:solidFill>
                        <a:effectLst/>
                        <a:latin typeface="+mn-lt"/>
                        <a:ea typeface="+mn-ea"/>
                        <a:cs typeface="+mn-cs"/>
                      </a:endParaRPr>
                    </a:p>
                    <a:p>
                      <a:pPr algn="ctr"/>
                      <a:endParaRPr lang="en-US" sz="1800" b="0" kern="1200" dirty="0">
                        <a:solidFill>
                          <a:schemeClr val="tx1"/>
                        </a:solidFill>
                        <a:effectLst/>
                        <a:latin typeface="+mn-lt"/>
                        <a:ea typeface="+mn-ea"/>
                        <a:cs typeface="+mn-cs"/>
                      </a:endParaRPr>
                    </a:p>
                    <a:p>
                      <a:pPr algn="ctr"/>
                      <a:endParaRPr lang="en-US" sz="1800" b="0" kern="1200" dirty="0">
                        <a:solidFill>
                          <a:schemeClr val="tx1"/>
                        </a:solidFill>
                        <a:effectLst/>
                        <a:latin typeface="+mn-lt"/>
                        <a:ea typeface="+mn-ea"/>
                        <a:cs typeface="+mn-cs"/>
                      </a:endParaRPr>
                    </a:p>
                    <a:p>
                      <a:pPr algn="ctr"/>
                      <a:endParaRPr lang="en-US" sz="1800" b="0" kern="1200" dirty="0">
                        <a:solidFill>
                          <a:schemeClr val="tx1"/>
                        </a:solidFill>
                        <a:effectLst/>
                        <a:latin typeface="+mn-lt"/>
                        <a:ea typeface="+mn-ea"/>
                        <a:cs typeface="+mn-cs"/>
                      </a:endParaRPr>
                    </a:p>
                    <a:p>
                      <a:pPr algn="l"/>
                      <a:r>
                        <a:rPr lang="en-US" sz="1800" b="0" kern="1200" dirty="0">
                          <a:solidFill>
                            <a:schemeClr val="tx1"/>
                          </a:solidFill>
                          <a:effectLst/>
                          <a:latin typeface="+mn-lt"/>
                          <a:ea typeface="+mn-ea"/>
                          <a:cs typeface="+mn-cs"/>
                        </a:rPr>
                        <a:t>V. V. Kumar et al</a:t>
                      </a:r>
                      <a:endParaRPr lang="en-IN" b="0" dirty="0">
                        <a:solidFill>
                          <a:schemeClr val="tx1"/>
                        </a:solidFill>
                      </a:endParaRPr>
                    </a:p>
                  </a:txBody>
                  <a:tcPr/>
                </a:tc>
                <a:tc>
                  <a:txBody>
                    <a:bodyPr/>
                    <a:lstStyle/>
                    <a:p>
                      <a:r>
                        <a:rPr lang="en-US" sz="1600" b="0" kern="1200" dirty="0">
                          <a:solidFill>
                            <a:schemeClr val="tx1"/>
                          </a:solidFill>
                          <a:effectLst/>
                          <a:latin typeface="+mn-lt"/>
                          <a:ea typeface="+mn-ea"/>
                          <a:cs typeface="+mn-cs"/>
                        </a:rPr>
                        <a:t>Chatbots are computer programs that can simulate conversation with humans. They are increasingly being used in a variety of applications, including e-government. Chatbots for e-government can provide citizens with 24/7 access to government services, simplify the process of applying for government services and tracking their status, and provide citizens with personalized information and support.</a:t>
                      </a:r>
                      <a:endParaRPr lang="en-IN" sz="1600" b="0" kern="1200" dirty="0">
                        <a:solidFill>
                          <a:schemeClr val="tx1"/>
                        </a:solidFill>
                        <a:effectLst/>
                        <a:latin typeface="+mn-lt"/>
                        <a:ea typeface="+mn-ea"/>
                        <a:cs typeface="+mn-cs"/>
                      </a:endParaRPr>
                    </a:p>
                    <a:p>
                      <a:r>
                        <a:rPr lang="en-US" sz="1600" b="0" kern="1200" dirty="0">
                          <a:solidFill>
                            <a:schemeClr val="tx1"/>
                          </a:solidFill>
                          <a:effectLst/>
                          <a:latin typeface="+mn-lt"/>
                          <a:ea typeface="+mn-ea"/>
                          <a:cs typeface="+mn-cs"/>
                        </a:rPr>
                        <a:t> </a:t>
                      </a:r>
                      <a:endParaRPr lang="en-IN" sz="1600" b="0" kern="1200" dirty="0">
                        <a:solidFill>
                          <a:schemeClr val="tx1"/>
                        </a:solidFill>
                        <a:effectLst/>
                        <a:latin typeface="+mn-lt"/>
                        <a:ea typeface="+mn-ea"/>
                        <a:cs typeface="+mn-cs"/>
                      </a:endParaRPr>
                    </a:p>
                    <a:p>
                      <a:endParaRPr lang="en-IN" sz="1600" b="0" dirty="0">
                        <a:solidFill>
                          <a:schemeClr val="tx1"/>
                        </a:solidFill>
                      </a:endParaRPr>
                    </a:p>
                  </a:txBody>
                  <a:tcPr/>
                </a:tc>
                <a:extLst>
                  <a:ext uri="{0D108BD9-81ED-4DB2-BD59-A6C34878D82A}">
                    <a16:rowId xmlns:a16="http://schemas.microsoft.com/office/drawing/2014/main" val="3215482813"/>
                  </a:ext>
                </a:extLst>
              </a:tr>
              <a:tr h="2542933">
                <a:tc>
                  <a:txBody>
                    <a:bodyPr/>
                    <a:lstStyle/>
                    <a:p>
                      <a:pPr algn="ctr"/>
                      <a:endParaRPr lang="en-US" dirty="0"/>
                    </a:p>
                    <a:p>
                      <a:pPr algn="ctr"/>
                      <a:endParaRPr lang="en-US" dirty="0"/>
                    </a:p>
                    <a:p>
                      <a:pPr algn="ctr"/>
                      <a:endParaRPr lang="en-US" dirty="0"/>
                    </a:p>
                    <a:p>
                      <a:pPr algn="ctr"/>
                      <a:r>
                        <a:rPr lang="en-US" dirty="0"/>
                        <a:t>LOAN PAL – A CHATBOT TO PROFFERSPECIFICS ON LOAN SCHEMES</a:t>
                      </a:r>
                      <a:endParaRPr lang="en-IN" dirty="0"/>
                    </a:p>
                  </a:txBody>
                  <a:tcPr/>
                </a:tc>
                <a:tc>
                  <a:txBody>
                    <a:bodyPr/>
                    <a:lstStyle/>
                    <a:p>
                      <a:pPr algn="ctr"/>
                      <a:endParaRPr lang="en-US" sz="1800" b="0" kern="1200" dirty="0">
                        <a:solidFill>
                          <a:schemeClr val="dk1"/>
                        </a:solidFill>
                        <a:effectLst/>
                        <a:latin typeface="+mn-lt"/>
                        <a:ea typeface="+mn-ea"/>
                        <a:cs typeface="+mn-cs"/>
                      </a:endParaRPr>
                    </a:p>
                    <a:p>
                      <a:pPr algn="ctr"/>
                      <a:endParaRPr lang="en-US" sz="1800" b="0" kern="1200" dirty="0">
                        <a:solidFill>
                          <a:schemeClr val="dk1"/>
                        </a:solidFill>
                        <a:effectLst/>
                        <a:latin typeface="+mn-lt"/>
                        <a:ea typeface="+mn-ea"/>
                        <a:cs typeface="+mn-cs"/>
                      </a:endParaRPr>
                    </a:p>
                    <a:p>
                      <a:pPr algn="ctr"/>
                      <a:endParaRPr lang="en-US" sz="1800" b="0" kern="1200" dirty="0">
                        <a:solidFill>
                          <a:schemeClr val="dk1"/>
                        </a:solidFill>
                        <a:effectLst/>
                        <a:latin typeface="+mn-lt"/>
                        <a:ea typeface="+mn-ea"/>
                        <a:cs typeface="+mn-cs"/>
                      </a:endParaRPr>
                    </a:p>
                    <a:p>
                      <a:pPr algn="ctr"/>
                      <a:r>
                        <a:rPr lang="en-US" sz="1800" b="0" kern="1200" dirty="0">
                          <a:solidFill>
                            <a:schemeClr val="dk1"/>
                          </a:solidFill>
                          <a:effectLst/>
                          <a:latin typeface="+mn-lt"/>
                          <a:ea typeface="+mn-ea"/>
                          <a:cs typeface="+mn-cs"/>
                        </a:rPr>
                        <a:t>L. Jaba Sheela, Safrin P,  Shanmugapriyaa P, </a:t>
                      </a:r>
                    </a:p>
                    <a:p>
                      <a:pPr algn="ctr"/>
                      <a:r>
                        <a:rPr lang="en-US" sz="1800" b="0" kern="1200" dirty="0">
                          <a:solidFill>
                            <a:schemeClr val="dk1"/>
                          </a:solidFill>
                          <a:effectLst/>
                          <a:latin typeface="+mn-lt"/>
                          <a:ea typeface="+mn-ea"/>
                          <a:cs typeface="+mn-cs"/>
                        </a:rPr>
                        <a:t>and Sindhu S                     </a:t>
                      </a:r>
                      <a:endParaRPr lang="en-IN" sz="1800" b="0" kern="1200" dirty="0">
                        <a:solidFill>
                          <a:schemeClr val="dk1"/>
                        </a:solidFill>
                        <a:effectLst/>
                        <a:latin typeface="+mn-lt"/>
                        <a:ea typeface="+mn-ea"/>
                        <a:cs typeface="+mn-cs"/>
                      </a:endParaRPr>
                    </a:p>
                    <a:p>
                      <a:endParaRPr lang="en-IN" dirty="0"/>
                    </a:p>
                  </a:txBody>
                  <a:tcPr/>
                </a:tc>
                <a:tc>
                  <a:txBody>
                    <a:bodyPr/>
                    <a:lstStyle/>
                    <a:p>
                      <a:r>
                        <a:rPr lang="en-US" sz="1600" kern="1200" dirty="0">
                          <a:solidFill>
                            <a:schemeClr val="dk1"/>
                          </a:solidFill>
                          <a:effectLst/>
                          <a:latin typeface="+mn-lt"/>
                          <a:ea typeface="+mn-ea"/>
                          <a:cs typeface="+mn-cs"/>
                        </a:rPr>
                        <a:t>LOAN PAL is an interactive chatbot that helps users clarify their doubts about government-provided loans and schemes. It is an Artificial Intelligence (AI) chatbot that pulls information from various government sources like NABARD, RBI, SBI, etc. It is mainly constructed using TensorFlow with Python.</a:t>
                      </a:r>
                      <a:endParaRPr lang="en-IN" sz="1600" kern="1200" dirty="0">
                        <a:solidFill>
                          <a:schemeClr val="dk1"/>
                        </a:solidFill>
                        <a:effectLst/>
                        <a:latin typeface="+mn-lt"/>
                        <a:ea typeface="+mn-ea"/>
                        <a:cs typeface="+mn-cs"/>
                      </a:endParaRPr>
                    </a:p>
                    <a:p>
                      <a:r>
                        <a:rPr lang="en-US" sz="1600" u="none" strike="noStrike" kern="1200" dirty="0">
                          <a:solidFill>
                            <a:schemeClr val="dk1"/>
                          </a:solidFill>
                          <a:effectLst/>
                          <a:latin typeface="+mn-lt"/>
                          <a:ea typeface="+mn-ea"/>
                          <a:cs typeface="+mn-cs"/>
                        </a:rPr>
                        <a:t> </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2404037956"/>
                  </a:ext>
                </a:extLst>
              </a:tr>
            </a:tbl>
          </a:graphicData>
        </a:graphic>
      </p:graphicFrame>
    </p:spTree>
    <p:extLst>
      <p:ext uri="{BB962C8B-B14F-4D97-AF65-F5344CB8AC3E}">
        <p14:creationId xmlns:p14="http://schemas.microsoft.com/office/powerpoint/2010/main" val="177725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63D9DDA-758F-52CB-8011-15814B53C543}"/>
              </a:ext>
            </a:extLst>
          </p:cNvPr>
          <p:cNvGraphicFramePr>
            <a:graphicFrameLocks noGrp="1"/>
          </p:cNvGraphicFramePr>
          <p:nvPr>
            <p:extLst>
              <p:ext uri="{D42A27DB-BD31-4B8C-83A1-F6EECF244321}">
                <p14:modId xmlns:p14="http://schemas.microsoft.com/office/powerpoint/2010/main" val="3745325343"/>
              </p:ext>
            </p:extLst>
          </p:nvPr>
        </p:nvGraphicFramePr>
        <p:xfrm>
          <a:off x="132862" y="132862"/>
          <a:ext cx="11950281" cy="5697324"/>
        </p:xfrm>
        <a:graphic>
          <a:graphicData uri="http://schemas.openxmlformats.org/drawingml/2006/table">
            <a:tbl>
              <a:tblPr firstRow="1" bandRow="1">
                <a:tableStyleId>{7DF18680-E054-41AD-8BC1-D1AEF772440D}</a:tableStyleId>
              </a:tblPr>
              <a:tblGrid>
                <a:gridCol w="3983427">
                  <a:extLst>
                    <a:ext uri="{9D8B030D-6E8A-4147-A177-3AD203B41FA5}">
                      <a16:colId xmlns:a16="http://schemas.microsoft.com/office/drawing/2014/main" val="64352777"/>
                    </a:ext>
                  </a:extLst>
                </a:gridCol>
                <a:gridCol w="3983427">
                  <a:extLst>
                    <a:ext uri="{9D8B030D-6E8A-4147-A177-3AD203B41FA5}">
                      <a16:colId xmlns:a16="http://schemas.microsoft.com/office/drawing/2014/main" val="2679756175"/>
                    </a:ext>
                  </a:extLst>
                </a:gridCol>
                <a:gridCol w="3983427">
                  <a:extLst>
                    <a:ext uri="{9D8B030D-6E8A-4147-A177-3AD203B41FA5}">
                      <a16:colId xmlns:a16="http://schemas.microsoft.com/office/drawing/2014/main" val="980952080"/>
                    </a:ext>
                  </a:extLst>
                </a:gridCol>
              </a:tblGrid>
              <a:tr h="3313032">
                <a:tc>
                  <a:txBody>
                    <a:bodyPr/>
                    <a:lstStyle/>
                    <a:p>
                      <a:pPr algn="l"/>
                      <a:endParaRPr lang="en-US" b="0" dirty="0">
                        <a:solidFill>
                          <a:schemeClr val="tx1"/>
                        </a:solidFill>
                      </a:endParaRPr>
                    </a:p>
                    <a:p>
                      <a:pPr algn="l"/>
                      <a:endParaRPr lang="en-US" b="0" dirty="0">
                        <a:solidFill>
                          <a:schemeClr val="tx1"/>
                        </a:solidFill>
                      </a:endParaRPr>
                    </a:p>
                    <a:p>
                      <a:pPr algn="l"/>
                      <a:r>
                        <a:rPr lang="en-US" b="0" dirty="0">
                          <a:solidFill>
                            <a:schemeClr val="tx1"/>
                          </a:solidFill>
                        </a:rPr>
                        <a:t>THE ROLE OF QUALITY,TRUST AND EMPOWERMENT IN EXPLAINING SATISFACTION AND USE OF CHATBOTS IN E-GOVERNMENT</a:t>
                      </a:r>
                      <a:endParaRPr lang="en-IN" b="0" dirty="0">
                        <a:solidFill>
                          <a:schemeClr val="tx1"/>
                        </a:solidFill>
                      </a:endParaRPr>
                    </a:p>
                  </a:txBody>
                  <a:tcPr/>
                </a:tc>
                <a:tc>
                  <a:txBody>
                    <a:bodyPr/>
                    <a:lstStyle/>
                    <a:p>
                      <a:pPr algn="ctr"/>
                      <a:endParaRPr lang="en-US" sz="1800" b="0" kern="1200" dirty="0">
                        <a:solidFill>
                          <a:schemeClr val="tx1"/>
                        </a:solidFill>
                        <a:effectLst/>
                        <a:latin typeface="+mn-lt"/>
                        <a:ea typeface="+mn-ea"/>
                        <a:cs typeface="+mn-cs"/>
                      </a:endParaRPr>
                    </a:p>
                    <a:p>
                      <a:pPr algn="ctr"/>
                      <a:endParaRPr lang="en-US"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SHWETHA SINGH,</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YI-CHENG CHEN,</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XIN-LUO</a:t>
                      </a:r>
                      <a:endParaRPr lang="en-IN" sz="1800" b="0" kern="1200" dirty="0">
                        <a:solidFill>
                          <a:schemeClr val="tx1"/>
                        </a:solidFill>
                        <a:effectLst/>
                        <a:latin typeface="+mn-lt"/>
                        <a:ea typeface="+mn-ea"/>
                        <a:cs typeface="+mn-cs"/>
                      </a:endParaRPr>
                    </a:p>
                    <a:p>
                      <a:endParaRPr lang="en-IN" dirty="0"/>
                    </a:p>
                    <a:p>
                      <a:endParaRPr lang="en-IN" dirty="0"/>
                    </a:p>
                  </a:txBody>
                  <a:tcPr/>
                </a:tc>
                <a:tc>
                  <a:txBody>
                    <a:bodyPr/>
                    <a:lstStyle/>
                    <a:p>
                      <a:r>
                        <a:rPr lang="en-US" sz="1800" b="0" kern="1200" dirty="0">
                          <a:solidFill>
                            <a:schemeClr val="tx1"/>
                          </a:solidFill>
                          <a:effectLst/>
                          <a:latin typeface="+mn-lt"/>
                          <a:ea typeface="+mn-ea"/>
                          <a:cs typeface="+mn-cs"/>
                        </a:rPr>
                        <a:t>Chatbots are increasingly being adopted by governments to provide citizens with information and services. However, little is known about the factors that influence citizen satisfaction with and use of chatbots in e-government. This study investigates the role of information quality, system quality, service quality, trust, and perceived empowerment in explaining citizen satisfaction with and use of chatbots in e-government</a:t>
                      </a:r>
                      <a:r>
                        <a:rPr lang="en-US" sz="1600" b="0" kern="1200" dirty="0">
                          <a:solidFill>
                            <a:schemeClr val="tx1"/>
                          </a:solidFill>
                          <a:effectLst/>
                          <a:latin typeface="+mn-lt"/>
                          <a:ea typeface="+mn-ea"/>
                          <a:cs typeface="+mn-cs"/>
                        </a:rPr>
                        <a:t>. </a:t>
                      </a:r>
                      <a:endParaRPr lang="en-IN" sz="1600" b="0" dirty="0">
                        <a:solidFill>
                          <a:schemeClr val="tx1"/>
                        </a:solidFill>
                      </a:endParaRPr>
                    </a:p>
                  </a:txBody>
                  <a:tcPr/>
                </a:tc>
                <a:extLst>
                  <a:ext uri="{0D108BD9-81ED-4DB2-BD59-A6C34878D82A}">
                    <a16:rowId xmlns:a16="http://schemas.microsoft.com/office/drawing/2014/main" val="2520911643"/>
                  </a:ext>
                </a:extLst>
              </a:tr>
              <a:tr h="2314044">
                <a:tc>
                  <a:txBody>
                    <a:bodyPr/>
                    <a:lstStyle/>
                    <a:p>
                      <a:endParaRPr lang="en-US" dirty="0"/>
                    </a:p>
                    <a:p>
                      <a:endParaRPr lang="en-US" dirty="0"/>
                    </a:p>
                    <a:p>
                      <a:endParaRPr lang="en-US" dirty="0"/>
                    </a:p>
                    <a:p>
                      <a:r>
                        <a:rPr lang="en-US" dirty="0"/>
                        <a:t>Chatbots for E-Government: A Review of the Literature and Research Agenda</a:t>
                      </a:r>
                      <a:endParaRPr lang="en-IN" dirty="0"/>
                    </a:p>
                  </a:txBody>
                  <a:tcPr/>
                </a:tc>
                <a:tc>
                  <a:txBody>
                    <a:bodyPr/>
                    <a:lstStyle/>
                    <a:p>
                      <a:endParaRPr lang="en-US"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p>
                      <a:r>
                        <a:rPr lang="en-US" sz="1800" b="0" kern="1200" dirty="0">
                          <a:solidFill>
                            <a:schemeClr val="tx1"/>
                          </a:solidFill>
                          <a:effectLst/>
                          <a:latin typeface="+mn-lt"/>
                          <a:ea typeface="+mn-ea"/>
                          <a:cs typeface="+mn-cs"/>
                        </a:rPr>
                        <a:t>Yannis Charalabidis,</a:t>
                      </a:r>
                      <a:endParaRPr lang="en-IN" sz="1800" b="0" kern="1200" dirty="0">
                        <a:solidFill>
                          <a:schemeClr val="tx1"/>
                        </a:solidFill>
                        <a:effectLst/>
                        <a:latin typeface="+mn-lt"/>
                        <a:ea typeface="+mn-ea"/>
                        <a:cs typeface="+mn-cs"/>
                      </a:endParaRPr>
                    </a:p>
                    <a:p>
                      <a:r>
                        <a:rPr lang="en-US" sz="1800" b="0" kern="1200" dirty="0">
                          <a:solidFill>
                            <a:schemeClr val="tx1"/>
                          </a:solidFill>
                          <a:effectLst/>
                          <a:latin typeface="+mn-lt"/>
                          <a:ea typeface="+mn-ea"/>
                          <a:cs typeface="+mn-cs"/>
                        </a:rPr>
                        <a:t> Nikos Karacapilidis,</a:t>
                      </a:r>
                      <a:endParaRPr lang="en-IN" sz="1800" b="0" kern="1200" dirty="0">
                        <a:solidFill>
                          <a:schemeClr val="tx1"/>
                        </a:solidFill>
                        <a:effectLst/>
                        <a:latin typeface="+mn-lt"/>
                        <a:ea typeface="+mn-ea"/>
                        <a:cs typeface="+mn-cs"/>
                      </a:endParaRPr>
                    </a:p>
                    <a:p>
                      <a:r>
                        <a:rPr lang="en-US" sz="1800" b="0" kern="1200" dirty="0">
                          <a:solidFill>
                            <a:schemeClr val="tx1"/>
                          </a:solidFill>
                          <a:effectLst/>
                          <a:latin typeface="+mn-lt"/>
                          <a:ea typeface="+mn-ea"/>
                          <a:cs typeface="+mn-cs"/>
                        </a:rPr>
                        <a:t> Aggeliki Androutsopoulou</a:t>
                      </a:r>
                      <a:endParaRPr lang="en-IN" sz="1800" b="0" kern="1200" dirty="0">
                        <a:solidFill>
                          <a:schemeClr val="tx1"/>
                        </a:solidFill>
                        <a:effectLst/>
                        <a:latin typeface="+mn-lt"/>
                        <a:ea typeface="+mn-ea"/>
                        <a:cs typeface="+mn-cs"/>
                      </a:endParaRPr>
                    </a:p>
                    <a:p>
                      <a:endParaRPr lang="en-IN" dirty="0"/>
                    </a:p>
                  </a:txBody>
                  <a:tcPr/>
                </a:tc>
                <a:tc>
                  <a:txBody>
                    <a:bodyPr/>
                    <a:lstStyle/>
                    <a:p>
                      <a:r>
                        <a:rPr lang="en-US" sz="1800" kern="1200" dirty="0">
                          <a:solidFill>
                            <a:schemeClr val="dk1"/>
                          </a:solidFill>
                          <a:effectLst/>
                          <a:latin typeface="+mn-lt"/>
                          <a:ea typeface="+mn-ea"/>
                          <a:cs typeface="+mn-cs"/>
                        </a:rPr>
                        <a:t>Chatbots are increasingly being adopted by governments to provide citizens with information and services. This paper reviews the research literature on chatbots for e-government and identifies a number of pros and cons of using chatbots in this context.</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078543723"/>
                  </a:ext>
                </a:extLst>
              </a:tr>
            </a:tbl>
          </a:graphicData>
        </a:graphic>
      </p:graphicFrame>
    </p:spTree>
    <p:extLst>
      <p:ext uri="{BB962C8B-B14F-4D97-AF65-F5344CB8AC3E}">
        <p14:creationId xmlns:p14="http://schemas.microsoft.com/office/powerpoint/2010/main" val="143727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3442F51-BB75-9D79-4CC3-8BB4CD64741A}"/>
              </a:ext>
            </a:extLst>
          </p:cNvPr>
          <p:cNvGraphicFramePr>
            <a:graphicFrameLocks noGrp="1"/>
          </p:cNvGraphicFramePr>
          <p:nvPr>
            <p:extLst>
              <p:ext uri="{D42A27DB-BD31-4B8C-83A1-F6EECF244321}">
                <p14:modId xmlns:p14="http://schemas.microsoft.com/office/powerpoint/2010/main" val="1497763476"/>
              </p:ext>
            </p:extLst>
          </p:nvPr>
        </p:nvGraphicFramePr>
        <p:xfrm>
          <a:off x="117230" y="117232"/>
          <a:ext cx="11926278" cy="5713092"/>
        </p:xfrm>
        <a:graphic>
          <a:graphicData uri="http://schemas.openxmlformats.org/drawingml/2006/table">
            <a:tbl>
              <a:tblPr firstRow="1" bandRow="1">
                <a:tableStyleId>{7DF18680-E054-41AD-8BC1-D1AEF772440D}</a:tableStyleId>
              </a:tblPr>
              <a:tblGrid>
                <a:gridCol w="3975426">
                  <a:extLst>
                    <a:ext uri="{9D8B030D-6E8A-4147-A177-3AD203B41FA5}">
                      <a16:colId xmlns:a16="http://schemas.microsoft.com/office/drawing/2014/main" val="1424471885"/>
                    </a:ext>
                  </a:extLst>
                </a:gridCol>
                <a:gridCol w="3975426">
                  <a:extLst>
                    <a:ext uri="{9D8B030D-6E8A-4147-A177-3AD203B41FA5}">
                      <a16:colId xmlns:a16="http://schemas.microsoft.com/office/drawing/2014/main" val="3528400607"/>
                    </a:ext>
                  </a:extLst>
                </a:gridCol>
                <a:gridCol w="3975426">
                  <a:extLst>
                    <a:ext uri="{9D8B030D-6E8A-4147-A177-3AD203B41FA5}">
                      <a16:colId xmlns:a16="http://schemas.microsoft.com/office/drawing/2014/main" val="4062567558"/>
                    </a:ext>
                  </a:extLst>
                </a:gridCol>
              </a:tblGrid>
              <a:tr h="3195611">
                <a:tc>
                  <a:txBody>
                    <a:bodyPr/>
                    <a:lstStyle/>
                    <a:p>
                      <a:endParaRPr lang="en-US" b="0" dirty="0">
                        <a:solidFill>
                          <a:schemeClr val="tx1"/>
                        </a:solidFill>
                      </a:endParaRPr>
                    </a:p>
                    <a:p>
                      <a:endParaRPr lang="en-US" b="0" dirty="0">
                        <a:solidFill>
                          <a:schemeClr val="tx1"/>
                        </a:solidFill>
                      </a:endParaRPr>
                    </a:p>
                    <a:p>
                      <a:r>
                        <a:rPr lang="en-US" b="0" dirty="0">
                          <a:solidFill>
                            <a:schemeClr val="tx1"/>
                          </a:solidFill>
                        </a:rPr>
                        <a:t>The influence of AI based  chatbots and their design on user trust and information sharing in online loan applications</a:t>
                      </a:r>
                      <a:endParaRPr lang="en-IN" b="0" dirty="0">
                        <a:solidFill>
                          <a:schemeClr val="tx1"/>
                        </a:solidFill>
                      </a:endParaRPr>
                    </a:p>
                  </a:txBody>
                  <a:tcPr/>
                </a:tc>
                <a:tc>
                  <a:txBody>
                    <a:bodyPr/>
                    <a:lstStyle/>
                    <a:p>
                      <a:pPr algn="ctr"/>
                      <a:endParaRPr lang="en-US" sz="1800" b="0" kern="1200" dirty="0">
                        <a:solidFill>
                          <a:schemeClr val="tx1"/>
                        </a:solidFill>
                        <a:effectLst/>
                        <a:latin typeface="+mn-lt"/>
                        <a:ea typeface="+mn-ea"/>
                        <a:cs typeface="+mn-cs"/>
                      </a:endParaRPr>
                    </a:p>
                    <a:p>
                      <a:pPr algn="ctr"/>
                      <a:endParaRPr lang="en-US"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Naim Zierau</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Korbinian Flock</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Andreas Jansonc v</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Matthias Söllner</a:t>
                      </a:r>
                      <a:endParaRPr lang="en-IN" sz="1800" b="0" kern="1200" dirty="0">
                        <a:solidFill>
                          <a:schemeClr val="tx1"/>
                        </a:solidFill>
                        <a:effectLst/>
                        <a:latin typeface="+mn-lt"/>
                        <a:ea typeface="+mn-ea"/>
                        <a:cs typeface="+mn-cs"/>
                      </a:endParaRPr>
                    </a:p>
                    <a:p>
                      <a:pPr algn="ctr"/>
                      <a:r>
                        <a:rPr lang="en-US" sz="1800" b="0" kern="1200" dirty="0">
                          <a:solidFill>
                            <a:schemeClr val="tx1"/>
                          </a:solidFill>
                          <a:effectLst/>
                          <a:latin typeface="+mn-lt"/>
                          <a:ea typeface="+mn-ea"/>
                          <a:cs typeface="+mn-cs"/>
                        </a:rPr>
                        <a:t>Jan Marco Leimeister</a:t>
                      </a:r>
                      <a:endParaRPr lang="en-IN" b="0" dirty="0">
                        <a:solidFill>
                          <a:schemeClr val="tx1"/>
                        </a:solidFill>
                      </a:endParaRPr>
                    </a:p>
                  </a:txBody>
                  <a:tcPr/>
                </a:tc>
                <a:tc>
                  <a:txBody>
                    <a:bodyPr/>
                    <a:lstStyle/>
                    <a:p>
                      <a:r>
                        <a:rPr lang="en-US" sz="1800" b="0" i="0" kern="1200" dirty="0">
                          <a:solidFill>
                            <a:schemeClr val="tx1"/>
                          </a:solidFill>
                          <a:effectLst/>
                          <a:latin typeface="+mn-lt"/>
                          <a:ea typeface="+mn-ea"/>
                          <a:cs typeface="+mn-cs"/>
                        </a:rPr>
                        <a:t>"The Influence of AI-Based Chatbots and Their Design on Users' Trust and Information Sharing in Online Loan Applications" by Naim Zierau, Korbinian Flock, Andreas Janson, Matthias Söllner, and Jan Marco Leimeister explores the role of AI-powered chatbots in online loan applications, specifically focusing on how their design influences user trust and willingness to share sensitive information.</a:t>
                      </a:r>
                      <a:endParaRPr lang="en-IN" dirty="0">
                        <a:solidFill>
                          <a:schemeClr val="tx1"/>
                        </a:solidFill>
                      </a:endParaRPr>
                    </a:p>
                  </a:txBody>
                  <a:tcPr/>
                </a:tc>
                <a:extLst>
                  <a:ext uri="{0D108BD9-81ED-4DB2-BD59-A6C34878D82A}">
                    <a16:rowId xmlns:a16="http://schemas.microsoft.com/office/drawing/2014/main" val="4180717929"/>
                  </a:ext>
                </a:extLst>
              </a:tr>
              <a:tr h="2517481">
                <a:tc>
                  <a:txBody>
                    <a:bodyPr/>
                    <a:lstStyle/>
                    <a:p>
                      <a:endParaRPr lang="en-US" dirty="0"/>
                    </a:p>
                    <a:p>
                      <a:endParaRPr lang="en-US" dirty="0"/>
                    </a:p>
                    <a:p>
                      <a:endParaRPr lang="en-US" dirty="0"/>
                    </a:p>
                    <a:p>
                      <a:endParaRPr lang="en-US" dirty="0"/>
                    </a:p>
                    <a:p>
                      <a:r>
                        <a:rPr lang="en-US" dirty="0"/>
                        <a:t>AI-based Chatbot Service for Financial Industry</a:t>
                      </a:r>
                      <a:endParaRPr lang="en-IN" dirty="0"/>
                    </a:p>
                  </a:txBody>
                  <a:tcPr/>
                </a:tc>
                <a:tc>
                  <a:txBody>
                    <a:bodyPr/>
                    <a:lstStyle/>
                    <a:p>
                      <a:endParaRPr lang="en-US" sz="1800" b="1" kern="1200" dirty="0">
                        <a:solidFill>
                          <a:schemeClr val="dk1"/>
                        </a:solidFill>
                        <a:effectLst/>
                        <a:latin typeface="+mn-lt"/>
                        <a:ea typeface="+mn-ea"/>
                        <a:cs typeface="+mn-cs"/>
                      </a:endParaRPr>
                    </a:p>
                    <a:p>
                      <a:endParaRPr lang="en-US" sz="1800" b="1" kern="1200" dirty="0">
                        <a:solidFill>
                          <a:schemeClr val="dk1"/>
                        </a:solidFill>
                        <a:effectLst/>
                        <a:latin typeface="+mn-lt"/>
                        <a:ea typeface="+mn-ea"/>
                        <a:cs typeface="+mn-cs"/>
                      </a:endParaRPr>
                    </a:p>
                    <a:p>
                      <a:endParaRPr lang="en-US" sz="1800" b="1" kern="1200" dirty="0">
                        <a:solidFill>
                          <a:schemeClr val="dk1"/>
                        </a:solidFill>
                        <a:effectLst/>
                        <a:latin typeface="+mn-lt"/>
                        <a:ea typeface="+mn-ea"/>
                        <a:cs typeface="+mn-cs"/>
                      </a:endParaRPr>
                    </a:p>
                    <a:p>
                      <a:endParaRPr lang="en-US" sz="1800" b="1"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Takuma Okuda, Sanae Shoda</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paper provides a comprehensive overview of AI-based chatbots and their potential applications in the financial industry. The paper identifies a number of benefits of using chatbots in the financial industry, including improved customer service, reduced costs, and increased efficiency.</a:t>
                      </a:r>
                      <a:endParaRPr lang="en-IN" dirty="0"/>
                    </a:p>
                  </a:txBody>
                  <a:tcPr/>
                </a:tc>
                <a:extLst>
                  <a:ext uri="{0D108BD9-81ED-4DB2-BD59-A6C34878D82A}">
                    <a16:rowId xmlns:a16="http://schemas.microsoft.com/office/drawing/2014/main" val="1267791192"/>
                  </a:ext>
                </a:extLst>
              </a:tr>
            </a:tbl>
          </a:graphicData>
        </a:graphic>
      </p:graphicFrame>
    </p:spTree>
    <p:extLst>
      <p:ext uri="{BB962C8B-B14F-4D97-AF65-F5344CB8AC3E}">
        <p14:creationId xmlns:p14="http://schemas.microsoft.com/office/powerpoint/2010/main" val="118563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46" y="140677"/>
            <a:ext cx="11228754" cy="726831"/>
          </a:xfrm>
        </p:spPr>
        <p:txBody>
          <a:bodyPr/>
          <a:lstStyle/>
          <a:p>
            <a:r>
              <a:rPr lang="en-GB" b="1" dirty="0"/>
              <a:t>Research Gaps Identified</a:t>
            </a:r>
          </a:p>
        </p:txBody>
      </p:sp>
      <p:sp>
        <p:nvSpPr>
          <p:cNvPr id="3" name="Content Placeholder 2"/>
          <p:cNvSpPr>
            <a:spLocks noGrp="1"/>
          </p:cNvSpPr>
          <p:nvPr>
            <p:ph idx="1"/>
          </p:nvPr>
        </p:nvSpPr>
        <p:spPr>
          <a:xfrm>
            <a:off x="125046" y="703385"/>
            <a:ext cx="12066954" cy="5119078"/>
          </a:xfrm>
        </p:spPr>
        <p:txBody>
          <a:bodyPr>
            <a:normAutofit fontScale="25000" lnSpcReduction="20000"/>
          </a:bodyPr>
          <a:lstStyle/>
          <a:p>
            <a:pPr algn="just">
              <a:lnSpc>
                <a:spcPct val="150000"/>
              </a:lnSpc>
              <a:spcBef>
                <a:spcPts val="1200"/>
              </a:spcBef>
            </a:pPr>
            <a:r>
              <a:rPr lang="en-US" sz="6400" dirty="0">
                <a:effectLst/>
                <a:latin typeface="Times New Roman" panose="02020603050405020304" pitchFamily="18" charset="0"/>
                <a:ea typeface="Times New Roman" panose="02020603050405020304" pitchFamily="18" charset="0"/>
              </a:rPr>
              <a:t>For accessing information on government-sponsored loans and insurance schemes is fragmented and often challenging to navigate. Citizens and businesses must consult multiple sources, making it time-consuming and confusing. This lack of a centralized platform hinders the efficient dissemination of critical details and may discourage potential beneficiaries from utilizing these valuable resources.</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mj-lt"/>
              <a:buAutoNum type="arabicPeriod"/>
            </a:pPr>
            <a:r>
              <a:rPr lang="en-US" sz="6400" b="1" dirty="0">
                <a:solidFill>
                  <a:srgbClr val="000000"/>
                </a:solidFill>
                <a:effectLst/>
                <a:latin typeface="Times New Roman" panose="02020603050405020304" pitchFamily="18" charset="0"/>
                <a:ea typeface="Times New Roman" panose="02020603050405020304" pitchFamily="18" charset="0"/>
              </a:rPr>
              <a:t>Information Overload: </a:t>
            </a:r>
            <a:r>
              <a:rPr lang="en-US" sz="6400" dirty="0">
                <a:solidFill>
                  <a:srgbClr val="000000"/>
                </a:solidFill>
                <a:effectLst/>
                <a:latin typeface="Times New Roman" panose="02020603050405020304" pitchFamily="18" charset="0"/>
                <a:ea typeface="Times New Roman" panose="02020603050405020304" pitchFamily="18" charset="0"/>
              </a:rPr>
              <a:t>The fragmentation leads to information overload, overwhelming users with a plethora of sources, making it difficult to find pertinent details.</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6400" b="1" dirty="0">
                <a:solidFill>
                  <a:srgbClr val="000000"/>
                </a:solidFill>
                <a:effectLst/>
                <a:latin typeface="Times New Roman" panose="02020603050405020304" pitchFamily="18" charset="0"/>
                <a:ea typeface="Times New Roman" panose="02020603050405020304" pitchFamily="18" charset="0"/>
              </a:rPr>
              <a:t>Time-Consuming: </a:t>
            </a:r>
            <a:r>
              <a:rPr lang="en-US" sz="6400" dirty="0">
                <a:solidFill>
                  <a:srgbClr val="000000"/>
                </a:solidFill>
                <a:effectLst/>
                <a:latin typeface="Times New Roman" panose="02020603050405020304" pitchFamily="18" charset="0"/>
                <a:ea typeface="Times New Roman" panose="02020603050405020304" pitchFamily="18" charset="0"/>
              </a:rPr>
              <a:t>Users must invest significant time in searching multiple platforms, causing delays in accessing vital information.</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6400" b="1" dirty="0">
                <a:solidFill>
                  <a:srgbClr val="000000"/>
                </a:solidFill>
                <a:effectLst/>
                <a:latin typeface="Times New Roman" panose="02020603050405020304" pitchFamily="18" charset="0"/>
                <a:ea typeface="Times New Roman" panose="02020603050405020304" pitchFamily="18" charset="0"/>
              </a:rPr>
              <a:t>Confusion: </a:t>
            </a:r>
            <a:r>
              <a:rPr lang="en-US" sz="6400" dirty="0">
                <a:solidFill>
                  <a:srgbClr val="000000"/>
                </a:solidFill>
                <a:effectLst/>
                <a:latin typeface="Times New Roman" panose="02020603050405020304" pitchFamily="18" charset="0"/>
                <a:ea typeface="Times New Roman" panose="02020603050405020304" pitchFamily="18" charset="0"/>
              </a:rPr>
              <a:t>Navigating various sources can be confusing, potentially leading to misinterpretation of eligibility criteria and application procedures.</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6400" b="1" dirty="0">
                <a:solidFill>
                  <a:srgbClr val="000000"/>
                </a:solidFill>
                <a:effectLst/>
                <a:latin typeface="Times New Roman" panose="02020603050405020304" pitchFamily="18" charset="0"/>
                <a:ea typeface="Times New Roman" panose="02020603050405020304" pitchFamily="18" charset="0"/>
              </a:rPr>
              <a:t>Missed Opportunities: </a:t>
            </a:r>
            <a:r>
              <a:rPr lang="en-US" sz="6400" dirty="0">
                <a:solidFill>
                  <a:srgbClr val="000000"/>
                </a:solidFill>
                <a:effectLst/>
                <a:latin typeface="Times New Roman" panose="02020603050405020304" pitchFamily="18" charset="0"/>
                <a:ea typeface="Times New Roman" panose="02020603050405020304" pitchFamily="18" charset="0"/>
              </a:rPr>
              <a:t>The lack of a centralized platform may result in users missing out on government-sponsored financial benefits they are entitled to.</a:t>
            </a:r>
            <a:endParaRPr lang="en-IN" sz="6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200"/>
              </a:spcBef>
              <a:spcAft>
                <a:spcPts val="0"/>
              </a:spcAft>
              <a:buFont typeface="+mj-lt"/>
              <a:buAutoNum type="arabicPeriod"/>
            </a:pPr>
            <a:r>
              <a:rPr lang="en-US" sz="6400" b="1" dirty="0">
                <a:solidFill>
                  <a:srgbClr val="000000"/>
                </a:solidFill>
                <a:effectLst/>
                <a:latin typeface="Times New Roman" panose="02020603050405020304" pitchFamily="18" charset="0"/>
                <a:ea typeface="Times New Roman" panose="02020603050405020304" pitchFamily="18" charset="0"/>
              </a:rPr>
              <a:t>Inefficiency: </a:t>
            </a:r>
            <a:r>
              <a:rPr lang="en-US" sz="6400" dirty="0">
                <a:solidFill>
                  <a:srgbClr val="000000"/>
                </a:solidFill>
                <a:effectLst/>
                <a:latin typeface="Times New Roman" panose="02020603050405020304" pitchFamily="18" charset="0"/>
                <a:ea typeface="Times New Roman" panose="02020603050405020304" pitchFamily="18" charset="0"/>
              </a:rPr>
              <a:t>The absence of an integrated system decreases the efficiency of disseminating crucial information, hindering the government's efforts to promote these programs.</a:t>
            </a: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spcAft>
                <a:spcPts val="1200"/>
              </a:spcAft>
              <a:buNone/>
            </a:pPr>
            <a:endParaRPr lang="en-IN" sz="2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907" y="-72537"/>
            <a:ext cx="10515600" cy="1325563"/>
          </a:xfrm>
        </p:spPr>
        <p:txBody>
          <a:bodyPr/>
          <a:lstStyle/>
          <a:p>
            <a:r>
              <a:rPr lang="en-GB" b="1" dirty="0"/>
              <a:t>Proposed Methodology</a:t>
            </a:r>
          </a:p>
        </p:txBody>
      </p:sp>
      <p:sp>
        <p:nvSpPr>
          <p:cNvPr id="3" name="Content Placeholder 2"/>
          <p:cNvSpPr>
            <a:spLocks noGrp="1"/>
          </p:cNvSpPr>
          <p:nvPr>
            <p:ph idx="1"/>
          </p:nvPr>
        </p:nvSpPr>
        <p:spPr>
          <a:xfrm>
            <a:off x="259882" y="789272"/>
            <a:ext cx="11223849" cy="5231383"/>
          </a:xfrm>
        </p:spPr>
        <p:txBody>
          <a:bodyPr>
            <a:normAutofit fontScale="25000" lnSpcReduction="20000"/>
          </a:bodyPr>
          <a:lstStyle/>
          <a:p>
            <a:pPr marL="0" indent="0" algn="just">
              <a:lnSpc>
                <a:spcPct val="150000"/>
              </a:lnSpc>
              <a:buNone/>
            </a:pPr>
            <a:r>
              <a:rPr lang="en-US" sz="9600" dirty="0">
                <a:solidFill>
                  <a:srgbClr val="000000"/>
                </a:solidFill>
                <a:effectLst/>
                <a:latin typeface="Times New Roman" panose="02020603050405020304" pitchFamily="18" charset="0"/>
                <a:ea typeface="Times New Roman" panose="02020603050405020304" pitchFamily="18" charset="0"/>
              </a:rPr>
              <a:t>The </a:t>
            </a:r>
            <a:r>
              <a:rPr lang="en-US" sz="9600">
                <a:solidFill>
                  <a:srgbClr val="000000"/>
                </a:solidFill>
                <a:effectLst/>
                <a:latin typeface="Times New Roman" panose="02020603050405020304" pitchFamily="18" charset="0"/>
                <a:ea typeface="Times New Roman" panose="02020603050405020304" pitchFamily="18" charset="0"/>
              </a:rPr>
              <a:t>proposed method </a:t>
            </a:r>
            <a:r>
              <a:rPr lang="en-US" sz="9600" dirty="0">
                <a:solidFill>
                  <a:srgbClr val="000000"/>
                </a:solidFill>
                <a:effectLst/>
                <a:latin typeface="Times New Roman" panose="02020603050405020304" pitchFamily="18" charset="0"/>
                <a:ea typeface="Times New Roman" panose="02020603050405020304" pitchFamily="18" charset="0"/>
              </a:rPr>
              <a:t>is an integrated platform designed to streamline access to various government-sponsored financial programs. It employs a chatbot interface that aggregates data from authoritative sources like NABARD and RBI, offering comprehensive information on loans and insurance schemes. </a:t>
            </a:r>
          </a:p>
          <a:p>
            <a:pPr marL="0" indent="0" algn="just">
              <a:lnSpc>
                <a:spcPct val="150000"/>
              </a:lnSpc>
              <a:buNone/>
            </a:pPr>
            <a:r>
              <a:rPr lang="en-US" sz="9600" b="1" dirty="0">
                <a:solidFill>
                  <a:srgbClr val="000000"/>
                </a:solidFill>
                <a:effectLst/>
                <a:latin typeface="Times New Roman" panose="02020603050405020304" pitchFamily="18" charset="0"/>
                <a:ea typeface="Times New Roman" panose="02020603050405020304" pitchFamily="18" charset="0"/>
              </a:rPr>
              <a:t>Advantages:</a:t>
            </a:r>
            <a:endParaRPr lang="en-IN" sz="96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9600" b="1" dirty="0">
                <a:solidFill>
                  <a:srgbClr val="000000"/>
                </a:solidFill>
                <a:effectLst/>
                <a:latin typeface="Times New Roman" panose="02020603050405020304" pitchFamily="18" charset="0"/>
                <a:ea typeface="Times New Roman" panose="02020603050405020304" pitchFamily="18" charset="0"/>
              </a:rPr>
              <a:t>Centralized Access: </a:t>
            </a:r>
            <a:r>
              <a:rPr lang="en-US" sz="9600" dirty="0">
                <a:solidFill>
                  <a:srgbClr val="000000"/>
                </a:solidFill>
                <a:effectLst/>
                <a:latin typeface="Times New Roman" panose="02020603050405020304" pitchFamily="18" charset="0"/>
                <a:ea typeface="Times New Roman" panose="02020603050405020304" pitchFamily="18" charset="0"/>
              </a:rPr>
              <a:t>The platform consolidates data, offering a one-stop destination for users to access diverse government-sponsored financial programs.</a:t>
            </a:r>
          </a:p>
          <a:p>
            <a:pPr marL="0" indent="0" algn="just">
              <a:lnSpc>
                <a:spcPct val="150000"/>
              </a:lnSpc>
              <a:buNone/>
            </a:pPr>
            <a:r>
              <a:rPr lang="en-US" sz="9600" b="1" dirty="0">
                <a:solidFill>
                  <a:srgbClr val="000000"/>
                </a:solidFill>
                <a:effectLst/>
                <a:latin typeface="Times New Roman" panose="02020603050405020304" pitchFamily="18" charset="0"/>
                <a:ea typeface="Times New Roman" panose="02020603050405020304" pitchFamily="18" charset="0"/>
              </a:rPr>
              <a:t>Time Efficiency: </a:t>
            </a:r>
            <a:r>
              <a:rPr lang="en-US" sz="9600" dirty="0">
                <a:solidFill>
                  <a:srgbClr val="000000"/>
                </a:solidFill>
                <a:effectLst/>
                <a:latin typeface="Times New Roman" panose="02020603050405020304" pitchFamily="18" charset="0"/>
                <a:ea typeface="Times New Roman" panose="02020603050405020304" pitchFamily="18" charset="0"/>
              </a:rPr>
              <a:t>Users save time by avoiding the need to search multiple sources, ensuring swift access to essential information.</a:t>
            </a:r>
          </a:p>
          <a:p>
            <a:pPr marL="0" indent="0" algn="just">
              <a:lnSpc>
                <a:spcPct val="150000"/>
              </a:lnSpc>
              <a:buNone/>
            </a:pPr>
            <a:endParaRPr lang="en-US" sz="64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endParaRPr lang="en-US" sz="6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64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endParaRPr lang="en-US" sz="6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6400" dirty="0">
              <a:solidFill>
                <a:srgbClr val="000000"/>
              </a:solidFill>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latin typeface="Times New Roman" panose="02020603050405020304" pitchFamily="18" charset="0"/>
              <a:ea typeface="Times New Roman" panose="02020603050405020304" pitchFamily="18" charset="0"/>
            </a:endParaRPr>
          </a:p>
          <a:p>
            <a:pPr marL="0" indent="0" algn="just">
              <a:lnSpc>
                <a:spcPct val="150000"/>
              </a:lnSpc>
              <a:buNone/>
            </a:pPr>
            <a:endParaRPr lang="en-IN" sz="64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464</TotalTime>
  <Words>2892</Words>
  <Application>Microsoft Office PowerPoint</Application>
  <PresentationFormat>Widescreen</PresentationFormat>
  <Paragraphs>265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Verdana</vt:lpstr>
      <vt:lpstr>Presidency University 45 Yrs</vt:lpstr>
      <vt:lpstr>MEGABOT</vt:lpstr>
      <vt:lpstr>Introduction</vt:lpstr>
      <vt:lpstr>Literature Review</vt:lpstr>
      <vt:lpstr>PowerPoint Presentation</vt:lpstr>
      <vt:lpstr>PowerPoint Presentation</vt:lpstr>
      <vt:lpstr>PowerPoint Presentation</vt:lpstr>
      <vt:lpstr>PowerPoint Presentation</vt:lpstr>
      <vt:lpstr>Research Gaps Identified</vt:lpstr>
      <vt:lpstr>Proposed Methodology</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lpstr>Timeline of Project</vt:lpstr>
      <vt:lpstr>Outcomes / Results Obtained </vt:lpstr>
      <vt:lpstr>PowerPoint Presentation</vt:lpstr>
      <vt:lpstr>PowerPoint Presentation</vt:lpstr>
      <vt:lpstr>PowerPoint Presentation</vt:lpstr>
      <vt:lpstr>PowerPoint Presentation</vt:lpstr>
      <vt:lpstr>PowerPoint Presentation</vt:lpstr>
      <vt:lpstr>PowerPoint Presentation</vt:lpstr>
      <vt:lpstr>Ease of use (10 responses):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Ruchi Gowda</cp:lastModifiedBy>
  <cp:revision>63</cp:revision>
  <dcterms:created xsi:type="dcterms:W3CDTF">2023-03-16T03:26:27Z</dcterms:created>
  <dcterms:modified xsi:type="dcterms:W3CDTF">2024-01-11T06:21:57Z</dcterms:modified>
</cp:coreProperties>
</file>