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9E039D-9949-40DA-AA6B-D92C2798DD5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3F49AE4-0A6D-4645-BE51-C46E4DFA923A}">
      <dgm:prSet/>
      <dgm:spPr/>
      <dgm:t>
        <a:bodyPr/>
        <a:lstStyle/>
        <a:p>
          <a:r>
            <a:rPr lang="en-US" b="0" i="0" dirty="0"/>
            <a:t>Fixed-structure data exchange</a:t>
          </a:r>
          <a:endParaRPr lang="en-US" dirty="0"/>
        </a:p>
      </dgm:t>
    </dgm:pt>
    <dgm:pt modelId="{9AC53A1C-E8B9-4833-B607-824150697AD8}" type="parTrans" cxnId="{82FF9F8A-CA56-4EDA-879D-A051CB9FBE88}">
      <dgm:prSet/>
      <dgm:spPr/>
      <dgm:t>
        <a:bodyPr/>
        <a:lstStyle/>
        <a:p>
          <a:endParaRPr lang="en-US"/>
        </a:p>
      </dgm:t>
    </dgm:pt>
    <dgm:pt modelId="{69734E97-377D-43F0-BB4D-51D8DD4CB106}" type="sibTrans" cxnId="{82FF9F8A-CA56-4EDA-879D-A051CB9FBE88}">
      <dgm:prSet/>
      <dgm:spPr/>
      <dgm:t>
        <a:bodyPr/>
        <a:lstStyle/>
        <a:p>
          <a:endParaRPr lang="en-US"/>
        </a:p>
      </dgm:t>
    </dgm:pt>
    <dgm:pt modelId="{857789A4-111F-4808-A226-843B0D78897B}">
      <dgm:prSet/>
      <dgm:spPr/>
      <dgm:t>
        <a:bodyPr/>
        <a:lstStyle/>
        <a:p>
          <a:r>
            <a:rPr lang="en-US" b="0" i="0" dirty="0" err="1"/>
            <a:t>Overfetching</a:t>
          </a:r>
          <a:r>
            <a:rPr lang="en-US" b="0" i="0" dirty="0"/>
            <a:t> and </a:t>
          </a:r>
          <a:r>
            <a:rPr lang="en-US" b="0" i="0" dirty="0" err="1"/>
            <a:t>underfetching</a:t>
          </a:r>
          <a:endParaRPr lang="en-US" dirty="0"/>
        </a:p>
      </dgm:t>
    </dgm:pt>
    <dgm:pt modelId="{696B295B-7212-44D6-B93F-7EAB5F10583F}" type="parTrans" cxnId="{C5BBA4D5-834E-4BDC-9F9C-61365F06A455}">
      <dgm:prSet/>
      <dgm:spPr/>
      <dgm:t>
        <a:bodyPr/>
        <a:lstStyle/>
        <a:p>
          <a:endParaRPr lang="en-US"/>
        </a:p>
      </dgm:t>
    </dgm:pt>
    <dgm:pt modelId="{2743E9F6-E237-4086-B6B8-D4C1EDCC3305}" type="sibTrans" cxnId="{C5BBA4D5-834E-4BDC-9F9C-61365F06A455}">
      <dgm:prSet/>
      <dgm:spPr/>
      <dgm:t>
        <a:bodyPr/>
        <a:lstStyle/>
        <a:p>
          <a:endParaRPr lang="en-US"/>
        </a:p>
      </dgm:t>
    </dgm:pt>
    <dgm:pt modelId="{3EEEC339-B19F-45D2-9432-1A0D10BF8F2A}" type="pres">
      <dgm:prSet presAssocID="{D49E039D-9949-40DA-AA6B-D92C2798DD56}" presName="root" presStyleCnt="0">
        <dgm:presLayoutVars>
          <dgm:dir/>
          <dgm:resizeHandles val="exact"/>
        </dgm:presLayoutVars>
      </dgm:prSet>
      <dgm:spPr/>
    </dgm:pt>
    <dgm:pt modelId="{F2F9B743-B7AF-4FDF-8B13-EEBE7A837F00}" type="pres">
      <dgm:prSet presAssocID="{D49E039D-9949-40DA-AA6B-D92C2798DD56}" presName="container" presStyleCnt="0">
        <dgm:presLayoutVars>
          <dgm:dir/>
          <dgm:resizeHandles val="exact"/>
        </dgm:presLayoutVars>
      </dgm:prSet>
      <dgm:spPr/>
    </dgm:pt>
    <dgm:pt modelId="{E5CDFB3A-1161-4273-8FCF-E3822AE54193}" type="pres">
      <dgm:prSet presAssocID="{43F49AE4-0A6D-4645-BE51-C46E4DFA923A}" presName="compNode" presStyleCnt="0"/>
      <dgm:spPr/>
    </dgm:pt>
    <dgm:pt modelId="{78244141-497D-4FC8-9FF6-3356BABF3FA8}" type="pres">
      <dgm:prSet presAssocID="{43F49AE4-0A6D-4645-BE51-C46E4DFA923A}" presName="iconBgRect" presStyleLbl="bgShp" presStyleIdx="0" presStyleCnt="2"/>
      <dgm:spPr/>
    </dgm:pt>
    <dgm:pt modelId="{C13E9AA3-BF2D-4EBB-A7AA-67D9F884C458}" type="pres">
      <dgm:prSet presAssocID="{43F49AE4-0A6D-4645-BE51-C46E4DFA923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04FFCA7-DD7B-4C33-B8BC-63EBBF9FBDBB}" type="pres">
      <dgm:prSet presAssocID="{43F49AE4-0A6D-4645-BE51-C46E4DFA923A}" presName="spaceRect" presStyleCnt="0"/>
      <dgm:spPr/>
    </dgm:pt>
    <dgm:pt modelId="{E0820D3E-C8B0-497D-BAD6-6AEB8AD1334D}" type="pres">
      <dgm:prSet presAssocID="{43F49AE4-0A6D-4645-BE51-C46E4DFA923A}" presName="textRect" presStyleLbl="revTx" presStyleIdx="0" presStyleCnt="2">
        <dgm:presLayoutVars>
          <dgm:chMax val="1"/>
          <dgm:chPref val="1"/>
        </dgm:presLayoutVars>
      </dgm:prSet>
      <dgm:spPr/>
    </dgm:pt>
    <dgm:pt modelId="{CD30A741-4110-4363-9211-46F192FF6701}" type="pres">
      <dgm:prSet presAssocID="{69734E97-377D-43F0-BB4D-51D8DD4CB106}" presName="sibTrans" presStyleLbl="sibTrans2D1" presStyleIdx="0" presStyleCnt="0"/>
      <dgm:spPr/>
    </dgm:pt>
    <dgm:pt modelId="{F4247297-4581-4A28-9DDF-4AF215E4D0D7}" type="pres">
      <dgm:prSet presAssocID="{857789A4-111F-4808-A226-843B0D78897B}" presName="compNode" presStyleCnt="0"/>
      <dgm:spPr/>
    </dgm:pt>
    <dgm:pt modelId="{E82798F1-48B9-42B0-885B-246C958830C4}" type="pres">
      <dgm:prSet presAssocID="{857789A4-111F-4808-A226-843B0D78897B}" presName="iconBgRect" presStyleLbl="bgShp" presStyleIdx="1" presStyleCnt="2"/>
      <dgm:spPr/>
    </dgm:pt>
    <dgm:pt modelId="{070A2B64-17DF-4979-8705-7314E88EDB4F}" type="pres">
      <dgm:prSet presAssocID="{857789A4-111F-4808-A226-843B0D78897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8AF68B5-D52B-4555-A000-D2897BB61E70}" type="pres">
      <dgm:prSet presAssocID="{857789A4-111F-4808-A226-843B0D78897B}" presName="spaceRect" presStyleCnt="0"/>
      <dgm:spPr/>
    </dgm:pt>
    <dgm:pt modelId="{A29A0F47-D0C3-49E7-8D79-E1BEF88B0C4A}" type="pres">
      <dgm:prSet presAssocID="{857789A4-111F-4808-A226-843B0D78897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C9C946A-9D70-4954-86C6-B7E2BC4472DB}" type="presOf" srcId="{69734E97-377D-43F0-BB4D-51D8DD4CB106}" destId="{CD30A741-4110-4363-9211-46F192FF6701}" srcOrd="0" destOrd="0" presId="urn:microsoft.com/office/officeart/2018/2/layout/IconCircleList"/>
    <dgm:cxn modelId="{82FF9F8A-CA56-4EDA-879D-A051CB9FBE88}" srcId="{D49E039D-9949-40DA-AA6B-D92C2798DD56}" destId="{43F49AE4-0A6D-4645-BE51-C46E4DFA923A}" srcOrd="0" destOrd="0" parTransId="{9AC53A1C-E8B9-4833-B607-824150697AD8}" sibTransId="{69734E97-377D-43F0-BB4D-51D8DD4CB106}"/>
    <dgm:cxn modelId="{7C984F9B-D721-4E3A-B020-85411CA2F5EC}" type="presOf" srcId="{D49E039D-9949-40DA-AA6B-D92C2798DD56}" destId="{3EEEC339-B19F-45D2-9432-1A0D10BF8F2A}" srcOrd="0" destOrd="0" presId="urn:microsoft.com/office/officeart/2018/2/layout/IconCircleList"/>
    <dgm:cxn modelId="{341BC7B8-AA2F-48F3-8BD5-E737E5C17239}" type="presOf" srcId="{43F49AE4-0A6D-4645-BE51-C46E4DFA923A}" destId="{E0820D3E-C8B0-497D-BAD6-6AEB8AD1334D}" srcOrd="0" destOrd="0" presId="urn:microsoft.com/office/officeart/2018/2/layout/IconCircleList"/>
    <dgm:cxn modelId="{078B70C0-69AF-4BF0-81A7-B65F2D98DCDE}" type="presOf" srcId="{857789A4-111F-4808-A226-843B0D78897B}" destId="{A29A0F47-D0C3-49E7-8D79-E1BEF88B0C4A}" srcOrd="0" destOrd="0" presId="urn:microsoft.com/office/officeart/2018/2/layout/IconCircleList"/>
    <dgm:cxn modelId="{C5BBA4D5-834E-4BDC-9F9C-61365F06A455}" srcId="{D49E039D-9949-40DA-AA6B-D92C2798DD56}" destId="{857789A4-111F-4808-A226-843B0D78897B}" srcOrd="1" destOrd="0" parTransId="{696B295B-7212-44D6-B93F-7EAB5F10583F}" sibTransId="{2743E9F6-E237-4086-B6B8-D4C1EDCC3305}"/>
    <dgm:cxn modelId="{D933A3C0-438A-4FA3-99CF-72DA657AB62B}" type="presParOf" srcId="{3EEEC339-B19F-45D2-9432-1A0D10BF8F2A}" destId="{F2F9B743-B7AF-4FDF-8B13-EEBE7A837F00}" srcOrd="0" destOrd="0" presId="urn:microsoft.com/office/officeart/2018/2/layout/IconCircleList"/>
    <dgm:cxn modelId="{09C49C8F-6221-4BEE-9C70-EA15D47A3160}" type="presParOf" srcId="{F2F9B743-B7AF-4FDF-8B13-EEBE7A837F00}" destId="{E5CDFB3A-1161-4273-8FCF-E3822AE54193}" srcOrd="0" destOrd="0" presId="urn:microsoft.com/office/officeart/2018/2/layout/IconCircleList"/>
    <dgm:cxn modelId="{B6436A08-D59D-4414-B851-BDB5D029074B}" type="presParOf" srcId="{E5CDFB3A-1161-4273-8FCF-E3822AE54193}" destId="{78244141-497D-4FC8-9FF6-3356BABF3FA8}" srcOrd="0" destOrd="0" presId="urn:microsoft.com/office/officeart/2018/2/layout/IconCircleList"/>
    <dgm:cxn modelId="{949318AA-BEB8-4B35-B9EB-4AF671A5AA3F}" type="presParOf" srcId="{E5CDFB3A-1161-4273-8FCF-E3822AE54193}" destId="{C13E9AA3-BF2D-4EBB-A7AA-67D9F884C458}" srcOrd="1" destOrd="0" presId="urn:microsoft.com/office/officeart/2018/2/layout/IconCircleList"/>
    <dgm:cxn modelId="{984E8DA9-2A11-4BE9-9ADC-88B41518DF3E}" type="presParOf" srcId="{E5CDFB3A-1161-4273-8FCF-E3822AE54193}" destId="{104FFCA7-DD7B-4C33-B8BC-63EBBF9FBDBB}" srcOrd="2" destOrd="0" presId="urn:microsoft.com/office/officeart/2018/2/layout/IconCircleList"/>
    <dgm:cxn modelId="{9F599382-B0CD-4C51-8E68-A3CFE2239CCD}" type="presParOf" srcId="{E5CDFB3A-1161-4273-8FCF-E3822AE54193}" destId="{E0820D3E-C8B0-497D-BAD6-6AEB8AD1334D}" srcOrd="3" destOrd="0" presId="urn:microsoft.com/office/officeart/2018/2/layout/IconCircleList"/>
    <dgm:cxn modelId="{2E5AFB98-DF53-4E37-BDDA-441B5FB7C0FD}" type="presParOf" srcId="{F2F9B743-B7AF-4FDF-8B13-EEBE7A837F00}" destId="{CD30A741-4110-4363-9211-46F192FF6701}" srcOrd="1" destOrd="0" presId="urn:microsoft.com/office/officeart/2018/2/layout/IconCircleList"/>
    <dgm:cxn modelId="{D7E18312-82D6-4C6D-A1EB-19AE2321129D}" type="presParOf" srcId="{F2F9B743-B7AF-4FDF-8B13-EEBE7A837F00}" destId="{F4247297-4581-4A28-9DDF-4AF215E4D0D7}" srcOrd="2" destOrd="0" presId="urn:microsoft.com/office/officeart/2018/2/layout/IconCircleList"/>
    <dgm:cxn modelId="{45D15BA7-2049-4B9F-8E9A-FF6FECE5F8AC}" type="presParOf" srcId="{F4247297-4581-4A28-9DDF-4AF215E4D0D7}" destId="{E82798F1-48B9-42B0-885B-246C958830C4}" srcOrd="0" destOrd="0" presId="urn:microsoft.com/office/officeart/2018/2/layout/IconCircleList"/>
    <dgm:cxn modelId="{FF1545EA-CA2F-4BD0-BB6F-6062F5C7FCDB}" type="presParOf" srcId="{F4247297-4581-4A28-9DDF-4AF215E4D0D7}" destId="{070A2B64-17DF-4979-8705-7314E88EDB4F}" srcOrd="1" destOrd="0" presId="urn:microsoft.com/office/officeart/2018/2/layout/IconCircleList"/>
    <dgm:cxn modelId="{C7A640B5-E192-4632-B39A-C45F72867F42}" type="presParOf" srcId="{F4247297-4581-4A28-9DDF-4AF215E4D0D7}" destId="{28AF68B5-D52B-4555-A000-D2897BB61E70}" srcOrd="2" destOrd="0" presId="urn:microsoft.com/office/officeart/2018/2/layout/IconCircleList"/>
    <dgm:cxn modelId="{3E1BA759-35C6-439E-A275-86C99AB88FFD}" type="presParOf" srcId="{F4247297-4581-4A28-9DDF-4AF215E4D0D7}" destId="{A29A0F47-D0C3-49E7-8D79-E1BEF88B0C4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44141-497D-4FC8-9FF6-3356BABF3FA8}">
      <dsp:nvSpPr>
        <dsp:cNvPr id="0" name=""/>
        <dsp:cNvSpPr/>
      </dsp:nvSpPr>
      <dsp:spPr>
        <a:xfrm>
          <a:off x="1314972" y="1938384"/>
          <a:ext cx="1046630" cy="10466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3E9AA3-BF2D-4EBB-A7AA-67D9F884C458}">
      <dsp:nvSpPr>
        <dsp:cNvPr id="0" name=""/>
        <dsp:cNvSpPr/>
      </dsp:nvSpPr>
      <dsp:spPr>
        <a:xfrm>
          <a:off x="1534765" y="2158177"/>
          <a:ext cx="607045" cy="6070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20D3E-C8B0-497D-BAD6-6AEB8AD1334D}">
      <dsp:nvSpPr>
        <dsp:cNvPr id="0" name=""/>
        <dsp:cNvSpPr/>
      </dsp:nvSpPr>
      <dsp:spPr>
        <a:xfrm>
          <a:off x="2585881" y="1938384"/>
          <a:ext cx="2467058" cy="1046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Fixed-structure data exchange</a:t>
          </a:r>
          <a:endParaRPr lang="en-US" sz="2400" kern="1200" dirty="0"/>
        </a:p>
      </dsp:txBody>
      <dsp:txXfrm>
        <a:off x="2585881" y="1938384"/>
        <a:ext cx="2467058" cy="1046630"/>
      </dsp:txXfrm>
    </dsp:sp>
    <dsp:sp modelId="{E82798F1-48B9-42B0-885B-246C958830C4}">
      <dsp:nvSpPr>
        <dsp:cNvPr id="0" name=""/>
        <dsp:cNvSpPr/>
      </dsp:nvSpPr>
      <dsp:spPr>
        <a:xfrm>
          <a:off x="1314972" y="3420597"/>
          <a:ext cx="1046630" cy="10466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A2B64-17DF-4979-8705-7314E88EDB4F}">
      <dsp:nvSpPr>
        <dsp:cNvPr id="0" name=""/>
        <dsp:cNvSpPr/>
      </dsp:nvSpPr>
      <dsp:spPr>
        <a:xfrm>
          <a:off x="1534765" y="3640389"/>
          <a:ext cx="607045" cy="6070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A0F47-D0C3-49E7-8D79-E1BEF88B0C4A}">
      <dsp:nvSpPr>
        <dsp:cNvPr id="0" name=""/>
        <dsp:cNvSpPr/>
      </dsp:nvSpPr>
      <dsp:spPr>
        <a:xfrm>
          <a:off x="2585881" y="3420597"/>
          <a:ext cx="2467058" cy="1046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 err="1"/>
            <a:t>Overfetching</a:t>
          </a:r>
          <a:r>
            <a:rPr lang="en-US" sz="2400" b="0" i="0" kern="1200" dirty="0"/>
            <a:t> and </a:t>
          </a:r>
          <a:r>
            <a:rPr lang="en-US" sz="2400" b="0" i="0" kern="1200" dirty="0" err="1"/>
            <a:t>underfetching</a:t>
          </a:r>
          <a:endParaRPr lang="en-US" sz="2400" kern="1200" dirty="0"/>
        </a:p>
      </dsp:txBody>
      <dsp:txXfrm>
        <a:off x="2585881" y="3420597"/>
        <a:ext cx="2467058" cy="1046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361E-6EC5-7C29-94BE-032DEE1BE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5D274-88EC-6168-A68F-AD1E22EEF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B0752-1D56-D31B-14C9-B0588F2A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BF12-6406-4154-B8F3-960C0A6D7F45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E8F84-A153-2F6F-4A85-AF0694A2E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EEB20-7355-E8C8-3C4D-8ADFBF78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564A-090B-4647-9128-9483067E6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00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1DE12-F2E5-72E5-90EE-9D415099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6161-DDBD-59DE-D5B8-628273A13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154E0-8FEC-01F8-1C44-755D26321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BF12-6406-4154-B8F3-960C0A6D7F45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C7CF4-6327-B3BF-B45F-932DB7A40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AC5B6-9501-FA6E-4862-8D4D345D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564A-090B-4647-9128-9483067E6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49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4CA0DE-45A7-077D-5C50-4FC792A7F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489FC-821E-4E11-9A54-C399E1B7F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95D85-958E-4410-4668-89CC647F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BF12-6406-4154-B8F3-960C0A6D7F45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DE4D5-36BB-B105-F674-D600ED7F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6E2BE-BF48-CAD7-25E2-36890E2D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564A-090B-4647-9128-9483067E6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17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B7E4-415A-0188-27C9-8E6A04F63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8DEFA-07EE-A9A2-3318-2DDD1BA33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A937A-2FED-EEEC-D08C-F1DF5980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BF12-6406-4154-B8F3-960C0A6D7F45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9A4EE-8540-72A0-AC83-50EBEEE3E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950C7-1553-B8E9-6677-BA2FC472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564A-090B-4647-9128-9483067E6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36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3963-7BA7-03CD-C21D-36CC27B15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AF2A5-84D5-C884-314F-4A8DC599F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5B9D5-0201-D7D6-F292-409E82256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BF12-6406-4154-B8F3-960C0A6D7F45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2382A-499F-C659-5AB8-F939330F8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9FEAE-F19C-7C69-393C-582EF43D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564A-090B-4647-9128-9483067E6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5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F149-94F8-B87F-F135-70921B33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64A94-D204-FE68-492C-09A935516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79210-C5AA-BAC5-CF91-E39696089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0DB63-D5FF-1911-AF84-09DABEBAC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BF12-6406-4154-B8F3-960C0A6D7F45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AA346-B1C7-F57C-C33B-C325235C4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665D6-62CC-48C7-C977-AB09B753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564A-090B-4647-9128-9483067E6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67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55CC2-9A09-3E6C-117C-B88D0ADC3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2259E-95F6-5A5B-B5CA-00A99C80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72431-B1E7-F995-F1D5-70077D5B6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4D799-8599-4674-4061-4C0CE2DA0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0D853B-8CAD-41CB-8A8D-00C76A925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0511C-DDEC-9662-69FB-EBE7D442E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BF12-6406-4154-B8F3-960C0A6D7F45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8DD81-A4D5-448F-58F8-B77EDB8E8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4670B4-B4D0-86D9-B680-F6EBB9AD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564A-090B-4647-9128-9483067E6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85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0136-63B5-5874-2AA5-9D07CC4F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20B35C-3829-73B4-B263-B5C5A2CBF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BF12-6406-4154-B8F3-960C0A6D7F45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46BCB-626E-F403-F05D-D42FA39D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C1539-DCB2-98CB-A795-F6B6F3DC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564A-090B-4647-9128-9483067E6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19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520C80-B858-C236-7759-AE08C0D2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BF12-6406-4154-B8F3-960C0A6D7F45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C2626-54D0-2EEC-BAF2-E09E6AC9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B41E7-B431-9A90-E511-187ADE8D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564A-090B-4647-9128-9483067E6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34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6E4D-4F85-C9F0-B879-9CA71571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8655A-4125-7A0C-25D4-5AD44F20B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1798D-9A02-1A77-4AC3-ADF2B3756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5C09-EA31-53A3-9B8A-548E13799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BF12-6406-4154-B8F3-960C0A6D7F45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5ECC6-549B-B5D8-D704-4E72C8AE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703C2-4774-3A13-58A7-475B25D4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564A-090B-4647-9128-9483067E6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27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8CA24-D958-9901-EC10-D03C74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540D1-DD61-2B13-98D9-5DEE1FCC6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66F10-0EC8-9458-7CE2-01D450255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0A7FD-0EDC-63BF-FC28-E8D430DE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BF12-6406-4154-B8F3-960C0A6D7F45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B03EE-B2AB-0BF1-4861-F95C26E0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4A85F-B1F2-948E-BEEF-53CFEDD0B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564A-090B-4647-9128-9483067E6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27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A100B-C369-12F6-38B2-EC9EC66D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4B71D-2397-4CA2-D8E6-05B31B3E8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34D53-637F-6289-6461-A62958511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2BF12-6406-4154-B8F3-960C0A6D7F45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AE8D2-525A-8150-1A31-BB7D0B5BF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F1AB3-B691-8334-A4CA-F9598577F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2564A-090B-4647-9128-9483067E6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71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hubspot.com/website/what-is-rest-api?hubs_content=blog.hubspot.com/website/graphql-vs.-rest-api-whats-the-difference-and-which-is-better-for-your-project&amp;hubs_content-cta=REST%20AP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hubspot.com/website/api-testing-interview-questions?hubs_content=blog.hubspot.com/website/graphql-vs.-rest-api-whats-the-difference-and-which-is-better-for-your-project&amp;hubs_content-cta=API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4102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E79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GraphQL">
            <a:extLst>
              <a:ext uri="{FF2B5EF4-FFF2-40B4-BE49-F238E27FC236}">
                <a16:creationId xmlns:a16="http://schemas.microsoft.com/office/drawing/2014/main" id="{252C2FA9-4348-7E1B-3F91-51A5393C4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012" y="480060"/>
            <a:ext cx="11237976" cy="58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4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6F847C8-7801-44D8-8CCA-CDBA7AD91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600F8C-C8F3-420C-9D3B-E1FBE7BAE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01FB4-6AD7-59D9-72F1-9BE46BE4F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024" y="1383527"/>
            <a:ext cx="6072333" cy="417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9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br>
              <a:rPr lang="en-US" sz="9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9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A55BF2-380C-4942-8AB1-55A6A52A3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24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6DA8-1115-20C7-CEC2-6AB4C1D5B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IN" sz="3200" b="1" i="0" dirty="0">
                <a:effectLst/>
                <a:latin typeface="Lexend Deca"/>
              </a:rPr>
              <a:t>What is </a:t>
            </a:r>
            <a:r>
              <a:rPr lang="en-IN" sz="3200" b="1" i="0" dirty="0" err="1">
                <a:effectLst/>
                <a:latin typeface="Lexend Deca"/>
              </a:rPr>
              <a:t>GraphQL</a:t>
            </a:r>
            <a:br>
              <a:rPr lang="en-IN" sz="3200" b="1" i="0" dirty="0">
                <a:effectLst/>
                <a:latin typeface="Lexend Deca"/>
              </a:rPr>
            </a:br>
            <a:endParaRPr lang="en-IN" sz="3200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A808B02C-4914-5FC3-573C-CB5EA52CE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5" r="44817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A1FF1-6541-1285-FCC9-8A9B5EE1C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 err="1">
                <a:effectLst/>
                <a:latin typeface="Lexend Deca"/>
              </a:rPr>
              <a:t>GraphQL</a:t>
            </a:r>
            <a:r>
              <a:rPr lang="en-US" sz="2400" b="0" i="0" dirty="0">
                <a:effectLst/>
                <a:latin typeface="Lexend Deca"/>
              </a:rPr>
              <a:t> is a query programming language </a:t>
            </a:r>
            <a:r>
              <a:rPr lang="en-US" sz="2400" dirty="0">
                <a:latin typeface="Lexend Deca"/>
              </a:rPr>
              <a:t>we</a:t>
            </a:r>
            <a:r>
              <a:rPr lang="en-US" sz="2400" b="0" i="0" dirty="0">
                <a:effectLst/>
                <a:latin typeface="Lexend Deca"/>
              </a:rPr>
              <a:t> can use to ask for data from a server. It allows clients to ask exactly for the data they need in one request, making it possible to get all the requested information in a single response. </a:t>
            </a:r>
            <a:r>
              <a:rPr lang="en-US" sz="2400" dirty="0">
                <a:latin typeface="Lexend Deca"/>
              </a:rPr>
              <a:t>We</a:t>
            </a:r>
            <a:r>
              <a:rPr lang="en-US" sz="2400" b="0" i="0" dirty="0">
                <a:effectLst/>
                <a:latin typeface="Lexend Deca"/>
              </a:rPr>
              <a:t> can get information about anything the server knows about, like a list of all the users on a website or all the posts on a blog.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5369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A19B59-B60A-467B-0768-43FD28F0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1248032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i="0" dirty="0">
                <a:solidFill>
                  <a:srgbClr val="FFFFFF"/>
                </a:solidFill>
                <a:effectLst/>
                <a:latin typeface="inherit"/>
              </a:rPr>
              <a:t>When should you use </a:t>
            </a:r>
            <a:r>
              <a:rPr lang="en-US" sz="4000" b="1" i="0" dirty="0" err="1">
                <a:solidFill>
                  <a:srgbClr val="FFFFFF"/>
                </a:solidFill>
                <a:effectLst/>
                <a:latin typeface="inherit"/>
              </a:rPr>
              <a:t>GraphQL</a:t>
            </a:r>
            <a:br>
              <a:rPr lang="en-US" sz="4000" b="0" i="0" dirty="0">
                <a:solidFill>
                  <a:srgbClr val="FFFFFF"/>
                </a:solidFill>
                <a:effectLst/>
                <a:latin typeface="Lexend Deca"/>
              </a:rPr>
            </a:b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35B23-A501-218F-C3C1-D036E0288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algn="just"/>
            <a:r>
              <a:rPr lang="en-US" sz="2400" b="0" i="0" dirty="0" err="1">
                <a:effectLst/>
                <a:latin typeface="Lexend Deca"/>
              </a:rPr>
              <a:t>GraphQL</a:t>
            </a:r>
            <a:r>
              <a:rPr lang="en-US" sz="2400" b="0" i="0" dirty="0">
                <a:effectLst/>
                <a:latin typeface="Lexend Deca"/>
              </a:rPr>
              <a:t> is ideal when </a:t>
            </a:r>
            <a:r>
              <a:rPr lang="en-US" sz="2400" dirty="0">
                <a:latin typeface="Lexend Deca"/>
              </a:rPr>
              <a:t>we</a:t>
            </a:r>
            <a:r>
              <a:rPr lang="en-US" sz="2400" b="0" i="0" dirty="0">
                <a:effectLst/>
                <a:latin typeface="Lexend Deca"/>
              </a:rPr>
              <a:t> need finer control over the data </a:t>
            </a:r>
            <a:r>
              <a:rPr lang="en-US" sz="2400" dirty="0">
                <a:latin typeface="Lexend Deca"/>
              </a:rPr>
              <a:t>we</a:t>
            </a:r>
            <a:r>
              <a:rPr lang="en-US" sz="2400" b="0" i="0" dirty="0">
                <a:effectLst/>
                <a:latin typeface="Lexend Deca"/>
              </a:rPr>
              <a:t> request from the server. </a:t>
            </a:r>
            <a:r>
              <a:rPr lang="en-US" sz="2400" b="0" i="0" dirty="0" err="1">
                <a:effectLst/>
                <a:latin typeface="Lexend Deca"/>
              </a:rPr>
              <a:t>GraphQL</a:t>
            </a:r>
            <a:r>
              <a:rPr lang="en-US" sz="2400" b="0" i="0" dirty="0">
                <a:effectLst/>
                <a:latin typeface="Lexend Deca"/>
              </a:rPr>
              <a:t> also requires fewer requests than a REST API since all the requested data can be returned in a single response. It also allows for greater flexibility in data manipulation, as </a:t>
            </a:r>
            <a:r>
              <a:rPr lang="en-US" sz="2400" b="0" i="0" dirty="0" err="1">
                <a:effectLst/>
                <a:latin typeface="Lexend Deca"/>
              </a:rPr>
              <a:t>GraphQL</a:t>
            </a:r>
            <a:r>
              <a:rPr lang="en-US" sz="2400" b="0" i="0" dirty="0">
                <a:effectLst/>
                <a:latin typeface="Lexend Deca"/>
              </a:rPr>
              <a:t> easily lets </a:t>
            </a:r>
            <a:r>
              <a:rPr lang="en-US" sz="2400" dirty="0">
                <a:latin typeface="Lexend Deca"/>
              </a:rPr>
              <a:t>us</a:t>
            </a:r>
            <a:r>
              <a:rPr lang="en-US" sz="2400" b="0" i="0" dirty="0">
                <a:effectLst/>
                <a:latin typeface="Lexend Deca"/>
              </a:rPr>
              <a:t> query complex relationships between different data types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5690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05228A-BBAB-6F7B-6CC7-DD36B16B7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en-IN" b="1" i="0" dirty="0">
                <a:solidFill>
                  <a:schemeClr val="bg1"/>
                </a:solidFill>
                <a:effectLst/>
                <a:latin typeface="Lexend Deca"/>
              </a:rPr>
              <a:t>What is REST API</a:t>
            </a:r>
            <a:br>
              <a:rPr lang="en-IN" b="1" i="0" dirty="0">
                <a:solidFill>
                  <a:schemeClr val="bg1"/>
                </a:solidFill>
                <a:effectLst/>
                <a:latin typeface="Lexend Deca"/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F04D6-4A0C-AFB0-EC16-158BF5DA5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8142" y="1898419"/>
            <a:ext cx="4974771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chemeClr val="bg1"/>
                </a:solidFill>
                <a:effectLst/>
                <a:latin typeface="Lexend Deca"/>
              </a:rPr>
              <a:t>REST (Representational State Transfer) is an architectural style for building web services. A 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Lexend Deca"/>
                <a:hlinkClick r:id="rId2"/>
              </a:rPr>
              <a:t>REST API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Lexend Deca"/>
              </a:rPr>
              <a:t> is a way of accessing data from a remote web server. It allows clients to retrieve, add, delete, or modify data on the server with requests made over HTTP/HTTPS.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79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B589F22-3762-444E-9FC9-BE1800ABE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08" y="-15640"/>
            <a:ext cx="4633823" cy="6873639"/>
            <a:chOff x="-3208" y="-15640"/>
            <a:chExt cx="4633823" cy="687363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909A00-EE5C-7921-011D-2243441BC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115296" y="1112089"/>
              <a:ext cx="6857999" cy="4633821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CBD214-1DC9-F322-5194-DA04BAC2F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123116" y="1104268"/>
              <a:ext cx="6873639" cy="463382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92000"/>
                  </a:schemeClr>
                </a:gs>
                <a:gs pos="41000">
                  <a:schemeClr val="accent5">
                    <a:lumMod val="75000"/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EAF9FB-B8E3-9BF3-8388-AE1AC0CB4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90955" y="-462733"/>
              <a:ext cx="3284738" cy="4194579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70000"/>
                  </a:schemeClr>
                </a:gs>
                <a:gs pos="58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8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D7D7CD-C322-4C4E-D173-29C8EE8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06" y="1582615"/>
            <a:ext cx="3356194" cy="366932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i="0" dirty="0">
                <a:solidFill>
                  <a:srgbClr val="FFFFFF"/>
                </a:solidFill>
                <a:effectLst/>
                <a:latin typeface="inherit"/>
              </a:rPr>
              <a:t>When should you use REST API</a:t>
            </a:r>
            <a:br>
              <a:rPr lang="en-US" sz="3200" b="0" i="0" dirty="0">
                <a:solidFill>
                  <a:srgbClr val="FFFFFF"/>
                </a:solidFill>
                <a:effectLst/>
                <a:latin typeface="Lexend Deca"/>
              </a:rPr>
            </a:br>
            <a:endParaRPr lang="en-IN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80C04-5A6E-2B47-005F-F03A8F3E8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8124" y="874782"/>
            <a:ext cx="5820508" cy="5106918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b="0" i="0" dirty="0">
                <a:effectLst/>
                <a:latin typeface="Lexend Deca"/>
              </a:rPr>
              <a:t>REST API is best when </a:t>
            </a:r>
            <a:r>
              <a:rPr lang="en-US" sz="2000" dirty="0">
                <a:latin typeface="Lexend Deca"/>
              </a:rPr>
              <a:t>we</a:t>
            </a:r>
            <a:r>
              <a:rPr lang="en-US" sz="2000" b="0" i="0" dirty="0">
                <a:effectLst/>
                <a:latin typeface="Lexend Deca"/>
              </a:rPr>
              <a:t> need to access a large amount of data quickly. It's also better for working with multiple data types since each request can be tailored to return only the specific data needed. Additionally, because REST </a:t>
            </a:r>
            <a:r>
              <a:rPr lang="en-US" sz="2000" b="0" i="0" dirty="0">
                <a:effectLst/>
                <a:latin typeface="Lexend Deca"/>
                <a:hlinkClick r:id="rId2"/>
              </a:rPr>
              <a:t>APIs</a:t>
            </a:r>
            <a:r>
              <a:rPr lang="en-US" sz="2000" b="0" i="0" dirty="0">
                <a:effectLst/>
                <a:latin typeface="Lexend Deca"/>
              </a:rPr>
              <a:t> are more standardized and widely used, they tend to be easier and faster to set up than </a:t>
            </a:r>
            <a:r>
              <a:rPr lang="en-US" sz="2000" b="0" i="0" dirty="0" err="1">
                <a:effectLst/>
                <a:latin typeface="Lexend Deca"/>
              </a:rPr>
              <a:t>GraphQL</a:t>
            </a:r>
            <a:r>
              <a:rPr lang="en-US" sz="2000" b="0" i="0" dirty="0">
                <a:effectLst/>
                <a:latin typeface="Lexend Deca"/>
              </a:rPr>
              <a:t> APIs.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4118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1043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00672-DD34-8E1D-D188-096052F1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800" b="1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GraphQL vs. Rest API</a:t>
            </a:r>
            <a:br>
              <a:rPr lang="en-US" sz="6800" b="1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6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7EE5B6-C9BD-8653-9A28-DA32CA02C6CF}"/>
              </a:ext>
            </a:extLst>
          </p:cNvPr>
          <p:cNvSpPr txBox="1"/>
          <p:nvPr/>
        </p:nvSpPr>
        <p:spPr>
          <a:xfrm>
            <a:off x="6370320" y="1450655"/>
            <a:ext cx="5008901" cy="4571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</a:rPr>
              <a:t>Data Control</a:t>
            </a:r>
            <a:endParaRPr lang="en-US" sz="2400" b="0" i="0" dirty="0">
              <a:solidFill>
                <a:schemeClr val="bg1"/>
              </a:solidFill>
              <a:effectLst/>
            </a:endParaRP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</a:rPr>
              <a:t>Speed &amp; Efficiency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Set-up and Maintenance</a:t>
            </a:r>
            <a:endParaRPr lang="en-US" sz="2400" dirty="0">
              <a:solidFill>
                <a:schemeClr val="bg1"/>
              </a:solidFill>
            </a:endParaRP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Bandwidth Concerns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Rapid Prototyping</a:t>
            </a:r>
            <a:endParaRPr lang="en-US" sz="2400" dirty="0">
              <a:solidFill>
                <a:schemeClr val="bg1"/>
              </a:solidFill>
            </a:endParaRP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Error Handling</a:t>
            </a:r>
            <a:endParaRPr lang="en-US" sz="2400" dirty="0">
              <a:solidFill>
                <a:schemeClr val="bg1"/>
              </a:solidFill>
            </a:endParaRPr>
          </a:p>
          <a:p>
            <a:pPr fontAlgn="base">
              <a:lnSpc>
                <a:spcPct val="90000"/>
              </a:lnSpc>
              <a:spcAft>
                <a:spcPts val="600"/>
              </a:spcAft>
            </a:pPr>
            <a:r>
              <a:rPr lang="en-US" sz="2000" b="0" i="0" dirty="0">
                <a:solidFill>
                  <a:schemeClr val="bg1"/>
                </a:solidFill>
                <a:effectLst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3898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comparison of a simple request and response using GraphQL vs REST ">
            <a:extLst>
              <a:ext uri="{FF2B5EF4-FFF2-40B4-BE49-F238E27FC236}">
                <a16:creationId xmlns:a16="http://schemas.microsoft.com/office/drawing/2014/main" id="{78D36484-DE62-6519-1E5A-DB57E26ACC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2"/>
          <a:stretch/>
        </p:blipFill>
        <p:spPr bwMode="auto">
          <a:xfrm>
            <a:off x="2073569" y="821796"/>
            <a:ext cx="8044861" cy="521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86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21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7E13F8-F078-F34C-794F-17ADB28C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 b="0" i="0">
                <a:solidFill>
                  <a:schemeClr val="bg1"/>
                </a:solidFill>
                <a:effectLst/>
                <a:latin typeface="AmazonEmberBold"/>
              </a:rPr>
              <a:t>What REST limitations does GraphQL attempt to overcome?</a:t>
            </a:r>
            <a:br>
              <a:rPr lang="en-US" sz="4800" b="0" i="0">
                <a:solidFill>
                  <a:schemeClr val="bg1"/>
                </a:solidFill>
                <a:effectLst/>
                <a:latin typeface="AmazonEmberBold"/>
              </a:rPr>
            </a:br>
            <a:endParaRPr lang="en-IN" sz="4800">
              <a:solidFill>
                <a:schemeClr val="bg1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909EA287-8FB9-50CC-3305-C500F3EDDC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717778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495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9CE24-8BCC-C31E-0880-C5568A19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4000" b="1" i="0">
                <a:effectLst/>
                <a:latin typeface="Lexend Deca"/>
              </a:rPr>
              <a:t>Wrapping Up GraphQL vs. REST APIs</a:t>
            </a:r>
            <a:br>
              <a:rPr lang="en-US" sz="4000" b="1" i="0">
                <a:effectLst/>
                <a:latin typeface="Lexend Deca"/>
              </a:rPr>
            </a:b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363A-87B9-844D-9F7E-4A7907D8E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400" b="0" i="0" dirty="0" err="1">
                <a:effectLst/>
                <a:latin typeface="Lexend Deca"/>
              </a:rPr>
              <a:t>GraphQL</a:t>
            </a:r>
            <a:r>
              <a:rPr lang="en-US" sz="2400" b="0" i="0" dirty="0">
                <a:effectLst/>
                <a:latin typeface="Lexend Deca"/>
              </a:rPr>
              <a:t> is great for data control since it allows </a:t>
            </a:r>
            <a:r>
              <a:rPr lang="en-US" sz="2400" dirty="0">
                <a:latin typeface="Lexend Deca"/>
              </a:rPr>
              <a:t>us</a:t>
            </a:r>
            <a:r>
              <a:rPr lang="en-US" sz="2400" b="0" i="0" dirty="0">
                <a:effectLst/>
                <a:latin typeface="Lexend Deca"/>
              </a:rPr>
              <a:t> to request exactly what </a:t>
            </a:r>
            <a:r>
              <a:rPr lang="en-US" sz="2400" dirty="0">
                <a:latin typeface="Lexend Deca"/>
              </a:rPr>
              <a:t>we</a:t>
            </a:r>
            <a:r>
              <a:rPr lang="en-US" sz="2400" b="0" i="0" dirty="0">
                <a:effectLst/>
                <a:latin typeface="Lexend Deca"/>
              </a:rPr>
              <a:t> need in one query. </a:t>
            </a:r>
          </a:p>
          <a:p>
            <a:r>
              <a:rPr lang="en-US" sz="2400" b="0" i="0" dirty="0">
                <a:effectLst/>
                <a:latin typeface="Lexend Deca"/>
              </a:rPr>
              <a:t>On the other hand, REST APIs are well-suited for large amounts of data, web caching, and error monitoring.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8881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367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AmazonEmberBold</vt:lpstr>
      <vt:lpstr>Arial</vt:lpstr>
      <vt:lpstr>Calibri</vt:lpstr>
      <vt:lpstr>Calibri Light</vt:lpstr>
      <vt:lpstr>inherit</vt:lpstr>
      <vt:lpstr>Lexend Deca</vt:lpstr>
      <vt:lpstr>Office Theme</vt:lpstr>
      <vt:lpstr>PowerPoint Presentation</vt:lpstr>
      <vt:lpstr>What is GraphQL </vt:lpstr>
      <vt:lpstr>When should you use GraphQL </vt:lpstr>
      <vt:lpstr>What is REST API </vt:lpstr>
      <vt:lpstr>When should you use REST API </vt:lpstr>
      <vt:lpstr>GraphQL vs. Rest API </vt:lpstr>
      <vt:lpstr>PowerPoint Presentation</vt:lpstr>
      <vt:lpstr>What REST limitations does GraphQL attempt to overcome? </vt:lpstr>
      <vt:lpstr>Wrapping Up GraphQL vs. REST APIs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 vs. REST API </dc:title>
  <dc:creator>Ruchitha Paduvarahallinaga(UST,IN)</dc:creator>
  <cp:lastModifiedBy>Ruchitha Paduvarahallinaga(UST,IN)</cp:lastModifiedBy>
  <cp:revision>43</cp:revision>
  <dcterms:created xsi:type="dcterms:W3CDTF">2023-11-20T05:48:14Z</dcterms:created>
  <dcterms:modified xsi:type="dcterms:W3CDTF">2023-11-20T09:31:02Z</dcterms:modified>
</cp:coreProperties>
</file>