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1" r:id="rId5"/>
    <p:sldId id="259" r:id="rId6"/>
    <p:sldId id="260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7CB47-8DAF-4A66-9832-3CFC3ED4D556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F21A9C-F69E-4438-83D4-CF4E4B0A1BF7}">
      <dgm:prSet/>
      <dgm:spPr/>
      <dgm:t>
        <a:bodyPr/>
        <a:lstStyle/>
        <a:p>
          <a:r>
            <a:rPr lang="en-US" dirty="0"/>
            <a:t>Angular Framework 15</a:t>
          </a:r>
        </a:p>
      </dgm:t>
    </dgm:pt>
    <dgm:pt modelId="{1502118D-B91E-4E1F-A18E-68D48AAB69A4}" type="parTrans" cxnId="{2A346EC1-4FEA-4FEF-808B-80A6F46B410B}">
      <dgm:prSet/>
      <dgm:spPr/>
      <dgm:t>
        <a:bodyPr/>
        <a:lstStyle/>
        <a:p>
          <a:endParaRPr lang="en-US"/>
        </a:p>
      </dgm:t>
    </dgm:pt>
    <dgm:pt modelId="{3E74163F-A6CC-4AA9-A192-88876983B3A0}" type="sibTrans" cxnId="{2A346EC1-4FEA-4FEF-808B-80A6F46B410B}">
      <dgm:prSet/>
      <dgm:spPr/>
      <dgm:t>
        <a:bodyPr/>
        <a:lstStyle/>
        <a:p>
          <a:endParaRPr lang="en-US"/>
        </a:p>
      </dgm:t>
    </dgm:pt>
    <dgm:pt modelId="{3DA93A6B-F22B-4159-A9B5-E21EAB2E3C53}">
      <dgm:prSet/>
      <dgm:spPr/>
      <dgm:t>
        <a:bodyPr/>
        <a:lstStyle/>
        <a:p>
          <a:r>
            <a:rPr lang="en-US" dirty="0" err="1"/>
            <a:t>Springboot</a:t>
          </a:r>
          <a:endParaRPr lang="en-US" dirty="0"/>
        </a:p>
        <a:p>
          <a:r>
            <a:rPr lang="en-US" dirty="0"/>
            <a:t>4.17</a:t>
          </a:r>
        </a:p>
      </dgm:t>
    </dgm:pt>
    <dgm:pt modelId="{4397FE75-586C-4C96-A849-F73C75ED4A93}" type="parTrans" cxnId="{BABBF31E-1D40-49CF-98D4-A11B463BD55D}">
      <dgm:prSet/>
      <dgm:spPr/>
      <dgm:t>
        <a:bodyPr/>
        <a:lstStyle/>
        <a:p>
          <a:endParaRPr lang="en-US"/>
        </a:p>
      </dgm:t>
    </dgm:pt>
    <dgm:pt modelId="{E00D680C-CE5E-4E76-8E0C-49DADE1474B9}" type="sibTrans" cxnId="{BABBF31E-1D40-49CF-98D4-A11B463BD55D}">
      <dgm:prSet/>
      <dgm:spPr/>
      <dgm:t>
        <a:bodyPr/>
        <a:lstStyle/>
        <a:p>
          <a:endParaRPr lang="en-US"/>
        </a:p>
      </dgm:t>
    </dgm:pt>
    <dgm:pt modelId="{2F480970-7F3D-4591-A512-176E01B35B91}" type="pres">
      <dgm:prSet presAssocID="{4C17CB47-8DAF-4A66-9832-3CFC3ED4D5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A38CE3-DE04-47AA-BAE5-D271CCF2631D}" type="pres">
      <dgm:prSet presAssocID="{3CF21A9C-F69E-4438-83D4-CF4E4B0A1BF7}" presName="hierRoot1" presStyleCnt="0"/>
      <dgm:spPr/>
    </dgm:pt>
    <dgm:pt modelId="{97278B61-0B86-4265-A7A5-FC9427E85045}" type="pres">
      <dgm:prSet presAssocID="{3CF21A9C-F69E-4438-83D4-CF4E4B0A1BF7}" presName="composite" presStyleCnt="0"/>
      <dgm:spPr/>
    </dgm:pt>
    <dgm:pt modelId="{863531CF-D7A1-4DA4-BFF3-E0D54D852074}" type="pres">
      <dgm:prSet presAssocID="{3CF21A9C-F69E-4438-83D4-CF4E4B0A1BF7}" presName="background" presStyleLbl="node0" presStyleIdx="0" presStyleCnt="2"/>
      <dgm:spPr/>
    </dgm:pt>
    <dgm:pt modelId="{1BD86312-D58F-43C6-A00F-E5B3BFE04D36}" type="pres">
      <dgm:prSet presAssocID="{3CF21A9C-F69E-4438-83D4-CF4E4B0A1BF7}" presName="text" presStyleLbl="fgAcc0" presStyleIdx="0" presStyleCnt="2">
        <dgm:presLayoutVars>
          <dgm:chPref val="3"/>
        </dgm:presLayoutVars>
      </dgm:prSet>
      <dgm:spPr/>
    </dgm:pt>
    <dgm:pt modelId="{39B8FF0E-AD14-4B4F-B7E4-2B8CE39891AB}" type="pres">
      <dgm:prSet presAssocID="{3CF21A9C-F69E-4438-83D4-CF4E4B0A1BF7}" presName="hierChild2" presStyleCnt="0"/>
      <dgm:spPr/>
    </dgm:pt>
    <dgm:pt modelId="{0C361F48-3443-4C0B-8D5A-C2FD14BD5D2C}" type="pres">
      <dgm:prSet presAssocID="{3DA93A6B-F22B-4159-A9B5-E21EAB2E3C53}" presName="hierRoot1" presStyleCnt="0"/>
      <dgm:spPr/>
    </dgm:pt>
    <dgm:pt modelId="{0DC23115-5F5F-4B96-A904-A25278BDD3C1}" type="pres">
      <dgm:prSet presAssocID="{3DA93A6B-F22B-4159-A9B5-E21EAB2E3C53}" presName="composite" presStyleCnt="0"/>
      <dgm:spPr/>
    </dgm:pt>
    <dgm:pt modelId="{CD6C6444-B49E-49F0-9847-9596A6C1148D}" type="pres">
      <dgm:prSet presAssocID="{3DA93A6B-F22B-4159-A9B5-E21EAB2E3C53}" presName="background" presStyleLbl="node0" presStyleIdx="1" presStyleCnt="2"/>
      <dgm:spPr/>
    </dgm:pt>
    <dgm:pt modelId="{F4E829BE-3F62-4739-98F8-6BDA173E27D4}" type="pres">
      <dgm:prSet presAssocID="{3DA93A6B-F22B-4159-A9B5-E21EAB2E3C53}" presName="text" presStyleLbl="fgAcc0" presStyleIdx="1" presStyleCnt="2">
        <dgm:presLayoutVars>
          <dgm:chPref val="3"/>
        </dgm:presLayoutVars>
      </dgm:prSet>
      <dgm:spPr/>
    </dgm:pt>
    <dgm:pt modelId="{105DF9AD-1BB6-4D05-9A0A-C268937C62D6}" type="pres">
      <dgm:prSet presAssocID="{3DA93A6B-F22B-4159-A9B5-E21EAB2E3C53}" presName="hierChild2" presStyleCnt="0"/>
      <dgm:spPr/>
    </dgm:pt>
  </dgm:ptLst>
  <dgm:cxnLst>
    <dgm:cxn modelId="{BABBF31E-1D40-49CF-98D4-A11B463BD55D}" srcId="{4C17CB47-8DAF-4A66-9832-3CFC3ED4D556}" destId="{3DA93A6B-F22B-4159-A9B5-E21EAB2E3C53}" srcOrd="1" destOrd="0" parTransId="{4397FE75-586C-4C96-A849-F73C75ED4A93}" sibTransId="{E00D680C-CE5E-4E76-8E0C-49DADE1474B9}"/>
    <dgm:cxn modelId="{0412939F-A018-45BB-AA09-303424AE776C}" type="presOf" srcId="{4C17CB47-8DAF-4A66-9832-3CFC3ED4D556}" destId="{2F480970-7F3D-4591-A512-176E01B35B91}" srcOrd="0" destOrd="0" presId="urn:microsoft.com/office/officeart/2005/8/layout/hierarchy1"/>
    <dgm:cxn modelId="{2A346EC1-4FEA-4FEF-808B-80A6F46B410B}" srcId="{4C17CB47-8DAF-4A66-9832-3CFC3ED4D556}" destId="{3CF21A9C-F69E-4438-83D4-CF4E4B0A1BF7}" srcOrd="0" destOrd="0" parTransId="{1502118D-B91E-4E1F-A18E-68D48AAB69A4}" sibTransId="{3E74163F-A6CC-4AA9-A192-88876983B3A0}"/>
    <dgm:cxn modelId="{9044CAD1-73F0-476B-A978-E4179647759E}" type="presOf" srcId="{3CF21A9C-F69E-4438-83D4-CF4E4B0A1BF7}" destId="{1BD86312-D58F-43C6-A00F-E5B3BFE04D36}" srcOrd="0" destOrd="0" presId="urn:microsoft.com/office/officeart/2005/8/layout/hierarchy1"/>
    <dgm:cxn modelId="{429DA1E2-4472-4D26-A63A-CEC2335E6EE9}" type="presOf" srcId="{3DA93A6B-F22B-4159-A9B5-E21EAB2E3C53}" destId="{F4E829BE-3F62-4739-98F8-6BDA173E27D4}" srcOrd="0" destOrd="0" presId="urn:microsoft.com/office/officeart/2005/8/layout/hierarchy1"/>
    <dgm:cxn modelId="{B962BD71-942E-447A-9996-8FAEE3027D11}" type="presParOf" srcId="{2F480970-7F3D-4591-A512-176E01B35B91}" destId="{E8A38CE3-DE04-47AA-BAE5-D271CCF2631D}" srcOrd="0" destOrd="0" presId="urn:microsoft.com/office/officeart/2005/8/layout/hierarchy1"/>
    <dgm:cxn modelId="{96CCA0D7-641C-478B-A238-A6BB6FAC96BC}" type="presParOf" srcId="{E8A38CE3-DE04-47AA-BAE5-D271CCF2631D}" destId="{97278B61-0B86-4265-A7A5-FC9427E85045}" srcOrd="0" destOrd="0" presId="urn:microsoft.com/office/officeart/2005/8/layout/hierarchy1"/>
    <dgm:cxn modelId="{37F15C49-A418-4EEC-9C7F-1E1744280C8D}" type="presParOf" srcId="{97278B61-0B86-4265-A7A5-FC9427E85045}" destId="{863531CF-D7A1-4DA4-BFF3-E0D54D852074}" srcOrd="0" destOrd="0" presId="urn:microsoft.com/office/officeart/2005/8/layout/hierarchy1"/>
    <dgm:cxn modelId="{7C5761DF-3D21-4097-820F-034412953655}" type="presParOf" srcId="{97278B61-0B86-4265-A7A5-FC9427E85045}" destId="{1BD86312-D58F-43C6-A00F-E5B3BFE04D36}" srcOrd="1" destOrd="0" presId="urn:microsoft.com/office/officeart/2005/8/layout/hierarchy1"/>
    <dgm:cxn modelId="{7470FB9D-58A3-4BB0-91DC-9DC9CDECB39A}" type="presParOf" srcId="{E8A38CE3-DE04-47AA-BAE5-D271CCF2631D}" destId="{39B8FF0E-AD14-4B4F-B7E4-2B8CE39891AB}" srcOrd="1" destOrd="0" presId="urn:microsoft.com/office/officeart/2005/8/layout/hierarchy1"/>
    <dgm:cxn modelId="{C8018093-C7E1-4B79-BB87-FCB15462DBB4}" type="presParOf" srcId="{2F480970-7F3D-4591-A512-176E01B35B91}" destId="{0C361F48-3443-4C0B-8D5A-C2FD14BD5D2C}" srcOrd="1" destOrd="0" presId="urn:microsoft.com/office/officeart/2005/8/layout/hierarchy1"/>
    <dgm:cxn modelId="{036EEF82-29C0-4A2D-AF85-20005EBF228E}" type="presParOf" srcId="{0C361F48-3443-4C0B-8D5A-C2FD14BD5D2C}" destId="{0DC23115-5F5F-4B96-A904-A25278BDD3C1}" srcOrd="0" destOrd="0" presId="urn:microsoft.com/office/officeart/2005/8/layout/hierarchy1"/>
    <dgm:cxn modelId="{B5A11488-E43C-44B7-96A9-3C96D47EDDE4}" type="presParOf" srcId="{0DC23115-5F5F-4B96-A904-A25278BDD3C1}" destId="{CD6C6444-B49E-49F0-9847-9596A6C1148D}" srcOrd="0" destOrd="0" presId="urn:microsoft.com/office/officeart/2005/8/layout/hierarchy1"/>
    <dgm:cxn modelId="{60A5E6D3-F30E-40BC-AB66-A7FE3A3715BB}" type="presParOf" srcId="{0DC23115-5F5F-4B96-A904-A25278BDD3C1}" destId="{F4E829BE-3F62-4739-98F8-6BDA173E27D4}" srcOrd="1" destOrd="0" presId="urn:microsoft.com/office/officeart/2005/8/layout/hierarchy1"/>
    <dgm:cxn modelId="{E7349014-776B-481E-9B9B-C3644E58043D}" type="presParOf" srcId="{0C361F48-3443-4C0B-8D5A-C2FD14BD5D2C}" destId="{105DF9AD-1BB6-4D05-9A0A-C268937C62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50484E-53C1-4ECA-90AB-38EB9AC4AB0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820683-6FB8-4B84-9244-00A0739F42C9}">
      <dgm:prSet/>
      <dgm:spPr/>
      <dgm:t>
        <a:bodyPr/>
        <a:lstStyle/>
        <a:p>
          <a:pPr>
            <a:defRPr b="1"/>
          </a:pPr>
          <a:r>
            <a:rPr lang="en-US" b="1" i="0"/>
            <a:t>1. Delivering OTP via Mobile Device (SMS):</a:t>
          </a:r>
          <a:endParaRPr lang="en-US"/>
        </a:p>
      </dgm:t>
    </dgm:pt>
    <dgm:pt modelId="{E2A1E145-A132-464C-9FE9-C9DA15780F8E}" type="parTrans" cxnId="{457BE4BC-6B23-4CD6-BF6F-F0C484FF867F}">
      <dgm:prSet/>
      <dgm:spPr/>
      <dgm:t>
        <a:bodyPr/>
        <a:lstStyle/>
        <a:p>
          <a:endParaRPr lang="en-US"/>
        </a:p>
      </dgm:t>
    </dgm:pt>
    <dgm:pt modelId="{990DE27A-B0D7-4102-B965-F2EA786D9C77}" type="sibTrans" cxnId="{457BE4BC-6B23-4CD6-BF6F-F0C484FF867F}">
      <dgm:prSet/>
      <dgm:spPr/>
      <dgm:t>
        <a:bodyPr/>
        <a:lstStyle/>
        <a:p>
          <a:endParaRPr lang="en-US"/>
        </a:p>
      </dgm:t>
    </dgm:pt>
    <dgm:pt modelId="{34E0EF2A-CCD7-437C-ADF3-7BA383C5BFDF}">
      <dgm:prSet/>
      <dgm:spPr/>
      <dgm:t>
        <a:bodyPr/>
        <a:lstStyle/>
        <a:p>
          <a:pPr>
            <a:defRPr b="1"/>
          </a:pPr>
          <a:r>
            <a:rPr lang="en-US" b="0" i="0" dirty="0">
              <a:latin typeface="Söhne"/>
            </a:rPr>
            <a:t>One common method of delivering OTPs to users is through SMS (Short Message Service). This method requires integrating our web application with an SMS gateway service. </a:t>
          </a:r>
          <a:endParaRPr lang="en-US" dirty="0">
            <a:latin typeface="Söhne"/>
          </a:endParaRPr>
        </a:p>
      </dgm:t>
    </dgm:pt>
    <dgm:pt modelId="{78D5C041-EE88-4B9B-8181-982909451EA4}" type="parTrans" cxnId="{57C5B791-2634-4C41-BAD9-B900C1F3C4D5}">
      <dgm:prSet/>
      <dgm:spPr/>
      <dgm:t>
        <a:bodyPr/>
        <a:lstStyle/>
        <a:p>
          <a:endParaRPr lang="en-US"/>
        </a:p>
      </dgm:t>
    </dgm:pt>
    <dgm:pt modelId="{9669B761-A63C-4711-BF47-88335C688243}" type="sibTrans" cxnId="{57C5B791-2634-4C41-BAD9-B900C1F3C4D5}">
      <dgm:prSet/>
      <dgm:spPr/>
      <dgm:t>
        <a:bodyPr/>
        <a:lstStyle/>
        <a:p>
          <a:endParaRPr lang="en-US"/>
        </a:p>
      </dgm:t>
    </dgm:pt>
    <dgm:pt modelId="{B41DEB20-9CF0-42F2-929E-A7777F1F2789}">
      <dgm:prSet/>
      <dgm:spPr/>
      <dgm:t>
        <a:bodyPr/>
        <a:lstStyle/>
        <a:p>
          <a:r>
            <a:rPr lang="en-US" b="1" i="0"/>
            <a:t>a. Choose an SMS Gateway Service:</a:t>
          </a:r>
          <a:endParaRPr lang="en-US"/>
        </a:p>
      </dgm:t>
    </dgm:pt>
    <dgm:pt modelId="{134FD5EE-4769-4750-B4BA-F26F5AF1B4F9}" type="parTrans" cxnId="{0FC50A25-6B91-481D-B30B-050D9293A131}">
      <dgm:prSet/>
      <dgm:spPr/>
      <dgm:t>
        <a:bodyPr/>
        <a:lstStyle/>
        <a:p>
          <a:endParaRPr lang="en-US"/>
        </a:p>
      </dgm:t>
    </dgm:pt>
    <dgm:pt modelId="{7A77BF48-B88A-453F-8C04-D47908FD57CA}" type="sibTrans" cxnId="{0FC50A25-6B91-481D-B30B-050D9293A131}">
      <dgm:prSet/>
      <dgm:spPr/>
      <dgm:t>
        <a:bodyPr/>
        <a:lstStyle/>
        <a:p>
          <a:endParaRPr lang="en-US"/>
        </a:p>
      </dgm:t>
    </dgm:pt>
    <dgm:pt modelId="{8A2A94AF-8EBE-4B38-9324-83E4300C27AD}">
      <dgm:prSet/>
      <dgm:spPr/>
      <dgm:t>
        <a:bodyPr/>
        <a:lstStyle/>
        <a:p>
          <a:r>
            <a:rPr lang="en-US" b="0" i="0" dirty="0"/>
            <a:t>Select an SMS gateway service that suits your needs. Some popular choices include Twilio, </a:t>
          </a:r>
          <a:r>
            <a:rPr lang="en-US" b="0" i="0" dirty="0" err="1"/>
            <a:t>Nexmo</a:t>
          </a:r>
          <a:r>
            <a:rPr lang="en-US" b="0" i="0" dirty="0"/>
            <a:t>, or </a:t>
          </a:r>
          <a:r>
            <a:rPr lang="en-US" b="0" i="0" dirty="0" err="1"/>
            <a:t>Plivo</a:t>
          </a:r>
          <a:r>
            <a:rPr lang="en-US" b="0" i="0" dirty="0"/>
            <a:t>. We can sign up for an account and obtain API credentials.</a:t>
          </a:r>
          <a:endParaRPr lang="en-US" dirty="0"/>
        </a:p>
      </dgm:t>
    </dgm:pt>
    <dgm:pt modelId="{82F19E24-2588-4A1B-A746-9265E0D565C1}" type="parTrans" cxnId="{80329AF2-65C1-47AF-AEC7-B5489AF6168B}">
      <dgm:prSet/>
      <dgm:spPr/>
      <dgm:t>
        <a:bodyPr/>
        <a:lstStyle/>
        <a:p>
          <a:endParaRPr lang="en-US"/>
        </a:p>
      </dgm:t>
    </dgm:pt>
    <dgm:pt modelId="{95CE3BD2-6779-40D8-9A7F-D23D06F780A3}" type="sibTrans" cxnId="{80329AF2-65C1-47AF-AEC7-B5489AF6168B}">
      <dgm:prSet/>
      <dgm:spPr/>
      <dgm:t>
        <a:bodyPr/>
        <a:lstStyle/>
        <a:p>
          <a:endParaRPr lang="en-US"/>
        </a:p>
      </dgm:t>
    </dgm:pt>
    <dgm:pt modelId="{68003377-9B94-4FEB-8891-DE30E583836A}">
      <dgm:prSet/>
      <dgm:spPr/>
      <dgm:t>
        <a:bodyPr/>
        <a:lstStyle/>
        <a:p>
          <a:r>
            <a:rPr lang="en-US" b="1" i="0" dirty="0"/>
            <a:t>b. Integrate the SMS Gateway:</a:t>
          </a:r>
          <a:endParaRPr lang="en-US" dirty="0"/>
        </a:p>
      </dgm:t>
    </dgm:pt>
    <dgm:pt modelId="{C9D89F79-DF07-400E-B9A4-78AACD4826C6}" type="parTrans" cxnId="{948CB29A-E61E-4273-8F57-45930C5D1B89}">
      <dgm:prSet/>
      <dgm:spPr/>
      <dgm:t>
        <a:bodyPr/>
        <a:lstStyle/>
        <a:p>
          <a:endParaRPr lang="en-US"/>
        </a:p>
      </dgm:t>
    </dgm:pt>
    <dgm:pt modelId="{C68AEF23-CDD0-4DAA-A1F9-528424E2B44D}" type="sibTrans" cxnId="{948CB29A-E61E-4273-8F57-45930C5D1B89}">
      <dgm:prSet/>
      <dgm:spPr/>
      <dgm:t>
        <a:bodyPr/>
        <a:lstStyle/>
        <a:p>
          <a:endParaRPr lang="en-US"/>
        </a:p>
      </dgm:t>
    </dgm:pt>
    <dgm:pt modelId="{04BA637F-729A-45C1-A595-F60E16BE717B}">
      <dgm:prSet/>
      <dgm:spPr/>
      <dgm:t>
        <a:bodyPr/>
        <a:lstStyle/>
        <a:p>
          <a:r>
            <a:rPr lang="en-US" b="0" i="0"/>
            <a:t>Integrate the SMS gateway service into your Spring Boot application. </a:t>
          </a:r>
          <a:endParaRPr lang="en-US"/>
        </a:p>
      </dgm:t>
    </dgm:pt>
    <dgm:pt modelId="{5CAE7F6C-9875-4962-B5CD-87ED47A1820E}" type="parTrans" cxnId="{5193B90A-B073-477B-9E42-0A5B497A7965}">
      <dgm:prSet/>
      <dgm:spPr/>
      <dgm:t>
        <a:bodyPr/>
        <a:lstStyle/>
        <a:p>
          <a:endParaRPr lang="en-US"/>
        </a:p>
      </dgm:t>
    </dgm:pt>
    <dgm:pt modelId="{2A53415F-BC70-4D62-8F58-5294AB8D1420}" type="sibTrans" cxnId="{5193B90A-B073-477B-9E42-0A5B497A7965}">
      <dgm:prSet/>
      <dgm:spPr/>
      <dgm:t>
        <a:bodyPr/>
        <a:lstStyle/>
        <a:p>
          <a:endParaRPr lang="en-US"/>
        </a:p>
      </dgm:t>
    </dgm:pt>
    <dgm:pt modelId="{B3146BF6-2230-4720-89AC-075AE744502C}" type="pres">
      <dgm:prSet presAssocID="{1250484E-53C1-4ECA-90AB-38EB9AC4AB0A}" presName="root" presStyleCnt="0">
        <dgm:presLayoutVars>
          <dgm:dir/>
          <dgm:resizeHandles val="exact"/>
        </dgm:presLayoutVars>
      </dgm:prSet>
      <dgm:spPr/>
    </dgm:pt>
    <dgm:pt modelId="{A957C0EC-6352-46A0-83AA-DB3A0647C0CB}" type="pres">
      <dgm:prSet presAssocID="{1B820683-6FB8-4B84-9244-00A0739F42C9}" presName="compNode" presStyleCnt="0"/>
      <dgm:spPr/>
    </dgm:pt>
    <dgm:pt modelId="{212F547E-87F6-46D1-A7C4-426BD160D710}" type="pres">
      <dgm:prSet presAssocID="{1B820683-6FB8-4B84-9244-00A0739F42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E11BAE8-4B60-482F-9FC8-1B0FE447A8BD}" type="pres">
      <dgm:prSet presAssocID="{1B820683-6FB8-4B84-9244-00A0739F42C9}" presName="iconSpace" presStyleCnt="0"/>
      <dgm:spPr/>
    </dgm:pt>
    <dgm:pt modelId="{477B58FB-2393-48F6-AD40-0602E792989A}" type="pres">
      <dgm:prSet presAssocID="{1B820683-6FB8-4B84-9244-00A0739F42C9}" presName="parTx" presStyleLbl="revTx" presStyleIdx="0" presStyleCnt="4">
        <dgm:presLayoutVars>
          <dgm:chMax val="0"/>
          <dgm:chPref val="0"/>
        </dgm:presLayoutVars>
      </dgm:prSet>
      <dgm:spPr/>
    </dgm:pt>
    <dgm:pt modelId="{88540632-18C3-46D0-8970-569DB5F83829}" type="pres">
      <dgm:prSet presAssocID="{1B820683-6FB8-4B84-9244-00A0739F42C9}" presName="txSpace" presStyleCnt="0"/>
      <dgm:spPr/>
    </dgm:pt>
    <dgm:pt modelId="{16AC8F49-943E-4681-A647-402F6A98FBCC}" type="pres">
      <dgm:prSet presAssocID="{1B820683-6FB8-4B84-9244-00A0739F42C9}" presName="desTx" presStyleLbl="revTx" presStyleIdx="1" presStyleCnt="4">
        <dgm:presLayoutVars/>
      </dgm:prSet>
      <dgm:spPr/>
    </dgm:pt>
    <dgm:pt modelId="{29FBBA37-0F6F-404E-AEAF-0E4CAAAA457C}" type="pres">
      <dgm:prSet presAssocID="{990DE27A-B0D7-4102-B965-F2EA786D9C77}" presName="sibTrans" presStyleCnt="0"/>
      <dgm:spPr/>
    </dgm:pt>
    <dgm:pt modelId="{F76E5DE9-1531-4D85-84BF-2518BFD6D986}" type="pres">
      <dgm:prSet presAssocID="{34E0EF2A-CCD7-437C-ADF3-7BA383C5BFDF}" presName="compNode" presStyleCnt="0"/>
      <dgm:spPr/>
    </dgm:pt>
    <dgm:pt modelId="{7150FA08-DB00-4732-B35B-807FEEE4F6A7}" type="pres">
      <dgm:prSet presAssocID="{34E0EF2A-CCD7-437C-ADF3-7BA383C5BF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D85F8C75-A643-499E-9B3D-4D1083809938}" type="pres">
      <dgm:prSet presAssocID="{34E0EF2A-CCD7-437C-ADF3-7BA383C5BFDF}" presName="iconSpace" presStyleCnt="0"/>
      <dgm:spPr/>
    </dgm:pt>
    <dgm:pt modelId="{4554D156-8DF7-469A-A923-42467C58F6FD}" type="pres">
      <dgm:prSet presAssocID="{34E0EF2A-CCD7-437C-ADF3-7BA383C5BFDF}" presName="parTx" presStyleLbl="revTx" presStyleIdx="2" presStyleCnt="4" custLinFactNeighborX="-661" custLinFactNeighborY="-53067">
        <dgm:presLayoutVars>
          <dgm:chMax val="0"/>
          <dgm:chPref val="0"/>
        </dgm:presLayoutVars>
      </dgm:prSet>
      <dgm:spPr/>
    </dgm:pt>
    <dgm:pt modelId="{D8FB25C5-2865-4FE2-B5B8-786AFEBE702E}" type="pres">
      <dgm:prSet presAssocID="{34E0EF2A-CCD7-437C-ADF3-7BA383C5BFDF}" presName="txSpace" presStyleCnt="0"/>
      <dgm:spPr/>
    </dgm:pt>
    <dgm:pt modelId="{B08D7E79-2F23-4605-871D-B167EFA0E59A}" type="pres">
      <dgm:prSet presAssocID="{34E0EF2A-CCD7-437C-ADF3-7BA383C5BFDF}" presName="desTx" presStyleLbl="revTx" presStyleIdx="3" presStyleCnt="4" custLinFactNeighborX="661" custLinFactNeighborY="-28596">
        <dgm:presLayoutVars/>
      </dgm:prSet>
      <dgm:spPr/>
    </dgm:pt>
  </dgm:ptLst>
  <dgm:cxnLst>
    <dgm:cxn modelId="{5193B90A-B073-477B-9E42-0A5B497A7965}" srcId="{34E0EF2A-CCD7-437C-ADF3-7BA383C5BFDF}" destId="{04BA637F-729A-45C1-A595-F60E16BE717B}" srcOrd="3" destOrd="0" parTransId="{5CAE7F6C-9875-4962-B5CD-87ED47A1820E}" sibTransId="{2A53415F-BC70-4D62-8F58-5294AB8D1420}"/>
    <dgm:cxn modelId="{0FC50A25-6B91-481D-B30B-050D9293A131}" srcId="{34E0EF2A-CCD7-437C-ADF3-7BA383C5BFDF}" destId="{B41DEB20-9CF0-42F2-929E-A7777F1F2789}" srcOrd="0" destOrd="0" parTransId="{134FD5EE-4769-4750-B4BA-F26F5AF1B4F9}" sibTransId="{7A77BF48-B88A-453F-8C04-D47908FD57CA}"/>
    <dgm:cxn modelId="{EC0D1639-6A5F-40C1-811E-8D9D9BA45EDB}" type="presOf" srcId="{B41DEB20-9CF0-42F2-929E-A7777F1F2789}" destId="{B08D7E79-2F23-4605-871D-B167EFA0E59A}" srcOrd="0" destOrd="0" presId="urn:microsoft.com/office/officeart/2018/2/layout/IconLabelDescriptionList"/>
    <dgm:cxn modelId="{A60D655F-D6F5-40CF-8912-A57D93D4F952}" type="presOf" srcId="{8A2A94AF-8EBE-4B38-9324-83E4300C27AD}" destId="{B08D7E79-2F23-4605-871D-B167EFA0E59A}" srcOrd="0" destOrd="1" presId="urn:microsoft.com/office/officeart/2018/2/layout/IconLabelDescriptionList"/>
    <dgm:cxn modelId="{37D3E889-E87E-480D-985E-3A515859D70B}" type="presOf" srcId="{1250484E-53C1-4ECA-90AB-38EB9AC4AB0A}" destId="{B3146BF6-2230-4720-89AC-075AE744502C}" srcOrd="0" destOrd="0" presId="urn:microsoft.com/office/officeart/2018/2/layout/IconLabelDescriptionList"/>
    <dgm:cxn modelId="{57C5B791-2634-4C41-BAD9-B900C1F3C4D5}" srcId="{1250484E-53C1-4ECA-90AB-38EB9AC4AB0A}" destId="{34E0EF2A-CCD7-437C-ADF3-7BA383C5BFDF}" srcOrd="1" destOrd="0" parTransId="{78D5C041-EE88-4B9B-8181-982909451EA4}" sibTransId="{9669B761-A63C-4711-BF47-88335C688243}"/>
    <dgm:cxn modelId="{F4E0C999-FBE1-4E34-B029-A9E19EE58C99}" type="presOf" srcId="{34E0EF2A-CCD7-437C-ADF3-7BA383C5BFDF}" destId="{4554D156-8DF7-469A-A923-42467C58F6FD}" srcOrd="0" destOrd="0" presId="urn:microsoft.com/office/officeart/2018/2/layout/IconLabelDescriptionList"/>
    <dgm:cxn modelId="{948CB29A-E61E-4273-8F57-45930C5D1B89}" srcId="{34E0EF2A-CCD7-437C-ADF3-7BA383C5BFDF}" destId="{68003377-9B94-4FEB-8891-DE30E583836A}" srcOrd="2" destOrd="0" parTransId="{C9D89F79-DF07-400E-B9A4-78AACD4826C6}" sibTransId="{C68AEF23-CDD0-4DAA-A1F9-528424E2B44D}"/>
    <dgm:cxn modelId="{DE6902AA-513A-4EC8-BDAB-A6D7C3026E20}" type="presOf" srcId="{68003377-9B94-4FEB-8891-DE30E583836A}" destId="{B08D7E79-2F23-4605-871D-B167EFA0E59A}" srcOrd="0" destOrd="2" presId="urn:microsoft.com/office/officeart/2018/2/layout/IconLabelDescriptionList"/>
    <dgm:cxn modelId="{364D2AB1-D7D7-456D-901A-17D907CC10F9}" type="presOf" srcId="{1B820683-6FB8-4B84-9244-00A0739F42C9}" destId="{477B58FB-2393-48F6-AD40-0602E792989A}" srcOrd="0" destOrd="0" presId="urn:microsoft.com/office/officeart/2018/2/layout/IconLabelDescriptionList"/>
    <dgm:cxn modelId="{A24028B8-3E10-49D4-BDA5-C569CB13DBFC}" type="presOf" srcId="{04BA637F-729A-45C1-A595-F60E16BE717B}" destId="{B08D7E79-2F23-4605-871D-B167EFA0E59A}" srcOrd="0" destOrd="3" presId="urn:microsoft.com/office/officeart/2018/2/layout/IconLabelDescriptionList"/>
    <dgm:cxn modelId="{457BE4BC-6B23-4CD6-BF6F-F0C484FF867F}" srcId="{1250484E-53C1-4ECA-90AB-38EB9AC4AB0A}" destId="{1B820683-6FB8-4B84-9244-00A0739F42C9}" srcOrd="0" destOrd="0" parTransId="{E2A1E145-A132-464C-9FE9-C9DA15780F8E}" sibTransId="{990DE27A-B0D7-4102-B965-F2EA786D9C77}"/>
    <dgm:cxn modelId="{80329AF2-65C1-47AF-AEC7-B5489AF6168B}" srcId="{34E0EF2A-CCD7-437C-ADF3-7BA383C5BFDF}" destId="{8A2A94AF-8EBE-4B38-9324-83E4300C27AD}" srcOrd="1" destOrd="0" parTransId="{82F19E24-2588-4A1B-A746-9265E0D565C1}" sibTransId="{95CE3BD2-6779-40D8-9A7F-D23D06F780A3}"/>
    <dgm:cxn modelId="{DD6EFEE0-FD38-465E-98F7-E0751B5490A8}" type="presParOf" srcId="{B3146BF6-2230-4720-89AC-075AE744502C}" destId="{A957C0EC-6352-46A0-83AA-DB3A0647C0CB}" srcOrd="0" destOrd="0" presId="urn:microsoft.com/office/officeart/2018/2/layout/IconLabelDescriptionList"/>
    <dgm:cxn modelId="{C9FA876E-1B2E-4B6B-8A2D-93607BE9F4FB}" type="presParOf" srcId="{A957C0EC-6352-46A0-83AA-DB3A0647C0CB}" destId="{212F547E-87F6-46D1-A7C4-426BD160D710}" srcOrd="0" destOrd="0" presId="urn:microsoft.com/office/officeart/2018/2/layout/IconLabelDescriptionList"/>
    <dgm:cxn modelId="{19123B29-5728-46EF-8EA6-9D5911AD9180}" type="presParOf" srcId="{A957C0EC-6352-46A0-83AA-DB3A0647C0CB}" destId="{2E11BAE8-4B60-482F-9FC8-1B0FE447A8BD}" srcOrd="1" destOrd="0" presId="urn:microsoft.com/office/officeart/2018/2/layout/IconLabelDescriptionList"/>
    <dgm:cxn modelId="{059424C2-F8D9-47C6-B604-910AA318BD3E}" type="presParOf" srcId="{A957C0EC-6352-46A0-83AA-DB3A0647C0CB}" destId="{477B58FB-2393-48F6-AD40-0602E792989A}" srcOrd="2" destOrd="0" presId="urn:microsoft.com/office/officeart/2018/2/layout/IconLabelDescriptionList"/>
    <dgm:cxn modelId="{D9542D01-ECA0-4CC0-ADA3-E354BD685C46}" type="presParOf" srcId="{A957C0EC-6352-46A0-83AA-DB3A0647C0CB}" destId="{88540632-18C3-46D0-8970-569DB5F83829}" srcOrd="3" destOrd="0" presId="urn:microsoft.com/office/officeart/2018/2/layout/IconLabelDescriptionList"/>
    <dgm:cxn modelId="{0ABA0D5A-BD09-4812-BA21-FBF09681F10F}" type="presParOf" srcId="{A957C0EC-6352-46A0-83AA-DB3A0647C0CB}" destId="{16AC8F49-943E-4681-A647-402F6A98FBCC}" srcOrd="4" destOrd="0" presId="urn:microsoft.com/office/officeart/2018/2/layout/IconLabelDescriptionList"/>
    <dgm:cxn modelId="{A3B8E5F9-74A7-4D6E-AC57-7AEEEA7E853E}" type="presParOf" srcId="{B3146BF6-2230-4720-89AC-075AE744502C}" destId="{29FBBA37-0F6F-404E-AEAF-0E4CAAAA457C}" srcOrd="1" destOrd="0" presId="urn:microsoft.com/office/officeart/2018/2/layout/IconLabelDescriptionList"/>
    <dgm:cxn modelId="{2B95A202-C70A-412D-AD3D-90367813E843}" type="presParOf" srcId="{B3146BF6-2230-4720-89AC-075AE744502C}" destId="{F76E5DE9-1531-4D85-84BF-2518BFD6D986}" srcOrd="2" destOrd="0" presId="urn:microsoft.com/office/officeart/2018/2/layout/IconLabelDescriptionList"/>
    <dgm:cxn modelId="{AE9ECC1A-26CD-42EA-893D-8B28458BADFC}" type="presParOf" srcId="{F76E5DE9-1531-4D85-84BF-2518BFD6D986}" destId="{7150FA08-DB00-4732-B35B-807FEEE4F6A7}" srcOrd="0" destOrd="0" presId="urn:microsoft.com/office/officeart/2018/2/layout/IconLabelDescriptionList"/>
    <dgm:cxn modelId="{420A5DD8-893E-443D-B85F-EAF3EBAF1C7D}" type="presParOf" srcId="{F76E5DE9-1531-4D85-84BF-2518BFD6D986}" destId="{D85F8C75-A643-499E-9B3D-4D1083809938}" srcOrd="1" destOrd="0" presId="urn:microsoft.com/office/officeart/2018/2/layout/IconLabelDescriptionList"/>
    <dgm:cxn modelId="{10DF56A1-F09B-4292-B70C-45B2C3D4DAE0}" type="presParOf" srcId="{F76E5DE9-1531-4D85-84BF-2518BFD6D986}" destId="{4554D156-8DF7-469A-A923-42467C58F6FD}" srcOrd="2" destOrd="0" presId="urn:microsoft.com/office/officeart/2018/2/layout/IconLabelDescriptionList"/>
    <dgm:cxn modelId="{70F4293D-3E56-4131-BC9E-3C99111A7129}" type="presParOf" srcId="{F76E5DE9-1531-4D85-84BF-2518BFD6D986}" destId="{D8FB25C5-2865-4FE2-B5B8-786AFEBE702E}" srcOrd="3" destOrd="0" presId="urn:microsoft.com/office/officeart/2018/2/layout/IconLabelDescriptionList"/>
    <dgm:cxn modelId="{0E2BDE04-899D-49F0-8D94-58EC12726C20}" type="presParOf" srcId="{F76E5DE9-1531-4D85-84BF-2518BFD6D986}" destId="{B08D7E79-2F23-4605-871D-B167EFA0E59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531CF-D7A1-4DA4-BFF3-E0D54D852074}">
      <dsp:nvSpPr>
        <dsp:cNvPr id="0" name=""/>
        <dsp:cNvSpPr/>
      </dsp:nvSpPr>
      <dsp:spPr>
        <a:xfrm>
          <a:off x="844324" y="1025"/>
          <a:ext cx="3128037" cy="1986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D86312-D58F-43C6-A00F-E5B3BFE04D36}">
      <dsp:nvSpPr>
        <dsp:cNvPr id="0" name=""/>
        <dsp:cNvSpPr/>
      </dsp:nvSpPr>
      <dsp:spPr>
        <a:xfrm>
          <a:off x="1191884" y="331207"/>
          <a:ext cx="3128037" cy="1986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Angular Framework 15</a:t>
          </a:r>
        </a:p>
      </dsp:txBody>
      <dsp:txXfrm>
        <a:off x="1250061" y="389384"/>
        <a:ext cx="3011683" cy="1869950"/>
      </dsp:txXfrm>
    </dsp:sp>
    <dsp:sp modelId="{CD6C6444-B49E-49F0-9847-9596A6C1148D}">
      <dsp:nvSpPr>
        <dsp:cNvPr id="0" name=""/>
        <dsp:cNvSpPr/>
      </dsp:nvSpPr>
      <dsp:spPr>
        <a:xfrm>
          <a:off x="4667481" y="1025"/>
          <a:ext cx="3128037" cy="1986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E829BE-3F62-4739-98F8-6BDA173E27D4}">
      <dsp:nvSpPr>
        <dsp:cNvPr id="0" name=""/>
        <dsp:cNvSpPr/>
      </dsp:nvSpPr>
      <dsp:spPr>
        <a:xfrm>
          <a:off x="5015041" y="331207"/>
          <a:ext cx="3128037" cy="1986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Springboot</a:t>
          </a:r>
          <a:endParaRPr lang="en-US" sz="3700" kern="1200" dirty="0"/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4.17</a:t>
          </a:r>
        </a:p>
      </dsp:txBody>
      <dsp:txXfrm>
        <a:off x="5073218" y="389384"/>
        <a:ext cx="3011683" cy="1869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F547E-87F6-46D1-A7C4-426BD160D710}">
      <dsp:nvSpPr>
        <dsp:cNvPr id="0" name=""/>
        <dsp:cNvSpPr/>
      </dsp:nvSpPr>
      <dsp:spPr>
        <a:xfrm>
          <a:off x="1398000" y="45468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B58FB-2393-48F6-AD40-0602E792989A}">
      <dsp:nvSpPr>
        <dsp:cNvPr id="0" name=""/>
        <dsp:cNvSpPr/>
      </dsp:nvSpPr>
      <dsp:spPr>
        <a:xfrm>
          <a:off x="1398000" y="2131138"/>
          <a:ext cx="4320000" cy="789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1. Delivering OTP via Mobile Device (SMS):</a:t>
          </a:r>
          <a:endParaRPr lang="en-US" sz="1400" kern="1200"/>
        </a:p>
      </dsp:txBody>
      <dsp:txXfrm>
        <a:off x="1398000" y="2131138"/>
        <a:ext cx="4320000" cy="789750"/>
      </dsp:txXfrm>
    </dsp:sp>
    <dsp:sp modelId="{16AC8F49-943E-4681-A647-402F6A98FBCC}">
      <dsp:nvSpPr>
        <dsp:cNvPr id="0" name=""/>
        <dsp:cNvSpPr/>
      </dsp:nvSpPr>
      <dsp:spPr>
        <a:xfrm>
          <a:off x="1398000" y="2997380"/>
          <a:ext cx="4320000" cy="128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0FA08-DB00-4732-B35B-807FEEE4F6A7}">
      <dsp:nvSpPr>
        <dsp:cNvPr id="0" name=""/>
        <dsp:cNvSpPr/>
      </dsp:nvSpPr>
      <dsp:spPr>
        <a:xfrm>
          <a:off x="6474000" y="45468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4D156-8DF7-469A-A923-42467C58F6FD}">
      <dsp:nvSpPr>
        <dsp:cNvPr id="0" name=""/>
        <dsp:cNvSpPr/>
      </dsp:nvSpPr>
      <dsp:spPr>
        <a:xfrm>
          <a:off x="6445444" y="1712042"/>
          <a:ext cx="4320000" cy="789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dirty="0">
              <a:latin typeface="Söhne"/>
            </a:rPr>
            <a:t>One common method of delivering OTPs to users is through SMS (Short Message Service). This method requires integrating our web application with an SMS gateway service. </a:t>
          </a:r>
          <a:endParaRPr lang="en-US" sz="1400" kern="1200" dirty="0">
            <a:latin typeface="Söhne"/>
          </a:endParaRPr>
        </a:p>
      </dsp:txBody>
      <dsp:txXfrm>
        <a:off x="6445444" y="1712042"/>
        <a:ext cx="4320000" cy="789750"/>
      </dsp:txXfrm>
    </dsp:sp>
    <dsp:sp modelId="{B08D7E79-2F23-4605-871D-B167EFA0E59A}">
      <dsp:nvSpPr>
        <dsp:cNvPr id="0" name=""/>
        <dsp:cNvSpPr/>
      </dsp:nvSpPr>
      <dsp:spPr>
        <a:xfrm>
          <a:off x="6502555" y="2630818"/>
          <a:ext cx="4320000" cy="128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a. Choose an SMS Gateway Service: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Select an SMS gateway service that suits your needs. Some popular choices include Twilio, </a:t>
          </a:r>
          <a:r>
            <a:rPr lang="en-US" sz="1100" b="0" i="0" kern="1200" dirty="0" err="1"/>
            <a:t>Nexmo</a:t>
          </a:r>
          <a:r>
            <a:rPr lang="en-US" sz="1100" b="0" i="0" kern="1200" dirty="0"/>
            <a:t>, or </a:t>
          </a:r>
          <a:r>
            <a:rPr lang="en-US" sz="1100" b="0" i="0" kern="1200" dirty="0" err="1"/>
            <a:t>Plivo</a:t>
          </a:r>
          <a:r>
            <a:rPr lang="en-US" sz="1100" b="0" i="0" kern="1200" dirty="0"/>
            <a:t>. We can sign up for an account and obtain API credentials.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b. Integrate the SMS Gateway: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Integrate the SMS gateway service into your Spring Boot application. </a:t>
          </a:r>
          <a:endParaRPr lang="en-US" sz="1100" kern="1200"/>
        </a:p>
      </dsp:txBody>
      <dsp:txXfrm>
        <a:off x="6502555" y="2630818"/>
        <a:ext cx="4320000" cy="1281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83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56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739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533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839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95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126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40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51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60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67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08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21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802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88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04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6B4A-0F24-4578-954B-6371566BB38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A698E5-074F-4548-A371-12CE14176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2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ED526-ACD4-5657-1A91-D4F441355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FEFFFF"/>
                </a:solidFill>
                <a:effectLst/>
                <a:latin typeface="Söhne"/>
              </a:rPr>
              <a:t>OTP (One-Time Password) Authentication</a:t>
            </a:r>
            <a:endParaRPr lang="en-IN" sz="4000" dirty="0">
              <a:solidFill>
                <a:srgbClr val="FEFFFF"/>
              </a:solidFill>
            </a:endParaRPr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" name="Graphic 104" descr="Laptop Secure">
            <a:extLst>
              <a:ext uri="{FF2B5EF4-FFF2-40B4-BE49-F238E27FC236}">
                <a16:creationId xmlns:a16="http://schemas.microsoft.com/office/drawing/2014/main" id="{A93CAFBE-B0C7-FC9A-84B9-94D96097B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4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1C7A-1628-CF1C-51B1-E741EA47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Introduction</a:t>
            </a:r>
            <a:endParaRPr lang="en-IN" sz="3000">
              <a:solidFill>
                <a:schemeClr val="bg1"/>
              </a:solidFill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089A-F2F5-90F0-0F1E-16273821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b="0" i="0">
                <a:effectLst/>
                <a:latin typeface="Söhne"/>
              </a:rPr>
              <a:t>OTP authentication is a secure method for verifying user identity by sending a unique code that can be used only once, typically through email, SMS, or a dedicated OTP generator</a:t>
            </a:r>
          </a:p>
          <a:p>
            <a:r>
              <a:rPr lang="en-US" b="0" i="0">
                <a:effectLst/>
                <a:latin typeface="Söhne"/>
              </a:rPr>
              <a:t>This concept plays an important role if we want to give an extra security in our application.</a:t>
            </a:r>
          </a:p>
          <a:p>
            <a:r>
              <a:rPr lang="en-US" b="0" i="0">
                <a:effectLst/>
                <a:latin typeface="Söhne"/>
              </a:rPr>
              <a:t>The person can see the important credentials only after a successful validation of OTP</a:t>
            </a:r>
          </a:p>
          <a:p>
            <a:r>
              <a:rPr lang="en-US">
                <a:latin typeface="Söhne"/>
              </a:rPr>
              <a:t>There are two ways to send the OTP for Authentication.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To Email Address.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On Mobile Device as an SMS.</a:t>
            </a:r>
            <a:endParaRPr lang="en-IN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81290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341901B5-54FD-4B44-A07E-D651282D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A4260-1385-DC5C-EE52-06E2633F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7405D71-C37E-449D-A61C-11064F76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587AF-E28C-ABB4-5C07-148939844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29613"/>
              </p:ext>
            </p:extLst>
          </p:nvPr>
        </p:nvGraphicFramePr>
        <p:xfrm>
          <a:off x="1794897" y="2222983"/>
          <a:ext cx="8987404" cy="231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800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AEA8-6B0D-58BD-3140-C742D91B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Flow Diagram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diagram of a spring boot application">
            <a:extLst>
              <a:ext uri="{FF2B5EF4-FFF2-40B4-BE49-F238E27FC236}">
                <a16:creationId xmlns:a16="http://schemas.microsoft.com/office/drawing/2014/main" id="{365495FD-DE4C-FCF8-6098-059434850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02" y="1748400"/>
            <a:ext cx="8911687" cy="3361199"/>
          </a:xfrm>
        </p:spPr>
      </p:pic>
    </p:spTree>
    <p:extLst>
      <p:ext uri="{BB962C8B-B14F-4D97-AF65-F5344CB8AC3E}">
        <p14:creationId xmlns:p14="http://schemas.microsoft.com/office/powerpoint/2010/main" val="518349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959A3-4F43-3DDB-F125-284B85B2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Implementation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C08113-F6B6-F709-97ED-6E72B88F1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305068"/>
              </p:ext>
            </p:extLst>
          </p:nvPr>
        </p:nvGraphicFramePr>
        <p:xfrm>
          <a:off x="-4189" y="2124075"/>
          <a:ext cx="12192000" cy="473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261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A09F-D722-56E4-3CD3-90BC96A0C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2. Delivering OTP via Email:</a:t>
            </a:r>
            <a:endParaRPr lang="en-US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Another common method for delivering OTPs is via email. This method requires integrating our application with an email service provider.</a:t>
            </a:r>
          </a:p>
          <a:p>
            <a:r>
              <a:rPr lang="en-US" dirty="0">
                <a:latin typeface="Cambria" panose="02040503050406030204" pitchFamily="18" charset="0"/>
              </a:rPr>
              <a:t>U</a:t>
            </a:r>
            <a:r>
              <a:rPr lang="en-US" b="0" i="0" dirty="0">
                <a:effectLst/>
                <a:latin typeface="Cambria" panose="02040503050406030204" pitchFamily="18" charset="0"/>
              </a:rPr>
              <a:t>sing </a:t>
            </a:r>
            <a:r>
              <a:rPr lang="en-US" dirty="0">
                <a:latin typeface="Cambria" panose="02040503050406030204" pitchFamily="18" charset="0"/>
              </a:rPr>
              <a:t>Java Mail </a:t>
            </a:r>
            <a:r>
              <a:rPr lang="en-US">
                <a:latin typeface="Cambria" panose="02040503050406030204" pitchFamily="18" charset="0"/>
              </a:rPr>
              <a:t>sender</a:t>
            </a:r>
            <a:r>
              <a:rPr lang="en-US" b="0" i="0">
                <a:effectLst/>
                <a:latin typeface="Cambria" panose="02040503050406030204" pitchFamily="18" charset="0"/>
              </a:rPr>
              <a:t> to </a:t>
            </a:r>
            <a:r>
              <a:rPr lang="en-US" b="0" i="0" dirty="0">
                <a:effectLst/>
                <a:latin typeface="Cambria" panose="02040503050406030204" pitchFamily="18" charset="0"/>
              </a:rPr>
              <a:t>cache the OTP number to validate and set the timer to the cached OTP expiry.</a:t>
            </a:r>
            <a:endParaRPr lang="en-IN" dirty="0"/>
          </a:p>
        </p:txBody>
      </p:sp>
      <p:pic>
        <p:nvPicPr>
          <p:cNvPr id="40" name="Graphic 27" descr="Programmer">
            <a:extLst>
              <a:ext uri="{FF2B5EF4-FFF2-40B4-BE49-F238E27FC236}">
                <a16:creationId xmlns:a16="http://schemas.microsoft.com/office/drawing/2014/main" id="{938C89A3-6288-A18F-D3CA-1BC822605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410" y="1274994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42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75A4E-08B4-6587-9B7C-56400EAA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Examples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31EA-BECA-D548-522A-FC56B2D0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1700" b="0" i="0">
                <a:effectLst/>
                <a:latin typeface="Söhne"/>
              </a:rPr>
              <a:t>The OTP authentication system can be applied in various use cases:</a:t>
            </a:r>
          </a:p>
          <a:p>
            <a:pPr>
              <a:buFont typeface="+mj-lt"/>
              <a:buAutoNum type="arabicPeriod"/>
            </a:pPr>
            <a:r>
              <a:rPr lang="en-US" sz="1700" b="1" i="0">
                <a:effectLst/>
                <a:latin typeface="Söhne"/>
              </a:rPr>
              <a:t>User Registration:</a:t>
            </a:r>
            <a:r>
              <a:rPr lang="en-US" sz="1700" b="0" i="0">
                <a:effectLst/>
                <a:latin typeface="Söhne"/>
              </a:rPr>
              <a:t> During the registration process, a user provides their mobile number or email address. An OTP is sent to the provided contact information for verification.</a:t>
            </a:r>
          </a:p>
          <a:p>
            <a:pPr>
              <a:buFont typeface="+mj-lt"/>
              <a:buAutoNum type="arabicPeriod"/>
            </a:pPr>
            <a:r>
              <a:rPr lang="en-US" sz="1700" b="1" i="0">
                <a:effectLst/>
                <a:latin typeface="Söhne"/>
              </a:rPr>
              <a:t>Login:</a:t>
            </a:r>
            <a:r>
              <a:rPr lang="en-US" sz="1700" b="0" i="0">
                <a:effectLst/>
                <a:latin typeface="Söhne"/>
              </a:rPr>
              <a:t> After successful registration, users can log in to their accounts using OTP authentication in addition to the standard username/password login.</a:t>
            </a:r>
          </a:p>
          <a:p>
            <a:pPr>
              <a:buFont typeface="+mj-lt"/>
              <a:buAutoNum type="arabicPeriod"/>
            </a:pPr>
            <a:r>
              <a:rPr lang="en-US" sz="1700" b="1" i="0">
                <a:effectLst/>
                <a:latin typeface="Söhne"/>
              </a:rPr>
              <a:t>Password Reset:</a:t>
            </a:r>
            <a:r>
              <a:rPr lang="en-US" sz="1700" b="0" i="0">
                <a:effectLst/>
                <a:latin typeface="Söhne"/>
              </a:rPr>
              <a:t> Users who forget their passwords can initiate a password reset process. An OTP is sent to the user's registered email or mobile number to verify their identity before setting a new password.</a:t>
            </a:r>
          </a:p>
          <a:p>
            <a:pPr>
              <a:buFont typeface="+mj-lt"/>
              <a:buAutoNum type="arabicPeriod"/>
            </a:pPr>
            <a:r>
              <a:rPr lang="en-US" sz="1700" b="1" i="0">
                <a:effectLst/>
                <a:latin typeface="Söhne"/>
              </a:rPr>
              <a:t>Two-Factor Authentication (2FA):</a:t>
            </a:r>
            <a:r>
              <a:rPr lang="en-US" sz="1700" b="0" i="0">
                <a:effectLst/>
                <a:latin typeface="Söhne"/>
              </a:rPr>
              <a:t> OTP can be used as one of the factors in two-factor authentication, adding an extra layer of security to the login process.</a:t>
            </a:r>
          </a:p>
          <a:p>
            <a:pPr>
              <a:buFont typeface="+mj-lt"/>
              <a:buAutoNum type="arabicPeriod"/>
            </a:pPr>
            <a:r>
              <a:rPr lang="en-US" sz="1700" b="1" i="0">
                <a:effectLst/>
                <a:latin typeface="Söhne"/>
              </a:rPr>
              <a:t>Secure Transactions:</a:t>
            </a:r>
            <a:r>
              <a:rPr lang="en-US" sz="1700" b="0" i="0">
                <a:effectLst/>
                <a:latin typeface="Söhne"/>
              </a:rPr>
              <a:t> In financial applications, OTP authentication can be used to authorize secure transactions, such as money transfers.</a:t>
            </a:r>
          </a:p>
          <a:p>
            <a:pPr>
              <a:buFont typeface="+mj-lt"/>
              <a:buAutoNum type="arabicPeriod"/>
            </a:pPr>
            <a:r>
              <a:rPr lang="en-US" sz="1700" b="1" i="0">
                <a:effectLst/>
                <a:latin typeface="Söhne"/>
              </a:rPr>
              <a:t>Access Control:</a:t>
            </a:r>
            <a:r>
              <a:rPr lang="en-US" sz="1700" b="0" i="0">
                <a:effectLst/>
                <a:latin typeface="Söhne"/>
              </a:rPr>
              <a:t> In enterprise applications, OTP can be used to secure access to sensitive systems or data.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008532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22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36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0FDA4-FA77-E2F0-5D5F-A0A29481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8853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14619</TotalTime>
  <Words>431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</vt:lpstr>
      <vt:lpstr>Century Gothic</vt:lpstr>
      <vt:lpstr>Söhne</vt:lpstr>
      <vt:lpstr>Wingdings 3</vt:lpstr>
      <vt:lpstr>Wisp</vt:lpstr>
      <vt:lpstr>OTP (One-Time Password) Authentication</vt:lpstr>
      <vt:lpstr>Introduction</vt:lpstr>
      <vt:lpstr>Technologies Used</vt:lpstr>
      <vt:lpstr>Flow Diagram</vt:lpstr>
      <vt:lpstr>Implementation</vt:lpstr>
      <vt:lpstr>PowerPoint Presentation</vt:lpstr>
      <vt:lpstr>Examples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Ruchitha Paduvarahallinaga(UST,IN)</dc:creator>
  <cp:lastModifiedBy>Ruchitha Paduvarahallinaga(UST,IN)</cp:lastModifiedBy>
  <cp:revision>33</cp:revision>
  <dcterms:created xsi:type="dcterms:W3CDTF">2023-10-20T05:14:57Z</dcterms:created>
  <dcterms:modified xsi:type="dcterms:W3CDTF">2023-11-06T09:09:35Z</dcterms:modified>
</cp:coreProperties>
</file>