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4F405-404B-41A9-8064-C3CB5AB20DC1}"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3BC17-B859-43CB-851D-0566AFA3EC98}" type="slidenum">
              <a:rPr lang="en-IN" smtClean="0"/>
              <a:t>‹#›</a:t>
            </a:fld>
            <a:endParaRPr lang="en-IN"/>
          </a:p>
        </p:txBody>
      </p:sp>
    </p:spTree>
    <p:extLst>
      <p:ext uri="{BB962C8B-B14F-4D97-AF65-F5344CB8AC3E}">
        <p14:creationId xmlns:p14="http://schemas.microsoft.com/office/powerpoint/2010/main" val="117354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A83BC17-B859-43CB-851D-0566AFA3EC98}" type="slidenum">
              <a:rPr lang="en-IN" smtClean="0"/>
              <a:t>11</a:t>
            </a:fld>
            <a:endParaRPr lang="en-IN"/>
          </a:p>
        </p:txBody>
      </p:sp>
    </p:spTree>
    <p:extLst>
      <p:ext uri="{BB962C8B-B14F-4D97-AF65-F5344CB8AC3E}">
        <p14:creationId xmlns:p14="http://schemas.microsoft.com/office/powerpoint/2010/main" val="285844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A83BC17-B859-43CB-851D-0566AFA3EC98}" type="slidenum">
              <a:rPr lang="en-IN" smtClean="0"/>
              <a:t>12</a:t>
            </a:fld>
            <a:endParaRPr lang="en-IN"/>
          </a:p>
        </p:txBody>
      </p:sp>
    </p:spTree>
    <p:extLst>
      <p:ext uri="{BB962C8B-B14F-4D97-AF65-F5344CB8AC3E}">
        <p14:creationId xmlns:p14="http://schemas.microsoft.com/office/powerpoint/2010/main" val="4679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ruchitha.rachamalla/viz/McDonaldsStory_17400554543390/NutritionAnalysis" TargetMode="External"/><Relationship Id="rId2" Type="http://schemas.openxmlformats.org/officeDocument/2006/relationships/hyperlink" Target="https://public.tableau.com/app/profile/ruchitha.rachamalla/viz/McDonaldsDashBoard/McDonaldsDashBoar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5A22-EC2C-FF6A-2305-2E220763F8A1}"/>
              </a:ext>
            </a:extLst>
          </p:cNvPr>
          <p:cNvSpPr>
            <a:spLocks noGrp="1"/>
          </p:cNvSpPr>
          <p:nvPr>
            <p:ph type="ctrTitle"/>
          </p:nvPr>
        </p:nvSpPr>
        <p:spPr>
          <a:xfrm>
            <a:off x="1507067" y="1185334"/>
            <a:ext cx="7766936" cy="1646302"/>
          </a:xfrm>
        </p:spPr>
        <p:txBody>
          <a:bodyPr/>
          <a:lstStyle/>
          <a:p>
            <a:pPr algn="ctr"/>
            <a:r>
              <a:rPr lang="en-US" b="1">
                <a:latin typeface="Times New Roman" panose="02020603050405020304" pitchFamily="18" charset="0"/>
                <a:cs typeface="Times New Roman" panose="02020603050405020304" pitchFamily="18" charset="0"/>
              </a:rPr>
              <a:t>McDonald’s Food Nutrition Data Analysis</a:t>
            </a:r>
            <a:endParaRPr lang="en-IN"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EF6F60-0B3F-B882-EB80-2C7EDA3D7087}"/>
              </a:ext>
            </a:extLst>
          </p:cNvPr>
          <p:cNvSpPr>
            <a:spLocks noGrp="1"/>
          </p:cNvSpPr>
          <p:nvPr>
            <p:ph type="subTitle" idx="1"/>
          </p:nvPr>
        </p:nvSpPr>
        <p:spPr>
          <a:xfrm>
            <a:off x="1861029" y="3372407"/>
            <a:ext cx="7766936" cy="1096899"/>
          </a:xfrm>
        </p:spPr>
        <p:txBody>
          <a:bodyPr>
            <a:normAutofit/>
          </a:bodyPr>
          <a:lstStyle/>
          <a:p>
            <a:r>
              <a:rPr lang="en-IN" sz="3200" b="1">
                <a:solidFill>
                  <a:schemeClr val="tx1"/>
                </a:solidFill>
                <a:latin typeface="Times New Roman" panose="02020603050405020304" pitchFamily="18" charset="0"/>
                <a:cs typeface="Times New Roman" panose="02020603050405020304" pitchFamily="18" charset="0"/>
              </a:rPr>
              <a:t>-By Ruchitha Rachamalla</a:t>
            </a:r>
          </a:p>
        </p:txBody>
      </p:sp>
    </p:spTree>
    <p:extLst>
      <p:ext uri="{BB962C8B-B14F-4D97-AF65-F5344CB8AC3E}">
        <p14:creationId xmlns:p14="http://schemas.microsoft.com/office/powerpoint/2010/main" val="1378754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5460A-7554-84AC-992F-0783559C0BD7}"/>
              </a:ext>
            </a:extLst>
          </p:cNvPr>
          <p:cNvPicPr>
            <a:picLocks noChangeAspect="1"/>
          </p:cNvPicPr>
          <p:nvPr/>
        </p:nvPicPr>
        <p:blipFill>
          <a:blip r:embed="rId2"/>
          <a:stretch>
            <a:fillRect/>
          </a:stretch>
        </p:blipFill>
        <p:spPr>
          <a:xfrm>
            <a:off x="422787" y="157316"/>
            <a:ext cx="11287432" cy="6538452"/>
          </a:xfrm>
          <a:prstGeom prst="rect">
            <a:avLst/>
          </a:prstGeom>
        </p:spPr>
      </p:pic>
    </p:spTree>
    <p:extLst>
      <p:ext uri="{BB962C8B-B14F-4D97-AF65-F5344CB8AC3E}">
        <p14:creationId xmlns:p14="http://schemas.microsoft.com/office/powerpoint/2010/main" val="4005971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700C80-E3F3-FF48-CE7D-79FAF3FED9FE}"/>
              </a:ext>
            </a:extLst>
          </p:cNvPr>
          <p:cNvPicPr>
            <a:picLocks noChangeAspect="1"/>
          </p:cNvPicPr>
          <p:nvPr/>
        </p:nvPicPr>
        <p:blipFill>
          <a:blip r:embed="rId3"/>
          <a:stretch>
            <a:fillRect/>
          </a:stretch>
        </p:blipFill>
        <p:spPr>
          <a:xfrm>
            <a:off x="452284" y="176980"/>
            <a:ext cx="11336593" cy="6499123"/>
          </a:xfrm>
          <a:prstGeom prst="rect">
            <a:avLst/>
          </a:prstGeom>
        </p:spPr>
      </p:pic>
    </p:spTree>
    <p:extLst>
      <p:ext uri="{BB962C8B-B14F-4D97-AF65-F5344CB8AC3E}">
        <p14:creationId xmlns:p14="http://schemas.microsoft.com/office/powerpoint/2010/main" val="2773392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9251E2-940B-6DD0-1336-44FB454D70D0}"/>
              </a:ext>
            </a:extLst>
          </p:cNvPr>
          <p:cNvPicPr>
            <a:picLocks noChangeAspect="1"/>
          </p:cNvPicPr>
          <p:nvPr/>
        </p:nvPicPr>
        <p:blipFill>
          <a:blip r:embed="rId3"/>
          <a:stretch>
            <a:fillRect/>
          </a:stretch>
        </p:blipFill>
        <p:spPr>
          <a:xfrm>
            <a:off x="167148" y="347505"/>
            <a:ext cx="11877368" cy="6162989"/>
          </a:xfrm>
          <a:prstGeom prst="rect">
            <a:avLst/>
          </a:prstGeom>
        </p:spPr>
      </p:pic>
    </p:spTree>
    <p:extLst>
      <p:ext uri="{BB962C8B-B14F-4D97-AF65-F5344CB8AC3E}">
        <p14:creationId xmlns:p14="http://schemas.microsoft.com/office/powerpoint/2010/main" val="76252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E9442B-907D-51F4-9521-A1CEF12D1AD5}"/>
              </a:ext>
            </a:extLst>
          </p:cNvPr>
          <p:cNvPicPr>
            <a:picLocks noChangeAspect="1"/>
          </p:cNvPicPr>
          <p:nvPr/>
        </p:nvPicPr>
        <p:blipFill>
          <a:blip r:embed="rId2"/>
          <a:stretch>
            <a:fillRect/>
          </a:stretch>
        </p:blipFill>
        <p:spPr>
          <a:xfrm>
            <a:off x="432619" y="428674"/>
            <a:ext cx="11513576" cy="6000651"/>
          </a:xfrm>
          <a:prstGeom prst="rect">
            <a:avLst/>
          </a:prstGeom>
        </p:spPr>
      </p:pic>
    </p:spTree>
    <p:extLst>
      <p:ext uri="{BB962C8B-B14F-4D97-AF65-F5344CB8AC3E}">
        <p14:creationId xmlns:p14="http://schemas.microsoft.com/office/powerpoint/2010/main" val="2386994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AD55-9D03-263C-1124-61C43BB6C6B9}"/>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McDonald’S Data Analysis DashBoard And StoryTelling Links</a:t>
            </a:r>
          </a:p>
        </p:txBody>
      </p:sp>
      <p:sp>
        <p:nvSpPr>
          <p:cNvPr id="3" name="Content Placeholder 2">
            <a:extLst>
              <a:ext uri="{FF2B5EF4-FFF2-40B4-BE49-F238E27FC236}">
                <a16:creationId xmlns:a16="http://schemas.microsoft.com/office/drawing/2014/main" id="{21DE472A-5C32-6693-E27C-C09E941F2FA1}"/>
              </a:ext>
            </a:extLst>
          </p:cNvPr>
          <p:cNvSpPr>
            <a:spLocks noGrp="1"/>
          </p:cNvSpPr>
          <p:nvPr>
            <p:ph idx="1"/>
          </p:nvPr>
        </p:nvSpPr>
        <p:spPr/>
        <p:txBody>
          <a:bodyPr>
            <a:normAutofit/>
          </a:bodyPr>
          <a:lstStyle/>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2"/>
              </a:rPr>
              <a:t>https://public.tableau.com/app/profile/ruchitha.rachamalla/viz/McDonaldsDashBoard/McDonaldsDashBoard</a:t>
            </a:r>
            <a:endParaRPr lang="en-IN" sz="2400">
              <a:latin typeface="Times New Roman" panose="02020603050405020304" pitchFamily="18" charset="0"/>
              <a:cs typeface="Times New Roman" panose="02020603050405020304" pitchFamily="18" charset="0"/>
            </a:endParaRPr>
          </a:p>
          <a:p>
            <a:pPr marL="0" indent="0">
              <a:buNone/>
            </a:pPr>
            <a:endParaRPr lang="en-IN" sz="24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hlinkClick r:id="rId3"/>
              </a:rPr>
              <a:t>https://public.tableau.com/app/profile/ruchitha.rachamalla/viz/McDonaldsStory_17400554543390/NutritionAnalysis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273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CE96-5731-D521-0E1C-8E01BB04C67F}"/>
              </a:ext>
            </a:extLst>
          </p:cNvPr>
          <p:cNvSpPr>
            <a:spLocks noGrp="1"/>
          </p:cNvSpPr>
          <p:nvPr>
            <p:ph type="title"/>
          </p:nvPr>
        </p:nvSpPr>
        <p:spPr>
          <a:xfrm>
            <a:off x="2397979" y="2320414"/>
            <a:ext cx="8596668" cy="1320800"/>
          </a:xfrm>
        </p:spPr>
        <p:txBody>
          <a:bodyPr>
            <a:noAutofit/>
          </a:bodyPr>
          <a:lstStyle/>
          <a:p>
            <a:r>
              <a:rPr lang="en-IN" sz="96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86253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018C-06BA-20B5-5C82-34BADF9E8D60}"/>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McDonald's</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B41A66-465A-B47F-6E5F-713B11858537}"/>
              </a:ext>
            </a:extLst>
          </p:cNvPr>
          <p:cNvSpPr>
            <a:spLocks noGrp="1"/>
          </p:cNvSpPr>
          <p:nvPr>
            <p:ph idx="1"/>
          </p:nvPr>
        </p:nvSpPr>
        <p:spPr/>
        <p:txBody>
          <a:body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McDonald's Corporation is an American-based multinational fast food chain, founded in 1940  in San Bernardino, California, United States.</a:t>
            </a: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McDonald's is the world's largest restaurant chain by revenue serving over 69 million customers daily in over 100 countries in more than 40,000 outlets </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sym typeface="+mn-ea"/>
            </a:endParaRPr>
          </a:p>
          <a:p>
            <a:endParaRPr lang="en-IN"/>
          </a:p>
        </p:txBody>
      </p:sp>
    </p:spTree>
    <p:extLst>
      <p:ext uri="{BB962C8B-B14F-4D97-AF65-F5344CB8AC3E}">
        <p14:creationId xmlns:p14="http://schemas.microsoft.com/office/powerpoint/2010/main" val="108017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C7F3-A48C-C0A8-7BD0-30D3EAED4A11}"/>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History Of McDonald's</a:t>
            </a:r>
            <a:endParaRPr lang="en-IN"/>
          </a:p>
        </p:txBody>
      </p:sp>
      <p:sp>
        <p:nvSpPr>
          <p:cNvPr id="3" name="Content Placeholder 2">
            <a:extLst>
              <a:ext uri="{FF2B5EF4-FFF2-40B4-BE49-F238E27FC236}">
                <a16:creationId xmlns:a16="http://schemas.microsoft.com/office/drawing/2014/main" id="{6089B50A-AB63-316D-34F6-AE1C7218762A}"/>
              </a:ext>
            </a:extLst>
          </p:cNvPr>
          <p:cNvSpPr>
            <a:spLocks noGrp="1"/>
          </p:cNvSpPr>
          <p:nvPr>
            <p:ph idx="1"/>
          </p:nvPr>
        </p:nvSpPr>
        <p:spPr/>
        <p:txBody>
          <a:bodyPr>
            <a:normAutofit/>
          </a:bodyPr>
          <a:lstStyle/>
          <a:p>
            <a:pPr algn="l" fontAlgn="ctr">
              <a:spcBef>
                <a:spcPts val="750"/>
              </a:spcBef>
              <a:spcAft>
                <a:spcPts val="600"/>
              </a:spcAft>
              <a:buFont typeface="Wingdings" panose="05000000000000000000" pitchFamily="2" charset="2"/>
              <a:buChar char="Ø"/>
            </a:pPr>
            <a:r>
              <a:rPr lang="en-US" sz="2400" b="0" i="0">
                <a:solidFill>
                  <a:srgbClr val="001D35"/>
                </a:solidFill>
                <a:effectLst/>
                <a:latin typeface="Times New Roman" panose="02020603050405020304" pitchFamily="18" charset="0"/>
                <a:cs typeface="Times New Roman" panose="02020603050405020304" pitchFamily="18" charset="0"/>
              </a:rPr>
              <a:t>The McDonald brothers, Richard and Maurice, founded McDonald's in 1940 in San Bernardino, California. </a:t>
            </a:r>
          </a:p>
          <a:p>
            <a:pPr algn="l">
              <a:spcBef>
                <a:spcPts val="750"/>
              </a:spcBef>
              <a:spcAft>
                <a:spcPts val="600"/>
              </a:spcAft>
              <a:buFont typeface="Wingdings" panose="05000000000000000000" pitchFamily="2" charset="2"/>
              <a:buChar char="Ø"/>
            </a:pPr>
            <a:r>
              <a:rPr lang="en-US" sz="2400" b="0" i="0">
                <a:solidFill>
                  <a:srgbClr val="001D35"/>
                </a:solidFill>
                <a:effectLst/>
                <a:latin typeface="Times New Roman" panose="02020603050405020304" pitchFamily="18" charset="0"/>
                <a:cs typeface="Times New Roman" panose="02020603050405020304" pitchFamily="18" charset="0"/>
              </a:rPr>
              <a:t>Ray Kroc helped the brothers grow their business into a national chain. </a:t>
            </a:r>
          </a:p>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The McDonald brothers sold the business to kroc in 1961</a:t>
            </a:r>
          </a:p>
        </p:txBody>
      </p:sp>
    </p:spTree>
    <p:extLst>
      <p:ext uri="{BB962C8B-B14F-4D97-AF65-F5344CB8AC3E}">
        <p14:creationId xmlns:p14="http://schemas.microsoft.com/office/powerpoint/2010/main" val="260275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3272-9462-A524-5643-AF131544E34E}"/>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McDonald’s Menu</a:t>
            </a:r>
            <a:endParaRPr lang="en-IN"/>
          </a:p>
        </p:txBody>
      </p:sp>
      <p:sp>
        <p:nvSpPr>
          <p:cNvPr id="3" name="Content Placeholder 2">
            <a:extLst>
              <a:ext uri="{FF2B5EF4-FFF2-40B4-BE49-F238E27FC236}">
                <a16:creationId xmlns:a16="http://schemas.microsoft.com/office/drawing/2014/main" id="{8B15607C-B40B-2074-C1D6-AD82CE611013}"/>
              </a:ext>
            </a:extLst>
          </p:cNvPr>
          <p:cNvSpPr>
            <a:spLocks noGrp="1"/>
          </p:cNvSpPr>
          <p:nvPr>
            <p:ph idx="1"/>
          </p:nvPr>
        </p:nvSpPr>
        <p:spPr/>
        <p:txBody>
          <a:bodyPr>
            <a:normAutofit/>
          </a:bodyPr>
          <a:lstStyle/>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McDonald’s is best known for its burgers,fries,Big Mac,Quarter pounder,Egg McMuffin sandwiches.</a:t>
            </a:r>
          </a:p>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And other items like Beverages,Salads,Milkshakes and Chicken Etc.</a:t>
            </a:r>
          </a:p>
          <a:p>
            <a:pPr>
              <a:buFont typeface="Wingdings" panose="05000000000000000000" pitchFamily="2" charset="2"/>
              <a:buChar char="Ø"/>
            </a:pPr>
            <a:r>
              <a:rPr lang="en-IN" sz="2400">
                <a:latin typeface="Times New Roman" panose="02020603050405020304" pitchFamily="18" charset="0"/>
                <a:cs typeface="Times New Roman" panose="02020603050405020304" pitchFamily="18" charset="0"/>
              </a:rPr>
              <a:t>McDonald’s has been subjected to criticism over the health effects of its products</a:t>
            </a:r>
          </a:p>
        </p:txBody>
      </p:sp>
    </p:spTree>
    <p:extLst>
      <p:ext uri="{BB962C8B-B14F-4D97-AF65-F5344CB8AC3E}">
        <p14:creationId xmlns:p14="http://schemas.microsoft.com/office/powerpoint/2010/main" val="28532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DB4E3-6317-EDF7-C056-BA9FA5E501CE}"/>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Problem statement :</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9E98BA-DFD8-0A0D-4AA9-AAD44A1DF7AD}"/>
              </a:ext>
            </a:extLst>
          </p:cNvPr>
          <p:cNvSpPr>
            <a:spLocks noGrp="1"/>
          </p:cNvSpPr>
          <p:nvPr>
            <p:ph idx="1"/>
          </p:nvPr>
        </p:nvSpPr>
        <p:spPr/>
        <p:txBody>
          <a:body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Analyse the given dataset and make different predictions and draw meaningful conclusion so that it should  be benificial for both company as well as  customer. </a:t>
            </a:r>
          </a:p>
          <a:p>
            <a:pPr>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Also state what can we learn from different predictions.  </a:t>
            </a:r>
          </a:p>
          <a:p>
            <a:pPr>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Prepare the report which can show how the customer could plan their meal.</a:t>
            </a:r>
            <a:endParaRPr lang="en-US"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4017075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63D2-CA78-053F-86C9-77231159F5E9}"/>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Business benefits of the analysis</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CA4EB-C067-604B-C109-30FC9E041D9E}"/>
              </a:ext>
            </a:extLst>
          </p:cNvPr>
          <p:cNvSpPr>
            <a:spLocks noGrp="1"/>
          </p:cNvSpPr>
          <p:nvPr>
            <p:ph idx="1"/>
          </p:nvPr>
        </p:nvSpPr>
        <p:spPr>
          <a:xfrm>
            <a:off x="746160" y="1769806"/>
            <a:ext cx="8596668" cy="4468201"/>
          </a:xfrm>
        </p:spPr>
        <p:txBody>
          <a:bodyPr>
            <a:normAutofit fontScale="77500" lnSpcReduction="20000"/>
          </a:bodyPr>
          <a:lstStyle/>
          <a:p>
            <a:pPr>
              <a:buFont typeface="Wingdings" panose="05000000000000000000" pitchFamily="2" charset="2"/>
              <a:buChar char="Ø"/>
            </a:pPr>
            <a:r>
              <a:rPr lang="en-US" sz="2600">
                <a:latin typeface="Times New Roman" panose="02020603050405020304" pitchFamily="18" charset="0"/>
                <a:cs typeface="Times New Roman" panose="02020603050405020304" pitchFamily="18" charset="0"/>
              </a:rPr>
              <a:t>By analyzing nutrition value of the food items by the MacDonald’s, it will be easier to the customer to plan their meal according to their requirement.</a:t>
            </a:r>
          </a:p>
          <a:p>
            <a:pPr>
              <a:buFont typeface="Wingdings" panose="05000000000000000000" pitchFamily="2" charset="2"/>
              <a:buChar char="Ø"/>
            </a:pP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a:latin typeface="Times New Roman" panose="02020603050405020304" pitchFamily="18" charset="0"/>
                <a:cs typeface="Times New Roman" panose="02020603050405020304" pitchFamily="18" charset="0"/>
              </a:rPr>
              <a:t> This analysis report can attract to the customer who is very health conscious and believe in the past criticism of the MacDonald about unhealthy food items. </a:t>
            </a:r>
          </a:p>
          <a:p>
            <a:pPr>
              <a:buFont typeface="Wingdings" panose="05000000000000000000" pitchFamily="2" charset="2"/>
              <a:buChar char="Ø"/>
            </a:pP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a:latin typeface="Times New Roman" panose="02020603050405020304" pitchFamily="18" charset="0"/>
                <a:cs typeface="Times New Roman" panose="02020603050405020304" pitchFamily="18" charset="0"/>
              </a:rPr>
              <a:t>Customer who is on special diet due to different health problems such as overweight, vitamins deficiency anemia etc can also enjoy the MacDonald’s food items by checking nutrition values of the food items. </a:t>
            </a:r>
          </a:p>
          <a:p>
            <a:pPr>
              <a:buFont typeface="Wingdings" panose="05000000000000000000" pitchFamily="2" charset="2"/>
              <a:buChar char="Ø"/>
            </a:pPr>
            <a:endParaRPr lang="en-US" sz="26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600">
                <a:latin typeface="Times New Roman" panose="02020603050405020304" pitchFamily="18" charset="0"/>
                <a:cs typeface="Times New Roman" panose="02020603050405020304" pitchFamily="18" charset="0"/>
              </a:rPr>
              <a:t>This report may lead to company revenue growth. Also company reputation and legacy may save from further criticism over the food.  </a:t>
            </a:r>
          </a:p>
          <a:p>
            <a:endParaRPr lang="en-IN"/>
          </a:p>
        </p:txBody>
      </p:sp>
    </p:spTree>
    <p:extLst>
      <p:ext uri="{BB962C8B-B14F-4D97-AF65-F5344CB8AC3E}">
        <p14:creationId xmlns:p14="http://schemas.microsoft.com/office/powerpoint/2010/main" val="225311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D92E2-12BA-DBBB-47FE-397BBFD5A5B4}"/>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About Dataset : </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956F23-B0E3-DF93-A2E3-D43935AF161C}"/>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Given dataset contains different food items with their fat, calories, cholesterol, carbohydrates, sodium, dietary fibre, sugar, proteins, vitamins contents. </a:t>
            </a:r>
          </a:p>
          <a:p>
            <a:pPr>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McDonalds provides 9 different food category which contains 260 different food items. </a:t>
            </a:r>
          </a:p>
          <a:p>
            <a:pPr>
              <a:buFont typeface="Wingdings" panose="05000000000000000000" pitchFamily="2" charset="2"/>
              <a:buChar char="Ø"/>
            </a:pPr>
            <a:endParaRPr lang="en-US" sz="2400">
              <a:latin typeface="Times New Roman" panose="02020603050405020304" pitchFamily="18" charset="0"/>
              <a:cs typeface="Times New Roman" panose="02020603050405020304" pitchFamily="18" charset="0"/>
              <a:sym typeface="+mn-ea"/>
            </a:endParaRPr>
          </a:p>
          <a:p>
            <a:pPr>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sym typeface="+mn-ea"/>
              </a:rPr>
              <a:t>Table in the given dataset contains 260 rows and 24 columns. It means that there is no duplicate values in the given dataset.</a:t>
            </a:r>
            <a:endParaRPr lang="en-US"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403062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5318-CF13-690E-DA7D-8916B16AA866}"/>
              </a:ext>
            </a:extLst>
          </p:cNvPr>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sym typeface="+mn-ea"/>
              </a:rPr>
              <a:t>Inspiration</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1DDCD6-A7C4-FD64-56CF-01D1365F6579}"/>
              </a:ext>
            </a:extLst>
          </p:cNvPr>
          <p:cNvSpPr>
            <a:spLocks noGrp="1"/>
          </p:cNvSpPr>
          <p:nvPr>
            <p:ph idx="1"/>
          </p:nvPr>
        </p:nvSpPr>
        <p:spPr>
          <a:xfrm>
            <a:off x="647836" y="1924615"/>
            <a:ext cx="8596668" cy="3880773"/>
          </a:xfrm>
        </p:spPr>
        <p:txBody>
          <a:bodyPr>
            <a:normAutofit fontScale="85000" lnSpcReduction="10000"/>
          </a:bodyPr>
          <a:lstStyle/>
          <a:p>
            <a:pP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sym typeface="+mn-ea"/>
              </a:rPr>
              <a:t>How many calories does the average McDonald's value meal contain?</a:t>
            </a:r>
          </a:p>
          <a:p>
            <a:pPr>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sym typeface="+mn-ea"/>
              </a:rPr>
              <a:t>How much do beverages, like soda or coffee, contribute to the overall caloric intake?</a:t>
            </a:r>
          </a:p>
          <a:p>
            <a:pPr>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sym typeface="+mn-ea"/>
              </a:rPr>
              <a:t>Does ordered grilled chicken instead of crispy increase a sandwich's nutritional value?</a:t>
            </a:r>
          </a:p>
          <a:p>
            <a:pPr>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sym typeface="+mn-ea"/>
              </a:rPr>
              <a:t>What about ordering egg whites instead of whole eggs?</a:t>
            </a:r>
          </a:p>
          <a:p>
            <a:pPr>
              <a:buFont typeface="Wingdings" panose="05000000000000000000" pitchFamily="2" charset="2"/>
              <a:buChar char="Ø"/>
            </a:pPr>
            <a:endParaRPr lang="en-US"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a:latin typeface="Times New Roman" panose="02020603050405020304" pitchFamily="18" charset="0"/>
                <a:cs typeface="Times New Roman" panose="02020603050405020304" pitchFamily="18" charset="0"/>
                <a:sym typeface="+mn-ea"/>
              </a:rPr>
              <a:t>What is the least number of items could you order from the menu to meet one day's nutritional requirements?</a:t>
            </a:r>
            <a:endParaRPr lang="en-US" sz="20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300967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F860B6-B2F1-E527-7A02-3812C794789F}"/>
              </a:ext>
            </a:extLst>
          </p:cNvPr>
          <p:cNvPicPr>
            <a:picLocks noChangeAspect="1"/>
          </p:cNvPicPr>
          <p:nvPr/>
        </p:nvPicPr>
        <p:blipFill>
          <a:blip r:embed="rId2"/>
          <a:stretch>
            <a:fillRect/>
          </a:stretch>
        </p:blipFill>
        <p:spPr>
          <a:xfrm>
            <a:off x="291280" y="226142"/>
            <a:ext cx="11369778" cy="6449962"/>
          </a:xfrm>
          <a:prstGeom prst="rect">
            <a:avLst/>
          </a:prstGeom>
        </p:spPr>
      </p:pic>
    </p:spTree>
    <p:extLst>
      <p:ext uri="{BB962C8B-B14F-4D97-AF65-F5344CB8AC3E}">
        <p14:creationId xmlns:p14="http://schemas.microsoft.com/office/powerpoint/2010/main" val="11687997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516</Words>
  <Application>Microsoft Office PowerPoint</Application>
  <PresentationFormat>Widescreen</PresentationFormat>
  <Paragraphs>51</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McDonald’s Food Nutrition Data Analysis</vt:lpstr>
      <vt:lpstr>McDonald's</vt:lpstr>
      <vt:lpstr>History Of McDonald's</vt:lpstr>
      <vt:lpstr>McDonald’s Menu</vt:lpstr>
      <vt:lpstr>Problem statement :</vt:lpstr>
      <vt:lpstr>Business benefits of the analysis</vt:lpstr>
      <vt:lpstr>About Dataset : </vt:lpstr>
      <vt:lpstr>Inspiration</vt:lpstr>
      <vt:lpstr>PowerPoint Presentation</vt:lpstr>
      <vt:lpstr>PowerPoint Presentation</vt:lpstr>
      <vt:lpstr>PowerPoint Presentation</vt:lpstr>
      <vt:lpstr>PowerPoint Presentation</vt:lpstr>
      <vt:lpstr>PowerPoint Presentation</vt:lpstr>
      <vt:lpstr>McDonald’S Data Analysis DashBoard And StoryTelling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Ruchitha Rachamalla</dc:creator>
  <cp:lastModifiedBy>Ruchitha Rachamalla</cp:lastModifiedBy>
  <cp:revision>2</cp:revision>
  <dcterms:created xsi:type="dcterms:W3CDTF">2025-02-20T13:01:00Z</dcterms:created>
  <dcterms:modified xsi:type="dcterms:W3CDTF">2025-02-20T13:50:59Z</dcterms:modified>
</cp:coreProperties>
</file>