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8" r:id="rId2"/>
    <p:sldId id="329" r:id="rId3"/>
    <p:sldId id="337" r:id="rId4"/>
    <p:sldId id="338" r:id="rId5"/>
    <p:sldId id="339" r:id="rId6"/>
    <p:sldId id="340" r:id="rId7"/>
    <p:sldId id="334" r:id="rId8"/>
    <p:sldId id="333" r:id="rId9"/>
    <p:sldId id="335" r:id="rId10"/>
    <p:sldId id="331" r:id="rId11"/>
    <p:sldId id="336" r:id="rId12"/>
    <p:sldId id="332"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1"/>
  </p:normalViewPr>
  <p:slideViewPr>
    <p:cSldViewPr>
      <p:cViewPr varScale="1">
        <p:scale>
          <a:sx n="109" d="100"/>
          <a:sy n="109" d="100"/>
        </p:scale>
        <p:origin x="172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8/7/21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8/7/21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8/7/21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8/7/21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8/7/21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8/7/21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8/7/21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8/7/21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8/7/21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8/7/21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8/7/21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8/7/21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8/7/21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Used Car Price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990600" y="3025914"/>
            <a:ext cx="8030570" cy="523220"/>
          </a:xfrm>
          <a:prstGeom prst="rect">
            <a:avLst/>
          </a:prstGeom>
          <a:noFill/>
        </p:spPr>
        <p:txBody>
          <a:bodyPr wrap="square" rtlCol="0">
            <a:spAutoFit/>
          </a:bodyPr>
          <a:lstStyle/>
          <a:p>
            <a:pPr algn="ctr"/>
            <a:r>
              <a:rPr lang="en-US" sz="2800" dirty="0"/>
              <a:t>Team No : 5</a:t>
            </a:r>
          </a:p>
        </p:txBody>
      </p:sp>
      <p:sp>
        <p:nvSpPr>
          <p:cNvPr id="2" name="TextBox 1">
            <a:extLst>
              <a:ext uri="{FF2B5EF4-FFF2-40B4-BE49-F238E27FC236}">
                <a16:creationId xmlns:a16="http://schemas.microsoft.com/office/drawing/2014/main" id="{03B9BC71-DFD3-3A48-8179-79958102E965}"/>
              </a:ext>
            </a:extLst>
          </p:cNvPr>
          <p:cNvSpPr txBox="1"/>
          <p:nvPr/>
        </p:nvSpPr>
        <p:spPr>
          <a:xfrm>
            <a:off x="871951" y="3686889"/>
            <a:ext cx="7205250" cy="1631216"/>
          </a:xfrm>
          <a:prstGeom prst="rect">
            <a:avLst/>
          </a:prstGeom>
          <a:noFill/>
        </p:spPr>
        <p:txBody>
          <a:bodyPr wrap="square" rtlCol="0">
            <a:spAutoFit/>
          </a:bodyPr>
          <a:lstStyle/>
          <a:p>
            <a:r>
              <a:rPr lang="en-SG" sz="2000" dirty="0"/>
              <a:t>Presented by :  1. Mohammed </a:t>
            </a:r>
            <a:r>
              <a:rPr lang="en-SG" sz="2000" dirty="0" err="1"/>
              <a:t>Harrish</a:t>
            </a:r>
            <a:r>
              <a:rPr lang="en-SG" sz="2000" dirty="0"/>
              <a:t> </a:t>
            </a:r>
            <a:r>
              <a:rPr lang="en-SG" sz="2000" dirty="0" err="1"/>
              <a:t>Musthafa</a:t>
            </a:r>
            <a:endParaRPr lang="en-SG" sz="2000" dirty="0"/>
          </a:p>
          <a:p>
            <a:r>
              <a:rPr lang="en-SG" sz="2000" dirty="0"/>
              <a:t>	           2. Mohamed Fadhil</a:t>
            </a:r>
          </a:p>
          <a:p>
            <a:r>
              <a:rPr lang="en-SG" sz="2000" dirty="0"/>
              <a:t>	           3. Sneha </a:t>
            </a:r>
            <a:r>
              <a:rPr lang="en-SG" sz="2000" dirty="0" err="1"/>
              <a:t>Wandhare</a:t>
            </a:r>
            <a:endParaRPr lang="en-SG" sz="2000" dirty="0"/>
          </a:p>
          <a:p>
            <a:r>
              <a:rPr lang="en-SG" sz="2000" dirty="0"/>
              <a:t>	           4. </a:t>
            </a:r>
            <a:r>
              <a:rPr lang="en-SG" sz="2000" dirty="0" err="1"/>
              <a:t>Arihant</a:t>
            </a:r>
            <a:r>
              <a:rPr lang="en-SG" sz="2000" dirty="0"/>
              <a:t> Kumar Jain</a:t>
            </a:r>
          </a:p>
          <a:p>
            <a:r>
              <a:rPr lang="en-SG" sz="2000" dirty="0"/>
              <a:t>	           5. </a:t>
            </a:r>
            <a:r>
              <a:rPr lang="en-SG" sz="2000" dirty="0" err="1"/>
              <a:t>Ruchithra</a:t>
            </a:r>
            <a:r>
              <a:rPr lang="en-SG" sz="2000" dirty="0"/>
              <a:t> </a:t>
            </a:r>
            <a:r>
              <a:rPr lang="en-SG" sz="2000" dirty="0" err="1"/>
              <a:t>Gundlapalli</a:t>
            </a:r>
            <a:endParaRPr lang="en-SG" sz="2000" dirty="0"/>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Results</a:t>
            </a:r>
          </a:p>
          <a:p>
            <a:pPr algn="l"/>
            <a:r>
              <a:rPr lang="en-IN" sz="2400" dirty="0">
                <a:solidFill>
                  <a:srgbClr val="0055A0"/>
                </a:solidFill>
              </a:rPr>
              <a:t> </a:t>
            </a:r>
          </a:p>
          <a:p>
            <a:pPr algn="l"/>
            <a:endParaRPr lang="en-IN" sz="2400" dirty="0">
              <a:solidFill>
                <a:srgbClr val="0055A0"/>
              </a:solidFill>
            </a:endParaRPr>
          </a:p>
          <a:p>
            <a:pPr algn="l"/>
            <a:endParaRPr lang="en-IN" sz="2400" dirty="0">
              <a:solidFill>
                <a:srgbClr val="0055A0"/>
              </a:solidFill>
            </a:endParaRPr>
          </a:p>
          <a:p>
            <a:pPr algn="l"/>
            <a:endParaRPr lang="en-IN" sz="2400" dirty="0">
              <a:solidFill>
                <a:srgbClr val="0055A0"/>
              </a:solidFill>
            </a:endParaRPr>
          </a:p>
          <a:p>
            <a:pPr algn="l"/>
            <a:endParaRPr lang="en-IN" sz="2400" dirty="0">
              <a:solidFill>
                <a:srgbClr val="0055A0"/>
              </a:solidFill>
            </a:endParaRPr>
          </a:p>
          <a:p>
            <a:pPr algn="l"/>
            <a:endParaRPr lang="en-IN" sz="2400" dirty="0">
              <a:solidFill>
                <a:srgbClr val="0055A0"/>
              </a:solidFill>
            </a:endParaRPr>
          </a:p>
          <a:p>
            <a:pPr algn="l"/>
            <a:endParaRPr lang="en-IN" sz="2400" dirty="0">
              <a:solidFill>
                <a:srgbClr val="0055A0"/>
              </a:solidFill>
            </a:endParaRPr>
          </a:p>
          <a:p>
            <a:pPr algn="l"/>
            <a:endParaRPr lang="en-IN" sz="2400" dirty="0">
              <a:solidFill>
                <a:srgbClr val="0055A0"/>
              </a:solidFill>
            </a:endParaRPr>
          </a:p>
          <a:p>
            <a:pPr algn="l"/>
            <a:endParaRPr lang="en-IN" sz="2400" dirty="0">
              <a:solidFill>
                <a:srgbClr val="0055A0"/>
              </a:solidFill>
            </a:endParaRPr>
          </a:p>
          <a:p>
            <a:pPr algn="l"/>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pic>
        <p:nvPicPr>
          <p:cNvPr id="3" name="Picture 2">
            <a:extLst>
              <a:ext uri="{FF2B5EF4-FFF2-40B4-BE49-F238E27FC236}">
                <a16:creationId xmlns:a16="http://schemas.microsoft.com/office/drawing/2014/main" id="{20523681-9EB5-4CCB-8872-6D6C4B74A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706597"/>
            <a:ext cx="7620000" cy="2819400"/>
          </a:xfrm>
          <a:prstGeom prst="rect">
            <a:avLst/>
          </a:prstGeom>
        </p:spPr>
      </p:pic>
      <p:pic>
        <p:nvPicPr>
          <p:cNvPr id="6" name="Picture 5">
            <a:extLst>
              <a:ext uri="{FF2B5EF4-FFF2-40B4-BE49-F238E27FC236}">
                <a16:creationId xmlns:a16="http://schemas.microsoft.com/office/drawing/2014/main" id="{A1C64E7D-A149-9D4A-ADF5-99D4825E6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4737759"/>
            <a:ext cx="7759700" cy="1621263"/>
          </a:xfrm>
          <a:prstGeom prst="rect">
            <a:avLst/>
          </a:prstGeom>
        </p:spPr>
      </p:pic>
      <p:sp>
        <p:nvSpPr>
          <p:cNvPr id="8" name="Oval 7">
            <a:extLst>
              <a:ext uri="{FF2B5EF4-FFF2-40B4-BE49-F238E27FC236}">
                <a16:creationId xmlns:a16="http://schemas.microsoft.com/office/drawing/2014/main" id="{CAFD34EB-8C0D-420A-9341-6A78B20600CA}"/>
              </a:ext>
            </a:extLst>
          </p:cNvPr>
          <p:cNvSpPr/>
          <p:nvPr/>
        </p:nvSpPr>
        <p:spPr>
          <a:xfrm>
            <a:off x="6580742" y="4841631"/>
            <a:ext cx="2133600" cy="1752600"/>
          </a:xfrm>
          <a:prstGeom prst="ellipse">
            <a:avLst/>
          </a:prstGeom>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8906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D57529-BA5C-401F-9693-1548F82B61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1" y="1547018"/>
            <a:ext cx="5410200" cy="4525963"/>
          </a:xfrm>
        </p:spPr>
      </p:pic>
      <p:sp>
        <p:nvSpPr>
          <p:cNvPr id="8" name="Rectangle: Folded Corner 7">
            <a:extLst>
              <a:ext uri="{FF2B5EF4-FFF2-40B4-BE49-F238E27FC236}">
                <a16:creationId xmlns:a16="http://schemas.microsoft.com/office/drawing/2014/main" id="{A78162E5-529C-47EB-89FC-D3EDFCAA2FE8}"/>
              </a:ext>
            </a:extLst>
          </p:cNvPr>
          <p:cNvSpPr/>
          <p:nvPr/>
        </p:nvSpPr>
        <p:spPr>
          <a:xfrm>
            <a:off x="6031992" y="1447799"/>
            <a:ext cx="3048000" cy="4724400"/>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Feature importance based on Radom Forest Regressor:</a:t>
            </a:r>
          </a:p>
          <a:p>
            <a:pPr marL="285750" indent="-285750">
              <a:buFont typeface="Arial" panose="020B0604020202020204" pitchFamily="34" charset="0"/>
              <a:buChar char="•"/>
            </a:pPr>
            <a:r>
              <a:rPr lang="en-IN" dirty="0" err="1"/>
              <a:t>max_power</a:t>
            </a:r>
            <a:r>
              <a:rPr lang="en-IN" dirty="0"/>
              <a:t> impacted the price most followed by age of the car and engine displacement.</a:t>
            </a:r>
          </a:p>
          <a:p>
            <a:pPr marL="285750" indent="-285750">
              <a:buFont typeface="Arial" panose="020B0604020202020204" pitchFamily="34" charset="0"/>
              <a:buChar char="•"/>
            </a:pPr>
            <a:r>
              <a:rPr lang="en-IN" dirty="0"/>
              <a:t>No. of seats of the car is amongst the least desired variable.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8348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02938-7969-4313-B975-0B7CFB95DC92}"/>
              </a:ext>
            </a:extLst>
          </p:cNvPr>
          <p:cNvSpPr>
            <a:spLocks noGrp="1"/>
          </p:cNvSpPr>
          <p:nvPr>
            <p:ph type="title"/>
          </p:nvPr>
        </p:nvSpPr>
        <p:spPr/>
        <p:txBody>
          <a:bodyPr>
            <a:normAutofit fontScale="90000"/>
          </a:bodyPr>
          <a:lstStyle/>
          <a:p>
            <a:r>
              <a:rPr lang="en-IN" sz="4400" dirty="0">
                <a:solidFill>
                  <a:srgbClr val="0055A0"/>
                </a:solidFill>
              </a:rPr>
              <a:t>Conclusion</a:t>
            </a:r>
            <a:br>
              <a:rPr lang="en-IN" sz="4400" dirty="0">
                <a:solidFill>
                  <a:srgbClr val="0055A0"/>
                </a:solidFill>
              </a:rPr>
            </a:br>
            <a:endParaRPr lang="en-IN" dirty="0"/>
          </a:p>
        </p:txBody>
      </p:sp>
      <p:sp>
        <p:nvSpPr>
          <p:cNvPr id="3" name="Content Placeholder 2">
            <a:extLst>
              <a:ext uri="{FF2B5EF4-FFF2-40B4-BE49-F238E27FC236}">
                <a16:creationId xmlns:a16="http://schemas.microsoft.com/office/drawing/2014/main" id="{8A55CEAB-1D0D-47D4-960B-D7E1AC227F6F}"/>
              </a:ext>
            </a:extLst>
          </p:cNvPr>
          <p:cNvSpPr>
            <a:spLocks noGrp="1"/>
          </p:cNvSpPr>
          <p:nvPr>
            <p:ph idx="1"/>
          </p:nvPr>
        </p:nvSpPr>
        <p:spPr>
          <a:xfrm>
            <a:off x="457200" y="1143000"/>
            <a:ext cx="8229600" cy="5105400"/>
          </a:xfrm>
        </p:spPr>
        <p:txBody>
          <a:bodyPr>
            <a:normAutofit lnSpcReduction="10000"/>
          </a:bodyPr>
          <a:lstStyle/>
          <a:p>
            <a:r>
              <a:rPr lang="en-US" sz="2800" dirty="0"/>
              <a:t>Our aim was to predict the price of the cars with least error and maximum accuracy (87.7%).</a:t>
            </a:r>
          </a:p>
          <a:p>
            <a:r>
              <a:rPr lang="en-US" sz="2800" dirty="0"/>
              <a:t>We used different ML models and evaluated them based on the score, accuracy, MSE.</a:t>
            </a:r>
          </a:p>
          <a:p>
            <a:r>
              <a:rPr lang="en-US" sz="2800" dirty="0"/>
              <a:t>We conclude that the Random Forest Regressor is the best model for the prediction for used car prices amongst the other. </a:t>
            </a:r>
          </a:p>
          <a:p>
            <a:r>
              <a:rPr lang="en-US" sz="2800" dirty="0"/>
              <a:t>Random Forest Boost as a regression model gave the best MSE and RMSE values.</a:t>
            </a:r>
          </a:p>
          <a:p>
            <a:r>
              <a:rPr lang="en-US" sz="2800" dirty="0"/>
              <a:t>We also observed some new features that adds to predicting price of used car such as </a:t>
            </a:r>
            <a:r>
              <a:rPr lang="en-US" sz="2800" dirty="0" err="1"/>
              <a:t>max_power</a:t>
            </a:r>
            <a:r>
              <a:rPr lang="en-US" sz="2800" dirty="0"/>
              <a:t>, </a:t>
            </a:r>
            <a:r>
              <a:rPr lang="en-US" sz="2800" dirty="0" err="1"/>
              <a:t>age_of_car</a:t>
            </a:r>
            <a:r>
              <a:rPr lang="en-US" sz="2800" dirty="0"/>
              <a:t> and engine displacement.</a:t>
            </a:r>
          </a:p>
        </p:txBody>
      </p:sp>
    </p:spTree>
    <p:extLst>
      <p:ext uri="{BB962C8B-B14F-4D97-AF65-F5344CB8AC3E}">
        <p14:creationId xmlns:p14="http://schemas.microsoft.com/office/powerpoint/2010/main" val="3064818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SG" sz="1800" dirty="0">
                <a:solidFill>
                  <a:schemeClr val="tx1"/>
                </a:solidFill>
                <a:latin typeface="Times New Roman" panose="02020603050405020304" pitchFamily="18" charset="0"/>
                <a:ea typeface="Proxima Nova"/>
                <a:cs typeface="Times New Roman" panose="02020603050405020304" pitchFamily="18" charset="0"/>
              </a:rPr>
              <a:t>According to Statista.com, the automotive industry across India became the fourth largest in the world in the year of 2017. Adding on to the list, almost 30 Lakhs of new car registrations have been made in the year of 2019. At the same time, sources also reported that the used car market had a size of over 40 Lakhs units in the same year. Everyday a new model car is getting launched around the world with upgraded specifications of the present car to enhance the end user’s comfort. The market for the automobile industry, mainly for cars, is keep on increasing over the period of years. </a:t>
            </a:r>
          </a:p>
          <a:p>
            <a:pPr algn="just"/>
            <a:endParaRPr lang="en-SG" sz="1800" dirty="0">
              <a:solidFill>
                <a:schemeClr val="tx1"/>
              </a:solidFill>
              <a:latin typeface="Times New Roman" panose="02020603050405020304" pitchFamily="18" charset="0"/>
              <a:ea typeface="Proxima Nova"/>
              <a:cs typeface="Times New Roman" panose="02020603050405020304" pitchFamily="18" charset="0"/>
            </a:endParaRPr>
          </a:p>
          <a:p>
            <a:pPr marL="342900" indent="-342900" algn="just">
              <a:buFont typeface="Arial" panose="020B0604020202020204" pitchFamily="34" charset="0"/>
              <a:buChar char="•"/>
            </a:pPr>
            <a:r>
              <a:rPr lang="en-SG" sz="1800" dirty="0">
                <a:solidFill>
                  <a:schemeClr val="tx1"/>
                </a:solidFill>
                <a:latin typeface="Times New Roman" panose="02020603050405020304" pitchFamily="18" charset="0"/>
                <a:ea typeface="Proxima Nova"/>
                <a:cs typeface="Times New Roman" panose="02020603050405020304" pitchFamily="18" charset="0"/>
              </a:rPr>
              <a:t>Mostly when one sells his car, he/she was unable to get the right price for their car though they have not used the car that much. As there is arrival of new models in the market, the price of the pre-owned car is determined only by considering some factors like Brand, Make, Kilometres and the Year. This leads to the huge drop in the price of the car. To Overcome the huge drop in the price, the price should not be only determined by certain factors and some other factors have to be considered as well. In this Model, we are applying our data science skills and knowledge on a used cars data set and predict a right price of a used car by considering various factors as well.</a:t>
            </a:r>
          </a:p>
        </p:txBody>
      </p:sp>
      <p:sp>
        <p:nvSpPr>
          <p:cNvPr id="31" name="TextBox 30"/>
          <p:cNvSpPr txBox="1"/>
          <p:nvPr/>
        </p:nvSpPr>
        <p:spPr>
          <a:xfrm>
            <a:off x="429658" y="228600"/>
            <a:ext cx="8537369" cy="707886"/>
          </a:xfrm>
          <a:prstGeom prst="rect">
            <a:avLst/>
          </a:prstGeom>
          <a:noFill/>
        </p:spPr>
        <p:txBody>
          <a:bodyPr wrap="square" rtlCol="0">
            <a:spAutoFit/>
          </a:bodyPr>
          <a:lstStyle/>
          <a:p>
            <a:r>
              <a:rPr lang="en-US" sz="4000" dirty="0">
                <a:ea typeface="굴림" panose="020B0600000101010101" pitchFamily="34" charset="-127"/>
              </a:rPr>
              <a:t>Introduction</a:t>
            </a:r>
            <a:endParaRPr lang="en-US" sz="4000" b="1" dirty="0"/>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F8C7-ECB6-FC4D-BCA9-DE668E4CD555}"/>
              </a:ext>
            </a:extLst>
          </p:cNvPr>
          <p:cNvSpPr>
            <a:spLocks noGrp="1"/>
          </p:cNvSpPr>
          <p:nvPr>
            <p:ph type="title"/>
          </p:nvPr>
        </p:nvSpPr>
        <p:spPr/>
        <p:txBody>
          <a:bodyPr>
            <a:noAutofit/>
          </a:bodyPr>
          <a:lstStyle/>
          <a:p>
            <a:r>
              <a:rPr lang="en-IN" sz="3600" dirty="0">
                <a:solidFill>
                  <a:srgbClr val="0055A0"/>
                </a:solidFill>
              </a:rPr>
              <a:t>Problem Statement</a:t>
            </a:r>
            <a:endParaRPr lang="en-US" sz="3600" dirty="0"/>
          </a:p>
        </p:txBody>
      </p:sp>
      <p:sp>
        <p:nvSpPr>
          <p:cNvPr id="3" name="Content Placeholder 2">
            <a:extLst>
              <a:ext uri="{FF2B5EF4-FFF2-40B4-BE49-F238E27FC236}">
                <a16:creationId xmlns:a16="http://schemas.microsoft.com/office/drawing/2014/main" id="{B6728E95-1914-1E48-9A81-C508FB0B2CDA}"/>
              </a:ext>
            </a:extLst>
          </p:cNvPr>
          <p:cNvSpPr>
            <a:spLocks noGrp="1"/>
          </p:cNvSpPr>
          <p:nvPr>
            <p:ph idx="1"/>
          </p:nvPr>
        </p:nvSpPr>
        <p:spPr>
          <a:xfrm>
            <a:off x="457200" y="1404938"/>
            <a:ext cx="8229600" cy="5191124"/>
          </a:xfrm>
        </p:spPr>
        <p:txBody>
          <a:bodyPr>
            <a:normAutofit fontScale="92500" lnSpcReduction="10000"/>
          </a:bodyPr>
          <a:lstStyle/>
          <a:p>
            <a:pPr>
              <a:lnSpc>
                <a:spcPct val="90000"/>
              </a:lnSpc>
            </a:pPr>
            <a:r>
              <a:rPr lang="en-SG" sz="1800" dirty="0">
                <a:effectLst/>
                <a:latin typeface="Times New Roman" panose="02020603050405020304" pitchFamily="18" charset="0"/>
                <a:ea typeface="Proxima Nova"/>
                <a:cs typeface="Times New Roman" panose="02020603050405020304" pitchFamily="18" charset="0"/>
              </a:rPr>
              <a:t>The market of the pre-owned cars in India has been increasing over the past few years and according to statistics, it has been reported that its size has crossed 40 Lakh units in the year of 2019. Though there is a huge market for the pre-owned cars, the price of them is not based on the true potential of the car and it is mainly based on only certain factors of them. This leads to huge loss for one who sells his car for lower price though he did not use it much.</a:t>
            </a:r>
          </a:p>
          <a:p>
            <a:pPr marL="0" indent="0">
              <a:lnSpc>
                <a:spcPct val="90000"/>
              </a:lnSpc>
              <a:buNone/>
            </a:pPr>
            <a:endParaRPr lang="en-SG" sz="1800" dirty="0">
              <a:effectLst/>
              <a:latin typeface="Times New Roman" panose="02020603050405020304" pitchFamily="18" charset="0"/>
              <a:ea typeface="Proxima Nova"/>
              <a:cs typeface="Times New Roman" panose="02020603050405020304" pitchFamily="18" charset="0"/>
            </a:endParaRPr>
          </a:p>
          <a:p>
            <a:pPr>
              <a:lnSpc>
                <a:spcPct val="90000"/>
              </a:lnSpc>
            </a:pPr>
            <a:r>
              <a:rPr lang="en-SG" sz="1800" dirty="0">
                <a:effectLst/>
                <a:latin typeface="Times New Roman" panose="02020603050405020304" pitchFamily="18" charset="0"/>
                <a:ea typeface="Proxima Nova"/>
                <a:cs typeface="Times New Roman" panose="02020603050405020304" pitchFamily="18" charset="0"/>
              </a:rPr>
              <a:t>The current trends on the make and type of the cars also make a huge impact on the used car prices. The main aim of this model is to predict a suitable price of the used car by applying the data science skills and knowledge that has been learned throughout the course.</a:t>
            </a:r>
          </a:p>
          <a:p>
            <a:pPr marL="0" indent="0">
              <a:lnSpc>
                <a:spcPct val="90000"/>
              </a:lnSpc>
              <a:buNone/>
            </a:pPr>
            <a:endParaRPr lang="en-SG" sz="1800" dirty="0">
              <a:effectLst/>
              <a:latin typeface="Times New Roman" panose="02020603050405020304" pitchFamily="18" charset="0"/>
              <a:ea typeface="Proxima Nova"/>
              <a:cs typeface="Times New Roman" panose="02020603050405020304" pitchFamily="18" charset="0"/>
            </a:endParaRPr>
          </a:p>
          <a:p>
            <a:pPr>
              <a:lnSpc>
                <a:spcPct val="90000"/>
              </a:lnSpc>
            </a:pPr>
            <a:r>
              <a:rPr lang="en-SG" sz="1800" dirty="0">
                <a:effectLst/>
                <a:latin typeface="Times New Roman" panose="02020603050405020304" pitchFamily="18" charset="0"/>
                <a:ea typeface="Proxima Nova"/>
                <a:cs typeface="Times New Roman" panose="02020603050405020304" pitchFamily="18" charset="0"/>
              </a:rPr>
              <a:t>The price of a used car is determined only on some factors like Brand, Model and Year. We strongly believe that there are much more factors which must be considered like the current market trends on the make of the car, car Engine capacity, mileage, transmission etc., In this model, we are going to predict the price by implementing some machine learning techniques such as Multiple Linear Regression, K-nearest </a:t>
            </a:r>
            <a:r>
              <a:rPr lang="en-SG" sz="1800" dirty="0" err="1">
                <a:effectLst/>
                <a:latin typeface="Times New Roman" panose="02020603050405020304" pitchFamily="18" charset="0"/>
                <a:ea typeface="Proxima Nova"/>
                <a:cs typeface="Times New Roman" panose="02020603050405020304" pitchFamily="18" charset="0"/>
              </a:rPr>
              <a:t>neighbors</a:t>
            </a:r>
            <a:r>
              <a:rPr lang="en-SG" sz="1800" dirty="0">
                <a:effectLst/>
                <a:latin typeface="Times New Roman" panose="02020603050405020304" pitchFamily="18" charset="0"/>
                <a:ea typeface="Proxima Nova"/>
                <a:cs typeface="Times New Roman" panose="02020603050405020304" pitchFamily="18" charset="0"/>
              </a:rPr>
              <a:t>, </a:t>
            </a:r>
            <a:r>
              <a:rPr lang="en-SG" sz="1800" dirty="0" err="1">
                <a:effectLst/>
                <a:latin typeface="Times New Roman" panose="02020603050405020304" pitchFamily="18" charset="0"/>
                <a:ea typeface="Proxima Nova"/>
                <a:cs typeface="Times New Roman" panose="02020603050405020304" pitchFamily="18" charset="0"/>
              </a:rPr>
              <a:t>Naives</a:t>
            </a:r>
            <a:r>
              <a:rPr lang="en-SG" sz="1800" dirty="0">
                <a:effectLst/>
                <a:latin typeface="Times New Roman" panose="02020603050405020304" pitchFamily="18" charset="0"/>
                <a:ea typeface="Proxima Nova"/>
                <a:cs typeface="Times New Roman" panose="02020603050405020304" pitchFamily="18" charset="0"/>
              </a:rPr>
              <a:t> Bayes and Decision Tree Method into this price prediction.</a:t>
            </a:r>
          </a:p>
          <a:p>
            <a:pPr marL="0" indent="0">
              <a:lnSpc>
                <a:spcPct val="90000"/>
              </a:lnSpc>
              <a:buNone/>
            </a:pPr>
            <a:endParaRPr lang="en-SG" sz="1800" dirty="0">
              <a:effectLst/>
              <a:latin typeface="Times New Roman" panose="02020603050405020304" pitchFamily="18" charset="0"/>
              <a:ea typeface="Proxima Nova"/>
              <a:cs typeface="Times New Roman" panose="02020603050405020304" pitchFamily="18" charset="0"/>
            </a:endParaRPr>
          </a:p>
          <a:p>
            <a:pPr>
              <a:lnSpc>
                <a:spcPct val="90000"/>
              </a:lnSpc>
            </a:pPr>
            <a:r>
              <a:rPr lang="en-SG" sz="1800" dirty="0">
                <a:effectLst/>
                <a:latin typeface="Times New Roman" panose="02020603050405020304" pitchFamily="18" charset="0"/>
                <a:ea typeface="Proxima Nova"/>
                <a:cs typeface="Times New Roman" panose="02020603050405020304" pitchFamily="18" charset="0"/>
              </a:rPr>
              <a:t>As Mentioned above, the price of a used car is based on certain factors. At the end, we will be able to predict a price based on various other factors which may have impact on the price. This will lead to obtain a suitable price for one who wishes to sell his car.</a:t>
            </a:r>
          </a:p>
          <a:p>
            <a:endParaRPr lang="en-US" sz="1600" dirty="0"/>
          </a:p>
        </p:txBody>
      </p:sp>
    </p:spTree>
    <p:extLst>
      <p:ext uri="{BB962C8B-B14F-4D97-AF65-F5344CB8AC3E}">
        <p14:creationId xmlns:p14="http://schemas.microsoft.com/office/powerpoint/2010/main" val="197949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09B2-B106-124B-9A53-1EAA8235D406}"/>
              </a:ext>
            </a:extLst>
          </p:cNvPr>
          <p:cNvSpPr>
            <a:spLocks noGrp="1"/>
          </p:cNvSpPr>
          <p:nvPr>
            <p:ph type="title"/>
          </p:nvPr>
        </p:nvSpPr>
        <p:spPr/>
        <p:txBody>
          <a:bodyPr>
            <a:normAutofit/>
          </a:bodyPr>
          <a:lstStyle/>
          <a:p>
            <a:r>
              <a:rPr lang="en-IN" dirty="0">
                <a:solidFill>
                  <a:srgbClr val="0055A0"/>
                </a:solidFill>
              </a:rPr>
              <a:t>Data sets considered</a:t>
            </a:r>
            <a:endParaRPr lang="en-US" dirty="0"/>
          </a:p>
        </p:txBody>
      </p:sp>
      <p:sp>
        <p:nvSpPr>
          <p:cNvPr id="3" name="Content Placeholder 2">
            <a:extLst>
              <a:ext uri="{FF2B5EF4-FFF2-40B4-BE49-F238E27FC236}">
                <a16:creationId xmlns:a16="http://schemas.microsoft.com/office/drawing/2014/main" id="{24BD2570-C14D-9C44-B3B6-B35F27D57C94}"/>
              </a:ext>
            </a:extLst>
          </p:cNvPr>
          <p:cNvSpPr>
            <a:spLocks noGrp="1"/>
          </p:cNvSpPr>
          <p:nvPr>
            <p:ph idx="1"/>
          </p:nvPr>
        </p:nvSpPr>
        <p:spPr>
          <a:xfrm>
            <a:off x="457200" y="1219200"/>
            <a:ext cx="8686800" cy="5486400"/>
          </a:xfrm>
        </p:spPr>
        <p:txBody>
          <a:bodyPr>
            <a:normAutofit lnSpcReduction="10000"/>
          </a:bodyPr>
          <a:lstStyle/>
          <a:p>
            <a:r>
              <a:rPr lang="en-SG" sz="1700" dirty="0"/>
              <a:t>We have considered a dataset which has all the details of used cars and the data is scraped from </a:t>
            </a:r>
            <a:r>
              <a:rPr lang="en-SG" sz="1700" dirty="0" err="1"/>
              <a:t>cardheko.com</a:t>
            </a:r>
            <a:r>
              <a:rPr lang="en-SG" sz="1700" dirty="0"/>
              <a:t>.</a:t>
            </a:r>
          </a:p>
          <a:p>
            <a:r>
              <a:rPr lang="en-SG" sz="1700" dirty="0"/>
              <a:t>The total number of rows are </a:t>
            </a:r>
            <a:r>
              <a:rPr lang="en-IN" sz="1800" dirty="0"/>
              <a:t>19974</a:t>
            </a:r>
            <a:r>
              <a:rPr lang="en-IN" sz="1700" dirty="0"/>
              <a:t> and total number of columns are 13.</a:t>
            </a:r>
          </a:p>
          <a:p>
            <a:r>
              <a:rPr lang="en-SG" sz="1700" dirty="0"/>
              <a:t>Numeric Variables : 8</a:t>
            </a:r>
          </a:p>
          <a:p>
            <a:pPr lvl="1">
              <a:buFont typeface="Wingdings" panose="05000000000000000000" pitchFamily="2" charset="2"/>
              <a:buChar char="Ø"/>
            </a:pPr>
            <a:r>
              <a:rPr lang="en-SG" sz="1700" dirty="0"/>
              <a:t>year – The year of the car which it was made. E.g., 2010</a:t>
            </a:r>
          </a:p>
          <a:p>
            <a:pPr lvl="1">
              <a:buFont typeface="Wingdings" panose="05000000000000000000" pitchFamily="2" charset="2"/>
              <a:buChar char="Ø"/>
            </a:pPr>
            <a:r>
              <a:rPr lang="en-SG" sz="1700" dirty="0" err="1"/>
              <a:t>age_of_car</a:t>
            </a:r>
            <a:r>
              <a:rPr lang="en-SG" sz="1700" dirty="0"/>
              <a:t> – current age of the car from the year of manufacturing.</a:t>
            </a:r>
          </a:p>
          <a:p>
            <a:pPr lvl="1">
              <a:buFont typeface="Wingdings" panose="05000000000000000000" pitchFamily="2" charset="2"/>
              <a:buChar char="Ø"/>
            </a:pPr>
            <a:r>
              <a:rPr lang="en-SG" sz="1700" dirty="0" err="1"/>
              <a:t>km_driven</a:t>
            </a:r>
            <a:r>
              <a:rPr lang="en-SG" sz="1700" dirty="0"/>
              <a:t> – Total </a:t>
            </a:r>
            <a:r>
              <a:rPr lang="en-SG" sz="1700" dirty="0" err="1"/>
              <a:t>kilometers</a:t>
            </a:r>
            <a:r>
              <a:rPr lang="en-SG" sz="1700" dirty="0"/>
              <a:t> driven from the date of purchasing.</a:t>
            </a:r>
          </a:p>
          <a:p>
            <a:pPr lvl="1">
              <a:buFont typeface="Wingdings" panose="05000000000000000000" pitchFamily="2" charset="2"/>
              <a:buChar char="Ø"/>
            </a:pPr>
            <a:r>
              <a:rPr lang="en-SG" sz="1700" dirty="0"/>
              <a:t>mileage – </a:t>
            </a:r>
            <a:r>
              <a:rPr lang="en-SG" sz="1700" dirty="0" err="1"/>
              <a:t>kilometers</a:t>
            </a:r>
            <a:r>
              <a:rPr lang="en-SG" sz="1700" dirty="0"/>
              <a:t> that can be driven per unit of fuel.</a:t>
            </a:r>
          </a:p>
          <a:p>
            <a:pPr lvl="1">
              <a:buFont typeface="Wingdings" panose="05000000000000000000" pitchFamily="2" charset="2"/>
              <a:buChar char="Ø"/>
            </a:pPr>
            <a:r>
              <a:rPr lang="en-SG" sz="1700" dirty="0"/>
              <a:t>engine – The cooling capacity (CC) of the engine. </a:t>
            </a:r>
          </a:p>
          <a:p>
            <a:pPr lvl="1">
              <a:buFont typeface="Wingdings" panose="05000000000000000000" pitchFamily="2" charset="2"/>
              <a:buChar char="Ø"/>
            </a:pPr>
            <a:r>
              <a:rPr lang="en-SG" sz="1700" dirty="0" err="1"/>
              <a:t>max_power</a:t>
            </a:r>
            <a:r>
              <a:rPr lang="en-SG" sz="1700" dirty="0"/>
              <a:t> – The power of the car (torque).</a:t>
            </a:r>
          </a:p>
          <a:p>
            <a:pPr lvl="1">
              <a:buFont typeface="Wingdings" panose="05000000000000000000" pitchFamily="2" charset="2"/>
              <a:buChar char="Ø"/>
            </a:pPr>
            <a:r>
              <a:rPr lang="en-SG" sz="1700" dirty="0"/>
              <a:t>seats – The total number of seats in the car.</a:t>
            </a:r>
          </a:p>
          <a:p>
            <a:pPr lvl="1">
              <a:buFont typeface="Wingdings" panose="05000000000000000000" pitchFamily="2" charset="2"/>
              <a:buChar char="Ø"/>
            </a:pPr>
            <a:r>
              <a:rPr lang="en-SG" sz="1700" dirty="0" err="1"/>
              <a:t>price_in_lakhs</a:t>
            </a:r>
            <a:r>
              <a:rPr lang="en-SG" sz="1700" dirty="0"/>
              <a:t> – The current selling price of the used car in lakhs.</a:t>
            </a:r>
          </a:p>
          <a:p>
            <a:r>
              <a:rPr lang="en-SG" sz="1700" dirty="0"/>
              <a:t>Categoric Variables – 5</a:t>
            </a:r>
          </a:p>
          <a:p>
            <a:pPr lvl="1"/>
            <a:r>
              <a:rPr lang="en-SG" sz="1700" dirty="0"/>
              <a:t>brand – Contains the brand of the car </a:t>
            </a:r>
            <a:r>
              <a:rPr lang="en-SG" sz="1700" dirty="0" err="1"/>
              <a:t>e.g</a:t>
            </a:r>
            <a:r>
              <a:rPr lang="en-SG" sz="1700" dirty="0"/>
              <a:t> Honda, Maruti, Toyota, BMW.</a:t>
            </a:r>
          </a:p>
          <a:p>
            <a:pPr lvl="1"/>
            <a:r>
              <a:rPr lang="en-SG" sz="1700" dirty="0" err="1"/>
              <a:t>car_model</a:t>
            </a:r>
            <a:r>
              <a:rPr lang="en-SG" sz="1700" dirty="0"/>
              <a:t> – Model of the car </a:t>
            </a:r>
            <a:r>
              <a:rPr lang="en-SG" sz="1700" dirty="0" err="1"/>
              <a:t>e.g</a:t>
            </a:r>
            <a:r>
              <a:rPr lang="en-SG" sz="1700" dirty="0"/>
              <a:t> City, swift, Fortuner.</a:t>
            </a:r>
          </a:p>
          <a:p>
            <a:pPr lvl="1"/>
            <a:r>
              <a:rPr lang="en-SG" sz="1700" dirty="0" err="1"/>
              <a:t>seller_type</a:t>
            </a:r>
            <a:r>
              <a:rPr lang="en-SG" sz="1700" dirty="0"/>
              <a:t> – Info of the type of seller. E.g. Individual, dealer.</a:t>
            </a:r>
          </a:p>
          <a:p>
            <a:pPr lvl="1"/>
            <a:r>
              <a:rPr lang="en-SG" sz="1700" dirty="0" err="1"/>
              <a:t>fuel_type</a:t>
            </a:r>
            <a:r>
              <a:rPr lang="en-SG" sz="1700" dirty="0"/>
              <a:t> – Type of fuel used. </a:t>
            </a:r>
            <a:r>
              <a:rPr lang="en-SG" sz="1700" dirty="0" err="1"/>
              <a:t>E.g</a:t>
            </a:r>
            <a:r>
              <a:rPr lang="en-SG" sz="1700" dirty="0"/>
              <a:t> Petrol, Diesel, CNG.</a:t>
            </a:r>
          </a:p>
          <a:p>
            <a:pPr lvl="1"/>
            <a:r>
              <a:rPr lang="en-SG" sz="1700" dirty="0" err="1"/>
              <a:t>transmission_type</a:t>
            </a:r>
            <a:r>
              <a:rPr lang="en-SG" sz="1700" dirty="0"/>
              <a:t> – transmission type of the car. E.g. Automatic, Manual.</a:t>
            </a:r>
          </a:p>
          <a:p>
            <a:endParaRPr lang="en-US" dirty="0"/>
          </a:p>
        </p:txBody>
      </p:sp>
    </p:spTree>
    <p:extLst>
      <p:ext uri="{BB962C8B-B14F-4D97-AF65-F5344CB8AC3E}">
        <p14:creationId xmlns:p14="http://schemas.microsoft.com/office/powerpoint/2010/main" val="779739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9ED1-DE00-0B42-833C-B1244C322197}"/>
              </a:ext>
            </a:extLst>
          </p:cNvPr>
          <p:cNvSpPr>
            <a:spLocks noGrp="1"/>
          </p:cNvSpPr>
          <p:nvPr>
            <p:ph type="title"/>
          </p:nvPr>
        </p:nvSpPr>
        <p:spPr>
          <a:xfrm>
            <a:off x="449688" y="-41125"/>
            <a:ext cx="8229600" cy="1143000"/>
          </a:xfrm>
        </p:spPr>
        <p:txBody>
          <a:bodyPr>
            <a:normAutofit/>
          </a:bodyPr>
          <a:lstStyle/>
          <a:p>
            <a:r>
              <a:rPr lang="en-IN" dirty="0">
                <a:solidFill>
                  <a:srgbClr val="0055A0"/>
                </a:solidFill>
              </a:rPr>
              <a:t>Exploratory data analytics done</a:t>
            </a:r>
            <a:endParaRPr lang="en-US" dirty="0"/>
          </a:p>
        </p:txBody>
      </p:sp>
      <p:pic>
        <p:nvPicPr>
          <p:cNvPr id="2050" name="Picture 2">
            <a:extLst>
              <a:ext uri="{FF2B5EF4-FFF2-40B4-BE49-F238E27FC236}">
                <a16:creationId xmlns:a16="http://schemas.microsoft.com/office/drawing/2014/main" id="{EAED6723-3051-894B-B603-86E9460FC8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0" y="1436606"/>
            <a:ext cx="4461244" cy="28993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BB21E4-F2E9-DC47-8ADF-65E7F4138453}"/>
              </a:ext>
            </a:extLst>
          </p:cNvPr>
          <p:cNvSpPr txBox="1"/>
          <p:nvPr/>
        </p:nvSpPr>
        <p:spPr>
          <a:xfrm>
            <a:off x="265216" y="894703"/>
            <a:ext cx="4515532" cy="923330"/>
          </a:xfrm>
          <a:prstGeom prst="rect">
            <a:avLst/>
          </a:prstGeom>
          <a:noFill/>
        </p:spPr>
        <p:txBody>
          <a:bodyPr wrap="none" rtlCol="0">
            <a:spAutoFit/>
          </a:bodyPr>
          <a:lstStyle/>
          <a:p>
            <a:pPr marL="285750" indent="-285750">
              <a:buFont typeface="Arial" panose="020B0604020202020204" pitchFamily="34" charset="0"/>
              <a:buChar char="•"/>
            </a:pPr>
            <a:r>
              <a:rPr lang="en-US" dirty="0"/>
              <a:t>First we started cleaning the dataset by </a:t>
            </a:r>
          </a:p>
          <a:p>
            <a:r>
              <a:rPr lang="en-US" dirty="0"/>
              <a:t>     dropping the features with large number of</a:t>
            </a:r>
          </a:p>
          <a:p>
            <a:r>
              <a:rPr lang="en-US" dirty="0"/>
              <a:t>     null/missing values.</a:t>
            </a:r>
          </a:p>
        </p:txBody>
      </p:sp>
      <p:sp>
        <p:nvSpPr>
          <p:cNvPr id="8" name="TextBox 7">
            <a:extLst>
              <a:ext uri="{FF2B5EF4-FFF2-40B4-BE49-F238E27FC236}">
                <a16:creationId xmlns:a16="http://schemas.microsoft.com/office/drawing/2014/main" id="{A745598A-54C1-2842-AA92-D1B8C3B27F64}"/>
              </a:ext>
            </a:extLst>
          </p:cNvPr>
          <p:cNvSpPr txBox="1"/>
          <p:nvPr/>
        </p:nvSpPr>
        <p:spPr>
          <a:xfrm>
            <a:off x="275112" y="1829598"/>
            <a:ext cx="4392356" cy="646331"/>
          </a:xfrm>
          <a:prstGeom prst="rect">
            <a:avLst/>
          </a:prstGeom>
          <a:noFill/>
        </p:spPr>
        <p:txBody>
          <a:bodyPr wrap="none" rtlCol="0">
            <a:spAutoFit/>
          </a:bodyPr>
          <a:lstStyle/>
          <a:p>
            <a:pPr marL="285750" indent="-285750">
              <a:buFont typeface="Arial" panose="020B0604020202020204" pitchFamily="34" charset="0"/>
              <a:buChar char="•"/>
            </a:pPr>
            <a:r>
              <a:rPr lang="en-US" dirty="0"/>
              <a:t>Then we treated the features with less </a:t>
            </a:r>
          </a:p>
          <a:p>
            <a:r>
              <a:rPr lang="en-US" dirty="0"/>
              <a:t>     null values by getting not null value rows</a:t>
            </a:r>
          </a:p>
        </p:txBody>
      </p:sp>
      <p:sp>
        <p:nvSpPr>
          <p:cNvPr id="9" name="TextBox 8">
            <a:extLst>
              <a:ext uri="{FF2B5EF4-FFF2-40B4-BE49-F238E27FC236}">
                <a16:creationId xmlns:a16="http://schemas.microsoft.com/office/drawing/2014/main" id="{961178BB-5768-AE4B-9597-53788909569F}"/>
              </a:ext>
            </a:extLst>
          </p:cNvPr>
          <p:cNvSpPr txBox="1"/>
          <p:nvPr/>
        </p:nvSpPr>
        <p:spPr>
          <a:xfrm>
            <a:off x="265216" y="2487494"/>
            <a:ext cx="3776290" cy="646331"/>
          </a:xfrm>
          <a:prstGeom prst="rect">
            <a:avLst/>
          </a:prstGeom>
          <a:noFill/>
        </p:spPr>
        <p:txBody>
          <a:bodyPr wrap="none" rtlCol="0">
            <a:spAutoFit/>
          </a:bodyPr>
          <a:lstStyle/>
          <a:p>
            <a:pPr marL="285750" indent="-285750">
              <a:buFont typeface="Arial" panose="020B0604020202020204" pitchFamily="34" charset="0"/>
              <a:buChar char="•"/>
            </a:pPr>
            <a:r>
              <a:rPr lang="en-IN" dirty="0"/>
              <a:t>The shape of dataset after treating </a:t>
            </a:r>
          </a:p>
          <a:p>
            <a:r>
              <a:rPr lang="en-IN" dirty="0"/>
              <a:t>      null/missing values : (19542, 12)</a:t>
            </a:r>
            <a:endParaRPr lang="en-US" dirty="0"/>
          </a:p>
        </p:txBody>
      </p:sp>
      <p:sp>
        <p:nvSpPr>
          <p:cNvPr id="11" name="TextBox 10">
            <a:extLst>
              <a:ext uri="{FF2B5EF4-FFF2-40B4-BE49-F238E27FC236}">
                <a16:creationId xmlns:a16="http://schemas.microsoft.com/office/drawing/2014/main" id="{689DC531-EE3C-2D49-95A9-A5FA42937206}"/>
              </a:ext>
            </a:extLst>
          </p:cNvPr>
          <p:cNvSpPr txBox="1"/>
          <p:nvPr/>
        </p:nvSpPr>
        <p:spPr>
          <a:xfrm>
            <a:off x="275112" y="3176850"/>
            <a:ext cx="4560479" cy="646331"/>
          </a:xfrm>
          <a:prstGeom prst="rect">
            <a:avLst/>
          </a:prstGeom>
          <a:noFill/>
        </p:spPr>
        <p:txBody>
          <a:bodyPr wrap="none" rtlCol="0">
            <a:spAutoFit/>
          </a:bodyPr>
          <a:lstStyle/>
          <a:p>
            <a:pPr marL="285750" indent="-285750">
              <a:buFont typeface="Arial" panose="020B0604020202020204" pitchFamily="34" charset="0"/>
              <a:buChar char="•"/>
            </a:pPr>
            <a:r>
              <a:rPr lang="en-IN" dirty="0"/>
              <a:t>Since the </a:t>
            </a:r>
            <a:r>
              <a:rPr lang="en-IN" dirty="0" err="1"/>
              <a:t>owner_type</a:t>
            </a:r>
            <a:r>
              <a:rPr lang="en-IN" dirty="0"/>
              <a:t> feature has only </a:t>
            </a:r>
          </a:p>
          <a:p>
            <a:r>
              <a:rPr lang="en-IN" dirty="0"/>
              <a:t>     one unique value, we dropped that column.</a:t>
            </a:r>
          </a:p>
        </p:txBody>
      </p:sp>
      <p:pic>
        <p:nvPicPr>
          <p:cNvPr id="13" name="Picture 12">
            <a:extLst>
              <a:ext uri="{FF2B5EF4-FFF2-40B4-BE49-F238E27FC236}">
                <a16:creationId xmlns:a16="http://schemas.microsoft.com/office/drawing/2014/main" id="{817269C7-90AD-3945-80D7-94C408874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88" y="4378941"/>
            <a:ext cx="8583556" cy="2364457"/>
          </a:xfrm>
          <a:prstGeom prst="rect">
            <a:avLst/>
          </a:prstGeom>
        </p:spPr>
      </p:pic>
      <p:sp>
        <p:nvSpPr>
          <p:cNvPr id="15" name="TextBox 14">
            <a:extLst>
              <a:ext uri="{FF2B5EF4-FFF2-40B4-BE49-F238E27FC236}">
                <a16:creationId xmlns:a16="http://schemas.microsoft.com/office/drawing/2014/main" id="{CD0A713B-D8F4-7445-80A5-01682FFCC65A}"/>
              </a:ext>
            </a:extLst>
          </p:cNvPr>
          <p:cNvSpPr txBox="1"/>
          <p:nvPr/>
        </p:nvSpPr>
        <p:spPr>
          <a:xfrm>
            <a:off x="275112" y="3866206"/>
            <a:ext cx="3325910" cy="369332"/>
          </a:xfrm>
          <a:prstGeom prst="rect">
            <a:avLst/>
          </a:prstGeom>
          <a:noFill/>
        </p:spPr>
        <p:txBody>
          <a:bodyPr wrap="none" rtlCol="0">
            <a:spAutoFit/>
          </a:bodyPr>
          <a:lstStyle/>
          <a:p>
            <a:pPr marL="285750" indent="-285750">
              <a:buFont typeface="Arial" panose="020B0604020202020204" pitchFamily="34" charset="0"/>
              <a:buChar char="•"/>
            </a:pPr>
            <a:r>
              <a:rPr lang="en-IN" dirty="0"/>
              <a:t>We introduced new columns.</a:t>
            </a:r>
          </a:p>
        </p:txBody>
      </p:sp>
    </p:spTree>
    <p:extLst>
      <p:ext uri="{BB962C8B-B14F-4D97-AF65-F5344CB8AC3E}">
        <p14:creationId xmlns:p14="http://schemas.microsoft.com/office/powerpoint/2010/main" val="345137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E74E-1C4B-8B42-AE29-BD5DB705CC5B}"/>
              </a:ext>
            </a:extLst>
          </p:cNvPr>
          <p:cNvSpPr>
            <a:spLocks noGrp="1"/>
          </p:cNvSpPr>
          <p:nvPr>
            <p:ph type="title"/>
          </p:nvPr>
        </p:nvSpPr>
        <p:spPr/>
        <p:txBody>
          <a:bodyPr>
            <a:normAutofit fontScale="90000"/>
          </a:bodyPr>
          <a:lstStyle/>
          <a:p>
            <a:r>
              <a:rPr lang="en-IN" dirty="0">
                <a:solidFill>
                  <a:srgbClr val="0055A0"/>
                </a:solidFill>
              </a:rPr>
              <a:t>Any challenges expected/addressed</a:t>
            </a:r>
            <a:endParaRPr lang="en-US" dirty="0"/>
          </a:p>
        </p:txBody>
      </p:sp>
      <p:pic>
        <p:nvPicPr>
          <p:cNvPr id="1026" name="Picture 2">
            <a:extLst>
              <a:ext uri="{FF2B5EF4-FFF2-40B4-BE49-F238E27FC236}">
                <a16:creationId xmlns:a16="http://schemas.microsoft.com/office/drawing/2014/main" id="{CC587222-4C6A-6245-8F2F-AC382CCA9E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34481"/>
            <a:ext cx="8229600" cy="18462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650ECC-1CA8-FA4C-B187-963D9FFB0B06}"/>
              </a:ext>
            </a:extLst>
          </p:cNvPr>
          <p:cNvSpPr txBox="1"/>
          <p:nvPr/>
        </p:nvSpPr>
        <p:spPr>
          <a:xfrm>
            <a:off x="457200" y="1225113"/>
            <a:ext cx="3229923" cy="369332"/>
          </a:xfrm>
          <a:prstGeom prst="rect">
            <a:avLst/>
          </a:prstGeom>
          <a:noFill/>
        </p:spPr>
        <p:txBody>
          <a:bodyPr wrap="none" rtlCol="0">
            <a:spAutoFit/>
          </a:bodyPr>
          <a:lstStyle/>
          <a:p>
            <a:pPr marL="285750" indent="-285750">
              <a:buFont typeface="Arial" panose="020B0604020202020204" pitchFamily="34" charset="0"/>
              <a:buChar char="•"/>
            </a:pPr>
            <a:r>
              <a:rPr lang="en-US" dirty="0"/>
              <a:t>Outliers in the ‘Price’ feature.</a:t>
            </a:r>
          </a:p>
        </p:txBody>
      </p:sp>
      <p:pic>
        <p:nvPicPr>
          <p:cNvPr id="1028" name="Picture 4">
            <a:extLst>
              <a:ext uri="{FF2B5EF4-FFF2-40B4-BE49-F238E27FC236}">
                <a16:creationId xmlns:a16="http://schemas.microsoft.com/office/drawing/2014/main" id="{83C15998-E1F2-6649-A975-CDAEFD9236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992675"/>
            <a:ext cx="3787424" cy="26781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DD72844-CCF0-EE48-9F64-3FC6161FA5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010660"/>
            <a:ext cx="3766750" cy="2636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4013287-FAEB-CD49-B91C-642DDB442C4E}"/>
              </a:ext>
            </a:extLst>
          </p:cNvPr>
          <p:cNvSpPr txBox="1"/>
          <p:nvPr/>
        </p:nvSpPr>
        <p:spPr>
          <a:xfrm>
            <a:off x="1153481" y="3641328"/>
            <a:ext cx="2533642" cy="369332"/>
          </a:xfrm>
          <a:prstGeom prst="rect">
            <a:avLst/>
          </a:prstGeom>
          <a:noFill/>
        </p:spPr>
        <p:txBody>
          <a:bodyPr wrap="none" rtlCol="0">
            <a:spAutoFit/>
          </a:bodyPr>
          <a:lstStyle/>
          <a:p>
            <a:r>
              <a:rPr lang="en-US" dirty="0"/>
              <a:t>Before Outlier Treatment</a:t>
            </a:r>
          </a:p>
        </p:txBody>
      </p:sp>
      <p:sp>
        <p:nvSpPr>
          <p:cNvPr id="9" name="TextBox 8">
            <a:extLst>
              <a:ext uri="{FF2B5EF4-FFF2-40B4-BE49-F238E27FC236}">
                <a16:creationId xmlns:a16="http://schemas.microsoft.com/office/drawing/2014/main" id="{48CDE05C-A193-6643-901B-339DD16218D2}"/>
              </a:ext>
            </a:extLst>
          </p:cNvPr>
          <p:cNvSpPr txBox="1"/>
          <p:nvPr/>
        </p:nvSpPr>
        <p:spPr>
          <a:xfrm>
            <a:off x="5566027" y="3635121"/>
            <a:ext cx="2388795" cy="369332"/>
          </a:xfrm>
          <a:prstGeom prst="rect">
            <a:avLst/>
          </a:prstGeom>
          <a:noFill/>
        </p:spPr>
        <p:txBody>
          <a:bodyPr wrap="none" rtlCol="0">
            <a:spAutoFit/>
          </a:bodyPr>
          <a:lstStyle/>
          <a:p>
            <a:r>
              <a:rPr lang="en-US" dirty="0"/>
              <a:t>After Outlier Treatment</a:t>
            </a:r>
          </a:p>
        </p:txBody>
      </p:sp>
    </p:spTree>
    <p:extLst>
      <p:ext uri="{BB962C8B-B14F-4D97-AF65-F5344CB8AC3E}">
        <p14:creationId xmlns:p14="http://schemas.microsoft.com/office/powerpoint/2010/main" val="245398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38FA0C5-552B-470F-A6F9-8442DC8CA006}"/>
              </a:ext>
            </a:extLst>
          </p:cNvPr>
          <p:cNvPicPr>
            <a:picLocks noGrp="1" noChangeAspect="1"/>
          </p:cNvPicPr>
          <p:nvPr>
            <p:ph idx="1"/>
          </p:nvPr>
        </p:nvPicPr>
        <p:blipFill>
          <a:blip r:embed="rId2"/>
          <a:stretch>
            <a:fillRect/>
          </a:stretch>
        </p:blipFill>
        <p:spPr>
          <a:xfrm>
            <a:off x="457200" y="1404938"/>
            <a:ext cx="6400800" cy="4525963"/>
          </a:xfrm>
        </p:spPr>
      </p:pic>
      <p:sp>
        <p:nvSpPr>
          <p:cNvPr id="4" name="Title 3">
            <a:extLst>
              <a:ext uri="{FF2B5EF4-FFF2-40B4-BE49-F238E27FC236}">
                <a16:creationId xmlns:a16="http://schemas.microsoft.com/office/drawing/2014/main" id="{D77306C5-BFBC-4821-BD0C-EC2354C85061}"/>
              </a:ext>
            </a:extLst>
          </p:cNvPr>
          <p:cNvSpPr txBox="1">
            <a:spLocks noGrp="1"/>
          </p:cNvSpPr>
          <p:nvPr>
            <p:ph type="title"/>
          </p:nvPr>
        </p:nvSpPr>
        <p:spPr>
          <a:xfrm>
            <a:off x="457200" y="261938"/>
            <a:ext cx="8229600" cy="1143000"/>
          </a:xfrm>
          <a:prstGeom prst="rect">
            <a:avLst/>
          </a:prstGeom>
          <a:noFill/>
        </p:spPr>
        <p:txBody>
          <a:bodyPr wrap="square" rtlCol="0">
            <a:spAutoFit/>
          </a:bodyPr>
          <a:lstStyle/>
          <a:p>
            <a:r>
              <a:rPr lang="en-US" sz="4000" dirty="0">
                <a:ea typeface="굴림" panose="020B0600000101010101" pitchFamily="34" charset="-127"/>
              </a:rPr>
              <a:t>Algorithms, Solution and Conclusions</a:t>
            </a:r>
            <a:endParaRPr lang="en-US" sz="4000" b="1" dirty="0"/>
          </a:p>
        </p:txBody>
      </p:sp>
      <p:pic>
        <p:nvPicPr>
          <p:cNvPr id="8" name="Picture 7">
            <a:extLst>
              <a:ext uri="{FF2B5EF4-FFF2-40B4-BE49-F238E27FC236}">
                <a16:creationId xmlns:a16="http://schemas.microsoft.com/office/drawing/2014/main" id="{F06BE852-4918-44AA-A4C0-3EC88EB270C3}"/>
              </a:ext>
            </a:extLst>
          </p:cNvPr>
          <p:cNvPicPr>
            <a:picLocks noChangeAspect="1"/>
          </p:cNvPicPr>
          <p:nvPr/>
        </p:nvPicPr>
        <p:blipFill>
          <a:blip r:embed="rId3"/>
          <a:stretch>
            <a:fillRect/>
          </a:stretch>
        </p:blipFill>
        <p:spPr>
          <a:xfrm>
            <a:off x="6334125" y="4991100"/>
            <a:ext cx="2352675" cy="1866900"/>
          </a:xfrm>
          <a:prstGeom prst="rect">
            <a:avLst/>
          </a:prstGeom>
        </p:spPr>
      </p:pic>
      <p:sp>
        <p:nvSpPr>
          <p:cNvPr id="9" name="Rectangle: Folded Corner 8">
            <a:extLst>
              <a:ext uri="{FF2B5EF4-FFF2-40B4-BE49-F238E27FC236}">
                <a16:creationId xmlns:a16="http://schemas.microsoft.com/office/drawing/2014/main" id="{29A02573-FCF4-46C8-B94A-ED7306FD0522}"/>
              </a:ext>
            </a:extLst>
          </p:cNvPr>
          <p:cNvSpPr/>
          <p:nvPr/>
        </p:nvSpPr>
        <p:spPr>
          <a:xfrm>
            <a:off x="7028688" y="2095500"/>
            <a:ext cx="1676400" cy="2667000"/>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Performance of different regressor models based on R2 score</a:t>
            </a:r>
          </a:p>
        </p:txBody>
      </p:sp>
    </p:spTree>
    <p:extLst>
      <p:ext uri="{BB962C8B-B14F-4D97-AF65-F5344CB8AC3E}">
        <p14:creationId xmlns:p14="http://schemas.microsoft.com/office/powerpoint/2010/main" val="209318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6094A05-9F5A-4B12-AF9E-E7516A454120}"/>
              </a:ext>
            </a:extLst>
          </p:cNvPr>
          <p:cNvPicPr preferRelativeResize="0">
            <a:picLocks noGrp="1"/>
          </p:cNvPicPr>
          <p:nvPr>
            <p:ph idx="1"/>
          </p:nvPr>
        </p:nvPicPr>
        <p:blipFill rotWithShape="1">
          <a:blip r:embed="rId2">
            <a:extLst>
              <a:ext uri="{28A0092B-C50C-407E-A947-70E740481C1C}">
                <a14:useLocalDpi xmlns:a14="http://schemas.microsoft.com/office/drawing/2010/main" val="0"/>
              </a:ext>
            </a:extLst>
          </a:blip>
          <a:srcRect l="8216" r="7254"/>
          <a:stretch/>
        </p:blipFill>
        <p:spPr>
          <a:xfrm>
            <a:off x="282381" y="914400"/>
            <a:ext cx="4436397" cy="2819400"/>
          </a:xfrm>
          <a:prstGeom prst="rect">
            <a:avLst/>
          </a:prstGeom>
        </p:spPr>
      </p:pic>
      <p:sp>
        <p:nvSpPr>
          <p:cNvPr id="3" name="TextBox 2">
            <a:extLst>
              <a:ext uri="{FF2B5EF4-FFF2-40B4-BE49-F238E27FC236}">
                <a16:creationId xmlns:a16="http://schemas.microsoft.com/office/drawing/2014/main" id="{7757A62B-5CBF-4980-AEB8-86D2C8686D9E}"/>
              </a:ext>
            </a:extLst>
          </p:cNvPr>
          <p:cNvSpPr txBox="1"/>
          <p:nvPr/>
        </p:nvSpPr>
        <p:spPr>
          <a:xfrm>
            <a:off x="474693" y="152400"/>
            <a:ext cx="7754907" cy="646331"/>
          </a:xfrm>
          <a:prstGeom prst="rect">
            <a:avLst/>
          </a:prstGeom>
          <a:noFill/>
        </p:spPr>
        <p:txBody>
          <a:bodyPr wrap="square" rtlCol="0">
            <a:spAutoFit/>
          </a:bodyPr>
          <a:lstStyle/>
          <a:p>
            <a:pPr algn="ctr"/>
            <a:r>
              <a:rPr lang="en-IN" sz="3600" dirty="0"/>
              <a:t>Algorithm Performance</a:t>
            </a:r>
          </a:p>
        </p:txBody>
      </p:sp>
      <p:pic>
        <p:nvPicPr>
          <p:cNvPr id="15" name="Picture 14">
            <a:extLst>
              <a:ext uri="{FF2B5EF4-FFF2-40B4-BE49-F238E27FC236}">
                <a16:creationId xmlns:a16="http://schemas.microsoft.com/office/drawing/2014/main" id="{E09D0FA3-A8C1-40C7-8EE7-14FEDF27B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57" y="3733800"/>
            <a:ext cx="5388675" cy="2819400"/>
          </a:xfrm>
          <a:prstGeom prst="rect">
            <a:avLst/>
          </a:prstGeom>
        </p:spPr>
      </p:pic>
      <p:pic>
        <p:nvPicPr>
          <p:cNvPr id="5" name="Picture 4">
            <a:extLst>
              <a:ext uri="{FF2B5EF4-FFF2-40B4-BE49-F238E27FC236}">
                <a16:creationId xmlns:a16="http://schemas.microsoft.com/office/drawing/2014/main" id="{204F0890-8F27-1D4E-8C53-14B50D7F8F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3597" y="1933331"/>
            <a:ext cx="3771900" cy="711200"/>
          </a:xfrm>
          <a:prstGeom prst="rect">
            <a:avLst/>
          </a:prstGeom>
        </p:spPr>
      </p:pic>
      <p:pic>
        <p:nvPicPr>
          <p:cNvPr id="8" name="Picture 7">
            <a:extLst>
              <a:ext uri="{FF2B5EF4-FFF2-40B4-BE49-F238E27FC236}">
                <a16:creationId xmlns:a16="http://schemas.microsoft.com/office/drawing/2014/main" id="{B1E89B90-4B53-2F46-947B-10A1130BEB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3597" y="4648200"/>
            <a:ext cx="3770264" cy="646331"/>
          </a:xfrm>
          <a:prstGeom prst="rect">
            <a:avLst/>
          </a:prstGeom>
        </p:spPr>
      </p:pic>
    </p:spTree>
    <p:extLst>
      <p:ext uri="{BB962C8B-B14F-4D97-AF65-F5344CB8AC3E}">
        <p14:creationId xmlns:p14="http://schemas.microsoft.com/office/powerpoint/2010/main" val="81602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298A8D-83D0-41D0-96D4-820F62B4A20B}"/>
              </a:ext>
            </a:extLst>
          </p:cNvPr>
          <p:cNvPicPr preferRelativeResize="0">
            <a:picLocks/>
          </p:cNvPicPr>
          <p:nvPr/>
        </p:nvPicPr>
        <p:blipFill rotWithShape="1">
          <a:blip r:embed="rId2">
            <a:extLst>
              <a:ext uri="{28A0092B-C50C-407E-A947-70E740481C1C}">
                <a14:useLocalDpi xmlns:a14="http://schemas.microsoft.com/office/drawing/2010/main" val="0"/>
              </a:ext>
            </a:extLst>
          </a:blip>
          <a:srcRect l="10513"/>
          <a:stretch/>
        </p:blipFill>
        <p:spPr>
          <a:xfrm>
            <a:off x="543904" y="4332138"/>
            <a:ext cx="4180496" cy="2520000"/>
          </a:xfrm>
          <a:prstGeom prst="rect">
            <a:avLst/>
          </a:prstGeom>
        </p:spPr>
      </p:pic>
      <p:pic>
        <p:nvPicPr>
          <p:cNvPr id="6" name="Content Placeholder 5">
            <a:extLst>
              <a:ext uri="{FF2B5EF4-FFF2-40B4-BE49-F238E27FC236}">
                <a16:creationId xmlns:a16="http://schemas.microsoft.com/office/drawing/2014/main" id="{87978938-65E2-4C84-902C-62161AF1ACB8}"/>
              </a:ext>
            </a:extLst>
          </p:cNvPr>
          <p:cNvPicPr preferRelativeResize="0">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607169" y="2376022"/>
            <a:ext cx="4560185" cy="2667189"/>
          </a:xfrm>
          <a:prstGeom prst="rect">
            <a:avLst/>
          </a:prstGeom>
        </p:spPr>
      </p:pic>
      <p:sp>
        <p:nvSpPr>
          <p:cNvPr id="7" name="TextBox 6">
            <a:extLst>
              <a:ext uri="{FF2B5EF4-FFF2-40B4-BE49-F238E27FC236}">
                <a16:creationId xmlns:a16="http://schemas.microsoft.com/office/drawing/2014/main" id="{4EC2D3A0-7C3F-4333-A81D-701CB9FB30EC}"/>
              </a:ext>
            </a:extLst>
          </p:cNvPr>
          <p:cNvSpPr txBox="1"/>
          <p:nvPr/>
        </p:nvSpPr>
        <p:spPr>
          <a:xfrm>
            <a:off x="474693" y="152400"/>
            <a:ext cx="7754907" cy="646331"/>
          </a:xfrm>
          <a:prstGeom prst="rect">
            <a:avLst/>
          </a:prstGeom>
          <a:noFill/>
        </p:spPr>
        <p:txBody>
          <a:bodyPr wrap="square" rtlCol="0">
            <a:spAutoFit/>
          </a:bodyPr>
          <a:lstStyle/>
          <a:p>
            <a:pPr algn="ctr"/>
            <a:r>
              <a:rPr lang="en-IN" sz="3600" dirty="0"/>
              <a:t>Algorithm Performance</a:t>
            </a:r>
          </a:p>
        </p:txBody>
      </p:sp>
      <p:pic>
        <p:nvPicPr>
          <p:cNvPr id="11" name="Picture 10">
            <a:extLst>
              <a:ext uri="{FF2B5EF4-FFF2-40B4-BE49-F238E27FC236}">
                <a16:creationId xmlns:a16="http://schemas.microsoft.com/office/drawing/2014/main" id="{92ABC22F-A578-442E-922B-DF80EFE3A5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28109"/>
            <a:ext cx="4809869" cy="2404934"/>
          </a:xfrm>
          <a:prstGeom prst="rect">
            <a:avLst/>
          </a:prstGeom>
        </p:spPr>
      </p:pic>
      <p:pic>
        <p:nvPicPr>
          <p:cNvPr id="3" name="Picture 2">
            <a:extLst>
              <a:ext uri="{FF2B5EF4-FFF2-40B4-BE49-F238E27FC236}">
                <a16:creationId xmlns:a16="http://schemas.microsoft.com/office/drawing/2014/main" id="{A294149D-61F6-2242-A2A9-2EEC65FA95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3100" y="1166617"/>
            <a:ext cx="4521200" cy="698500"/>
          </a:xfrm>
          <a:prstGeom prst="rect">
            <a:avLst/>
          </a:prstGeom>
        </p:spPr>
      </p:pic>
      <p:pic>
        <p:nvPicPr>
          <p:cNvPr id="8" name="Picture 7">
            <a:extLst>
              <a:ext uri="{FF2B5EF4-FFF2-40B4-BE49-F238E27FC236}">
                <a16:creationId xmlns:a16="http://schemas.microsoft.com/office/drawing/2014/main" id="{8F152ADE-44D2-5D48-961C-30DFD01245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052" y="3326306"/>
            <a:ext cx="4648200" cy="711200"/>
          </a:xfrm>
          <a:prstGeom prst="rect">
            <a:avLst/>
          </a:prstGeom>
        </p:spPr>
      </p:pic>
      <p:pic>
        <p:nvPicPr>
          <p:cNvPr id="12" name="Picture 11">
            <a:extLst>
              <a:ext uri="{FF2B5EF4-FFF2-40B4-BE49-F238E27FC236}">
                <a16:creationId xmlns:a16="http://schemas.microsoft.com/office/drawing/2014/main" id="{FB0299D0-B35F-CE4F-B250-0FA766A0FC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52146" y="5526067"/>
            <a:ext cx="4546600" cy="774700"/>
          </a:xfrm>
          <a:prstGeom prst="rect">
            <a:avLst/>
          </a:prstGeom>
        </p:spPr>
      </p:pic>
    </p:spTree>
    <p:extLst>
      <p:ext uri="{BB962C8B-B14F-4D97-AF65-F5344CB8AC3E}">
        <p14:creationId xmlns:p14="http://schemas.microsoft.com/office/powerpoint/2010/main" val="2829272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7816</TotalTime>
  <Words>1120</Words>
  <Application>Microsoft Macintosh PowerPoint</Application>
  <PresentationFormat>On-screen Show (4:3)</PresentationFormat>
  <Paragraphs>79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Office Theme</vt:lpstr>
      <vt:lpstr>PowerPoint Presentation</vt:lpstr>
      <vt:lpstr>PowerPoint Presentation</vt:lpstr>
      <vt:lpstr>Problem Statement</vt:lpstr>
      <vt:lpstr>Data sets considered</vt:lpstr>
      <vt:lpstr>Exploratory data analytics done</vt:lpstr>
      <vt:lpstr>Any challenges expected/addressed</vt:lpstr>
      <vt:lpstr>Algorithms, Solution and Conclusions</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Office User</cp:lastModifiedBy>
  <cp:revision>306</cp:revision>
  <dcterms:created xsi:type="dcterms:W3CDTF">2017-03-30T12:09:41Z</dcterms:created>
  <dcterms:modified xsi:type="dcterms:W3CDTF">2021-08-07T12:33:40Z</dcterms:modified>
</cp:coreProperties>
</file>