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56" r:id="rId3"/>
    <p:sldId id="257" r:id="rId4"/>
    <p:sldId id="291" r:id="rId5"/>
    <p:sldId id="274" r:id="rId6"/>
    <p:sldId id="275" r:id="rId7"/>
    <p:sldId id="276" r:id="rId8"/>
    <p:sldId id="283" r:id="rId9"/>
    <p:sldId id="280" r:id="rId10"/>
    <p:sldId id="282" r:id="rId11"/>
    <p:sldId id="301" r:id="rId12"/>
    <p:sldId id="292" r:id="rId13"/>
    <p:sldId id="311" r:id="rId14"/>
    <p:sldId id="299" r:id="rId15"/>
    <p:sldId id="315" r:id="rId16"/>
    <p:sldId id="337" r:id="rId17"/>
    <p:sldId id="316" r:id="rId18"/>
    <p:sldId id="317" r:id="rId19"/>
    <p:sldId id="318" r:id="rId20"/>
    <p:sldId id="319" r:id="rId21"/>
    <p:sldId id="320" r:id="rId22"/>
    <p:sldId id="322" r:id="rId23"/>
    <p:sldId id="323" r:id="rId24"/>
    <p:sldId id="277" r:id="rId25"/>
    <p:sldId id="335"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ish Ranjan" initials="M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286" autoAdjust="0"/>
    <p:restoredTop sz="94660"/>
  </p:normalViewPr>
  <p:slideViewPr>
    <p:cSldViewPr snapToGrid="0">
      <p:cViewPr varScale="1">
        <p:scale>
          <a:sx n="87" d="100"/>
          <a:sy n="87" d="100"/>
        </p:scale>
        <p:origin x="-379" y="-86"/>
      </p:cViewPr>
      <p:guideLst>
        <p:guide orient="horz" pos="2153"/>
        <p:guide pos="3835"/>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Hi to all</a:t>
            </a:r>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dirty="0"/>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Hi to all</a:t>
            </a:r>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dirty="0"/>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en-US" alt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IN" sz="1500" b="1" i="1" dirty="0">
                <a:solidFill>
                  <a:schemeClr val="bg1"/>
                </a:solidFill>
                <a:effectLst/>
                <a:latin typeface="Times New Roman" panose="02020603050405020304" pitchFamily="18" charset="0"/>
                <a:cs typeface="Times New Roman" panose="02020603050405020304" pitchFamily="18" charset="0"/>
              </a:rPr>
              <a:t>Fake Currency Detection Using Deep Learning</a:t>
            </a:r>
            <a:endParaRPr lang="en-US" alt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28375" y="560808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B-16</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A10071291S52019.pdf" TargetMode="External"/><Relationship Id="rId1" Type="http://schemas.openxmlformats.org/officeDocument/2006/relationships/hyperlink" Target="Agasti_2017_IOP_Conf._Ser.__Mater._Sci._Eng._263_052047.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6000" y="1761490"/>
            <a:ext cx="2383155" cy="626745"/>
          </a:xfrm>
          <a:prstGeom prst="rect">
            <a:avLst/>
          </a:prstGeom>
        </p:spPr>
        <p:txBody>
          <a:bodyPr vert="horz" lIns="91440" tIns="45720" rIns="91440" bIns="45720" rtlCol="0">
            <a:normAutofit fontScale="9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altLang="en-IN" sz="2600" b="0" dirty="0">
                <a:effectLst>
                  <a:outerShdw blurRad="38100" dist="38100" dir="2700000" algn="tl">
                    <a:srgbClr val="000000">
                      <a:alpha val="43137"/>
                    </a:srgbClr>
                  </a:outerShdw>
                </a:effectLst>
              </a:rPr>
              <a:t>K.</a:t>
            </a:r>
            <a:r>
              <a:rPr lang="en-IN" sz="2600" b="0" dirty="0">
                <a:effectLst>
                  <a:outerShdw blurRad="38100" dist="38100" dir="2700000" algn="tl">
                    <a:srgbClr val="000000">
                      <a:alpha val="43137"/>
                    </a:srgbClr>
                  </a:outerShdw>
                </a:effectLst>
              </a:rPr>
              <a:t> R</a:t>
            </a:r>
            <a:r>
              <a:rPr lang="en-US" altLang="en-IN" sz="2600" b="0" dirty="0">
                <a:effectLst>
                  <a:outerShdw blurRad="38100" dist="38100" dir="2700000" algn="tl">
                    <a:srgbClr val="000000">
                      <a:alpha val="43137"/>
                    </a:srgbClr>
                  </a:outerShdw>
                </a:effectLst>
              </a:rPr>
              <a:t>uchitha</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184G1A0566</a:t>
            </a:r>
            <a:endParaRPr lang="en-US" sz="1200" b="0" dirty="0"/>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endParaRPr lang="en-US" sz="1400" b="0" i="1" dirty="0"/>
          </a:p>
          <a:p>
            <a:pPr>
              <a:spcBef>
                <a:spcPts val="200"/>
              </a:spcBef>
            </a:pPr>
            <a:r>
              <a:rPr lang="en-US" sz="2400" b="0" dirty="0">
                <a:effectLst>
                  <a:outerShdw blurRad="38100" dist="38100" dir="2700000" algn="tl">
                    <a:srgbClr val="000000">
                      <a:alpha val="43137"/>
                    </a:srgbClr>
                  </a:outerShdw>
                </a:effectLst>
              </a:rPr>
              <a:t>Mr. K.Lokeshnath </a:t>
            </a:r>
            <a:r>
              <a:rPr lang="en-US" sz="1200" b="0" dirty="0">
                <a:effectLst>
                  <a:outerShdw blurRad="38100" dist="38100" dir="2700000" algn="tl">
                    <a:srgbClr val="000000">
                      <a:alpha val="43137"/>
                    </a:srgbClr>
                  </a:outerShdw>
                </a:effectLst>
              </a:rPr>
              <a:t>M.Tech.</a:t>
            </a:r>
            <a:endParaRPr lang="en-IN" sz="1200" b="0" dirty="0">
              <a:effectLst>
                <a:outerShdw blurRad="38100" dist="38100" dir="2700000" algn="tl">
                  <a:srgbClr val="000000">
                    <a:alpha val="43137"/>
                  </a:srgbClr>
                </a:outerShdw>
              </a:effectLst>
            </a:endParaRPr>
          </a:p>
          <a:p>
            <a:pPr>
              <a:spcBef>
                <a:spcPts val="200"/>
              </a:spcBef>
            </a:pPr>
            <a:r>
              <a:rPr lang="en-IN" sz="1400" b="0" dirty="0"/>
              <a:t>Assistant Professor</a:t>
            </a:r>
            <a:endParaRPr lang="en-IN" sz="1400" b="0" dirty="0"/>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a:t>Rotarypuram Village, B K Samudram Mandal, Ananthapuramu – 515701.</a:t>
            </a:r>
            <a:endParaRPr lang="en-US" sz="2300" dirty="0"/>
          </a:p>
          <a:p>
            <a:pPr>
              <a:spcAft>
                <a:spcPts val="100"/>
              </a:spcAft>
            </a:pPr>
            <a:r>
              <a:rPr lang="en-US" sz="2500" dirty="0">
                <a:solidFill>
                  <a:schemeClr val="accent1">
                    <a:lumMod val="50000"/>
                  </a:schemeClr>
                </a:solidFill>
              </a:rPr>
              <a:t>2021 - 2022</a:t>
            </a:r>
            <a:endParaRPr lang="en-US" sz="2500" b="0" dirty="0"/>
          </a:p>
          <a:p>
            <a:endParaRPr lang="en-IN" b="0" dirty="0"/>
          </a:p>
        </p:txBody>
      </p:sp>
      <p:sp>
        <p:nvSpPr>
          <p:cNvPr id="12" name="Subtitle 11"/>
          <p:cNvSpPr txBox="1"/>
          <p:nvPr/>
        </p:nvSpPr>
        <p:spPr>
          <a:xfrm>
            <a:off x="3574415" y="1783080"/>
            <a:ext cx="2383155" cy="632460"/>
          </a:xfrm>
          <a:prstGeom prst="rect">
            <a:avLst/>
          </a:prstGeom>
        </p:spPr>
        <p:txBody>
          <a:bodyPr vert="horz" lIns="91440" tIns="45720" rIns="91440" bIns="45720" rtlCol="0">
            <a:normAutofit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J.Vinay</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184G1A05B4</a:t>
            </a:r>
            <a:endParaRPr lang="en-US" sz="1200" b="0" dirty="0"/>
          </a:p>
        </p:txBody>
      </p:sp>
      <p:sp>
        <p:nvSpPr>
          <p:cNvPr id="13" name="Subtitle 11"/>
          <p:cNvSpPr txBox="1"/>
          <p:nvPr/>
        </p:nvSpPr>
        <p:spPr>
          <a:xfrm>
            <a:off x="8617585" y="1783080"/>
            <a:ext cx="2383155" cy="693420"/>
          </a:xfrm>
          <a:prstGeom prst="rect">
            <a:avLst/>
          </a:prstGeom>
        </p:spPr>
        <p:txBody>
          <a:bodyPr vert="horz" lIns="91440" tIns="45720" rIns="91440" bIns="45720" rtlCol="0">
            <a:normAutofit fontScale="725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G.</a:t>
            </a:r>
            <a:r>
              <a:rPr lang="en-US" altLang="en-IN" sz="2600" b="0" dirty="0">
                <a:effectLst>
                  <a:outerShdw blurRad="38100" dist="38100" dir="2700000" algn="tl">
                    <a:srgbClr val="000000">
                      <a:alpha val="43137"/>
                    </a:srgbClr>
                  </a:outerShdw>
                </a:effectLst>
              </a:rPr>
              <a:t>Sai Subramanyam</a:t>
            </a:r>
            <a:endParaRPr lang="en-US" sz="2600" b="0" dirty="0">
              <a:effectLst>
                <a:outerShdw blurRad="38100" dist="38100" dir="2700000" algn="tl">
                  <a:srgbClr val="000000">
                    <a:alpha val="43137"/>
                  </a:srgbClr>
                </a:outerShdw>
              </a:effectLst>
            </a:endParaRPr>
          </a:p>
          <a:p>
            <a:pPr>
              <a:spcBef>
                <a:spcPts val="300"/>
              </a:spcBef>
            </a:pPr>
            <a:r>
              <a:rPr lang="en-US" sz="1200" b="0" dirty="0"/>
              <a:t>Roll No. 174G1A0573</a:t>
            </a:r>
            <a:endParaRPr lang="en-US" sz="1200" b="0" dirty="0"/>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M.Suhas</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184G1A05A0</a:t>
            </a:r>
            <a:endParaRPr lang="en-US" sz="1200"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Fake Currency Detection Using Deep Learning</a:t>
            </a:r>
            <a:endParaRPr lang="en-US" alt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Requirements :</a:t>
            </a:r>
            <a:endParaRPr lang="en-US"/>
          </a:p>
        </p:txBody>
      </p:sp>
      <p:sp>
        <p:nvSpPr>
          <p:cNvPr id="3" name="Content Placeholder 2"/>
          <p:cNvSpPr>
            <a:spLocks noGrp="1"/>
          </p:cNvSpPr>
          <p:nvPr>
            <p:ph idx="1"/>
          </p:nvPr>
        </p:nvSpPr>
        <p:spPr>
          <a:xfrm>
            <a:off x="199390" y="1097280"/>
            <a:ext cx="11993245" cy="5446395"/>
          </a:xfrm>
        </p:spPr>
        <p:txBody>
          <a:bodyPr>
            <a:noAutofit/>
          </a:bodyPr>
          <a:lstStyle/>
          <a:p>
            <a:r>
              <a:rPr lang="en-US" sz="2000" dirty="0"/>
              <a:t>Hardware Requirements </a:t>
            </a:r>
            <a:endParaRPr lang="en-US" sz="2000" dirty="0"/>
          </a:p>
          <a:p>
            <a:pPr>
              <a:buFont typeface="Wingdings" panose="05000000000000000000" charset="0"/>
              <a:buChar char="q"/>
            </a:pPr>
            <a:r>
              <a:rPr lang="en-US" sz="2000" dirty="0"/>
              <a:t>I3 Processor       : P-IV </a:t>
            </a:r>
            <a:endParaRPr lang="en-US" sz="2000" dirty="0"/>
          </a:p>
          <a:p>
            <a:pPr>
              <a:buFont typeface="Wingdings" panose="05000000000000000000" charset="0"/>
              <a:buChar char="q"/>
            </a:pPr>
            <a:r>
              <a:rPr lang="en-US" sz="2000" dirty="0"/>
              <a:t> Memory            : 2GB RAM(Min)</a:t>
            </a:r>
            <a:endParaRPr lang="en-US" sz="2000" dirty="0"/>
          </a:p>
          <a:p>
            <a:pPr>
              <a:buFont typeface="Wingdings" panose="05000000000000000000" charset="0"/>
              <a:buChar char="q"/>
            </a:pPr>
            <a:r>
              <a:rPr lang="en-US" sz="2000" dirty="0"/>
              <a:t>Hard Drive         : 40GB</a:t>
            </a:r>
            <a:endParaRPr lang="en-US" sz="2000" dirty="0"/>
          </a:p>
          <a:p>
            <a:pPr>
              <a:buFont typeface="Wingdings" panose="05000000000000000000" charset="0"/>
              <a:buChar char="q"/>
            </a:pPr>
            <a:r>
              <a:rPr lang="en-US" sz="2000" dirty="0"/>
              <a:t>Monitor              : SVGA 21</a:t>
            </a:r>
            <a:endParaRPr lang="en-US" sz="2000" dirty="0"/>
          </a:p>
          <a:p>
            <a:pPr>
              <a:buFont typeface="Wingdings" panose="05000000000000000000" charset="0"/>
              <a:buChar char="Ø"/>
            </a:pPr>
            <a:r>
              <a:rPr lang="en-US" sz="2000" dirty="0"/>
              <a:t>Software Requirements</a:t>
            </a:r>
            <a:endParaRPr lang="en-US" sz="2000" dirty="0"/>
          </a:p>
          <a:p>
            <a:pPr>
              <a:buFont typeface="Wingdings" panose="05000000000000000000" charset="0"/>
              <a:buChar char="q"/>
            </a:pPr>
            <a:r>
              <a:rPr lang="en-US" sz="2000" dirty="0"/>
              <a:t>Operating System :  Windows 7 Ultimate or higher</a:t>
            </a:r>
            <a:endParaRPr lang="en-US" sz="2000" dirty="0"/>
          </a:p>
          <a:p>
            <a:pPr>
              <a:buFont typeface="Wingdings" panose="05000000000000000000" charset="0"/>
              <a:buChar char="q"/>
            </a:pPr>
            <a:r>
              <a:rPr lang="en-US" sz="2000" dirty="0"/>
              <a:t>Tools	                   :  Pycharm</a:t>
            </a:r>
            <a:endParaRPr lang="en-US" sz="2000" dirty="0"/>
          </a:p>
          <a:p>
            <a:pPr>
              <a:buFont typeface="Wingdings" panose="05000000000000000000" charset="0"/>
              <a:buChar char="q"/>
            </a:pPr>
            <a:r>
              <a:rPr lang="en-US" sz="2000" dirty="0"/>
              <a:t>Languages Used   : Python</a:t>
            </a:r>
            <a:endParaRPr lang="en-US" sz="2000" dirty="0"/>
          </a:p>
          <a:p>
            <a:pPr>
              <a:buFont typeface="Wingdings" panose="05000000000000000000" charset="0"/>
              <a:buChar char="q"/>
            </a:pPr>
            <a:r>
              <a:rPr lang="en-US" sz="2000" dirty="0"/>
              <a:t>Library                  :  Keras, Numpy, Scipy, Scikit, Tensorflow,</a:t>
            </a:r>
            <a:r>
              <a:rPr lang="en-US" sz="2000" dirty="0">
                <a:sym typeface="+mn-ea"/>
              </a:rPr>
              <a:t>Tkinter, Matplotlib, Sklearn</a:t>
            </a:r>
            <a:endParaRPr lang="en-US" sz="2000" dirty="0"/>
          </a:p>
          <a:p>
            <a:pPr>
              <a:buFont typeface="Wingdings" panose="05000000000000000000" charset="0"/>
              <a:buChar char="q"/>
            </a:pPr>
            <a:r>
              <a:rPr lang="en-US" sz="2000" dirty="0"/>
              <a:t>Front end               :  Django</a:t>
            </a:r>
            <a:endParaRPr lang="en-US" sz="2000" dirty="0"/>
          </a:p>
          <a:p>
            <a:pPr>
              <a:buFont typeface="Wingdings" panose="05000000000000000000" charset="0"/>
              <a:buChar char="q"/>
            </a:pPr>
            <a:r>
              <a:rPr lang="en-US" sz="2000" dirty="0"/>
              <a:t>Back end                :  Python</a:t>
            </a:r>
            <a:endParaRPr lang="en-US" sz="2000" dirty="0"/>
          </a:p>
          <a:p>
            <a:pPr marL="448310" indent="-448310"/>
            <a:endParaRPr lang="en-US" sz="2000" dirty="0"/>
          </a:p>
          <a:p>
            <a:pPr marL="803275" lvl="1" indent="0" defTabSz="965200">
              <a:buNone/>
            </a:pPr>
            <a:endParaRPr lang="en-US" sz="2000" dirty="0"/>
          </a:p>
          <a:p>
            <a:pPr marL="478790" lvl="1" indent="0" defTabSz="914400">
              <a:buNone/>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a:t>
            </a:r>
            <a:endParaRPr lang="en-US" dirty="0"/>
          </a:p>
        </p:txBody>
      </p:sp>
      <p:sp>
        <p:nvSpPr>
          <p:cNvPr id="8" name="Text Box 7"/>
          <p:cNvSpPr txBox="1"/>
          <p:nvPr/>
        </p:nvSpPr>
        <p:spPr>
          <a:xfrm>
            <a:off x="4006215" y="4748530"/>
            <a:ext cx="459867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Fig : Architecture of Fake Currency Detection</a:t>
            </a:r>
            <a:endParaRPr lang="en-US">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idx="1"/>
          </p:nvPr>
        </p:nvPicPr>
        <p:blipFill>
          <a:blip r:embed="rId1"/>
          <a:stretch>
            <a:fillRect/>
          </a:stretch>
        </p:blipFill>
        <p:spPr>
          <a:xfrm>
            <a:off x="2937510" y="1428750"/>
            <a:ext cx="6362700" cy="33197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Use </a:t>
            </a:r>
            <a:r>
              <a:rPr lang="en-IN" dirty="0"/>
              <a:t>Case Diagram</a:t>
            </a:r>
            <a:endParaRPr lang="en-IN" dirty="0"/>
          </a:p>
        </p:txBody>
      </p:sp>
      <p:sp>
        <p:nvSpPr>
          <p:cNvPr id="5" name="Text Box 4"/>
          <p:cNvSpPr txBox="1"/>
          <p:nvPr/>
        </p:nvSpPr>
        <p:spPr>
          <a:xfrm>
            <a:off x="3650615" y="5751195"/>
            <a:ext cx="5053330" cy="368300"/>
          </a:xfrm>
          <a:prstGeom prst="rect">
            <a:avLst/>
          </a:prstGeom>
          <a:noFill/>
        </p:spPr>
        <p:txBody>
          <a:bodyPr wrap="none" rtlCol="0">
            <a:spAutoFit/>
          </a:bodyPr>
          <a:p>
            <a:r>
              <a:rPr lang="en-US">
                <a:latin typeface="Times New Roman" panose="02020603050405020304" pitchFamily="18" charset="0"/>
                <a:cs typeface="Times New Roman" panose="02020603050405020304" pitchFamily="18" charset="0"/>
              </a:rPr>
              <a:t>Fig :Use Case Diagram For Fake Currency Detection</a:t>
            </a:r>
            <a:endParaRPr lang="en-US">
              <a:latin typeface="Times New Roman" panose="02020603050405020304" pitchFamily="18" charset="0"/>
              <a:cs typeface="Times New Roman" panose="02020603050405020304" pitchFamily="18" charset="0"/>
            </a:endParaRPr>
          </a:p>
        </p:txBody>
      </p:sp>
      <p:pic>
        <p:nvPicPr>
          <p:cNvPr id="8" name="Content Placeholder 7"/>
          <p:cNvPicPr>
            <a:picLocks noChangeAspect="1"/>
          </p:cNvPicPr>
          <p:nvPr>
            <p:ph idx="1"/>
          </p:nvPr>
        </p:nvPicPr>
        <p:blipFill>
          <a:blip r:embed="rId1"/>
          <a:stretch>
            <a:fillRect/>
          </a:stretch>
        </p:blipFill>
        <p:spPr>
          <a:xfrm>
            <a:off x="2819400" y="1603375"/>
            <a:ext cx="6537960" cy="38798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Sequence </a:t>
            </a:r>
            <a:r>
              <a:rPr lang="en-US" dirty="0"/>
              <a:t>Diagram</a:t>
            </a:r>
            <a:endParaRPr lang="en-IN" dirty="0"/>
          </a:p>
        </p:txBody>
      </p:sp>
      <p:sp>
        <p:nvSpPr>
          <p:cNvPr id="3" name="Content Placeholder 2"/>
          <p:cNvSpPr>
            <a:spLocks noGrp="1"/>
          </p:cNvSpPr>
          <p:nvPr>
            <p:ph idx="1"/>
          </p:nvPr>
        </p:nvSpPr>
        <p:spPr>
          <a:xfrm>
            <a:off x="199505" y="947651"/>
            <a:ext cx="11779135" cy="554458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600" dirty="0"/>
              <a:t>                                                                                                                           </a:t>
            </a:r>
            <a:endParaRPr lang="en-US" sz="1600" dirty="0"/>
          </a:p>
          <a:p>
            <a:pPr marL="0" indent="0">
              <a:buNone/>
            </a:pPr>
            <a:r>
              <a:rPr lang="en-US" sz="1600" dirty="0"/>
              <a:t>					         </a:t>
            </a:r>
            <a:endParaRPr lang="en-US" sz="1600" dirty="0"/>
          </a:p>
        </p:txBody>
      </p:sp>
      <p:sp>
        <p:nvSpPr>
          <p:cNvPr id="4" name="Text Box 3"/>
          <p:cNvSpPr txBox="1"/>
          <p:nvPr/>
        </p:nvSpPr>
        <p:spPr>
          <a:xfrm>
            <a:off x="3590290" y="5775325"/>
            <a:ext cx="521335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Fig :Sequence Diagram for Fake Currency Detection</a:t>
            </a:r>
            <a:endParaRPr lang="en-US">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2206625" y="1316355"/>
            <a:ext cx="7420610" cy="42043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mtClean="0"/>
              <a:t>Implementation</a:t>
            </a:r>
            <a:endParaRPr lang="en-US" dirty="0"/>
          </a:p>
        </p:txBody>
      </p:sp>
      <p:sp>
        <p:nvSpPr>
          <p:cNvPr id="7" name="Content Placeholder 6"/>
          <p:cNvSpPr>
            <a:spLocks noGrp="1"/>
          </p:cNvSpPr>
          <p:nvPr>
            <p:ph idx="1"/>
          </p:nvPr>
        </p:nvSpPr>
        <p:spPr/>
        <p:txBody>
          <a:bodyPr>
            <a:noAutofit/>
          </a:bodyPr>
          <a:lstStyle/>
          <a:p>
            <a:pPr>
              <a:buFont typeface="Wingdings" panose="05000000000000000000" charset="0"/>
              <a:buChar char="Ø"/>
            </a:pPr>
            <a:r>
              <a:rPr lang="en-US"/>
              <a:t>The very first step in this is, Uploading the datset, that contains the scanned images of real images.</a:t>
            </a:r>
            <a:endParaRPr lang="en-US"/>
          </a:p>
          <a:p>
            <a:pPr>
              <a:buFont typeface="Wingdings" panose="05000000000000000000" charset="0"/>
              <a:buChar char="Ø"/>
            </a:pPr>
            <a:r>
              <a:rPr lang="en-US"/>
              <a:t>By using CNN algorithm the dataset will be trained.</a:t>
            </a:r>
            <a:endParaRPr lang="en-US"/>
          </a:p>
          <a:p>
            <a:pPr>
              <a:buFont typeface="Wingdings" panose="05000000000000000000" charset="0"/>
              <a:buChar char="Ø"/>
            </a:pPr>
            <a:r>
              <a:rPr lang="en-US"/>
              <a:t>Next is to Generate CNN Model, it gives accuracy of the CNN trained data model.</a:t>
            </a:r>
            <a:endParaRPr lang="en-US"/>
          </a:p>
          <a:p>
            <a:pPr>
              <a:buFont typeface="Wingdings" panose="05000000000000000000" charset="0"/>
              <a:buChar char="Ø"/>
            </a:pPr>
            <a:r>
              <a:rPr lang="en-US"/>
              <a:t>Upload test image is last step in this we upload the image as input , the images are already scanned and stored in a folder.</a:t>
            </a:r>
            <a:endParaRPr lang="en-US"/>
          </a:p>
          <a:p>
            <a:pPr>
              <a:buFont typeface="Wingdings" panose="05000000000000000000" charset="0"/>
              <a:buChar char="Ø"/>
            </a:pPr>
            <a:r>
              <a:rPr lang="en-US"/>
              <a:t>The folder contains both Fake and Real images, by selecting the any image from it, it will detect the real and fake image.</a:t>
            </a:r>
            <a:endParaRPr lang="en-US"/>
          </a:p>
          <a:p>
            <a:pPr>
              <a:buFont typeface="Wingdings" panose="05000000000000000000" charset="0"/>
              <a:buChar char="Ø"/>
            </a:pPr>
            <a:r>
              <a:rPr lang="en-US"/>
              <a:t>CNN alagorithm train the dataset and produce as a matrix, each note as single matrix.</a:t>
            </a:r>
            <a:endParaRPr lang="en-US"/>
          </a:p>
          <a:p>
            <a:pPr marL="0" indent="0">
              <a:buFont typeface="Wingdings" panose="05000000000000000000" charset="0"/>
              <a:buNone/>
            </a:pPr>
            <a:endParaRPr lang="en-US" sz="2700"/>
          </a:p>
          <a:p>
            <a:pPr marL="0" indent="0">
              <a:buFont typeface="Wingdings" panose="05000000000000000000" charset="0"/>
              <a:buNone/>
            </a:pP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Contd...</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sym typeface="+mn-ea"/>
              </a:rPr>
              <a:t>The each input image is also coverted into matrix by CNN.</a:t>
            </a:r>
            <a:endParaRPr lang="en-US"/>
          </a:p>
          <a:p>
            <a:pPr>
              <a:buFont typeface="Wingdings" panose="05000000000000000000" charset="0"/>
              <a:buChar char="Ø"/>
            </a:pPr>
            <a:r>
              <a:rPr lang="en-US">
                <a:sym typeface="+mn-ea"/>
              </a:rPr>
              <a:t>When we  upload the test image it will compare input image matrix and the dataset image if both the matrices are same it will detect as Real otherwise Fake currency Note.</a:t>
            </a:r>
            <a:endParaRPr lang="en-US">
              <a:sym typeface="+mn-ea"/>
            </a:endParaRPr>
          </a:p>
          <a:p>
            <a:pPr>
              <a:buFont typeface="Wingdings" panose="05000000000000000000" charset="0"/>
              <a:buChar char="Ø"/>
            </a:pPr>
            <a:r>
              <a:rPr lang="en-US"/>
              <a:t>By implementing this we can detect fake currency with  high accuracy and it takes less time to detect.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Results</a:t>
            </a:r>
            <a:endParaRPr lang="en-US" dirty="0"/>
          </a:p>
        </p:txBody>
      </p:sp>
      <p:sp>
        <p:nvSpPr>
          <p:cNvPr id="6" name="Text Box 5"/>
          <p:cNvSpPr txBox="1"/>
          <p:nvPr/>
        </p:nvSpPr>
        <p:spPr>
          <a:xfrm>
            <a:off x="5091430" y="6229985"/>
            <a:ext cx="309880" cy="368300"/>
          </a:xfrm>
          <a:prstGeom prst="rect">
            <a:avLst/>
          </a:prstGeom>
          <a:noFill/>
        </p:spPr>
        <p:txBody>
          <a:bodyPr wrap="none" rtlCol="0">
            <a:spAutoFit/>
          </a:bodyPr>
          <a:p>
            <a:endParaRPr lang="en-US"/>
          </a:p>
        </p:txBody>
      </p:sp>
      <p:pic>
        <p:nvPicPr>
          <p:cNvPr id="4" name="Content Placeholder 3"/>
          <p:cNvPicPr>
            <a:picLocks noChangeAspect="1"/>
          </p:cNvPicPr>
          <p:nvPr>
            <p:ph idx="1"/>
          </p:nvPr>
        </p:nvPicPr>
        <p:blipFill>
          <a:blip r:embed="rId1"/>
          <a:stretch>
            <a:fillRect/>
          </a:stretch>
        </p:blipFill>
        <p:spPr>
          <a:xfrm>
            <a:off x="3504565" y="1097280"/>
            <a:ext cx="5614035" cy="3378200"/>
          </a:xfrm>
          <a:prstGeom prst="rect">
            <a:avLst/>
          </a:prstGeom>
        </p:spPr>
      </p:pic>
      <p:sp>
        <p:nvSpPr>
          <p:cNvPr id="5" name="Text Box 4"/>
          <p:cNvSpPr txBox="1"/>
          <p:nvPr/>
        </p:nvSpPr>
        <p:spPr>
          <a:xfrm>
            <a:off x="506730" y="5236210"/>
            <a:ext cx="11461115" cy="706755"/>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The displayed page, is page where used to detect the currency notes on the screen it contains three buttons namely, upload the dataset, generate CNN model,upload test imgaes</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effectLst>
                  <a:outerShdw blurRad="38100" dist="38100" dir="2700000" algn="tl">
                    <a:srgbClr val="000000">
                      <a:alpha val="43137"/>
                    </a:srgbClr>
                  </a:outerShdw>
                </a:effectLst>
              </a:rPr>
              <a:t>Uploading the dataset </a:t>
            </a:r>
            <a:br>
              <a:rPr lang="en-US" b="1" smtClean="0"/>
            </a:br>
            <a:r>
              <a:rPr lang="en-US" b="1" smtClean="0"/>
              <a:t> </a:t>
            </a:r>
            <a:br>
              <a:rPr lang="en-US" b="1" smtClean="0"/>
            </a:br>
            <a:endParaRPr lang="en-US" dirty="0"/>
          </a:p>
        </p:txBody>
      </p:sp>
      <p:pic>
        <p:nvPicPr>
          <p:cNvPr id="4" name="Content Placeholder 3"/>
          <p:cNvPicPr>
            <a:picLocks noChangeAspect="1"/>
          </p:cNvPicPr>
          <p:nvPr>
            <p:ph idx="1"/>
          </p:nvPr>
        </p:nvPicPr>
        <p:blipFill>
          <a:blip r:embed="rId1"/>
          <a:stretch>
            <a:fillRect/>
          </a:stretch>
        </p:blipFill>
        <p:spPr>
          <a:xfrm>
            <a:off x="2508250" y="1097280"/>
            <a:ext cx="6593840" cy="3295650"/>
          </a:xfrm>
          <a:prstGeom prst="rect">
            <a:avLst/>
          </a:prstGeom>
        </p:spPr>
      </p:pic>
      <p:sp>
        <p:nvSpPr>
          <p:cNvPr id="6" name="Text Box 5"/>
          <p:cNvSpPr txBox="1"/>
          <p:nvPr/>
        </p:nvSpPr>
        <p:spPr>
          <a:xfrm>
            <a:off x="206375" y="5043170"/>
            <a:ext cx="11747500" cy="706755"/>
          </a:xfrm>
          <a:prstGeom prst="rect">
            <a:avLst/>
          </a:prstGeom>
          <a:noFill/>
        </p:spPr>
        <p:txBody>
          <a:bodyPr wrap="square" rtlCol="0">
            <a:spAutoFit/>
          </a:bodyPr>
          <a:p>
            <a:r>
              <a:rPr lang="en-US" sz="2000">
                <a:latin typeface="Times New Roman" panose="02020603050405020304" pitchFamily="18" charset="0"/>
                <a:cs typeface="Times New Roman" panose="02020603050405020304" pitchFamily="18" charset="0"/>
              </a:rPr>
              <a:t>When we click on the upload dataset button it redirect to the folders where our dataset resides in that select the</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folder which contains the dataset by clicking on the selected folder</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smtClean="0"/>
              <a:t>Data Set Loaded</a:t>
            </a:r>
            <a:br>
              <a:rPr lang="en-US" b="1" smtClean="0"/>
            </a:br>
            <a:r>
              <a:rPr lang="en-US" b="1" smtClean="0"/>
              <a:t> </a:t>
            </a:r>
            <a:br>
              <a:rPr lang="en-US" b="1" smtClean="0"/>
            </a:br>
            <a:endParaRPr lang="en-US" dirty="0"/>
          </a:p>
        </p:txBody>
      </p:sp>
      <p:sp>
        <p:nvSpPr>
          <p:cNvPr id="8" name="TextBox 7"/>
          <p:cNvSpPr txBox="1"/>
          <p:nvPr/>
        </p:nvSpPr>
        <p:spPr>
          <a:xfrm>
            <a:off x="641838" y="1143000"/>
            <a:ext cx="1732085" cy="369332"/>
          </a:xfrm>
          <a:prstGeom prst="rect">
            <a:avLst/>
          </a:prstGeom>
          <a:noFill/>
        </p:spPr>
        <p:txBody>
          <a:bodyPr wrap="square" rtlCol="0">
            <a:spAutoFit/>
          </a:bodyPr>
          <a:lstStyle/>
          <a:p>
            <a:endParaRPr lang="en-US"/>
          </a:p>
        </p:txBody>
      </p:sp>
      <p:pic>
        <p:nvPicPr>
          <p:cNvPr id="5" name="Content Placeholder 4"/>
          <p:cNvPicPr>
            <a:picLocks noChangeAspect="1"/>
          </p:cNvPicPr>
          <p:nvPr>
            <p:ph idx="1"/>
          </p:nvPr>
        </p:nvPicPr>
        <p:blipFill>
          <a:blip r:embed="rId1"/>
          <a:stretch>
            <a:fillRect/>
          </a:stretch>
        </p:blipFill>
        <p:spPr>
          <a:xfrm>
            <a:off x="1714500" y="1360805"/>
            <a:ext cx="7125335" cy="3943985"/>
          </a:xfrm>
          <a:prstGeom prst="rect">
            <a:avLst/>
          </a:prstGeom>
        </p:spPr>
      </p:pic>
      <p:sp>
        <p:nvSpPr>
          <p:cNvPr id="6" name="Text Box 5"/>
          <p:cNvSpPr txBox="1"/>
          <p:nvPr/>
        </p:nvSpPr>
        <p:spPr>
          <a:xfrm>
            <a:off x="2733675" y="5560695"/>
            <a:ext cx="5638800" cy="398780"/>
          </a:xfrm>
          <a:prstGeom prst="rect">
            <a:avLst/>
          </a:prstGeom>
          <a:noFill/>
        </p:spPr>
        <p:txBody>
          <a:bodyPr wrap="none" rtlCol="0">
            <a:spAutoFit/>
          </a:bodyPr>
          <a:p>
            <a:r>
              <a:rPr lang="en-US" sz="2000">
                <a:latin typeface="Times New Roman" panose="02020603050405020304" pitchFamily="18" charset="0"/>
                <a:cs typeface="Times New Roman" panose="02020603050405020304" pitchFamily="18" charset="0"/>
              </a:rPr>
              <a:t>The data set is loaded and it shows the path of dataset</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Generate CNN Model</a:t>
            </a:r>
            <a:br>
              <a:rPr lang="en-US" b="1" smtClean="0"/>
            </a:br>
            <a:r>
              <a:rPr lang="en-US" b="1" smtClean="0"/>
              <a:t> </a:t>
            </a:r>
            <a:br>
              <a:rPr lang="en-US" b="1" smtClean="0"/>
            </a:br>
            <a:endParaRPr lang="en-US" dirty="0"/>
          </a:p>
        </p:txBody>
      </p:sp>
      <p:sp>
        <p:nvSpPr>
          <p:cNvPr id="8" name="TextBox 7"/>
          <p:cNvSpPr txBox="1"/>
          <p:nvPr/>
        </p:nvSpPr>
        <p:spPr>
          <a:xfrm>
            <a:off x="641838" y="1143000"/>
            <a:ext cx="1732085" cy="369332"/>
          </a:xfrm>
          <a:prstGeom prst="rect">
            <a:avLst/>
          </a:prstGeom>
          <a:noFill/>
        </p:spPr>
        <p:txBody>
          <a:bodyPr wrap="square" rtlCol="0">
            <a:spAutoFit/>
          </a:bodyPr>
          <a:lstStyle/>
          <a:p>
            <a:endParaRPr lang="en-US"/>
          </a:p>
        </p:txBody>
      </p:sp>
      <p:pic>
        <p:nvPicPr>
          <p:cNvPr id="5" name="Content Placeholder 4"/>
          <p:cNvPicPr>
            <a:picLocks noChangeAspect="1"/>
          </p:cNvPicPr>
          <p:nvPr>
            <p:ph idx="1"/>
          </p:nvPr>
        </p:nvPicPr>
        <p:blipFill>
          <a:blip r:embed="rId1"/>
          <a:stretch>
            <a:fillRect/>
          </a:stretch>
        </p:blipFill>
        <p:spPr>
          <a:xfrm>
            <a:off x="2545080" y="1583055"/>
            <a:ext cx="6895465" cy="3387090"/>
          </a:xfrm>
          <a:prstGeom prst="rect">
            <a:avLst/>
          </a:prstGeom>
        </p:spPr>
      </p:pic>
      <p:sp>
        <p:nvSpPr>
          <p:cNvPr id="6" name="Text Box 5"/>
          <p:cNvSpPr txBox="1"/>
          <p:nvPr/>
        </p:nvSpPr>
        <p:spPr>
          <a:xfrm>
            <a:off x="2545080" y="5459095"/>
            <a:ext cx="7578725" cy="398780"/>
          </a:xfrm>
          <a:prstGeom prst="rect">
            <a:avLst/>
          </a:prstGeom>
          <a:noFill/>
        </p:spPr>
        <p:txBody>
          <a:bodyPr wrap="none" rtlCol="0">
            <a:spAutoFit/>
          </a:bodyPr>
          <a:p>
            <a:r>
              <a:rPr lang="en-US" sz="2000">
                <a:latin typeface="Times New Roman" panose="02020603050405020304" pitchFamily="18" charset="0"/>
                <a:cs typeface="Times New Roman" panose="02020603050405020304" pitchFamily="18" charset="0"/>
              </a:rPr>
              <a:t>By clicking on the CNN model we get the CNN training model accuracy</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pPr marL="457200" indent="-457200">
              <a:buNone/>
            </a:pPr>
            <a:r>
              <a:rPr lang="en-US"/>
              <a:t>	</a:t>
            </a:r>
            <a:endParaRPr lang="en-US"/>
          </a:p>
        </p:txBody>
      </p:sp>
      <p:sp>
        <p:nvSpPr>
          <p:cNvPr id="6" name="Rectangle 5"/>
          <p:cNvSpPr/>
          <p:nvPr/>
        </p:nvSpPr>
        <p:spPr>
          <a:xfrm>
            <a:off x="301925" y="1181820"/>
            <a:ext cx="11283350" cy="5692775"/>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Great technological advancement in printing and scanning industry made counterfeiting problem to grow more vigorously. As a result, counterfeit currency affects the economy and reduces the value of original money. Thus it is most needed to detect the fake currency. Most of the former methods are based on hardware and image processing techniques. Finding counterfeit currencies with these methods is less efficient and time consuming. To overcome the above problem, we have proposed the detection of counterfeit currency using a deep convolution neural network. Our work identifies the fake currency by examining the currency images.The proposed approach efficiently identifies the forgery currencies  with less time consumption.</a:t>
            </a: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Upload Test Image </a:t>
            </a:r>
            <a:br>
              <a:rPr lang="en-US" b="1" smtClean="0"/>
            </a:br>
            <a:r>
              <a:rPr lang="en-US" b="1" smtClean="0"/>
              <a:t> </a:t>
            </a:r>
            <a:br>
              <a:rPr lang="en-US" b="1" smtClean="0"/>
            </a:br>
            <a:endParaRPr lang="en-US" dirty="0"/>
          </a:p>
        </p:txBody>
      </p:sp>
      <p:sp>
        <p:nvSpPr>
          <p:cNvPr id="8" name="TextBox 7"/>
          <p:cNvSpPr txBox="1"/>
          <p:nvPr/>
        </p:nvSpPr>
        <p:spPr>
          <a:xfrm>
            <a:off x="641838" y="1143000"/>
            <a:ext cx="1732085" cy="369332"/>
          </a:xfrm>
          <a:prstGeom prst="rect">
            <a:avLst/>
          </a:prstGeom>
          <a:noFill/>
        </p:spPr>
        <p:txBody>
          <a:bodyPr wrap="square" rtlCol="0">
            <a:spAutoFit/>
          </a:bodyPr>
          <a:lstStyle/>
          <a:p>
            <a:endParaRPr lang="en-US"/>
          </a:p>
        </p:txBody>
      </p:sp>
      <p:sp>
        <p:nvSpPr>
          <p:cNvPr id="4" name="Content Placeholder 3"/>
          <p:cNvSpPr/>
          <p:nvPr>
            <p:ph idx="1"/>
          </p:nvPr>
        </p:nvSpPr>
        <p:spPr/>
        <p:txBody>
          <a:bodyPr/>
          <a:p>
            <a:r>
              <a:rPr lang="en-US"/>
              <a:t>When we click on the upload test image it redirect to the folder where we contain the scanned images we can consider it as a input image.</a:t>
            </a:r>
            <a:endParaRPr lang="en-US"/>
          </a:p>
          <a:p>
            <a:r>
              <a:rPr lang="en-US"/>
              <a:t>The CNN Model will generate the matrix to the input image.</a:t>
            </a:r>
            <a:endParaRPr lang="en-US"/>
          </a:p>
          <a:p>
            <a:r>
              <a:rPr lang="en-US"/>
              <a:t>Trained dataset images from CNN model also contain the matrix from.</a:t>
            </a:r>
            <a:endParaRPr lang="en-US"/>
          </a:p>
          <a:p>
            <a:r>
              <a:rPr lang="en-US"/>
              <a:t>By comparing the trained image and input image currency note will detect.</a:t>
            </a:r>
            <a:endParaRPr lang="en-US"/>
          </a:p>
          <a:p>
            <a:endParaRPr lang="en-US"/>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Detecting the Real and Fake Note</a:t>
            </a:r>
            <a:br>
              <a:rPr lang="en-US" b="1" smtClean="0"/>
            </a:br>
            <a:r>
              <a:rPr lang="en-US" b="1" smtClean="0"/>
              <a:t> </a:t>
            </a:r>
            <a:br>
              <a:rPr lang="en-US" b="1" smtClean="0"/>
            </a:br>
            <a:endParaRPr lang="en-US" dirty="0"/>
          </a:p>
        </p:txBody>
      </p:sp>
      <p:sp>
        <p:nvSpPr>
          <p:cNvPr id="8" name="TextBox 7"/>
          <p:cNvSpPr txBox="1"/>
          <p:nvPr/>
        </p:nvSpPr>
        <p:spPr>
          <a:xfrm>
            <a:off x="641838" y="1143000"/>
            <a:ext cx="1732085" cy="369332"/>
          </a:xfrm>
          <a:prstGeom prst="rect">
            <a:avLst/>
          </a:prstGeom>
          <a:noFill/>
        </p:spPr>
        <p:txBody>
          <a:bodyPr wrap="square" rtlCol="0">
            <a:spAutoFit/>
          </a:bodyPr>
          <a:lstStyle/>
          <a:p>
            <a:endParaRPr lang="en-US"/>
          </a:p>
        </p:txBody>
      </p:sp>
      <p:sp>
        <p:nvSpPr>
          <p:cNvPr id="5" name="Text Box 4"/>
          <p:cNvSpPr txBox="1"/>
          <p:nvPr/>
        </p:nvSpPr>
        <p:spPr>
          <a:xfrm>
            <a:off x="902335" y="1400810"/>
            <a:ext cx="10104120" cy="398780"/>
          </a:xfrm>
          <a:prstGeom prst="rect">
            <a:avLst/>
          </a:prstGeom>
          <a:noFill/>
        </p:spPr>
        <p:txBody>
          <a:bodyPr wrap="none" rtlCol="0">
            <a:spAutoFit/>
          </a:bodyPr>
          <a:p>
            <a:r>
              <a:rPr lang="en-US" sz="2000">
                <a:latin typeface="Times New Roman" panose="02020603050405020304" pitchFamily="18" charset="0"/>
                <a:cs typeface="Times New Roman" panose="02020603050405020304" pitchFamily="18" charset="0"/>
              </a:rPr>
              <a:t>If the input image matrix and trained datset image matrix is not matched it shows the note is Fake</a:t>
            </a:r>
            <a:endParaRPr lang="en-US" sz="2000">
              <a:latin typeface="Times New Roman" panose="02020603050405020304" pitchFamily="18" charset="0"/>
              <a:cs typeface="Times New Roman" panose="02020603050405020304" pitchFamily="18" charset="0"/>
            </a:endParaRPr>
          </a:p>
        </p:txBody>
      </p:sp>
      <p:pic>
        <p:nvPicPr>
          <p:cNvPr id="6" name="Content Placeholder 5"/>
          <p:cNvPicPr>
            <a:picLocks noChangeAspect="1"/>
          </p:cNvPicPr>
          <p:nvPr>
            <p:ph idx="1"/>
          </p:nvPr>
        </p:nvPicPr>
        <p:blipFill>
          <a:blip r:embed="rId1"/>
          <a:stretch>
            <a:fillRect/>
          </a:stretch>
        </p:blipFill>
        <p:spPr>
          <a:xfrm>
            <a:off x="1979930" y="1928495"/>
            <a:ext cx="8714740" cy="38030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Contd...</a:t>
            </a:r>
            <a:br>
              <a:rPr lang="en-US" b="1" smtClean="0"/>
            </a:br>
            <a:r>
              <a:rPr lang="en-US" b="1" smtClean="0"/>
              <a:t> </a:t>
            </a:r>
            <a:br>
              <a:rPr lang="en-US" b="1" smtClean="0"/>
            </a:br>
            <a:endParaRPr lang="en-US" dirty="0"/>
          </a:p>
        </p:txBody>
      </p:sp>
      <p:sp>
        <p:nvSpPr>
          <p:cNvPr id="8" name="TextBox 7"/>
          <p:cNvSpPr txBox="1"/>
          <p:nvPr/>
        </p:nvSpPr>
        <p:spPr>
          <a:xfrm>
            <a:off x="641838" y="1143000"/>
            <a:ext cx="1732085" cy="369332"/>
          </a:xfrm>
          <a:prstGeom prst="rect">
            <a:avLst/>
          </a:prstGeom>
          <a:noFill/>
        </p:spPr>
        <p:txBody>
          <a:bodyPr wrap="square" rtlCol="0">
            <a:spAutoFit/>
          </a:bodyPr>
          <a:lstStyle/>
          <a:p>
            <a:endParaRPr lang="en-US"/>
          </a:p>
        </p:txBody>
      </p:sp>
      <p:sp>
        <p:nvSpPr>
          <p:cNvPr id="17" name="Content Placeholder 16"/>
          <p:cNvSpPr>
            <a:spLocks noGrp="1"/>
          </p:cNvSpPr>
          <p:nvPr>
            <p:ph idx="1"/>
          </p:nvPr>
        </p:nvSpPr>
        <p:spPr/>
        <p:txBody>
          <a:bodyPr/>
          <a:lstStyle/>
          <a:p>
            <a:pPr>
              <a:buNone/>
            </a:pPr>
            <a:r>
              <a:rPr lang="en-US" smtClean="0"/>
              <a:t>   </a:t>
            </a:r>
            <a:endParaRPr lang="en-US" sz="2000" smtClean="0"/>
          </a:p>
        </p:txBody>
      </p:sp>
      <p:sp>
        <p:nvSpPr>
          <p:cNvPr id="4" name="Text Box 3"/>
          <p:cNvSpPr txBox="1"/>
          <p:nvPr/>
        </p:nvSpPr>
        <p:spPr>
          <a:xfrm>
            <a:off x="3017520" y="1300480"/>
            <a:ext cx="309880" cy="398780"/>
          </a:xfrm>
          <a:prstGeom prst="rect">
            <a:avLst/>
          </a:prstGeom>
          <a:noFill/>
        </p:spPr>
        <p:txBody>
          <a:bodyPr wrap="none" rtlCol="0">
            <a:spAutoFit/>
          </a:bodyPr>
          <a:p>
            <a:endParaRPr lang="en-US" sz="2000">
              <a:latin typeface="Times New Roman" panose="02020603050405020304" pitchFamily="18" charset="0"/>
              <a:cs typeface="Times New Roman" panose="02020603050405020304" pitchFamily="18" charset="0"/>
            </a:endParaRPr>
          </a:p>
        </p:txBody>
      </p:sp>
      <p:sp>
        <p:nvSpPr>
          <p:cNvPr id="5" name="Text Box 4"/>
          <p:cNvSpPr txBox="1"/>
          <p:nvPr/>
        </p:nvSpPr>
        <p:spPr>
          <a:xfrm>
            <a:off x="1232535" y="1411605"/>
            <a:ext cx="9688195" cy="706755"/>
          </a:xfrm>
          <a:prstGeom prst="rect">
            <a:avLst/>
          </a:prstGeom>
          <a:noFill/>
        </p:spPr>
        <p:txBody>
          <a:bodyPr wrap="none" rtlCol="0">
            <a:spAutoFit/>
          </a:bodyPr>
          <a:p>
            <a:pPr algn="l"/>
            <a:r>
              <a:rPr lang="en-US" sz="2000">
                <a:latin typeface="Times New Roman" panose="02020603050405020304" pitchFamily="18" charset="0"/>
                <a:cs typeface="Times New Roman" panose="02020603050405020304" pitchFamily="18" charset="0"/>
                <a:sym typeface="+mn-ea"/>
              </a:rPr>
              <a:t>If the input image matrix and trained datset image matrix is matched it shows the note is Real</a:t>
            </a:r>
            <a:endParaRPr lang="en-US" sz="2000">
              <a:latin typeface="Times New Roman" panose="02020603050405020304" pitchFamily="18" charset="0"/>
              <a:cs typeface="Times New Roman" panose="02020603050405020304" pitchFamily="18" charset="0"/>
            </a:endParaRPr>
          </a:p>
          <a:p>
            <a:endParaRPr lang="en-US" sz="2000"/>
          </a:p>
        </p:txBody>
      </p:sp>
      <p:pic>
        <p:nvPicPr>
          <p:cNvPr id="6" name="Picture 5"/>
          <p:cNvPicPr>
            <a:picLocks noChangeAspect="1"/>
          </p:cNvPicPr>
          <p:nvPr/>
        </p:nvPicPr>
        <p:blipFill>
          <a:blip r:embed="rId1"/>
          <a:stretch>
            <a:fillRect/>
          </a:stretch>
        </p:blipFill>
        <p:spPr>
          <a:xfrm>
            <a:off x="2204085" y="2052955"/>
            <a:ext cx="7814310" cy="43059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Conclusion</a:t>
            </a:r>
            <a:endParaRPr lang="en-US" altLang="en-IN" dirty="0"/>
          </a:p>
        </p:txBody>
      </p:sp>
      <p:sp>
        <p:nvSpPr>
          <p:cNvPr id="3" name="Content Placeholder 2"/>
          <p:cNvSpPr>
            <a:spLocks noGrp="1"/>
          </p:cNvSpPr>
          <p:nvPr>
            <p:ph idx="1"/>
          </p:nvPr>
        </p:nvSpPr>
        <p:spPr/>
        <p:txBody>
          <a:bodyPr>
            <a:normAutofit lnSpcReduction="10000"/>
          </a:bodyPr>
          <a:lstStyle/>
          <a:p>
            <a:pPr marL="577850" indent="-577850" algn="just">
              <a:buNone/>
            </a:pPr>
            <a:r>
              <a:rPr lang="en-IN" dirty="0"/>
              <a:t>Deep learning has gained tremendous success in image classification tasks. Our</a:t>
            </a:r>
            <a:endParaRPr lang="en-IN" dirty="0"/>
          </a:p>
          <a:p>
            <a:pPr marL="577850" indent="-577850" algn="just">
              <a:buNone/>
            </a:pPr>
            <a:r>
              <a:rPr lang="en-IN" dirty="0"/>
              <a:t>architecture which is based on Deep CNN works as feature extractor eliminating</a:t>
            </a:r>
            <a:endParaRPr lang="en-IN" dirty="0"/>
          </a:p>
          <a:p>
            <a:pPr marL="577850" indent="-577850" algn="just">
              <a:buNone/>
            </a:pPr>
            <a:r>
              <a:rPr lang="en-IN" dirty="0"/>
              <a:t>the need to apply image processing technique and manually checking the</a:t>
            </a:r>
            <a:r>
              <a:rPr lang="en-US" altLang="en-IN" dirty="0"/>
              <a:t> </a:t>
            </a:r>
            <a:endParaRPr lang="en-IN" dirty="0"/>
          </a:p>
          <a:p>
            <a:pPr marL="577850" indent="-577850" algn="just">
              <a:buNone/>
            </a:pPr>
            <a:r>
              <a:rPr lang="en-US" altLang="en-IN" dirty="0"/>
              <a:t>presence </a:t>
            </a:r>
            <a:r>
              <a:rPr lang="en-IN" dirty="0"/>
              <a:t>of security features in the note. The generated dataset has successfully h</a:t>
            </a:r>
            <a:endParaRPr lang="en-IN" dirty="0"/>
          </a:p>
          <a:p>
            <a:pPr marL="577850" indent="-577850" algn="just">
              <a:buNone/>
            </a:pPr>
            <a:r>
              <a:rPr lang="en-US" altLang="en-IN" dirty="0"/>
              <a:t>helped </a:t>
            </a:r>
            <a:r>
              <a:rPr lang="en-IN" dirty="0"/>
              <a:t>conduct experiments and tried to mimic the real-world scenario. The </a:t>
            </a:r>
            <a:endParaRPr lang="en-IN" dirty="0"/>
          </a:p>
          <a:p>
            <a:pPr marL="577850" indent="-577850" algn="just">
              <a:buNone/>
            </a:pPr>
            <a:r>
              <a:rPr lang="en-US" altLang="en-IN" dirty="0"/>
              <a:t>application </a:t>
            </a:r>
            <a:r>
              <a:rPr lang="en-IN" dirty="0"/>
              <a:t>built will be useful to any common person to detect a counterfeit note.</a:t>
            </a:r>
            <a:endParaRPr lang="en-IN" dirty="0"/>
          </a:p>
          <a:p>
            <a:pPr marL="577850" indent="-577850" algn="just">
              <a:buNone/>
            </a:pPr>
            <a:r>
              <a:rPr lang="en-US" altLang="en-IN" dirty="0"/>
              <a:t>Future </a:t>
            </a:r>
            <a:r>
              <a:rPr lang="en-IN" dirty="0"/>
              <a:t>scope includes trying out new Deep CNN architectures to increase the </a:t>
            </a:r>
            <a:endParaRPr lang="en-IN" dirty="0"/>
          </a:p>
          <a:p>
            <a:pPr marL="577850" indent="-577850" algn="just">
              <a:buNone/>
            </a:pPr>
            <a:r>
              <a:rPr lang="en-US" altLang="en-IN" dirty="0"/>
              <a:t>accuracy </a:t>
            </a:r>
            <a:r>
              <a:rPr lang="en-IN" dirty="0"/>
              <a:t>the model. Increasing the data-set, so that the model gets trained better</a:t>
            </a:r>
            <a:endParaRPr lang="en-IN" dirty="0"/>
          </a:p>
          <a:p>
            <a:pPr marL="577850" indent="-577850" algn="just">
              <a:buNone/>
            </a:pPr>
            <a:r>
              <a:rPr lang="en-US" altLang="en-IN" dirty="0"/>
              <a:t>and produce the better results.</a:t>
            </a:r>
            <a:endParaRPr lang="en-US" alt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Refernces</a:t>
            </a:r>
            <a:endParaRPr lang="en-US"/>
          </a:p>
        </p:txBody>
      </p:sp>
      <p:sp>
        <p:nvSpPr>
          <p:cNvPr id="3" name="Content Placeholder 2"/>
          <p:cNvSpPr>
            <a:spLocks noGrp="1"/>
          </p:cNvSpPr>
          <p:nvPr>
            <p:ph idx="1"/>
          </p:nvPr>
        </p:nvSpPr>
        <p:spPr/>
        <p:txBody>
          <a:bodyPr/>
          <a:p>
            <a:pPr marL="0" indent="0">
              <a:buNone/>
            </a:pPr>
            <a:r>
              <a:rPr lang="en-US"/>
              <a:t>Journal Article</a:t>
            </a:r>
            <a:endParaRPr lang="en-US"/>
          </a:p>
          <a:p>
            <a:r>
              <a:rPr lang="en-US"/>
              <a:t>[1]. Tusher Agasti, Gajanan Burand, Prathik Wade and P Chitra “</a:t>
            </a:r>
            <a:r>
              <a:rPr lang="en-US">
                <a:hlinkClick r:id="rId1" tooltip="" action="ppaction://hlinkfile"/>
              </a:rPr>
              <a:t>Fake Currency Detection Using Image Processing</a:t>
            </a:r>
            <a:r>
              <a:rPr lang="en-US"/>
              <a:t> , School Of Electronics Engineering, VIT University, Vellore, Tamil Nadu,India.</a:t>
            </a:r>
            <a:endParaRPr lang="en-US"/>
          </a:p>
          <a:p>
            <a:pPr marL="0" indent="0">
              <a:buNone/>
            </a:pPr>
            <a:r>
              <a:rPr lang="en-US"/>
              <a:t>Journal Article</a:t>
            </a:r>
            <a:endParaRPr lang="en-US"/>
          </a:p>
          <a:p>
            <a:r>
              <a:rPr lang="en-US"/>
              <a:t>[2]. Cesar G.Pachon, Dora M. Ballesteros and Diego Renza “</a:t>
            </a:r>
            <a:r>
              <a:rPr lang="en-US">
                <a:hlinkClick r:id="rId2" tooltip="" action="ppaction://hlinkfile"/>
              </a:rPr>
              <a:t>Fake Bank Note Recognition using Deep Learning</a:t>
            </a:r>
            <a:r>
              <a:rPr lang="en-US"/>
              <a:t> “of Engineering , Universidad Militar Nueva Granada , Bogota 110111, Colombia.</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US" dirty="0"/>
          </a:p>
        </p:txBody>
      </p:sp>
      <p:sp>
        <p:nvSpPr>
          <p:cNvPr id="3" name="Content Placeholder 2"/>
          <p:cNvSpPr>
            <a:spLocks noGrp="1"/>
          </p:cNvSpPr>
          <p:nvPr>
            <p:ph idx="1"/>
          </p:nvPr>
        </p:nvSpPr>
        <p:spPr>
          <a:xfrm>
            <a:off x="199390" y="1051560"/>
            <a:ext cx="11779250" cy="5440680"/>
          </a:xfrm>
        </p:spPr>
        <p:txBody>
          <a:bodyPr>
            <a:normAutofit/>
          </a:bodyPr>
          <a:lstStyle/>
          <a:p>
            <a:pPr>
              <a:buFont typeface="Arial" panose="020B0604020202020204" pitchFamily="34" charset="0"/>
              <a:buChar char="•"/>
            </a:pPr>
            <a:r>
              <a:rPr lang="en-US" sz="2665" dirty="0"/>
              <a:t>Abstract</a:t>
            </a:r>
            <a:endParaRPr lang="en-US" sz="2665" dirty="0"/>
          </a:p>
          <a:p>
            <a:pPr>
              <a:buFont typeface="Arial" panose="020B0604020202020204" pitchFamily="34" charset="0"/>
              <a:buChar char="•"/>
            </a:pPr>
            <a:r>
              <a:rPr lang="en-US" sz="2665" dirty="0"/>
              <a:t>Introduction</a:t>
            </a:r>
            <a:endParaRPr lang="en-US" sz="2665" dirty="0"/>
          </a:p>
          <a:p>
            <a:pPr>
              <a:buFont typeface="Arial" panose="020B0604020202020204" pitchFamily="34" charset="0"/>
              <a:buChar char="•"/>
            </a:pPr>
            <a:r>
              <a:rPr lang="en-US" sz="2665" dirty="0"/>
              <a:t>Existing System</a:t>
            </a:r>
            <a:endParaRPr lang="en-US" sz="2665" dirty="0"/>
          </a:p>
          <a:p>
            <a:pPr>
              <a:buFont typeface="Arial" panose="020B0604020202020204" pitchFamily="34" charset="0"/>
              <a:buChar char="•"/>
            </a:pPr>
            <a:r>
              <a:rPr lang="en-US" sz="2665" dirty="0"/>
              <a:t>Proposed System</a:t>
            </a:r>
            <a:endParaRPr lang="en-US" sz="2665" dirty="0"/>
          </a:p>
          <a:p>
            <a:pPr>
              <a:buFont typeface="Arial" panose="020B0604020202020204" pitchFamily="34" charset="0"/>
              <a:buChar char="•"/>
            </a:pPr>
            <a:r>
              <a:rPr lang="en-US" sz="2665" dirty="0">
                <a:sym typeface="+mn-ea"/>
              </a:rPr>
              <a:t>Literature Survey</a:t>
            </a:r>
            <a:endParaRPr lang="en-US" sz="2665" dirty="0">
              <a:sym typeface="+mn-ea"/>
            </a:endParaRPr>
          </a:p>
          <a:p>
            <a:pPr>
              <a:buFont typeface="Arial" panose="020B0604020202020204" pitchFamily="34" charset="0"/>
              <a:buChar char="•"/>
            </a:pPr>
            <a:r>
              <a:rPr lang="en-US" sz="2665" dirty="0">
                <a:sym typeface="+mn-ea"/>
              </a:rPr>
              <a:t>Problem Definition</a:t>
            </a:r>
            <a:endParaRPr lang="en-US" sz="2665" dirty="0">
              <a:sym typeface="+mn-ea"/>
            </a:endParaRPr>
          </a:p>
          <a:p>
            <a:pPr>
              <a:buFont typeface="Arial" panose="020B0604020202020204" pitchFamily="34" charset="0"/>
              <a:buChar char="•"/>
            </a:pPr>
            <a:r>
              <a:rPr lang="en-US" sz="2665" dirty="0">
                <a:sym typeface="+mn-ea"/>
              </a:rPr>
              <a:t>Planning </a:t>
            </a:r>
            <a:endParaRPr lang="en-US" sz="2665" dirty="0">
              <a:sym typeface="+mn-ea"/>
            </a:endParaRPr>
          </a:p>
          <a:p>
            <a:pPr>
              <a:buFont typeface="Arial" panose="020B0604020202020204" pitchFamily="34" charset="0"/>
              <a:buChar char="•"/>
            </a:pPr>
            <a:r>
              <a:rPr lang="en-IN" sz="2665" dirty="0"/>
              <a:t>Requirements</a:t>
            </a:r>
            <a:endParaRPr lang="en-IN" sz="2665" dirty="0"/>
          </a:p>
          <a:p>
            <a:pPr>
              <a:buFont typeface="Arial" panose="020B0604020202020204" pitchFamily="34" charset="0"/>
              <a:buChar char="•"/>
            </a:pPr>
            <a:r>
              <a:rPr lang="en-IN" altLang="en-US" sz="2665" dirty="0"/>
              <a:t>UML Diagrams</a:t>
            </a:r>
            <a:endParaRPr lang="en-IN" altLang="en-US" sz="2665" dirty="0"/>
          </a:p>
          <a:p>
            <a:pPr>
              <a:buFont typeface="Arial" panose="020B0604020202020204" pitchFamily="34" charset="0"/>
              <a:buChar char="•"/>
            </a:pPr>
            <a:r>
              <a:rPr lang="en-US" altLang="en-IN" sz="2665" dirty="0"/>
              <a:t>Conclusion</a:t>
            </a:r>
            <a:endParaRPr lang="en-IN" altLang="en-US" sz="2665" dirty="0"/>
          </a:p>
          <a:p>
            <a:pPr>
              <a:buFont typeface="Arial" panose="020B0604020202020204" pitchFamily="34" charset="0"/>
              <a:buChar char="•"/>
            </a:pPr>
            <a:r>
              <a:rPr lang="en-US" sz="2665"/>
              <a:t>References</a:t>
            </a:r>
            <a:endParaRPr lang="en-US" sz="2665" dirty="0"/>
          </a:p>
          <a:p>
            <a:pPr>
              <a:buFont typeface="Arial" panose="020B0604020202020204" pitchFamily="34" charset="0"/>
              <a:buChar char="•"/>
            </a:pPr>
            <a:endParaRPr lang="en-US" sz="266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br>
              <a:rPr lang="en-US"/>
            </a:b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pPr marL="0" indent="0">
              <a:lnSpc>
                <a:spcPct val="150000"/>
              </a:lnSpc>
              <a:buFont typeface="Wingdings" panose="05000000000000000000" charset="0"/>
              <a:buNone/>
            </a:pPr>
            <a:r>
              <a:rPr lang="en-US"/>
              <a:t>    In recent years a lot of fake currency note is being printed which have caused great loss and damage towards society. So, it has become a necessity to develop a tool to detect fake currency. This project proposes an approach that will detect fake currency note being circulated in our country by using their image. Our project will provide required mobility and compatibility to most peoples as well as credible accuracy for the fake currency detection. We are using Convolutional Neural Network to detect the fake currency.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Existing System</a:t>
            </a:r>
            <a:br>
              <a:rPr lang="en-US"/>
            </a:b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r>
              <a:rPr lang="en-US" dirty="0"/>
              <a:t>In the Existing System, it takes input as the image only through the scanner and it only scans the front part of the currency note.</a:t>
            </a:r>
            <a:endParaRPr lang="en-US" dirty="0"/>
          </a:p>
          <a:p>
            <a:pPr marL="457200" indent="-457200">
              <a:buFont typeface="Wingdings" panose="05000000000000000000" pitchFamily="2" charset="2"/>
              <a:buChar char="Ø"/>
            </a:pPr>
            <a:r>
              <a:rPr lang="en-US" dirty="0"/>
              <a:t>In the existing System it only processes the images by using the image processing techniques .</a:t>
            </a:r>
            <a:endParaRPr lang="en-US" dirty="0"/>
          </a:p>
          <a:p>
            <a:pPr marL="457200" indent="-457200">
              <a:buFont typeface="Wingdings" panose="05000000000000000000" pitchFamily="2" charset="2"/>
              <a:buChar char="Ø"/>
            </a:pPr>
            <a:r>
              <a:rPr lang="en-US" dirty="0"/>
              <a:t>The recognition of patterns doesn’t take place by the image processing.</a:t>
            </a:r>
            <a:endParaRPr lang="en-US" dirty="0"/>
          </a:p>
          <a:p>
            <a:pPr marL="457200" indent="-457200">
              <a:buFont typeface="Wingdings" panose="05000000000000000000" pitchFamily="2" charset="2"/>
              <a:buChar char="Ø"/>
            </a:pPr>
            <a:r>
              <a:rPr lang="en-US" dirty="0"/>
              <a:t>Due to the different sizes and patterns of notes the image processing  techniques cannot detect the fake notes efficiently and gives low accuracy rate.</a:t>
            </a:r>
            <a:endParaRPr lang="en-US" dirty="0"/>
          </a:p>
          <a:p>
            <a:pPr marL="457200" indent="-457200">
              <a:buFont typeface="Wingdings" panose="05000000000000000000" pitchFamily="2" charset="2"/>
              <a:buChar char="Ø"/>
            </a:pPr>
            <a:r>
              <a:rPr lang="en-US" dirty="0"/>
              <a:t>The Existing System takes lots of time to scan each and every note manually and not efficiently detect the currency.</a:t>
            </a:r>
            <a:endParaRPr lang="en-US" dirty="0"/>
          </a:p>
          <a:p>
            <a:pPr marL="457200" indent="-457200">
              <a:buFont typeface="Wingdings" panose="05000000000000000000" pitchFamily="2" charset="2"/>
              <a:buChar char="Ø"/>
            </a:pPr>
            <a:r>
              <a:rPr lang="en-US" dirty="0"/>
              <a:t>It takes more time to detect the fake currency note.</a:t>
            </a:r>
            <a:endParaRPr lang="en-US" dirty="0"/>
          </a:p>
          <a:p>
            <a:pPr marL="0" indent="0">
              <a:buFont typeface="Wingdings" panose="05000000000000000000" pitchFamily="2" charset="2"/>
              <a:buNone/>
            </a:pPr>
            <a:endParaRPr lang="en-US" dirty="0"/>
          </a:p>
          <a:p>
            <a:pPr marL="457200" indent="-45720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Proposed System</a:t>
            </a:r>
            <a:br>
              <a:rPr lang="en-US"/>
            </a:br>
            <a:endParaRPr lang="en-IN" dirty="0"/>
          </a:p>
        </p:txBody>
      </p:sp>
      <p:sp>
        <p:nvSpPr>
          <p:cNvPr id="7" name="Content Placeholder 2"/>
          <p:cNvSpPr>
            <a:spLocks noGrp="1"/>
          </p:cNvSpPr>
          <p:nvPr>
            <p:ph idx="1"/>
          </p:nvPr>
        </p:nvSpPr>
        <p:spPr>
          <a:xfrm>
            <a:off x="199505" y="1097279"/>
            <a:ext cx="11779135" cy="5394960"/>
          </a:xfrm>
        </p:spPr>
        <p:txBody>
          <a:bodyPr>
            <a:normAutofit lnSpcReduction="10000"/>
          </a:bodyPr>
          <a:lstStyle/>
          <a:p>
            <a:pPr marL="457200" indent="-457200"/>
            <a:r>
              <a:rPr lang="en-US"/>
              <a:t>In the proposed system, we take the scanned images as a input from the folder which contains the scanned images of both fake and original images.</a:t>
            </a:r>
            <a:endParaRPr lang="en-US"/>
          </a:p>
          <a:p>
            <a:pPr marL="457200" indent="-457200"/>
            <a:r>
              <a:rPr lang="en-US"/>
              <a:t>We can use this is in AI robots and in this we can also use CNN , SVM algorithms.</a:t>
            </a:r>
            <a:endParaRPr lang="en-US"/>
          </a:p>
          <a:p>
            <a:pPr marL="457200" indent="-457200"/>
            <a:r>
              <a:rPr lang="en-US"/>
              <a:t> By using CNN algorithm the currency notes are trained .</a:t>
            </a:r>
            <a:endParaRPr lang="en-US"/>
          </a:p>
          <a:p>
            <a:pPr marL="457200" indent="-457200"/>
            <a:r>
              <a:rPr lang="en-US"/>
              <a:t>By using SVM algorithm we can classify the notes as fake or real.</a:t>
            </a:r>
            <a:endParaRPr lang="en-US"/>
          </a:p>
          <a:p>
            <a:pPr marL="457200" indent="-457200"/>
            <a:r>
              <a:rPr lang="en-US"/>
              <a:t>The Scanned image is compared with the image from the dataset then a matrix is formed for the scanned image.</a:t>
            </a:r>
            <a:endParaRPr lang="en-US"/>
          </a:p>
          <a:p>
            <a:pPr marL="457200" indent="-457200"/>
            <a:r>
              <a:rPr lang="en-US"/>
              <a:t>The dataset contains the original images of currency notes each original note  contains the matrix.</a:t>
            </a:r>
            <a:endParaRPr lang="en-US"/>
          </a:p>
          <a:p>
            <a:pPr marL="457200" indent="-457200"/>
            <a:r>
              <a:rPr lang="en-US"/>
              <a:t>If the scanned image matrix and the dataset image matrix is same then it is a original currency note otherwise it is a fake currency note.</a:t>
            </a:r>
            <a:endParaRPr lang="en-US"/>
          </a:p>
          <a:p>
            <a:pPr marL="457200" indent="-45720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US"/>
              <a:t>Literature Survey</a:t>
            </a:r>
            <a:endParaRPr lang="en-US"/>
          </a:p>
        </p:txBody>
      </p:sp>
      <p:sp>
        <p:nvSpPr>
          <p:cNvPr id="3" name="Content Placeholder 2"/>
          <p:cNvSpPr>
            <a:spLocks noGrp="1"/>
          </p:cNvSpPr>
          <p:nvPr>
            <p:ph idx="1"/>
          </p:nvPr>
        </p:nvSpPr>
        <p:spPr/>
        <p:txBody>
          <a:bodyPr>
            <a:normAutofit/>
          </a:bodyPr>
          <a:lstStyle/>
          <a:p>
            <a:pPr marL="549910" indent="-474980"/>
            <a:r>
              <a:rPr lang="en-US" dirty="0">
                <a:sym typeface="+mn-ea"/>
              </a:rPr>
              <a:t>[Sawant et al. [5]] used image processing techniques and minimum distance classifier techniques of scanned currency images. The research used stand color extraction, segmentation, feature extraction using Fourier Descriptors and identification of the shapes through the extraction of the unique identification marks and latent image numbers using the Minimum Distance Classifier. The method reported accuracy close to 90%. </a:t>
            </a:r>
            <a:endParaRPr lang="en-US" dirty="0">
              <a:sym typeface="+mn-ea"/>
            </a:endParaRPr>
          </a:p>
          <a:p>
            <a:pPr marL="549910" indent="-474980"/>
            <a:r>
              <a:rPr lang="en-US" dirty="0">
                <a:sym typeface="+mn-ea"/>
              </a:rPr>
              <a:t>[Manikandan [6]] proposed a currency recognition system for mobile application for visually challenged people based on currency localization techniques. The study used the Matlab image processing toolbox libraries. The system captured images with the mobile camera and uses morphological techniques, to identify the different currency notes. The currency recognition system provided an accuracy of 93% based on a data set of 165 images.  </a:t>
            </a:r>
            <a:endParaRPr lang="en-US" dirty="0">
              <a:sym typeface="+mn-ea"/>
            </a:endParaRPr>
          </a:p>
          <a:p>
            <a:pPr marL="0" indent="0">
              <a:buFont typeface="Wingdings" panose="05000000000000000000" charset="0"/>
              <a:buNone/>
            </a:pPr>
            <a:r>
              <a:rPr lang="en-US" dirty="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Problem Definition</a:t>
            </a:r>
            <a:endParaRPr lang="en-US" dirty="0"/>
          </a:p>
        </p:txBody>
      </p:sp>
      <p:sp>
        <p:nvSpPr>
          <p:cNvPr id="3" name="Content Placeholder 2"/>
          <p:cNvSpPr>
            <a:spLocks noGrp="1"/>
          </p:cNvSpPr>
          <p:nvPr>
            <p:ph idx="1"/>
          </p:nvPr>
        </p:nvSpPr>
        <p:spPr/>
        <p:txBody>
          <a:bodyPr/>
          <a:lstStyle/>
          <a:p>
            <a:pPr>
              <a:buFont typeface="Wingdings" panose="05000000000000000000" charset="0"/>
              <a:buChar char="Ø"/>
            </a:pPr>
            <a:r>
              <a:rPr lang="en-US" dirty="0"/>
              <a:t> The Existing System, doesn’t scanned the rear part of the currency note it only      scans the front end part of the currency note.</a:t>
            </a:r>
            <a:endParaRPr lang="en-US" dirty="0"/>
          </a:p>
          <a:p>
            <a:pPr>
              <a:buFont typeface="Wingdings" panose="05000000000000000000" charset="0"/>
              <a:buChar char="Ø"/>
            </a:pPr>
            <a:r>
              <a:rPr lang="en-US" dirty="0"/>
              <a:t>The existing system doesn’t give efficient results and it’s  accuracy rate  is  low. </a:t>
            </a:r>
            <a:endParaRPr lang="en-US" dirty="0"/>
          </a:p>
          <a:p>
            <a:pPr>
              <a:buFont typeface="Wingdings" panose="05000000000000000000" charset="0"/>
              <a:buChar char="Ø"/>
            </a:pPr>
            <a:r>
              <a:rPr lang="en-US" dirty="0"/>
              <a:t>Image processing and pattern recognition area is the base area for feature extraction.</a:t>
            </a:r>
            <a:endParaRPr lang="en-US" dirty="0"/>
          </a:p>
          <a:p>
            <a:pPr>
              <a:buFont typeface="Wingdings" panose="05000000000000000000" charset="0"/>
              <a:buChar char="Ø"/>
            </a:pPr>
            <a:r>
              <a:rPr lang="en-US" dirty="0"/>
              <a:t>Existing system is a time consuming process for detection.</a:t>
            </a:r>
            <a:endParaRPr lang="en-US" dirty="0"/>
          </a:p>
          <a:p>
            <a:pPr>
              <a:buFont typeface="Wingdings" panose="05000000000000000000" charset="0"/>
              <a:buChar char="Ø"/>
            </a:pPr>
            <a:r>
              <a:rPr lang="en-US" dirty="0"/>
              <a:t>There are some techniques which are specifically from the application area of Image processing and pattern recognition and using those techniques the researchers achieved the accuracy rate low.</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a:t>
            </a:r>
            <a:endParaRPr lang="en-US"/>
          </a:p>
        </p:txBody>
      </p:sp>
      <p:graphicFrame>
        <p:nvGraphicFramePr>
          <p:cNvPr id="4" name="Content Placeholder 3"/>
          <p:cNvGraphicFramePr>
            <a:graphicFrameLocks noGrp="1"/>
          </p:cNvGraphicFramePr>
          <p:nvPr>
            <p:ph idx="1"/>
          </p:nvPr>
        </p:nvGraphicFramePr>
        <p:xfrm>
          <a:off x="155575" y="1108710"/>
          <a:ext cx="11880850" cy="4640580"/>
        </p:xfrm>
        <a:graphic>
          <a:graphicData uri="http://schemas.openxmlformats.org/drawingml/2006/table">
            <a:tbl>
              <a:tblPr firstRow="1" bandRow="1">
                <a:tableStyleId>{5C22544A-7EE6-4342-B048-85BDC9FD1C3A}</a:tableStyleId>
              </a:tblPr>
              <a:tblGrid>
                <a:gridCol w="5940425"/>
                <a:gridCol w="5940425"/>
              </a:tblGrid>
              <a:tr h="773430">
                <a:tc>
                  <a:txBody>
                    <a:bodyPr/>
                    <a:lstStyle/>
                    <a:p>
                      <a:pPr algn="ctr">
                        <a:buNone/>
                      </a:pPr>
                      <a:r>
                        <a:rPr lang="en-US" sz="2000" b="1">
                          <a:solidFill>
                            <a:schemeClr val="tx1"/>
                          </a:solidFill>
                        </a:rPr>
                        <a:t>WEEKS</a:t>
                      </a:r>
                      <a:endParaRPr lang="en-US" sz="2000" b="1">
                        <a:solidFill>
                          <a:schemeClr val="tx1"/>
                        </a:solidFill>
                      </a:endParaRPr>
                    </a:p>
                  </a:txBody>
                  <a:tcPr anchor="ctr"/>
                </a:tc>
                <a:tc>
                  <a:txBody>
                    <a:bodyPr/>
                    <a:lstStyle/>
                    <a:p>
                      <a:pPr algn="ctr">
                        <a:buNone/>
                      </a:pPr>
                      <a:r>
                        <a:rPr lang="en-US" sz="2000" b="1">
                          <a:solidFill>
                            <a:schemeClr val="tx1"/>
                          </a:solidFill>
                        </a:rPr>
                        <a:t>TASK</a:t>
                      </a:r>
                      <a:endParaRPr lang="en-US" sz="2000" b="1">
                        <a:solidFill>
                          <a:schemeClr val="tx1"/>
                        </a:solidFill>
                      </a:endParaRPr>
                    </a:p>
                  </a:txBody>
                  <a:tcPr anchor="ctr"/>
                </a:tc>
              </a:tr>
              <a:tr h="773430">
                <a:tc>
                  <a:txBody>
                    <a:bodyPr/>
                    <a:lstStyle/>
                    <a:p>
                      <a:pPr algn="ctr">
                        <a:buNone/>
                      </a:pPr>
                      <a:r>
                        <a:rPr lang="en-US" sz="2000"/>
                        <a:t>Week 1</a:t>
                      </a:r>
                      <a:endParaRPr lang="en-US" sz="2000"/>
                    </a:p>
                  </a:txBody>
                  <a:tcPr anchor="ctr"/>
                </a:tc>
                <a:tc>
                  <a:txBody>
                    <a:bodyPr/>
                    <a:lstStyle/>
                    <a:p>
                      <a:pPr algn="ctr">
                        <a:buNone/>
                      </a:pPr>
                      <a:r>
                        <a:rPr lang="en-US"/>
                        <a:t>Downloading and Installing Softwares,</a:t>
                      </a:r>
                      <a:endParaRPr lang="en-US"/>
                    </a:p>
                    <a:p>
                      <a:pPr algn="ctr">
                        <a:buNone/>
                      </a:pPr>
                      <a:r>
                        <a:rPr lang="en-US"/>
                        <a:t>Collecting the required information</a:t>
                      </a:r>
                      <a:endParaRPr lang="en-US"/>
                    </a:p>
                  </a:txBody>
                  <a:tcPr anchor="ctr"/>
                </a:tc>
              </a:tr>
              <a:tr h="773430">
                <a:tc>
                  <a:txBody>
                    <a:bodyPr/>
                    <a:lstStyle/>
                    <a:p>
                      <a:pPr algn="ctr">
                        <a:buNone/>
                      </a:pPr>
                      <a:r>
                        <a:rPr lang="en-US" sz="1800">
                          <a:sym typeface="+mn-ea"/>
                        </a:rPr>
                        <a:t>Week 2</a:t>
                      </a:r>
                      <a:endParaRPr lang="en-US"/>
                    </a:p>
                  </a:txBody>
                  <a:tcPr anchor="ctr"/>
                </a:tc>
                <a:tc>
                  <a:txBody>
                    <a:bodyPr/>
                    <a:lstStyle/>
                    <a:p>
                      <a:pPr algn="ctr">
                        <a:buNone/>
                      </a:pPr>
                      <a:r>
                        <a:rPr lang="en-US" dirty="0"/>
                        <a:t>Designing and implementing the Front End</a:t>
                      </a:r>
                      <a:endParaRPr lang="en-US" dirty="0"/>
                    </a:p>
                  </a:txBody>
                  <a:tcPr anchor="ctr"/>
                </a:tc>
              </a:tr>
              <a:tr h="773430">
                <a:tc>
                  <a:txBody>
                    <a:bodyPr/>
                    <a:lstStyle/>
                    <a:p>
                      <a:pPr algn="ctr">
                        <a:buNone/>
                      </a:pPr>
                      <a:r>
                        <a:rPr lang="en-US" sz="1800">
                          <a:sym typeface="+mn-ea"/>
                        </a:rPr>
                        <a:t>Week 3</a:t>
                      </a: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Implementing the Back End </a:t>
                      </a:r>
                      <a:endParaRPr lang="en-US" dirty="0"/>
                    </a:p>
                    <a:p>
                      <a:pPr algn="ctr">
                        <a:buNone/>
                      </a:pPr>
                      <a:endParaRPr lang="en-US" dirty="0"/>
                    </a:p>
                  </a:txBody>
                  <a:tcPr anchor="ctr"/>
                </a:tc>
              </a:tr>
              <a:tr h="773430">
                <a:tc>
                  <a:txBody>
                    <a:bodyPr/>
                    <a:lstStyle/>
                    <a:p>
                      <a:pPr algn="ctr">
                        <a:buNone/>
                      </a:pPr>
                      <a:r>
                        <a:rPr lang="en-US" sz="1800">
                          <a:sym typeface="+mn-ea"/>
                        </a:rPr>
                        <a:t>Week 4</a:t>
                      </a:r>
                      <a:endParaRPr lang="en-US"/>
                    </a:p>
                  </a:txBody>
                  <a:tcPr anchor="ctr"/>
                </a:tc>
                <a:tc>
                  <a:txBody>
                    <a:bodyPr/>
                    <a:lstStyle/>
                    <a:p>
                      <a:pPr algn="ctr">
                        <a:buNone/>
                      </a:pPr>
                      <a:r>
                        <a:rPr lang="en-US" dirty="0"/>
                        <a:t>Coding and Integration</a:t>
                      </a:r>
                      <a:endParaRPr lang="en-US" dirty="0"/>
                    </a:p>
                  </a:txBody>
                  <a:tcPr anchor="ctr"/>
                </a:tc>
              </a:tr>
              <a:tr h="773430">
                <a:tc>
                  <a:txBody>
                    <a:bodyPr/>
                    <a:lstStyle/>
                    <a:p>
                      <a:pPr algn="ctr">
                        <a:buNone/>
                      </a:pPr>
                      <a:r>
                        <a:rPr lang="en-US" sz="1800">
                          <a:sym typeface="+mn-ea"/>
                        </a:rPr>
                        <a:t>Week 5</a:t>
                      </a:r>
                      <a:endParaRPr lang="en-US"/>
                    </a:p>
                  </a:txBody>
                  <a:tcPr anchor="ctr"/>
                </a:tc>
                <a:tc>
                  <a:txBody>
                    <a:bodyPr/>
                    <a:lstStyle/>
                    <a:p>
                      <a:pPr algn="ctr">
                        <a:buNone/>
                      </a:pPr>
                      <a:r>
                        <a:rPr lang="en-US" dirty="0"/>
                        <a:t>Testing the Application</a:t>
                      </a:r>
                      <a:endParaRPr lang="en-US" dirty="0"/>
                    </a:p>
                  </a:txBody>
                  <a:tcPr anchor="ctr"/>
                </a:tc>
              </a:tr>
            </a:tbl>
          </a:graphicData>
        </a:graphic>
      </p:graphicFrame>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8889</Words>
  <Application>WPS Presentation</Application>
  <PresentationFormat>Custom</PresentationFormat>
  <Paragraphs>232</Paragraphs>
  <Slides>25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SimSun</vt:lpstr>
      <vt:lpstr>Wingdings</vt:lpstr>
      <vt:lpstr>Times New Roman</vt:lpstr>
      <vt:lpstr>Courier New</vt:lpstr>
      <vt:lpstr>Calibri</vt:lpstr>
      <vt:lpstr>Wingdings</vt:lpstr>
      <vt:lpstr>Microsoft YaHei</vt:lpstr>
      <vt:lpstr>Arial Unicode MS</vt:lpstr>
      <vt:lpstr>Custom Design</vt:lpstr>
      <vt:lpstr>PowerPoint 演示文稿</vt:lpstr>
      <vt:lpstr>Abstract</vt:lpstr>
      <vt:lpstr>Contents</vt:lpstr>
      <vt:lpstr>Introduction </vt:lpstr>
      <vt:lpstr>Existing System </vt:lpstr>
      <vt:lpstr>Proposed System </vt:lpstr>
      <vt:lpstr>Literature Survey</vt:lpstr>
      <vt:lpstr> Problem Definition</vt:lpstr>
      <vt:lpstr>Planning</vt:lpstr>
      <vt:lpstr> Requirements :</vt:lpstr>
      <vt:lpstr>Architecture</vt:lpstr>
      <vt:lpstr>Use Case Diagram</vt:lpstr>
      <vt:lpstr>Sequence Diagram</vt:lpstr>
      <vt:lpstr>Implementation</vt:lpstr>
      <vt:lpstr>Contd...</vt:lpstr>
      <vt:lpstr>Detection of Fake Currency</vt:lpstr>
      <vt:lpstr>Uploading the dataset    </vt:lpstr>
      <vt:lpstr>Data Set Loaded   </vt:lpstr>
      <vt:lpstr>Generate CNN Model   </vt:lpstr>
      <vt:lpstr>Upload Test Image    </vt:lpstr>
      <vt:lpstr>Detecting the Real and Fake Note   </vt:lpstr>
      <vt:lpstr>Contd...   </vt:lpstr>
      <vt:lpstr>Conclusion</vt:lpstr>
      <vt:lpstr>Refernces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DELL</cp:lastModifiedBy>
  <cp:revision>280</cp:revision>
  <dcterms:created xsi:type="dcterms:W3CDTF">2019-06-11T05:35:00Z</dcterms:created>
  <dcterms:modified xsi:type="dcterms:W3CDTF">2022-06-29T11:27:24Z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F9A2BFD5A32A4BDEB66BB311871A9922</vt:lpwstr>
  </property>
  <property fmtid="{D5CDD505-2E9C-101B-9397-08002B2CF9AE}" pid="3" name="KSOProductBuildVer">
    <vt:lpwstr>1033-11.2.0.10451</vt:lpwstr>
  </property>
</Properties>
</file>