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sldIdLst>
    <p:sldId id="256" r:id="rId5"/>
    <p:sldId id="274" r:id="rId6"/>
    <p:sldId id="275" r:id="rId7"/>
    <p:sldId id="276" r:id="rId8"/>
    <p:sldId id="277" r:id="rId9"/>
    <p:sldId id="303" r:id="rId10"/>
    <p:sldId id="257" r:id="rId11"/>
    <p:sldId id="268" r:id="rId12"/>
    <p:sldId id="278" r:id="rId13"/>
    <p:sldId id="269" r:id="rId14"/>
    <p:sldId id="279"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20" r:id="rId30"/>
    <p:sldId id="321" r:id="rId31"/>
    <p:sldId id="322" r:id="rId32"/>
    <p:sldId id="301" r:id="rId33"/>
    <p:sldId id="30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7" autoAdjust="0"/>
    <p:restoredTop sz="94660"/>
  </p:normalViewPr>
  <p:slideViewPr>
    <p:cSldViewPr snapToGrid="0">
      <p:cViewPr varScale="1">
        <p:scale>
          <a:sx n="56" d="100"/>
          <a:sy n="56" d="100"/>
        </p:scale>
        <p:origin x="6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28581238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6428B-C221-44CF-8409-6C57C08D2BF7}" type="datetimeFigureOut">
              <a:rPr lang="en-US" smtClean="0"/>
              <a:t>2024-12-11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408427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1473169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241427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199208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422251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233295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89043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336345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97863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6428B-C221-44CF-8409-6C57C08D2BF7}" type="datetimeFigureOut">
              <a:rPr lang="en-US" smtClean="0"/>
              <a:t>2024-12-11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212163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86428B-C221-44CF-8409-6C57C08D2BF7}" type="datetimeFigureOut">
              <a:rPr lang="en-US" smtClean="0"/>
              <a:t>2024-12-11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180540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6428B-C221-44CF-8409-6C57C08D2BF7}" type="datetimeFigureOut">
              <a:rPr lang="en-US" smtClean="0"/>
              <a:t>2024-12-11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35245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86428B-C221-44CF-8409-6C57C08D2BF7}" type="datetimeFigureOut">
              <a:rPr lang="en-US" smtClean="0"/>
              <a:t>2024-12-11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290198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86428B-C221-44CF-8409-6C57C08D2BF7}" type="datetimeFigureOut">
              <a:rPr lang="en-US" smtClean="0"/>
              <a:t>2024-12-11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208923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6428B-C221-44CF-8409-6C57C08D2BF7}" type="datetimeFigureOut">
              <a:rPr lang="en-US" smtClean="0"/>
              <a:t>2024-12-11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90750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6428B-C221-44CF-8409-6C57C08D2BF7}" type="datetimeFigureOut">
              <a:rPr lang="en-US" smtClean="0"/>
              <a:t>2024-12-11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6A5CE-2F1F-40D0-AB57-EBD63D802374}" type="slidenum">
              <a:rPr lang="en-US" smtClean="0"/>
              <a:t>‹#›</a:t>
            </a:fld>
            <a:endParaRPr lang="en-US"/>
          </a:p>
        </p:txBody>
      </p:sp>
    </p:spTree>
    <p:extLst>
      <p:ext uri="{BB962C8B-B14F-4D97-AF65-F5344CB8AC3E}">
        <p14:creationId xmlns:p14="http://schemas.microsoft.com/office/powerpoint/2010/main" val="113970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86428B-C221-44CF-8409-6C57C08D2BF7}" type="datetimeFigureOut">
              <a:rPr lang="en-US" smtClean="0"/>
              <a:t>2024-12-11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76A5CE-2F1F-40D0-AB57-EBD63D802374}" type="slidenum">
              <a:rPr lang="en-US" smtClean="0"/>
              <a:t>‹#›</a:t>
            </a:fld>
            <a:endParaRPr lang="en-US"/>
          </a:p>
        </p:txBody>
      </p:sp>
    </p:spTree>
    <p:extLst>
      <p:ext uri="{BB962C8B-B14F-4D97-AF65-F5344CB8AC3E}">
        <p14:creationId xmlns:p14="http://schemas.microsoft.com/office/powerpoint/2010/main" val="182183247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8E202-62F2-2CA9-2343-DFC0AD206239}"/>
              </a:ext>
            </a:extLst>
          </p:cNvPr>
          <p:cNvSpPr>
            <a:spLocks noGrp="1"/>
          </p:cNvSpPr>
          <p:nvPr>
            <p:ph type="ctrTitle"/>
          </p:nvPr>
        </p:nvSpPr>
        <p:spPr>
          <a:xfrm>
            <a:off x="1993805" y="1354668"/>
            <a:ext cx="8204391" cy="2346475"/>
          </a:xfrm>
        </p:spPr>
        <p:txBody>
          <a:bodyPr>
            <a:normAutofit/>
          </a:bodyPr>
          <a:lstStyle/>
          <a:p>
            <a:pPr algn="ctr"/>
            <a:r>
              <a:rPr lang="en-US" sz="6000"/>
              <a:t>Các Hệ tHống Thông Tin thông minh</a:t>
            </a:r>
          </a:p>
        </p:txBody>
      </p:sp>
      <p:sp>
        <p:nvSpPr>
          <p:cNvPr id="3" name="Subtitle 2">
            <a:extLst>
              <a:ext uri="{FF2B5EF4-FFF2-40B4-BE49-F238E27FC236}">
                <a16:creationId xmlns:a16="http://schemas.microsoft.com/office/drawing/2014/main" id="{F5EEF9ED-52C6-F039-EE71-2B3FC3BC2098}"/>
              </a:ext>
            </a:extLst>
          </p:cNvPr>
          <p:cNvSpPr>
            <a:spLocks noGrp="1"/>
          </p:cNvSpPr>
          <p:nvPr>
            <p:ph type="subTitle" idx="1"/>
          </p:nvPr>
        </p:nvSpPr>
        <p:spPr>
          <a:xfrm>
            <a:off x="2497137" y="3940629"/>
            <a:ext cx="7197726" cy="1240970"/>
          </a:xfrm>
        </p:spPr>
        <p:txBody>
          <a:bodyPr>
            <a:normAutofit/>
          </a:bodyPr>
          <a:lstStyle/>
          <a:p>
            <a:pPr algn="ct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cây</a:t>
            </a:r>
            <a:r>
              <a:rPr lang="en-US" dirty="0"/>
              <a:t> </a:t>
            </a:r>
            <a:r>
              <a:rPr lang="en-US" dirty="0" err="1"/>
              <a:t>xanh</a:t>
            </a:r>
            <a:endParaRPr lang="en-US" dirty="0"/>
          </a:p>
        </p:txBody>
      </p:sp>
      <p:cxnSp>
        <p:nvCxnSpPr>
          <p:cNvPr id="10"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1398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ice fields in terraces">
            <a:extLst>
              <a:ext uri="{FF2B5EF4-FFF2-40B4-BE49-F238E27FC236}">
                <a16:creationId xmlns:a16="http://schemas.microsoft.com/office/drawing/2014/main" id="{B0A767C7-D243-08F6-4C64-CC262AE7DE25}"/>
              </a:ext>
            </a:extLst>
          </p:cNvPr>
          <p:cNvPicPr>
            <a:picLocks noChangeAspect="1"/>
          </p:cNvPicPr>
          <p:nvPr/>
        </p:nvPicPr>
        <p:blipFill rotWithShape="1">
          <a:blip r:embed="rId4">
            <a:alphaModFix amt="20000"/>
          </a:blip>
          <a:srcRect t="7407"/>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A3D7A95-34B9-5ED8-6B73-6D764A9FB373}"/>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dirty="0" err="1"/>
              <a:t>Hệ</a:t>
            </a:r>
            <a:r>
              <a:rPr lang="en-US" dirty="0"/>
              <a:t> Tri </a:t>
            </a:r>
            <a:r>
              <a:rPr lang="en-US" dirty="0" err="1"/>
              <a:t>Thức</a:t>
            </a:r>
            <a:r>
              <a:rPr lang="en-US" dirty="0"/>
              <a:t> </a:t>
            </a:r>
            <a:r>
              <a:rPr lang="en-US" dirty="0" err="1"/>
              <a:t>Cây</a:t>
            </a:r>
            <a:r>
              <a:rPr lang="en-US" dirty="0"/>
              <a:t> </a:t>
            </a:r>
            <a:r>
              <a:rPr lang="en-US" dirty="0" err="1"/>
              <a:t>Quyết</a:t>
            </a:r>
            <a:r>
              <a:rPr lang="en-US" dirty="0"/>
              <a:t> </a:t>
            </a:r>
            <a:r>
              <a:rPr lang="en-US" dirty="0" err="1"/>
              <a:t>Định</a:t>
            </a:r>
            <a:endParaRPr lang="en-US" sz="4800" dirty="0"/>
          </a:p>
        </p:txBody>
      </p:sp>
    </p:spTree>
    <p:extLst>
      <p:ext uri="{BB962C8B-B14F-4D97-AF65-F5344CB8AC3E}">
        <p14:creationId xmlns:p14="http://schemas.microsoft.com/office/powerpoint/2010/main" val="10804921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13A1-CF01-64BF-1BD3-017B8162027B}"/>
              </a:ext>
            </a:extLst>
          </p:cNvPr>
          <p:cNvSpPr>
            <a:spLocks noGrp="1"/>
          </p:cNvSpPr>
          <p:nvPr>
            <p:ph type="title"/>
          </p:nvPr>
        </p:nvSpPr>
        <p:spPr>
          <a:xfrm>
            <a:off x="6400800" y="609600"/>
            <a:ext cx="5147730" cy="1641987"/>
          </a:xfrm>
        </p:spPr>
        <p:txBody>
          <a:bodyPr>
            <a:normAutofit/>
          </a:bodyPr>
          <a:lstStyle/>
          <a:p>
            <a:r>
              <a:rPr lang="en-US"/>
              <a:t>Giới Thiệu về Hệ Tri Thức Cây Quyết Định</a:t>
            </a:r>
            <a:endParaRPr lang="vi-VN"/>
          </a:p>
        </p:txBody>
      </p:sp>
      <p:sp>
        <p:nvSpPr>
          <p:cNvPr id="11" name="Content Placeholder 10">
            <a:extLst>
              <a:ext uri="{FF2B5EF4-FFF2-40B4-BE49-F238E27FC236}">
                <a16:creationId xmlns:a16="http://schemas.microsoft.com/office/drawing/2014/main" id="{21575E73-D50B-179C-03A8-698F287E3691}"/>
              </a:ext>
            </a:extLst>
          </p:cNvPr>
          <p:cNvSpPr>
            <a:spLocks noGrp="1"/>
          </p:cNvSpPr>
          <p:nvPr>
            <p:ph idx="1"/>
          </p:nvPr>
        </p:nvSpPr>
        <p:spPr>
          <a:xfrm>
            <a:off x="6400800" y="2251587"/>
            <a:ext cx="5147730" cy="3637935"/>
          </a:xfrm>
        </p:spPr>
        <p:txBody>
          <a:bodyPr>
            <a:normAutofit lnSpcReduction="10000"/>
          </a:bodyPr>
          <a:lstStyle/>
          <a:p>
            <a:pPr marL="0" indent="0">
              <a:lnSpc>
                <a:spcPct val="90000"/>
              </a:lnSpc>
              <a:buNone/>
            </a:pPr>
            <a:r>
              <a:rPr lang="en-US" sz="1700" b="1"/>
              <a:t>	1. Cây quyết định là gì?</a:t>
            </a:r>
          </a:p>
          <a:p>
            <a:pPr marL="457200" lvl="1" indent="0">
              <a:lnSpc>
                <a:spcPct val="90000"/>
              </a:lnSpc>
              <a:buNone/>
            </a:pPr>
            <a:r>
              <a:rPr lang="vi-VN" sz="1700" b="1"/>
              <a:t>Cây quyết định (Decision Tree)</a:t>
            </a:r>
            <a:r>
              <a:rPr lang="vi-VN" sz="1700"/>
              <a:t> là một mô hình học máy được sử dụng để phân loại và dự đoán. Cây quyết định mô hình hóa các quyết định và các hậu quả của chúng dưới dạng cây phân nhánh.</a:t>
            </a:r>
            <a:endParaRPr lang="en-US" sz="1700"/>
          </a:p>
          <a:p>
            <a:pPr marL="457200" lvl="1" indent="0">
              <a:lnSpc>
                <a:spcPct val="90000"/>
              </a:lnSpc>
              <a:buNone/>
            </a:pPr>
            <a:r>
              <a:rPr lang="en-US" sz="1700" b="1"/>
              <a:t>2. Cách cây quyết định hoạt động:</a:t>
            </a:r>
          </a:p>
          <a:p>
            <a:pPr marL="457200" lvl="1" indent="0">
              <a:lnSpc>
                <a:spcPct val="90000"/>
              </a:lnSpc>
              <a:buNone/>
            </a:pPr>
            <a:r>
              <a:rPr lang="vi-VN" sz="1700"/>
              <a:t>Nút gốc (Root Node): Nút bắt đầu của cây quyết định, đại diện cho toàn bộ tập dữ liệu.</a:t>
            </a:r>
            <a:endParaRPr lang="en-US" sz="1700"/>
          </a:p>
          <a:p>
            <a:pPr marL="457200" lvl="1" indent="0">
              <a:lnSpc>
                <a:spcPct val="90000"/>
              </a:lnSpc>
              <a:buNone/>
            </a:pPr>
            <a:r>
              <a:rPr lang="vi-VN" sz="1700"/>
              <a:t>Nút trung gian (Internal Nodes): Các nút bên trong cây, đại diện cho các thuộc tính được sử dụng để chia dữ liệu.</a:t>
            </a:r>
            <a:endParaRPr lang="en-US" sz="1700"/>
          </a:p>
          <a:p>
            <a:pPr marL="457200" lvl="1" indent="0">
              <a:lnSpc>
                <a:spcPct val="90000"/>
              </a:lnSpc>
              <a:buNone/>
            </a:pPr>
            <a:r>
              <a:rPr lang="vi-VN" sz="1700"/>
              <a:t>Nút lá (Leaf Nodes): Các nút cuối cùng, đại diện cho các nhãn hoặc giá trị dự đoán.</a:t>
            </a:r>
            <a:endParaRPr lang="en-US" sz="1700"/>
          </a:p>
        </p:txBody>
      </p:sp>
      <p:pic>
        <p:nvPicPr>
          <p:cNvPr id="12" name="Content Placeholder 11">
            <a:extLst>
              <a:ext uri="{FF2B5EF4-FFF2-40B4-BE49-F238E27FC236}">
                <a16:creationId xmlns:a16="http://schemas.microsoft.com/office/drawing/2014/main" id="{B5D16283-0338-8CA1-592C-9FE4E8FE6492}"/>
              </a:ext>
            </a:extLst>
          </p:cNvPr>
          <p:cNvPicPr>
            <a:picLocks noChangeAspect="1"/>
          </p:cNvPicPr>
          <p:nvPr/>
        </p:nvPicPr>
        <p:blipFill>
          <a:blip r:embed="rId3"/>
          <a:stretch>
            <a:fillRect/>
          </a:stretch>
        </p:blipFill>
        <p:spPr>
          <a:xfrm>
            <a:off x="648930" y="1895733"/>
            <a:ext cx="5447070" cy="273715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18191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8C079-429A-91FE-22FF-3D9DC6CF6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91583-621D-BC01-1954-502D0E3DB180}"/>
              </a:ext>
            </a:extLst>
          </p:cNvPr>
          <p:cNvSpPr>
            <a:spLocks noGrp="1"/>
          </p:cNvSpPr>
          <p:nvPr>
            <p:ph type="title"/>
          </p:nvPr>
        </p:nvSpPr>
        <p:spPr/>
        <p:txBody>
          <a:bodyPr/>
          <a:lstStyle/>
          <a:p>
            <a:pPr algn="ctr"/>
            <a:r>
              <a:rPr lang="en-US" dirty="0" err="1"/>
              <a:t>Giới</a:t>
            </a:r>
            <a:r>
              <a:rPr lang="en-US" dirty="0"/>
              <a:t> </a:t>
            </a:r>
            <a:r>
              <a:rPr lang="en-US" dirty="0" err="1"/>
              <a:t>Thiệu</a:t>
            </a:r>
            <a:r>
              <a:rPr lang="en-US" dirty="0"/>
              <a:t> </a:t>
            </a:r>
            <a:r>
              <a:rPr lang="en-US" dirty="0" err="1"/>
              <a:t>về</a:t>
            </a:r>
            <a:r>
              <a:rPr lang="en-US" dirty="0"/>
              <a:t> </a:t>
            </a:r>
            <a:r>
              <a:rPr lang="en-US" dirty="0" err="1"/>
              <a:t>Hệ</a:t>
            </a:r>
            <a:r>
              <a:rPr lang="en-US" dirty="0"/>
              <a:t> Tri </a:t>
            </a:r>
            <a:r>
              <a:rPr lang="en-US" dirty="0" err="1"/>
              <a:t>Thức</a:t>
            </a:r>
            <a:r>
              <a:rPr lang="en-US" dirty="0"/>
              <a:t> </a:t>
            </a:r>
            <a:r>
              <a:rPr lang="en-US" dirty="0" err="1"/>
              <a:t>Cây</a:t>
            </a:r>
            <a:r>
              <a:rPr lang="en-US" dirty="0"/>
              <a:t> </a:t>
            </a:r>
            <a:r>
              <a:rPr lang="en-US" dirty="0" err="1"/>
              <a:t>Quyết</a:t>
            </a:r>
            <a:r>
              <a:rPr lang="en-US" dirty="0"/>
              <a:t> </a:t>
            </a:r>
            <a:r>
              <a:rPr lang="en-US" dirty="0" err="1"/>
              <a:t>Định</a:t>
            </a:r>
            <a:endParaRPr lang="vi-VN" dirty="0"/>
          </a:p>
        </p:txBody>
      </p:sp>
      <p:sp>
        <p:nvSpPr>
          <p:cNvPr id="11" name="Content Placeholder 10">
            <a:extLst>
              <a:ext uri="{FF2B5EF4-FFF2-40B4-BE49-F238E27FC236}">
                <a16:creationId xmlns:a16="http://schemas.microsoft.com/office/drawing/2014/main" id="{66E8C27A-CD6F-E13B-F38B-E253F93F52CD}"/>
              </a:ext>
            </a:extLst>
          </p:cNvPr>
          <p:cNvSpPr>
            <a:spLocks noGrp="1"/>
          </p:cNvSpPr>
          <p:nvPr>
            <p:ph idx="1"/>
          </p:nvPr>
        </p:nvSpPr>
        <p:spPr/>
        <p:txBody>
          <a:bodyPr>
            <a:normAutofit/>
          </a:bodyPr>
          <a:lstStyle/>
          <a:p>
            <a:pPr marL="0" indent="0">
              <a:buNone/>
            </a:pPr>
            <a:r>
              <a:rPr lang="en-US" sz="2000" b="1" dirty="0"/>
              <a:t>	3. </a:t>
            </a:r>
            <a:r>
              <a:rPr lang="en-US" sz="2000" b="1" dirty="0" err="1"/>
              <a:t>Lợi</a:t>
            </a:r>
            <a:r>
              <a:rPr lang="en-US" sz="2000" b="1" dirty="0"/>
              <a:t> </a:t>
            </a:r>
            <a:r>
              <a:rPr lang="en-US" sz="2000" b="1" dirty="0" err="1"/>
              <a:t>ích</a:t>
            </a:r>
            <a:r>
              <a:rPr lang="en-US" sz="2000" b="1" dirty="0"/>
              <a:t> </a:t>
            </a:r>
            <a:r>
              <a:rPr lang="en-US" sz="2000" b="1" dirty="0" err="1"/>
              <a:t>của</a:t>
            </a:r>
            <a:r>
              <a:rPr lang="en-US" sz="2000" b="1" dirty="0"/>
              <a:t> </a:t>
            </a:r>
            <a:r>
              <a:rPr lang="en-US" sz="2000" b="1" dirty="0" err="1"/>
              <a:t>việc</a:t>
            </a:r>
            <a:r>
              <a:rPr lang="en-US" sz="2000" b="1" dirty="0"/>
              <a:t> </a:t>
            </a:r>
            <a:r>
              <a:rPr lang="en-US" sz="2000" b="1" dirty="0" err="1"/>
              <a:t>sử</a:t>
            </a:r>
            <a:r>
              <a:rPr lang="en-US" sz="2000" b="1" dirty="0"/>
              <a:t> </a:t>
            </a:r>
            <a:r>
              <a:rPr lang="en-US" sz="2000" b="1" dirty="0" err="1"/>
              <a:t>dụng</a:t>
            </a:r>
            <a:r>
              <a:rPr lang="en-US" sz="2000" b="1" dirty="0"/>
              <a:t> </a:t>
            </a:r>
            <a:r>
              <a:rPr lang="en-US" sz="2000" b="1" dirty="0" err="1"/>
              <a:t>cây</a:t>
            </a:r>
            <a:r>
              <a:rPr lang="en-US" sz="2000" b="1" dirty="0"/>
              <a:t> </a:t>
            </a:r>
            <a:r>
              <a:rPr lang="en-US" sz="2000" b="1" dirty="0" err="1"/>
              <a:t>quyết</a:t>
            </a:r>
            <a:r>
              <a:rPr lang="en-US" sz="2000" b="1" dirty="0"/>
              <a:t> </a:t>
            </a:r>
            <a:r>
              <a:rPr lang="en-US" sz="2000" b="1" dirty="0" err="1"/>
              <a:t>định</a:t>
            </a:r>
            <a:r>
              <a:rPr lang="en-US" sz="2000" b="1" dirty="0"/>
              <a:t> </a:t>
            </a:r>
            <a:r>
              <a:rPr lang="en-US" sz="2000" b="1" dirty="0" err="1"/>
              <a:t>trong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cây</a:t>
            </a:r>
            <a:r>
              <a:rPr lang="en-US" sz="2000" b="1" dirty="0"/>
              <a:t> </a:t>
            </a:r>
            <a:r>
              <a:rPr lang="en-US" sz="2000" b="1" dirty="0" err="1"/>
              <a:t>xanh</a:t>
            </a:r>
            <a:r>
              <a:rPr lang="en-US" sz="2000" b="1" dirty="0"/>
              <a:t> </a:t>
            </a:r>
          </a:p>
          <a:p>
            <a:r>
              <a:rPr lang="vi-VN" sz="2000" dirty="0"/>
              <a:t>Phân loại và dự đoán tình trạng sức khỏe của cây: Sử dụng các đặc điểm như chiều cao, đường kính, tuổi để phân loại và dự đoán tình trạng sức khỏe của cây.</a:t>
            </a:r>
            <a:endParaRPr lang="en-US" sz="2000" dirty="0"/>
          </a:p>
          <a:p>
            <a:r>
              <a:rPr lang="vi-VN" sz="2000" dirty="0"/>
              <a:t>Dễ hiểu và trực quan: Cây quyết định cung cấp một cách dễ dàng để hiểu và giải thích các quyết định của mô hình.</a:t>
            </a:r>
            <a:endParaRPr lang="en-US" sz="2000" dirty="0"/>
          </a:p>
          <a:p>
            <a:r>
              <a:rPr lang="vi-VN" sz="2000" dirty="0"/>
              <a:t>Hiệu quả trong quản lý và ra quyết định: Hỗ trợ các quyết định liên quan đến chăm sóc và bảo dưỡng cây xanh.</a:t>
            </a:r>
            <a:endParaRPr lang="en-US" sz="2000" dirty="0"/>
          </a:p>
          <a:p>
            <a:pPr marL="0" indent="0">
              <a:buNone/>
            </a:pPr>
            <a:endParaRPr lang="en-US" sz="2000" dirty="0"/>
          </a:p>
        </p:txBody>
      </p:sp>
    </p:spTree>
    <p:extLst>
      <p:ext uri="{BB962C8B-B14F-4D97-AF65-F5344CB8AC3E}">
        <p14:creationId xmlns:p14="http://schemas.microsoft.com/office/powerpoint/2010/main" val="4797301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BE3D-AD6F-F4AD-63A4-55331ED8D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601834-0618-0D34-C1CA-966B895AFE12}"/>
              </a:ext>
            </a:extLst>
          </p:cNvPr>
          <p:cNvSpPr>
            <a:spLocks noGrp="1"/>
          </p:cNvSpPr>
          <p:nvPr>
            <p:ph type="title"/>
          </p:nvPr>
        </p:nvSpPr>
        <p:spPr/>
        <p:txBody>
          <a:bodyPr/>
          <a:lstStyle/>
          <a:p>
            <a:pPr algn="ctr"/>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dirty="0"/>
          </a:p>
        </p:txBody>
      </p:sp>
      <p:sp>
        <p:nvSpPr>
          <p:cNvPr id="4" name="Content Placeholder 3">
            <a:extLst>
              <a:ext uri="{FF2B5EF4-FFF2-40B4-BE49-F238E27FC236}">
                <a16:creationId xmlns:a16="http://schemas.microsoft.com/office/drawing/2014/main" id="{6DCDE9B8-BBD7-7AF9-D7E0-3085FBD4B04B}"/>
              </a:ext>
            </a:extLst>
          </p:cNvPr>
          <p:cNvSpPr>
            <a:spLocks noGrp="1"/>
          </p:cNvSpPr>
          <p:nvPr>
            <p:ph idx="1"/>
          </p:nvPr>
        </p:nvSpPr>
        <p:spPr/>
        <p:txBody>
          <a:bodyPr>
            <a:normAutofit/>
          </a:bodyPr>
          <a:lstStyle/>
          <a:p>
            <a:r>
              <a:rPr lang="en-US" b="1" dirty="0">
                <a:latin typeface="Arial" panose="020B0604020202020204" pitchFamily="34" charset="0"/>
                <a:cs typeface="Arial" panose="020B0604020202020204" pitchFamily="34" charset="0"/>
              </a:rPr>
              <a:t>1. </a:t>
            </a:r>
            <a:r>
              <a:rPr lang="en-US" b="1" dirty="0" err="1">
                <a:latin typeface="Arial" panose="020B0604020202020204" pitchFamily="34" charset="0"/>
                <a:cs typeface="Arial" panose="020B0604020202020204" pitchFamily="34" charset="0"/>
              </a:rPr>
              <a:t>Dữ</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liệu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huấn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luyện</a:t>
            </a:r>
            <a:r>
              <a:rPr lang="en-US" b="1" dirty="0">
                <a:latin typeface="Arial" panose="020B0604020202020204" pitchFamily="34" charset="0"/>
                <a:cs typeface="Arial" panose="020B0604020202020204" pitchFamily="34" charset="0"/>
              </a:rPr>
              <a:t>:</a:t>
            </a:r>
          </a:p>
          <a:p>
            <a:pPr marL="457200" lvl="1" indent="0">
              <a:buNone/>
            </a:pPr>
            <a:r>
              <a:rPr lang="vi-VN" dirty="0"/>
              <a:t>Các đặc điểm cây: Chiều cao (Height), Đường kính (Diameter), Tuổi (Age).</a:t>
            </a:r>
          </a:p>
          <a:p>
            <a:pPr marL="457200" lvl="1" indent="0">
              <a:buNone/>
            </a:pPr>
            <a:r>
              <a:rPr lang="vi-VN" dirty="0"/>
              <a:t>Tình trạng sức khỏe hiện tại: Khoẻ mạnh (Healthy), Yếu (Weak), Bệnh (Sick), Cần tỉa (Pruning).</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2. Quy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huấn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luyện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đoán</a:t>
            </a:r>
            <a:r>
              <a:rPr lang="en-US" b="1" dirty="0">
                <a:latin typeface="Arial" panose="020B0604020202020204" pitchFamily="34" charset="0"/>
                <a:cs typeface="Arial" panose="020B0604020202020204" pitchFamily="34" charset="0"/>
              </a:rPr>
              <a:t>:</a:t>
            </a:r>
          </a:p>
          <a:p>
            <a:pPr marL="457200" lvl="1" indent="0">
              <a:buNone/>
            </a:pPr>
            <a:r>
              <a:rPr lang="vi-VN" dirty="0">
                <a:latin typeface="Arial" panose="020B0604020202020204" pitchFamily="34" charset="0"/>
                <a:cs typeface="Arial" panose="020B0604020202020204" pitchFamily="34" charset="0"/>
              </a:rPr>
              <a:t>Bước 1: Chuẩn bị dữ liệu: Thu thập và xử lý dữ liệu về các đặc điểm và tình trạng sức khỏe của cây.</a:t>
            </a:r>
            <a:endParaRPr lang="en-US" dirty="0">
              <a:latin typeface="Arial" panose="020B0604020202020204" pitchFamily="34" charset="0"/>
              <a:cs typeface="Arial" panose="020B0604020202020204" pitchFamily="34" charset="0"/>
            </a:endParaRPr>
          </a:p>
          <a:p>
            <a:pPr marL="457200" lvl="1" indent="0">
              <a:buNone/>
            </a:pPr>
            <a:r>
              <a:rPr lang="vi-VN" dirty="0">
                <a:latin typeface="Arial" panose="020B0604020202020204" pitchFamily="34" charset="0"/>
                <a:cs typeface="Arial" panose="020B0604020202020204" pitchFamily="34" charset="0"/>
              </a:rPr>
              <a:t>Bước 2: Huấn luyện mô hình: Sử dụng dữ liệu huấn luyện để huấn luyện mô hình cây quyết định.</a:t>
            </a:r>
            <a:endParaRPr lang="en-US" dirty="0">
              <a:latin typeface="Arial" panose="020B0604020202020204" pitchFamily="34" charset="0"/>
              <a:cs typeface="Arial" panose="020B0604020202020204" pitchFamily="34" charset="0"/>
            </a:endParaRPr>
          </a:p>
          <a:p>
            <a:pPr marL="457200" lvl="1" indent="0">
              <a:buNone/>
            </a:pPr>
            <a:r>
              <a:rPr lang="vi-VN" dirty="0">
                <a:latin typeface="Arial" panose="020B0604020202020204" pitchFamily="34" charset="0"/>
                <a:cs typeface="Arial" panose="020B0604020202020204" pitchFamily="34" charset="0"/>
              </a:rPr>
              <a:t>Bước 3: Dự đoán tình trạng sức khỏe cây mới: Sử dụng mô hình đã huấn luyện để dự đoán tình trạng sức khỏe của cây mới.</a:t>
            </a:r>
            <a:endParaRPr lang="en-US" b="1" dirty="0">
              <a:latin typeface="Arial" panose="020B060402020202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15172100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3A670E1E-C0DB-961C-C416-D9B28DE80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7A5348-FA5B-0B76-71BC-628259D2F0C5}"/>
              </a:ext>
            </a:extLst>
          </p:cNvPr>
          <p:cNvSpPr>
            <a:spLocks noGrp="1"/>
          </p:cNvSpPr>
          <p:nvPr>
            <p:ph type="title"/>
          </p:nvPr>
        </p:nvSpPr>
        <p:spPr>
          <a:xfrm>
            <a:off x="6400800" y="609600"/>
            <a:ext cx="5147730" cy="1641987"/>
          </a:xfrm>
        </p:spPr>
        <p:txBody>
          <a:bodyPr>
            <a:normAutofit/>
          </a:bodyPr>
          <a:lstStyle/>
          <a:p>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a:p>
        </p:txBody>
      </p:sp>
      <p:sp>
        <p:nvSpPr>
          <p:cNvPr id="8" name="Content Placeholder 7">
            <a:extLst>
              <a:ext uri="{FF2B5EF4-FFF2-40B4-BE49-F238E27FC236}">
                <a16:creationId xmlns:a16="http://schemas.microsoft.com/office/drawing/2014/main" id="{3AA7DAAB-B995-B6D9-2E12-EF0B24C1B4E8}"/>
              </a:ext>
            </a:extLst>
          </p:cNvPr>
          <p:cNvSpPr>
            <a:spLocks noGrp="1"/>
          </p:cNvSpPr>
          <p:nvPr>
            <p:ph idx="1"/>
          </p:nvPr>
        </p:nvSpPr>
        <p:spPr>
          <a:xfrm>
            <a:off x="6400800" y="2251587"/>
            <a:ext cx="5147730" cy="3637935"/>
          </a:xfrm>
        </p:spPr>
        <p:txBody>
          <a:bodyPr>
            <a:normAutofit/>
          </a:bodyPr>
          <a:lstStyle/>
          <a:p>
            <a:r>
              <a:rPr lang="vi-VN" sz="2400" dirty="0"/>
              <a:t>Lớp </a:t>
            </a:r>
            <a:r>
              <a:rPr lang="en-US" sz="2400" dirty="0" err="1"/>
              <a:t>DecisionTreeClassifierCustom</a:t>
            </a:r>
            <a:r>
              <a:rPr lang="vi-VN" sz="2400" dirty="0"/>
              <a:t> </a:t>
            </a:r>
            <a:endParaRPr lang="en-US" sz="2400" dirty="0"/>
          </a:p>
          <a:p>
            <a:pPr marL="457200" lvl="1" indent="0">
              <a:buNone/>
            </a:pPr>
            <a:r>
              <a:rPr lang="en-US" sz="2000" dirty="0"/>
              <a:t>Đ</a:t>
            </a:r>
            <a:r>
              <a:rPr lang="vi-VN" sz="2000" dirty="0"/>
              <a:t>ược sử dụng để tạo và huấn luyện mô hình cây quyết định.</a:t>
            </a:r>
            <a:endParaRPr lang="en-US" sz="2000" dirty="0"/>
          </a:p>
          <a:p>
            <a:pPr marL="457200" lvl="1" indent="0">
              <a:buNone/>
            </a:pPr>
            <a:r>
              <a:rPr lang="vi-VN" sz="2000" dirty="0"/>
              <a:t>self.tree khởi tạo cây quyết định dưới dạng một từ điển.</a:t>
            </a:r>
            <a:endParaRPr lang="en-US" sz="2000" dirty="0"/>
          </a:p>
        </p:txBody>
      </p:sp>
      <p:pic>
        <p:nvPicPr>
          <p:cNvPr id="7" name="Picture 6">
            <a:extLst>
              <a:ext uri="{FF2B5EF4-FFF2-40B4-BE49-F238E27FC236}">
                <a16:creationId xmlns:a16="http://schemas.microsoft.com/office/drawing/2014/main" id="{284A3A22-0082-721D-F292-931708F73258}"/>
              </a:ext>
            </a:extLst>
          </p:cNvPr>
          <p:cNvPicPr>
            <a:picLocks noChangeAspect="1"/>
          </p:cNvPicPr>
          <p:nvPr/>
        </p:nvPicPr>
        <p:blipFill>
          <a:blip r:embed="rId3"/>
          <a:stretch>
            <a:fillRect/>
          </a:stretch>
        </p:blipFill>
        <p:spPr>
          <a:xfrm>
            <a:off x="648930" y="2083919"/>
            <a:ext cx="5447070" cy="23607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629883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A1A963D3-F482-FF2E-81B9-81C1700E5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DE369-4F8C-845A-FD9B-ECA7BFF4DB7A}"/>
              </a:ext>
            </a:extLst>
          </p:cNvPr>
          <p:cNvSpPr>
            <a:spLocks noGrp="1"/>
          </p:cNvSpPr>
          <p:nvPr>
            <p:ph type="title"/>
          </p:nvPr>
        </p:nvSpPr>
        <p:spPr>
          <a:xfrm>
            <a:off x="632651" y="643465"/>
            <a:ext cx="3746091" cy="5571072"/>
          </a:xfrm>
        </p:spPr>
        <p:txBody>
          <a:bodyPr>
            <a:normAutofit/>
          </a:bodyPr>
          <a:lstStyle/>
          <a:p>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dirty="0"/>
          </a:p>
        </p:txBody>
      </p:sp>
      <p:sp>
        <p:nvSpPr>
          <p:cNvPr id="8" name="Content Placeholder 7">
            <a:extLst>
              <a:ext uri="{FF2B5EF4-FFF2-40B4-BE49-F238E27FC236}">
                <a16:creationId xmlns:a16="http://schemas.microsoft.com/office/drawing/2014/main" id="{083A0A8D-5C18-E6C6-B02B-60D022F1BAA7}"/>
              </a:ext>
            </a:extLst>
          </p:cNvPr>
          <p:cNvSpPr>
            <a:spLocks noGrp="1"/>
          </p:cNvSpPr>
          <p:nvPr>
            <p:ph idx="1"/>
          </p:nvPr>
        </p:nvSpPr>
        <p:spPr>
          <a:xfrm>
            <a:off x="4709650" y="643464"/>
            <a:ext cx="6838883" cy="3731891"/>
          </a:xfrm>
        </p:spPr>
        <p:txBody>
          <a:bodyPr>
            <a:normAutofit/>
          </a:bodyPr>
          <a:lstStyle/>
          <a:p>
            <a:r>
              <a:rPr lang="vi-VN" sz="2400" dirty="0"/>
              <a:t>Phương thức fit:</a:t>
            </a:r>
            <a:endParaRPr lang="en-US" sz="2400" dirty="0"/>
          </a:p>
          <a:p>
            <a:pPr marL="457200" lvl="1" indent="0">
              <a:buNone/>
            </a:pPr>
            <a:r>
              <a:rPr lang="vi-VN" sz="2000" dirty="0"/>
              <a:t>Dùng để huấn luyện mô hình cây quyết định với dữ liệu đầu vào x (các đặc điểm cây) và y (nhãn tình trạng sức khỏe).</a:t>
            </a:r>
            <a:endParaRPr lang="en-US" sz="2000" dirty="0"/>
          </a:p>
          <a:p>
            <a:pPr marL="457200" lvl="1" indent="0">
              <a:buNone/>
            </a:pPr>
            <a:r>
              <a:rPr lang="vi-VN" sz="2000" dirty="0"/>
              <a:t>Sao chép x và thêm y vào dưới dạng cột label.</a:t>
            </a:r>
            <a:endParaRPr lang="en-US" sz="2000" dirty="0"/>
          </a:p>
          <a:p>
            <a:pPr marL="457200" lvl="1" indent="0">
              <a:buNone/>
            </a:pPr>
            <a:r>
              <a:rPr lang="vi-VN" sz="2000" dirty="0"/>
              <a:t>Gọi phương thức _build_tree để xây dựng cây quyết định.</a:t>
            </a:r>
            <a:endParaRPr lang="en-US" sz="2000" dirty="0"/>
          </a:p>
          <a:p>
            <a:endParaRPr lang="en-US" dirty="0"/>
          </a:p>
        </p:txBody>
      </p:sp>
      <p:pic>
        <p:nvPicPr>
          <p:cNvPr id="12" name="Picture 11">
            <a:extLst>
              <a:ext uri="{FF2B5EF4-FFF2-40B4-BE49-F238E27FC236}">
                <a16:creationId xmlns:a16="http://schemas.microsoft.com/office/drawing/2014/main" id="{72C5D1E7-70C4-1396-DBA1-552EEE05AC7D}"/>
              </a:ext>
            </a:extLst>
          </p:cNvPr>
          <p:cNvPicPr>
            <a:picLocks noChangeAspect="1"/>
          </p:cNvPicPr>
          <p:nvPr/>
        </p:nvPicPr>
        <p:blipFill>
          <a:blip r:embed="rId3"/>
          <a:stretch>
            <a:fillRect/>
          </a:stretch>
        </p:blipFill>
        <p:spPr>
          <a:xfrm>
            <a:off x="4848845" y="4375355"/>
            <a:ext cx="6560491" cy="195174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580409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1DAC08B-E16D-3E38-42EB-31C0B6CF2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8DB1D-8D66-373A-9B85-09DAB0A54F34}"/>
              </a:ext>
            </a:extLst>
          </p:cNvPr>
          <p:cNvSpPr>
            <a:spLocks noGrp="1"/>
          </p:cNvSpPr>
          <p:nvPr>
            <p:ph type="title"/>
          </p:nvPr>
        </p:nvSpPr>
        <p:spPr>
          <a:xfrm>
            <a:off x="632651" y="643465"/>
            <a:ext cx="3746091" cy="5571072"/>
          </a:xfrm>
        </p:spPr>
        <p:txBody>
          <a:bodyPr>
            <a:normAutofit/>
          </a:bodyPr>
          <a:lstStyle/>
          <a:p>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dirty="0"/>
          </a:p>
        </p:txBody>
      </p:sp>
      <p:sp>
        <p:nvSpPr>
          <p:cNvPr id="8" name="Content Placeholder 7">
            <a:extLst>
              <a:ext uri="{FF2B5EF4-FFF2-40B4-BE49-F238E27FC236}">
                <a16:creationId xmlns:a16="http://schemas.microsoft.com/office/drawing/2014/main" id="{A27A1CFC-E601-C774-4C7E-F3D0304986BB}"/>
              </a:ext>
            </a:extLst>
          </p:cNvPr>
          <p:cNvSpPr>
            <a:spLocks noGrp="1"/>
          </p:cNvSpPr>
          <p:nvPr>
            <p:ph idx="1"/>
          </p:nvPr>
        </p:nvSpPr>
        <p:spPr>
          <a:xfrm>
            <a:off x="4709650" y="643464"/>
            <a:ext cx="6838883" cy="3731891"/>
          </a:xfrm>
        </p:spPr>
        <p:txBody>
          <a:bodyPr>
            <a:normAutofit/>
          </a:bodyPr>
          <a:lstStyle/>
          <a:p>
            <a:r>
              <a:rPr lang="vi-VN" sz="2400" dirty="0"/>
              <a:t>Phương thức _entropy:</a:t>
            </a:r>
            <a:endParaRPr lang="en-US" sz="2400" dirty="0"/>
          </a:p>
          <a:p>
            <a:pPr marL="457200" lvl="1" indent="0">
              <a:buNone/>
            </a:pPr>
            <a:r>
              <a:rPr lang="vi-VN" sz="2000" dirty="0"/>
              <a:t>Tính toán entropy của tập dữ liệu y.</a:t>
            </a:r>
            <a:endParaRPr lang="en-US" sz="2000" dirty="0"/>
          </a:p>
          <a:p>
            <a:pPr marL="457200" lvl="1" indent="0">
              <a:buNone/>
            </a:pPr>
            <a:r>
              <a:rPr lang="vi-VN" sz="2000" dirty="0"/>
              <a:t>counts là số lượng xuất hiện của từng nhãn trong y.</a:t>
            </a:r>
            <a:endParaRPr lang="en-US" sz="2000" dirty="0"/>
          </a:p>
          <a:p>
            <a:pPr marL="457200" lvl="1" indent="0">
              <a:buNone/>
            </a:pPr>
            <a:r>
              <a:rPr lang="vi-VN" sz="2000" dirty="0"/>
              <a:t>probabilities là tỉ lệ xuất hiện của từng nhãn.</a:t>
            </a:r>
            <a:endParaRPr lang="en-US" sz="2000" dirty="0"/>
          </a:p>
          <a:p>
            <a:pPr marL="0" indent="0">
              <a:buNone/>
            </a:pPr>
            <a:endParaRPr lang="en-US" dirty="0"/>
          </a:p>
        </p:txBody>
      </p:sp>
      <p:pic>
        <p:nvPicPr>
          <p:cNvPr id="4" name="Picture 3">
            <a:extLst>
              <a:ext uri="{FF2B5EF4-FFF2-40B4-BE49-F238E27FC236}">
                <a16:creationId xmlns:a16="http://schemas.microsoft.com/office/drawing/2014/main" id="{17D1E566-5D8C-4E6F-7BC8-B76D01038319}"/>
              </a:ext>
            </a:extLst>
          </p:cNvPr>
          <p:cNvPicPr>
            <a:picLocks noChangeAspect="1"/>
          </p:cNvPicPr>
          <p:nvPr/>
        </p:nvPicPr>
        <p:blipFill>
          <a:blip r:embed="rId3"/>
          <a:stretch>
            <a:fillRect/>
          </a:stretch>
        </p:blipFill>
        <p:spPr>
          <a:xfrm>
            <a:off x="3291840" y="4780116"/>
            <a:ext cx="8256694" cy="14449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386210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378F4464-0352-44B9-F01F-9F0DA3F8F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31339-1AD9-1A7A-E2E4-32F994647EDF}"/>
              </a:ext>
            </a:extLst>
          </p:cNvPr>
          <p:cNvSpPr>
            <a:spLocks noGrp="1"/>
          </p:cNvSpPr>
          <p:nvPr>
            <p:ph type="title"/>
          </p:nvPr>
        </p:nvSpPr>
        <p:spPr>
          <a:xfrm>
            <a:off x="632651" y="643465"/>
            <a:ext cx="3746091" cy="5571072"/>
          </a:xfrm>
        </p:spPr>
        <p:txBody>
          <a:bodyPr>
            <a:normAutofit/>
          </a:bodyPr>
          <a:lstStyle/>
          <a:p>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dirty="0"/>
          </a:p>
        </p:txBody>
      </p:sp>
      <p:sp>
        <p:nvSpPr>
          <p:cNvPr id="8" name="Content Placeholder 7">
            <a:extLst>
              <a:ext uri="{FF2B5EF4-FFF2-40B4-BE49-F238E27FC236}">
                <a16:creationId xmlns:a16="http://schemas.microsoft.com/office/drawing/2014/main" id="{99291AA5-00BF-D713-5C46-F754305CA8B9}"/>
              </a:ext>
            </a:extLst>
          </p:cNvPr>
          <p:cNvSpPr>
            <a:spLocks noGrp="1"/>
          </p:cNvSpPr>
          <p:nvPr>
            <p:ph idx="1"/>
          </p:nvPr>
        </p:nvSpPr>
        <p:spPr>
          <a:xfrm>
            <a:off x="4709650" y="643464"/>
            <a:ext cx="6838883" cy="3731891"/>
          </a:xfrm>
        </p:spPr>
        <p:txBody>
          <a:bodyPr>
            <a:normAutofit/>
          </a:bodyPr>
          <a:lstStyle/>
          <a:p>
            <a:pPr marL="0" indent="0" algn="l" rtl="0" eaLnBrk="1" latinLnBrk="0" hangingPunct="1">
              <a:spcAft>
                <a:spcPts val="1000"/>
              </a:spcAft>
            </a:pPr>
            <a:r>
              <a:rPr lang="en-US" sz="2400" kern="1200" dirty="0">
                <a:solidFill>
                  <a:srgbClr val="FFFFFF"/>
                </a:solidFill>
                <a:effectLst/>
                <a:latin typeface="Arial" panose="020B0604020202020204" pitchFamily="34" charset="0"/>
                <a:ea typeface="+mn-ea"/>
                <a:cs typeface="+mn-cs"/>
              </a:rPr>
              <a:t>   </a:t>
            </a:r>
            <a:r>
              <a:rPr lang="vi-VN" sz="2400" kern="1200" dirty="0">
                <a:solidFill>
                  <a:srgbClr val="FFFFFF"/>
                </a:solidFill>
                <a:effectLst/>
                <a:latin typeface="Arial" panose="020B0604020202020204" pitchFamily="34" charset="0"/>
                <a:ea typeface="+mn-ea"/>
                <a:cs typeface="+mn-cs"/>
              </a:rPr>
              <a:t>Phương thức _information_gain:</a:t>
            </a:r>
            <a:endParaRPr lang="en-US" sz="2400" dirty="0">
              <a:effectLst/>
            </a:endParaRPr>
          </a:p>
          <a:p>
            <a:pPr marL="457200" lvl="1" indent="0">
              <a:buNone/>
            </a:pPr>
            <a:r>
              <a:rPr lang="en-US" sz="2000" dirty="0" err="1"/>
              <a:t>Tính</a:t>
            </a:r>
            <a:r>
              <a:rPr lang="en-US" sz="2000" dirty="0"/>
              <a:t> </a:t>
            </a:r>
            <a:r>
              <a:rPr lang="en-US" sz="2000" dirty="0" err="1"/>
              <a:t>toán</a:t>
            </a:r>
            <a:r>
              <a:rPr lang="en-US" sz="2000" dirty="0"/>
              <a:t> </a:t>
            </a:r>
            <a:r>
              <a:rPr lang="en-US" sz="2000" dirty="0" err="1"/>
              <a:t>độ</a:t>
            </a:r>
            <a:r>
              <a:rPr lang="en-US" sz="2000" dirty="0"/>
              <a:t> </a:t>
            </a:r>
            <a:r>
              <a:rPr lang="en-US" sz="2000" dirty="0" err="1"/>
              <a:t>lợi</a:t>
            </a:r>
            <a:r>
              <a:rPr lang="en-US" sz="2000" dirty="0"/>
              <a:t> </a:t>
            </a:r>
            <a:r>
              <a:rPr lang="en-US" sz="2000" dirty="0" err="1"/>
              <a:t>thông</a:t>
            </a:r>
            <a:r>
              <a:rPr lang="en-US" sz="2000" dirty="0"/>
              <a:t> tin (information gain) </a:t>
            </a:r>
            <a:r>
              <a:rPr lang="en-US" sz="2000" dirty="0" err="1"/>
              <a:t>cho</a:t>
            </a:r>
            <a:r>
              <a:rPr lang="en-US" sz="2000" dirty="0"/>
              <a:t> </a:t>
            </a:r>
            <a:r>
              <a:rPr lang="en-US" sz="2000" dirty="0" err="1"/>
              <a:t>thuộc</a:t>
            </a:r>
            <a:r>
              <a:rPr lang="en-US" sz="2000" dirty="0"/>
              <a:t> </a:t>
            </a:r>
            <a:r>
              <a:rPr lang="en-US" sz="2000" dirty="0" err="1"/>
              <a:t>tính</a:t>
            </a:r>
            <a:r>
              <a:rPr lang="en-US" sz="2000" dirty="0"/>
              <a:t> feature </a:t>
            </a:r>
            <a:r>
              <a:rPr lang="en-US" sz="2000" dirty="0" err="1"/>
              <a:t>trong</a:t>
            </a:r>
            <a:r>
              <a:rPr lang="en-US" sz="2000" dirty="0"/>
              <a:t> </a:t>
            </a:r>
            <a:r>
              <a:rPr lang="en-US" sz="2000" dirty="0" err="1"/>
              <a:t>tập</a:t>
            </a:r>
            <a:r>
              <a:rPr lang="en-US" sz="2000" dirty="0"/>
              <a:t> </a:t>
            </a:r>
            <a:r>
              <a:rPr lang="en-US" sz="2000" dirty="0" err="1"/>
              <a:t>dữ</a:t>
            </a:r>
            <a:r>
              <a:rPr lang="en-US" sz="2000" dirty="0"/>
              <a:t> </a:t>
            </a:r>
            <a:r>
              <a:rPr lang="en-US" sz="2000" dirty="0" err="1"/>
              <a:t>liệu</a:t>
            </a:r>
            <a:r>
              <a:rPr lang="en-US" sz="2000" dirty="0"/>
              <a:t> data.</a:t>
            </a:r>
          </a:p>
          <a:p>
            <a:pPr marL="457200" lvl="1" indent="0">
              <a:buNone/>
            </a:pPr>
            <a:r>
              <a:rPr lang="en-US" sz="2000" dirty="0"/>
              <a:t>values </a:t>
            </a:r>
            <a:r>
              <a:rPr lang="en-US" sz="2000" dirty="0" err="1"/>
              <a:t>là</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duy</a:t>
            </a:r>
            <a:r>
              <a:rPr lang="en-US" sz="2000" dirty="0"/>
              <a:t> </a:t>
            </a:r>
            <a:r>
              <a:rPr lang="en-US" sz="2000" dirty="0" err="1"/>
              <a:t>nhất</a:t>
            </a:r>
            <a:r>
              <a:rPr lang="en-US" sz="2000" dirty="0"/>
              <a:t> </a:t>
            </a:r>
            <a:r>
              <a:rPr lang="en-US" sz="2000" dirty="0" err="1"/>
              <a:t>của</a:t>
            </a:r>
            <a:r>
              <a:rPr lang="en-US" sz="2000" dirty="0"/>
              <a:t> </a:t>
            </a:r>
            <a:r>
              <a:rPr lang="en-US" sz="2000" dirty="0" err="1"/>
              <a:t>thuộc</a:t>
            </a:r>
            <a:r>
              <a:rPr lang="en-US" sz="2000" dirty="0"/>
              <a:t> </a:t>
            </a:r>
            <a:r>
              <a:rPr lang="en-US" sz="2000" dirty="0" err="1"/>
              <a:t>tính</a:t>
            </a:r>
            <a:r>
              <a:rPr lang="en-US" sz="2000" dirty="0"/>
              <a:t> feature.</a:t>
            </a:r>
          </a:p>
          <a:p>
            <a:pPr marL="457200" lvl="1" indent="0">
              <a:buNone/>
            </a:pPr>
            <a:r>
              <a:rPr lang="en-US" sz="2000" dirty="0" err="1"/>
              <a:t>Tính</a:t>
            </a:r>
            <a:r>
              <a:rPr lang="en-US" sz="2000" dirty="0"/>
              <a:t> </a:t>
            </a:r>
            <a:r>
              <a:rPr lang="en-US" sz="2000" dirty="0" err="1"/>
              <a:t>toán</a:t>
            </a:r>
            <a:r>
              <a:rPr lang="en-US" sz="2000" dirty="0"/>
              <a:t> entropy </a:t>
            </a:r>
            <a:r>
              <a:rPr lang="en-US" sz="2000" dirty="0" err="1"/>
              <a:t>có</a:t>
            </a:r>
            <a:r>
              <a:rPr lang="en-US" sz="2000" dirty="0"/>
              <a:t> </a:t>
            </a:r>
            <a:r>
              <a:rPr lang="en-US" sz="2000" dirty="0" err="1"/>
              <a:t>trọng</a:t>
            </a:r>
            <a:r>
              <a:rPr lang="en-US" sz="2000" dirty="0"/>
              <a:t> </a:t>
            </a:r>
            <a:r>
              <a:rPr lang="en-US" sz="2000" dirty="0" err="1"/>
              <a:t>số</a:t>
            </a:r>
            <a:r>
              <a:rPr lang="en-US" sz="2000" dirty="0"/>
              <a:t> </a:t>
            </a:r>
            <a:r>
              <a:rPr lang="en-US" sz="2000" dirty="0" err="1"/>
              <a:t>cho</a:t>
            </a:r>
            <a:r>
              <a:rPr lang="en-US" sz="2000" dirty="0"/>
              <a:t> </a:t>
            </a:r>
            <a:r>
              <a:rPr lang="en-US" sz="2000" dirty="0" err="1"/>
              <a:t>từng</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feature.</a:t>
            </a:r>
          </a:p>
          <a:p>
            <a:pPr marL="457200" lvl="1" indent="0">
              <a:buNone/>
            </a:pPr>
            <a:r>
              <a:rPr lang="en-US" sz="2000" dirty="0" err="1"/>
              <a:t>Độ</a:t>
            </a:r>
            <a:r>
              <a:rPr lang="en-US" sz="2000" dirty="0"/>
              <a:t> </a:t>
            </a:r>
            <a:r>
              <a:rPr lang="en-US" sz="2000" dirty="0" err="1"/>
              <a:t>lợi</a:t>
            </a:r>
            <a:r>
              <a:rPr lang="en-US" sz="2000" dirty="0"/>
              <a:t> </a:t>
            </a:r>
            <a:r>
              <a:rPr lang="en-US" sz="2000" dirty="0" err="1"/>
              <a:t>thông</a:t>
            </a:r>
            <a:r>
              <a:rPr lang="en-US" sz="2000" dirty="0"/>
              <a:t> tin </a:t>
            </a:r>
            <a:r>
              <a:rPr lang="en-US" sz="2000" dirty="0" err="1"/>
              <a:t>là</a:t>
            </a:r>
            <a:r>
              <a:rPr lang="en-US" sz="2000" dirty="0"/>
              <a:t> </a:t>
            </a:r>
            <a:r>
              <a:rPr lang="en-US" sz="2000" dirty="0" err="1"/>
              <a:t>sự</a:t>
            </a:r>
            <a:r>
              <a:rPr lang="en-US" sz="2000" dirty="0"/>
              <a:t> </a:t>
            </a:r>
            <a:r>
              <a:rPr lang="en-US" sz="2000" dirty="0" err="1"/>
              <a:t>chênh</a:t>
            </a:r>
            <a:r>
              <a:rPr lang="en-US" sz="2000" dirty="0"/>
              <a:t> </a:t>
            </a:r>
            <a:r>
              <a:rPr lang="en-US" sz="2000" dirty="0" err="1"/>
              <a:t>lệch</a:t>
            </a:r>
            <a:r>
              <a:rPr lang="en-US" sz="2000" dirty="0"/>
              <a:t> </a:t>
            </a:r>
            <a:r>
              <a:rPr lang="en-US" sz="2000" dirty="0" err="1"/>
              <a:t>giữa</a:t>
            </a:r>
            <a:r>
              <a:rPr lang="en-US" sz="2000" dirty="0"/>
              <a:t> entropy </a:t>
            </a:r>
            <a:r>
              <a:rPr lang="en-US" sz="2000" dirty="0" err="1"/>
              <a:t>của</a:t>
            </a:r>
            <a:r>
              <a:rPr lang="en-US" sz="2000" dirty="0"/>
              <a:t> </a:t>
            </a:r>
            <a:r>
              <a:rPr lang="en-US" sz="2000" dirty="0" err="1"/>
              <a:t>nhãn</a:t>
            </a:r>
            <a:r>
              <a:rPr lang="en-US" sz="2000" dirty="0"/>
              <a:t> </a:t>
            </a:r>
            <a:r>
              <a:rPr lang="en-US" sz="2000" dirty="0" err="1"/>
              <a:t>và</a:t>
            </a:r>
            <a:r>
              <a:rPr lang="en-US" sz="2000" dirty="0"/>
              <a:t> entropy </a:t>
            </a:r>
            <a:r>
              <a:rPr lang="en-US" sz="2000" dirty="0" err="1"/>
              <a:t>có</a:t>
            </a:r>
            <a:r>
              <a:rPr lang="en-US" sz="2000" dirty="0"/>
              <a:t> </a:t>
            </a:r>
            <a:r>
              <a:rPr lang="en-US" sz="2000" dirty="0" err="1"/>
              <a:t>trọng</a:t>
            </a:r>
            <a:r>
              <a:rPr lang="en-US" sz="2000" dirty="0"/>
              <a:t> </a:t>
            </a:r>
            <a:r>
              <a:rPr lang="en-US" sz="2000" dirty="0" err="1"/>
              <a:t>số</a:t>
            </a:r>
            <a:r>
              <a:rPr lang="en-US" sz="2000" dirty="0"/>
              <a:t>.</a:t>
            </a:r>
          </a:p>
          <a:p>
            <a:pPr marL="0" indent="0">
              <a:buNone/>
            </a:pPr>
            <a:endParaRPr lang="en-US" dirty="0"/>
          </a:p>
        </p:txBody>
      </p:sp>
      <p:pic>
        <p:nvPicPr>
          <p:cNvPr id="5" name="Picture 4">
            <a:extLst>
              <a:ext uri="{FF2B5EF4-FFF2-40B4-BE49-F238E27FC236}">
                <a16:creationId xmlns:a16="http://schemas.microsoft.com/office/drawing/2014/main" id="{85089DE6-13F9-3868-70BC-8E8E7FC2A17B}"/>
              </a:ext>
            </a:extLst>
          </p:cNvPr>
          <p:cNvPicPr>
            <a:picLocks noChangeAspect="1"/>
          </p:cNvPicPr>
          <p:nvPr/>
        </p:nvPicPr>
        <p:blipFill>
          <a:blip r:embed="rId3"/>
          <a:stretch>
            <a:fillRect/>
          </a:stretch>
        </p:blipFill>
        <p:spPr>
          <a:xfrm>
            <a:off x="4378742" y="4277327"/>
            <a:ext cx="7093659" cy="21635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696886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C16F9FE-177D-A30C-9D22-E7713DA48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D19829-8937-640F-98FE-81465A7D5355}"/>
              </a:ext>
            </a:extLst>
          </p:cNvPr>
          <p:cNvSpPr>
            <a:spLocks noGrp="1"/>
          </p:cNvSpPr>
          <p:nvPr>
            <p:ph type="title"/>
          </p:nvPr>
        </p:nvSpPr>
        <p:spPr>
          <a:xfrm>
            <a:off x="632651" y="643465"/>
            <a:ext cx="3746091" cy="5571072"/>
          </a:xfrm>
        </p:spPr>
        <p:txBody>
          <a:bodyPr>
            <a:normAutofit/>
          </a:bodyPr>
          <a:lstStyle/>
          <a:p>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dirty="0"/>
          </a:p>
        </p:txBody>
      </p:sp>
      <p:sp>
        <p:nvSpPr>
          <p:cNvPr id="8" name="Content Placeholder 7">
            <a:extLst>
              <a:ext uri="{FF2B5EF4-FFF2-40B4-BE49-F238E27FC236}">
                <a16:creationId xmlns:a16="http://schemas.microsoft.com/office/drawing/2014/main" id="{8BA03608-229F-082E-9FA7-5EF908ABE2E7}"/>
              </a:ext>
            </a:extLst>
          </p:cNvPr>
          <p:cNvSpPr>
            <a:spLocks noGrp="1"/>
          </p:cNvSpPr>
          <p:nvPr>
            <p:ph idx="1"/>
          </p:nvPr>
        </p:nvSpPr>
        <p:spPr>
          <a:xfrm>
            <a:off x="4709650" y="643464"/>
            <a:ext cx="6838883" cy="3731891"/>
          </a:xfrm>
        </p:spPr>
        <p:txBody>
          <a:bodyPr>
            <a:normAutofit/>
          </a:bodyPr>
          <a:lstStyle/>
          <a:p>
            <a:r>
              <a:rPr lang="vi-VN" sz="2400" dirty="0"/>
              <a:t>Phương thức _best_feature:</a:t>
            </a:r>
            <a:endParaRPr lang="en-US" sz="2400" dirty="0"/>
          </a:p>
          <a:p>
            <a:pPr marL="457200" lvl="1" indent="0">
              <a:buNone/>
            </a:pPr>
            <a:r>
              <a:rPr lang="en-US" sz="2000" dirty="0" err="1"/>
              <a:t>Tìm</a:t>
            </a:r>
            <a:r>
              <a:rPr lang="en-US" sz="2000" dirty="0"/>
              <a:t> </a:t>
            </a:r>
            <a:r>
              <a:rPr lang="en-US" sz="2000" dirty="0" err="1"/>
              <a:t>thuộc</a:t>
            </a:r>
            <a:r>
              <a:rPr lang="en-US" sz="2000" dirty="0"/>
              <a:t> </a:t>
            </a:r>
            <a:r>
              <a:rPr lang="en-US" sz="2000" dirty="0" err="1"/>
              <a:t>tính</a:t>
            </a:r>
            <a:r>
              <a:rPr lang="en-US" sz="2000" dirty="0"/>
              <a:t> </a:t>
            </a:r>
            <a:r>
              <a:rPr lang="en-US" sz="2000" dirty="0" err="1"/>
              <a:t>tốt</a:t>
            </a:r>
            <a:r>
              <a:rPr lang="en-US" sz="2000" dirty="0"/>
              <a:t> </a:t>
            </a:r>
            <a:r>
              <a:rPr lang="en-US" sz="2000" dirty="0" err="1"/>
              <a:t>nhất</a:t>
            </a:r>
            <a:r>
              <a:rPr lang="en-US" sz="2000" dirty="0"/>
              <a:t> </a:t>
            </a:r>
            <a:r>
              <a:rPr lang="en-US" sz="2000" dirty="0" err="1"/>
              <a:t>để</a:t>
            </a:r>
            <a:r>
              <a:rPr lang="en-US" sz="2000" dirty="0"/>
              <a:t> chia </a:t>
            </a:r>
            <a:r>
              <a:rPr lang="en-US" sz="2000" dirty="0" err="1"/>
              <a:t>dữ</a:t>
            </a:r>
            <a:r>
              <a:rPr lang="en-US" sz="2000" dirty="0"/>
              <a:t> </a:t>
            </a:r>
            <a:r>
              <a:rPr lang="en-US" sz="2000" dirty="0" err="1"/>
              <a:t>liệu</a:t>
            </a:r>
            <a:r>
              <a:rPr lang="en-US" sz="2000" dirty="0"/>
              <a:t> </a:t>
            </a:r>
            <a:r>
              <a:rPr lang="en-US" sz="2000" dirty="0" err="1"/>
              <a:t>dựa</a:t>
            </a:r>
            <a:r>
              <a:rPr lang="en-US" sz="2000" dirty="0"/>
              <a:t> </a:t>
            </a:r>
            <a:r>
              <a:rPr lang="en-US" sz="2000" dirty="0" err="1"/>
              <a:t>trên</a:t>
            </a:r>
            <a:r>
              <a:rPr lang="en-US" sz="2000" dirty="0"/>
              <a:t> </a:t>
            </a:r>
            <a:r>
              <a:rPr lang="en-US" sz="2000" dirty="0" err="1"/>
              <a:t>độ</a:t>
            </a:r>
            <a:r>
              <a:rPr lang="en-US" sz="2000" dirty="0"/>
              <a:t> </a:t>
            </a:r>
            <a:r>
              <a:rPr lang="en-US" sz="2000" dirty="0" err="1"/>
              <a:t>lợi</a:t>
            </a:r>
            <a:r>
              <a:rPr lang="en-US" sz="2000" dirty="0"/>
              <a:t> </a:t>
            </a:r>
            <a:r>
              <a:rPr lang="en-US" sz="2000" dirty="0" err="1"/>
              <a:t>thông</a:t>
            </a:r>
            <a:r>
              <a:rPr lang="en-US" sz="2000" dirty="0"/>
              <a:t> tin.</a:t>
            </a:r>
          </a:p>
          <a:p>
            <a:pPr marL="457200" lvl="1" indent="0">
              <a:buNone/>
            </a:pPr>
            <a:r>
              <a:rPr lang="en-US" sz="2000" dirty="0" err="1"/>
              <a:t>Tính</a:t>
            </a:r>
            <a:r>
              <a:rPr lang="en-US" sz="2000" dirty="0"/>
              <a:t> </a:t>
            </a:r>
            <a:r>
              <a:rPr lang="en-US" sz="2000" dirty="0" err="1"/>
              <a:t>toán</a:t>
            </a:r>
            <a:r>
              <a:rPr lang="en-US" sz="2000" dirty="0"/>
              <a:t> entropy </a:t>
            </a:r>
            <a:r>
              <a:rPr lang="en-US" sz="2000" dirty="0" err="1"/>
              <a:t>của</a:t>
            </a:r>
            <a:r>
              <a:rPr lang="en-US" sz="2000" dirty="0"/>
              <a:t> </a:t>
            </a:r>
            <a:r>
              <a:rPr lang="en-US" sz="2000" dirty="0" err="1"/>
              <a:t>nhãn</a:t>
            </a:r>
            <a:r>
              <a:rPr lang="en-US" sz="2000" dirty="0"/>
              <a:t> (</a:t>
            </a:r>
            <a:r>
              <a:rPr lang="en-US" sz="2000" dirty="0" err="1"/>
              <a:t>label_entropy</a:t>
            </a:r>
            <a:r>
              <a:rPr lang="en-US" sz="2000" dirty="0"/>
              <a:t>).</a:t>
            </a:r>
          </a:p>
          <a:p>
            <a:pPr marL="457200" lvl="1" indent="0">
              <a:buNone/>
            </a:pPr>
            <a:r>
              <a:rPr lang="en-US" sz="2000" dirty="0" err="1"/>
              <a:t>Tính</a:t>
            </a:r>
            <a:r>
              <a:rPr lang="en-US" sz="2000" dirty="0"/>
              <a:t> </a:t>
            </a:r>
            <a:r>
              <a:rPr lang="en-US" sz="2000" dirty="0" err="1"/>
              <a:t>toán</a:t>
            </a:r>
            <a:r>
              <a:rPr lang="en-US" sz="2000" dirty="0"/>
              <a:t> </a:t>
            </a:r>
            <a:r>
              <a:rPr lang="en-US" sz="2000" dirty="0" err="1"/>
              <a:t>độ</a:t>
            </a:r>
            <a:r>
              <a:rPr lang="en-US" sz="2000" dirty="0"/>
              <a:t> </a:t>
            </a:r>
            <a:r>
              <a:rPr lang="en-US" sz="2000" dirty="0" err="1"/>
              <a:t>lợi</a:t>
            </a:r>
            <a:r>
              <a:rPr lang="en-US" sz="2000" dirty="0"/>
              <a:t> </a:t>
            </a:r>
            <a:r>
              <a:rPr lang="en-US" sz="2000" dirty="0" err="1"/>
              <a:t>thông</a:t>
            </a:r>
            <a:r>
              <a:rPr lang="en-US" sz="2000" dirty="0"/>
              <a:t> tin </a:t>
            </a:r>
            <a:r>
              <a:rPr lang="en-US" sz="2000" dirty="0" err="1"/>
              <a:t>cho</a:t>
            </a:r>
            <a:r>
              <a:rPr lang="en-US" sz="2000" dirty="0"/>
              <a:t> </a:t>
            </a:r>
            <a:r>
              <a:rPr lang="en-US" sz="2000" dirty="0" err="1"/>
              <a:t>từng</a:t>
            </a:r>
            <a:r>
              <a:rPr lang="en-US" sz="2000" dirty="0"/>
              <a:t> </a:t>
            </a:r>
            <a:r>
              <a:rPr lang="en-US" sz="2000" dirty="0" err="1"/>
              <a:t>thuộc</a:t>
            </a:r>
            <a:r>
              <a:rPr lang="en-US" sz="2000" dirty="0"/>
              <a:t> </a:t>
            </a:r>
            <a:r>
              <a:rPr lang="en-US" sz="2000" dirty="0" err="1"/>
              <a:t>tính</a:t>
            </a:r>
            <a:r>
              <a:rPr lang="en-US" sz="2000" dirty="0"/>
              <a:t>.</a:t>
            </a:r>
          </a:p>
          <a:p>
            <a:pPr marL="457200" lvl="1" indent="0">
              <a:buNone/>
            </a:pPr>
            <a:r>
              <a:rPr lang="en-US" sz="2000" dirty="0" err="1"/>
              <a:t>Trả</a:t>
            </a:r>
            <a:r>
              <a:rPr lang="en-US" sz="2000" dirty="0"/>
              <a:t> </a:t>
            </a:r>
            <a:r>
              <a:rPr lang="en-US" sz="2000" dirty="0" err="1"/>
              <a:t>về</a:t>
            </a:r>
            <a:r>
              <a:rPr lang="en-US" sz="2000" dirty="0"/>
              <a:t> </a:t>
            </a:r>
            <a:r>
              <a:rPr lang="en-US" sz="2000" dirty="0" err="1"/>
              <a:t>thuộc</a:t>
            </a:r>
            <a:r>
              <a:rPr lang="en-US" sz="2000" dirty="0"/>
              <a:t> </a:t>
            </a:r>
            <a:r>
              <a:rPr lang="en-US" sz="2000" dirty="0" err="1"/>
              <a:t>tính</a:t>
            </a:r>
            <a:r>
              <a:rPr lang="en-US" sz="2000" dirty="0"/>
              <a:t> </a:t>
            </a:r>
            <a:r>
              <a:rPr lang="en-US" sz="2000" dirty="0" err="1"/>
              <a:t>có</a:t>
            </a:r>
            <a:r>
              <a:rPr lang="en-US" sz="2000" dirty="0"/>
              <a:t> </a:t>
            </a:r>
            <a:r>
              <a:rPr lang="en-US" sz="2000" dirty="0" err="1"/>
              <a:t>độ</a:t>
            </a:r>
            <a:r>
              <a:rPr lang="en-US" sz="2000" dirty="0"/>
              <a:t> </a:t>
            </a:r>
            <a:r>
              <a:rPr lang="en-US" sz="2000" dirty="0" err="1"/>
              <a:t>lợi</a:t>
            </a:r>
            <a:r>
              <a:rPr lang="en-US" sz="2000" dirty="0"/>
              <a:t> </a:t>
            </a:r>
            <a:r>
              <a:rPr lang="en-US" sz="2000" dirty="0" err="1"/>
              <a:t>thông</a:t>
            </a:r>
            <a:r>
              <a:rPr lang="en-US" sz="2000" dirty="0"/>
              <a:t> tin </a:t>
            </a:r>
            <a:r>
              <a:rPr lang="en-US" sz="2000" dirty="0" err="1"/>
              <a:t>cao</a:t>
            </a:r>
            <a:r>
              <a:rPr lang="en-US" sz="2000" dirty="0"/>
              <a:t> </a:t>
            </a:r>
            <a:r>
              <a:rPr lang="en-US" sz="2000" dirty="0" err="1"/>
              <a:t>nhất</a:t>
            </a:r>
            <a:r>
              <a:rPr lang="en-US" sz="2000" dirty="0"/>
              <a:t>.</a:t>
            </a:r>
          </a:p>
          <a:p>
            <a:pPr marL="0" indent="0">
              <a:buNone/>
            </a:pPr>
            <a:endParaRPr lang="en-US" dirty="0"/>
          </a:p>
        </p:txBody>
      </p:sp>
      <p:pic>
        <p:nvPicPr>
          <p:cNvPr id="4" name="Picture 3">
            <a:extLst>
              <a:ext uri="{FF2B5EF4-FFF2-40B4-BE49-F238E27FC236}">
                <a16:creationId xmlns:a16="http://schemas.microsoft.com/office/drawing/2014/main" id="{5CC0A3E2-B6EA-2667-8B0A-761DA6D925A1}"/>
              </a:ext>
            </a:extLst>
          </p:cNvPr>
          <p:cNvPicPr>
            <a:picLocks noChangeAspect="1"/>
          </p:cNvPicPr>
          <p:nvPr/>
        </p:nvPicPr>
        <p:blipFill>
          <a:blip r:embed="rId3"/>
          <a:stretch>
            <a:fillRect/>
          </a:stretch>
        </p:blipFill>
        <p:spPr>
          <a:xfrm>
            <a:off x="2363464" y="4882701"/>
            <a:ext cx="9185070" cy="133183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976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1A258C0A-6BEC-E2CF-4DEF-17959C4CB4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0694E1-764B-3503-2960-60725558CC5B}"/>
              </a:ext>
            </a:extLst>
          </p:cNvPr>
          <p:cNvSpPr>
            <a:spLocks noGrp="1"/>
          </p:cNvSpPr>
          <p:nvPr>
            <p:ph type="title"/>
          </p:nvPr>
        </p:nvSpPr>
        <p:spPr>
          <a:xfrm>
            <a:off x="7865806" y="643463"/>
            <a:ext cx="3706762" cy="1608124"/>
          </a:xfrm>
        </p:spPr>
        <p:txBody>
          <a:bodyPr>
            <a:normAutofit/>
          </a:bodyPr>
          <a:lstStyle/>
          <a:p>
            <a:pPr>
              <a:lnSpc>
                <a:spcPct val="90000"/>
              </a:lnSpc>
            </a:pPr>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a:p>
        </p:txBody>
      </p:sp>
      <p:pic>
        <p:nvPicPr>
          <p:cNvPr id="5" name="Picture 4">
            <a:extLst>
              <a:ext uri="{FF2B5EF4-FFF2-40B4-BE49-F238E27FC236}">
                <a16:creationId xmlns:a16="http://schemas.microsoft.com/office/drawing/2014/main" id="{376B8EE6-74B7-D847-1981-67C1EF78766C}"/>
              </a:ext>
            </a:extLst>
          </p:cNvPr>
          <p:cNvPicPr>
            <a:picLocks noChangeAspect="1"/>
          </p:cNvPicPr>
          <p:nvPr/>
        </p:nvPicPr>
        <p:blipFill>
          <a:blip r:embed="rId3"/>
          <a:stretch>
            <a:fillRect/>
          </a:stretch>
        </p:blipFill>
        <p:spPr>
          <a:xfrm>
            <a:off x="643464" y="950405"/>
            <a:ext cx="6897878" cy="49664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Content Placeholder 7">
            <a:extLst>
              <a:ext uri="{FF2B5EF4-FFF2-40B4-BE49-F238E27FC236}">
                <a16:creationId xmlns:a16="http://schemas.microsoft.com/office/drawing/2014/main" id="{F5087889-E24D-7A12-F9E8-948F71831CC8}"/>
              </a:ext>
            </a:extLst>
          </p:cNvPr>
          <p:cNvSpPr>
            <a:spLocks noGrp="1"/>
          </p:cNvSpPr>
          <p:nvPr>
            <p:ph idx="1"/>
          </p:nvPr>
        </p:nvSpPr>
        <p:spPr>
          <a:xfrm>
            <a:off x="7865806" y="2251587"/>
            <a:ext cx="3706762" cy="3972232"/>
          </a:xfrm>
        </p:spPr>
        <p:txBody>
          <a:bodyPr>
            <a:normAutofit/>
          </a:bodyPr>
          <a:lstStyle/>
          <a:p>
            <a:r>
              <a:rPr lang="vi-VN" dirty="0"/>
              <a:t>Phương thức _build_tree:</a:t>
            </a:r>
            <a:endParaRPr lang="en-US" dirty="0"/>
          </a:p>
          <a:p>
            <a:pPr marL="457200" lvl="1" indent="0">
              <a:buNone/>
            </a:pPr>
            <a:r>
              <a:rPr lang="vi-VN" dirty="0"/>
              <a:t>Xây dựng cây quyết định đệ quy từ tập dữ liệu data.</a:t>
            </a:r>
            <a:endParaRPr lang="en-US" dirty="0"/>
          </a:p>
          <a:p>
            <a:pPr marL="457200" lvl="1" indent="0">
              <a:buNone/>
            </a:pPr>
            <a:r>
              <a:rPr lang="vi-VN" dirty="0"/>
              <a:t>Kiểm tra nếu tất cả các nhãn trong data đều giống nhau, trả về nhãn đó.</a:t>
            </a:r>
            <a:endParaRPr lang="en-US" dirty="0"/>
          </a:p>
          <a:p>
            <a:pPr marL="457200" lvl="1" indent="0">
              <a:buNone/>
            </a:pPr>
            <a:r>
              <a:rPr lang="vi-VN" dirty="0"/>
              <a:t>Nếu chỉ còn một thuộc tính, trả về nhãn xuất hiện nhiều nhất.</a:t>
            </a:r>
            <a:endParaRPr lang="en-US" dirty="0"/>
          </a:p>
          <a:p>
            <a:pPr marL="457200" lvl="1" indent="0">
              <a:buNone/>
            </a:pPr>
            <a:r>
              <a:rPr lang="vi-VN" dirty="0"/>
              <a:t>Tìm thuộc tính tốt nhất để chia dữ liệu (best_feature).</a:t>
            </a:r>
            <a:endParaRPr lang="en-US" dirty="0"/>
          </a:p>
          <a:p>
            <a:pPr marL="457200" lvl="1" indent="0">
              <a:buNone/>
            </a:pPr>
            <a:r>
              <a:rPr lang="vi-VN" dirty="0"/>
              <a:t>Tạo cây con cho mỗi giá trị của thuộc tính tốt nhất và gọi đệ quy _build_tree.</a:t>
            </a:r>
            <a:endParaRPr lang="en-US" dirty="0"/>
          </a:p>
        </p:txBody>
      </p:sp>
    </p:spTree>
    <p:extLst>
      <p:ext uri="{BB962C8B-B14F-4D97-AF65-F5344CB8AC3E}">
        <p14:creationId xmlns:p14="http://schemas.microsoft.com/office/powerpoint/2010/main" val="6942670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4076C-68B7-5E60-C483-05E94142F06D}"/>
              </a:ext>
            </a:extLst>
          </p:cNvPr>
          <p:cNvSpPr>
            <a:spLocks noGrp="1"/>
          </p:cNvSpPr>
          <p:nvPr>
            <p:ph type="title"/>
          </p:nvPr>
        </p:nvSpPr>
        <p:spPr>
          <a:xfrm>
            <a:off x="685801" y="533400"/>
            <a:ext cx="10820400" cy="1177092"/>
          </a:xfrm>
        </p:spPr>
        <p:txBody>
          <a:bodyPr anchor="b">
            <a:normAutofit/>
          </a:bodyPr>
          <a:lstStyle/>
          <a:p>
            <a:pPr algn="ctr"/>
            <a:r>
              <a:rPr lang="en-US" sz="4400"/>
              <a:t>Phần Mở đầu	</a:t>
            </a:r>
            <a:endParaRPr lang="vi-VN" sz="4400"/>
          </a:p>
        </p:txBody>
      </p:sp>
      <p:cxnSp>
        <p:nvCxnSpPr>
          <p:cNvPr id="22" name="Straight Connector 21">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037A8F79-0665-C061-A90F-6F61A390815A}"/>
              </a:ext>
            </a:extLst>
          </p:cNvPr>
          <p:cNvSpPr>
            <a:spLocks noGrp="1"/>
          </p:cNvSpPr>
          <p:nvPr>
            <p:ph idx="1"/>
          </p:nvPr>
        </p:nvSpPr>
        <p:spPr>
          <a:xfrm>
            <a:off x="685801" y="2243892"/>
            <a:ext cx="10820400" cy="3547308"/>
          </a:xfrm>
        </p:spPr>
        <p:txBody>
          <a:bodyPr anchor="t">
            <a:normAutofit/>
          </a:bodyPr>
          <a:lstStyle/>
          <a:p>
            <a:pPr marL="0" marR="0" indent="0">
              <a:spcAft>
                <a:spcPts val="800"/>
              </a:spcAft>
              <a:buNone/>
            </a:pP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vi-VN" sz="2400" kern="100" dirty="0">
                <a:effectLst/>
                <a:latin typeface="Times New Roman" panose="02020603050405020304" pitchFamily="18" charset="0"/>
                <a:ea typeface="Yu Gothic" panose="020B0400000000000000" pitchFamily="34" charset="-128"/>
                <a:cs typeface="Times New Roman" panose="02020603050405020304" pitchFamily="18" charset="0"/>
              </a:rPr>
              <a:t>Trong bối cảnh phát triển đô thị hiện đại, việc quản lý và chăm sóc cây xanh không chỉ mang lại lợi ích về mặt thẩm mỹ mà còn góp phần quan trọng trong việc cải thiện môi trường sống, giảm thiểu ô nhiễm không khí, và cung cấp bóng mát cho người dân. Tuy nhiên, việc quản lý số lượng lớn cây xanh trong các khu vực đô thị hiện tại vẫn còn gặp nhiều khó khăn. Việc theo dõi tình trạng cây xanh thường dựa trên phương pháp thủ công hoặc công cụ đơn giản, gây ra các vấn đề về hiệu quả quản lý và chính xác trong việc theo dõi tình trạng của từng cây.</a:t>
            </a:r>
            <a:endParaRPr lang="en-US" sz="24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13741072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7F82DA2F-BB04-9F0A-E52F-02368F68A5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58A2A-EA7D-0917-2A22-72DC7375A091}"/>
              </a:ext>
            </a:extLst>
          </p:cNvPr>
          <p:cNvSpPr>
            <a:spLocks noGrp="1"/>
          </p:cNvSpPr>
          <p:nvPr>
            <p:ph type="title"/>
          </p:nvPr>
        </p:nvSpPr>
        <p:spPr>
          <a:xfrm>
            <a:off x="7865806" y="643463"/>
            <a:ext cx="3706762" cy="1608124"/>
          </a:xfrm>
        </p:spPr>
        <p:txBody>
          <a:bodyPr>
            <a:normAutofit/>
          </a:bodyPr>
          <a:lstStyle/>
          <a:p>
            <a:pPr>
              <a:lnSpc>
                <a:spcPct val="90000"/>
              </a:lnSpc>
            </a:pPr>
            <a:r>
              <a:rPr lang="en-US" dirty="0"/>
              <a:t>Quy </a:t>
            </a:r>
            <a:r>
              <a:rPr lang="en-US" dirty="0" err="1"/>
              <a:t>Trình</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Dự</a:t>
            </a:r>
            <a:r>
              <a:rPr lang="en-US" dirty="0"/>
              <a:t> </a:t>
            </a:r>
            <a:r>
              <a:rPr lang="en-US" dirty="0" err="1"/>
              <a:t>Đoán</a:t>
            </a:r>
            <a:endParaRPr lang="vi-VN"/>
          </a:p>
        </p:txBody>
      </p:sp>
      <p:pic>
        <p:nvPicPr>
          <p:cNvPr id="4" name="Picture 3">
            <a:extLst>
              <a:ext uri="{FF2B5EF4-FFF2-40B4-BE49-F238E27FC236}">
                <a16:creationId xmlns:a16="http://schemas.microsoft.com/office/drawing/2014/main" id="{CD963DF0-0BCC-B09C-5ECC-988F7A277F55}"/>
              </a:ext>
            </a:extLst>
          </p:cNvPr>
          <p:cNvPicPr>
            <a:picLocks noChangeAspect="1"/>
          </p:cNvPicPr>
          <p:nvPr/>
        </p:nvPicPr>
        <p:blipFill>
          <a:blip r:embed="rId3"/>
          <a:stretch>
            <a:fillRect/>
          </a:stretch>
        </p:blipFill>
        <p:spPr>
          <a:xfrm>
            <a:off x="643464" y="1769528"/>
            <a:ext cx="6897878" cy="33282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Content Placeholder 7">
            <a:extLst>
              <a:ext uri="{FF2B5EF4-FFF2-40B4-BE49-F238E27FC236}">
                <a16:creationId xmlns:a16="http://schemas.microsoft.com/office/drawing/2014/main" id="{D54E33D7-81A4-5B4C-C9EA-7429B17E7C7A}"/>
              </a:ext>
            </a:extLst>
          </p:cNvPr>
          <p:cNvSpPr>
            <a:spLocks noGrp="1"/>
          </p:cNvSpPr>
          <p:nvPr>
            <p:ph idx="1"/>
          </p:nvPr>
        </p:nvSpPr>
        <p:spPr>
          <a:xfrm>
            <a:off x="7865806" y="2251587"/>
            <a:ext cx="3706762" cy="3972232"/>
          </a:xfrm>
        </p:spPr>
        <p:txBody>
          <a:bodyPr>
            <a:normAutofit fontScale="92500" lnSpcReduction="10000"/>
          </a:bodyPr>
          <a:lstStyle/>
          <a:p>
            <a:r>
              <a:rPr lang="vi-VN" dirty="0"/>
              <a:t>Phương thức predict:</a:t>
            </a:r>
            <a:endParaRPr lang="en-US" dirty="0"/>
          </a:p>
          <a:p>
            <a:pPr marL="457200" lvl="1" indent="0">
              <a:buNone/>
            </a:pPr>
            <a:r>
              <a:rPr lang="vi-VN" dirty="0"/>
              <a:t>Dự đoán nhãn cho tập dữ liệu mới x.</a:t>
            </a:r>
            <a:endParaRPr lang="en-US" dirty="0"/>
          </a:p>
          <a:p>
            <a:pPr marL="457200" lvl="1" indent="0">
              <a:buNone/>
            </a:pPr>
            <a:r>
              <a:rPr lang="vi-VN" dirty="0"/>
              <a:t>Áp dụng _predict_row cho từng hàng trong x.</a:t>
            </a:r>
            <a:endParaRPr lang="en-US" dirty="0"/>
          </a:p>
          <a:p>
            <a:r>
              <a:rPr lang="vi-VN" dirty="0"/>
              <a:t>Phương thức _predict_row:</a:t>
            </a:r>
            <a:endParaRPr lang="en-US" dirty="0"/>
          </a:p>
          <a:p>
            <a:pPr marL="457200" lvl="1" indent="0">
              <a:buNone/>
            </a:pPr>
            <a:r>
              <a:rPr lang="vi-VN" dirty="0"/>
              <a:t>Dự đoán nhãn cho một hàng dữ liệu row dựa trên cây quyết định tree.</a:t>
            </a:r>
            <a:endParaRPr lang="en-US" dirty="0"/>
          </a:p>
          <a:p>
            <a:pPr marL="457200" lvl="1" indent="0">
              <a:buNone/>
            </a:pPr>
            <a:r>
              <a:rPr lang="vi-VN" dirty="0"/>
              <a:t>Nếu cây đã đến nút lá, trả về giá trị của nút lá.</a:t>
            </a:r>
            <a:endParaRPr lang="en-US" dirty="0"/>
          </a:p>
          <a:p>
            <a:pPr marL="457200" lvl="1" indent="0">
              <a:buNone/>
            </a:pPr>
            <a:r>
              <a:rPr lang="vi-VN" dirty="0"/>
              <a:t>Nếu không, di chuyển đến nhánh tương ứng với giá trị của thuộc tính hiện tại và tiếp tục dự đoán.</a:t>
            </a:r>
            <a:endParaRPr lang="en-US" dirty="0"/>
          </a:p>
          <a:p>
            <a:pPr marL="0" indent="0">
              <a:buNone/>
            </a:pPr>
            <a:endParaRPr lang="en-US" dirty="0"/>
          </a:p>
        </p:txBody>
      </p:sp>
    </p:spTree>
    <p:extLst>
      <p:ext uri="{BB962C8B-B14F-4D97-AF65-F5344CB8AC3E}">
        <p14:creationId xmlns:p14="http://schemas.microsoft.com/office/powerpoint/2010/main" val="27009218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4B141CF6-B5A9-9960-B5AC-FCC16973E2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F1BCCB-5434-F583-4B3D-846CDC5FDEEF}"/>
              </a:ext>
            </a:extLst>
          </p:cNvPr>
          <p:cNvSpPr>
            <a:spLocks noGrp="1"/>
          </p:cNvSpPr>
          <p:nvPr>
            <p:ph type="title"/>
          </p:nvPr>
        </p:nvSpPr>
        <p:spPr>
          <a:xfrm>
            <a:off x="6400800" y="609600"/>
            <a:ext cx="5147730" cy="1641987"/>
          </a:xfrm>
        </p:spPr>
        <p:txBody>
          <a:bodyPr>
            <a:normAutofit/>
          </a:bodyPr>
          <a:lstStyle/>
          <a:p>
            <a:r>
              <a:rPr lang="en-US"/>
              <a:t>Quy Trình Huấn Luyện và Dự Đoán</a:t>
            </a:r>
            <a:endParaRPr lang="vi-VN"/>
          </a:p>
        </p:txBody>
      </p:sp>
      <p:sp>
        <p:nvSpPr>
          <p:cNvPr id="8" name="Content Placeholder 7">
            <a:extLst>
              <a:ext uri="{FF2B5EF4-FFF2-40B4-BE49-F238E27FC236}">
                <a16:creationId xmlns:a16="http://schemas.microsoft.com/office/drawing/2014/main" id="{B5C3140F-1E9D-86C9-CA6D-337BDB94E72D}"/>
              </a:ext>
            </a:extLst>
          </p:cNvPr>
          <p:cNvSpPr>
            <a:spLocks noGrp="1"/>
          </p:cNvSpPr>
          <p:nvPr>
            <p:ph idx="1"/>
          </p:nvPr>
        </p:nvSpPr>
        <p:spPr>
          <a:xfrm>
            <a:off x="6400800" y="2535051"/>
            <a:ext cx="5147730" cy="3637935"/>
          </a:xfrm>
        </p:spPr>
        <p:txBody>
          <a:bodyPr>
            <a:normAutofit fontScale="25000" lnSpcReduction="20000"/>
          </a:bodyPr>
          <a:lstStyle/>
          <a:p>
            <a:r>
              <a:rPr lang="en-US" sz="6400" dirty="0" err="1"/>
              <a:t>Phương</a:t>
            </a:r>
            <a:r>
              <a:rPr lang="en-US" sz="6400" dirty="0"/>
              <a:t> </a:t>
            </a:r>
            <a:r>
              <a:rPr lang="en-US" sz="6400" dirty="0" err="1"/>
              <a:t>thức</a:t>
            </a:r>
            <a:r>
              <a:rPr lang="en-US" sz="6400" dirty="0"/>
              <a:t> </a:t>
            </a:r>
            <a:r>
              <a:rPr lang="en-US" sz="6400" dirty="0" err="1"/>
              <a:t>train_decision_tree</a:t>
            </a:r>
            <a:r>
              <a:rPr lang="en-US" sz="6400" dirty="0"/>
              <a:t>:</a:t>
            </a:r>
          </a:p>
          <a:p>
            <a:pPr marL="457200" lvl="1" indent="0">
              <a:buNone/>
            </a:pPr>
            <a:r>
              <a:rPr lang="en-US" sz="5600" dirty="0" err="1"/>
              <a:t>Chuyển</a:t>
            </a:r>
            <a:r>
              <a:rPr lang="en-US" sz="5600" dirty="0"/>
              <a:t> </a:t>
            </a:r>
            <a:r>
              <a:rPr lang="en-US" sz="5600" dirty="0" err="1"/>
              <a:t>đổi</a:t>
            </a:r>
            <a:r>
              <a:rPr lang="en-US" sz="5600" dirty="0"/>
              <a:t> </a:t>
            </a:r>
            <a:r>
              <a:rPr lang="en-US" sz="5600" dirty="0" err="1"/>
              <a:t>dữ</a:t>
            </a:r>
            <a:r>
              <a:rPr lang="en-US" sz="5600" dirty="0"/>
              <a:t> </a:t>
            </a:r>
            <a:r>
              <a:rPr lang="en-US" sz="5600" dirty="0" err="1"/>
              <a:t>liệu</a:t>
            </a:r>
            <a:r>
              <a:rPr lang="en-US" sz="5600" dirty="0"/>
              <a:t> </a:t>
            </a:r>
            <a:r>
              <a:rPr lang="en-US" sz="5600" dirty="0" err="1"/>
              <a:t>đầu</a:t>
            </a:r>
            <a:r>
              <a:rPr lang="en-US" sz="5600" dirty="0"/>
              <a:t> </a:t>
            </a:r>
            <a:r>
              <a:rPr lang="en-US" sz="5600" dirty="0" err="1"/>
              <a:t>vào</a:t>
            </a:r>
            <a:r>
              <a:rPr lang="en-US" sz="5600" dirty="0"/>
              <a:t> </a:t>
            </a:r>
            <a:r>
              <a:rPr lang="en-US" sz="5600" dirty="0" err="1"/>
              <a:t>thành</a:t>
            </a:r>
            <a:r>
              <a:rPr lang="en-US" sz="5600" dirty="0"/>
              <a:t> </a:t>
            </a:r>
            <a:r>
              <a:rPr lang="en-US" sz="5600" dirty="0" err="1"/>
              <a:t>một</a:t>
            </a:r>
            <a:r>
              <a:rPr lang="en-US" sz="5600" dirty="0"/>
              <a:t> </a:t>
            </a:r>
            <a:r>
              <a:rPr lang="en-US" sz="5600" dirty="0" err="1"/>
              <a:t>DataFrame</a:t>
            </a:r>
            <a:r>
              <a:rPr lang="en-US" sz="5600" dirty="0"/>
              <a:t> </a:t>
            </a:r>
            <a:r>
              <a:rPr lang="en-US" sz="5600" dirty="0" err="1"/>
              <a:t>của</a:t>
            </a:r>
            <a:r>
              <a:rPr lang="en-US" sz="5600" dirty="0"/>
              <a:t> Pandas </a:t>
            </a:r>
            <a:r>
              <a:rPr lang="en-US" sz="5600" dirty="0" err="1"/>
              <a:t>để</a:t>
            </a:r>
            <a:r>
              <a:rPr lang="en-US" sz="5600" dirty="0"/>
              <a:t> </a:t>
            </a:r>
            <a:r>
              <a:rPr lang="en-US" sz="5600" dirty="0" err="1"/>
              <a:t>dễ</a:t>
            </a:r>
            <a:r>
              <a:rPr lang="en-US" sz="5600" dirty="0"/>
              <a:t> </a:t>
            </a:r>
            <a:r>
              <a:rPr lang="en-US" sz="5600" dirty="0" err="1"/>
              <a:t>dàng</a:t>
            </a:r>
            <a:r>
              <a:rPr lang="en-US" sz="5600" dirty="0"/>
              <a:t> </a:t>
            </a:r>
            <a:r>
              <a:rPr lang="en-US" sz="5600" dirty="0" err="1"/>
              <a:t>thao</a:t>
            </a:r>
            <a:r>
              <a:rPr lang="en-US" sz="5600" dirty="0"/>
              <a:t> </a:t>
            </a:r>
            <a:r>
              <a:rPr lang="en-US" sz="5600" dirty="0" err="1"/>
              <a:t>tác</a:t>
            </a:r>
            <a:r>
              <a:rPr lang="en-US" sz="5600" dirty="0"/>
              <a:t> </a:t>
            </a:r>
            <a:r>
              <a:rPr lang="en-US" sz="5600" dirty="0" err="1"/>
              <a:t>và</a:t>
            </a:r>
            <a:r>
              <a:rPr lang="en-US" sz="5600" dirty="0"/>
              <a:t> </a:t>
            </a:r>
            <a:r>
              <a:rPr lang="en-US" sz="5600" dirty="0" err="1"/>
              <a:t>xử</a:t>
            </a:r>
            <a:r>
              <a:rPr lang="en-US" sz="5600" dirty="0"/>
              <a:t> </a:t>
            </a:r>
            <a:r>
              <a:rPr lang="en-US" sz="5600" dirty="0" err="1"/>
              <a:t>lý</a:t>
            </a:r>
            <a:r>
              <a:rPr lang="en-US" sz="5600" dirty="0"/>
              <a:t> </a:t>
            </a:r>
            <a:r>
              <a:rPr lang="en-US" sz="5600" dirty="0" err="1"/>
              <a:t>dữ</a:t>
            </a:r>
            <a:r>
              <a:rPr lang="en-US" sz="5600" dirty="0"/>
              <a:t> </a:t>
            </a:r>
            <a:r>
              <a:rPr lang="en-US" sz="5600" dirty="0" err="1"/>
              <a:t>liệu</a:t>
            </a:r>
            <a:r>
              <a:rPr lang="en-US" sz="5600" dirty="0"/>
              <a:t>.</a:t>
            </a:r>
          </a:p>
          <a:p>
            <a:pPr marL="457200" lvl="1" indent="0">
              <a:buNone/>
            </a:pPr>
            <a:r>
              <a:rPr lang="vi-VN" sz="5600" dirty="0"/>
              <a:t>Kiểm tra xem DataFrame có rỗng hay không. Nếu không rỗng, tiếp tục thực hiện các bước tiếp theo.</a:t>
            </a:r>
            <a:endParaRPr lang="en-US" sz="5600" dirty="0"/>
          </a:p>
          <a:p>
            <a:pPr marL="457200" lvl="1" indent="0">
              <a:buNone/>
            </a:pPr>
            <a:r>
              <a:rPr lang="vi-VN" sz="5600" dirty="0"/>
              <a:t>Lấy các cột Height (Chiều cao), Diameter (Đường kính) và Age (Tuổi) từ DataFrame và lưu vào biến x. Đây là các đặc điểm của cây sẽ được sử dụng làm biến đầu vào cho mô hình.</a:t>
            </a:r>
            <a:endParaRPr lang="en-US" sz="5600" dirty="0"/>
          </a:p>
          <a:p>
            <a:pPr marL="457200" lvl="1" indent="0">
              <a:buNone/>
            </a:pPr>
            <a:r>
              <a:rPr lang="vi-VN" sz="5600" dirty="0"/>
              <a:t>Lấy cột HealthStatus (Tình trạng sức khỏe) từ DataFrame và lưu vào biến y. Đây là biến mục tiêu mà mô hình sẽ dự đoán.</a:t>
            </a:r>
            <a:endParaRPr lang="en-US" sz="5600" dirty="0"/>
          </a:p>
          <a:p>
            <a:pPr marL="457200" lvl="1" indent="0">
              <a:buNone/>
            </a:pPr>
            <a:r>
              <a:rPr lang="vi-VN" sz="5600" dirty="0"/>
              <a:t>Sử dụng np.unique để mã hóa các giá trị tình trạng sức khỏe thành nhãn số. y_labels chứa các nhãn nguyên gốc, còn y chứa các nhãn số tương ứng với từng tình trạng sức khỏe.</a:t>
            </a:r>
            <a:endParaRPr lang="en-US" sz="5600" dirty="0"/>
          </a:p>
          <a:p>
            <a:pPr marL="457200" lvl="1" indent="0">
              <a:buNone/>
            </a:pPr>
            <a:r>
              <a:rPr lang="en-US" sz="5600" dirty="0" err="1"/>
              <a:t>Tạo</a:t>
            </a:r>
            <a:r>
              <a:rPr lang="en-US" sz="5600" dirty="0"/>
              <a:t> </a:t>
            </a:r>
            <a:r>
              <a:rPr lang="en-US" sz="5600" dirty="0" err="1"/>
              <a:t>và</a:t>
            </a:r>
            <a:r>
              <a:rPr lang="en-US" sz="5600" dirty="0"/>
              <a:t> </a:t>
            </a:r>
            <a:r>
              <a:rPr lang="en-US" sz="5600" dirty="0" err="1"/>
              <a:t>huấn</a:t>
            </a:r>
            <a:r>
              <a:rPr lang="en-US" sz="5600" dirty="0"/>
              <a:t> </a:t>
            </a:r>
            <a:r>
              <a:rPr lang="en-US" sz="5600" dirty="0" err="1"/>
              <a:t>luyện</a:t>
            </a:r>
            <a:r>
              <a:rPr lang="en-US" sz="5600" dirty="0"/>
              <a:t> </a:t>
            </a:r>
            <a:r>
              <a:rPr lang="en-US" sz="5600" dirty="0" err="1"/>
              <a:t>mô</a:t>
            </a:r>
            <a:r>
              <a:rPr lang="en-US" sz="5600" dirty="0"/>
              <a:t> </a:t>
            </a:r>
            <a:r>
              <a:rPr lang="en-US" sz="5600" dirty="0" err="1"/>
              <a:t>hình</a:t>
            </a:r>
            <a:r>
              <a:rPr lang="en-US" sz="5600" dirty="0"/>
              <a:t> </a:t>
            </a:r>
            <a:r>
              <a:rPr lang="en-US" sz="5600" dirty="0" err="1"/>
              <a:t>cây</a:t>
            </a:r>
            <a:r>
              <a:rPr lang="en-US" sz="5600" dirty="0"/>
              <a:t> </a:t>
            </a:r>
            <a:r>
              <a:rPr lang="en-US" sz="5600" dirty="0" err="1"/>
              <a:t>quyết</a:t>
            </a:r>
            <a:r>
              <a:rPr lang="en-US" sz="5600" dirty="0"/>
              <a:t> </a:t>
            </a:r>
            <a:r>
              <a:rPr lang="en-US" sz="5600" dirty="0" err="1"/>
              <a:t>định</a:t>
            </a:r>
            <a:r>
              <a:rPr lang="en-US" sz="5600" dirty="0"/>
              <a:t> </a:t>
            </a:r>
            <a:r>
              <a:rPr lang="en-US" sz="5600" dirty="0" err="1"/>
              <a:t>tùy</a:t>
            </a:r>
            <a:r>
              <a:rPr lang="en-US" sz="5600" dirty="0"/>
              <a:t> </a:t>
            </a:r>
            <a:r>
              <a:rPr lang="en-US" sz="5600" dirty="0" err="1"/>
              <a:t>chỉnh</a:t>
            </a:r>
            <a:r>
              <a:rPr lang="en-US" sz="5600" dirty="0"/>
              <a:t> </a:t>
            </a:r>
            <a:r>
              <a:rPr lang="en-US" sz="5600" dirty="0" err="1"/>
              <a:t>với</a:t>
            </a:r>
            <a:r>
              <a:rPr lang="en-US" sz="5600" dirty="0"/>
              <a:t> </a:t>
            </a:r>
            <a:r>
              <a:rPr lang="en-US" sz="5600" dirty="0" err="1"/>
              <a:t>dữ</a:t>
            </a:r>
            <a:r>
              <a:rPr lang="en-US" sz="5600" dirty="0"/>
              <a:t> </a:t>
            </a:r>
            <a:r>
              <a:rPr lang="en-US" sz="5600" dirty="0" err="1"/>
              <a:t>liệu</a:t>
            </a:r>
            <a:r>
              <a:rPr lang="en-US" sz="5600" dirty="0"/>
              <a:t> </a:t>
            </a:r>
            <a:r>
              <a:rPr lang="en-US" sz="5600" dirty="0" err="1"/>
              <a:t>đầu</a:t>
            </a:r>
            <a:r>
              <a:rPr lang="en-US" sz="5600" dirty="0"/>
              <a:t> </a:t>
            </a:r>
            <a:r>
              <a:rPr lang="en-US" sz="5600" dirty="0" err="1"/>
              <a:t>vào</a:t>
            </a:r>
            <a:r>
              <a:rPr lang="en-US" sz="5600" dirty="0"/>
              <a:t> x </a:t>
            </a:r>
            <a:r>
              <a:rPr lang="en-US" sz="5600" dirty="0" err="1"/>
              <a:t>và</a:t>
            </a:r>
            <a:r>
              <a:rPr lang="en-US" sz="5600" dirty="0"/>
              <a:t> </a:t>
            </a:r>
            <a:r>
              <a:rPr lang="en-US" sz="5600" dirty="0" err="1"/>
              <a:t>các</a:t>
            </a:r>
            <a:r>
              <a:rPr lang="en-US" sz="5600" dirty="0"/>
              <a:t> </a:t>
            </a:r>
            <a:r>
              <a:rPr lang="en-US" sz="5600" dirty="0" err="1"/>
              <a:t>nhãn</a:t>
            </a:r>
            <a:r>
              <a:rPr lang="en-US" sz="5600" dirty="0"/>
              <a:t> </a:t>
            </a:r>
            <a:r>
              <a:rPr lang="en-US" sz="5600" dirty="0" err="1"/>
              <a:t>số</a:t>
            </a:r>
            <a:r>
              <a:rPr lang="en-US" sz="5600" dirty="0"/>
              <a:t> y. </a:t>
            </a:r>
            <a:r>
              <a:rPr lang="en-US" sz="5600" dirty="0" err="1"/>
              <a:t>Trả</a:t>
            </a:r>
            <a:r>
              <a:rPr lang="en-US" sz="5600" dirty="0"/>
              <a:t> </a:t>
            </a:r>
            <a:r>
              <a:rPr lang="en-US" sz="5600" dirty="0" err="1"/>
              <a:t>về</a:t>
            </a:r>
            <a:r>
              <a:rPr lang="en-US" sz="5600" dirty="0"/>
              <a:t> </a:t>
            </a:r>
            <a:r>
              <a:rPr lang="en-US" sz="5600" dirty="0" err="1"/>
              <a:t>mô</a:t>
            </a:r>
            <a:r>
              <a:rPr lang="en-US" sz="5600" dirty="0"/>
              <a:t> </a:t>
            </a:r>
            <a:r>
              <a:rPr lang="en-US" sz="5600" dirty="0" err="1"/>
              <a:t>hình</a:t>
            </a:r>
            <a:r>
              <a:rPr lang="en-US" sz="5600" dirty="0"/>
              <a:t> </a:t>
            </a:r>
            <a:r>
              <a:rPr lang="en-US" sz="5600" dirty="0" err="1"/>
              <a:t>cây</a:t>
            </a:r>
            <a:r>
              <a:rPr lang="en-US" sz="5600" dirty="0"/>
              <a:t> </a:t>
            </a:r>
            <a:r>
              <a:rPr lang="en-US" sz="5600" dirty="0" err="1"/>
              <a:t>quyết</a:t>
            </a:r>
            <a:r>
              <a:rPr lang="en-US" sz="5600" dirty="0"/>
              <a:t> </a:t>
            </a:r>
            <a:r>
              <a:rPr lang="en-US" sz="5600" dirty="0" err="1"/>
              <a:t>định</a:t>
            </a:r>
            <a:r>
              <a:rPr lang="en-US" sz="5600" dirty="0"/>
              <a:t> </a:t>
            </a:r>
            <a:r>
              <a:rPr lang="en-US" sz="5600" dirty="0" err="1"/>
              <a:t>đã</a:t>
            </a:r>
            <a:r>
              <a:rPr lang="en-US" sz="5600" dirty="0"/>
              <a:t> </a:t>
            </a:r>
            <a:r>
              <a:rPr lang="en-US" sz="5600" dirty="0" err="1"/>
              <a:t>huấn</a:t>
            </a:r>
            <a:r>
              <a:rPr lang="en-US" sz="5600" dirty="0"/>
              <a:t> </a:t>
            </a:r>
            <a:r>
              <a:rPr lang="en-US" sz="5600" dirty="0" err="1"/>
              <a:t>luyện</a:t>
            </a:r>
            <a:r>
              <a:rPr lang="en-US" sz="5600" dirty="0"/>
              <a:t> (</a:t>
            </a:r>
            <a:r>
              <a:rPr lang="en-US" sz="5600" dirty="0" err="1"/>
              <a:t>clf</a:t>
            </a:r>
            <a:r>
              <a:rPr lang="en-US" sz="5600" dirty="0"/>
              <a:t>) </a:t>
            </a:r>
            <a:r>
              <a:rPr lang="en-US" sz="5600" dirty="0" err="1"/>
              <a:t>và</a:t>
            </a:r>
            <a:r>
              <a:rPr lang="en-US" sz="5600" dirty="0"/>
              <a:t> </a:t>
            </a:r>
            <a:r>
              <a:rPr lang="en-US" sz="5600" dirty="0" err="1"/>
              <a:t>các</a:t>
            </a:r>
            <a:r>
              <a:rPr lang="en-US" sz="5600" dirty="0"/>
              <a:t> </a:t>
            </a:r>
            <a:r>
              <a:rPr lang="en-US" sz="5600" dirty="0" err="1"/>
              <a:t>nhãn</a:t>
            </a:r>
            <a:r>
              <a:rPr lang="en-US" sz="5600" dirty="0"/>
              <a:t> </a:t>
            </a:r>
            <a:r>
              <a:rPr lang="en-US" sz="5600" dirty="0" err="1"/>
              <a:t>nguyên</a:t>
            </a:r>
            <a:r>
              <a:rPr lang="en-US" sz="5600" dirty="0"/>
              <a:t> </a:t>
            </a:r>
            <a:r>
              <a:rPr lang="en-US" sz="5600" dirty="0" err="1"/>
              <a:t>gốc</a:t>
            </a:r>
            <a:r>
              <a:rPr lang="en-US" sz="5600" dirty="0"/>
              <a:t> (</a:t>
            </a:r>
            <a:r>
              <a:rPr lang="en-US" sz="5600" dirty="0" err="1"/>
              <a:t>y_labels</a:t>
            </a:r>
            <a:r>
              <a:rPr lang="en-US" sz="5600" dirty="0"/>
              <a:t>).</a:t>
            </a:r>
          </a:p>
          <a:p>
            <a:pPr marL="0" indent="0">
              <a:buNone/>
            </a:pPr>
            <a:endParaRPr lang="en-US" dirty="0"/>
          </a:p>
        </p:txBody>
      </p:sp>
      <p:pic>
        <p:nvPicPr>
          <p:cNvPr id="5" name="Picture 4">
            <a:extLst>
              <a:ext uri="{FF2B5EF4-FFF2-40B4-BE49-F238E27FC236}">
                <a16:creationId xmlns:a16="http://schemas.microsoft.com/office/drawing/2014/main" id="{AD88FCC1-353D-3F00-504E-0D11DC2837EA}"/>
              </a:ext>
            </a:extLst>
          </p:cNvPr>
          <p:cNvPicPr>
            <a:picLocks noChangeAspect="1"/>
          </p:cNvPicPr>
          <p:nvPr/>
        </p:nvPicPr>
        <p:blipFill>
          <a:blip r:embed="rId3"/>
          <a:stretch>
            <a:fillRect/>
          </a:stretch>
        </p:blipFill>
        <p:spPr>
          <a:xfrm>
            <a:off x="648930" y="1698277"/>
            <a:ext cx="5447070" cy="313206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36254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081C3A5D-263F-4E78-0E11-EF0B91537CE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555C27C-FB56-7C30-F903-848EC23FA5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A9F711D9-1A8A-BF26-C4E9-6502525FE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ice fields in terraces">
            <a:extLst>
              <a:ext uri="{FF2B5EF4-FFF2-40B4-BE49-F238E27FC236}">
                <a16:creationId xmlns:a16="http://schemas.microsoft.com/office/drawing/2014/main" id="{F53A4269-0BC2-149E-B024-6DC689C6BBC5}"/>
              </a:ext>
            </a:extLst>
          </p:cNvPr>
          <p:cNvPicPr>
            <a:picLocks noChangeAspect="1"/>
          </p:cNvPicPr>
          <p:nvPr/>
        </p:nvPicPr>
        <p:blipFill rotWithShape="1">
          <a:blip r:embed="rId4">
            <a:alphaModFix amt="20000"/>
          </a:blip>
          <a:srcRect t="7407"/>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9490E1A9-27BE-9FD6-4278-4F392681CB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55621B6-8D25-3417-F554-F5D360796451}"/>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dirty="0" err="1"/>
              <a:t>Áp</a:t>
            </a:r>
            <a:r>
              <a:rPr lang="en-US" dirty="0"/>
              <a:t> </a:t>
            </a:r>
            <a:r>
              <a:rPr lang="en-US" dirty="0" err="1"/>
              <a:t>Dụng</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Quản</a:t>
            </a:r>
            <a:r>
              <a:rPr lang="en-US" dirty="0"/>
              <a:t> Lý </a:t>
            </a:r>
            <a:r>
              <a:rPr lang="en-US" dirty="0" err="1"/>
              <a:t>Cây</a:t>
            </a:r>
            <a:r>
              <a:rPr lang="en-US" dirty="0"/>
              <a:t> </a:t>
            </a:r>
            <a:r>
              <a:rPr lang="en-US" dirty="0" err="1"/>
              <a:t>Xanh</a:t>
            </a:r>
            <a:endParaRPr lang="en-US" sz="4800" dirty="0"/>
          </a:p>
        </p:txBody>
      </p:sp>
    </p:spTree>
    <p:extLst>
      <p:ext uri="{BB962C8B-B14F-4D97-AF65-F5344CB8AC3E}">
        <p14:creationId xmlns:p14="http://schemas.microsoft.com/office/powerpoint/2010/main" val="1245511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9269-5D26-AB99-5BA2-92CCA09244C3}"/>
              </a:ext>
            </a:extLst>
          </p:cNvPr>
          <p:cNvSpPr>
            <a:spLocks noGrp="1"/>
          </p:cNvSpPr>
          <p:nvPr>
            <p:ph type="title"/>
          </p:nvPr>
        </p:nvSpPr>
        <p:spPr/>
        <p:txBody>
          <a:bodyPr/>
          <a:lstStyle/>
          <a:p>
            <a:r>
              <a:rPr lang="vi-VN" dirty="0"/>
              <a:t>Giao Diện Người Dùng</a:t>
            </a:r>
            <a:endParaRPr lang="en-US" dirty="0"/>
          </a:p>
        </p:txBody>
      </p:sp>
      <p:sp>
        <p:nvSpPr>
          <p:cNvPr id="3" name="Content Placeholder 2">
            <a:extLst>
              <a:ext uri="{FF2B5EF4-FFF2-40B4-BE49-F238E27FC236}">
                <a16:creationId xmlns:a16="http://schemas.microsoft.com/office/drawing/2014/main" id="{EA39F89D-A4E7-05D8-DD90-18B72665EEF1}"/>
              </a:ext>
            </a:extLst>
          </p:cNvPr>
          <p:cNvSpPr>
            <a:spLocks noGrp="1"/>
          </p:cNvSpPr>
          <p:nvPr>
            <p:ph idx="1"/>
          </p:nvPr>
        </p:nvSpPr>
        <p:spPr/>
        <p:txBody>
          <a:bodyPr>
            <a:normAutofit fontScale="85000" lnSpcReduction="20000"/>
          </a:bodyPr>
          <a:lstStyle/>
          <a:p>
            <a:r>
              <a:rPr lang="vi-VN" dirty="0"/>
              <a:t>Danh sách cây xanh:</a:t>
            </a:r>
            <a:endParaRPr lang="en-US" dirty="0"/>
          </a:p>
          <a:p>
            <a:pPr marL="457200" lvl="1" indent="0">
              <a:buNone/>
            </a:pPr>
            <a:r>
              <a:rPr lang="vi-VN" dirty="0"/>
              <a:t>Hiển thị thông tin về các cây hiện có.</a:t>
            </a:r>
            <a:endParaRPr lang="en-US" dirty="0"/>
          </a:p>
          <a:p>
            <a:pPr marL="457200" lvl="1" indent="0">
              <a:buNone/>
            </a:pPr>
            <a:r>
              <a:rPr lang="vi-VN" dirty="0"/>
              <a:t>Các cột thông tin bao gồm: Tên loài cây, Chiều cao (m), Đường kính (cm), Tuổi (năm), Tình trạng sức khỏe, Vị trí, Ghi chú.</a:t>
            </a:r>
            <a:endParaRPr lang="en-US" dirty="0"/>
          </a:p>
          <a:p>
            <a:pPr marL="457200" lvl="1" indent="0">
              <a:buNone/>
            </a:pPr>
            <a:r>
              <a:rPr lang="vi-VN" dirty="0"/>
              <a:t>Mục tìm kiếm: Cho phép tìm kiếm cây theo tên loài cây.</a:t>
            </a:r>
            <a:endParaRPr lang="en-US" dirty="0"/>
          </a:p>
          <a:p>
            <a:r>
              <a:rPr lang="vi-VN" dirty="0"/>
              <a:t>Thêm cây mới:</a:t>
            </a:r>
            <a:endParaRPr lang="en-US" dirty="0"/>
          </a:p>
          <a:p>
            <a:pPr marL="457200" lvl="1" indent="0">
              <a:buNone/>
            </a:pPr>
            <a:r>
              <a:rPr lang="vi-VN" dirty="0"/>
              <a:t>Mẫu nhập liệu: Người dùng nhập thông tin về cây mới như Tên loài cây, Chiều cao, Đường kính, Tuổi, Tình trạng sức khỏe, Vị trí, và Ghi chú.</a:t>
            </a:r>
            <a:endParaRPr lang="en-US" dirty="0"/>
          </a:p>
          <a:p>
            <a:pPr marL="457200" lvl="1" indent="0">
              <a:buNone/>
            </a:pPr>
            <a:r>
              <a:rPr lang="vi-VN" dirty="0"/>
              <a:t>Chức năng xác nhận thêm: Hệ thống hiển thị cảnh báo xác nhận trước khi thêm cây vào cơ sở dữ liệu.</a:t>
            </a:r>
            <a:endParaRPr lang="en-US" dirty="0"/>
          </a:p>
          <a:p>
            <a:r>
              <a:rPr lang="vi-VN" dirty="0"/>
              <a:t>Chỉnh sửa và xóa cây:</a:t>
            </a:r>
            <a:endParaRPr lang="en-US" dirty="0"/>
          </a:p>
          <a:p>
            <a:pPr marL="457200" lvl="1" indent="0">
              <a:buNone/>
            </a:pPr>
            <a:r>
              <a:rPr lang="vi-VN" dirty="0"/>
              <a:t>Chỉnh sửa: Người dùng có thể chọn cây từ danh sách, sau đó chỉnh sửa các thông tin như chiều cao, đường kính, tuổi, tình trạng sức khỏe, vị trí, và ghi chú.</a:t>
            </a:r>
            <a:endParaRPr lang="en-US" dirty="0"/>
          </a:p>
          <a:p>
            <a:pPr marL="457200" lvl="1" indent="0">
              <a:buNone/>
            </a:pPr>
            <a:r>
              <a:rPr lang="vi-VN" dirty="0"/>
              <a:t>Xóa: Người dùng có thể chọn và xóa cây khỏi cơ sở dữ liệu. Hệ thống sẽ yêu cầu xác nhận trước khi xóa.</a:t>
            </a:r>
            <a:endParaRPr lang="en-US" dirty="0"/>
          </a:p>
        </p:txBody>
      </p:sp>
    </p:spTree>
    <p:extLst>
      <p:ext uri="{BB962C8B-B14F-4D97-AF65-F5344CB8AC3E}">
        <p14:creationId xmlns:p14="http://schemas.microsoft.com/office/powerpoint/2010/main" val="278641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40984735-4E47-1238-44F2-F19B79263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C03B5D-E30D-AF79-9F0F-4C54DFE15585}"/>
              </a:ext>
            </a:extLst>
          </p:cNvPr>
          <p:cNvSpPr>
            <a:spLocks noGrp="1"/>
          </p:cNvSpPr>
          <p:nvPr>
            <p:ph type="title"/>
          </p:nvPr>
        </p:nvSpPr>
        <p:spPr>
          <a:xfrm>
            <a:off x="825909" y="808055"/>
            <a:ext cx="3979205" cy="1453363"/>
          </a:xfrm>
        </p:spPr>
        <p:txBody>
          <a:bodyPr vert="horz" lIns="91440" tIns="45720" rIns="91440" bIns="45720" rtlCol="0">
            <a:normAutofit/>
          </a:bodyPr>
          <a:lstStyle/>
          <a:p>
            <a:r>
              <a:rPr lang="en-US"/>
              <a:t>Giao Diện Người Dùng</a:t>
            </a:r>
          </a:p>
        </p:txBody>
      </p:sp>
      <p:sp>
        <p:nvSpPr>
          <p:cNvPr id="6" name="Content Placeholder 5">
            <a:extLst>
              <a:ext uri="{FF2B5EF4-FFF2-40B4-BE49-F238E27FC236}">
                <a16:creationId xmlns:a16="http://schemas.microsoft.com/office/drawing/2014/main" id="{1A0D4A3F-1BEB-BD06-DB67-C68557A992D7}"/>
              </a:ext>
            </a:extLst>
          </p:cNvPr>
          <p:cNvSpPr>
            <a:spLocks noGrp="1"/>
          </p:cNvSpPr>
          <p:nvPr>
            <p:ph idx="1"/>
          </p:nvPr>
        </p:nvSpPr>
        <p:spPr>
          <a:xfrm>
            <a:off x="802178" y="2261420"/>
            <a:ext cx="4181302" cy="4253680"/>
          </a:xfrm>
        </p:spPr>
        <p:txBody>
          <a:bodyPr>
            <a:normAutofit fontScale="92500" lnSpcReduction="10000"/>
          </a:bodyPr>
          <a:lstStyle/>
          <a:p>
            <a:r>
              <a:rPr lang="vi-VN" dirty="0"/>
              <a:t>Giao diện người dùng:</a:t>
            </a:r>
            <a:endParaRPr lang="en-US" dirty="0"/>
          </a:p>
          <a:p>
            <a:pPr marL="457200" lvl="1" indent="0">
              <a:buNone/>
            </a:pPr>
            <a:r>
              <a:rPr lang="vi-VN" dirty="0"/>
              <a:t>Phần tìm kiếm được hiển thị trong một khung có thể thu gọn/mở rộng (expander), giúp giao diện gọn gàng và dễ sử dụng.</a:t>
            </a:r>
            <a:endParaRPr lang="en-US" dirty="0"/>
          </a:p>
          <a:p>
            <a:pPr marL="457200" lvl="1" indent="0">
              <a:buNone/>
            </a:pPr>
            <a:r>
              <a:rPr lang="vi-VN" dirty="0"/>
              <a:t>Người dùng có thể chọn một loài cây cụ thể từ một danh sách thả xuống (selectbox) để lọc danh sách cây.</a:t>
            </a:r>
            <a:endParaRPr lang="en-US" dirty="0"/>
          </a:p>
          <a:p>
            <a:r>
              <a:rPr lang="vi-VN" dirty="0"/>
              <a:t>Giao diện người dùng:</a:t>
            </a:r>
            <a:endParaRPr lang="en-US" dirty="0"/>
          </a:p>
          <a:p>
            <a:pPr marL="457200" lvl="1" indent="0">
              <a:buNone/>
            </a:pPr>
            <a:r>
              <a:rPr lang="vi-VN" dirty="0"/>
              <a:t>Bảng danh sách cây được hiển thị bằng phương thức st.dataframe(), cung cấp một giao diện trực quan và dễ đọc cho người dùng.</a:t>
            </a:r>
            <a:endParaRPr lang="en-US" dirty="0"/>
          </a:p>
          <a:p>
            <a:pPr marL="457200" lvl="1" indent="0">
              <a:buNone/>
            </a:pPr>
            <a:r>
              <a:rPr lang="vi-VN" dirty="0"/>
              <a:t>Thông tin cây được trình bày dưới dạng bảng, cho phép người dùng xem và quản lý dữ liệu một cách hiệu quả.</a:t>
            </a:r>
            <a:endParaRPr lang="en-US" dirty="0"/>
          </a:p>
        </p:txBody>
      </p:sp>
      <p:pic>
        <p:nvPicPr>
          <p:cNvPr id="5" name="Picture 4">
            <a:extLst>
              <a:ext uri="{FF2B5EF4-FFF2-40B4-BE49-F238E27FC236}">
                <a16:creationId xmlns:a16="http://schemas.microsoft.com/office/drawing/2014/main" id="{B73D59F3-C417-4110-4598-FA4CD512D390}"/>
              </a:ext>
            </a:extLst>
          </p:cNvPr>
          <p:cNvPicPr>
            <a:picLocks noChangeAspect="1"/>
          </p:cNvPicPr>
          <p:nvPr/>
        </p:nvPicPr>
        <p:blipFill>
          <a:blip r:embed="rId3"/>
          <a:stretch>
            <a:fillRect/>
          </a:stretch>
        </p:blipFill>
        <p:spPr>
          <a:xfrm>
            <a:off x="5289752" y="947745"/>
            <a:ext cx="6095593" cy="48002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17731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803072C0-29D2-DDE8-40B2-BC53A62380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96F3BD-A262-6326-51DB-0D637BBD9940}"/>
              </a:ext>
            </a:extLst>
          </p:cNvPr>
          <p:cNvSpPr>
            <a:spLocks noGrp="1"/>
          </p:cNvSpPr>
          <p:nvPr>
            <p:ph type="title"/>
          </p:nvPr>
        </p:nvSpPr>
        <p:spPr>
          <a:xfrm>
            <a:off x="825909" y="808055"/>
            <a:ext cx="3979205" cy="1453363"/>
          </a:xfrm>
        </p:spPr>
        <p:txBody>
          <a:bodyPr vert="horz" lIns="91440" tIns="45720" rIns="91440" bIns="45720" rtlCol="0">
            <a:normAutofit/>
          </a:bodyPr>
          <a:lstStyle/>
          <a:p>
            <a:r>
              <a:rPr lang="en-US"/>
              <a:t>Giao </a:t>
            </a:r>
            <a:r>
              <a:rPr lang="en-US" err="1"/>
              <a:t>Diện</a:t>
            </a:r>
            <a:r>
              <a:rPr lang="en-US"/>
              <a:t> </a:t>
            </a:r>
            <a:r>
              <a:rPr lang="en-US" err="1"/>
              <a:t>Người</a:t>
            </a:r>
            <a:r>
              <a:rPr lang="en-US"/>
              <a:t> </a:t>
            </a:r>
            <a:r>
              <a:rPr lang="en-US" err="1"/>
              <a:t>Dùng</a:t>
            </a:r>
            <a:endParaRPr lang="en-US"/>
          </a:p>
        </p:txBody>
      </p:sp>
      <p:sp>
        <p:nvSpPr>
          <p:cNvPr id="6" name="Content Placeholder 5">
            <a:extLst>
              <a:ext uri="{FF2B5EF4-FFF2-40B4-BE49-F238E27FC236}">
                <a16:creationId xmlns:a16="http://schemas.microsoft.com/office/drawing/2014/main" id="{81FAF879-3EF2-D445-B6E6-A89A5B1FEC63}"/>
              </a:ext>
            </a:extLst>
          </p:cNvPr>
          <p:cNvSpPr>
            <a:spLocks noGrp="1"/>
          </p:cNvSpPr>
          <p:nvPr>
            <p:ph idx="1"/>
          </p:nvPr>
        </p:nvSpPr>
        <p:spPr>
          <a:xfrm>
            <a:off x="802178" y="2261420"/>
            <a:ext cx="4002936" cy="3637935"/>
          </a:xfrm>
        </p:spPr>
        <p:txBody>
          <a:bodyPr>
            <a:normAutofit/>
          </a:bodyPr>
          <a:lstStyle/>
          <a:p>
            <a:r>
              <a:rPr lang="en-US" dirty="0" err="1"/>
              <a:t>Phần</a:t>
            </a:r>
            <a:r>
              <a:rPr lang="en-US" dirty="0"/>
              <a:t> </a:t>
            </a:r>
            <a:r>
              <a:rPr lang="en-US" dirty="0" err="1"/>
              <a:t>thêm</a:t>
            </a:r>
            <a:r>
              <a:rPr lang="en-US" dirty="0"/>
              <a:t> </a:t>
            </a:r>
            <a:r>
              <a:rPr lang="en-US" dirty="0" err="1"/>
              <a:t>cây</a:t>
            </a:r>
            <a:r>
              <a:rPr lang="en-US" dirty="0"/>
              <a:t> </a:t>
            </a:r>
            <a:r>
              <a:rPr lang="en-US" dirty="0" err="1"/>
              <a:t>mới</a:t>
            </a:r>
            <a:r>
              <a:rPr lang="en-US" dirty="0"/>
              <a:t> </a:t>
            </a:r>
            <a:r>
              <a:rPr lang="en-US" dirty="0" err="1"/>
              <a:t>và</a:t>
            </a:r>
            <a:r>
              <a:rPr lang="en-US" dirty="0"/>
              <a:t> </a:t>
            </a:r>
            <a:r>
              <a:rPr lang="en-US" dirty="0" err="1"/>
              <a:t>chọn</a:t>
            </a:r>
            <a:r>
              <a:rPr lang="en-US" dirty="0"/>
              <a:t> </a:t>
            </a:r>
            <a:r>
              <a:rPr lang="en-US" dirty="0" err="1"/>
              <a:t>cây</a:t>
            </a:r>
            <a:r>
              <a:rPr lang="en-US" dirty="0"/>
              <a:t> </a:t>
            </a:r>
            <a:r>
              <a:rPr lang="en-US" dirty="0" err="1"/>
              <a:t>để</a:t>
            </a:r>
            <a:r>
              <a:rPr lang="en-US" dirty="0"/>
              <a:t> </a:t>
            </a:r>
            <a:r>
              <a:rPr lang="en-US" dirty="0" err="1"/>
              <a:t>chỉnh</a:t>
            </a:r>
            <a:r>
              <a:rPr lang="en-US" dirty="0"/>
              <a:t> </a:t>
            </a:r>
            <a:r>
              <a:rPr lang="en-US" dirty="0" err="1"/>
              <a:t>sửa</a:t>
            </a:r>
            <a:r>
              <a:rPr lang="en-US" dirty="0"/>
              <a:t>, </a:t>
            </a:r>
            <a:r>
              <a:rPr lang="en-US" dirty="0" err="1"/>
              <a:t>xóa</a:t>
            </a:r>
            <a:r>
              <a:rPr lang="en-US" dirty="0"/>
              <a:t> </a:t>
            </a:r>
            <a:r>
              <a:rPr lang="en-US" dirty="0" err="1"/>
              <a:t>sử</a:t>
            </a:r>
            <a:r>
              <a:rPr lang="en-US" dirty="0"/>
              <a:t> </a:t>
            </a:r>
            <a:r>
              <a:rPr lang="en-US" dirty="0" err="1"/>
              <a:t>dụng</a:t>
            </a:r>
            <a:r>
              <a:rPr lang="en-US" dirty="0"/>
              <a:t> </a:t>
            </a:r>
            <a:r>
              <a:rPr lang="en-US" dirty="0" err="1"/>
              <a:t>tính</a:t>
            </a:r>
            <a:r>
              <a:rPr lang="en-US" dirty="0"/>
              <a:t> </a:t>
            </a:r>
            <a:r>
              <a:rPr lang="en-US" dirty="0" err="1"/>
              <a:t>năng</a:t>
            </a:r>
            <a:r>
              <a:rPr lang="en-US" dirty="0"/>
              <a:t> expander </a:t>
            </a:r>
            <a:r>
              <a:rPr lang="en-US" dirty="0" err="1"/>
              <a:t>của</a:t>
            </a:r>
            <a:r>
              <a:rPr lang="en-US" dirty="0"/>
              <a:t> </a:t>
            </a:r>
            <a:r>
              <a:rPr lang="en-US" dirty="0" err="1"/>
              <a:t>Streamlit</a:t>
            </a:r>
            <a:r>
              <a:rPr lang="en-US" dirty="0"/>
              <a:t> </a:t>
            </a:r>
            <a:r>
              <a:rPr lang="en-US" dirty="0" err="1"/>
              <a:t>để</a:t>
            </a:r>
            <a:r>
              <a:rPr lang="en-US" dirty="0"/>
              <a:t> </a:t>
            </a:r>
            <a:r>
              <a:rPr lang="en-US" dirty="0" err="1"/>
              <a:t>thu</a:t>
            </a:r>
            <a:r>
              <a:rPr lang="en-US" dirty="0"/>
              <a:t> </a:t>
            </a:r>
            <a:r>
              <a:rPr lang="en-US" dirty="0" err="1"/>
              <a:t>gọn</a:t>
            </a:r>
            <a:r>
              <a:rPr lang="en-US" dirty="0"/>
              <a:t> </a:t>
            </a:r>
            <a:r>
              <a:rPr lang="en-US" dirty="0" err="1"/>
              <a:t>và</a:t>
            </a:r>
            <a:r>
              <a:rPr lang="en-US" dirty="0"/>
              <a:t> </a:t>
            </a:r>
            <a:r>
              <a:rPr lang="en-US" dirty="0" err="1"/>
              <a:t>mở</a:t>
            </a:r>
            <a:r>
              <a:rPr lang="en-US" dirty="0"/>
              <a:t> </a:t>
            </a:r>
            <a:r>
              <a:rPr lang="en-US" dirty="0" err="1"/>
              <a:t>ra</a:t>
            </a:r>
            <a:r>
              <a:rPr lang="en-US" dirty="0"/>
              <a:t> </a:t>
            </a:r>
            <a:r>
              <a:rPr lang="en-US" dirty="0" err="1"/>
              <a:t>các</a:t>
            </a:r>
            <a:r>
              <a:rPr lang="en-US" dirty="0"/>
              <a:t> </a:t>
            </a:r>
            <a:r>
              <a:rPr lang="en-US" dirty="0" err="1"/>
              <a:t>phần</a:t>
            </a:r>
            <a:r>
              <a:rPr lang="en-US" dirty="0"/>
              <a:t> </a:t>
            </a:r>
            <a:r>
              <a:rPr lang="en-US" dirty="0" err="1"/>
              <a:t>này</a:t>
            </a:r>
            <a:r>
              <a:rPr lang="en-US" dirty="0"/>
              <a:t>.</a:t>
            </a:r>
          </a:p>
        </p:txBody>
      </p:sp>
      <p:pic>
        <p:nvPicPr>
          <p:cNvPr id="4" name="Picture 3">
            <a:extLst>
              <a:ext uri="{FF2B5EF4-FFF2-40B4-BE49-F238E27FC236}">
                <a16:creationId xmlns:a16="http://schemas.microsoft.com/office/drawing/2014/main" id="{66ED9D6F-4C0A-90B1-385A-D97F2715D7C2}"/>
              </a:ext>
            </a:extLst>
          </p:cNvPr>
          <p:cNvPicPr>
            <a:picLocks noChangeAspect="1"/>
          </p:cNvPicPr>
          <p:nvPr/>
        </p:nvPicPr>
        <p:blipFill>
          <a:blip r:embed="rId3"/>
          <a:stretch>
            <a:fillRect/>
          </a:stretch>
        </p:blipFill>
        <p:spPr>
          <a:xfrm>
            <a:off x="5289752" y="2738326"/>
            <a:ext cx="6095593" cy="121911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07682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8C2A7499-7A95-B0EA-83DB-F2E46E684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C2899D-4A38-A5F5-0382-65E2B302858C}"/>
              </a:ext>
            </a:extLst>
          </p:cNvPr>
          <p:cNvSpPr>
            <a:spLocks noGrp="1"/>
          </p:cNvSpPr>
          <p:nvPr>
            <p:ph type="title"/>
          </p:nvPr>
        </p:nvSpPr>
        <p:spPr>
          <a:xfrm>
            <a:off x="825909" y="808055"/>
            <a:ext cx="3979205" cy="1453363"/>
          </a:xfrm>
        </p:spPr>
        <p:txBody>
          <a:bodyPr>
            <a:normAutofit/>
          </a:bodyPr>
          <a:lstStyle/>
          <a:p>
            <a:r>
              <a:rPr lang="en-US" dirty="0" err="1"/>
              <a:t>Biểu</a:t>
            </a:r>
            <a:r>
              <a:rPr lang="en-US" dirty="0"/>
              <a:t> </a:t>
            </a:r>
            <a:r>
              <a:rPr lang="en-US" dirty="0" err="1"/>
              <a:t>Đồ</a:t>
            </a:r>
            <a:r>
              <a:rPr lang="en-US" dirty="0"/>
              <a:t> Theo </a:t>
            </a:r>
            <a:r>
              <a:rPr lang="en-US" dirty="0" err="1"/>
              <a:t>Dõi</a:t>
            </a:r>
            <a:endParaRPr lang="en-US" dirty="0"/>
          </a:p>
        </p:txBody>
      </p:sp>
      <p:sp>
        <p:nvSpPr>
          <p:cNvPr id="3" name="Content Placeholder 2">
            <a:extLst>
              <a:ext uri="{FF2B5EF4-FFF2-40B4-BE49-F238E27FC236}">
                <a16:creationId xmlns:a16="http://schemas.microsoft.com/office/drawing/2014/main" id="{EE2B9523-E364-0790-8D6B-60FCA6DCCA96}"/>
              </a:ext>
            </a:extLst>
          </p:cNvPr>
          <p:cNvSpPr>
            <a:spLocks noGrp="1"/>
          </p:cNvSpPr>
          <p:nvPr>
            <p:ph idx="1"/>
          </p:nvPr>
        </p:nvSpPr>
        <p:spPr>
          <a:xfrm>
            <a:off x="802178" y="2261420"/>
            <a:ext cx="4002936" cy="3637935"/>
          </a:xfrm>
        </p:spPr>
        <p:txBody>
          <a:bodyPr>
            <a:normAutofit/>
          </a:bodyPr>
          <a:lstStyle/>
          <a:p>
            <a:r>
              <a:rPr lang="vi-VN" b="1" dirty="0"/>
              <a:t>Biểu đồ số lượng cây theo tình trạng sức khỏe</a:t>
            </a:r>
            <a:r>
              <a:rPr lang="vi-VN" dirty="0"/>
              <a:t>:</a:t>
            </a:r>
          </a:p>
          <a:p>
            <a:pPr marL="457200" lvl="1" indent="0">
              <a:buNone/>
            </a:pPr>
            <a:r>
              <a:rPr lang="vi-VN" dirty="0"/>
              <a:t>Biểu đồ cột hiển thị số lượng cây trong mỗi tình trạng sức khỏe (Khỏe mạnh, Yếu, Bệnh, Cần tỉa).</a:t>
            </a:r>
          </a:p>
          <a:p>
            <a:pPr marL="457200" lvl="1" indent="0">
              <a:buNone/>
            </a:pPr>
            <a:r>
              <a:rPr lang="vi-VN" dirty="0"/>
              <a:t>Mục đích: Giúp theo dõi tình trạng sức khỏe cây xanh theo thời gian, phát hiện sớm các vấn đề sức khỏe của cây.</a:t>
            </a:r>
          </a:p>
          <a:p>
            <a:endParaRPr lang="en-US" dirty="0"/>
          </a:p>
        </p:txBody>
      </p:sp>
      <p:pic>
        <p:nvPicPr>
          <p:cNvPr id="5" name="Picture 4">
            <a:extLst>
              <a:ext uri="{FF2B5EF4-FFF2-40B4-BE49-F238E27FC236}">
                <a16:creationId xmlns:a16="http://schemas.microsoft.com/office/drawing/2014/main" id="{E8EE34AD-1306-C90E-BEFF-3D93673DE0A5}"/>
              </a:ext>
            </a:extLst>
          </p:cNvPr>
          <p:cNvPicPr>
            <a:picLocks noChangeAspect="1"/>
          </p:cNvPicPr>
          <p:nvPr/>
        </p:nvPicPr>
        <p:blipFill>
          <a:blip r:embed="rId3"/>
          <a:stretch>
            <a:fillRect/>
          </a:stretch>
        </p:blipFill>
        <p:spPr>
          <a:xfrm>
            <a:off x="5289752" y="1389675"/>
            <a:ext cx="6095593" cy="39164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23216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9E51DA3-67A5-55CA-E2AF-A32C92CA9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F30D4-D098-89E2-5A13-D725A64952BF}"/>
              </a:ext>
            </a:extLst>
          </p:cNvPr>
          <p:cNvSpPr>
            <a:spLocks noGrp="1"/>
          </p:cNvSpPr>
          <p:nvPr>
            <p:ph type="title"/>
          </p:nvPr>
        </p:nvSpPr>
        <p:spPr>
          <a:xfrm>
            <a:off x="825909" y="808055"/>
            <a:ext cx="3979205" cy="1453363"/>
          </a:xfrm>
        </p:spPr>
        <p:txBody>
          <a:bodyPr>
            <a:normAutofit/>
          </a:bodyPr>
          <a:lstStyle/>
          <a:p>
            <a:r>
              <a:rPr lang="en-US" dirty="0" err="1"/>
              <a:t>Biểu</a:t>
            </a:r>
            <a:r>
              <a:rPr lang="en-US" dirty="0"/>
              <a:t> </a:t>
            </a:r>
            <a:r>
              <a:rPr lang="en-US" dirty="0" err="1"/>
              <a:t>Đồ</a:t>
            </a:r>
            <a:r>
              <a:rPr lang="en-US" dirty="0"/>
              <a:t> Theo </a:t>
            </a:r>
            <a:r>
              <a:rPr lang="en-US" dirty="0" err="1"/>
              <a:t>Dõi</a:t>
            </a:r>
            <a:endParaRPr lang="en-US" dirty="0"/>
          </a:p>
        </p:txBody>
      </p:sp>
      <p:sp>
        <p:nvSpPr>
          <p:cNvPr id="3" name="Content Placeholder 2">
            <a:extLst>
              <a:ext uri="{FF2B5EF4-FFF2-40B4-BE49-F238E27FC236}">
                <a16:creationId xmlns:a16="http://schemas.microsoft.com/office/drawing/2014/main" id="{149CCB1C-45A0-2463-7821-D88A0ECA7196}"/>
              </a:ext>
            </a:extLst>
          </p:cNvPr>
          <p:cNvSpPr>
            <a:spLocks noGrp="1"/>
          </p:cNvSpPr>
          <p:nvPr>
            <p:ph idx="1"/>
          </p:nvPr>
        </p:nvSpPr>
        <p:spPr>
          <a:xfrm>
            <a:off x="802178" y="2261420"/>
            <a:ext cx="4002936" cy="3637935"/>
          </a:xfrm>
        </p:spPr>
        <p:txBody>
          <a:bodyPr>
            <a:normAutofit/>
          </a:bodyPr>
          <a:lstStyle/>
          <a:p>
            <a:r>
              <a:rPr lang="vi-VN" b="1" dirty="0"/>
              <a:t>Biểu đồ phân bố chiều cao và đường kính cây</a:t>
            </a:r>
            <a:r>
              <a:rPr lang="vi-VN" dirty="0"/>
              <a:t>:</a:t>
            </a:r>
          </a:p>
          <a:p>
            <a:pPr marL="457200" lvl="1" indent="0">
              <a:buNone/>
            </a:pPr>
            <a:r>
              <a:rPr lang="vi-VN" dirty="0"/>
              <a:t>Biểu đồ phân bố hiển thị chiều cao và đường kính cây theo nhóm tình trạng sức khỏe.</a:t>
            </a:r>
          </a:p>
          <a:p>
            <a:pPr marL="457200" lvl="1" indent="0">
              <a:buNone/>
            </a:pPr>
            <a:r>
              <a:rPr lang="vi-VN" dirty="0"/>
              <a:t>Mục đích: Hiểu rõ hơn về mối quan hệ giữa các đặc điểm vật lý của cây và tình trạng sức khỏe.</a:t>
            </a:r>
          </a:p>
          <a:p>
            <a:pPr marL="0" indent="0">
              <a:buNone/>
            </a:pPr>
            <a:endParaRPr lang="en-US" dirty="0"/>
          </a:p>
        </p:txBody>
      </p:sp>
      <p:pic>
        <p:nvPicPr>
          <p:cNvPr id="6" name="Picture 5">
            <a:extLst>
              <a:ext uri="{FF2B5EF4-FFF2-40B4-BE49-F238E27FC236}">
                <a16:creationId xmlns:a16="http://schemas.microsoft.com/office/drawing/2014/main" id="{53C2A681-89BF-1CD2-B268-5B170A5A5593}"/>
              </a:ext>
            </a:extLst>
          </p:cNvPr>
          <p:cNvPicPr>
            <a:picLocks noChangeAspect="1"/>
          </p:cNvPicPr>
          <p:nvPr/>
        </p:nvPicPr>
        <p:blipFill>
          <a:blip r:embed="rId3"/>
          <a:stretch>
            <a:fillRect/>
          </a:stretch>
        </p:blipFill>
        <p:spPr>
          <a:xfrm>
            <a:off x="5289752" y="1496348"/>
            <a:ext cx="6095593" cy="3703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4071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E9A40EEB-0136-E3F5-947D-5434196AE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1A5F5-8542-8250-93CC-6EF32A02BB2C}"/>
              </a:ext>
            </a:extLst>
          </p:cNvPr>
          <p:cNvSpPr>
            <a:spLocks noGrp="1"/>
          </p:cNvSpPr>
          <p:nvPr>
            <p:ph type="title"/>
          </p:nvPr>
        </p:nvSpPr>
        <p:spPr>
          <a:xfrm>
            <a:off x="825909" y="808055"/>
            <a:ext cx="3979205" cy="1453363"/>
          </a:xfrm>
        </p:spPr>
        <p:txBody>
          <a:bodyPr>
            <a:normAutofit/>
          </a:bodyPr>
          <a:lstStyle/>
          <a:p>
            <a:r>
              <a:rPr lang="en-US" dirty="0" err="1"/>
              <a:t>Biểu</a:t>
            </a:r>
            <a:r>
              <a:rPr lang="en-US" dirty="0"/>
              <a:t> </a:t>
            </a:r>
            <a:r>
              <a:rPr lang="en-US" dirty="0" err="1"/>
              <a:t>Đồ</a:t>
            </a:r>
            <a:r>
              <a:rPr lang="en-US" dirty="0"/>
              <a:t> Theo </a:t>
            </a:r>
            <a:r>
              <a:rPr lang="en-US" dirty="0" err="1"/>
              <a:t>Dõi</a:t>
            </a:r>
            <a:endParaRPr lang="en-US" dirty="0"/>
          </a:p>
        </p:txBody>
      </p:sp>
      <p:sp>
        <p:nvSpPr>
          <p:cNvPr id="3" name="Content Placeholder 2">
            <a:extLst>
              <a:ext uri="{FF2B5EF4-FFF2-40B4-BE49-F238E27FC236}">
                <a16:creationId xmlns:a16="http://schemas.microsoft.com/office/drawing/2014/main" id="{354E795E-5427-6BF0-71CF-1BC739EE4289}"/>
              </a:ext>
            </a:extLst>
          </p:cNvPr>
          <p:cNvSpPr>
            <a:spLocks noGrp="1"/>
          </p:cNvSpPr>
          <p:nvPr>
            <p:ph idx="1"/>
          </p:nvPr>
        </p:nvSpPr>
        <p:spPr>
          <a:xfrm>
            <a:off x="802178" y="2261420"/>
            <a:ext cx="4002936" cy="3637935"/>
          </a:xfrm>
        </p:spPr>
        <p:txBody>
          <a:bodyPr>
            <a:normAutofit/>
          </a:bodyPr>
          <a:lstStyle/>
          <a:p>
            <a:r>
              <a:rPr lang="en-US" b="1" dirty="0" err="1"/>
              <a:t>Biểu</a:t>
            </a:r>
            <a:r>
              <a:rPr lang="en-US" b="1" dirty="0"/>
              <a:t> </a:t>
            </a:r>
            <a:r>
              <a:rPr lang="en-US" b="1" dirty="0" err="1"/>
              <a:t>đồ</a:t>
            </a:r>
            <a:r>
              <a:rPr lang="en-US" b="1" dirty="0"/>
              <a:t> </a:t>
            </a:r>
            <a:r>
              <a:rPr lang="en-US" b="1" dirty="0" err="1"/>
              <a:t>tỷ</a:t>
            </a:r>
            <a:r>
              <a:rPr lang="en-US" b="1" dirty="0"/>
              <a:t> </a:t>
            </a:r>
            <a:r>
              <a:rPr lang="en-US" b="1" dirty="0" err="1"/>
              <a:t>lệ</a:t>
            </a:r>
            <a:r>
              <a:rPr lang="en-US" b="1" dirty="0"/>
              <a:t> </a:t>
            </a:r>
            <a:r>
              <a:rPr lang="en-US" b="1" dirty="0" err="1"/>
              <a:t>loài</a:t>
            </a:r>
            <a:r>
              <a:rPr lang="en-US" b="1" dirty="0"/>
              <a:t> </a:t>
            </a:r>
            <a:r>
              <a:rPr lang="en-US" b="1" dirty="0" err="1"/>
              <a:t>cây</a:t>
            </a:r>
            <a:r>
              <a:rPr lang="en-US" dirty="0"/>
              <a:t>:</a:t>
            </a:r>
          </a:p>
          <a:p>
            <a:pPr marL="457200" lvl="1" indent="0">
              <a:buNone/>
            </a:pPr>
            <a:r>
              <a:rPr lang="en-US" dirty="0" err="1"/>
              <a:t>Biểu</a:t>
            </a:r>
            <a:r>
              <a:rPr lang="en-US" dirty="0"/>
              <a:t> </a:t>
            </a:r>
            <a:r>
              <a:rPr lang="en-US" dirty="0" err="1"/>
              <a:t>đồ</a:t>
            </a:r>
            <a:r>
              <a:rPr lang="en-US" dirty="0"/>
              <a:t> </a:t>
            </a:r>
            <a:r>
              <a:rPr lang="en-US" dirty="0" err="1"/>
              <a:t>tròn</a:t>
            </a:r>
            <a:r>
              <a:rPr lang="en-US" dirty="0"/>
              <a:t> </a:t>
            </a:r>
            <a:r>
              <a:rPr lang="en-US" dirty="0" err="1"/>
              <a:t>hiển</a:t>
            </a:r>
            <a:r>
              <a:rPr lang="en-US" dirty="0"/>
              <a:t> </a:t>
            </a:r>
            <a:r>
              <a:rPr lang="en-US" dirty="0" err="1"/>
              <a:t>thị</a:t>
            </a:r>
            <a:r>
              <a:rPr lang="en-US" dirty="0"/>
              <a:t> </a:t>
            </a:r>
            <a:r>
              <a:rPr lang="en-US" dirty="0" err="1"/>
              <a:t>tỷ</a:t>
            </a:r>
            <a:r>
              <a:rPr lang="en-US" dirty="0"/>
              <a:t> </a:t>
            </a:r>
            <a:r>
              <a:rPr lang="en-US" dirty="0" err="1"/>
              <a:t>lệ</a:t>
            </a:r>
            <a:r>
              <a:rPr lang="en-US" dirty="0"/>
              <a:t> </a:t>
            </a:r>
            <a:r>
              <a:rPr lang="en-US" dirty="0" err="1"/>
              <a:t>các</a:t>
            </a:r>
            <a:r>
              <a:rPr lang="en-US" dirty="0"/>
              <a:t> </a:t>
            </a:r>
            <a:r>
              <a:rPr lang="en-US" dirty="0" err="1"/>
              <a:t>loài</a:t>
            </a:r>
            <a:r>
              <a:rPr lang="en-US" dirty="0"/>
              <a:t> </a:t>
            </a:r>
            <a:r>
              <a:rPr lang="en-US" dirty="0" err="1"/>
              <a:t>cây</a:t>
            </a:r>
            <a:r>
              <a:rPr lang="en-US" dirty="0"/>
              <a:t> </a:t>
            </a:r>
            <a:r>
              <a:rPr lang="en-US" dirty="0" err="1"/>
              <a:t>trong</a:t>
            </a:r>
            <a:r>
              <a:rPr lang="en-US" dirty="0"/>
              <a:t> </a:t>
            </a:r>
            <a:r>
              <a:rPr lang="en-US" dirty="0" err="1"/>
              <a:t>danh</a:t>
            </a:r>
            <a:r>
              <a:rPr lang="en-US" dirty="0"/>
              <a:t> </a:t>
            </a:r>
            <a:r>
              <a:rPr lang="en-US" dirty="0" err="1"/>
              <a:t>sách</a:t>
            </a:r>
            <a:r>
              <a:rPr lang="en-US" dirty="0"/>
              <a:t>.</a:t>
            </a:r>
          </a:p>
          <a:p>
            <a:pPr marL="457200" lvl="1" indent="0">
              <a:buNone/>
            </a:pPr>
            <a:r>
              <a:rPr lang="en-US" dirty="0" err="1"/>
              <a:t>Mục</a:t>
            </a:r>
            <a:r>
              <a:rPr lang="en-US" dirty="0"/>
              <a:t> </a:t>
            </a:r>
            <a:r>
              <a:rPr lang="en-US" dirty="0" err="1"/>
              <a:t>đích</a:t>
            </a:r>
            <a:r>
              <a:rPr lang="en-US" dirty="0"/>
              <a:t>: Cung </a:t>
            </a:r>
            <a:r>
              <a:rPr lang="en-US" dirty="0" err="1"/>
              <a:t>cấp</a:t>
            </a:r>
            <a:r>
              <a:rPr lang="en-US" dirty="0"/>
              <a:t> </a:t>
            </a:r>
            <a:r>
              <a:rPr lang="en-US" dirty="0" err="1"/>
              <a:t>cái</a:t>
            </a:r>
            <a:r>
              <a:rPr lang="en-US" dirty="0"/>
              <a:t> </a:t>
            </a:r>
            <a:r>
              <a:rPr lang="en-US" dirty="0" err="1"/>
              <a:t>nhìn</a:t>
            </a:r>
            <a:r>
              <a:rPr lang="en-US" dirty="0"/>
              <a:t> </a:t>
            </a:r>
            <a:r>
              <a:rPr lang="en-US" dirty="0" err="1"/>
              <a:t>toàn</a:t>
            </a:r>
            <a:r>
              <a:rPr lang="en-US" dirty="0"/>
              <a:t> </a:t>
            </a:r>
            <a:r>
              <a:rPr lang="en-US" dirty="0" err="1"/>
              <a:t>diện</a:t>
            </a:r>
            <a:r>
              <a:rPr lang="en-US" dirty="0"/>
              <a:t> </a:t>
            </a:r>
            <a:r>
              <a:rPr lang="en-US" dirty="0" err="1"/>
              <a:t>về</a:t>
            </a:r>
            <a:r>
              <a:rPr lang="en-US" dirty="0"/>
              <a:t> </a:t>
            </a:r>
            <a:r>
              <a:rPr lang="en-US" dirty="0" err="1"/>
              <a:t>sự</a:t>
            </a:r>
            <a:r>
              <a:rPr lang="en-US" dirty="0"/>
              <a:t> </a:t>
            </a:r>
            <a:r>
              <a:rPr lang="en-US" dirty="0" err="1"/>
              <a:t>đa</a:t>
            </a:r>
            <a:r>
              <a:rPr lang="en-US" dirty="0"/>
              <a:t> </a:t>
            </a:r>
            <a:r>
              <a:rPr lang="en-US" dirty="0" err="1"/>
              <a:t>dạng</a:t>
            </a:r>
            <a:r>
              <a:rPr lang="en-US" dirty="0"/>
              <a:t> </a:t>
            </a:r>
            <a:r>
              <a:rPr lang="en-US" dirty="0" err="1"/>
              <a:t>và</a:t>
            </a:r>
            <a:r>
              <a:rPr lang="en-US" dirty="0"/>
              <a:t> </a:t>
            </a:r>
            <a:r>
              <a:rPr lang="en-US" dirty="0" err="1"/>
              <a:t>phân</a:t>
            </a:r>
            <a:r>
              <a:rPr lang="en-US" dirty="0"/>
              <a:t> </a:t>
            </a:r>
            <a:r>
              <a:rPr lang="en-US" dirty="0" err="1"/>
              <a:t>bố</a:t>
            </a:r>
            <a:r>
              <a:rPr lang="en-US" dirty="0"/>
              <a:t> </a:t>
            </a:r>
            <a:r>
              <a:rPr lang="en-US" dirty="0" err="1"/>
              <a:t>các</a:t>
            </a:r>
            <a:r>
              <a:rPr lang="en-US" dirty="0"/>
              <a:t> </a:t>
            </a:r>
            <a:r>
              <a:rPr lang="en-US" dirty="0" err="1"/>
              <a:t>loài</a:t>
            </a:r>
            <a:r>
              <a:rPr lang="en-US" dirty="0"/>
              <a:t> </a:t>
            </a:r>
            <a:r>
              <a:rPr lang="en-US" dirty="0" err="1"/>
              <a:t>cây</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a:t>
            </a:r>
          </a:p>
          <a:p>
            <a:pPr marL="0" indent="0">
              <a:buNone/>
            </a:pPr>
            <a:endParaRPr lang="en-US" dirty="0"/>
          </a:p>
        </p:txBody>
      </p:sp>
      <p:pic>
        <p:nvPicPr>
          <p:cNvPr id="5" name="Picture 4" descr="A colorful circle with numbers&#10;&#10;Description automatically generated">
            <a:extLst>
              <a:ext uri="{FF2B5EF4-FFF2-40B4-BE49-F238E27FC236}">
                <a16:creationId xmlns:a16="http://schemas.microsoft.com/office/drawing/2014/main" id="{F4CE9B70-CFF0-1A28-081E-57DADC6A6F99}"/>
              </a:ext>
            </a:extLst>
          </p:cNvPr>
          <p:cNvPicPr>
            <a:picLocks noChangeAspect="1"/>
          </p:cNvPicPr>
          <p:nvPr/>
        </p:nvPicPr>
        <p:blipFill>
          <a:blip r:embed="rId3"/>
          <a:stretch>
            <a:fillRect/>
          </a:stretch>
        </p:blipFill>
        <p:spPr>
          <a:xfrm>
            <a:off x="5289752" y="1481109"/>
            <a:ext cx="6095593" cy="37335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8620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B3031-5DDB-80E6-5598-0C473DA12126}"/>
              </a:ext>
            </a:extLst>
          </p:cNvPr>
          <p:cNvSpPr>
            <a:spLocks noGrp="1"/>
          </p:cNvSpPr>
          <p:nvPr>
            <p:ph type="title"/>
          </p:nvPr>
        </p:nvSpPr>
        <p:spPr>
          <a:xfrm>
            <a:off x="685799" y="1150076"/>
            <a:ext cx="3659389" cy="4557849"/>
          </a:xfrm>
        </p:spPr>
        <p:txBody>
          <a:bodyPr>
            <a:normAutofit/>
          </a:bodyPr>
          <a:lstStyle/>
          <a:p>
            <a:pPr algn="r"/>
            <a:r>
              <a:rPr lang="en-US" dirty="0" err="1"/>
              <a:t>Kết</a:t>
            </a:r>
            <a:r>
              <a:rPr lang="en-US" dirty="0"/>
              <a:t> </a:t>
            </a:r>
            <a:r>
              <a:rPr lang="en-US" dirty="0" err="1"/>
              <a:t>Luận</a:t>
            </a:r>
            <a:endParaRPr lang="vi-VN"/>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2D4C0CC-A9EE-7402-E976-B9E6D5C81B97}"/>
              </a:ext>
            </a:extLst>
          </p:cNvPr>
          <p:cNvSpPr>
            <a:spLocks noGrp="1"/>
          </p:cNvSpPr>
          <p:nvPr>
            <p:ph idx="1"/>
          </p:nvPr>
        </p:nvSpPr>
        <p:spPr>
          <a:xfrm>
            <a:off x="4988658" y="1150076"/>
            <a:ext cx="6517543" cy="4557849"/>
          </a:xfrm>
        </p:spPr>
        <p:txBody>
          <a:bodyPr>
            <a:normAutofit/>
          </a:bodyPr>
          <a:lstStyle/>
          <a:p>
            <a:r>
              <a:rPr lang="vi-VN" b="1" dirty="0"/>
              <a:t>Hệ thống </a:t>
            </a:r>
            <a:r>
              <a:rPr lang="en-US" b="1" dirty="0" err="1">
                <a:latin typeface="Arial" panose="020B0604020202020204" pitchFamily="34" charset="0"/>
                <a:cs typeface="Arial" panose="020B0604020202020204" pitchFamily="34" charset="0"/>
              </a:rPr>
              <a:t>quản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lý</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xanh</a:t>
            </a:r>
            <a:r>
              <a:rPr lang="vi-VN" dirty="0"/>
              <a:t>:</a:t>
            </a:r>
          </a:p>
          <a:p>
            <a:pPr marL="457200" lvl="1" indent="0">
              <a:buNone/>
            </a:pPr>
            <a:r>
              <a:rPr lang="vi-VN" dirty="0"/>
              <a:t>Mục tiêu: Quản lý cây xanh hiệu quả, bảo vệ môi trường, duy trì sự phát triển bền vững.</a:t>
            </a:r>
          </a:p>
          <a:p>
            <a:pPr marL="457200" lvl="1" indent="0">
              <a:buNone/>
            </a:pPr>
            <a:r>
              <a:rPr lang="vi-VN" dirty="0"/>
              <a:t>Lợi ích: Giám sát sức khỏe cây xanh, cung cấp thông tin chi tiết và hỗ trợ quyết định quản lý.</a:t>
            </a:r>
          </a:p>
          <a:p>
            <a:r>
              <a:rPr lang="vi-VN" b="1" dirty="0"/>
              <a:t>Hệ tri thức cây quyết định</a:t>
            </a:r>
            <a:r>
              <a:rPr lang="vi-VN" dirty="0"/>
              <a:t>:</a:t>
            </a:r>
          </a:p>
          <a:p>
            <a:pPr marL="457200" lvl="1" indent="0">
              <a:buNone/>
            </a:pPr>
            <a:r>
              <a:rPr lang="vi-VN" dirty="0"/>
              <a:t>Công cụ hữu ích: Giúp phân loại và dự đoán tình trạng sức khỏe của cây dựa trên các đặc điểm như chiều cao, đường kính, tuổi.</a:t>
            </a:r>
          </a:p>
          <a:p>
            <a:pPr marL="457200" lvl="1" indent="0">
              <a:buNone/>
            </a:pPr>
            <a:r>
              <a:rPr lang="vi-VN" dirty="0"/>
              <a:t>Dễ hiểu và trực quan: Cung cấp cách tiếp cận dễ dàng để giải thích các quyết định của mô hình.</a:t>
            </a:r>
          </a:p>
          <a:p>
            <a:pPr marL="457200" lvl="1" indent="0">
              <a:buNone/>
            </a:pPr>
            <a:r>
              <a:rPr lang="vi-VN" dirty="0"/>
              <a:t>Hiệu quả trong quản lý và ra quyết định: Hỗ trợ các quyết định liên quan đến chăm sóc và bảo dưỡng cây xanh.</a:t>
            </a:r>
          </a:p>
        </p:txBody>
      </p:sp>
    </p:spTree>
    <p:extLst>
      <p:ext uri="{BB962C8B-B14F-4D97-AF65-F5344CB8AC3E}">
        <p14:creationId xmlns:p14="http://schemas.microsoft.com/office/powerpoint/2010/main" val="2048974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4076C-68B7-5E60-C483-05E94142F06D}"/>
              </a:ext>
            </a:extLst>
          </p:cNvPr>
          <p:cNvSpPr>
            <a:spLocks noGrp="1"/>
          </p:cNvSpPr>
          <p:nvPr>
            <p:ph type="title"/>
          </p:nvPr>
        </p:nvSpPr>
        <p:spPr>
          <a:xfrm>
            <a:off x="685801" y="533400"/>
            <a:ext cx="10820400" cy="1177092"/>
          </a:xfrm>
        </p:spPr>
        <p:txBody>
          <a:bodyPr anchor="b">
            <a:normAutofit/>
          </a:bodyPr>
          <a:lstStyle/>
          <a:p>
            <a:pPr algn="ctr"/>
            <a:r>
              <a:rPr lang="en-US" sz="4400" dirty="0" err="1"/>
              <a:t>Phần</a:t>
            </a:r>
            <a:r>
              <a:rPr lang="en-US" sz="4400" dirty="0"/>
              <a:t> </a:t>
            </a:r>
            <a:r>
              <a:rPr lang="en-US" sz="4400" dirty="0" err="1"/>
              <a:t>Mở</a:t>
            </a:r>
            <a:r>
              <a:rPr lang="en-US" sz="4400" dirty="0"/>
              <a:t> </a:t>
            </a:r>
            <a:r>
              <a:rPr lang="en-US" sz="4400" dirty="0" err="1"/>
              <a:t>đầu</a:t>
            </a:r>
            <a:r>
              <a:rPr lang="en-US" sz="4400" dirty="0"/>
              <a:t>	</a:t>
            </a:r>
            <a:endParaRPr lang="vi-VN" sz="4400" dirty="0"/>
          </a:p>
        </p:txBody>
      </p:sp>
      <p:cxnSp>
        <p:nvCxnSpPr>
          <p:cNvPr id="22" name="Straight Connector 21">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037A8F79-0665-C061-A90F-6F61A390815A}"/>
              </a:ext>
            </a:extLst>
          </p:cNvPr>
          <p:cNvSpPr>
            <a:spLocks noGrp="1"/>
          </p:cNvSpPr>
          <p:nvPr>
            <p:ph idx="1"/>
          </p:nvPr>
        </p:nvSpPr>
        <p:spPr>
          <a:xfrm>
            <a:off x="685801" y="2243892"/>
            <a:ext cx="10820400" cy="3547308"/>
          </a:xfrm>
        </p:spPr>
        <p:txBody>
          <a:bodyPr anchor="t">
            <a:normAutofit/>
          </a:bodyPr>
          <a:lstStyle/>
          <a:p>
            <a:pPr marL="0" marR="0" indent="0">
              <a:lnSpc>
                <a:spcPct val="90000"/>
              </a:lnSpc>
              <a:spcAft>
                <a:spcPts val="800"/>
              </a:spcAft>
              <a:buNone/>
            </a:pPr>
            <a:r>
              <a:rPr lang="en-US" sz="20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vi-VN" sz="2000" kern="100" dirty="0">
                <a:effectLst/>
                <a:latin typeface="Times New Roman" panose="02020603050405020304" pitchFamily="18" charset="0"/>
                <a:ea typeface="Yu Gothic" panose="020B0400000000000000" pitchFamily="34" charset="-128"/>
                <a:cs typeface="Times New Roman" panose="02020603050405020304" pitchFamily="18" charset="0"/>
              </a:rPr>
              <a:t>Do đó, mục tiêu chính của đề tài là </a:t>
            </a:r>
            <a:r>
              <a:rPr lang="vi-VN" sz="2000" b="1" kern="100" dirty="0">
                <a:effectLst/>
                <a:latin typeface="Times New Roman" panose="02020603050405020304" pitchFamily="18" charset="0"/>
                <a:ea typeface="Yu Gothic" panose="020B0400000000000000" pitchFamily="34" charset="-128"/>
                <a:cs typeface="Times New Roman" panose="02020603050405020304" pitchFamily="18" charset="0"/>
              </a:rPr>
              <a:t>xây dựng một hệ thống quản lý cây xanh</a:t>
            </a:r>
            <a:r>
              <a:rPr lang="vi-VN" sz="2000" kern="100" dirty="0">
                <a:effectLst/>
                <a:latin typeface="Times New Roman" panose="02020603050405020304" pitchFamily="18" charset="0"/>
                <a:ea typeface="Yu Gothic" panose="020B0400000000000000" pitchFamily="34" charset="-128"/>
                <a:cs typeface="Times New Roman" panose="02020603050405020304" pitchFamily="18" charset="0"/>
              </a:rPr>
              <a:t>, nhằm hỗ trợ các cơ quan quản lý cây xanh và nhân viên chăm sóc trong việc:</a:t>
            </a:r>
            <a:endParaRPr lang="en-US" sz="2000" kern="100" dirty="0">
              <a:effectLst/>
              <a:latin typeface="Arial" panose="020B0604020202020204" pitchFamily="34" charset="0"/>
              <a:ea typeface="Yu Gothic" panose="020B0400000000000000" pitchFamily="34" charset="-128"/>
              <a:cs typeface="Times New Roman" panose="02020603050405020304" pitchFamily="18" charset="0"/>
            </a:endParaRPr>
          </a:p>
          <a:p>
            <a:pPr marL="342900" marR="0" lvl="0" indent="-342900">
              <a:lnSpc>
                <a:spcPct val="90000"/>
              </a:lnSpc>
              <a:spcAft>
                <a:spcPts val="800"/>
              </a:spcAft>
              <a:buSzPts val="1000"/>
              <a:buFont typeface="Symbol" panose="05050102010706020507" pitchFamily="18" charset="2"/>
              <a:buChar char=""/>
              <a:tabLst>
                <a:tab pos="457200" algn="l"/>
              </a:tabLst>
            </a:pPr>
            <a:r>
              <a:rPr lang="vi-VN" sz="2000" b="1" kern="100" dirty="0">
                <a:effectLst/>
                <a:latin typeface="Times New Roman" panose="02020603050405020304" pitchFamily="18" charset="0"/>
                <a:ea typeface="Yu Gothic" panose="020B0400000000000000" pitchFamily="34" charset="-128"/>
                <a:cs typeface="Times New Roman" panose="02020603050405020304" pitchFamily="18" charset="0"/>
              </a:rPr>
              <a:t>Theo dõi thông tin cây xanh</a:t>
            </a:r>
            <a:r>
              <a:rPr lang="vi-VN" sz="2000" kern="100" dirty="0">
                <a:effectLst/>
                <a:latin typeface="Times New Roman" panose="02020603050405020304" pitchFamily="18" charset="0"/>
                <a:ea typeface="Yu Gothic" panose="020B0400000000000000" pitchFamily="34" charset="-128"/>
                <a:cs typeface="Times New Roman" panose="02020603050405020304" pitchFamily="18" charset="0"/>
              </a:rPr>
              <a:t>: Quản lý các thông tin cơ bản của cây như loại cây, tuổi, chiều cao, đường kính thân cây và tình trạng sức khỏe.</a:t>
            </a:r>
            <a:endParaRPr lang="en-US" sz="2000" kern="100" dirty="0">
              <a:effectLst/>
              <a:latin typeface="Arial" panose="020B0604020202020204" pitchFamily="34" charset="0"/>
              <a:ea typeface="Yu Gothic" panose="020B0400000000000000" pitchFamily="34" charset="-128"/>
              <a:cs typeface="Times New Roman" panose="02020603050405020304" pitchFamily="18" charset="0"/>
            </a:endParaRPr>
          </a:p>
          <a:p>
            <a:pPr marL="342900" marR="0" lvl="0" indent="-342900">
              <a:lnSpc>
                <a:spcPct val="90000"/>
              </a:lnSpc>
              <a:spcAft>
                <a:spcPts val="800"/>
              </a:spcAft>
              <a:buSzPts val="1000"/>
              <a:buFont typeface="Symbol" panose="05050102010706020507" pitchFamily="18" charset="2"/>
              <a:buChar char=""/>
              <a:tabLst>
                <a:tab pos="457200" algn="l"/>
              </a:tabLst>
            </a:pPr>
            <a:r>
              <a:rPr lang="vi-VN" sz="2000" b="1" kern="100" dirty="0">
                <a:effectLst/>
                <a:latin typeface="Times New Roman" panose="02020603050405020304" pitchFamily="18" charset="0"/>
                <a:ea typeface="Yu Gothic" panose="020B0400000000000000" pitchFamily="34" charset="-128"/>
                <a:cs typeface="Times New Roman" panose="02020603050405020304" pitchFamily="18" charset="0"/>
              </a:rPr>
              <a:t>Quản lý vị trí cây xanh</a:t>
            </a:r>
            <a:r>
              <a:rPr lang="vi-VN" sz="2000" kern="100" dirty="0">
                <a:effectLst/>
                <a:latin typeface="Times New Roman" panose="02020603050405020304" pitchFamily="18" charset="0"/>
                <a:ea typeface="Yu Gothic" panose="020B0400000000000000" pitchFamily="34" charset="-128"/>
                <a:cs typeface="Times New Roman" panose="02020603050405020304" pitchFamily="18" charset="0"/>
              </a:rPr>
              <a:t>: Xác định vị trí cây thông qua địa chỉ cụ thể, giúp nhân viên dễ dàng tìm kiếm và theo dõi.</a:t>
            </a:r>
            <a:endParaRPr lang="en-US" sz="2000" kern="100" dirty="0">
              <a:effectLst/>
              <a:latin typeface="Arial" panose="020B0604020202020204" pitchFamily="34" charset="0"/>
              <a:ea typeface="Yu Gothic" panose="020B0400000000000000" pitchFamily="34" charset="-128"/>
              <a:cs typeface="Times New Roman" panose="02020603050405020304" pitchFamily="18" charset="0"/>
            </a:endParaRPr>
          </a:p>
          <a:p>
            <a:pPr marL="342900" marR="0" lvl="0" indent="-342900">
              <a:lnSpc>
                <a:spcPct val="90000"/>
              </a:lnSpc>
              <a:spcAft>
                <a:spcPts val="800"/>
              </a:spcAft>
              <a:buSzPts val="1000"/>
              <a:buFont typeface="Symbol" panose="05050102010706020507" pitchFamily="18" charset="2"/>
              <a:buChar char=""/>
              <a:tabLst>
                <a:tab pos="457200" algn="l"/>
              </a:tabLst>
            </a:pPr>
            <a:r>
              <a:rPr lang="vi-VN" sz="2000" b="1" kern="100" dirty="0">
                <a:effectLst/>
                <a:latin typeface="Times New Roman" panose="02020603050405020304" pitchFamily="18" charset="0"/>
                <a:ea typeface="Yu Gothic" panose="020B0400000000000000" pitchFamily="34" charset="-128"/>
                <a:cs typeface="Times New Roman" panose="02020603050405020304" pitchFamily="18" charset="0"/>
              </a:rPr>
              <a:t>Cung cấp chức năng tra cứu thông tin cây xanh</a:t>
            </a:r>
            <a:r>
              <a:rPr lang="vi-VN" sz="2000" kern="100" dirty="0">
                <a:effectLst/>
                <a:latin typeface="Times New Roman" panose="02020603050405020304" pitchFamily="18" charset="0"/>
                <a:ea typeface="Yu Gothic" panose="020B0400000000000000" pitchFamily="34" charset="-128"/>
                <a:cs typeface="Times New Roman" panose="02020603050405020304" pitchFamily="18" charset="0"/>
              </a:rPr>
              <a:t>: Hệ thống cho phép tìm kiếm nhanh thông tin về từng cây hoặc nhóm cây theo các tiêu chí như loại cây, vị trí hoặc tình trạng sức khỏe.</a:t>
            </a:r>
            <a:endParaRPr lang="en-US" sz="20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32564257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F52D21-4763-5B3D-AE26-4E272EE0079F}"/>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Thank you for watching</a:t>
            </a:r>
          </a:p>
        </p:txBody>
      </p:sp>
      <p:cxnSp>
        <p:nvCxnSpPr>
          <p:cNvPr id="13" name="Straight Connector 12">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279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rry image of a purple background&#10;&#10;Description automatically generated">
            <a:extLst>
              <a:ext uri="{FF2B5EF4-FFF2-40B4-BE49-F238E27FC236}">
                <a16:creationId xmlns:a16="http://schemas.microsoft.com/office/drawing/2014/main" id="{60C5A432-6E2B-3B9C-A2E0-14159C62459D}"/>
              </a:ext>
            </a:extLst>
          </p:cNvPr>
          <p:cNvPicPr>
            <a:picLocks noChangeAspect="1"/>
          </p:cNvPicPr>
          <p:nvPr/>
        </p:nvPicPr>
        <p:blipFill rotWithShape="1">
          <a:blip r:embed="rId4">
            <a:alphaModFix amt="20000"/>
          </a:blip>
          <a:srcRect r="11111"/>
          <a:stretch/>
        </p:blipFill>
        <p:spPr>
          <a:xfrm>
            <a:off x="-3155" y="10"/>
            <a:ext cx="12191980" cy="6857990"/>
          </a:xfrm>
          <a:prstGeom prst="rect">
            <a:avLst/>
          </a:prstGeom>
        </p:spPr>
      </p:pic>
      <p:pic>
        <p:nvPicPr>
          <p:cNvPr id="14" name="Picture 1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2D597F83-5A1D-F0F9-9C8A-D5DD30A9F2D9}"/>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400" b="0" i="0" dirty="0" err="1"/>
              <a:t>Hệ</a:t>
            </a:r>
            <a:r>
              <a:rPr lang="en-US" sz="4400" b="0" i="0" dirty="0"/>
              <a:t> </a:t>
            </a:r>
            <a:r>
              <a:rPr lang="en-US" sz="4400" b="0" i="0" dirty="0" err="1"/>
              <a:t>thống</a:t>
            </a:r>
            <a:r>
              <a:rPr lang="en-US" sz="4400" b="0" i="0" dirty="0"/>
              <a:t> </a:t>
            </a:r>
            <a:r>
              <a:rPr lang="en-US" sz="4400" b="0" i="0" dirty="0" err="1"/>
              <a:t>quản</a:t>
            </a:r>
            <a:r>
              <a:rPr lang="en-US" sz="4400" b="0" i="0" dirty="0"/>
              <a:t> </a:t>
            </a:r>
            <a:r>
              <a:rPr lang="en-US" sz="4400" b="0" i="0" dirty="0" err="1"/>
              <a:t>lý</a:t>
            </a:r>
            <a:r>
              <a:rPr lang="en-US" sz="4400" b="0" i="0" dirty="0"/>
              <a:t> </a:t>
            </a:r>
            <a:r>
              <a:rPr lang="en-US" sz="4400" b="0" i="0" dirty="0" err="1"/>
              <a:t>cây</a:t>
            </a:r>
            <a:r>
              <a:rPr lang="en-US" sz="4400" b="0" i="0" dirty="0"/>
              <a:t> </a:t>
            </a:r>
            <a:r>
              <a:rPr lang="en-US" sz="4400" b="0" i="0" dirty="0" err="1"/>
              <a:t>xanh</a:t>
            </a:r>
            <a:r>
              <a:rPr lang="en-US" sz="4400" b="0" i="0" dirty="0"/>
              <a:t>. </a:t>
            </a:r>
            <a:br>
              <a:rPr lang="en-US" sz="4400" dirty="0"/>
            </a:br>
            <a:endParaRPr lang="en-US" sz="4400" dirty="0"/>
          </a:p>
        </p:txBody>
      </p:sp>
    </p:spTree>
    <p:extLst>
      <p:ext uri="{BB962C8B-B14F-4D97-AF65-F5344CB8AC3E}">
        <p14:creationId xmlns:p14="http://schemas.microsoft.com/office/powerpoint/2010/main" val="394727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EABFD-1710-84E1-972B-424CFF2E46D9}"/>
              </a:ext>
            </a:extLst>
          </p:cNvPr>
          <p:cNvSpPr>
            <a:spLocks noGrp="1"/>
          </p:cNvSpPr>
          <p:nvPr>
            <p:ph type="title"/>
          </p:nvPr>
        </p:nvSpPr>
        <p:spPr>
          <a:xfrm>
            <a:off x="685801" y="533400"/>
            <a:ext cx="10820400" cy="1177092"/>
          </a:xfrm>
        </p:spPr>
        <p:txBody>
          <a:bodyPr anchor="b">
            <a:normAutofit/>
          </a:bodyPr>
          <a:lstStyle/>
          <a:p>
            <a:pPr algn="ctr"/>
            <a:r>
              <a:rPr lang="en-US" sz="4400" b="1" i="0" dirty="0" err="1">
                <a:effectLst/>
              </a:rPr>
              <a:t>Mục</a:t>
            </a:r>
            <a:r>
              <a:rPr lang="en-US" sz="4400" b="1" i="0" dirty="0">
                <a:effectLst/>
              </a:rPr>
              <a:t> </a:t>
            </a:r>
            <a:r>
              <a:rPr lang="en-US" sz="4400" b="1" i="0" dirty="0" err="1">
                <a:effectLst/>
              </a:rPr>
              <a:t>tiêu</a:t>
            </a:r>
            <a:endParaRPr lang="vi-VN" sz="4400" dirty="0"/>
          </a:p>
        </p:txBody>
      </p:sp>
      <p:cxnSp>
        <p:nvCxnSpPr>
          <p:cNvPr id="11" name="Straight Connector 10">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CD0A97B-1726-C59B-E665-283314B635C0}"/>
              </a:ext>
            </a:extLst>
          </p:cNvPr>
          <p:cNvSpPr>
            <a:spLocks noGrp="1"/>
          </p:cNvSpPr>
          <p:nvPr>
            <p:ph idx="1"/>
          </p:nvPr>
        </p:nvSpPr>
        <p:spPr>
          <a:xfrm>
            <a:off x="685801" y="2243892"/>
            <a:ext cx="10820400" cy="3547308"/>
          </a:xfrm>
        </p:spPr>
        <p:txBody>
          <a:bodyPr anchor="t">
            <a:normAutofit/>
          </a:bodyPr>
          <a:lstStyle/>
          <a:p>
            <a:r>
              <a:rPr lang="vi-VN" sz="2000" dirty="0"/>
              <a:t>Quản lý cây xanh hiệu quả: Theo dõi tình trạng sức khỏe của cây, ghi nhận các dịch vụ chăm sóc và bảo dưỡng, cảnh báo sớm về các nguy cơ bệnh tật.</a:t>
            </a:r>
            <a:endParaRPr lang="en-US" sz="2000" dirty="0"/>
          </a:p>
          <a:p>
            <a:r>
              <a:rPr lang="vi-VN" sz="2000" dirty="0"/>
              <a:t>Bảo vệ môi trường: Góp phần duy trì và phát triển các khu vực xanh, giảm thiểu ô nhiễm không khí và tiếng ồn, tạo cảnh quan đô thị xanh, sạch, đẹp.</a:t>
            </a:r>
            <a:endParaRPr lang="en-US" sz="2000" dirty="0"/>
          </a:p>
          <a:p>
            <a:r>
              <a:rPr lang="vi-VN" sz="2000" dirty="0"/>
              <a:t>Duy trì sự phát triển bền vững: Giúp các đô thị phát triển một cách bền vững, bảo vệ môi trường sống cho các thế hệ tương lai.</a:t>
            </a:r>
          </a:p>
        </p:txBody>
      </p:sp>
    </p:spTree>
    <p:extLst>
      <p:ext uri="{BB962C8B-B14F-4D97-AF65-F5344CB8AC3E}">
        <p14:creationId xmlns:p14="http://schemas.microsoft.com/office/powerpoint/2010/main" val="3285601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163791C-6710-4DDB-8D6A-8B0BDC6DCCC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62B25F-A46C-F511-AF6A-3B61CBE22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6022E-D3E3-9AC6-69F4-E71FB7CB6639}"/>
              </a:ext>
            </a:extLst>
          </p:cNvPr>
          <p:cNvSpPr>
            <a:spLocks noGrp="1"/>
          </p:cNvSpPr>
          <p:nvPr>
            <p:ph type="title"/>
          </p:nvPr>
        </p:nvSpPr>
        <p:spPr>
          <a:xfrm>
            <a:off x="685801" y="533400"/>
            <a:ext cx="10820400" cy="1177092"/>
          </a:xfrm>
        </p:spPr>
        <p:txBody>
          <a:bodyPr anchor="b">
            <a:normAutofit/>
          </a:bodyPr>
          <a:lstStyle/>
          <a:p>
            <a:pPr algn="ctr"/>
            <a:r>
              <a:rPr lang="en-US" sz="4400" b="1" i="0" dirty="0" err="1">
                <a:effectLst/>
              </a:rPr>
              <a:t>Lợi</a:t>
            </a:r>
            <a:r>
              <a:rPr lang="en-US" sz="4400" b="1" i="0" dirty="0">
                <a:effectLst/>
              </a:rPr>
              <a:t> </a:t>
            </a:r>
            <a:r>
              <a:rPr lang="en-US" sz="4400" b="1" i="0" dirty="0" err="1">
                <a:effectLst/>
              </a:rPr>
              <a:t>ích</a:t>
            </a:r>
            <a:endParaRPr lang="vi-VN" sz="4400" dirty="0"/>
          </a:p>
        </p:txBody>
      </p:sp>
      <p:cxnSp>
        <p:nvCxnSpPr>
          <p:cNvPr id="11" name="Straight Connector 10">
            <a:extLst>
              <a:ext uri="{FF2B5EF4-FFF2-40B4-BE49-F238E27FC236}">
                <a16:creationId xmlns:a16="http://schemas.microsoft.com/office/drawing/2014/main" id="{3B5C3DB5-92BE-ABA2-2430-F81C16E10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317D9AD-02CF-F1CB-41DD-2686977AC4AF}"/>
              </a:ext>
            </a:extLst>
          </p:cNvPr>
          <p:cNvSpPr>
            <a:spLocks noGrp="1"/>
          </p:cNvSpPr>
          <p:nvPr>
            <p:ph idx="1"/>
          </p:nvPr>
        </p:nvSpPr>
        <p:spPr>
          <a:xfrm>
            <a:off x="685801" y="2243892"/>
            <a:ext cx="10820400" cy="3547308"/>
          </a:xfrm>
        </p:spPr>
        <p:txBody>
          <a:bodyPr anchor="t">
            <a:normAutofit/>
          </a:bodyPr>
          <a:lstStyle/>
          <a:p>
            <a:r>
              <a:rPr lang="vi-VN" sz="2000" dirty="0"/>
              <a:t>Giám sát sức khỏe cây xanh: Theo dõi tình trạng cây theo thời gian, cập nhật thông tin kịp thời về sức khỏe của cây.</a:t>
            </a:r>
            <a:endParaRPr lang="en-US" sz="2000" dirty="0"/>
          </a:p>
          <a:p>
            <a:r>
              <a:rPr lang="vi-VN" sz="2000" dirty="0"/>
              <a:t>Cung cấp thông tin chi tiết và kịp thời: Dễ dàng truy cập và xem thông tin chi tiết về từng cây, bao gồm loại cây, tuổi cây, vị trí, tình trạng sức khỏe, và các ghi chú liên quan.</a:t>
            </a:r>
            <a:endParaRPr lang="en-US" sz="2000" dirty="0"/>
          </a:p>
          <a:p>
            <a:r>
              <a:rPr lang="vi-VN" sz="2000" dirty="0"/>
              <a:t>Hỗ trợ quyết định quản lý: Cung cấp dữ liệu và phân tích để hỗ trợ các quyết định liên quan đến chăm sóc, bảo dưỡng và thay thế cây xanh.</a:t>
            </a:r>
          </a:p>
        </p:txBody>
      </p:sp>
    </p:spTree>
    <p:extLst>
      <p:ext uri="{BB962C8B-B14F-4D97-AF65-F5344CB8AC3E}">
        <p14:creationId xmlns:p14="http://schemas.microsoft.com/office/powerpoint/2010/main" val="29192185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5" name="Rectangle 14">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7C9F810-3C90-CFA4-C37E-EAAA2C35A4D5}"/>
              </a:ext>
            </a:extLst>
          </p:cNvPr>
          <p:cNvPicPr>
            <a:picLocks noChangeAspect="1"/>
          </p:cNvPicPr>
          <p:nvPr/>
        </p:nvPicPr>
        <p:blipFill rotWithShape="1">
          <a:blip r:embed="rId4">
            <a:alphaModFix amt="20000"/>
          </a:blip>
          <a:srcRect t="29687"/>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6">
            <a:extLst>
              <a:ext uri="{FF2B5EF4-FFF2-40B4-BE49-F238E27FC236}">
                <a16:creationId xmlns:a16="http://schemas.microsoft.com/office/drawing/2014/main" id="{4E41BD76-3AE5-DF18-5E26-83D5E41B9336}"/>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400" dirty="0" err="1">
                <a:solidFill>
                  <a:srgbClr val="D4CECE"/>
                </a:solidFill>
              </a:rPr>
              <a:t>Kiến</a:t>
            </a:r>
            <a:r>
              <a:rPr lang="en-US" sz="4400" dirty="0">
                <a:solidFill>
                  <a:srgbClr val="D4CECE"/>
                </a:solidFill>
              </a:rPr>
              <a:t> </a:t>
            </a:r>
            <a:r>
              <a:rPr lang="en-US" sz="4400" dirty="0" err="1">
                <a:solidFill>
                  <a:srgbClr val="D4CECE"/>
                </a:solidFill>
              </a:rPr>
              <a:t>trúc</a:t>
            </a:r>
            <a:r>
              <a:rPr lang="en-US" sz="4400" dirty="0">
                <a:solidFill>
                  <a:srgbClr val="D4CECE"/>
                </a:solidFill>
              </a:rPr>
              <a:t> </a:t>
            </a:r>
            <a:r>
              <a:rPr lang="en-US" sz="4400" dirty="0" err="1">
                <a:solidFill>
                  <a:srgbClr val="D4CECE"/>
                </a:solidFill>
              </a:rPr>
              <a:t>hệ</a:t>
            </a:r>
            <a:r>
              <a:rPr lang="en-US" sz="4400" dirty="0">
                <a:solidFill>
                  <a:srgbClr val="D4CECE"/>
                </a:solidFill>
              </a:rPr>
              <a:t> </a:t>
            </a:r>
            <a:r>
              <a:rPr lang="en-US" sz="4400" dirty="0" err="1">
                <a:solidFill>
                  <a:srgbClr val="D4CECE"/>
                </a:solidFill>
              </a:rPr>
              <a:t>thống</a:t>
            </a:r>
            <a:endParaRPr lang="en-US" sz="4400" dirty="0"/>
          </a:p>
        </p:txBody>
      </p:sp>
    </p:spTree>
    <p:extLst>
      <p:ext uri="{BB962C8B-B14F-4D97-AF65-F5344CB8AC3E}">
        <p14:creationId xmlns:p14="http://schemas.microsoft.com/office/powerpoint/2010/main" val="2885064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A5D74A-838A-C3C0-9D3A-61F376390DA8}"/>
              </a:ext>
            </a:extLst>
          </p:cNvPr>
          <p:cNvSpPr>
            <a:spLocks noGrp="1"/>
          </p:cNvSpPr>
          <p:nvPr>
            <p:ph type="title"/>
          </p:nvPr>
        </p:nvSpPr>
        <p:spPr/>
        <p:txBody>
          <a:bodyPr/>
          <a:lstStyle/>
          <a:p>
            <a:pPr algn="ctr"/>
            <a:r>
              <a:rPr lang="vi-VN" b="1" dirty="0"/>
              <a:t>Cơ sở dữ liệu (Database)</a:t>
            </a:r>
            <a:endParaRPr lang="vi-VN" dirty="0"/>
          </a:p>
        </p:txBody>
      </p:sp>
      <p:sp>
        <p:nvSpPr>
          <p:cNvPr id="7" name="Content Placeholder 6">
            <a:extLst>
              <a:ext uri="{FF2B5EF4-FFF2-40B4-BE49-F238E27FC236}">
                <a16:creationId xmlns:a16="http://schemas.microsoft.com/office/drawing/2014/main" id="{FFCEC4CB-0A52-673E-ECC7-FFC4CAB2DBA8}"/>
              </a:ext>
            </a:extLst>
          </p:cNvPr>
          <p:cNvSpPr>
            <a:spLocks noGrp="1"/>
          </p:cNvSpPr>
          <p:nvPr>
            <p:ph idx="1"/>
          </p:nvPr>
        </p:nvSpPr>
        <p:spPr/>
        <p:txBody>
          <a:bodyPr>
            <a:normAutofit/>
          </a:bodyPr>
          <a:lstStyle/>
          <a:p>
            <a:r>
              <a:rPr lang="vi-VN" sz="2800" dirty="0"/>
              <a:t>Tree: Lưu trữ thông tin về cây, bao gồm TreeId, SpeciesId, Age, Height, Diameter, HealthStatus, Note, Location, ReminderDate.</a:t>
            </a:r>
            <a:endParaRPr lang="en-US" sz="2800" dirty="0"/>
          </a:p>
          <a:p>
            <a:r>
              <a:rPr lang="vi-VN" sz="2800" dirty="0"/>
              <a:t>Species: Lưu trữ thông tin về loài cây, bao gồm SpeciesId và SpeciesName.</a:t>
            </a:r>
          </a:p>
        </p:txBody>
      </p:sp>
    </p:spTree>
    <p:extLst>
      <p:ext uri="{BB962C8B-B14F-4D97-AF65-F5344CB8AC3E}">
        <p14:creationId xmlns:p14="http://schemas.microsoft.com/office/powerpoint/2010/main" val="364523611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EADA-CA03-BED3-363B-6891936BCC16}"/>
              </a:ext>
            </a:extLst>
          </p:cNvPr>
          <p:cNvSpPr>
            <a:spLocks noGrp="1"/>
          </p:cNvSpPr>
          <p:nvPr>
            <p:ph type="title"/>
          </p:nvPr>
        </p:nvSpPr>
        <p:spPr/>
        <p:txBody>
          <a:bodyPr/>
          <a:lstStyle/>
          <a:p>
            <a:pPr algn="ctr"/>
            <a:r>
              <a:rPr lang="en-US" dirty="0" err="1"/>
              <a:t>Luồng</a:t>
            </a:r>
            <a:r>
              <a:rPr lang="en-US" dirty="0"/>
              <a:t> </a:t>
            </a:r>
            <a:r>
              <a:rPr lang="en-US" dirty="0" err="1"/>
              <a:t>dữ</a:t>
            </a:r>
            <a:r>
              <a:rPr lang="en-US" dirty="0"/>
              <a:t> </a:t>
            </a:r>
            <a:r>
              <a:rPr lang="en-US" dirty="0" err="1"/>
              <a:t>liệu</a:t>
            </a:r>
            <a:endParaRPr lang="vi-VN" dirty="0"/>
          </a:p>
        </p:txBody>
      </p:sp>
      <p:sp>
        <p:nvSpPr>
          <p:cNvPr id="3" name="Content Placeholder 2">
            <a:extLst>
              <a:ext uri="{FF2B5EF4-FFF2-40B4-BE49-F238E27FC236}">
                <a16:creationId xmlns:a16="http://schemas.microsoft.com/office/drawing/2014/main" id="{E92AAF6A-2B45-1F91-09A9-4B8A62A68814}"/>
              </a:ext>
            </a:extLst>
          </p:cNvPr>
          <p:cNvSpPr>
            <a:spLocks noGrp="1"/>
          </p:cNvSpPr>
          <p:nvPr>
            <p:ph idx="1"/>
          </p:nvPr>
        </p:nvSpPr>
        <p:spPr/>
        <p:txBody>
          <a:bodyPr>
            <a:normAutofit/>
          </a:bodyPr>
          <a:lstStyle/>
          <a:p>
            <a:r>
              <a:rPr lang="vi-VN" sz="2800" dirty="0"/>
              <a:t>Nhập liệu: Người dùng nhập thông tin về cây qua giao diện người dùng.</a:t>
            </a:r>
            <a:endParaRPr lang="en-US" sz="2800" dirty="0"/>
          </a:p>
          <a:p>
            <a:r>
              <a:rPr lang="vi-VN" sz="2800" dirty="0"/>
              <a:t>Xử lý: Thông tin được lưu trữ trong cơ sở dữ liệu. Hệ thống sử dụng thuật toán để phân tích và dự đoán tình trạng sức khỏe của cây.</a:t>
            </a:r>
            <a:endParaRPr lang="en-US" sz="2800" dirty="0"/>
          </a:p>
          <a:p>
            <a:r>
              <a:rPr lang="vi-VN" sz="2800" dirty="0"/>
              <a:t>Hiển thị: Giao diện người dùng hiển thị thông tin cây và các kết quả phân tích.</a:t>
            </a:r>
          </a:p>
        </p:txBody>
      </p:sp>
    </p:spTree>
    <p:extLst>
      <p:ext uri="{BB962C8B-B14F-4D97-AF65-F5344CB8AC3E}">
        <p14:creationId xmlns:p14="http://schemas.microsoft.com/office/powerpoint/2010/main" val="391208254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60B13C14A9C44BBC2A64A83ECBA9CF" ma:contentTypeVersion="15" ma:contentTypeDescription="Create a new document." ma:contentTypeScope="" ma:versionID="2d9b4cc76c68edaa81a4086b81ca2dd9">
  <xsd:schema xmlns:xsd="http://www.w3.org/2001/XMLSchema" xmlns:xs="http://www.w3.org/2001/XMLSchema" xmlns:p="http://schemas.microsoft.com/office/2006/metadata/properties" xmlns:ns3="fcc515aa-c9cb-46d5-8f23-0d3b706d92ea" xmlns:ns4="7d9f7157-15a0-4011-b932-4b911477a440" targetNamespace="http://schemas.microsoft.com/office/2006/metadata/properties" ma:root="true" ma:fieldsID="08a41f17d816945aa3b95aa9ffb15fcf" ns3:_="" ns4:_="">
    <xsd:import namespace="fcc515aa-c9cb-46d5-8f23-0d3b706d92ea"/>
    <xsd:import namespace="7d9f7157-15a0-4011-b932-4b911477a44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SearchProperties" minOccurs="0"/>
                <xsd:element ref="ns4:MediaServiceObjectDetectorVersions" minOccurs="0"/>
                <xsd:element ref="ns4:MediaServiceDateTaken" minOccurs="0"/>
                <xsd:element ref="ns4:MediaServiceSystemTags" minOccurs="0"/>
                <xsd:element ref="ns4:MediaLengthInSeconds"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c515aa-c9cb-46d5-8f23-0d3b706d92e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9f7157-15a0-4011-b932-4b911477a44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d9f7157-15a0-4011-b932-4b911477a44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261D84-5876-4599-801A-85BC0D35FF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c515aa-c9cb-46d5-8f23-0d3b706d92ea"/>
    <ds:schemaRef ds:uri="7d9f7157-15a0-4011-b932-4b911477a4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2E7682-3FE2-4B1E-9796-083260AB1405}">
  <ds:schemaRefs>
    <ds:schemaRef ds:uri="http://schemas.microsoft.com/office/infopath/2007/PartnerControls"/>
    <ds:schemaRef ds:uri="http://purl.org/dc/terms/"/>
    <ds:schemaRef ds:uri="7d9f7157-15a0-4011-b932-4b911477a440"/>
    <ds:schemaRef ds:uri="http://purl.org/dc/dcmitype/"/>
    <ds:schemaRef ds:uri="http://purl.org/dc/elements/1.1/"/>
    <ds:schemaRef ds:uri="http://schemas.microsoft.com/office/2006/documentManagement/types"/>
    <ds:schemaRef ds:uri="http://schemas.openxmlformats.org/package/2006/metadata/core-properties"/>
    <ds:schemaRef ds:uri="fcc515aa-c9cb-46d5-8f23-0d3b706d92ea"/>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A3E8D51-CD7A-4159-B5C2-C5E3BDF44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2744</TotalTime>
  <Words>2456</Words>
  <Application>Microsoft Office PowerPoint</Application>
  <PresentationFormat>Widescreen</PresentationFormat>
  <Paragraphs>138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Times New Roman</vt:lpstr>
      <vt:lpstr>Celestial</vt:lpstr>
      <vt:lpstr>Các Hệ tHống Thông Tin thông minh</vt:lpstr>
      <vt:lpstr>Phần Mở đầu </vt:lpstr>
      <vt:lpstr>Phần Mở đầu </vt:lpstr>
      <vt:lpstr>Hệ thống quản lý cây xanh.  </vt:lpstr>
      <vt:lpstr>Mục tiêu</vt:lpstr>
      <vt:lpstr>Lợi ích</vt:lpstr>
      <vt:lpstr>Kiến trúc hệ thống</vt:lpstr>
      <vt:lpstr>Cơ sở dữ liệu (Database)</vt:lpstr>
      <vt:lpstr>Luồng dữ liệu</vt:lpstr>
      <vt:lpstr>Hệ Tri Thức Cây Quyết Định</vt:lpstr>
      <vt:lpstr>Giới Thiệu về Hệ Tri Thức Cây Quyết Định</vt:lpstr>
      <vt:lpstr>Giới Thiệu về Hệ Tri Thức Cây Quyết Định</vt:lpstr>
      <vt:lpstr>Quy Trình Huấn Luyện và Dự Đoán</vt:lpstr>
      <vt:lpstr>Quy Trình Huấn Luyện và Dự Đoán</vt:lpstr>
      <vt:lpstr>Quy Trình Huấn Luyện và Dự Đoán</vt:lpstr>
      <vt:lpstr>Quy Trình Huấn Luyện và Dự Đoán</vt:lpstr>
      <vt:lpstr>Quy Trình Huấn Luyện và Dự Đoán</vt:lpstr>
      <vt:lpstr>Quy Trình Huấn Luyện và Dự Đoán</vt:lpstr>
      <vt:lpstr>Quy Trình Huấn Luyện và Dự Đoán</vt:lpstr>
      <vt:lpstr>Quy Trình Huấn Luyện và Dự Đoán</vt:lpstr>
      <vt:lpstr>Quy Trình Huấn Luyện và Dự Đoán</vt:lpstr>
      <vt:lpstr>Áp Dụng vào Hệ Thống Quản Lý Cây Xanh</vt:lpstr>
      <vt:lpstr>Giao Diện Người Dùng</vt:lpstr>
      <vt:lpstr>Giao Diện Người Dùng</vt:lpstr>
      <vt:lpstr>Giao Diện Người Dùng</vt:lpstr>
      <vt:lpstr>Biểu Đồ Theo Dõi</vt:lpstr>
      <vt:lpstr>Biểu Đồ Theo Dõi</vt:lpstr>
      <vt:lpstr>Biểu Đồ Theo Dõi</vt:lpstr>
      <vt:lpstr>Kết Luận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TIỀN HẢI</dc:creator>
  <cp:lastModifiedBy>Huy Hoàng</cp:lastModifiedBy>
  <cp:revision>6</cp:revision>
  <dcterms:created xsi:type="dcterms:W3CDTF">2024-02-28T09:43:02Z</dcterms:created>
  <dcterms:modified xsi:type="dcterms:W3CDTF">2024-12-11T14:02:12Z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0x010100F760B13C14A9C44BBC2A64A83ECBA9CF</vt:lpwstr>
  </property>
</Properties>
</file>