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8"/>
    <p:restoredTop sz="96405"/>
  </p:normalViewPr>
  <p:slideViewPr>
    <p:cSldViewPr snapToGrid="0" snapToObjects="1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5ED61-AB70-284C-9CE5-FA9C9B725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974" y="2463252"/>
            <a:ext cx="9037468" cy="1931496"/>
          </a:xfrm>
        </p:spPr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自然语言处理实验项目</a:t>
            </a:r>
            <a:b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聊天机器人</a:t>
            </a:r>
            <a:r>
              <a:rPr kumimoji="1" lang="zh-CN" altLang="en-US" sz="4000" dirty="0">
                <a:latin typeface="Kaiti SC" panose="02010600040101010101" pitchFamily="2" charset="-122"/>
                <a:ea typeface="Kaiti SC" panose="02010600040101010101" pitchFamily="2" charset="-122"/>
              </a:rPr>
              <a:t>（</a:t>
            </a:r>
            <a:r>
              <a:rPr kumimoji="1" lang="en-US" altLang="zh-CN" sz="4000" dirty="0">
                <a:latin typeface="Kaiti SC" panose="02010600040101010101" pitchFamily="2" charset="-122"/>
                <a:ea typeface="Kaiti SC" panose="02010600040101010101" pitchFamily="2" charset="-122"/>
              </a:rPr>
              <a:t>Chatbot</a:t>
            </a:r>
            <a:r>
              <a:rPr kumimoji="1" lang="zh-CN" altLang="en-US" sz="4000" dirty="0">
                <a:latin typeface="Kaiti SC" panose="02010600040101010101" pitchFamily="2" charset="-122"/>
                <a:ea typeface="Kaiti SC" panose="02010600040101010101" pitchFamily="2" charset="-122"/>
              </a:rPr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C6CCE4-7B28-CE47-9ADA-E4D33366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967" y="4815528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万韦涛 </a:t>
            </a:r>
            <a:r>
              <a:rPr kumimoji="1" lang="en-US" altLang="zh-CN" dirty="0"/>
              <a:t>2018202111</a:t>
            </a:r>
          </a:p>
        </p:txBody>
      </p:sp>
    </p:spTree>
    <p:extLst>
      <p:ext uri="{BB962C8B-B14F-4D97-AF65-F5344CB8AC3E}">
        <p14:creationId xmlns:p14="http://schemas.microsoft.com/office/powerpoint/2010/main" val="97296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AC30-5811-4AAE-ADA6-B4566BFC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en" altLang="zh-CN" b="1" dirty="0"/>
              <a:t>Description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1384E-67B4-4A3E-BAEF-8144EC02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772"/>
            <a:ext cx="8596668" cy="4845627"/>
          </a:xfrm>
        </p:spPr>
        <p:txBody>
          <a:bodyPr>
            <a:normAutofit/>
          </a:bodyPr>
          <a:lstStyle/>
          <a:p>
            <a:r>
              <a:rPr lang="en" altLang="zh-CN" dirty="0"/>
              <a:t>Build a chatbot support English.</a:t>
            </a:r>
          </a:p>
          <a:p>
            <a:r>
              <a:rPr lang="en" altLang="zh-CN" dirty="0"/>
              <a:t>Build a chatbot support Chinese.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520CF02-25F0-4D94-BE62-95341A689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4CE4E2-C920-7C48-9D98-1B60CAAD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01" y="841094"/>
            <a:ext cx="37846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AC30-5811-4AAE-ADA6-B4566BFC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" altLang="zh-CN" b="1" dirty="0"/>
              <a:t>Datasets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1384E-67B4-4A3E-BAEF-8144EC02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772"/>
            <a:ext cx="8596668" cy="4845627"/>
          </a:xfrm>
        </p:spPr>
        <p:txBody>
          <a:bodyPr>
            <a:normAutofit/>
          </a:bodyPr>
          <a:lstStyle/>
          <a:p>
            <a:r>
              <a:rPr lang="en" altLang="zh-CN" dirty="0"/>
              <a:t>Cornell Movie-Dialogs Corpus</a:t>
            </a:r>
          </a:p>
          <a:p>
            <a:pPr marL="0" indent="0">
              <a:buNone/>
            </a:pPr>
            <a:r>
              <a:rPr lang="en" altLang="zh-CN" dirty="0"/>
              <a:t>"Can we make this quick? Roxanne Korrine and Andrew Barrett are having an incredibly horrendous public break- up on the quad. Again."</a:t>
            </a:r>
          </a:p>
          <a:p>
            <a:pPr marL="0" indent="0">
              <a:buNone/>
            </a:pPr>
            <a:r>
              <a:rPr lang="en" altLang="zh-CN" dirty="0"/>
              <a:t>"Well, I thought we'd start with pronunciation, if that's okay with you." </a:t>
            </a:r>
          </a:p>
          <a:p>
            <a:r>
              <a:rPr lang="en" altLang="zh-CN" dirty="0"/>
              <a:t>LCCC</a:t>
            </a:r>
            <a:r>
              <a:rPr lang="zh-CN" altLang="en" dirty="0"/>
              <a:t>（</a:t>
            </a:r>
            <a:r>
              <a:rPr lang="en" altLang="zh-CN" dirty="0"/>
              <a:t>Large-scale Cleaned Chinese Conversation</a:t>
            </a:r>
            <a:r>
              <a:rPr lang="zh-CN" altLang="en" dirty="0"/>
              <a:t>）</a:t>
            </a:r>
            <a:r>
              <a:rPr lang="zh-CN" altLang="en-US" dirty="0"/>
              <a:t>数据集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en" altLang="zh-CN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520CF02-25F0-4D94-BE62-95341A689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7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AC30-5811-4AAE-ADA6-B4566BFC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en" altLang="zh-CN" b="1" dirty="0"/>
              <a:t>Problems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1384E-67B4-4A3E-BAEF-8144EC02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772"/>
            <a:ext cx="8596668" cy="4845627"/>
          </a:xfrm>
        </p:spPr>
        <p:txBody>
          <a:bodyPr>
            <a:normAutofit/>
          </a:bodyPr>
          <a:lstStyle/>
          <a:p>
            <a:r>
              <a:rPr lang="en" altLang="zh-CN" dirty="0"/>
              <a:t>How to understand the input sentence rather than just discrete words?</a:t>
            </a:r>
          </a:p>
          <a:p>
            <a:pPr lvl="1"/>
            <a:r>
              <a:rPr lang="en" altLang="zh-CN" dirty="0"/>
              <a:t>use Recurrent Neural Networks </a:t>
            </a:r>
            <a:r>
              <a:rPr lang="zh-CN" altLang="en-US" dirty="0"/>
              <a:t>✅</a:t>
            </a:r>
          </a:p>
          <a:p>
            <a:r>
              <a:rPr lang="en" altLang="zh-CN" dirty="0"/>
              <a:t>How to represent a sentence?</a:t>
            </a:r>
          </a:p>
          <a:p>
            <a:pPr lvl="1"/>
            <a:r>
              <a:rPr lang="en" altLang="zh-CN" dirty="0"/>
              <a:t>use a vector of word index </a:t>
            </a:r>
            <a:r>
              <a:rPr lang="zh-CN" altLang="en-US" dirty="0"/>
              <a:t>✅</a:t>
            </a:r>
            <a:endParaRPr lang="en-US" altLang="zh-CN" dirty="0"/>
          </a:p>
          <a:p>
            <a:r>
              <a:rPr lang="en-US" altLang="zh-CN" dirty="0"/>
              <a:t>How to measure the quality of generated responses?</a:t>
            </a:r>
          </a:p>
          <a:p>
            <a:pPr lvl="1"/>
            <a:r>
              <a:rPr lang="en-US" altLang="zh-CN" dirty="0"/>
              <a:t>compare it with the original response</a:t>
            </a:r>
          </a:p>
          <a:p>
            <a:r>
              <a:rPr lang="en" altLang="zh-CN" dirty="0"/>
              <a:t>Further optimization of the chatbot?</a:t>
            </a:r>
          </a:p>
          <a:p>
            <a:pPr lvl="1"/>
            <a:r>
              <a:rPr lang="en" altLang="zh-CN" dirty="0"/>
              <a:t>use more dataset to train </a:t>
            </a:r>
            <a:r>
              <a:rPr lang="zh-CN" altLang="en-US" dirty="0"/>
              <a:t>✅</a:t>
            </a:r>
            <a:endParaRPr lang="en" altLang="zh-CN" dirty="0"/>
          </a:p>
          <a:p>
            <a:pPr lvl="1"/>
            <a:r>
              <a:rPr lang="en" altLang="zh-CN" dirty="0"/>
              <a:t>use better representation of sentence (word index -&gt; word embedding)</a:t>
            </a:r>
            <a:r>
              <a:rPr lang="zh-CN" altLang="en-US" dirty="0"/>
              <a:t> ✅</a:t>
            </a:r>
            <a:endParaRPr lang="en" altLang="zh-CN" dirty="0"/>
          </a:p>
          <a:p>
            <a:pPr lvl="1"/>
            <a:r>
              <a:rPr lang="en" altLang="zh-CN" dirty="0"/>
              <a:t>use attention mechanisms to improve performance on long sequence </a:t>
            </a:r>
            <a:r>
              <a:rPr lang="zh-CN" altLang="en-US" dirty="0"/>
              <a:t>✅</a:t>
            </a:r>
            <a:endParaRPr lang="en-US" altLang="zh-CN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520CF02-25F0-4D94-BE62-95341A689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1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AC30-5811-4AAE-ADA6-B4566BFC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 </a:t>
            </a:r>
            <a:r>
              <a:rPr lang="en" altLang="zh-CN" b="1" dirty="0"/>
              <a:t>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1384E-67B4-4A3E-BAEF-8144EC02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836500"/>
            <a:ext cx="4410718" cy="3880773"/>
          </a:xfrm>
        </p:spPr>
        <p:txBody>
          <a:bodyPr>
            <a:normAutofit/>
          </a:bodyPr>
          <a:lstStyle/>
          <a:p>
            <a:r>
              <a:rPr lang="en" altLang="zh-CN" dirty="0"/>
              <a:t>Recurrent Neural Networks (GRU and LSTM)</a:t>
            </a:r>
          </a:p>
          <a:p>
            <a:pPr lvl="1"/>
            <a:r>
              <a:rPr lang="en" altLang="zh-CN" dirty="0"/>
              <a:t>Example: Bidirectional GRU</a:t>
            </a:r>
          </a:p>
          <a:p>
            <a:r>
              <a:rPr lang="en" altLang="zh-CN" dirty="0"/>
              <a:t>Seq2Seq Model (a network with Encoder and Decoder)</a:t>
            </a:r>
          </a:p>
          <a:p>
            <a:r>
              <a:rPr lang="en" altLang="zh-CN" dirty="0"/>
              <a:t>Loss function: cross entropy loss function</a:t>
            </a:r>
          </a:p>
          <a:p>
            <a:pPr marL="0" indent="0">
              <a:buNone/>
            </a:pPr>
            <a:endParaRPr lang="en" altLang="zh-CN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BD66314-8412-D847-B427-5781AD33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17" y="3974938"/>
            <a:ext cx="5932983" cy="2135873"/>
          </a:xfrm>
          <a:prstGeom prst="rect">
            <a:avLst/>
          </a:prstGeom>
        </p:spPr>
      </p:pic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DC9D33AE-5823-A74E-808E-B9D4954E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63" y="1930400"/>
            <a:ext cx="4683690" cy="1651000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6520CF02-25F0-4D94-BE62-95341A689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0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AC30-5811-4AAE-ADA6-B4566BFC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 </a:t>
            </a:r>
            <a:r>
              <a:rPr lang="en" altLang="zh-CN" b="1" dirty="0"/>
              <a:t>Progress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1384E-67B4-4A3E-BAEF-8144EC02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772"/>
            <a:ext cx="8596668" cy="4845627"/>
          </a:xfrm>
        </p:spPr>
        <p:txBody>
          <a:bodyPr>
            <a:normAutofit/>
          </a:bodyPr>
          <a:lstStyle/>
          <a:p>
            <a:r>
              <a:rPr lang="en" altLang="zh-CN" dirty="0"/>
              <a:t>Support English Chatting </a:t>
            </a:r>
            <a:r>
              <a:rPr lang="zh-CN" altLang="en-US" dirty="0"/>
              <a:t>✅</a:t>
            </a:r>
          </a:p>
          <a:p>
            <a:r>
              <a:rPr lang="en" altLang="zh-CN" dirty="0"/>
              <a:t>Support Chinese Chatting</a:t>
            </a:r>
            <a:r>
              <a:rPr lang="zh-CN" altLang="en-US" dirty="0"/>
              <a:t> ✅</a:t>
            </a:r>
            <a:endParaRPr lang="en" altLang="zh-CN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520CF02-25F0-4D94-BE62-95341A689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38BFBA-194E-5346-B60E-9D516B66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59" y="424567"/>
            <a:ext cx="6121400" cy="483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F6B62E-ABFF-EC42-8BF2-64AF4F02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6" y="3359550"/>
            <a:ext cx="11010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8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AC30-5811-4AAE-ADA6-B4566BFC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 </a:t>
            </a:r>
            <a:r>
              <a:rPr lang="en" altLang="zh-CN" b="1" dirty="0"/>
              <a:t>References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1384E-67B4-4A3E-BAEF-8144EC02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772"/>
            <a:ext cx="8596668" cy="4845627"/>
          </a:xfrm>
        </p:spPr>
        <p:txBody>
          <a:bodyPr>
            <a:normAutofit/>
          </a:bodyPr>
          <a:lstStyle/>
          <a:p>
            <a:r>
              <a:rPr lang="en" altLang="zh-CN" dirty="0"/>
              <a:t>[1] Cho, K., Van </a:t>
            </a:r>
            <a:r>
              <a:rPr lang="en" altLang="zh-CN" dirty="0" err="1"/>
              <a:t>Merriënboer</a:t>
            </a:r>
            <a:r>
              <a:rPr lang="en" altLang="zh-CN" dirty="0"/>
              <a:t>, B., </a:t>
            </a:r>
            <a:r>
              <a:rPr lang="en" altLang="zh-CN" dirty="0" err="1"/>
              <a:t>Gulcehre</a:t>
            </a:r>
            <a:r>
              <a:rPr lang="en" altLang="zh-CN" dirty="0"/>
              <a:t>, C., </a:t>
            </a:r>
            <a:r>
              <a:rPr lang="en" altLang="zh-CN" dirty="0" err="1"/>
              <a:t>Bahdanau</a:t>
            </a:r>
            <a:r>
              <a:rPr lang="en" altLang="zh-CN" dirty="0"/>
              <a:t>, D., </a:t>
            </a:r>
            <a:r>
              <a:rPr lang="en" altLang="zh-CN" dirty="0" err="1"/>
              <a:t>Bougares</a:t>
            </a:r>
            <a:r>
              <a:rPr lang="en" altLang="zh-CN" dirty="0"/>
              <a:t>, F., </a:t>
            </a:r>
            <a:r>
              <a:rPr lang="en" altLang="zh-CN" dirty="0" err="1"/>
              <a:t>Schwenk</a:t>
            </a:r>
            <a:r>
              <a:rPr lang="en" altLang="zh-CN" dirty="0"/>
              <a:t>, H., &amp; </a:t>
            </a:r>
            <a:r>
              <a:rPr lang="en" altLang="zh-CN" dirty="0" err="1"/>
              <a:t>Bengio</a:t>
            </a:r>
            <a:r>
              <a:rPr lang="en" altLang="zh-CN" dirty="0"/>
              <a:t>, Y. (2014). Learning phrase representations using RNN encoder-decoder for statistical machine translation. </a:t>
            </a:r>
            <a:r>
              <a:rPr lang="en" altLang="zh-CN" dirty="0" err="1"/>
              <a:t>arXiv</a:t>
            </a:r>
            <a:r>
              <a:rPr lang="en" altLang="zh-CN" dirty="0"/>
              <a:t> preprint arXiv:1406.1078.</a:t>
            </a:r>
          </a:p>
          <a:p>
            <a:r>
              <a:rPr lang="en" altLang="zh-CN" dirty="0"/>
              <a:t>[2] </a:t>
            </a:r>
            <a:r>
              <a:rPr lang="en" altLang="zh-CN" dirty="0" err="1"/>
              <a:t>Sutskever</a:t>
            </a:r>
            <a:r>
              <a:rPr lang="en" altLang="zh-CN" dirty="0"/>
              <a:t>, I., </a:t>
            </a:r>
            <a:r>
              <a:rPr lang="en" altLang="zh-CN" dirty="0" err="1"/>
              <a:t>Vinyals</a:t>
            </a:r>
            <a:r>
              <a:rPr lang="en" altLang="zh-CN" dirty="0"/>
              <a:t>, O., &amp; Le, Q. V. (2014). Sequence to sequence learning with neural networks. In Advances in neural information processing systems (pp. 3104-3112).</a:t>
            </a:r>
          </a:p>
          <a:p>
            <a:r>
              <a:rPr lang="en" altLang="zh-CN" dirty="0"/>
              <a:t>[3] Luong, M. T., Pham, H., &amp; Manning, C. D. (2015). Effective approaches to attention-based neural machine translation. </a:t>
            </a:r>
            <a:r>
              <a:rPr lang="en" altLang="zh-CN" i="1" dirty="0" err="1"/>
              <a:t>arXiv</a:t>
            </a:r>
            <a:r>
              <a:rPr lang="en" altLang="zh-CN" i="1" dirty="0"/>
              <a:t> preprint arXiv:1508.04025</a:t>
            </a:r>
            <a:r>
              <a:rPr lang="en" altLang="zh-CN" dirty="0"/>
              <a:t>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520CF02-25F0-4D94-BE62-95341A689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9678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753</TotalTime>
  <Words>347</Words>
  <Application>Microsoft Macintosh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Kaiti SC</vt:lpstr>
      <vt:lpstr>Arial</vt:lpstr>
      <vt:lpstr>Trebuchet MS</vt:lpstr>
      <vt:lpstr>Wingdings 3</vt:lpstr>
      <vt:lpstr>平面</vt:lpstr>
      <vt:lpstr>自然语言处理实验项目 聊天机器人（Chatbot）</vt:lpstr>
      <vt:lpstr>1. Description</vt:lpstr>
      <vt:lpstr>2. Datasets</vt:lpstr>
      <vt:lpstr>3. Problems</vt:lpstr>
      <vt:lpstr>4. Model</vt:lpstr>
      <vt:lpstr>5. Progress</vt:lpstr>
      <vt:lpstr>6.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自然语言处理实验项目 聊天机器人（Chatbot）</dc:title>
  <dc:subject/>
  <dc:creator/>
  <cp:keywords/>
  <dc:description/>
  <cp:lastModifiedBy>万 韦涛</cp:lastModifiedBy>
  <cp:revision>367</cp:revision>
  <dcterms:created xsi:type="dcterms:W3CDTF">2020-06-27T15:45:03Z</dcterms:created>
  <dcterms:modified xsi:type="dcterms:W3CDTF">2021-12-29T17:43:06Z</dcterms:modified>
  <cp:category/>
</cp:coreProperties>
</file>