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57D-591F-49EE-98BB-AB96E786ACC4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966C-488E-4A91-95BB-D5B3786B13F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7158" y="2071678"/>
            <a:ext cx="8572560" cy="1684339"/>
          </a:xfrm>
        </p:spPr>
        <p:txBody>
          <a:bodyPr>
            <a:noAutofit/>
          </a:bodyPr>
          <a:lstStyle/>
          <a:p>
            <a:r>
              <a:rPr lang="es-ES" sz="5400" b="1" u="sng" dirty="0">
                <a:latin typeface="Copperplate Gothic Bold" pitchFamily="34" charset="0"/>
              </a:rPr>
              <a:t>Licencias </a:t>
            </a:r>
            <a:r>
              <a:rPr lang="es-ES" sz="5400" b="1" u="sng" dirty="0" err="1">
                <a:latin typeface="Copperplate Gothic Bold" pitchFamily="34" charset="0"/>
              </a:rPr>
              <a:t>Creative</a:t>
            </a:r>
            <a:r>
              <a:rPr lang="es-ES" sz="5400" b="1" u="sng" dirty="0">
                <a:latin typeface="Copperplate Gothic Bold" pitchFamily="34" charset="0"/>
              </a:rPr>
              <a:t> </a:t>
            </a:r>
            <a:r>
              <a:rPr lang="es-ES" sz="5400" b="1" u="sng" dirty="0" err="1">
                <a:latin typeface="Copperplate Gothic Bold" pitchFamily="34" charset="0"/>
              </a:rPr>
              <a:t>Commons</a:t>
            </a:r>
            <a:r>
              <a:rPr lang="es-ES" sz="5400" b="1" u="sng" dirty="0">
                <a:latin typeface="Copperplate Gothic Bold" pitchFamily="34" charset="0"/>
              </a:rPr>
              <a:t> (CC)</a:t>
            </a:r>
            <a:endParaRPr lang="es-ES" sz="5400" dirty="0">
              <a:latin typeface="Copperplate Gothic Bold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786446" y="6072206"/>
            <a:ext cx="3057524" cy="357190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 smtClean="0">
                <a:solidFill>
                  <a:schemeClr val="accent4">
                    <a:lumMod val="75000"/>
                  </a:schemeClr>
                </a:solidFill>
              </a:rPr>
              <a:t>Ruben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4">
                    <a:lumMod val="75000"/>
                  </a:schemeClr>
                </a:solidFill>
              </a:rPr>
              <a:t>Crispin</a:t>
            </a:r>
            <a:r>
              <a:rPr lang="es-ES" dirty="0" smtClean="0">
                <a:solidFill>
                  <a:schemeClr val="accent4">
                    <a:lumMod val="75000"/>
                  </a:schemeClr>
                </a:solidFill>
              </a:rPr>
              <a:t> Igual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u="sng" dirty="0" smtClean="0">
                <a:latin typeface="Copperplate Gothic Bold" pitchFamily="34" charset="0"/>
              </a:rPr>
              <a:t>¿Qué son las licencias </a:t>
            </a:r>
            <a:r>
              <a:rPr lang="es-ES" b="1" u="sng" dirty="0" err="1" smtClean="0">
                <a:latin typeface="Copperplate Gothic Bold" pitchFamily="34" charset="0"/>
              </a:rPr>
              <a:t>Creative</a:t>
            </a:r>
            <a:r>
              <a:rPr lang="es-ES" b="1" u="sng" dirty="0" smtClean="0">
                <a:latin typeface="Copperplate Gothic Bold" pitchFamily="34" charset="0"/>
              </a:rPr>
              <a:t> </a:t>
            </a:r>
            <a:r>
              <a:rPr lang="es-ES" b="1" u="sng" dirty="0" err="1" smtClean="0">
                <a:latin typeface="Copperplate Gothic Bold" pitchFamily="34" charset="0"/>
              </a:rPr>
              <a:t>Commons</a:t>
            </a:r>
            <a:r>
              <a:rPr lang="es-ES" b="1" u="sng" dirty="0" smtClean="0">
                <a:latin typeface="Copperplate Gothic Bold" pitchFamily="34" charset="0"/>
              </a:rPr>
              <a:t>?</a:t>
            </a:r>
            <a:endParaRPr lang="es-ES" b="1" u="sng" dirty="0">
              <a:latin typeface="Copperplate Gothic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sz="3000" b="1" dirty="0" smtClean="0"/>
              <a:t>Permiten </a:t>
            </a:r>
            <a:r>
              <a:rPr lang="es-ES" sz="3000" b="1" dirty="0"/>
              <a:t>a los autores definir cómo quieren compartir su trabajo, ofreciendo flexibilidad para permitir o restringir ciertos usos. Esto es especialmente útil para contenidos visuales, educativos y de medios digitales.</a:t>
            </a:r>
          </a:p>
          <a:p>
            <a:endParaRPr lang="es-ES" sz="3000" b="1" dirty="0"/>
          </a:p>
          <a:p>
            <a:pPr>
              <a:buNone/>
            </a:pPr>
            <a:r>
              <a:rPr lang="es-ES" sz="3000" b="1" dirty="0" smtClean="0"/>
              <a:t>		El </a:t>
            </a:r>
            <a:r>
              <a:rPr lang="es-ES" sz="3000" b="1" dirty="0"/>
              <a:t>objetivo principal es facilitar el acceso y la reutilización de obras de manera legal y segura, sin necesidad de una autorización directa siempre que se sigan las condiciones de la licencia.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u="sng" dirty="0">
                <a:latin typeface="Copperplate Gothic Bold" pitchFamily="34" charset="0"/>
              </a:rPr>
              <a:t>Tipos de Licencias </a:t>
            </a:r>
            <a:r>
              <a:rPr lang="es-ES" b="1" u="sng" dirty="0" err="1">
                <a:latin typeface="Copperplate Gothic Bold" pitchFamily="34" charset="0"/>
              </a:rPr>
              <a:t>Creative</a:t>
            </a:r>
            <a:r>
              <a:rPr lang="es-ES" b="1" u="sng" dirty="0">
                <a:latin typeface="Copperplate Gothic Bold" pitchFamily="34" charset="0"/>
              </a:rPr>
              <a:t> </a:t>
            </a:r>
            <a:r>
              <a:rPr lang="es-ES" b="1" u="sng" dirty="0" err="1">
                <a:latin typeface="Copperplate Gothic Bold" pitchFamily="34" charset="0"/>
              </a:rPr>
              <a:t>Commons</a:t>
            </a:r>
            <a:endParaRPr lang="es-ES" dirty="0">
              <a:latin typeface="Copperplate Gothic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dirty="0" smtClean="0"/>
              <a:t>		</a:t>
            </a:r>
            <a:r>
              <a:rPr lang="es-ES" sz="3000" b="1" dirty="0" smtClean="0"/>
              <a:t>Las </a:t>
            </a:r>
            <a:r>
              <a:rPr lang="es-ES" sz="3000" b="1" dirty="0"/>
              <a:t>licencias </a:t>
            </a:r>
            <a:r>
              <a:rPr lang="es-ES" sz="3000" b="1" dirty="0" err="1"/>
              <a:t>Creative</a:t>
            </a:r>
            <a:r>
              <a:rPr lang="es-ES" sz="3000" b="1" dirty="0"/>
              <a:t> </a:t>
            </a:r>
            <a:r>
              <a:rPr lang="es-ES" sz="3000" b="1" dirty="0" err="1"/>
              <a:t>Commons</a:t>
            </a:r>
            <a:r>
              <a:rPr lang="es-ES" sz="3000" b="1" dirty="0"/>
              <a:t> se construyen </a:t>
            </a:r>
            <a:r>
              <a:rPr lang="es-ES" sz="3000" b="1" dirty="0" smtClean="0"/>
              <a:t>a partir </a:t>
            </a:r>
            <a:r>
              <a:rPr lang="es-ES" sz="3000" b="1" dirty="0"/>
              <a:t>de cuatro elementos clave, que se combinan para formar seis licencias diferentes:</a:t>
            </a:r>
          </a:p>
          <a:p>
            <a:pPr>
              <a:buNone/>
            </a:pPr>
            <a:endParaRPr lang="es-ES" sz="2200" b="1" dirty="0"/>
          </a:p>
          <a:p>
            <a:pPr lvl="1">
              <a:buFont typeface="Wingdings" pitchFamily="2" charset="2"/>
              <a:buChar char="§"/>
            </a:pPr>
            <a:r>
              <a:rPr lang="es-ES" sz="3000" b="1" dirty="0"/>
              <a:t>BY (Reconocimiento): Siempre exige atribuir al autor de la obra original.</a:t>
            </a:r>
          </a:p>
          <a:p>
            <a:pPr lvl="1">
              <a:buFont typeface="Wingdings" pitchFamily="2" charset="2"/>
              <a:buChar char="§"/>
            </a:pPr>
            <a:r>
              <a:rPr lang="es-ES" sz="3000" b="1" dirty="0"/>
              <a:t>SA (Compartir Igual): Las obras derivadas deben distribuirse bajo la misma licencia.</a:t>
            </a:r>
          </a:p>
          <a:p>
            <a:pPr lvl="1">
              <a:buFont typeface="Wingdings" pitchFamily="2" charset="2"/>
              <a:buChar char="§"/>
            </a:pPr>
            <a:r>
              <a:rPr lang="es-ES" sz="3000" b="1" dirty="0"/>
              <a:t>ND (Sin Derivadas): No se permiten obras derivadas.</a:t>
            </a:r>
          </a:p>
          <a:p>
            <a:pPr lvl="1">
              <a:buFont typeface="Wingdings" pitchFamily="2" charset="2"/>
              <a:buChar char="§"/>
            </a:pPr>
            <a:r>
              <a:rPr lang="es-ES" sz="3000" b="1" dirty="0"/>
              <a:t>NC (No Comercial): Restringe el uso comercial.</a:t>
            </a:r>
          </a:p>
          <a:p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as Licencias Creative Commons - 3Cienci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7535794" cy="460668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571480"/>
            <a:ext cx="8429684" cy="607223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s-ES" sz="7400" b="1" u="sng" dirty="0"/>
              <a:t>CC BY (Reconocimiento</a:t>
            </a:r>
            <a:r>
              <a:rPr lang="es-ES" sz="7400" b="1" u="sng" dirty="0" smtClean="0"/>
              <a:t>)</a:t>
            </a:r>
            <a:endParaRPr lang="es-ES" sz="7400" b="1" u="sng" dirty="0"/>
          </a:p>
          <a:p>
            <a:pPr>
              <a:buNone/>
            </a:pPr>
            <a:r>
              <a:rPr lang="es-ES" sz="7400" dirty="0"/>
              <a:t> </a:t>
            </a:r>
          </a:p>
          <a:p>
            <a:pPr>
              <a:buNone/>
            </a:pPr>
            <a:r>
              <a:rPr lang="es-ES" sz="7400" dirty="0" smtClean="0"/>
              <a:t>		Permite </a:t>
            </a:r>
            <a:r>
              <a:rPr lang="es-ES" sz="7400" dirty="0"/>
              <a:t>cualquier uso de la obra, incluida su modificación y distribución comercial, siempre que se dé crédito al creador. Es la licencia más permisiva.</a:t>
            </a:r>
          </a:p>
          <a:p>
            <a:pPr>
              <a:buNone/>
            </a:pPr>
            <a:endParaRPr lang="es-ES" sz="7400" dirty="0"/>
          </a:p>
          <a:p>
            <a:pPr>
              <a:buNone/>
            </a:pPr>
            <a:r>
              <a:rPr lang="es-ES" sz="7400" b="1" u="sng" dirty="0"/>
              <a:t>CC BY-SA (Reconocimiento – Compartir Igual</a:t>
            </a:r>
            <a:r>
              <a:rPr lang="es-ES" sz="7400" b="1" u="sng" dirty="0" smtClean="0"/>
              <a:t>)</a:t>
            </a:r>
            <a:endParaRPr lang="es-ES" sz="7400" b="1" u="sng" dirty="0"/>
          </a:p>
          <a:p>
            <a:pPr>
              <a:buNone/>
            </a:pPr>
            <a:r>
              <a:rPr lang="es-ES" sz="7400" dirty="0"/>
              <a:t> </a:t>
            </a:r>
          </a:p>
          <a:p>
            <a:pPr>
              <a:buNone/>
            </a:pPr>
            <a:r>
              <a:rPr lang="es-ES" sz="7400" dirty="0"/>
              <a:t>	</a:t>
            </a:r>
            <a:r>
              <a:rPr lang="es-ES" sz="7400" dirty="0" smtClean="0"/>
              <a:t>	Permite </a:t>
            </a:r>
            <a:r>
              <a:rPr lang="es-ES" sz="7400" dirty="0"/>
              <a:t>el uso y modificación, incluso con fines comerciales, pero requiere que las obras derivadas se licencien de forma idéntica.</a:t>
            </a:r>
          </a:p>
          <a:p>
            <a:pPr>
              <a:buNone/>
            </a:pPr>
            <a:r>
              <a:rPr lang="es-ES" sz="7400" dirty="0"/>
              <a:t> </a:t>
            </a:r>
          </a:p>
          <a:p>
            <a:pPr>
              <a:buNone/>
            </a:pPr>
            <a:r>
              <a:rPr lang="es-ES" sz="7400" b="1" u="sng" dirty="0"/>
              <a:t>CC BY-ND (Reconocimiento – Sin Derivadas</a:t>
            </a:r>
            <a:r>
              <a:rPr lang="es-ES" sz="7400" b="1" u="sng" dirty="0" smtClean="0"/>
              <a:t>)</a:t>
            </a:r>
            <a:endParaRPr lang="es-ES" sz="7400" b="1" u="sng" dirty="0"/>
          </a:p>
          <a:p>
            <a:pPr>
              <a:buNone/>
            </a:pPr>
            <a:endParaRPr lang="es-ES" sz="7400" dirty="0"/>
          </a:p>
          <a:p>
            <a:pPr>
              <a:buNone/>
            </a:pPr>
            <a:r>
              <a:rPr lang="es-ES" sz="7400" dirty="0"/>
              <a:t>	</a:t>
            </a:r>
            <a:r>
              <a:rPr lang="es-ES" sz="7400" dirty="0" smtClean="0"/>
              <a:t>	Permite </a:t>
            </a:r>
            <a:r>
              <a:rPr lang="es-ES" sz="7400" dirty="0"/>
              <a:t>el uso comercial, pero no permite la creación de obras derivadas; solo se puede usar la obra tal cual.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714356"/>
            <a:ext cx="8401080" cy="550072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sz="3100" b="1" u="sng" dirty="0"/>
              <a:t>CC BY-NC (Reconocimiento – No Comercial</a:t>
            </a:r>
            <a:r>
              <a:rPr lang="es-ES" sz="3100" b="1" u="sng" dirty="0" smtClean="0"/>
              <a:t>)</a:t>
            </a:r>
            <a:endParaRPr lang="es-ES" sz="3100" b="1" u="sng" dirty="0"/>
          </a:p>
          <a:p>
            <a:endParaRPr lang="es-ES" sz="3100" dirty="0"/>
          </a:p>
          <a:p>
            <a:pPr>
              <a:buNone/>
            </a:pPr>
            <a:r>
              <a:rPr lang="es-ES" sz="3100" dirty="0" smtClean="0"/>
              <a:t> 		Permite </a:t>
            </a:r>
            <a:r>
              <a:rPr lang="es-ES" sz="3100" dirty="0"/>
              <a:t>modificar y distribuir la obra para fines no comerciales, </a:t>
            </a:r>
            <a:r>
              <a:rPr lang="es-ES" sz="3100" dirty="0" smtClean="0"/>
              <a:t>con atribución </a:t>
            </a:r>
            <a:r>
              <a:rPr lang="es-ES" sz="3100" dirty="0"/>
              <a:t>al autor.</a:t>
            </a:r>
          </a:p>
          <a:p>
            <a:pPr>
              <a:buNone/>
            </a:pPr>
            <a:r>
              <a:rPr lang="es-ES" sz="3100" dirty="0"/>
              <a:t> </a:t>
            </a:r>
          </a:p>
          <a:p>
            <a:pPr>
              <a:buNone/>
            </a:pPr>
            <a:r>
              <a:rPr lang="es-ES" sz="3100" b="1" u="sng" dirty="0"/>
              <a:t>CC BY-NC-SA (Reconocimiento – No Comercial – Compartir Igual</a:t>
            </a:r>
            <a:r>
              <a:rPr lang="es-ES" sz="3100" b="1" u="sng" dirty="0" smtClean="0"/>
              <a:t>)</a:t>
            </a:r>
            <a:endParaRPr lang="es-ES" sz="3100" b="1" u="sng" dirty="0"/>
          </a:p>
          <a:p>
            <a:pPr>
              <a:buNone/>
            </a:pPr>
            <a:r>
              <a:rPr lang="es-ES" sz="3100" dirty="0"/>
              <a:t> </a:t>
            </a:r>
          </a:p>
          <a:p>
            <a:pPr>
              <a:buNone/>
            </a:pPr>
            <a:r>
              <a:rPr lang="es-ES" sz="3100" dirty="0"/>
              <a:t>	</a:t>
            </a:r>
            <a:r>
              <a:rPr lang="es-ES" sz="3100" dirty="0" smtClean="0"/>
              <a:t>	Uso </a:t>
            </a:r>
            <a:r>
              <a:rPr lang="es-ES" sz="3100" dirty="0"/>
              <a:t>no comercial y las obras derivadas deben mantenerse bajo la misma licencia.</a:t>
            </a:r>
          </a:p>
          <a:p>
            <a:pPr>
              <a:buNone/>
            </a:pPr>
            <a:endParaRPr lang="es-ES" sz="3100" dirty="0"/>
          </a:p>
          <a:p>
            <a:pPr>
              <a:buNone/>
            </a:pPr>
            <a:r>
              <a:rPr lang="es-ES" sz="3100" b="1" u="sng" dirty="0"/>
              <a:t>CC BY-NC-ND (Reconocimiento – No Comercial – Sin Derivadas</a:t>
            </a:r>
            <a:r>
              <a:rPr lang="es-ES" sz="3100" b="1" u="sng" dirty="0" smtClean="0"/>
              <a:t>)</a:t>
            </a:r>
            <a:endParaRPr lang="es-ES" sz="3100" b="1" u="sng" dirty="0"/>
          </a:p>
          <a:p>
            <a:pPr>
              <a:buNone/>
            </a:pPr>
            <a:endParaRPr lang="es-ES" sz="3100" dirty="0"/>
          </a:p>
          <a:p>
            <a:pPr>
              <a:buNone/>
            </a:pPr>
            <a:r>
              <a:rPr lang="es-ES" sz="3100" dirty="0"/>
              <a:t>	</a:t>
            </a:r>
            <a:r>
              <a:rPr lang="es-ES" sz="3100" dirty="0" smtClean="0"/>
              <a:t>	Solo </a:t>
            </a:r>
            <a:r>
              <a:rPr lang="es-ES" sz="3100" dirty="0"/>
              <a:t>permite la redistribución de la obra, sin modificaciones ni uso comercial. Es la licencia más restrictiva.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edec.intef.es/wp-content/uploads/2023/04/licencias-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286117" cy="585791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36</Words>
  <Application>Microsoft Office PowerPoint</Application>
  <PresentationFormat>Presentación en pantalla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Licencias Creative Commons (CC)</vt:lpstr>
      <vt:lpstr>¿Qué son las licencias Creative Commons?</vt:lpstr>
      <vt:lpstr>Tipos de Licencias Creative Commons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Licencias Creative Commons (CC)</dc:title>
  <dc:creator>Ruben Crispin</dc:creator>
  <cp:lastModifiedBy>Ruben Crispin</cp:lastModifiedBy>
  <cp:revision>3</cp:revision>
  <dcterms:created xsi:type="dcterms:W3CDTF">2024-11-04T11:21:47Z</dcterms:created>
  <dcterms:modified xsi:type="dcterms:W3CDTF">2024-11-04T13:08:51Z</dcterms:modified>
</cp:coreProperties>
</file>