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69" r:id="rId9"/>
    <p:sldId id="262" r:id="rId10"/>
    <p:sldId id="263" r:id="rId11"/>
    <p:sldId id="264" r:id="rId12"/>
    <p:sldId id="265"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C5E96-03DA-40BD-844F-F7B1A6C2E12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133AB55-5678-4C83-834E-BA4822D19347}">
      <dgm:prSet/>
      <dgm:spPr>
        <a:solidFill>
          <a:schemeClr val="accent1"/>
        </a:solidFill>
      </dgm:spPr>
      <dgm:t>
        <a:bodyPr/>
        <a:lstStyle/>
        <a:p>
          <a:r>
            <a:rPr lang="en-US" b="1"/>
            <a:t>SOH Estimation Using Decision Tree and Improved SVM Regression</a:t>
          </a:r>
          <a:endParaRPr lang="en-IN" dirty="0"/>
        </a:p>
      </dgm:t>
    </dgm:pt>
    <dgm:pt modelId="{94DBAE45-88F9-48EE-9115-A1C461AD5DB3}" type="parTrans" cxnId="{2B01C52B-F205-4767-9FF1-85C37D1B0005}">
      <dgm:prSet/>
      <dgm:spPr/>
      <dgm:t>
        <a:bodyPr/>
        <a:lstStyle/>
        <a:p>
          <a:endParaRPr lang="en-IN"/>
        </a:p>
      </dgm:t>
    </dgm:pt>
    <dgm:pt modelId="{C1A762B4-1FF2-43A8-AAF1-E9BA743C223E}" type="sibTrans" cxnId="{2B01C52B-F205-4767-9FF1-85C37D1B0005}">
      <dgm:prSet/>
      <dgm:spPr/>
      <dgm:t>
        <a:bodyPr/>
        <a:lstStyle/>
        <a:p>
          <a:endParaRPr lang="en-IN"/>
        </a:p>
      </dgm:t>
    </dgm:pt>
    <dgm:pt modelId="{F1EAC10E-E090-47F7-BB7F-F5FF704D1A98}">
      <dgm:prSet/>
      <dgm:spPr/>
      <dgm:t>
        <a:bodyPr/>
        <a:lstStyle/>
        <a:p>
          <a:r>
            <a:rPr lang="en-US" dirty="0"/>
            <a:t>Since the model uses Decision Trees it can be prone to overfitting, especially when the tree is deep. This might lead to poor generalization on data outside the training set. The performance of these models heavily depends on the quality and relevance of the input features. If important features are missing or if irrelevant features are included, the model's accuracy may suffer.</a:t>
          </a:r>
          <a:endParaRPr lang="en-IN" dirty="0"/>
        </a:p>
      </dgm:t>
    </dgm:pt>
    <dgm:pt modelId="{21C42758-6974-43A5-A73D-1FF6F643C92F}" type="parTrans" cxnId="{3EFC6712-1ABC-4F40-9D24-2B377BE44C4A}">
      <dgm:prSet/>
      <dgm:spPr/>
      <dgm:t>
        <a:bodyPr/>
        <a:lstStyle/>
        <a:p>
          <a:endParaRPr lang="en-IN"/>
        </a:p>
      </dgm:t>
    </dgm:pt>
    <dgm:pt modelId="{1FE91FBF-C66A-454C-BCE6-2A36BA232910}" type="sibTrans" cxnId="{3EFC6712-1ABC-4F40-9D24-2B377BE44C4A}">
      <dgm:prSet/>
      <dgm:spPr/>
      <dgm:t>
        <a:bodyPr/>
        <a:lstStyle/>
        <a:p>
          <a:endParaRPr lang="en-IN"/>
        </a:p>
      </dgm:t>
    </dgm:pt>
    <dgm:pt modelId="{7790DE1F-8C0C-42BE-A371-51136D2C29E4}">
      <dgm:prSet/>
      <dgm:spPr>
        <a:solidFill>
          <a:schemeClr val="accent1"/>
        </a:solidFill>
      </dgm:spPr>
      <dgm:t>
        <a:bodyPr/>
        <a:lstStyle/>
        <a:p>
          <a:r>
            <a:rPr lang="en-US" b="1"/>
            <a:t>Robust SOH Prediction Model for Electric Vehicle Batteries</a:t>
          </a:r>
          <a:endParaRPr lang="en-IN"/>
        </a:p>
      </dgm:t>
    </dgm:pt>
    <dgm:pt modelId="{5D417E33-F494-46F9-B490-7329940DBE6C}" type="parTrans" cxnId="{69E8029F-A3B1-4C8E-8962-0EE4DA80F8DC}">
      <dgm:prSet/>
      <dgm:spPr/>
      <dgm:t>
        <a:bodyPr/>
        <a:lstStyle/>
        <a:p>
          <a:endParaRPr lang="en-IN"/>
        </a:p>
      </dgm:t>
    </dgm:pt>
    <dgm:pt modelId="{654A047D-3BD4-4971-A2EB-00C0BF3D744A}" type="sibTrans" cxnId="{69E8029F-A3B1-4C8E-8962-0EE4DA80F8DC}">
      <dgm:prSet/>
      <dgm:spPr/>
      <dgm:t>
        <a:bodyPr/>
        <a:lstStyle/>
        <a:p>
          <a:endParaRPr lang="en-IN"/>
        </a:p>
      </dgm:t>
    </dgm:pt>
    <dgm:pt modelId="{1A3D2661-A6BC-4A8E-A88E-7C3E5D2E5ED8}">
      <dgm:prSet/>
      <dgm:spPr/>
      <dgm:t>
        <a:bodyPr/>
        <a:lstStyle/>
        <a:p>
          <a:r>
            <a:rPr lang="en-US" dirty="0"/>
            <a:t>Robust models often involve increased complexity to handle diverse scenarios and uncertainties. This complexity may make the model harder to interpret and implement. Achieving robustness may require computationally intensive techniques, especially if the model incorporates advanced algorithms or ensemble methods. This could impact real-time applications or resource-constrained environments.</a:t>
          </a:r>
          <a:endParaRPr lang="en-IN" dirty="0"/>
        </a:p>
      </dgm:t>
    </dgm:pt>
    <dgm:pt modelId="{00E13BE9-6591-4620-A465-1FE2F7B118C5}" type="parTrans" cxnId="{11F7B442-90BE-498C-B910-14485F68ED60}">
      <dgm:prSet/>
      <dgm:spPr/>
      <dgm:t>
        <a:bodyPr/>
        <a:lstStyle/>
        <a:p>
          <a:endParaRPr lang="en-IN"/>
        </a:p>
      </dgm:t>
    </dgm:pt>
    <dgm:pt modelId="{CE441305-6762-4137-A99D-08EDBDA4101C}" type="sibTrans" cxnId="{11F7B442-90BE-498C-B910-14485F68ED60}">
      <dgm:prSet/>
      <dgm:spPr/>
      <dgm:t>
        <a:bodyPr/>
        <a:lstStyle/>
        <a:p>
          <a:endParaRPr lang="en-IN"/>
        </a:p>
      </dgm:t>
    </dgm:pt>
    <dgm:pt modelId="{352628BD-9B45-41DF-BEC9-035202C1F842}">
      <dgm:prSet/>
      <dgm:spPr>
        <a:solidFill>
          <a:schemeClr val="accent1"/>
        </a:solidFill>
      </dgm:spPr>
      <dgm:t>
        <a:bodyPr/>
        <a:lstStyle/>
        <a:p>
          <a:r>
            <a:rPr lang="en-US" b="1"/>
            <a:t>Driving Range Prediction Using Gradient Boosting Decision Tree</a:t>
          </a:r>
          <a:endParaRPr lang="en-IN"/>
        </a:p>
      </dgm:t>
    </dgm:pt>
    <dgm:pt modelId="{7B415106-0492-42EA-BA4F-99BA35F20B97}" type="parTrans" cxnId="{92724ACE-469A-4B3D-95EC-830906B39C6F}">
      <dgm:prSet/>
      <dgm:spPr/>
      <dgm:t>
        <a:bodyPr/>
        <a:lstStyle/>
        <a:p>
          <a:endParaRPr lang="en-IN"/>
        </a:p>
      </dgm:t>
    </dgm:pt>
    <dgm:pt modelId="{A9EA8FBF-DC7A-4DCE-BEB8-F9F553475B73}" type="sibTrans" cxnId="{92724ACE-469A-4B3D-95EC-830906B39C6F}">
      <dgm:prSet/>
      <dgm:spPr/>
      <dgm:t>
        <a:bodyPr/>
        <a:lstStyle/>
        <a:p>
          <a:endParaRPr lang="en-IN"/>
        </a:p>
      </dgm:t>
    </dgm:pt>
    <dgm:pt modelId="{0E23CA6E-FC53-4F21-9BB5-BF3AD35A46C5}">
      <dgm:prSet/>
      <dgm:spPr/>
      <dgm:t>
        <a:bodyPr/>
        <a:lstStyle/>
        <a:p>
          <a:r>
            <a:rPr lang="en-US"/>
            <a:t>GBDT models can become complex, especially when the ensemble is deep or contains a large number of trees. This complexity can make it challenging to interpret the model and understand the individual contributions of each feature.</a:t>
          </a:r>
          <a:endParaRPr lang="en-IN"/>
        </a:p>
      </dgm:t>
    </dgm:pt>
    <dgm:pt modelId="{8B6487B1-2C51-4CE2-8075-85DC1B348394}" type="parTrans" cxnId="{95F713AE-285C-4C0B-B175-1427324BDB80}">
      <dgm:prSet/>
      <dgm:spPr/>
      <dgm:t>
        <a:bodyPr/>
        <a:lstStyle/>
        <a:p>
          <a:endParaRPr lang="en-IN"/>
        </a:p>
      </dgm:t>
    </dgm:pt>
    <dgm:pt modelId="{C211BD28-A232-4FFF-9CC4-181AFC989AE8}" type="sibTrans" cxnId="{95F713AE-285C-4C0B-B175-1427324BDB80}">
      <dgm:prSet/>
      <dgm:spPr/>
      <dgm:t>
        <a:bodyPr/>
        <a:lstStyle/>
        <a:p>
          <a:endParaRPr lang="en-IN"/>
        </a:p>
      </dgm:t>
    </dgm:pt>
    <dgm:pt modelId="{5CB95A19-A557-46EC-A3EF-FF79063EA053}">
      <dgm:prSet/>
      <dgm:spPr>
        <a:solidFill>
          <a:schemeClr val="accent1"/>
        </a:solidFill>
      </dgm:spPr>
      <dgm:t>
        <a:bodyPr/>
        <a:lstStyle/>
        <a:p>
          <a:r>
            <a:rPr lang="en-US" b="1"/>
            <a:t>BMS Insight Pro Software for Battery Management</a:t>
          </a:r>
          <a:endParaRPr lang="en-IN"/>
        </a:p>
      </dgm:t>
    </dgm:pt>
    <dgm:pt modelId="{FF646CF4-AA92-4CC8-84B7-328B74B972C1}" type="parTrans" cxnId="{44C97478-0021-4509-982D-BADAA4EE65DB}">
      <dgm:prSet/>
      <dgm:spPr/>
      <dgm:t>
        <a:bodyPr/>
        <a:lstStyle/>
        <a:p>
          <a:endParaRPr lang="en-IN"/>
        </a:p>
      </dgm:t>
    </dgm:pt>
    <dgm:pt modelId="{438CE89C-8C6C-4018-9D5D-31FB31EFA098}" type="sibTrans" cxnId="{44C97478-0021-4509-982D-BADAA4EE65DB}">
      <dgm:prSet/>
      <dgm:spPr/>
      <dgm:t>
        <a:bodyPr/>
        <a:lstStyle/>
        <a:p>
          <a:endParaRPr lang="en-IN"/>
        </a:p>
      </dgm:t>
    </dgm:pt>
    <dgm:pt modelId="{156F1F19-053F-40BF-8086-E911C84E5ECF}">
      <dgm:prSet/>
      <dgm:spPr/>
      <dgm:t>
        <a:bodyPr/>
        <a:lstStyle/>
        <a:p>
          <a:r>
            <a:rPr lang="en-US" dirty="0"/>
            <a:t>The user interface is not intuitive or user-friendly, it can lead to difficulties in navigating and using the software effectively. A complex interface may hinder quick and efficient decision-making.</a:t>
          </a:r>
          <a:endParaRPr lang="en-IN" dirty="0"/>
        </a:p>
      </dgm:t>
    </dgm:pt>
    <dgm:pt modelId="{D1562D33-077F-4FCC-A55E-F0A3D18E1B71}" type="parTrans" cxnId="{134975AF-2D19-4E71-8DEF-9669C69D22C9}">
      <dgm:prSet/>
      <dgm:spPr/>
      <dgm:t>
        <a:bodyPr/>
        <a:lstStyle/>
        <a:p>
          <a:endParaRPr lang="en-IN"/>
        </a:p>
      </dgm:t>
    </dgm:pt>
    <dgm:pt modelId="{52112B53-BA4A-48A0-9C0E-3F45F7516CA0}" type="sibTrans" cxnId="{134975AF-2D19-4E71-8DEF-9669C69D22C9}">
      <dgm:prSet/>
      <dgm:spPr/>
      <dgm:t>
        <a:bodyPr/>
        <a:lstStyle/>
        <a:p>
          <a:endParaRPr lang="en-IN"/>
        </a:p>
      </dgm:t>
    </dgm:pt>
    <dgm:pt modelId="{FBA31999-8E5D-416E-A312-410F49484445}" type="pres">
      <dgm:prSet presAssocID="{356C5E96-03DA-40BD-844F-F7B1A6C2E12B}" presName="Name0" presStyleCnt="0">
        <dgm:presLayoutVars>
          <dgm:dir/>
          <dgm:animLvl val="lvl"/>
          <dgm:resizeHandles val="exact"/>
        </dgm:presLayoutVars>
      </dgm:prSet>
      <dgm:spPr/>
    </dgm:pt>
    <dgm:pt modelId="{872B8F15-9461-4C2D-A2DD-94A96E7D4C5F}" type="pres">
      <dgm:prSet presAssocID="{E133AB55-5678-4C83-834E-BA4822D19347}" presName="linNode" presStyleCnt="0"/>
      <dgm:spPr/>
    </dgm:pt>
    <dgm:pt modelId="{16F15291-4580-4B7F-823E-FEF5FB537FEB}" type="pres">
      <dgm:prSet presAssocID="{E133AB55-5678-4C83-834E-BA4822D19347}" presName="parentText" presStyleLbl="node1" presStyleIdx="0" presStyleCnt="4">
        <dgm:presLayoutVars>
          <dgm:chMax val="1"/>
          <dgm:bulletEnabled val="1"/>
        </dgm:presLayoutVars>
      </dgm:prSet>
      <dgm:spPr/>
    </dgm:pt>
    <dgm:pt modelId="{6598E47D-7D9E-4A96-BC2A-648E0F163A25}" type="pres">
      <dgm:prSet presAssocID="{E133AB55-5678-4C83-834E-BA4822D19347}" presName="descendantText" presStyleLbl="alignAccFollowNode1" presStyleIdx="0" presStyleCnt="4">
        <dgm:presLayoutVars>
          <dgm:bulletEnabled val="1"/>
        </dgm:presLayoutVars>
      </dgm:prSet>
      <dgm:spPr/>
    </dgm:pt>
    <dgm:pt modelId="{1E130797-A082-43A6-BB8C-BF39959124FB}" type="pres">
      <dgm:prSet presAssocID="{C1A762B4-1FF2-43A8-AAF1-E9BA743C223E}" presName="sp" presStyleCnt="0"/>
      <dgm:spPr/>
    </dgm:pt>
    <dgm:pt modelId="{B74BF2DA-2585-409C-AEE8-3FFFB61AAEE5}" type="pres">
      <dgm:prSet presAssocID="{7790DE1F-8C0C-42BE-A371-51136D2C29E4}" presName="linNode" presStyleCnt="0"/>
      <dgm:spPr/>
    </dgm:pt>
    <dgm:pt modelId="{5D52C53A-0496-4468-9492-1263277E327D}" type="pres">
      <dgm:prSet presAssocID="{7790DE1F-8C0C-42BE-A371-51136D2C29E4}" presName="parentText" presStyleLbl="node1" presStyleIdx="1" presStyleCnt="4">
        <dgm:presLayoutVars>
          <dgm:chMax val="1"/>
          <dgm:bulletEnabled val="1"/>
        </dgm:presLayoutVars>
      </dgm:prSet>
      <dgm:spPr/>
    </dgm:pt>
    <dgm:pt modelId="{0FD49B7D-B493-4735-933A-9A9C376C0158}" type="pres">
      <dgm:prSet presAssocID="{7790DE1F-8C0C-42BE-A371-51136D2C29E4}" presName="descendantText" presStyleLbl="alignAccFollowNode1" presStyleIdx="1" presStyleCnt="4">
        <dgm:presLayoutVars>
          <dgm:bulletEnabled val="1"/>
        </dgm:presLayoutVars>
      </dgm:prSet>
      <dgm:spPr/>
    </dgm:pt>
    <dgm:pt modelId="{ECCF81D0-EC50-4EFE-BF3C-A45C257FC040}" type="pres">
      <dgm:prSet presAssocID="{654A047D-3BD4-4971-A2EB-00C0BF3D744A}" presName="sp" presStyleCnt="0"/>
      <dgm:spPr/>
    </dgm:pt>
    <dgm:pt modelId="{9D3DDD24-9B60-4309-96BF-8D16BE179295}" type="pres">
      <dgm:prSet presAssocID="{352628BD-9B45-41DF-BEC9-035202C1F842}" presName="linNode" presStyleCnt="0"/>
      <dgm:spPr/>
    </dgm:pt>
    <dgm:pt modelId="{38ADA9F5-F05D-4A90-A6C3-F6FA6AB3F2A9}" type="pres">
      <dgm:prSet presAssocID="{352628BD-9B45-41DF-BEC9-035202C1F842}" presName="parentText" presStyleLbl="node1" presStyleIdx="2" presStyleCnt="4">
        <dgm:presLayoutVars>
          <dgm:chMax val="1"/>
          <dgm:bulletEnabled val="1"/>
        </dgm:presLayoutVars>
      </dgm:prSet>
      <dgm:spPr/>
    </dgm:pt>
    <dgm:pt modelId="{ED56F0D8-3C43-43C6-AD2E-A5C9F7F1EF6D}" type="pres">
      <dgm:prSet presAssocID="{352628BD-9B45-41DF-BEC9-035202C1F842}" presName="descendantText" presStyleLbl="alignAccFollowNode1" presStyleIdx="2" presStyleCnt="4">
        <dgm:presLayoutVars>
          <dgm:bulletEnabled val="1"/>
        </dgm:presLayoutVars>
      </dgm:prSet>
      <dgm:spPr/>
    </dgm:pt>
    <dgm:pt modelId="{753BCB9D-66BC-4BBC-B5EA-346C0374D7C3}" type="pres">
      <dgm:prSet presAssocID="{A9EA8FBF-DC7A-4DCE-BEB8-F9F553475B73}" presName="sp" presStyleCnt="0"/>
      <dgm:spPr/>
    </dgm:pt>
    <dgm:pt modelId="{A35441AB-8016-4B13-90FB-F1451345C865}" type="pres">
      <dgm:prSet presAssocID="{5CB95A19-A557-46EC-A3EF-FF79063EA053}" presName="linNode" presStyleCnt="0"/>
      <dgm:spPr/>
    </dgm:pt>
    <dgm:pt modelId="{BD363341-DFAD-4B33-A7CF-81E0D36097CB}" type="pres">
      <dgm:prSet presAssocID="{5CB95A19-A557-46EC-A3EF-FF79063EA053}" presName="parentText" presStyleLbl="node1" presStyleIdx="3" presStyleCnt="4">
        <dgm:presLayoutVars>
          <dgm:chMax val="1"/>
          <dgm:bulletEnabled val="1"/>
        </dgm:presLayoutVars>
      </dgm:prSet>
      <dgm:spPr/>
    </dgm:pt>
    <dgm:pt modelId="{C9AE201C-C137-4B96-9FC4-E49FC087CF66}" type="pres">
      <dgm:prSet presAssocID="{5CB95A19-A557-46EC-A3EF-FF79063EA053}" presName="descendantText" presStyleLbl="alignAccFollowNode1" presStyleIdx="3" presStyleCnt="4">
        <dgm:presLayoutVars>
          <dgm:bulletEnabled val="1"/>
        </dgm:presLayoutVars>
      </dgm:prSet>
      <dgm:spPr/>
    </dgm:pt>
  </dgm:ptLst>
  <dgm:cxnLst>
    <dgm:cxn modelId="{E897E904-0944-46A6-815A-29FB33B3EE35}" type="presOf" srcId="{352628BD-9B45-41DF-BEC9-035202C1F842}" destId="{38ADA9F5-F05D-4A90-A6C3-F6FA6AB3F2A9}" srcOrd="0" destOrd="0" presId="urn:microsoft.com/office/officeart/2005/8/layout/vList5"/>
    <dgm:cxn modelId="{3EFC6712-1ABC-4F40-9D24-2B377BE44C4A}" srcId="{E133AB55-5678-4C83-834E-BA4822D19347}" destId="{F1EAC10E-E090-47F7-BB7F-F5FF704D1A98}" srcOrd="0" destOrd="0" parTransId="{21C42758-6974-43A5-A73D-1FF6F643C92F}" sibTransId="{1FE91FBF-C66A-454C-BCE6-2A36BA232910}"/>
    <dgm:cxn modelId="{2B01C52B-F205-4767-9FF1-85C37D1B0005}" srcId="{356C5E96-03DA-40BD-844F-F7B1A6C2E12B}" destId="{E133AB55-5678-4C83-834E-BA4822D19347}" srcOrd="0" destOrd="0" parTransId="{94DBAE45-88F9-48EE-9115-A1C461AD5DB3}" sibTransId="{C1A762B4-1FF2-43A8-AAF1-E9BA743C223E}"/>
    <dgm:cxn modelId="{11F7B442-90BE-498C-B910-14485F68ED60}" srcId="{7790DE1F-8C0C-42BE-A371-51136D2C29E4}" destId="{1A3D2661-A6BC-4A8E-A88E-7C3E5D2E5ED8}" srcOrd="0" destOrd="0" parTransId="{00E13BE9-6591-4620-A465-1FE2F7B118C5}" sibTransId="{CE441305-6762-4137-A99D-08EDBDA4101C}"/>
    <dgm:cxn modelId="{1CB03A64-5B25-446D-B456-C61DB70A23EA}" type="presOf" srcId="{156F1F19-053F-40BF-8086-E911C84E5ECF}" destId="{C9AE201C-C137-4B96-9FC4-E49FC087CF66}" srcOrd="0" destOrd="0" presId="urn:microsoft.com/office/officeart/2005/8/layout/vList5"/>
    <dgm:cxn modelId="{06DBE94A-2B13-4A35-863F-6564712525D6}" type="presOf" srcId="{356C5E96-03DA-40BD-844F-F7B1A6C2E12B}" destId="{FBA31999-8E5D-416E-A312-410F49484445}" srcOrd="0" destOrd="0" presId="urn:microsoft.com/office/officeart/2005/8/layout/vList5"/>
    <dgm:cxn modelId="{44C97478-0021-4509-982D-BADAA4EE65DB}" srcId="{356C5E96-03DA-40BD-844F-F7B1A6C2E12B}" destId="{5CB95A19-A557-46EC-A3EF-FF79063EA053}" srcOrd="3" destOrd="0" parTransId="{FF646CF4-AA92-4CC8-84B7-328B74B972C1}" sibTransId="{438CE89C-8C6C-4018-9D5D-31FB31EFA098}"/>
    <dgm:cxn modelId="{B4AC4C99-0FD1-4A62-82CF-B4DCE870E40E}" type="presOf" srcId="{5CB95A19-A557-46EC-A3EF-FF79063EA053}" destId="{BD363341-DFAD-4B33-A7CF-81E0D36097CB}" srcOrd="0" destOrd="0" presId="urn:microsoft.com/office/officeart/2005/8/layout/vList5"/>
    <dgm:cxn modelId="{69E8029F-A3B1-4C8E-8962-0EE4DA80F8DC}" srcId="{356C5E96-03DA-40BD-844F-F7B1A6C2E12B}" destId="{7790DE1F-8C0C-42BE-A371-51136D2C29E4}" srcOrd="1" destOrd="0" parTransId="{5D417E33-F494-46F9-B490-7329940DBE6C}" sibTransId="{654A047D-3BD4-4971-A2EB-00C0BF3D744A}"/>
    <dgm:cxn modelId="{233414AA-00F3-4C67-9A26-F91E438E5EC1}" type="presOf" srcId="{1A3D2661-A6BC-4A8E-A88E-7C3E5D2E5ED8}" destId="{0FD49B7D-B493-4735-933A-9A9C376C0158}" srcOrd="0" destOrd="0" presId="urn:microsoft.com/office/officeart/2005/8/layout/vList5"/>
    <dgm:cxn modelId="{95F713AE-285C-4C0B-B175-1427324BDB80}" srcId="{352628BD-9B45-41DF-BEC9-035202C1F842}" destId="{0E23CA6E-FC53-4F21-9BB5-BF3AD35A46C5}" srcOrd="0" destOrd="0" parTransId="{8B6487B1-2C51-4CE2-8075-85DC1B348394}" sibTransId="{C211BD28-A232-4FFF-9CC4-181AFC989AE8}"/>
    <dgm:cxn modelId="{134975AF-2D19-4E71-8DEF-9669C69D22C9}" srcId="{5CB95A19-A557-46EC-A3EF-FF79063EA053}" destId="{156F1F19-053F-40BF-8086-E911C84E5ECF}" srcOrd="0" destOrd="0" parTransId="{D1562D33-077F-4FCC-A55E-F0A3D18E1B71}" sibTransId="{52112B53-BA4A-48A0-9C0E-3F45F7516CA0}"/>
    <dgm:cxn modelId="{7F1682B3-9500-4A2E-BA58-9CD198C9587C}" type="presOf" srcId="{0E23CA6E-FC53-4F21-9BB5-BF3AD35A46C5}" destId="{ED56F0D8-3C43-43C6-AD2E-A5C9F7F1EF6D}" srcOrd="0" destOrd="0" presId="urn:microsoft.com/office/officeart/2005/8/layout/vList5"/>
    <dgm:cxn modelId="{EC7CB6C4-A631-48C0-9D9E-E6D3DB79C931}" type="presOf" srcId="{7790DE1F-8C0C-42BE-A371-51136D2C29E4}" destId="{5D52C53A-0496-4468-9492-1263277E327D}" srcOrd="0" destOrd="0" presId="urn:microsoft.com/office/officeart/2005/8/layout/vList5"/>
    <dgm:cxn modelId="{DF247FCB-B2ED-4A90-BE22-242E67500089}" type="presOf" srcId="{F1EAC10E-E090-47F7-BB7F-F5FF704D1A98}" destId="{6598E47D-7D9E-4A96-BC2A-648E0F163A25}" srcOrd="0" destOrd="0" presId="urn:microsoft.com/office/officeart/2005/8/layout/vList5"/>
    <dgm:cxn modelId="{92724ACE-469A-4B3D-95EC-830906B39C6F}" srcId="{356C5E96-03DA-40BD-844F-F7B1A6C2E12B}" destId="{352628BD-9B45-41DF-BEC9-035202C1F842}" srcOrd="2" destOrd="0" parTransId="{7B415106-0492-42EA-BA4F-99BA35F20B97}" sibTransId="{A9EA8FBF-DC7A-4DCE-BEB8-F9F553475B73}"/>
    <dgm:cxn modelId="{FA0C84F3-5327-40DD-9DFD-CF445030AE6C}" type="presOf" srcId="{E133AB55-5678-4C83-834E-BA4822D19347}" destId="{16F15291-4580-4B7F-823E-FEF5FB537FEB}" srcOrd="0" destOrd="0" presId="urn:microsoft.com/office/officeart/2005/8/layout/vList5"/>
    <dgm:cxn modelId="{BB30174A-35AA-40E1-886A-6DAB951549E0}" type="presParOf" srcId="{FBA31999-8E5D-416E-A312-410F49484445}" destId="{872B8F15-9461-4C2D-A2DD-94A96E7D4C5F}" srcOrd="0" destOrd="0" presId="urn:microsoft.com/office/officeart/2005/8/layout/vList5"/>
    <dgm:cxn modelId="{6217D17F-5BB5-4601-8822-6AFEF51CCD1C}" type="presParOf" srcId="{872B8F15-9461-4C2D-A2DD-94A96E7D4C5F}" destId="{16F15291-4580-4B7F-823E-FEF5FB537FEB}" srcOrd="0" destOrd="0" presId="urn:microsoft.com/office/officeart/2005/8/layout/vList5"/>
    <dgm:cxn modelId="{58817E38-B95E-489B-8F6E-429D4CFD1628}" type="presParOf" srcId="{872B8F15-9461-4C2D-A2DD-94A96E7D4C5F}" destId="{6598E47D-7D9E-4A96-BC2A-648E0F163A25}" srcOrd="1" destOrd="0" presId="urn:microsoft.com/office/officeart/2005/8/layout/vList5"/>
    <dgm:cxn modelId="{F793A970-77D7-4C9A-AE5C-EC50DB5EBB71}" type="presParOf" srcId="{FBA31999-8E5D-416E-A312-410F49484445}" destId="{1E130797-A082-43A6-BB8C-BF39959124FB}" srcOrd="1" destOrd="0" presId="urn:microsoft.com/office/officeart/2005/8/layout/vList5"/>
    <dgm:cxn modelId="{25976C77-2C4C-49F4-8BBE-76AFAD3F6A04}" type="presParOf" srcId="{FBA31999-8E5D-416E-A312-410F49484445}" destId="{B74BF2DA-2585-409C-AEE8-3FFFB61AAEE5}" srcOrd="2" destOrd="0" presId="urn:microsoft.com/office/officeart/2005/8/layout/vList5"/>
    <dgm:cxn modelId="{F670DF63-E0E4-4F77-B05A-FEFC6EE93D14}" type="presParOf" srcId="{B74BF2DA-2585-409C-AEE8-3FFFB61AAEE5}" destId="{5D52C53A-0496-4468-9492-1263277E327D}" srcOrd="0" destOrd="0" presId="urn:microsoft.com/office/officeart/2005/8/layout/vList5"/>
    <dgm:cxn modelId="{A318ADFE-2AAD-4249-80F8-C6200EEAFD2B}" type="presParOf" srcId="{B74BF2DA-2585-409C-AEE8-3FFFB61AAEE5}" destId="{0FD49B7D-B493-4735-933A-9A9C376C0158}" srcOrd="1" destOrd="0" presId="urn:microsoft.com/office/officeart/2005/8/layout/vList5"/>
    <dgm:cxn modelId="{D89BF050-D1F6-4A7C-9378-CD086804BDC1}" type="presParOf" srcId="{FBA31999-8E5D-416E-A312-410F49484445}" destId="{ECCF81D0-EC50-4EFE-BF3C-A45C257FC040}" srcOrd="3" destOrd="0" presId="urn:microsoft.com/office/officeart/2005/8/layout/vList5"/>
    <dgm:cxn modelId="{75E4030D-6FDC-4FD7-8840-25C35AE2E773}" type="presParOf" srcId="{FBA31999-8E5D-416E-A312-410F49484445}" destId="{9D3DDD24-9B60-4309-96BF-8D16BE179295}" srcOrd="4" destOrd="0" presId="urn:microsoft.com/office/officeart/2005/8/layout/vList5"/>
    <dgm:cxn modelId="{0D4A688B-852A-4F61-8091-5E0CE457C47F}" type="presParOf" srcId="{9D3DDD24-9B60-4309-96BF-8D16BE179295}" destId="{38ADA9F5-F05D-4A90-A6C3-F6FA6AB3F2A9}" srcOrd="0" destOrd="0" presId="urn:microsoft.com/office/officeart/2005/8/layout/vList5"/>
    <dgm:cxn modelId="{35A4D316-2160-4C82-BD26-15B5CC692B01}" type="presParOf" srcId="{9D3DDD24-9B60-4309-96BF-8D16BE179295}" destId="{ED56F0D8-3C43-43C6-AD2E-A5C9F7F1EF6D}" srcOrd="1" destOrd="0" presId="urn:microsoft.com/office/officeart/2005/8/layout/vList5"/>
    <dgm:cxn modelId="{0E564BD2-838C-4764-8AB4-C460E0E18E2B}" type="presParOf" srcId="{FBA31999-8E5D-416E-A312-410F49484445}" destId="{753BCB9D-66BC-4BBC-B5EA-346C0374D7C3}" srcOrd="5" destOrd="0" presId="urn:microsoft.com/office/officeart/2005/8/layout/vList5"/>
    <dgm:cxn modelId="{81F63FCC-66A5-4AEB-A36E-2949E6D7DDF0}" type="presParOf" srcId="{FBA31999-8E5D-416E-A312-410F49484445}" destId="{A35441AB-8016-4B13-90FB-F1451345C865}" srcOrd="6" destOrd="0" presId="urn:microsoft.com/office/officeart/2005/8/layout/vList5"/>
    <dgm:cxn modelId="{A66BAB69-9D51-4803-99DE-0E342C8E84A7}" type="presParOf" srcId="{A35441AB-8016-4B13-90FB-F1451345C865}" destId="{BD363341-DFAD-4B33-A7CF-81E0D36097CB}" srcOrd="0" destOrd="0" presId="urn:microsoft.com/office/officeart/2005/8/layout/vList5"/>
    <dgm:cxn modelId="{8A6DE9E8-6EC7-48ED-92DF-D036DC80491F}" type="presParOf" srcId="{A35441AB-8016-4B13-90FB-F1451345C865}" destId="{C9AE201C-C137-4B96-9FC4-E49FC087CF6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8E47D-7D9E-4A96-BC2A-648E0F163A25}">
      <dsp:nvSpPr>
        <dsp:cNvPr id="0" name=""/>
        <dsp:cNvSpPr/>
      </dsp:nvSpPr>
      <dsp:spPr>
        <a:xfrm rot="5400000">
          <a:off x="6731621" y="-2839081"/>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Since the model uses Decision Trees it can be prone to overfitting, especially when the tree is deep. This might lead to poor generalization on data outside the training set. The performance of these models heavily depends on the quality and relevance of the input features. If important features are missing or if irrelevant features are included, the model's accuracy may suffer.</a:t>
          </a:r>
          <a:endParaRPr lang="en-IN" sz="1200" kern="1200" dirty="0"/>
        </a:p>
      </dsp:txBody>
      <dsp:txXfrm rot="-5400000">
        <a:off x="3785615" y="147831"/>
        <a:ext cx="6689078" cy="756160"/>
      </dsp:txXfrm>
    </dsp:sp>
    <dsp:sp modelId="{16F15291-4580-4B7F-823E-FEF5FB537FEB}">
      <dsp:nvSpPr>
        <dsp:cNvPr id="0" name=""/>
        <dsp:cNvSpPr/>
      </dsp:nvSpPr>
      <dsp:spPr>
        <a:xfrm>
          <a:off x="0" y="2177"/>
          <a:ext cx="3785616" cy="10474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t>SOH Estimation Using Decision Tree and Improved SVM Regression</a:t>
          </a:r>
          <a:endParaRPr lang="en-IN" sz="2000" kern="1200" dirty="0"/>
        </a:p>
      </dsp:txBody>
      <dsp:txXfrm>
        <a:off x="51133" y="53310"/>
        <a:ext cx="3683350" cy="945199"/>
      </dsp:txXfrm>
    </dsp:sp>
    <dsp:sp modelId="{0FD49B7D-B493-4735-933A-9A9C376C0158}">
      <dsp:nvSpPr>
        <dsp:cNvPr id="0" name=""/>
        <dsp:cNvSpPr/>
      </dsp:nvSpPr>
      <dsp:spPr>
        <a:xfrm rot="5400000">
          <a:off x="6731621" y="-1739242"/>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Robust models often involve increased complexity to handle diverse scenarios and uncertainties. This complexity may make the model harder to interpret and implement. Achieving robustness may require computationally intensive techniques, especially if the model incorporates advanced algorithms or ensemble methods. This could impact real-time applications or resource-constrained environments.</a:t>
          </a:r>
          <a:endParaRPr lang="en-IN" sz="1200" kern="1200" dirty="0"/>
        </a:p>
      </dsp:txBody>
      <dsp:txXfrm rot="-5400000">
        <a:off x="3785615" y="1247670"/>
        <a:ext cx="6689078" cy="756160"/>
      </dsp:txXfrm>
    </dsp:sp>
    <dsp:sp modelId="{5D52C53A-0496-4468-9492-1263277E327D}">
      <dsp:nvSpPr>
        <dsp:cNvPr id="0" name=""/>
        <dsp:cNvSpPr/>
      </dsp:nvSpPr>
      <dsp:spPr>
        <a:xfrm>
          <a:off x="0" y="1102016"/>
          <a:ext cx="3785616" cy="10474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t>Robust SOH Prediction Model for Electric Vehicle Batteries</a:t>
          </a:r>
          <a:endParaRPr lang="en-IN" sz="2000" kern="1200"/>
        </a:p>
      </dsp:txBody>
      <dsp:txXfrm>
        <a:off x="51133" y="1153149"/>
        <a:ext cx="3683350" cy="945199"/>
      </dsp:txXfrm>
    </dsp:sp>
    <dsp:sp modelId="{ED56F0D8-3C43-43C6-AD2E-A5C9F7F1EF6D}">
      <dsp:nvSpPr>
        <dsp:cNvPr id="0" name=""/>
        <dsp:cNvSpPr/>
      </dsp:nvSpPr>
      <dsp:spPr>
        <a:xfrm rot="5400000">
          <a:off x="6731621" y="-639403"/>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GBDT models can become complex, especially when the ensemble is deep or contains a large number of trees. This complexity can make it challenging to interpret the model and understand the individual contributions of each feature.</a:t>
          </a:r>
          <a:endParaRPr lang="en-IN" sz="1200" kern="1200"/>
        </a:p>
      </dsp:txBody>
      <dsp:txXfrm rot="-5400000">
        <a:off x="3785615" y="2347509"/>
        <a:ext cx="6689078" cy="756160"/>
      </dsp:txXfrm>
    </dsp:sp>
    <dsp:sp modelId="{38ADA9F5-F05D-4A90-A6C3-F6FA6AB3F2A9}">
      <dsp:nvSpPr>
        <dsp:cNvPr id="0" name=""/>
        <dsp:cNvSpPr/>
      </dsp:nvSpPr>
      <dsp:spPr>
        <a:xfrm>
          <a:off x="0" y="2201855"/>
          <a:ext cx="3785616" cy="10474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t>Driving Range Prediction Using Gradient Boosting Decision Tree</a:t>
          </a:r>
          <a:endParaRPr lang="en-IN" sz="2000" kern="1200"/>
        </a:p>
      </dsp:txBody>
      <dsp:txXfrm>
        <a:off x="51133" y="2252988"/>
        <a:ext cx="3683350" cy="945199"/>
      </dsp:txXfrm>
    </dsp:sp>
    <dsp:sp modelId="{C9AE201C-C137-4B96-9FC4-E49FC087CF66}">
      <dsp:nvSpPr>
        <dsp:cNvPr id="0" name=""/>
        <dsp:cNvSpPr/>
      </dsp:nvSpPr>
      <dsp:spPr>
        <a:xfrm rot="5400000">
          <a:off x="6731621" y="460435"/>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The user interface is not intuitive or user-friendly, it can lead to difficulties in navigating and using the software effectively. A complex interface may hinder quick and efficient decision-making.</a:t>
          </a:r>
          <a:endParaRPr lang="en-IN" sz="1200" kern="1200" dirty="0"/>
        </a:p>
      </dsp:txBody>
      <dsp:txXfrm rot="-5400000">
        <a:off x="3785615" y="3447347"/>
        <a:ext cx="6689078" cy="756160"/>
      </dsp:txXfrm>
    </dsp:sp>
    <dsp:sp modelId="{BD363341-DFAD-4B33-A7CF-81E0D36097CB}">
      <dsp:nvSpPr>
        <dsp:cNvPr id="0" name=""/>
        <dsp:cNvSpPr/>
      </dsp:nvSpPr>
      <dsp:spPr>
        <a:xfrm>
          <a:off x="0" y="3301694"/>
          <a:ext cx="3785616" cy="10474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t>BMS Insight Pro Software for Battery Management</a:t>
          </a:r>
          <a:endParaRPr lang="en-IN" sz="2000" kern="1200"/>
        </a:p>
      </dsp:txBody>
      <dsp:txXfrm>
        <a:off x="51133" y="3352827"/>
        <a:ext cx="3683350" cy="945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Intelligent Battery Management</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CSD37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72565511"/>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20201CSD0215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PRIYANSHU RAJ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20201CSD0082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CHOVATIYA PARTH MAHESHBHAI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20201CSD0100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VASOYA RUSHI GIRDHARBHAI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V Chandra </a:t>
            </a:r>
            <a:r>
              <a:rPr lang="en-GB" sz="1700" dirty="0" err="1">
                <a:solidFill>
                  <a:schemeClr val="tx1"/>
                </a:solidFill>
              </a:rPr>
              <a:t>Sekar</a:t>
            </a:r>
            <a:endParaRPr lang="en-GB" sz="1700" dirty="0">
              <a:solidFill>
                <a:schemeClr val="tx1"/>
              </a:solidFill>
            </a:endParaRPr>
          </a:p>
          <a:p>
            <a:pPr algn="l"/>
            <a:r>
              <a:rPr lang="en-GB" sz="1700" dirty="0">
                <a:solidFill>
                  <a:schemeClr val="tx1"/>
                </a:solidFill>
              </a:rPr>
              <a:t>School of Computer Science &amp;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604906"/>
            <a:ext cx="10515600" cy="4351338"/>
          </a:xfrm>
        </p:spPr>
        <p:txBody>
          <a:bodyPr>
            <a:normAutofit fontScale="92500" lnSpcReduction="10000"/>
          </a:bodyPr>
          <a:lstStyle/>
          <a:p>
            <a:pPr marL="342900" lvl="0" indent="-342900">
              <a:tabLst>
                <a:tab pos="457200" algn="l"/>
              </a:tabLst>
            </a:pPr>
            <a:r>
              <a:rPr lang="en-US" sz="2800" dirty="0">
                <a:effectLst/>
                <a:latin typeface="Times New Roman" panose="02020603050405020304" pitchFamily="18" charset="0"/>
                <a:ea typeface="Times New Roman" panose="02020603050405020304" pitchFamily="18" charset="0"/>
              </a:rPr>
              <a:t>The model can offer predictions of the battery's health over time, indicating the expected remaining useful life or degradation level.</a:t>
            </a:r>
            <a:endParaRPr lang="en-IN" sz="2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US" sz="2800" dirty="0">
                <a:effectLst/>
                <a:latin typeface="Times New Roman" panose="02020603050405020304" pitchFamily="18" charset="0"/>
                <a:ea typeface="Times New Roman" panose="02020603050405020304" pitchFamily="18" charset="0"/>
              </a:rPr>
              <a:t>Early warnings or alerts can be generated when the model detects signs of accelerated degradation, allowing for proactive maintenance.</a:t>
            </a:r>
            <a:endParaRPr lang="en-IN" sz="2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US" sz="2800" dirty="0">
                <a:effectLst/>
                <a:latin typeface="Times New Roman" panose="02020603050405020304" pitchFamily="18" charset="0"/>
                <a:ea typeface="Times New Roman" panose="02020603050405020304" pitchFamily="18" charset="0"/>
              </a:rPr>
              <a:t>The model may recommend adaptive charging strategies to optimize the battery's charging patterns, promoting longevity.</a:t>
            </a:r>
            <a:endParaRPr lang="en-IN" sz="2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US" sz="2800" dirty="0">
                <a:effectLst/>
                <a:latin typeface="Times New Roman" panose="02020603050405020304" pitchFamily="18" charset="0"/>
                <a:ea typeface="Times New Roman" panose="02020603050405020304" pitchFamily="18" charset="0"/>
              </a:rPr>
              <a:t>Based on the predicted health, the model could suggest operational changes to improve battery life, such as adjusting usage patterns or avoiding extreme environmental conditions.</a:t>
            </a:r>
            <a:endParaRPr lang="en-IN" sz="2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US" sz="2800" dirty="0">
                <a:effectLst/>
                <a:latin typeface="Times New Roman" panose="02020603050405020304" pitchFamily="18" charset="0"/>
                <a:ea typeface="Times New Roman" panose="02020603050405020304" pitchFamily="18" charset="0"/>
              </a:rPr>
              <a:t>Estimates of when the battery may need replacement or major maintenance can be provided, aiding in budgeting and resource planning.</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lstStyle/>
          <a:p>
            <a:pPr marL="0" indent="0" algn="just">
              <a:buNone/>
              <a:defRPr/>
            </a:pPr>
            <a:r>
              <a:rPr lang="en-US" sz="1800" dirty="0">
                <a:effectLst/>
                <a:latin typeface="Times New Roman" panose="02020603050405020304" pitchFamily="18" charset="0"/>
                <a:ea typeface="Times New Roman" panose="02020603050405020304" pitchFamily="18" charset="0"/>
              </a:rPr>
              <a:t>In conclusion, the "Intelligent Battery Management System" represents a revolutionary solution, systematically addressing diverse aspects of battery optimization and management. Through the seamless integration of machine learning models, the system excels in predictive and proactive battery health management, leading to a significant reduction in unexpected breakdowns and an extension of the battery lifespan. The implementation of adaptive charging strategies ensures optimal charging rates, mitigating the risks of overcharging and minimizing degradation. The system's dynamic load management capabilities, particularly advantageous for electric vehicles and renewable energy systems, contribute to efficient energy distribution. The user-friendly interface enhances accessibility, enabling users to effortlessly monitor battery health and receive personalized recommendations. Additionally, the integration of advanced fault detection and diagnostics, coupled with timely alerts and notifications, enhances the overall reliability of the system. These accomplishments collectively position the "Intelligent Battery Management System" as a trailblazer in sustainable and dependable energy practices, setting the stage for future innovations in battery management technologies.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5" name="Content Placeholder 4">
            <a:extLst>
              <a:ext uri="{FF2B5EF4-FFF2-40B4-BE49-F238E27FC236}">
                <a16:creationId xmlns:a16="http://schemas.microsoft.com/office/drawing/2014/main" id="{B9388BA5-82E8-0788-18FD-20E8DE9BD77E}"/>
              </a:ext>
            </a:extLst>
          </p:cNvPr>
          <p:cNvSpPr>
            <a:spLocks noGrp="1"/>
          </p:cNvSpPr>
          <p:nvPr>
            <p:ph idx="1"/>
          </p:nvPr>
        </p:nvSpPr>
        <p:spPr>
          <a:xfrm>
            <a:off x="753359" y="1253331"/>
            <a:ext cx="10515600" cy="4351338"/>
          </a:xfrm>
        </p:spPr>
        <p:txBody>
          <a:bodyPr>
            <a:normAutofit fontScale="55000" lnSpcReduction="20000"/>
          </a:bodyPr>
          <a:lstStyle/>
          <a:p>
            <a:pPr lvl="0"/>
            <a:endParaRPr lang="en-IN" dirty="0"/>
          </a:p>
          <a:p>
            <a:pPr lvl="0"/>
            <a:r>
              <a:rPr lang="en-US" dirty="0"/>
              <a:t>Optimized Random Forest Regression Model for Li-Ion Batteries. Batteries, By Wang, G. (2022). </a:t>
            </a:r>
            <a:endParaRPr lang="en-IN" dirty="0"/>
          </a:p>
          <a:p>
            <a:pPr lvl="0"/>
            <a:r>
              <a:rPr lang="en-US" dirty="0"/>
              <a:t>State of Health Estimation for Lithium-ion Batteries Based on Mechanism Fundamental Learning under Variable Charging Strategy. By Shang, Y. (2023) </a:t>
            </a:r>
            <a:endParaRPr lang="en-IN" dirty="0"/>
          </a:p>
          <a:p>
            <a:pPr lvl="0"/>
            <a:r>
              <a:rPr lang="en-US" dirty="0"/>
              <a:t>Predictive Maintenance of Automotive Batteries: A Comprehensive Review. International Journal of Automotive Technology. By Gupta, V., Patel, S. (2022) </a:t>
            </a:r>
            <a:endParaRPr lang="en-IN" dirty="0"/>
          </a:p>
          <a:p>
            <a:pPr lvl="0"/>
            <a:r>
              <a:rPr lang="en-US" dirty="0"/>
              <a:t>Algorithmic Approaches for Vehicular Health Prediction. IEEE Transactions on Vehicular Technology. By Sharma, A., Kapoor, R. (2021) </a:t>
            </a:r>
            <a:endParaRPr lang="en-IN" dirty="0"/>
          </a:p>
          <a:p>
            <a:pPr lvl="0"/>
            <a:r>
              <a:rPr lang="en-US" dirty="0"/>
              <a:t>A Comparative Analysis of Smart Solutions for Vehicular Maintenance. International Conference on Intelligent Transportation Systems. By Singh, M., Verma, P. (2020). </a:t>
            </a:r>
            <a:endParaRPr lang="en-IN" dirty="0"/>
          </a:p>
          <a:p>
            <a:pPr lvl="0"/>
            <a:r>
              <a:rPr lang="en-US" dirty="0"/>
              <a:t>State of Health Trajectory Prediction Based on Multi-Output Gaussian Process Regression for Lithium-Ion Battery. Batteries, 8(10), 134. By Wang, J., Deng, Z., Li, J., Peng, K., Xu, L., Guan, G., &amp; </a:t>
            </a:r>
            <a:r>
              <a:rPr lang="en-US" dirty="0" err="1"/>
              <a:t>Abudula</a:t>
            </a:r>
            <a:r>
              <a:rPr lang="en-US" dirty="0"/>
              <a:t>, A. (2022). </a:t>
            </a:r>
            <a:endParaRPr lang="en-IN" dirty="0"/>
          </a:p>
          <a:p>
            <a:pPr lvl="0"/>
            <a:r>
              <a:rPr lang="en-IN" dirty="0"/>
              <a:t>An Unscented Kalman Filter-Based Robust State of Health Prediction Technique for Lithium-Ion Batteries. Batteries, 9(7), 376. By Ranga, M. S., </a:t>
            </a:r>
            <a:r>
              <a:rPr lang="en-IN" dirty="0" err="1"/>
              <a:t>Aduru</a:t>
            </a:r>
            <a:r>
              <a:rPr lang="en-IN" dirty="0"/>
              <a:t>, V. R., Krishna, N. V., Rao, K. D., Dawn, S., </a:t>
            </a:r>
            <a:r>
              <a:rPr lang="en-IN" dirty="0" err="1"/>
              <a:t>Alsaif</a:t>
            </a:r>
            <a:r>
              <a:rPr lang="en-IN" dirty="0"/>
              <a:t>, F., </a:t>
            </a:r>
            <a:r>
              <a:rPr lang="en-IN" dirty="0" err="1"/>
              <a:t>Alsulamy</a:t>
            </a:r>
            <a:r>
              <a:rPr lang="en-IN" dirty="0"/>
              <a:t>, S., &amp; </a:t>
            </a:r>
            <a:r>
              <a:rPr lang="en-IN" dirty="0" err="1"/>
              <a:t>Ustun</a:t>
            </a:r>
            <a:r>
              <a:rPr lang="en-IN" dirty="0"/>
              <a:t>, T. S. (2023). </a:t>
            </a:r>
          </a:p>
          <a:p>
            <a:pPr lvl="0"/>
            <a:r>
              <a:rPr lang="en-US" dirty="0"/>
              <a:t>Identification of the typical sub-health state of traction battery based on a data-driven approach. Batteries, 8(3), 65. By Wang, C., et al. (2022) </a:t>
            </a:r>
            <a:endParaRPr lang="en-IN" dirty="0"/>
          </a:p>
          <a:p>
            <a:pPr lvl="0"/>
            <a:r>
              <a:rPr lang="en-US" dirty="0"/>
              <a:t>State of health estimation method for electric vehicle Li-Ion. By </a:t>
            </a:r>
            <a:r>
              <a:rPr lang="en-US" dirty="0" err="1"/>
              <a:t>Zhi</a:t>
            </a:r>
            <a:r>
              <a:rPr lang="en-US" dirty="0"/>
              <a:t>, Y. (2018) </a:t>
            </a:r>
            <a:endParaRPr lang="en-IN" dirty="0"/>
          </a:p>
          <a:p>
            <a:pPr lvl="0"/>
            <a:r>
              <a:rPr lang="en-US" dirty="0"/>
              <a:t>Cloud-to-Edge Based State of Health Estimation Method. By Wu, J. (2018) </a:t>
            </a:r>
            <a:endParaRPr lang="en-IN"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r>
              <a:rPr lang="en-GB" dirty="0"/>
              <a:t>Online research paper &amp; blog publisher – https://www.irjmets.com/</a:t>
            </a:r>
          </a:p>
          <a:p>
            <a:r>
              <a:rPr lang="en-GB" dirty="0"/>
              <a:t>Model publisher – GitHub </a:t>
            </a:r>
          </a:p>
        </p:txBody>
      </p:sp>
    </p:spTree>
    <p:extLst>
      <p:ext uri="{BB962C8B-B14F-4D97-AF65-F5344CB8AC3E}">
        <p14:creationId xmlns:p14="http://schemas.microsoft.com/office/powerpoint/2010/main" val="62545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In the fast-paced world of today, vehicle reliability is essential. Unexpected breakdowns caused by battery issues can disrupt busy schedules and leave individuals stranded. To address this challenge, an innovative user-friendly battery management tool that provides real-time insights into a vehicle's battery health and state of charge (SOC) is proposed. This user-friendly tool empowers individuals with the knowledge necessary to maintain their batteries and prevent unexpected breakdowns. The battery management model provides real-time insights into the battery's SOC, indicating the remaining charge level. This information is crucial for planning trips and ensuring the battery has enough power to start the vehicle. Beyond SOC, it also provides valuable information about the battery's state of health (</a:t>
            </a:r>
            <a:r>
              <a:rPr lang="en-US" sz="1800" dirty="0" err="1">
                <a:effectLst/>
                <a:latin typeface="Times New Roman" panose="02020603050405020304" pitchFamily="18" charset="0"/>
                <a:ea typeface="Times New Roman" panose="02020603050405020304" pitchFamily="18" charset="0"/>
              </a:rPr>
              <a:t>SoH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SoH</a:t>
            </a:r>
            <a:r>
              <a:rPr lang="en-US" sz="1800" dirty="0">
                <a:effectLst/>
                <a:latin typeface="Times New Roman" panose="02020603050405020304" pitchFamily="18" charset="0"/>
                <a:ea typeface="Times New Roman" panose="02020603050405020304" pitchFamily="18" charset="0"/>
              </a:rPr>
              <a:t> indicates the overall health and capacity of the battery. Understanding </a:t>
            </a:r>
            <a:r>
              <a:rPr lang="en-US" sz="1800" dirty="0" err="1">
                <a:effectLst/>
                <a:latin typeface="Times New Roman" panose="02020603050405020304" pitchFamily="18" charset="0"/>
                <a:ea typeface="Times New Roman" panose="02020603050405020304" pitchFamily="18" charset="0"/>
              </a:rPr>
              <a:t>SoH</a:t>
            </a:r>
            <a:r>
              <a:rPr lang="en-US" sz="1800" dirty="0">
                <a:effectLst/>
                <a:latin typeface="Times New Roman" panose="02020603050405020304" pitchFamily="18" charset="0"/>
                <a:ea typeface="Times New Roman" panose="02020603050405020304" pitchFamily="18" charset="0"/>
              </a:rPr>
              <a:t> helps individuals anticipate when the battery may need replacement, allowing them to take proactive measures to prevent unexpected breakdowns. In addition to providing comprehensive information, the battery management tool also offers personalized recommendations to prolong battery life. The user-friendly battery management model aims to inform individuals about the state of their vehicle's battery and to empower them to take steps to optimize battery health and performance, thereby prolonging battery life and ensuring reliable transportation.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271"/>
            <a:ext cx="10515600" cy="1325563"/>
          </a:xfrm>
        </p:spPr>
        <p:txBody>
          <a:bodyPr/>
          <a:lstStyle/>
          <a:p>
            <a:r>
              <a:rPr lang="en-GB" b="1" dirty="0"/>
              <a:t>Literature Review</a:t>
            </a:r>
          </a:p>
        </p:txBody>
      </p:sp>
      <p:graphicFrame>
        <p:nvGraphicFramePr>
          <p:cNvPr id="4" name="Content Placeholder 3">
            <a:extLst>
              <a:ext uri="{FF2B5EF4-FFF2-40B4-BE49-F238E27FC236}">
                <a16:creationId xmlns:a16="http://schemas.microsoft.com/office/drawing/2014/main" id="{357D3CD7-7DB1-5014-A432-F6635D8C6F06}"/>
              </a:ext>
            </a:extLst>
          </p:cNvPr>
          <p:cNvGraphicFramePr>
            <a:graphicFrameLocks noGrp="1"/>
          </p:cNvGraphicFramePr>
          <p:nvPr>
            <p:ph idx="1"/>
            <p:extLst>
              <p:ext uri="{D42A27DB-BD31-4B8C-83A1-F6EECF244321}">
                <p14:modId xmlns:p14="http://schemas.microsoft.com/office/powerpoint/2010/main" val="1708548441"/>
              </p:ext>
            </p:extLst>
          </p:nvPr>
        </p:nvGraphicFramePr>
        <p:xfrm>
          <a:off x="838200" y="151031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825625"/>
            <a:ext cx="10021478" cy="3689055"/>
          </a:xfrm>
        </p:spPr>
        <p:txBody>
          <a:bodyPr>
            <a:normAutofit fontScale="70000" lnSpcReduction="20000"/>
          </a:bodyPr>
          <a:lstStyle/>
          <a:p>
            <a:pPr algn="just"/>
            <a:r>
              <a:rPr lang="en-US" dirty="0"/>
              <a:t>Decision trees, a popular machine learning tool, face challenges related to overfitting, particularly in deep tree structures, compromising their generalization ability.</a:t>
            </a:r>
          </a:p>
          <a:p>
            <a:pPr algn="just"/>
            <a:r>
              <a:rPr lang="en-US" dirty="0"/>
              <a:t>While the impact of feature quality and relevance on model performance is acknowledged, there is a gap in comprehensive studies that systematically investigate the intricate relationship between decision tree depth, feature selection, and the model's generalization capacity.</a:t>
            </a:r>
          </a:p>
          <a:p>
            <a:pPr algn="just"/>
            <a:r>
              <a:rPr lang="en-US" dirty="0"/>
              <a:t>Limited Exploration of Effective Design Elements: Existing research primarily focuses on the negative consequences of non-intuitive interfaces, but there is a lack of empirical investigation into the specific design elements that contribute to the development of intuitive interfaces.</a:t>
            </a:r>
          </a:p>
          <a:p>
            <a:pPr algn="just"/>
            <a:r>
              <a:rPr lang="en-US" dirty="0"/>
              <a:t>Interpretability Challenges: Understanding and addressing the interpretability challenges associated with robust models, considering their increased complexity in handling uncertainties.</a:t>
            </a:r>
          </a:p>
          <a:p>
            <a:pPr algn="just"/>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767080" y="1459865"/>
            <a:ext cx="10515600" cy="4351338"/>
          </a:xfrm>
        </p:spPr>
        <p:txBody>
          <a:bodyPr>
            <a:normAutofit fontScale="92500" lnSpcReduction="20000"/>
          </a:bodyPr>
          <a:lstStyle/>
          <a:p>
            <a:pPr algn="just">
              <a:tabLst>
                <a:tab pos="457200" algn="l"/>
              </a:tabLst>
            </a:pPr>
            <a:r>
              <a:rPr lang="en-US" sz="1800" dirty="0">
                <a:effectLst/>
                <a:latin typeface="Times New Roman" panose="02020603050405020304" pitchFamily="18" charset="0"/>
                <a:ea typeface="Times New Roman" panose="02020603050405020304" pitchFamily="18" charset="0"/>
              </a:rPr>
              <a:t>A Ignition System battery dataset is taken. </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dataset is loaded and preprocessed with various machine learning techniques.</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preprocessed data is divided as training and testing data. </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prediction model is built using machine learning algorithms like Random Forest, Decision Tree, Linear Regression</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model is trained using training dataset and once the model has been trained successfully it has to be tested.</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trained model is tested using testing dataset and accuracy is calculated.</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algorithm which gives the best accuracy is taken as our final prediction model.</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finalized model is converted into pickle model (binary format data) and saved.</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A Front End is developed with the help of Flask and HTML.</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Now user will enter the various parameters required to predict the heart disease in the front end. </a:t>
            </a:r>
            <a:endParaRPr lang="en-IN" sz="1800" dirty="0">
              <a:effectLst/>
              <a:latin typeface="Times New Roman" panose="02020603050405020304" pitchFamily="18" charset="0"/>
              <a:ea typeface="Times New Roman" panose="02020603050405020304" pitchFamily="18" charset="0"/>
            </a:endParaRPr>
          </a:p>
          <a:p>
            <a:pPr algn="just">
              <a:tabLst>
                <a:tab pos="457200" algn="l"/>
              </a:tabLst>
            </a:pPr>
            <a:r>
              <a:rPr lang="en-US" sz="1800" dirty="0">
                <a:effectLst/>
                <a:latin typeface="Times New Roman" panose="02020603050405020304" pitchFamily="18" charset="0"/>
                <a:ea typeface="Times New Roman" panose="02020603050405020304" pitchFamily="18" charset="0"/>
              </a:rPr>
              <a:t>The collected parameters from the front end are given as input to our finalized algorithm to predict </a:t>
            </a:r>
            <a:r>
              <a:rPr lang="en-IN" sz="1800" dirty="0">
                <a:effectLst/>
                <a:latin typeface="Times New Roman" panose="02020603050405020304" pitchFamily="18" charset="0"/>
                <a:ea typeface="Times New Roman" panose="02020603050405020304" pitchFamily="18" charset="0"/>
              </a:rPr>
              <a:t>the battery health.</a:t>
            </a:r>
          </a:p>
          <a:p>
            <a:pPr algn="just">
              <a:tabLst>
                <a:tab pos="457200" algn="l"/>
              </a:tabLst>
            </a:pPr>
            <a:r>
              <a:rPr lang="en-US" sz="1800" dirty="0">
                <a:effectLst/>
                <a:latin typeface="Times New Roman" panose="02020603050405020304" pitchFamily="18" charset="0"/>
                <a:ea typeface="Times New Roman" panose="02020603050405020304" pitchFamily="18" charset="0"/>
              </a:rPr>
              <a:t>Finally, the predicted output is displayed on the front end.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723"/>
            <a:ext cx="10515600" cy="1325563"/>
          </a:xfrm>
        </p:spPr>
        <p:txBody>
          <a:bodyPr/>
          <a:lstStyle/>
          <a:p>
            <a:r>
              <a:rPr lang="en-GB" b="1" dirty="0"/>
              <a:t>Objectives</a:t>
            </a:r>
          </a:p>
        </p:txBody>
      </p:sp>
      <p:sp>
        <p:nvSpPr>
          <p:cNvPr id="3" name="Content Placeholder 2"/>
          <p:cNvSpPr>
            <a:spLocks noGrp="1"/>
          </p:cNvSpPr>
          <p:nvPr>
            <p:ph idx="1"/>
          </p:nvPr>
        </p:nvSpPr>
        <p:spPr>
          <a:xfrm>
            <a:off x="838200" y="1332469"/>
            <a:ext cx="10515600" cy="4351338"/>
          </a:xfrm>
        </p:spPr>
        <p:txBody>
          <a:bodyPr>
            <a:normAutofit fontScale="92500"/>
          </a:bodyPr>
          <a:lstStyle/>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primary objective of the Intelligent Battery Management System (IBMS) project is to develop a state-of-the-art system that enhances the efficiency and prolongs the lifespan of batteries, spanning applications from handheld electronic devices to electric vehicles. This initiative involves the incorporation of advanced technologies, particularly sophisticated machine learning algorithms, to enable proactive monitoring of battery health. The overarching goal is to provide users with real-time insights into crucial metrics such as battery health, state of charge (SOC), and state of health (</a:t>
            </a:r>
            <a:r>
              <a:rPr lang="en-US" sz="1800" dirty="0" err="1">
                <a:effectLst/>
                <a:latin typeface="Times New Roman" panose="02020603050405020304" pitchFamily="18" charset="0"/>
                <a:ea typeface="Times New Roman" panose="02020603050405020304" pitchFamily="18" charset="0"/>
              </a:rPr>
              <a:t>SoH</a:t>
            </a:r>
            <a:r>
              <a:rPr lang="en-US" sz="1800" dirty="0">
                <a:effectLst/>
                <a:latin typeface="Times New Roman" panose="02020603050405020304" pitchFamily="18" charset="0"/>
                <a:ea typeface="Times New Roman" panose="02020603050405020304" pitchFamily="18" charset="0"/>
              </a:rPr>
              <a:t>), empowering them to make informed decisions regarding maintenance and replacement. Furthermore, the project seeks to implement adaptable charging strategies, dynamic load optimization, and user-friendly interfaces accessible through both web and mobile platforms. Integration with energy harvesting technologies, seamless communication with central management units, and advanced fault detection and diagnostics are additional focal points aimed at elevating the overall efficiency and sustainability of the system. In essence, the IBMS project aspires to address the evolving demands of energy storage and management within a rapidly advancing technological landscape.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8" name="TextBox 7">
            <a:extLst>
              <a:ext uri="{FF2B5EF4-FFF2-40B4-BE49-F238E27FC236}">
                <a16:creationId xmlns:a16="http://schemas.microsoft.com/office/drawing/2014/main" id="{C149233D-2985-4A7B-BE5D-52AD06E26B33}"/>
              </a:ext>
            </a:extLst>
          </p:cNvPr>
          <p:cNvSpPr txBox="1"/>
          <p:nvPr/>
        </p:nvSpPr>
        <p:spPr>
          <a:xfrm>
            <a:off x="615100" y="1537969"/>
            <a:ext cx="9971201" cy="3782061"/>
          </a:xfrm>
          <a:prstGeom prst="rect">
            <a:avLst/>
          </a:prstGeom>
          <a:noFill/>
        </p:spPr>
        <p:txBody>
          <a:bodyPr wrap="square">
            <a:spAutoFit/>
          </a:bodyPr>
          <a:lstStyle/>
          <a:p>
            <a:pPr indent="457200" algn="just">
              <a:lnSpc>
                <a:spcPct val="150000"/>
              </a:lnSpc>
            </a:pPr>
            <a:r>
              <a:rPr lang="en-US" sz="1800" dirty="0">
                <a:effectLst/>
                <a:latin typeface="Times New Roman" panose="02020603050405020304" pitchFamily="18" charset="0"/>
                <a:ea typeface="Times New Roman" panose="02020603050405020304" pitchFamily="18" charset="0"/>
              </a:rPr>
              <a:t>Programming Languages:</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 Python for backend development, data processing, and machine learning.</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 HTML, CSS, and JavaScript for frontend development of the user interface.</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Machine Learning Framework:</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 Scikit-learn for constructing and training machine learning models.</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Web Framework:</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 Flask for developing the web-based user interface.</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Database:</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 SQLite for storing user data and historical battery metrics.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D34288-A823-4461-AD39-BC3B59B4A076}"/>
              </a:ext>
              <a:ext uri="{C183D7F6-B498-43B3-948B-1728B52AA6E4}">
                <adec:decorative xmlns:adec="http://schemas.microsoft.com/office/drawing/2017/decorative" val="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9339" t="-1255" r="19401" b="1255"/>
          <a:stretch/>
        </p:blipFill>
        <p:spPr bwMode="auto">
          <a:xfrm>
            <a:off x="1225485" y="584462"/>
            <a:ext cx="8691513" cy="474408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666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7" name="Content Placeholder 6">
            <a:extLst>
              <a:ext uri="{FF2B5EF4-FFF2-40B4-BE49-F238E27FC236}">
                <a16:creationId xmlns:a16="http://schemas.microsoft.com/office/drawing/2014/main" id="{0C645E99-9C3A-4301-8078-ACA806E25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4" y="1382565"/>
            <a:ext cx="9275976" cy="4351338"/>
          </a:xfrm>
        </p:spPr>
      </p:pic>
      <p:sp>
        <p:nvSpPr>
          <p:cNvPr id="5" name="AutoShape 2">
            <a:extLst>
              <a:ext uri="{FF2B5EF4-FFF2-40B4-BE49-F238E27FC236}">
                <a16:creationId xmlns:a16="http://schemas.microsoft.com/office/drawing/2014/main" id="{BFE5B69C-843F-476C-9EB8-DF8A82B18A48}"/>
              </a:ext>
            </a:extLst>
          </p:cNvPr>
          <p:cNvSpPr>
            <a:spLocks noChangeAspect="1" noChangeArrowheads="1"/>
          </p:cNvSpPr>
          <p:nvPr/>
        </p:nvSpPr>
        <p:spPr bwMode="auto">
          <a:xfrm>
            <a:off x="3355942" y="3276600"/>
            <a:ext cx="2892458" cy="28924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1405</TotalTime>
  <Words>1706</Words>
  <Application>Microsoft Office PowerPoint</Application>
  <PresentationFormat>Widescreen</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Presidency University 45 Yrs</vt:lpstr>
      <vt:lpstr>Intelligent Battery Management</vt:lpstr>
      <vt:lpstr>Introduction</vt:lpstr>
      <vt:lpstr>Literature Review</vt:lpstr>
      <vt:lpstr>Research Gaps Identified</vt:lpstr>
      <vt:lpstr>Proposed Methodology</vt:lpstr>
      <vt:lpstr>Objectives</vt:lpstr>
      <vt:lpstr>System Design &amp; Implementation</vt:lpstr>
      <vt:lpstr>PowerPoint Presentation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Rushi Vasoya</cp:lastModifiedBy>
  <cp:revision>33</cp:revision>
  <dcterms:created xsi:type="dcterms:W3CDTF">2023-03-16T03:26:27Z</dcterms:created>
  <dcterms:modified xsi:type="dcterms:W3CDTF">2024-01-13T08:43:53Z</dcterms:modified>
</cp:coreProperties>
</file>