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92"/>
  </p:notesMasterIdLst>
  <p:handoutMasterIdLst>
    <p:handoutMasterId r:id="rId193"/>
  </p:handoutMasterIdLst>
  <p:sldIdLst>
    <p:sldId id="729" r:id="rId2"/>
    <p:sldId id="520" r:id="rId3"/>
    <p:sldId id="728" r:id="rId4"/>
    <p:sldId id="730" r:id="rId5"/>
    <p:sldId id="630" r:id="rId6"/>
    <p:sldId id="631" r:id="rId7"/>
    <p:sldId id="632" r:id="rId8"/>
    <p:sldId id="771" r:id="rId9"/>
    <p:sldId id="633" r:id="rId10"/>
    <p:sldId id="634" r:id="rId11"/>
    <p:sldId id="635" r:id="rId12"/>
    <p:sldId id="636" r:id="rId13"/>
    <p:sldId id="637" r:id="rId14"/>
    <p:sldId id="638" r:id="rId15"/>
    <p:sldId id="640" r:id="rId16"/>
    <p:sldId id="641" r:id="rId17"/>
    <p:sldId id="642" r:id="rId18"/>
    <p:sldId id="643" r:id="rId19"/>
    <p:sldId id="644" r:id="rId20"/>
    <p:sldId id="731" r:id="rId21"/>
    <p:sldId id="717" r:id="rId22"/>
    <p:sldId id="772" r:id="rId23"/>
    <p:sldId id="718" r:id="rId24"/>
    <p:sldId id="719" r:id="rId25"/>
    <p:sldId id="773" r:id="rId26"/>
    <p:sldId id="774" r:id="rId27"/>
    <p:sldId id="775" r:id="rId28"/>
    <p:sldId id="778" r:id="rId29"/>
    <p:sldId id="779" r:id="rId30"/>
    <p:sldId id="921" r:id="rId31"/>
    <p:sldId id="776" r:id="rId32"/>
    <p:sldId id="777" r:id="rId33"/>
    <p:sldId id="932" r:id="rId34"/>
    <p:sldId id="925" r:id="rId35"/>
    <p:sldId id="935" r:id="rId36"/>
    <p:sldId id="936" r:id="rId37"/>
    <p:sldId id="942" r:id="rId38"/>
    <p:sldId id="781" r:id="rId39"/>
    <p:sldId id="782" r:id="rId40"/>
    <p:sldId id="784" r:id="rId41"/>
    <p:sldId id="785" r:id="rId42"/>
    <p:sldId id="787" r:id="rId43"/>
    <p:sldId id="922" r:id="rId44"/>
    <p:sldId id="923" r:id="rId45"/>
    <p:sldId id="940" r:id="rId46"/>
    <p:sldId id="924" r:id="rId47"/>
    <p:sldId id="926" r:id="rId48"/>
    <p:sldId id="928" r:id="rId49"/>
    <p:sldId id="929" r:id="rId50"/>
    <p:sldId id="933" r:id="rId51"/>
    <p:sldId id="934" r:id="rId52"/>
    <p:sldId id="790" r:id="rId53"/>
    <p:sldId id="791" r:id="rId54"/>
    <p:sldId id="792" r:id="rId55"/>
    <p:sldId id="930" r:id="rId56"/>
    <p:sldId id="802" r:id="rId57"/>
    <p:sldId id="931" r:id="rId58"/>
    <p:sldId id="801" r:id="rId59"/>
    <p:sldId id="803" r:id="rId60"/>
    <p:sldId id="804" r:id="rId61"/>
    <p:sldId id="805" r:id="rId62"/>
    <p:sldId id="806" r:id="rId63"/>
    <p:sldId id="807" r:id="rId64"/>
    <p:sldId id="808" r:id="rId65"/>
    <p:sldId id="809" r:id="rId66"/>
    <p:sldId id="810" r:id="rId67"/>
    <p:sldId id="811" r:id="rId68"/>
    <p:sldId id="812" r:id="rId69"/>
    <p:sldId id="813" r:id="rId70"/>
    <p:sldId id="941" r:id="rId71"/>
    <p:sldId id="821" r:id="rId72"/>
    <p:sldId id="822" r:id="rId73"/>
    <p:sldId id="823" r:id="rId74"/>
    <p:sldId id="824" r:id="rId75"/>
    <p:sldId id="825" r:id="rId76"/>
    <p:sldId id="826" r:id="rId77"/>
    <p:sldId id="827" r:id="rId78"/>
    <p:sldId id="828" r:id="rId79"/>
    <p:sldId id="829" r:id="rId80"/>
    <p:sldId id="830" r:id="rId81"/>
    <p:sldId id="831" r:id="rId82"/>
    <p:sldId id="832" r:id="rId83"/>
    <p:sldId id="833" r:id="rId84"/>
    <p:sldId id="834" r:id="rId85"/>
    <p:sldId id="835" r:id="rId86"/>
    <p:sldId id="836" r:id="rId87"/>
    <p:sldId id="837" r:id="rId88"/>
    <p:sldId id="838" r:id="rId89"/>
    <p:sldId id="839" r:id="rId90"/>
    <p:sldId id="840" r:id="rId91"/>
    <p:sldId id="841" r:id="rId92"/>
    <p:sldId id="842" r:id="rId93"/>
    <p:sldId id="843" r:id="rId94"/>
    <p:sldId id="844" r:id="rId95"/>
    <p:sldId id="845" r:id="rId96"/>
    <p:sldId id="846" r:id="rId97"/>
    <p:sldId id="847" r:id="rId98"/>
    <p:sldId id="848" r:id="rId99"/>
    <p:sldId id="849" r:id="rId100"/>
    <p:sldId id="850" r:id="rId101"/>
    <p:sldId id="851" r:id="rId102"/>
    <p:sldId id="852" r:id="rId103"/>
    <p:sldId id="853" r:id="rId104"/>
    <p:sldId id="854" r:id="rId105"/>
    <p:sldId id="855" r:id="rId106"/>
    <p:sldId id="856" r:id="rId107"/>
    <p:sldId id="857" r:id="rId108"/>
    <p:sldId id="858" r:id="rId109"/>
    <p:sldId id="859" r:id="rId110"/>
    <p:sldId id="860" r:id="rId111"/>
    <p:sldId id="861" r:id="rId112"/>
    <p:sldId id="862" r:id="rId113"/>
    <p:sldId id="868" r:id="rId114"/>
    <p:sldId id="869" r:id="rId115"/>
    <p:sldId id="870" r:id="rId116"/>
    <p:sldId id="871" r:id="rId117"/>
    <p:sldId id="873" r:id="rId118"/>
    <p:sldId id="874" r:id="rId119"/>
    <p:sldId id="875" r:id="rId120"/>
    <p:sldId id="876" r:id="rId121"/>
    <p:sldId id="938" r:id="rId122"/>
    <p:sldId id="937" r:id="rId123"/>
    <p:sldId id="939" r:id="rId124"/>
    <p:sldId id="877" r:id="rId125"/>
    <p:sldId id="878" r:id="rId126"/>
    <p:sldId id="879" r:id="rId127"/>
    <p:sldId id="881" r:id="rId128"/>
    <p:sldId id="882" r:id="rId129"/>
    <p:sldId id="872" r:id="rId130"/>
    <p:sldId id="883" r:id="rId131"/>
    <p:sldId id="884" r:id="rId132"/>
    <p:sldId id="885" r:id="rId133"/>
    <p:sldId id="886" r:id="rId134"/>
    <p:sldId id="887" r:id="rId135"/>
    <p:sldId id="888" r:id="rId136"/>
    <p:sldId id="889" r:id="rId137"/>
    <p:sldId id="890" r:id="rId138"/>
    <p:sldId id="891" r:id="rId139"/>
    <p:sldId id="892" r:id="rId140"/>
    <p:sldId id="893" r:id="rId141"/>
    <p:sldId id="894" r:id="rId142"/>
    <p:sldId id="895" r:id="rId143"/>
    <p:sldId id="896" r:id="rId144"/>
    <p:sldId id="897" r:id="rId145"/>
    <p:sldId id="898" r:id="rId146"/>
    <p:sldId id="899" r:id="rId147"/>
    <p:sldId id="900" r:id="rId148"/>
    <p:sldId id="901" r:id="rId149"/>
    <p:sldId id="902" r:id="rId150"/>
    <p:sldId id="903" r:id="rId151"/>
    <p:sldId id="905" r:id="rId152"/>
    <p:sldId id="906" r:id="rId153"/>
    <p:sldId id="907" r:id="rId154"/>
    <p:sldId id="908" r:id="rId155"/>
    <p:sldId id="909" r:id="rId156"/>
    <p:sldId id="910" r:id="rId157"/>
    <p:sldId id="911" r:id="rId158"/>
    <p:sldId id="912" r:id="rId159"/>
    <p:sldId id="913" r:id="rId160"/>
    <p:sldId id="914" r:id="rId161"/>
    <p:sldId id="915" r:id="rId162"/>
    <p:sldId id="916" r:id="rId163"/>
    <p:sldId id="917" r:id="rId164"/>
    <p:sldId id="918" r:id="rId165"/>
    <p:sldId id="919" r:id="rId166"/>
    <p:sldId id="920" r:id="rId167"/>
    <p:sldId id="732" r:id="rId168"/>
    <p:sldId id="733" r:id="rId169"/>
    <p:sldId id="734" r:id="rId170"/>
    <p:sldId id="735" r:id="rId171"/>
    <p:sldId id="736" r:id="rId172"/>
    <p:sldId id="737" r:id="rId173"/>
    <p:sldId id="738" r:id="rId174"/>
    <p:sldId id="739" r:id="rId175"/>
    <p:sldId id="740" r:id="rId176"/>
    <p:sldId id="741" r:id="rId177"/>
    <p:sldId id="742" r:id="rId178"/>
    <p:sldId id="743" r:id="rId179"/>
    <p:sldId id="744" r:id="rId180"/>
    <p:sldId id="745" r:id="rId181"/>
    <p:sldId id="746" r:id="rId182"/>
    <p:sldId id="747" r:id="rId183"/>
    <p:sldId id="748" r:id="rId184"/>
    <p:sldId id="749" r:id="rId185"/>
    <p:sldId id="750" r:id="rId186"/>
    <p:sldId id="751" r:id="rId187"/>
    <p:sldId id="752" r:id="rId188"/>
    <p:sldId id="753" r:id="rId189"/>
    <p:sldId id="754" r:id="rId190"/>
    <p:sldId id="760" r:id="rId19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EB29A"/>
    <a:srgbClr val="000F2E"/>
    <a:srgbClr val="0019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706" autoAdjust="0"/>
    <p:restoredTop sz="94434" autoAdjust="0"/>
  </p:normalViewPr>
  <p:slideViewPr>
    <p:cSldViewPr>
      <p:cViewPr varScale="1">
        <p:scale>
          <a:sx n="70" d="100"/>
          <a:sy n="70" d="100"/>
        </p:scale>
        <p:origin x="-552"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10/8/2023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10/8/2023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2</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 xmlns:p14="http://schemas.microsoft.com/office/powerpoint/2010/main" val="418003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10/8/2023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10/8/2023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10/8/2023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10/8/2023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10/8/2023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10/8/2023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10/8/2023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10/8/2023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10/8/2023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10/8/2023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10/8/2023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10/8/2023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ava-filedescriptor-class"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 Id="rId4" Type="http://schemas.openxmlformats.org/officeDocument/2006/relationships/hyperlink" Target="https://www.javatpoint.com/java-8-stream"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hyperlink" Target="https://static.javatpoint.com/src/jdbc/mysql-connector.ja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java-linkedlist" TargetMode="External"/><Relationship Id="rId2" Type="http://schemas.openxmlformats.org/officeDocument/2006/relationships/hyperlink" Target="https://www.javatpoint.com/java-arraylist" TargetMode="External"/><Relationship Id="rId1" Type="http://schemas.openxmlformats.org/officeDocument/2006/relationships/slideLayout" Target="../slideLayouts/slideLayout2.xml"/><Relationship Id="rId4" Type="http://schemas.openxmlformats.org/officeDocument/2006/relationships/hyperlink" Target="https://www.javatpoint.com/java-priorityqueu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Overview</a:t>
            </a:r>
            <a:endParaRPr lang="en-US" dirty="0"/>
          </a:p>
        </p:txBody>
      </p:sp>
      <p:graphicFrame>
        <p:nvGraphicFramePr>
          <p:cNvPr id="5" name="Content Placeholder 4"/>
          <p:cNvGraphicFramePr>
            <a:graphicFrameLocks noGrp="1"/>
          </p:cNvGraphicFramePr>
          <p:nvPr>
            <p:ph idx="1"/>
          </p:nvPr>
        </p:nvGraphicFramePr>
        <p:xfrm>
          <a:off x="838200" y="1825625"/>
          <a:ext cx="7886700" cy="2763520"/>
        </p:xfrm>
        <a:graphic>
          <a:graphicData uri="http://schemas.openxmlformats.org/drawingml/2006/table">
            <a:tbl>
              <a:tblPr firstRow="1" bandRow="1">
                <a:tableStyleId>{5C22544A-7EE6-4342-B048-85BDC9FD1C3A}</a:tableStyleId>
              </a:tblPr>
              <a:tblGrid>
                <a:gridCol w="1185834"/>
                <a:gridCol w="3143272"/>
                <a:gridCol w="3557594"/>
              </a:tblGrid>
              <a:tr h="370840">
                <a:tc>
                  <a:txBody>
                    <a:bodyPr/>
                    <a:lstStyle/>
                    <a:p>
                      <a:r>
                        <a:rPr lang="en-GB" dirty="0" smtClean="0"/>
                        <a:t>Module</a:t>
                      </a:r>
                      <a:endParaRPr lang="en-US" dirty="0"/>
                    </a:p>
                  </a:txBody>
                  <a:tcPr/>
                </a:tc>
                <a:tc>
                  <a:txBody>
                    <a:bodyPr/>
                    <a:lstStyle/>
                    <a:p>
                      <a:r>
                        <a:rPr lang="en-GB" dirty="0" smtClean="0"/>
                        <a:t>Topic</a:t>
                      </a:r>
                      <a:endParaRPr lang="en-US" dirty="0"/>
                    </a:p>
                  </a:txBody>
                  <a:tcPr/>
                </a:tc>
                <a:tc>
                  <a:txBody>
                    <a:bodyPr/>
                    <a:lstStyle/>
                    <a:p>
                      <a:r>
                        <a:rPr lang="en-GB" dirty="0" err="1" smtClean="0"/>
                        <a:t>Rechnology</a:t>
                      </a:r>
                      <a:r>
                        <a:rPr lang="en-GB" dirty="0" smtClean="0"/>
                        <a:t>/Framework</a:t>
                      </a:r>
                      <a:r>
                        <a:rPr lang="en-GB" baseline="0" dirty="0" smtClean="0"/>
                        <a:t> Learn</a:t>
                      </a:r>
                      <a:endParaRPr lang="en-US" dirty="0"/>
                    </a:p>
                  </a:txBody>
                  <a:tcPr/>
                </a:tc>
              </a:tr>
              <a:tr h="370840">
                <a:tc>
                  <a:txBody>
                    <a:bodyPr/>
                    <a:lstStyle/>
                    <a:p>
                      <a:r>
                        <a:rPr lang="en-GB"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GB" dirty="0" smtClean="0">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a:txBody>
                  <a:tcPr/>
                </a:tc>
                <a:tc>
                  <a:txBody>
                    <a:bodyPr/>
                    <a:lstStyle/>
                    <a:p>
                      <a:r>
                        <a:rPr lang="en-GB" dirty="0" smtClean="0">
                          <a:latin typeface="Times New Roman" pitchFamily="18" charset="0"/>
                          <a:cs typeface="Times New Roman" pitchFamily="18" charset="0"/>
                        </a:rPr>
                        <a:t> Core Java </a:t>
                      </a:r>
                      <a:endParaRPr lang="en-US" dirty="0">
                        <a:latin typeface="Times New Roman" pitchFamily="18" charset="0"/>
                        <a:cs typeface="Times New Roman" pitchFamily="18" charset="0"/>
                      </a:endParaRPr>
                    </a:p>
                  </a:txBody>
                  <a:tcPr/>
                </a:tc>
              </a:tr>
              <a:tr h="370840">
                <a:tc>
                  <a:txBody>
                    <a:bodyPr/>
                    <a:lstStyle/>
                    <a:p>
                      <a:r>
                        <a:rPr lang="en-GB"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GB" dirty="0" smtClean="0">
                          <a:latin typeface="Times New Roman" pitchFamily="18" charset="0"/>
                          <a:cs typeface="Times New Roman" pitchFamily="18" charset="0"/>
                        </a:rPr>
                        <a:t>Web app</a:t>
                      </a:r>
                      <a:r>
                        <a:rPr lang="en-GB" baseline="0"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Development</a:t>
                      </a:r>
                      <a:endParaRPr lang="en-US" dirty="0">
                        <a:latin typeface="Times New Roman" pitchFamily="18" charset="0"/>
                        <a:cs typeface="Times New Roman" pitchFamily="18" charset="0"/>
                      </a:endParaRPr>
                    </a:p>
                  </a:txBody>
                  <a:tcPr/>
                </a:tc>
                <a:tc>
                  <a:txBody>
                    <a:bodyPr/>
                    <a:lstStyle/>
                    <a:p>
                      <a:r>
                        <a:rPr lang="en-GB" dirty="0" err="1" smtClean="0">
                          <a:latin typeface="Times New Roman" pitchFamily="18" charset="0"/>
                          <a:cs typeface="Times New Roman" pitchFamily="18" charset="0"/>
                        </a:rPr>
                        <a:t>Servlet,JSP,MVC</a:t>
                      </a:r>
                      <a:endParaRPr lang="en-US" dirty="0">
                        <a:latin typeface="Times New Roman" pitchFamily="18" charset="0"/>
                        <a:cs typeface="Times New Roman" pitchFamily="18" charset="0"/>
                      </a:endParaRPr>
                    </a:p>
                  </a:txBody>
                  <a:tcPr/>
                </a:tc>
              </a:tr>
              <a:tr h="370840">
                <a:tc>
                  <a:txBody>
                    <a:bodyPr/>
                    <a:lstStyle/>
                    <a:p>
                      <a:r>
                        <a:rPr lang="en-GB"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sz="1800" b="0" kern="1200" dirty="0" smtClean="0">
                          <a:solidFill>
                            <a:schemeClr val="dk1"/>
                          </a:solidFill>
                          <a:latin typeface="Times New Roman" pitchFamily="18" charset="0"/>
                          <a:ea typeface="+mn-ea"/>
                          <a:cs typeface="Times New Roman" pitchFamily="18" charset="0"/>
                        </a:rPr>
                        <a:t>Java Persistence using JPA and Hibernate </a:t>
                      </a:r>
                      <a:endParaRPr lang="en-US" b="0" dirty="0">
                        <a:latin typeface="Times New Roman" pitchFamily="18" charset="0"/>
                        <a:cs typeface="Times New Roman" pitchFamily="18" charset="0"/>
                      </a:endParaRPr>
                    </a:p>
                  </a:txBody>
                  <a:tcPr/>
                </a:tc>
                <a:tc>
                  <a:txBody>
                    <a:bodyPr/>
                    <a:lstStyle/>
                    <a:p>
                      <a:r>
                        <a:rPr lang="en-GB" dirty="0" err="1" smtClean="0">
                          <a:latin typeface="Times New Roman" pitchFamily="18" charset="0"/>
                          <a:cs typeface="Times New Roman" pitchFamily="18" charset="0"/>
                        </a:rPr>
                        <a:t>Hibernate,ORM,HQL,HPQL,JPA</a:t>
                      </a:r>
                      <a:endParaRPr lang="en-US" dirty="0">
                        <a:latin typeface="Times New Roman" pitchFamily="18" charset="0"/>
                        <a:cs typeface="Times New Roman" pitchFamily="18" charset="0"/>
                      </a:endParaRPr>
                    </a:p>
                  </a:txBody>
                  <a:tcPr/>
                </a:tc>
              </a:tr>
              <a:tr h="370840">
                <a:tc>
                  <a:txBody>
                    <a:bodyPr/>
                    <a:lstStyle/>
                    <a:p>
                      <a:r>
                        <a:rPr lang="en-GB"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GB" dirty="0" smtClean="0">
                          <a:latin typeface="Times New Roman" pitchFamily="18" charset="0"/>
                          <a:cs typeface="Times New Roman" pitchFamily="18" charset="0"/>
                        </a:rPr>
                        <a:t>Spring core</a:t>
                      </a:r>
                      <a:endParaRPr lang="en-US" dirty="0">
                        <a:latin typeface="Times New Roman" pitchFamily="18" charset="0"/>
                        <a:cs typeface="Times New Roman" pitchFamily="18" charset="0"/>
                      </a:endParaRPr>
                    </a:p>
                  </a:txBody>
                  <a:tcPr/>
                </a:tc>
                <a:tc>
                  <a:txBody>
                    <a:bodyPr/>
                    <a:lstStyle/>
                    <a:p>
                      <a:r>
                        <a:rPr lang="en-GB" dirty="0" err="1" smtClean="0">
                          <a:latin typeface="Times New Roman" pitchFamily="18" charset="0"/>
                          <a:cs typeface="Times New Roman" pitchFamily="18" charset="0"/>
                        </a:rPr>
                        <a:t>Spring,Spring</a:t>
                      </a:r>
                      <a:r>
                        <a:rPr lang="en-GB" baseline="0" dirty="0" smtClean="0">
                          <a:latin typeface="Times New Roman" pitchFamily="18" charset="0"/>
                          <a:cs typeface="Times New Roman" pitchFamily="18" charset="0"/>
                        </a:rPr>
                        <a:t> </a:t>
                      </a:r>
                      <a:r>
                        <a:rPr lang="en-GB" baseline="0" dirty="0" err="1" smtClean="0">
                          <a:latin typeface="Times New Roman" pitchFamily="18" charset="0"/>
                          <a:cs typeface="Times New Roman" pitchFamily="18" charset="0"/>
                        </a:rPr>
                        <a:t>Boot,Spring</a:t>
                      </a:r>
                      <a:r>
                        <a:rPr lang="en-GB" baseline="0" dirty="0" smtClean="0">
                          <a:latin typeface="Times New Roman" pitchFamily="18" charset="0"/>
                          <a:cs typeface="Times New Roman" pitchFamily="18" charset="0"/>
                        </a:rPr>
                        <a:t> </a:t>
                      </a:r>
                      <a:r>
                        <a:rPr lang="en-GB" baseline="0" dirty="0" err="1" smtClean="0">
                          <a:latin typeface="Times New Roman" pitchFamily="18" charset="0"/>
                          <a:cs typeface="Times New Roman" pitchFamily="18" charset="0"/>
                        </a:rPr>
                        <a:t>REST,Spring</a:t>
                      </a:r>
                      <a:r>
                        <a:rPr lang="en-GB" baseline="0" dirty="0" smtClean="0">
                          <a:latin typeface="Times New Roman" pitchFamily="18" charset="0"/>
                          <a:cs typeface="Times New Roman" pitchFamily="18" charset="0"/>
                        </a:rPr>
                        <a:t> </a:t>
                      </a:r>
                      <a:r>
                        <a:rPr lang="en-GB" baseline="0" dirty="0" err="1" smtClean="0">
                          <a:latin typeface="Times New Roman" pitchFamily="18" charset="0"/>
                          <a:cs typeface="Times New Roman" pitchFamily="18" charset="0"/>
                        </a:rPr>
                        <a:t>MVC,Spring</a:t>
                      </a:r>
                      <a:r>
                        <a:rPr lang="en-GB" baseline="0" dirty="0" smtClean="0">
                          <a:latin typeface="Times New Roman" pitchFamily="18" charset="0"/>
                          <a:cs typeface="Times New Roman" pitchFamily="18" charset="0"/>
                        </a:rPr>
                        <a:t> AOP</a:t>
                      </a:r>
                      <a:endParaRPr lang="en-US" dirty="0">
                        <a:latin typeface="Times New Roman" pitchFamily="18" charset="0"/>
                        <a:cs typeface="Times New Roman" pitchFamily="18" charset="0"/>
                      </a:endParaRPr>
                    </a:p>
                  </a:txBody>
                  <a:tcPr/>
                </a:tc>
              </a:tr>
              <a:tr h="370840">
                <a:tc>
                  <a:txBody>
                    <a:bodyPr/>
                    <a:lstStyle/>
                    <a:p>
                      <a:r>
                        <a:rPr lang="en-GB"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r>
                        <a:rPr lang="en-US" sz="1800" b="0" kern="1200" dirty="0" smtClean="0">
                          <a:solidFill>
                            <a:schemeClr val="dk1"/>
                          </a:solidFill>
                          <a:latin typeface="Times New Roman" pitchFamily="18" charset="0"/>
                          <a:ea typeface="+mn-ea"/>
                          <a:cs typeface="Times New Roman" pitchFamily="18" charset="0"/>
                        </a:rPr>
                        <a:t>Automation Tools</a:t>
                      </a:r>
                      <a:endParaRPr lang="en-US" b="0" dirty="0">
                        <a:latin typeface="Times New Roman" pitchFamily="18" charset="0"/>
                        <a:cs typeface="Times New Roman" pitchFamily="18" charset="0"/>
                      </a:endParaRPr>
                    </a:p>
                  </a:txBody>
                  <a:tcPr/>
                </a:tc>
                <a:tc>
                  <a:txBody>
                    <a:bodyPr/>
                    <a:lstStyle/>
                    <a:p>
                      <a:r>
                        <a:rPr lang="en-GB" dirty="0" err="1" smtClean="0">
                          <a:latin typeface="Times New Roman" pitchFamily="18" charset="0"/>
                          <a:cs typeface="Times New Roman" pitchFamily="18" charset="0"/>
                        </a:rPr>
                        <a:t>Junit,Maven,Selinium</a:t>
                      </a:r>
                      <a:endParaRPr lang="en-US"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IN" dirty="0" smtClean="0"/>
              <a:t/>
            </a:r>
            <a:br>
              <a:rPr lang="en-IN" dirty="0" smtClean="0"/>
            </a:br>
            <a:r>
              <a:rPr lang="en-US" dirty="0" smtClean="0"/>
              <a:t>OutputStream Hierarchy</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endParaRPr lang="en-US" dirty="0" smtClean="0"/>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pic>
        <p:nvPicPr>
          <p:cNvPr id="5" name="Picture 4" descr="Java output stream hierarchy"/>
          <p:cNvPicPr/>
          <p:nvPr/>
        </p:nvPicPr>
        <p:blipFill>
          <a:blip r:embed="rId2"/>
          <a:srcRect/>
          <a:stretch>
            <a:fillRect/>
          </a:stretch>
        </p:blipFill>
        <p:spPr bwMode="auto">
          <a:xfrm>
            <a:off x="166646" y="1071546"/>
            <a:ext cx="6929486" cy="3000396"/>
          </a:xfrm>
          <a:prstGeom prst="rect">
            <a:avLst/>
          </a:prstGeom>
          <a:noFill/>
          <a:ln w="9525">
            <a:noFill/>
            <a:miter lim="800000"/>
            <a:headEnd/>
            <a:tailEnd/>
          </a:ln>
        </p:spPr>
      </p:pic>
      <p:pic>
        <p:nvPicPr>
          <p:cNvPr id="6" name="Picture 5" descr="https://media.geeksforgeeks.org/wp-content/uploads/20191126133237/Java-Output-Stream.png"/>
          <p:cNvPicPr/>
          <p:nvPr/>
        </p:nvPicPr>
        <p:blipFill>
          <a:blip r:embed="rId3"/>
          <a:srcRect/>
          <a:stretch>
            <a:fillRect/>
          </a:stretch>
        </p:blipFill>
        <p:spPr bwMode="auto">
          <a:xfrm>
            <a:off x="6953256" y="1928802"/>
            <a:ext cx="5238744"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EnumSet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GB" sz="2000" dirty="0" smtClean="0"/>
              <a:t>Java </a:t>
            </a:r>
            <a:r>
              <a:rPr lang="en-GB" sz="2000" dirty="0" err="1" smtClean="0"/>
              <a:t>EnumSet</a:t>
            </a:r>
            <a:r>
              <a:rPr lang="en-GB" sz="2000" dirty="0" smtClean="0"/>
              <a:t> class is the specialized Set implementation for use with </a:t>
            </a:r>
            <a:r>
              <a:rPr lang="en-GB" sz="2000" dirty="0" err="1" smtClean="0"/>
              <a:t>enum</a:t>
            </a:r>
            <a:r>
              <a:rPr lang="en-GB" sz="2000" dirty="0" smtClean="0"/>
              <a:t> types. It inherits </a:t>
            </a:r>
            <a:r>
              <a:rPr lang="en-GB" sz="2000" dirty="0" err="1" smtClean="0"/>
              <a:t>AbstractSet</a:t>
            </a:r>
            <a:r>
              <a:rPr lang="en-GB" sz="2000" dirty="0" smtClean="0"/>
              <a:t> class and implements the Set interface.</a:t>
            </a:r>
            <a:endParaRPr lang="en-US" sz="2000" b="1" dirty="0" smtClean="0"/>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err="1" smtClean="0"/>
              <a:t>enum</a:t>
            </a:r>
            <a:r>
              <a:rPr lang="en-US" sz="2000" dirty="0" smtClean="0"/>
              <a:t> days {  </a:t>
            </a:r>
          </a:p>
          <a:p>
            <a:pPr>
              <a:spcBef>
                <a:spcPts val="0"/>
              </a:spcBef>
              <a:buNone/>
            </a:pPr>
            <a:r>
              <a:rPr lang="en-US" sz="2000" dirty="0" smtClean="0"/>
              <a:t>  SUNDAY, MONDAY, TUESDAY, WEDNESDAY, THURSDAY, FRIDAY, SATURDAY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EnumSetExample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Set&lt;days&gt; set = </a:t>
            </a:r>
            <a:r>
              <a:rPr lang="en-US" sz="2000" dirty="0" err="1" smtClean="0"/>
              <a:t>EnumSet.of</a:t>
            </a:r>
            <a:r>
              <a:rPr lang="en-US" sz="2000" dirty="0" smtClean="0"/>
              <a:t>(</a:t>
            </a:r>
            <a:r>
              <a:rPr lang="en-US" sz="2000" dirty="0" err="1" smtClean="0"/>
              <a:t>days.TUESDAY</a:t>
            </a:r>
            <a:r>
              <a:rPr lang="en-US" sz="2000" dirty="0" smtClean="0"/>
              <a:t>, </a:t>
            </a:r>
            <a:r>
              <a:rPr lang="en-US" sz="2000" dirty="0" err="1" smtClean="0"/>
              <a:t>days.WEDNESDAY</a:t>
            </a:r>
            <a:r>
              <a:rPr lang="en-US" sz="2000" dirty="0" smtClean="0"/>
              <a:t>);  </a:t>
            </a:r>
          </a:p>
          <a:p>
            <a:pPr>
              <a:spcBef>
                <a:spcPts val="0"/>
              </a:spcBef>
              <a:buNone/>
            </a:pPr>
            <a:r>
              <a:rPr lang="en-US" sz="2000" dirty="0" smtClean="0"/>
              <a:t>    // Traversing elements  </a:t>
            </a:r>
          </a:p>
          <a:p>
            <a:pPr>
              <a:spcBef>
                <a:spcPts val="0"/>
              </a:spcBef>
              <a:buNone/>
            </a:pPr>
            <a:r>
              <a:rPr lang="en-US" sz="2000" dirty="0" smtClean="0"/>
              <a:t>    </a:t>
            </a:r>
            <a:r>
              <a:rPr lang="en-US" sz="2000" dirty="0" err="1" smtClean="0"/>
              <a:t>Iterator</a:t>
            </a:r>
            <a:r>
              <a:rPr lang="en-US" sz="2000" dirty="0" smtClean="0"/>
              <a:t>&lt;days&gt; </a:t>
            </a:r>
            <a:r>
              <a:rPr lang="en-US" sz="2000" dirty="0" err="1" smtClean="0"/>
              <a:t>iter</a:t>
            </a:r>
            <a:r>
              <a:rPr lang="en-US" sz="2000" dirty="0" smtClean="0"/>
              <a:t> = </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 (</a:t>
            </a:r>
            <a:r>
              <a:rPr lang="en-US" sz="2000" dirty="0" err="1" smtClean="0"/>
              <a:t>iter.hasNext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iter.next</a:t>
            </a:r>
            <a:r>
              <a:rPr lang="en-US" sz="2000" dirty="0" smtClean="0"/>
              <a:t>());  </a:t>
            </a:r>
          </a:p>
          <a:p>
            <a:pPr>
              <a:spcBef>
                <a:spcPts val="0"/>
              </a:spcBef>
              <a:buNone/>
            </a:pPr>
            <a:r>
              <a:rPr lang="en-US" sz="2000" dirty="0" smtClean="0"/>
              <a:t>  }  </a:t>
            </a:r>
          </a:p>
          <a:p>
            <a:pPr>
              <a:spcBef>
                <a:spcPts val="0"/>
              </a:spcBef>
              <a:buNone/>
            </a:pPr>
            <a:r>
              <a:rPr lang="en-US" sz="2000" dirty="0" smtClean="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a:t>
            </a:r>
            <a:r>
              <a:rPr lang="en-GB" dirty="0" err="1" smtClean="0"/>
              <a:t>EnumSet</a:t>
            </a:r>
            <a:r>
              <a:rPr lang="en-GB" dirty="0" smtClean="0"/>
              <a:t> Example: </a:t>
            </a:r>
            <a:r>
              <a:rPr lang="en-GB" dirty="0" err="1" smtClean="0"/>
              <a:t>allOf</a:t>
            </a:r>
            <a:r>
              <a:rPr lang="en-GB" dirty="0" smtClean="0"/>
              <a:t>() and </a:t>
            </a:r>
            <a:r>
              <a:rPr lang="en-GB" dirty="0" err="1" smtClean="0"/>
              <a:t>noneOf</a:t>
            </a:r>
            <a:r>
              <a:rPr lang="en-GB" dirty="0" smtClean="0"/>
              <a:t>()</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err="1" smtClean="0"/>
              <a:t>enum</a:t>
            </a:r>
            <a:r>
              <a:rPr lang="en-US" sz="2000" dirty="0" smtClean="0"/>
              <a:t> days {  </a:t>
            </a:r>
          </a:p>
          <a:p>
            <a:pPr>
              <a:spcBef>
                <a:spcPts val="0"/>
              </a:spcBef>
              <a:buNone/>
            </a:pPr>
            <a:r>
              <a:rPr lang="en-US" sz="2000" dirty="0" smtClean="0"/>
              <a:t>  SUNDAY, MONDAY, TUESDAY, WEDNESDAY, THURSDAY, FRIDAY, SATURDAY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EnumSetExample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Set&lt;days&gt; set1 = </a:t>
            </a:r>
            <a:r>
              <a:rPr lang="en-US" sz="2000" dirty="0" err="1" smtClean="0"/>
              <a:t>EnumSet.allOf</a:t>
            </a:r>
            <a:r>
              <a:rPr lang="en-US" sz="2000" dirty="0" smtClean="0"/>
              <a:t>(</a:t>
            </a:r>
            <a:r>
              <a:rPr lang="en-US" sz="2000" dirty="0" err="1" smtClean="0"/>
              <a:t>days.</a:t>
            </a:r>
            <a:r>
              <a:rPr lang="en-US" sz="2000" b="1" dirty="0" err="1" smtClean="0"/>
              <a:t>class</a:t>
            </a:r>
            <a:r>
              <a:rPr lang="en-US" sz="2000" dirty="0" smtClean="0"/>
              <a:t>);  </a:t>
            </a:r>
          </a:p>
          <a:p>
            <a:pPr>
              <a:spcBef>
                <a:spcPts val="0"/>
              </a:spcBef>
              <a:buNone/>
            </a:pPr>
            <a:r>
              <a:rPr lang="en-US" sz="2000" dirty="0" smtClean="0"/>
              <a:t>      </a:t>
            </a:r>
            <a:r>
              <a:rPr lang="en-US" sz="2000" dirty="0" err="1" smtClean="0"/>
              <a:t>System.out.println</a:t>
            </a:r>
            <a:r>
              <a:rPr lang="en-US" sz="2000" dirty="0" smtClean="0"/>
              <a:t>("Week Days:"+set1);  </a:t>
            </a:r>
          </a:p>
          <a:p>
            <a:pPr>
              <a:spcBef>
                <a:spcPts val="0"/>
              </a:spcBef>
              <a:buNone/>
            </a:pPr>
            <a:r>
              <a:rPr lang="en-US" sz="2000" dirty="0" smtClean="0"/>
              <a:t>      Set&lt;days&gt; set2 = </a:t>
            </a:r>
            <a:r>
              <a:rPr lang="en-US" sz="2000" dirty="0" err="1" smtClean="0"/>
              <a:t>EnumSet.noneOf</a:t>
            </a:r>
            <a:r>
              <a:rPr lang="en-US" sz="2000" dirty="0" smtClean="0"/>
              <a:t>(</a:t>
            </a:r>
            <a:r>
              <a:rPr lang="en-US" sz="2000" dirty="0" err="1" smtClean="0"/>
              <a:t>days.</a:t>
            </a:r>
            <a:r>
              <a:rPr lang="en-US" sz="2000" b="1" dirty="0" err="1" smtClean="0"/>
              <a:t>class</a:t>
            </a:r>
            <a:r>
              <a:rPr lang="en-US" sz="2000" dirty="0" smtClean="0"/>
              <a:t>);  </a:t>
            </a:r>
          </a:p>
          <a:p>
            <a:pPr>
              <a:spcBef>
                <a:spcPts val="0"/>
              </a:spcBef>
              <a:buNone/>
            </a:pPr>
            <a:r>
              <a:rPr lang="en-US" sz="2000" dirty="0" smtClean="0"/>
              <a:t>      </a:t>
            </a:r>
            <a:r>
              <a:rPr lang="en-US" sz="2000" dirty="0" err="1" smtClean="0"/>
              <a:t>System.out.println</a:t>
            </a:r>
            <a:r>
              <a:rPr lang="en-US" sz="2000" dirty="0" smtClean="0"/>
              <a:t>("Week Days:"+set2);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EnumMap</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Java </a:t>
            </a:r>
            <a:r>
              <a:rPr lang="en-GB" dirty="0" err="1" smtClean="0"/>
              <a:t>EnumMap</a:t>
            </a:r>
            <a:r>
              <a:rPr lang="en-GB" dirty="0" smtClean="0"/>
              <a:t> class is the specialized Map implementation for </a:t>
            </a:r>
            <a:r>
              <a:rPr lang="en-GB" dirty="0" err="1" smtClean="0"/>
              <a:t>enum</a:t>
            </a:r>
            <a:r>
              <a:rPr lang="en-GB" dirty="0" smtClean="0"/>
              <a:t> keys. It inherits </a:t>
            </a:r>
            <a:r>
              <a:rPr lang="en-GB" dirty="0" err="1" smtClean="0"/>
              <a:t>Enum</a:t>
            </a:r>
            <a:r>
              <a:rPr lang="en-GB" dirty="0" smtClean="0"/>
              <a:t> and </a:t>
            </a:r>
            <a:r>
              <a:rPr lang="en-GB" dirty="0" err="1" smtClean="0"/>
              <a:t>AbstractMap</a:t>
            </a:r>
            <a:r>
              <a:rPr lang="en-GB" dirty="0" smtClean="0"/>
              <a:t> classes.</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EnumMapExample</a:t>
            </a:r>
            <a:r>
              <a:rPr lang="en-US" sz="2000" dirty="0" smtClean="0"/>
              <a:t> {  </a:t>
            </a:r>
          </a:p>
          <a:p>
            <a:pPr>
              <a:spcBef>
                <a:spcPts val="0"/>
              </a:spcBef>
              <a:buNone/>
            </a:pPr>
            <a:r>
              <a:rPr lang="en-US" sz="2000" dirty="0" smtClean="0"/>
              <a:t>   // create an </a:t>
            </a:r>
            <a:r>
              <a:rPr lang="en-US" sz="2000" dirty="0" err="1" smtClean="0"/>
              <a:t>enum</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enum</a:t>
            </a:r>
            <a:r>
              <a:rPr lang="en-US" sz="2000" dirty="0" smtClean="0"/>
              <a:t> Days {  </a:t>
            </a:r>
          </a:p>
          <a:p>
            <a:pPr>
              <a:spcBef>
                <a:spcPts val="0"/>
              </a:spcBef>
              <a:buNone/>
            </a:pPr>
            <a:r>
              <a:rPr lang="en-US" sz="2000" dirty="0" smtClean="0"/>
              <a:t>   Monday, Tuesday, Wednesday, Thursday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//create and populate </a:t>
            </a:r>
            <a:r>
              <a:rPr lang="en-US" sz="2000" dirty="0" err="1" smtClean="0"/>
              <a:t>enum</a:t>
            </a:r>
            <a:r>
              <a:rPr lang="en-US" sz="2000" dirty="0" smtClean="0"/>
              <a:t> map  </a:t>
            </a:r>
          </a:p>
          <a:p>
            <a:pPr>
              <a:spcBef>
                <a:spcPts val="0"/>
              </a:spcBef>
              <a:buNone/>
            </a:pPr>
            <a:r>
              <a:rPr lang="en-US" sz="2000" dirty="0" smtClean="0"/>
              <a:t>   </a:t>
            </a:r>
            <a:r>
              <a:rPr lang="en-US" sz="2000" dirty="0" err="1" smtClean="0"/>
              <a:t>EnumMap</a:t>
            </a:r>
            <a:r>
              <a:rPr lang="en-US" sz="2000" dirty="0" smtClean="0"/>
              <a:t>&lt;Days, String&gt; map = </a:t>
            </a:r>
            <a:r>
              <a:rPr lang="en-US" sz="2000" b="1" dirty="0" smtClean="0"/>
              <a:t>new</a:t>
            </a:r>
            <a:r>
              <a:rPr lang="en-US" sz="2000" dirty="0" smtClean="0"/>
              <a:t> </a:t>
            </a:r>
            <a:r>
              <a:rPr lang="en-US" sz="2000" dirty="0" err="1" smtClean="0"/>
              <a:t>EnumMap</a:t>
            </a:r>
            <a:r>
              <a:rPr lang="en-US" sz="2000" dirty="0" smtClean="0"/>
              <a:t>&lt;Days, String&gt;(</a:t>
            </a:r>
            <a:r>
              <a:rPr lang="en-US" sz="2000" dirty="0" err="1" smtClean="0"/>
              <a:t>Days.</a:t>
            </a:r>
            <a:r>
              <a:rPr lang="en-US" sz="2000" b="1" dirty="0" err="1" smtClean="0"/>
              <a:t>class</a:t>
            </a:r>
            <a:r>
              <a:rPr lang="en-US" sz="2000" dirty="0" smtClean="0"/>
              <a:t>);  </a:t>
            </a:r>
          </a:p>
          <a:p>
            <a:pPr>
              <a:spcBef>
                <a:spcPts val="0"/>
              </a:spcBef>
              <a:buNone/>
            </a:pPr>
            <a:r>
              <a:rPr lang="en-US" sz="2000" dirty="0" smtClean="0"/>
              <a:t>   </a:t>
            </a:r>
            <a:r>
              <a:rPr lang="en-US" sz="2000" dirty="0" err="1" smtClean="0"/>
              <a:t>map.put</a:t>
            </a:r>
            <a:r>
              <a:rPr lang="en-US" sz="2000" dirty="0" smtClean="0"/>
              <a:t>(</a:t>
            </a:r>
            <a:r>
              <a:rPr lang="en-US" sz="2000" dirty="0" err="1" smtClean="0"/>
              <a:t>Days.Monday</a:t>
            </a:r>
            <a:r>
              <a:rPr lang="en-US" sz="2000" dirty="0" smtClean="0"/>
              <a:t>, "1");  </a:t>
            </a:r>
          </a:p>
          <a:p>
            <a:pPr>
              <a:spcBef>
                <a:spcPts val="0"/>
              </a:spcBef>
              <a:buNone/>
            </a:pPr>
            <a:r>
              <a:rPr lang="en-US" sz="2000" dirty="0" smtClean="0"/>
              <a:t>   </a:t>
            </a:r>
            <a:r>
              <a:rPr lang="en-US" sz="2000" dirty="0" err="1" smtClean="0"/>
              <a:t>map.put</a:t>
            </a:r>
            <a:r>
              <a:rPr lang="en-US" sz="2000" dirty="0" smtClean="0"/>
              <a:t>(</a:t>
            </a:r>
            <a:r>
              <a:rPr lang="en-US" sz="2000" dirty="0" err="1" smtClean="0"/>
              <a:t>Days.Tuesday</a:t>
            </a:r>
            <a:r>
              <a:rPr lang="en-US" sz="2000" dirty="0" smtClean="0"/>
              <a:t>, "2");  </a:t>
            </a:r>
          </a:p>
          <a:p>
            <a:pPr>
              <a:spcBef>
                <a:spcPts val="0"/>
              </a:spcBef>
              <a:buNone/>
            </a:pPr>
            <a:r>
              <a:rPr lang="en-US" sz="2000" dirty="0" smtClean="0"/>
              <a:t>   </a:t>
            </a:r>
            <a:r>
              <a:rPr lang="en-US" sz="2000" dirty="0" err="1" smtClean="0"/>
              <a:t>map.put</a:t>
            </a:r>
            <a:r>
              <a:rPr lang="en-US" sz="2000" dirty="0" smtClean="0"/>
              <a:t>(</a:t>
            </a:r>
            <a:r>
              <a:rPr lang="en-US" sz="2000" dirty="0" err="1" smtClean="0"/>
              <a:t>Days.Wednesday</a:t>
            </a:r>
            <a:r>
              <a:rPr lang="en-US" sz="2000" dirty="0" smtClean="0"/>
              <a:t>, "3");  </a:t>
            </a:r>
          </a:p>
          <a:p>
            <a:pPr>
              <a:spcBef>
                <a:spcPts val="0"/>
              </a:spcBef>
              <a:buNone/>
            </a:pPr>
            <a:r>
              <a:rPr lang="en-US" sz="2000" dirty="0" smtClean="0"/>
              <a:t>   </a:t>
            </a:r>
            <a:r>
              <a:rPr lang="en-US" sz="2000" dirty="0" err="1" smtClean="0"/>
              <a:t>map.put</a:t>
            </a:r>
            <a:r>
              <a:rPr lang="en-US" sz="2000" dirty="0" smtClean="0"/>
              <a:t>(</a:t>
            </a:r>
            <a:r>
              <a:rPr lang="en-US" sz="2000" dirty="0" err="1" smtClean="0"/>
              <a:t>Days.Thursday</a:t>
            </a:r>
            <a:r>
              <a:rPr lang="en-US" sz="2000" dirty="0" smtClean="0"/>
              <a:t>, "4");  </a:t>
            </a:r>
          </a:p>
          <a:p>
            <a:pPr>
              <a:spcBef>
                <a:spcPts val="0"/>
              </a:spcBef>
              <a:buNone/>
            </a:pPr>
            <a:r>
              <a:rPr lang="en-US" sz="2000" dirty="0" smtClean="0"/>
              <a:t>   // print the map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EnumMapExample</a:t>
            </a:r>
            <a:r>
              <a:rPr lang="en-US" sz="2000" dirty="0" smtClean="0"/>
              <a:t> {   </a:t>
            </a:r>
          </a:p>
          <a:p>
            <a:pPr>
              <a:spcBef>
                <a:spcPts val="0"/>
              </a:spcBef>
              <a:buNone/>
            </a:pPr>
            <a:r>
              <a:rPr lang="en-US" sz="2000" dirty="0" smtClean="0"/>
              <a:t>// Creating </a:t>
            </a:r>
            <a:r>
              <a:rPr lang="en-US" sz="2000" dirty="0" err="1" smtClean="0"/>
              <a:t>enum</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enum</a:t>
            </a:r>
            <a:r>
              <a:rPr lang="en-US" sz="2000" dirty="0" smtClean="0"/>
              <a:t> Key{  </a:t>
            </a:r>
          </a:p>
          <a:p>
            <a:pPr>
              <a:spcBef>
                <a:spcPts val="0"/>
              </a:spcBef>
              <a:buNone/>
            </a:pPr>
            <a:r>
              <a:rPr lang="en-US" sz="2000" dirty="0" smtClean="0"/>
              <a:t>           One, Two, Three  </a:t>
            </a:r>
          </a:p>
          <a:p>
            <a:pPr>
              <a:spcBef>
                <a:spcPts val="0"/>
              </a:spcBef>
              <a:buNone/>
            </a:pP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EnumMap</a:t>
            </a:r>
            <a:r>
              <a:rPr lang="en-US" sz="2000" dirty="0" smtClean="0"/>
              <a:t>&lt;Key, Book&gt; map = </a:t>
            </a:r>
            <a:r>
              <a:rPr lang="en-US" sz="2000" b="1" dirty="0" smtClean="0"/>
              <a:t>new</a:t>
            </a:r>
            <a:r>
              <a:rPr lang="en-US" sz="2000" dirty="0" smtClean="0"/>
              <a:t> </a:t>
            </a:r>
            <a:r>
              <a:rPr lang="en-US" sz="2000" dirty="0" err="1" smtClean="0"/>
              <a:t>EnumMap</a:t>
            </a:r>
            <a:r>
              <a:rPr lang="en-US" sz="2000" dirty="0" smtClean="0"/>
              <a:t>&lt;Key, Book&gt;(</a:t>
            </a:r>
            <a:r>
              <a:rPr lang="en-US" sz="2000" dirty="0" err="1" smtClean="0"/>
              <a:t>Key.</a:t>
            </a:r>
            <a:r>
              <a:rPr lang="en-US" sz="2000" b="1" dirty="0" err="1" smtClean="0"/>
              <a:t>class</a:t>
            </a:r>
            <a:r>
              <a:rPr lang="en-US" sz="2000" dirty="0" smtClean="0"/>
              <a:t>);  </a:t>
            </a:r>
          </a:p>
          <a:p>
            <a:pPr>
              <a:spcBef>
                <a:spcPts val="0"/>
              </a:spcBef>
              <a:buNone/>
            </a:pPr>
            <a:r>
              <a:rPr lang="en-US" sz="2000" dirty="0" smtClean="0"/>
              <a:t>    //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 Adding Books to Map   </a:t>
            </a:r>
          </a:p>
          <a:p>
            <a:pPr>
              <a:spcBef>
                <a:spcPts val="0"/>
              </a:spcBef>
              <a:buNone/>
            </a:pPr>
            <a:r>
              <a:rPr lang="en-US" sz="2000" dirty="0" smtClean="0"/>
              <a:t>       </a:t>
            </a:r>
            <a:r>
              <a:rPr lang="en-US" sz="2000" dirty="0" err="1" smtClean="0"/>
              <a:t>map.put</a:t>
            </a:r>
            <a:r>
              <a:rPr lang="en-US" sz="2000" dirty="0" smtClean="0"/>
              <a:t>(</a:t>
            </a:r>
            <a:r>
              <a:rPr lang="en-US" sz="2000" dirty="0" err="1" smtClean="0"/>
              <a:t>Key.One</a:t>
            </a:r>
            <a:r>
              <a:rPr lang="en-US" sz="2000" dirty="0" smtClean="0"/>
              <a:t>, b1);  </a:t>
            </a:r>
          </a:p>
          <a:p>
            <a:pPr>
              <a:spcBef>
                <a:spcPts val="0"/>
              </a:spcBef>
              <a:buNone/>
            </a:pPr>
            <a:r>
              <a:rPr lang="en-US" sz="2000" dirty="0" smtClean="0"/>
              <a:t>       </a:t>
            </a:r>
            <a:r>
              <a:rPr lang="en-US" sz="2000" dirty="0" err="1" smtClean="0"/>
              <a:t>map.put</a:t>
            </a:r>
            <a:r>
              <a:rPr lang="en-US" sz="2000" dirty="0" smtClean="0"/>
              <a:t>(</a:t>
            </a:r>
            <a:r>
              <a:rPr lang="en-US" sz="2000" dirty="0" err="1" smtClean="0"/>
              <a:t>Key.Two</a:t>
            </a:r>
            <a:r>
              <a:rPr lang="en-US" sz="2000" dirty="0" smtClean="0"/>
              <a:t>, b2);  </a:t>
            </a:r>
          </a:p>
          <a:p>
            <a:pPr>
              <a:spcBef>
                <a:spcPts val="0"/>
              </a:spcBef>
              <a:buNone/>
            </a:pPr>
            <a:r>
              <a:rPr lang="en-US" sz="2000" dirty="0" smtClean="0"/>
              <a:t>       </a:t>
            </a:r>
            <a:r>
              <a:rPr lang="en-US" sz="2000" dirty="0" err="1" smtClean="0"/>
              <a:t>map.put</a:t>
            </a:r>
            <a:r>
              <a:rPr lang="en-US" sz="2000" dirty="0" smtClean="0"/>
              <a:t>(</a:t>
            </a:r>
            <a:r>
              <a:rPr lang="en-US" sz="2000" dirty="0" err="1" smtClean="0"/>
              <a:t>Key.Three</a:t>
            </a:r>
            <a:r>
              <a:rPr lang="en-US" sz="2000" dirty="0" smtClean="0"/>
              <a:t>, b3);  </a:t>
            </a:r>
          </a:p>
          <a:p>
            <a:pPr>
              <a:spcBef>
                <a:spcPts val="0"/>
              </a:spcBef>
              <a:buNone/>
            </a:pPr>
            <a:r>
              <a:rPr lang="en-US" sz="2000" dirty="0" smtClean="0"/>
              <a:t>    // Traversing </a:t>
            </a:r>
            <a:r>
              <a:rPr lang="en-US" sz="2000" dirty="0" err="1" smtClean="0"/>
              <a:t>EnumMap</a:t>
            </a: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&lt;Key, Book&gt; </a:t>
            </a:r>
            <a:r>
              <a:rPr lang="en-US" sz="2000" dirty="0" err="1" smtClean="0"/>
              <a:t>entry:map.entrySet</a:t>
            </a:r>
            <a:r>
              <a:rPr lang="en-US" sz="2000" dirty="0" smtClean="0"/>
              <a:t>()){      </a:t>
            </a:r>
          </a:p>
          <a:p>
            <a:pPr>
              <a:spcBef>
                <a:spcPts val="0"/>
              </a:spcBef>
              <a:buNone/>
            </a:pPr>
            <a:r>
              <a:rPr lang="en-US" sz="2000" dirty="0" smtClean="0"/>
              <a:t>            Book b=</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Comparable interface</a:t>
            </a:r>
            <a:br>
              <a:rPr lang="en-US" dirty="0" smtClean="0"/>
            </a:br>
            <a:endParaRPr lang="en-US" dirty="0"/>
          </a:p>
        </p:txBody>
      </p:sp>
      <p:sp>
        <p:nvSpPr>
          <p:cNvPr id="3" name="Content Placeholder 2"/>
          <p:cNvSpPr>
            <a:spLocks noGrp="1"/>
          </p:cNvSpPr>
          <p:nvPr>
            <p:ph idx="1"/>
          </p:nvPr>
        </p:nvSpPr>
        <p:spPr/>
        <p:txBody>
          <a:bodyPr/>
          <a:lstStyle/>
          <a:p>
            <a:r>
              <a:rPr lang="en-GB" dirty="0" smtClean="0"/>
              <a:t>Java Comparable interface is used to order the objects of the user-defined class. This interface is found in </a:t>
            </a:r>
            <a:r>
              <a:rPr lang="en-GB" dirty="0" err="1" smtClean="0"/>
              <a:t>java.lang</a:t>
            </a:r>
            <a:r>
              <a:rPr lang="en-GB" dirty="0" smtClean="0"/>
              <a:t> package and contains only one method named </a:t>
            </a:r>
            <a:r>
              <a:rPr lang="en-GB" dirty="0" err="1" smtClean="0"/>
              <a:t>compareTo</a:t>
            </a:r>
            <a:r>
              <a:rPr lang="en-GB" dirty="0" smtClean="0"/>
              <a:t>(Object). It provides a single sorting sequence only,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class</a:t>
            </a:r>
            <a:r>
              <a:rPr lang="en-US" sz="2000" dirty="0" smtClean="0"/>
              <a:t> Student </a:t>
            </a:r>
            <a:r>
              <a:rPr lang="en-US" sz="2000" b="1" dirty="0" smtClean="0"/>
              <a:t>implements</a:t>
            </a:r>
            <a:r>
              <a:rPr lang="en-US" sz="2000" dirty="0" smtClean="0"/>
              <a:t> Comparable&lt;Student&gt;{  </a:t>
            </a:r>
          </a:p>
          <a:p>
            <a:pPr>
              <a:spcBef>
                <a:spcPts val="0"/>
              </a:spcBef>
              <a:buNone/>
            </a:pP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String name;  </a:t>
            </a:r>
          </a:p>
          <a:p>
            <a:pPr>
              <a:spcBef>
                <a:spcPts val="0"/>
              </a:spcBef>
              <a:buNone/>
            </a:pPr>
            <a:r>
              <a:rPr lang="en-US" sz="2000" b="1" dirty="0" err="1" smtClean="0"/>
              <a:t>int</a:t>
            </a:r>
            <a:r>
              <a:rPr lang="en-US" sz="2000" dirty="0" smtClean="0"/>
              <a:t> age;  </a:t>
            </a:r>
          </a:p>
          <a:p>
            <a:pPr>
              <a:spcBef>
                <a:spcPts val="0"/>
              </a:spcBef>
              <a:buNone/>
            </a:pPr>
            <a:r>
              <a:rPr lang="en-US" sz="2000" dirty="0" smtClean="0"/>
              <a:t>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b="1" dirty="0" smtClean="0"/>
              <a:t>this</a:t>
            </a:r>
            <a:r>
              <a:rPr lang="en-US" sz="2000" dirty="0" smtClean="0"/>
              <a:t>.name=name;  </a:t>
            </a:r>
          </a:p>
          <a:p>
            <a:pPr>
              <a:spcBef>
                <a:spcPts val="0"/>
              </a:spcBef>
              <a:buNone/>
            </a:pPr>
            <a:r>
              <a:rPr lang="en-US" sz="2000" b="1" dirty="0" err="1" smtClean="0"/>
              <a:t>this</a:t>
            </a:r>
            <a:r>
              <a:rPr lang="en-US" sz="2000" dirty="0" err="1" smtClean="0"/>
              <a:t>.age</a:t>
            </a:r>
            <a:r>
              <a:rPr lang="en-US" sz="2000" dirty="0" smtClean="0"/>
              <a:t>=age;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err="1" smtClean="0"/>
              <a:t>int</a:t>
            </a:r>
            <a:r>
              <a:rPr lang="en-US" sz="2000" dirty="0" smtClean="0"/>
              <a:t> </a:t>
            </a:r>
            <a:r>
              <a:rPr lang="en-US" sz="2000" dirty="0" err="1" smtClean="0"/>
              <a:t>compareTo</a:t>
            </a:r>
            <a:r>
              <a:rPr lang="en-US" sz="2000" dirty="0" smtClean="0"/>
              <a:t>(Student </a:t>
            </a:r>
            <a:r>
              <a:rPr lang="en-US" sz="2000" dirty="0" err="1" smtClean="0"/>
              <a:t>st</a:t>
            </a:r>
            <a:r>
              <a:rPr lang="en-US" sz="2000" dirty="0" smtClean="0"/>
              <a:t>){  </a:t>
            </a:r>
          </a:p>
          <a:p>
            <a:pPr>
              <a:spcBef>
                <a:spcPts val="0"/>
              </a:spcBef>
              <a:buNone/>
            </a:pPr>
            <a:r>
              <a:rPr lang="en-US" sz="2000" b="1" dirty="0" smtClean="0"/>
              <a:t>if</a:t>
            </a:r>
            <a:r>
              <a:rPr lang="en-US" sz="2000" dirty="0" smtClean="0"/>
              <a:t>(age==</a:t>
            </a:r>
            <a:r>
              <a:rPr lang="en-US" sz="2000" dirty="0" err="1" smtClean="0"/>
              <a:t>st.age</a:t>
            </a:r>
            <a:r>
              <a:rPr lang="en-US" sz="2000" dirty="0" smtClean="0"/>
              <a:t>)  </a:t>
            </a:r>
          </a:p>
          <a:p>
            <a:pPr>
              <a:spcBef>
                <a:spcPts val="0"/>
              </a:spcBef>
              <a:buNone/>
            </a:pPr>
            <a:r>
              <a:rPr lang="en-US" sz="2000" b="1" dirty="0" smtClean="0"/>
              <a:t>return</a:t>
            </a:r>
            <a:r>
              <a:rPr lang="en-US" sz="2000" dirty="0" smtClean="0"/>
              <a:t> 0;  </a:t>
            </a:r>
          </a:p>
          <a:p>
            <a:pPr>
              <a:spcBef>
                <a:spcPts val="0"/>
              </a:spcBef>
              <a:buNone/>
            </a:pPr>
            <a:r>
              <a:rPr lang="en-US" sz="2000" b="1" dirty="0" smtClean="0"/>
              <a:t>else</a:t>
            </a:r>
            <a:r>
              <a:rPr lang="en-US" sz="2000" dirty="0" smtClean="0"/>
              <a:t> </a:t>
            </a:r>
            <a:r>
              <a:rPr lang="en-US" sz="2000" b="1" dirty="0" smtClean="0"/>
              <a:t>if</a:t>
            </a:r>
            <a:r>
              <a:rPr lang="en-US" sz="2000" dirty="0" smtClean="0"/>
              <a:t>(age&gt;</a:t>
            </a:r>
            <a:r>
              <a:rPr lang="en-US" sz="2000" dirty="0" err="1" smtClean="0"/>
              <a:t>st.age</a:t>
            </a:r>
            <a:r>
              <a:rPr lang="en-US" sz="2000" dirty="0" smtClean="0"/>
              <a:t>)  </a:t>
            </a:r>
          </a:p>
          <a:p>
            <a:pPr>
              <a:spcBef>
                <a:spcPts val="0"/>
              </a:spcBef>
              <a:buNone/>
            </a:pPr>
            <a:r>
              <a:rPr lang="en-US" sz="2000" b="1" dirty="0" smtClean="0"/>
              <a:t>return</a:t>
            </a:r>
            <a:r>
              <a:rPr lang="en-US" sz="2000" dirty="0" smtClean="0"/>
              <a:t> 1;  </a:t>
            </a:r>
          </a:p>
          <a:p>
            <a:pPr>
              <a:spcBef>
                <a:spcPts val="0"/>
              </a:spcBef>
              <a:buNone/>
            </a:pPr>
            <a:r>
              <a:rPr lang="en-US" sz="2000" b="1" dirty="0" smtClean="0"/>
              <a:t>else</a:t>
            </a:r>
            <a:r>
              <a:rPr lang="en-US" sz="2000" dirty="0" smtClean="0"/>
              <a:t>  </a:t>
            </a:r>
          </a:p>
          <a:p>
            <a:pPr>
              <a:spcBef>
                <a:spcPts val="0"/>
              </a:spcBef>
              <a:buNone/>
            </a:pPr>
            <a:r>
              <a:rPr lang="en-US" sz="2000" b="1" dirty="0" smtClean="0"/>
              <a:t>return</a:t>
            </a:r>
            <a:r>
              <a:rPr lang="en-US" sz="2000" dirty="0" smtClean="0"/>
              <a:t> -1;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TestSort1{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err="1" smtClean="0"/>
              <a:t>al.add</a:t>
            </a:r>
            <a:r>
              <a:rPr lang="en-US" sz="2000" dirty="0" smtClean="0"/>
              <a:t>(</a:t>
            </a:r>
            <a:r>
              <a:rPr lang="en-US" sz="2000" b="1" dirty="0" smtClean="0"/>
              <a:t>new</a:t>
            </a:r>
            <a:r>
              <a:rPr lang="en-US" sz="2000" dirty="0" smtClean="0"/>
              <a:t> Student(101,"Vijay",23));  </a:t>
            </a:r>
          </a:p>
          <a:p>
            <a:pPr>
              <a:spcBef>
                <a:spcPts val="0"/>
              </a:spcBef>
              <a:buNone/>
            </a:pPr>
            <a:r>
              <a:rPr lang="en-US" sz="2000" dirty="0" err="1" smtClean="0"/>
              <a:t>al.add</a:t>
            </a:r>
            <a:r>
              <a:rPr lang="en-US" sz="2000" dirty="0" smtClean="0"/>
              <a:t>(</a:t>
            </a:r>
            <a:r>
              <a:rPr lang="en-US" sz="2000" b="1" dirty="0" smtClean="0"/>
              <a:t>new</a:t>
            </a:r>
            <a:r>
              <a:rPr lang="en-US" sz="2000" dirty="0" smtClean="0"/>
              <a:t> Student(106,"Ajay",27));  </a:t>
            </a:r>
          </a:p>
          <a:p>
            <a:pPr>
              <a:spcBef>
                <a:spcPts val="0"/>
              </a:spcBef>
              <a:buNone/>
            </a:pPr>
            <a:r>
              <a:rPr lang="en-US" sz="2000" dirty="0" err="1" smtClean="0"/>
              <a:t>al.add</a:t>
            </a:r>
            <a:r>
              <a:rPr lang="en-US" sz="2000" dirty="0" smtClean="0"/>
              <a:t>(</a:t>
            </a:r>
            <a:r>
              <a:rPr lang="en-US" sz="2000" b="1" dirty="0" smtClean="0"/>
              <a:t>new</a:t>
            </a:r>
            <a:r>
              <a:rPr lang="en-US" sz="2000" dirty="0" smtClean="0"/>
              <a:t> Student(105,"Jai",21));  </a:t>
            </a:r>
          </a:p>
          <a:p>
            <a:pPr>
              <a:spcBef>
                <a:spcPts val="0"/>
              </a:spcBef>
              <a:buNone/>
            </a:pPr>
            <a:r>
              <a:rPr lang="en-US" sz="2000" dirty="0" smtClean="0"/>
              <a:t>  </a:t>
            </a:r>
          </a:p>
          <a:p>
            <a:pPr>
              <a:spcBef>
                <a:spcPts val="0"/>
              </a:spcBef>
              <a:buNone/>
            </a:pPr>
            <a:r>
              <a:rPr lang="en-US" sz="2000" dirty="0" err="1" smtClean="0"/>
              <a:t>Collections.sort</a:t>
            </a:r>
            <a:r>
              <a:rPr lang="en-US" sz="2000" dirty="0" smtClean="0"/>
              <a:t>(al);  </a:t>
            </a:r>
          </a:p>
          <a:p>
            <a:pPr>
              <a:spcBef>
                <a:spcPts val="0"/>
              </a:spcBef>
              <a:buNone/>
            </a:pPr>
            <a:r>
              <a:rPr lang="en-US" sz="2000" b="1" dirty="0" smtClean="0"/>
              <a:t>for</a:t>
            </a:r>
            <a:r>
              <a:rPr lang="en-US" sz="2000" dirty="0" smtClean="0"/>
              <a:t>(Student </a:t>
            </a:r>
            <a:r>
              <a:rPr lang="en-US" sz="2000" dirty="0" err="1" smtClean="0"/>
              <a:t>st:al</a:t>
            </a:r>
            <a:r>
              <a:rPr lang="en-US" sz="2000" dirty="0" smtClean="0"/>
              <a:t>){  </a:t>
            </a:r>
          </a:p>
          <a:p>
            <a:pPr>
              <a:spcBef>
                <a:spcPts val="0"/>
              </a:spcBef>
              <a:buNone/>
            </a:pP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Comparable Example: reverse order</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class</a:t>
            </a:r>
            <a:r>
              <a:rPr lang="en-US" sz="2000" dirty="0" smtClean="0"/>
              <a:t> Student </a:t>
            </a:r>
            <a:r>
              <a:rPr lang="en-US" sz="2000" b="1" dirty="0" smtClean="0"/>
              <a:t>implements</a:t>
            </a:r>
            <a:r>
              <a:rPr lang="en-US" sz="2000" dirty="0" smtClean="0"/>
              <a:t> Comparable&lt;Student&gt;{    </a:t>
            </a:r>
          </a:p>
          <a:p>
            <a:pPr>
              <a:spcBef>
                <a:spcPts val="0"/>
              </a:spcBef>
              <a:buNone/>
            </a:pPr>
            <a:r>
              <a:rPr lang="en-US" sz="2000"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 String name;    </a:t>
            </a:r>
          </a:p>
          <a:p>
            <a:pPr>
              <a:spcBef>
                <a:spcPts val="0"/>
              </a:spcBef>
              <a:buNone/>
            </a:pPr>
            <a:r>
              <a:rPr lang="en-US" sz="2000" dirty="0" smtClean="0"/>
              <a:t> </a:t>
            </a:r>
            <a:r>
              <a:rPr lang="en-US" sz="2000" b="1" dirty="0" err="1" smtClean="0"/>
              <a:t>int</a:t>
            </a:r>
            <a:r>
              <a:rPr lang="en-US" sz="2000" dirty="0" smtClean="0"/>
              <a:t> age;    </a:t>
            </a:r>
          </a:p>
          <a:p>
            <a:pPr>
              <a:spcBef>
                <a:spcPts val="0"/>
              </a:spcBef>
              <a:buNone/>
            </a:pPr>
            <a:r>
              <a:rPr lang="en-US" sz="2000" dirty="0" smtClean="0"/>
              <a:t> 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dirty="0" smtClean="0"/>
              <a:t> </a:t>
            </a: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dirty="0" smtClean="0"/>
              <a:t> </a:t>
            </a:r>
            <a:r>
              <a:rPr lang="en-US" sz="2000" b="1" dirty="0" smtClean="0"/>
              <a:t>this</a:t>
            </a:r>
            <a:r>
              <a:rPr lang="en-US" sz="2000" dirty="0" smtClean="0"/>
              <a:t>.name=name;    </a:t>
            </a:r>
          </a:p>
          <a:p>
            <a:pPr>
              <a:spcBef>
                <a:spcPts val="0"/>
              </a:spcBef>
              <a:buNone/>
            </a:pPr>
            <a:r>
              <a:rPr lang="en-US" sz="2000" dirty="0" smtClean="0"/>
              <a:t> </a:t>
            </a:r>
            <a:r>
              <a:rPr lang="en-US" sz="2000" b="1" dirty="0" err="1" smtClean="0"/>
              <a:t>this</a:t>
            </a:r>
            <a:r>
              <a:rPr lang="en-US" sz="2000" dirty="0" err="1" smtClean="0"/>
              <a:t>.age</a:t>
            </a:r>
            <a:r>
              <a:rPr lang="en-US" sz="2000" dirty="0" smtClean="0"/>
              <a:t>=age;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compareTo</a:t>
            </a:r>
            <a:r>
              <a:rPr lang="en-US" sz="2000" dirty="0" smtClean="0"/>
              <a:t>(Student </a:t>
            </a:r>
            <a:r>
              <a:rPr lang="en-US" sz="2000" dirty="0" err="1" smtClean="0"/>
              <a:t>st</a:t>
            </a:r>
            <a:r>
              <a:rPr lang="en-US" sz="2000" dirty="0" smtClean="0"/>
              <a:t>){    </a:t>
            </a:r>
          </a:p>
          <a:p>
            <a:pPr>
              <a:spcBef>
                <a:spcPts val="0"/>
              </a:spcBef>
              <a:buNone/>
            </a:pPr>
            <a:r>
              <a:rPr lang="en-US" sz="2000" dirty="0" smtClean="0"/>
              <a:t> </a:t>
            </a:r>
            <a:r>
              <a:rPr lang="en-US" sz="2000" b="1" dirty="0" smtClean="0"/>
              <a:t>if</a:t>
            </a:r>
            <a:r>
              <a:rPr lang="en-US" sz="2000" dirty="0" smtClean="0"/>
              <a:t>(age==</a:t>
            </a:r>
            <a:r>
              <a:rPr lang="en-US" sz="2000" dirty="0" err="1" smtClean="0"/>
              <a:t>st.age</a:t>
            </a:r>
            <a:r>
              <a:rPr lang="en-US" sz="2000" dirty="0" smtClean="0"/>
              <a:t>)    </a:t>
            </a:r>
          </a:p>
          <a:p>
            <a:pPr>
              <a:spcBef>
                <a:spcPts val="0"/>
              </a:spcBef>
              <a:buNone/>
            </a:pPr>
            <a:r>
              <a:rPr lang="en-US" sz="2000" dirty="0" smtClean="0"/>
              <a:t> </a:t>
            </a:r>
            <a:r>
              <a:rPr lang="en-US" sz="2000" b="1" dirty="0" smtClean="0"/>
              <a:t>return</a:t>
            </a:r>
            <a:r>
              <a:rPr lang="en-US" sz="2000" dirty="0" smtClean="0"/>
              <a:t> 0;    </a:t>
            </a:r>
          </a:p>
          <a:p>
            <a:pPr>
              <a:spcBef>
                <a:spcPts val="0"/>
              </a:spcBef>
              <a:buNone/>
            </a:pPr>
            <a:r>
              <a:rPr lang="en-US" sz="2000" dirty="0" smtClean="0"/>
              <a:t> </a:t>
            </a:r>
            <a:r>
              <a:rPr lang="en-US" sz="2000" b="1" dirty="0" smtClean="0"/>
              <a:t>else</a:t>
            </a:r>
            <a:r>
              <a:rPr lang="en-US" sz="2000" dirty="0" smtClean="0"/>
              <a:t> </a:t>
            </a:r>
            <a:r>
              <a:rPr lang="en-US" sz="2000" b="1" dirty="0" smtClean="0"/>
              <a:t>if</a:t>
            </a:r>
            <a:r>
              <a:rPr lang="en-US" sz="2000" dirty="0" smtClean="0"/>
              <a:t>(age&lt;</a:t>
            </a:r>
            <a:r>
              <a:rPr lang="en-US" sz="2000" dirty="0" err="1" smtClean="0"/>
              <a:t>st.age</a:t>
            </a:r>
            <a:r>
              <a:rPr lang="en-US" sz="2000" dirty="0" smtClean="0"/>
              <a:t>)    </a:t>
            </a:r>
          </a:p>
          <a:p>
            <a:pPr>
              <a:spcBef>
                <a:spcPts val="0"/>
              </a:spcBef>
              <a:buNone/>
            </a:pPr>
            <a:r>
              <a:rPr lang="en-US" sz="2000" dirty="0" smtClean="0"/>
              <a:t> </a:t>
            </a:r>
            <a:r>
              <a:rPr lang="en-US" sz="2000" b="1" dirty="0" smtClean="0"/>
              <a:t>return</a:t>
            </a:r>
            <a:r>
              <a:rPr lang="en-US" sz="2000" dirty="0" smtClean="0"/>
              <a:t> 1;    </a:t>
            </a:r>
          </a:p>
          <a:p>
            <a:pPr>
              <a:spcBef>
                <a:spcPts val="0"/>
              </a:spcBef>
              <a:buNone/>
            </a:pPr>
            <a:r>
              <a:rPr lang="en-US" sz="2000" dirty="0" smtClean="0"/>
              <a:t> </a:t>
            </a:r>
            <a:r>
              <a:rPr lang="en-US" sz="2000" b="1" dirty="0" smtClean="0"/>
              <a:t>else</a:t>
            </a:r>
            <a:r>
              <a:rPr lang="en-US" sz="2000" dirty="0" smtClean="0"/>
              <a:t>    </a:t>
            </a:r>
          </a:p>
          <a:p>
            <a:pPr>
              <a:spcBef>
                <a:spcPts val="0"/>
              </a:spcBef>
              <a:buNone/>
            </a:pPr>
            <a:r>
              <a:rPr lang="en-US" sz="2000" dirty="0" smtClean="0"/>
              <a:t> </a:t>
            </a:r>
            <a:r>
              <a:rPr lang="en-US" sz="2000" b="1" dirty="0" smtClean="0"/>
              <a:t>return</a:t>
            </a:r>
            <a:r>
              <a:rPr lang="en-US" sz="2000" dirty="0" smtClean="0"/>
              <a:t> -1;    </a:t>
            </a:r>
          </a:p>
          <a:p>
            <a:pPr>
              <a:spcBef>
                <a:spcPts val="0"/>
              </a:spcBef>
              <a:buNone/>
            </a:pPr>
            <a:r>
              <a:rPr lang="en-US" sz="2000" dirty="0" smtClean="0"/>
              <a:t> }    </a:t>
            </a:r>
          </a:p>
          <a:p>
            <a:pPr>
              <a:spcBef>
                <a:spcPts val="0"/>
              </a:spcBef>
              <a:buNone/>
            </a:pPr>
            <a:r>
              <a:rPr lang="en-US" sz="2000" dirty="0" smtClean="0"/>
              <a:t> }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TestSort2{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err="1" smtClean="0"/>
              <a:t>al.add</a:t>
            </a:r>
            <a:r>
              <a:rPr lang="en-US" sz="2000" dirty="0" smtClean="0"/>
              <a:t>(</a:t>
            </a:r>
            <a:r>
              <a:rPr lang="en-US" sz="2000" b="1" dirty="0" smtClean="0"/>
              <a:t>new</a:t>
            </a:r>
            <a:r>
              <a:rPr lang="en-US" sz="2000" dirty="0" smtClean="0"/>
              <a:t> Student(101,"Vijay",23));    </a:t>
            </a:r>
          </a:p>
          <a:p>
            <a:pPr>
              <a:spcBef>
                <a:spcPts val="0"/>
              </a:spcBef>
              <a:buNone/>
            </a:pPr>
            <a:r>
              <a:rPr lang="en-US" sz="2000" dirty="0" err="1" smtClean="0"/>
              <a:t>al.add</a:t>
            </a:r>
            <a:r>
              <a:rPr lang="en-US" sz="2000" dirty="0" smtClean="0"/>
              <a:t>(</a:t>
            </a:r>
            <a:r>
              <a:rPr lang="en-US" sz="2000" b="1" dirty="0" smtClean="0"/>
              <a:t>new</a:t>
            </a:r>
            <a:r>
              <a:rPr lang="en-US" sz="2000" dirty="0" smtClean="0"/>
              <a:t> Student(106,"Ajay",27));    </a:t>
            </a:r>
          </a:p>
          <a:p>
            <a:pPr>
              <a:spcBef>
                <a:spcPts val="0"/>
              </a:spcBef>
              <a:buNone/>
            </a:pPr>
            <a:r>
              <a:rPr lang="en-US" sz="2000" dirty="0" err="1" smtClean="0"/>
              <a:t>al.add</a:t>
            </a:r>
            <a:r>
              <a:rPr lang="en-US" sz="2000" dirty="0" smtClean="0"/>
              <a:t>(</a:t>
            </a:r>
            <a:r>
              <a:rPr lang="en-US" sz="2000" b="1" dirty="0" smtClean="0"/>
              <a:t>new</a:t>
            </a:r>
            <a:r>
              <a:rPr lang="en-US" sz="2000" dirty="0" smtClean="0"/>
              <a:t> Student(105,"Jai",21));    </a:t>
            </a:r>
          </a:p>
          <a:p>
            <a:pPr>
              <a:spcBef>
                <a:spcPts val="0"/>
              </a:spcBef>
              <a:buNone/>
            </a:pPr>
            <a:r>
              <a:rPr lang="en-US" sz="2000" dirty="0" smtClean="0"/>
              <a:t>    </a:t>
            </a:r>
          </a:p>
          <a:p>
            <a:pPr>
              <a:spcBef>
                <a:spcPts val="0"/>
              </a:spcBef>
              <a:buNone/>
            </a:pPr>
            <a:r>
              <a:rPr lang="en-US" sz="2000" dirty="0" err="1" smtClean="0"/>
              <a:t>Collections.sort</a:t>
            </a:r>
            <a:r>
              <a:rPr lang="en-US" sz="2000" dirty="0" smtClean="0"/>
              <a:t>(al);    </a:t>
            </a:r>
          </a:p>
          <a:p>
            <a:pPr>
              <a:spcBef>
                <a:spcPts val="0"/>
              </a:spcBef>
              <a:buNone/>
            </a:pPr>
            <a:r>
              <a:rPr lang="en-US" sz="2000" b="1" dirty="0" smtClean="0"/>
              <a:t>for</a:t>
            </a:r>
            <a:r>
              <a:rPr lang="en-US" sz="2000" dirty="0" smtClean="0"/>
              <a:t>(Student </a:t>
            </a:r>
            <a:r>
              <a:rPr lang="en-US" sz="2000" dirty="0" err="1" smtClean="0"/>
              <a:t>st:al</a:t>
            </a:r>
            <a:r>
              <a:rPr lang="en-US" sz="2000" dirty="0" smtClean="0"/>
              <a:t>){    </a:t>
            </a:r>
          </a:p>
          <a:p>
            <a:pPr>
              <a:spcBef>
                <a:spcPts val="0"/>
              </a:spcBef>
              <a:buNone/>
            </a:pP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 interface</a:t>
            </a:r>
            <a:br>
              <a:rPr lang="en-US" dirty="0" smtClean="0"/>
            </a:br>
            <a:endParaRPr lang="en-US" dirty="0"/>
          </a:p>
        </p:txBody>
      </p:sp>
      <p:sp>
        <p:nvSpPr>
          <p:cNvPr id="3" name="Content Placeholder 2"/>
          <p:cNvSpPr>
            <a:spLocks noGrp="1"/>
          </p:cNvSpPr>
          <p:nvPr>
            <p:ph idx="1"/>
          </p:nvPr>
        </p:nvSpPr>
        <p:spPr/>
        <p:txBody>
          <a:bodyPr/>
          <a:lstStyle/>
          <a:p>
            <a:r>
              <a:rPr lang="en-GB" b="1" dirty="0" smtClean="0"/>
              <a:t>Java Comparator interface</a:t>
            </a:r>
            <a:r>
              <a:rPr lang="en-GB" dirty="0" smtClean="0"/>
              <a:t> is used to order the objects of a user-defined class.</a:t>
            </a:r>
          </a:p>
          <a:p>
            <a:r>
              <a:rPr lang="en-GB" dirty="0" smtClean="0"/>
              <a:t>This interface is found in </a:t>
            </a:r>
            <a:r>
              <a:rPr lang="en-GB" dirty="0" err="1" smtClean="0"/>
              <a:t>java.util</a:t>
            </a:r>
            <a:r>
              <a:rPr lang="en-GB" dirty="0" smtClean="0"/>
              <a:t> package and contains 2 methods compare(Object obj1,Object obj2) and equals(Object element).</a:t>
            </a:r>
          </a:p>
          <a:p>
            <a:r>
              <a:rPr lang="en-GB" dirty="0" smtClean="0"/>
              <a:t>It provides multiple sorting sequences, i.e., you can sort the elements on the basis of any data member, for example, </a:t>
            </a:r>
            <a:r>
              <a:rPr lang="en-GB" dirty="0" err="1" smtClean="0"/>
              <a:t>rollno</a:t>
            </a:r>
            <a:r>
              <a:rPr lang="en-GB" dirty="0" smtClean="0"/>
              <a:t>, name, age or anything else.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InputStream class</a:t>
            </a:r>
            <a:endParaRPr lang="en-US" dirty="0"/>
          </a:p>
        </p:txBody>
      </p:sp>
      <p:sp>
        <p:nvSpPr>
          <p:cNvPr id="3" name="Content Placeholder 2"/>
          <p:cNvSpPr>
            <a:spLocks noGrp="1"/>
          </p:cNvSpPr>
          <p:nvPr>
            <p:ph idx="1"/>
          </p:nvPr>
        </p:nvSpPr>
        <p:spPr>
          <a:xfrm>
            <a:off x="838200" y="1357298"/>
            <a:ext cx="10515600" cy="4819665"/>
          </a:xfrm>
        </p:spPr>
        <p:txBody>
          <a:bodyPr/>
          <a:lstStyle/>
          <a:p>
            <a:pPr>
              <a:buNone/>
            </a:pPr>
            <a:r>
              <a:rPr lang="en-GB" dirty="0" err="1" smtClean="0"/>
              <a:t>InputStream</a:t>
            </a:r>
            <a:r>
              <a:rPr lang="en-GB" dirty="0" smtClean="0"/>
              <a:t> class is an abstract class. It is the </a:t>
            </a:r>
            <a:r>
              <a:rPr lang="en-GB" dirty="0" err="1" smtClean="0"/>
              <a:t>superclass</a:t>
            </a:r>
            <a:r>
              <a:rPr lang="en-GB" dirty="0" smtClean="0"/>
              <a:t> of all classes representing an input stream of bytes.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graphicFrame>
        <p:nvGraphicFramePr>
          <p:cNvPr id="5" name="Table 4"/>
          <p:cNvGraphicFramePr>
            <a:graphicFrameLocks noGrp="1"/>
          </p:cNvGraphicFramePr>
          <p:nvPr/>
        </p:nvGraphicFramePr>
        <p:xfrm>
          <a:off x="1452530" y="2428868"/>
          <a:ext cx="8128000" cy="31546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GB">
                          <a:solidFill>
                            <a:srgbClr val="333333"/>
                          </a:solidFill>
                          <a:latin typeface="inter-regular"/>
                        </a:rPr>
                        <a:t>1) public abstract int read()throws IOException</a:t>
                      </a:r>
                    </a:p>
                  </a:txBody>
                  <a:tcPr marL="76200" marR="76200" marT="76200" marB="76200"/>
                </a:tc>
                <a:tc>
                  <a:txBody>
                    <a:bodyPr/>
                    <a:lstStyle/>
                    <a:p>
                      <a:pPr algn="just" fontAlgn="t"/>
                      <a:r>
                        <a:rPr lang="en-GB">
                          <a:solidFill>
                            <a:srgbClr val="333333"/>
                          </a:solidFill>
                          <a:latin typeface="inter-regular"/>
                        </a:rPr>
                        <a:t>reads the next byte of data from the input stream. It returns -1 at the end of the file.</a:t>
                      </a:r>
                    </a:p>
                  </a:txBody>
                  <a:tcPr marL="76200" marR="76200" marT="76200" marB="76200"/>
                </a:tc>
              </a:tr>
              <a:tr h="370840">
                <a:tc>
                  <a:txBody>
                    <a:bodyPr/>
                    <a:lstStyle/>
                    <a:p>
                      <a:pPr algn="just" fontAlgn="t"/>
                      <a:r>
                        <a:rPr lang="en-GB">
                          <a:solidFill>
                            <a:srgbClr val="333333"/>
                          </a:solidFill>
                          <a:latin typeface="inter-regular"/>
                        </a:rPr>
                        <a:t>2) public int available()throws IOException</a:t>
                      </a:r>
                    </a:p>
                  </a:txBody>
                  <a:tcPr marL="76200" marR="76200" marT="76200" marB="76200"/>
                </a:tc>
                <a:tc>
                  <a:txBody>
                    <a:bodyPr/>
                    <a:lstStyle/>
                    <a:p>
                      <a:pPr algn="just" fontAlgn="t"/>
                      <a:r>
                        <a:rPr lang="en-GB">
                          <a:solidFill>
                            <a:srgbClr val="333333"/>
                          </a:solidFill>
                          <a:latin typeface="inter-regular"/>
                        </a:rPr>
                        <a:t>returns an estimate of the number of bytes that can be read from the current input stream.</a:t>
                      </a:r>
                    </a:p>
                  </a:txBody>
                  <a:tcPr marL="76200" marR="76200" marT="76200" marB="76200"/>
                </a:tc>
              </a:tr>
              <a:tr h="370840">
                <a:tc>
                  <a:txBody>
                    <a:bodyPr/>
                    <a:lstStyle/>
                    <a:p>
                      <a:pPr algn="just" fontAlgn="t"/>
                      <a:r>
                        <a:rPr lang="en-GB">
                          <a:solidFill>
                            <a:srgbClr val="333333"/>
                          </a:solidFill>
                          <a:latin typeface="inter-regular"/>
                        </a:rPr>
                        <a:t>3) public void close()throws IOException</a:t>
                      </a:r>
                    </a:p>
                  </a:txBody>
                  <a:tcPr marL="76200" marR="76200" marT="76200" marB="76200"/>
                </a:tc>
                <a:tc>
                  <a:txBody>
                    <a:bodyPr/>
                    <a:lstStyle/>
                    <a:p>
                      <a:pPr algn="just" fontAlgn="t"/>
                      <a:r>
                        <a:rPr lang="en-GB" dirty="0">
                          <a:solidFill>
                            <a:srgbClr val="333333"/>
                          </a:solidFill>
                          <a:latin typeface="inter-regular"/>
                        </a:rPr>
                        <a:t>is used to close the current input stream.</a:t>
                      </a:r>
                    </a:p>
                  </a:txBody>
                  <a:tcPr marL="76200" marR="76200" marT="76200" marB="76200"/>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smtClean="0"/>
              <a:t>class</a:t>
            </a:r>
            <a:r>
              <a:rPr lang="en-US" sz="2000" dirty="0" smtClean="0"/>
              <a:t> Student {    </a:t>
            </a:r>
          </a:p>
          <a:p>
            <a:pPr>
              <a:spcBef>
                <a:spcPts val="0"/>
              </a:spcBef>
              <a:buNone/>
            </a:pPr>
            <a:r>
              <a:rPr lang="en-US" sz="2000"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   String name;    </a:t>
            </a:r>
          </a:p>
          <a:p>
            <a:pPr>
              <a:spcBef>
                <a:spcPts val="0"/>
              </a:spcBef>
              <a:buNone/>
            </a:pPr>
            <a:r>
              <a:rPr lang="en-US" sz="2000" dirty="0" smtClean="0"/>
              <a:t>  </a:t>
            </a:r>
            <a:r>
              <a:rPr lang="en-US" sz="2000" b="1" dirty="0" err="1" smtClean="0"/>
              <a:t>int</a:t>
            </a:r>
            <a:r>
              <a:rPr lang="en-US" sz="2000" dirty="0" smtClean="0"/>
              <a:t> age;    </a:t>
            </a:r>
          </a:p>
          <a:p>
            <a:pPr>
              <a:spcBef>
                <a:spcPts val="0"/>
              </a:spcBef>
              <a:buNone/>
            </a:pPr>
            <a:r>
              <a:rPr lang="en-US" sz="2000" dirty="0" smtClean="0"/>
              <a:t>    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dirty="0" smtClean="0"/>
              <a:t>    </a:t>
            </a: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dirty="0" smtClean="0"/>
              <a:t>    </a:t>
            </a:r>
            <a:r>
              <a:rPr lang="en-US" sz="2000" b="1" dirty="0" smtClean="0"/>
              <a:t>this</a:t>
            </a:r>
            <a:r>
              <a:rPr lang="en-US" sz="2000" dirty="0" smtClean="0"/>
              <a:t>.name=name;    </a:t>
            </a:r>
          </a:p>
          <a:p>
            <a:pPr>
              <a:spcBef>
                <a:spcPts val="0"/>
              </a:spcBef>
              <a:buNone/>
            </a:pPr>
            <a:r>
              <a:rPr lang="en-US" sz="2000" dirty="0" smtClean="0"/>
              <a:t>    </a:t>
            </a:r>
            <a:r>
              <a:rPr lang="en-US" sz="2000" b="1" dirty="0" err="1" smtClean="0"/>
              <a:t>this</a:t>
            </a:r>
            <a:r>
              <a:rPr lang="en-US" sz="2000" dirty="0" err="1" smtClean="0"/>
              <a:t>.age</a:t>
            </a:r>
            <a:r>
              <a:rPr lang="en-US" sz="2000" dirty="0" smtClean="0"/>
              <a:t>=age;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getRollno</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rollno</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setRollno</a:t>
            </a:r>
            <a:r>
              <a:rPr lang="en-US" sz="2000" dirty="0" smtClean="0"/>
              <a:t>(</a:t>
            </a:r>
            <a:r>
              <a:rPr lang="en-US" sz="2000" b="1" dirty="0" err="1" smtClean="0"/>
              <a:t>int</a:t>
            </a:r>
            <a:r>
              <a:rPr lang="en-US" sz="2000" dirty="0" smtClean="0"/>
              <a:t> </a:t>
            </a:r>
            <a:r>
              <a:rPr lang="en-US" sz="2000" dirty="0" err="1" smtClean="0"/>
              <a:t>rollno</a:t>
            </a:r>
            <a:r>
              <a:rPr lang="en-US" sz="2000" dirty="0" smtClean="0"/>
              <a:t>) {  </a:t>
            </a:r>
          </a:p>
          <a:p>
            <a:pPr>
              <a:spcBef>
                <a:spcPts val="0"/>
              </a:spcBef>
              <a:buNone/>
            </a:pPr>
            <a:r>
              <a:rPr lang="en-US" sz="2000" dirty="0" smtClean="0"/>
              <a:t>        </a:t>
            </a:r>
            <a:r>
              <a:rPr lang="en-US" sz="2000" b="1" dirty="0" err="1" smtClean="0"/>
              <a:t>this</a:t>
            </a:r>
            <a:r>
              <a:rPr lang="en-US" sz="2000" dirty="0" err="1" smtClean="0"/>
              <a:t>.rollno</a:t>
            </a:r>
            <a:r>
              <a:rPr lang="en-US" sz="2000" dirty="0" smtClean="0"/>
              <a:t> = </a:t>
            </a:r>
            <a:r>
              <a:rPr lang="en-US" sz="2000" dirty="0" err="1" smtClean="0"/>
              <a:t>rollno</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String </a:t>
            </a:r>
            <a:r>
              <a:rPr lang="en-US" sz="2000" dirty="0" err="1" smtClean="0"/>
              <a:t>getName</a:t>
            </a:r>
            <a:r>
              <a:rPr lang="en-US" sz="2000" dirty="0" smtClean="0"/>
              <a:t>() {  </a:t>
            </a:r>
          </a:p>
          <a:p>
            <a:pPr>
              <a:spcBef>
                <a:spcPts val="0"/>
              </a:spcBef>
              <a:buNone/>
            </a:pPr>
            <a:r>
              <a:rPr lang="en-US" sz="2000" dirty="0" smtClean="0"/>
              <a:t>        </a:t>
            </a:r>
            <a:r>
              <a:rPr lang="en-US" sz="2000" b="1" dirty="0" smtClean="0"/>
              <a:t>return</a:t>
            </a:r>
            <a:r>
              <a:rPr lang="en-US" sz="2000" dirty="0" smtClean="0"/>
              <a:t> name;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 {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getAge</a:t>
            </a:r>
            <a:r>
              <a:rPr lang="en-US" sz="2000" dirty="0" smtClean="0"/>
              <a:t>() {  </a:t>
            </a:r>
          </a:p>
          <a:p>
            <a:pPr>
              <a:spcBef>
                <a:spcPts val="0"/>
              </a:spcBef>
              <a:buNone/>
            </a:pPr>
            <a:r>
              <a:rPr lang="en-US" sz="2000" dirty="0" smtClean="0"/>
              <a:t>        </a:t>
            </a:r>
            <a:r>
              <a:rPr lang="en-US" sz="2000" b="1" dirty="0" smtClean="0"/>
              <a:t>return</a:t>
            </a:r>
            <a:r>
              <a:rPr lang="en-US" sz="2000" dirty="0" smtClean="0"/>
              <a:t> 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setAge</a:t>
            </a:r>
            <a:r>
              <a:rPr lang="en-US" sz="2000" dirty="0" smtClean="0"/>
              <a:t>(</a:t>
            </a:r>
            <a:r>
              <a:rPr lang="en-US" sz="2000" b="1" dirty="0" err="1" smtClean="0"/>
              <a:t>int</a:t>
            </a:r>
            <a:r>
              <a:rPr lang="en-US" sz="2000" dirty="0" smtClean="0"/>
              <a:t> age) {  </a:t>
            </a:r>
          </a:p>
          <a:p>
            <a:pPr>
              <a:spcBef>
                <a:spcPts val="0"/>
              </a:spcBef>
              <a:buNone/>
            </a:pPr>
            <a:r>
              <a:rPr lang="en-US" sz="2000" dirty="0" smtClean="0"/>
              <a:t>        </a:t>
            </a:r>
            <a:r>
              <a:rPr lang="en-US" sz="2000" b="1" dirty="0" err="1" smtClean="0"/>
              <a:t>this</a:t>
            </a:r>
            <a:r>
              <a:rPr lang="en-US" sz="2000" dirty="0" err="1" smtClean="0"/>
              <a:t>.age</a:t>
            </a:r>
            <a:r>
              <a:rPr lang="en-US" sz="2000" dirty="0" smtClean="0"/>
              <a:t> = 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class</a:t>
            </a:r>
            <a:r>
              <a:rPr lang="en-US" sz="2000" dirty="0" smtClean="0"/>
              <a:t> TestSort1{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smtClean="0"/>
              <a:t>  </a:t>
            </a:r>
            <a:r>
              <a:rPr lang="en-US" sz="2000" dirty="0" err="1" smtClean="0"/>
              <a:t>al.add</a:t>
            </a:r>
            <a:r>
              <a:rPr lang="en-US" sz="2000" dirty="0" smtClean="0"/>
              <a:t>(</a:t>
            </a:r>
            <a:r>
              <a:rPr lang="en-US" sz="2000" b="1" dirty="0" smtClean="0"/>
              <a:t>new</a:t>
            </a:r>
            <a:r>
              <a:rPr lang="en-US" sz="2000" dirty="0" smtClean="0"/>
              <a:t> Student(101,"Vijay",23));    </a:t>
            </a:r>
          </a:p>
          <a:p>
            <a:pPr>
              <a:spcBef>
                <a:spcPts val="0"/>
              </a:spcBef>
              <a:buNone/>
            </a:pPr>
            <a:r>
              <a:rPr lang="en-US" sz="2000" dirty="0" smtClean="0"/>
              <a:t>  </a:t>
            </a:r>
            <a:r>
              <a:rPr lang="en-US" sz="2000" dirty="0" err="1" smtClean="0"/>
              <a:t>al.add</a:t>
            </a:r>
            <a:r>
              <a:rPr lang="en-US" sz="2000" dirty="0" smtClean="0"/>
              <a:t>(</a:t>
            </a:r>
            <a:r>
              <a:rPr lang="en-US" sz="2000" b="1" dirty="0" smtClean="0"/>
              <a:t>new</a:t>
            </a:r>
            <a:r>
              <a:rPr lang="en-US" sz="2000" dirty="0" smtClean="0"/>
              <a:t> Student(106,"Ajay",27));    </a:t>
            </a:r>
          </a:p>
          <a:p>
            <a:pPr>
              <a:spcBef>
                <a:spcPts val="0"/>
              </a:spcBef>
              <a:buNone/>
            </a:pPr>
            <a:r>
              <a:rPr lang="en-US" sz="2000" dirty="0" smtClean="0"/>
              <a:t>  </a:t>
            </a:r>
            <a:r>
              <a:rPr lang="en-US" sz="2000" dirty="0" err="1" smtClean="0"/>
              <a:t>al.add</a:t>
            </a:r>
            <a:r>
              <a:rPr lang="en-US" sz="2000" dirty="0" smtClean="0"/>
              <a:t>(</a:t>
            </a:r>
            <a:r>
              <a:rPr lang="en-US" sz="2000" b="1" dirty="0" smtClean="0"/>
              <a:t>new</a:t>
            </a:r>
            <a:r>
              <a:rPr lang="en-US" sz="2000" dirty="0" smtClean="0"/>
              <a:t> Student(105,"Jai",21));   </a:t>
            </a:r>
          </a:p>
          <a:p>
            <a:pPr>
              <a:spcBef>
                <a:spcPts val="0"/>
              </a:spcBef>
              <a:buNone/>
            </a:pPr>
            <a:r>
              <a:rPr lang="en-US" sz="2000" dirty="0" smtClean="0"/>
              <a:t>/Sorting elements on the basis of name  </a:t>
            </a:r>
          </a:p>
          <a:p>
            <a:pPr>
              <a:spcBef>
                <a:spcPts val="0"/>
              </a:spcBef>
              <a:buNone/>
            </a:pPr>
            <a:r>
              <a:rPr lang="en-US" sz="2000" dirty="0" smtClean="0"/>
              <a:t>  Comparator&lt;Student&gt; cm1=</a:t>
            </a:r>
            <a:r>
              <a:rPr lang="en-US" sz="2000" dirty="0" err="1" smtClean="0"/>
              <a:t>Comparator.comparing</a:t>
            </a:r>
            <a:r>
              <a:rPr lang="en-US" sz="2000" dirty="0" smtClean="0"/>
              <a:t>(Student::</a:t>
            </a:r>
            <a:r>
              <a:rPr lang="en-US" sz="2000" dirty="0" err="1" smtClean="0"/>
              <a:t>getName</a:t>
            </a:r>
            <a:r>
              <a:rPr lang="en-US" sz="2000" dirty="0" smtClean="0"/>
              <a:t>);  </a:t>
            </a:r>
          </a:p>
          <a:p>
            <a:pPr>
              <a:spcBef>
                <a:spcPts val="0"/>
              </a:spcBef>
              <a:buNone/>
            </a:pPr>
            <a:r>
              <a:rPr lang="en-US" sz="2000" dirty="0" smtClean="0"/>
              <a:t>   </a:t>
            </a:r>
            <a:r>
              <a:rPr lang="en-US" sz="2000" dirty="0" err="1" smtClean="0"/>
              <a:t>Collections.sort</a:t>
            </a:r>
            <a:r>
              <a:rPr lang="en-US" sz="2000" dirty="0" smtClean="0"/>
              <a:t>(al,cm1);  </a:t>
            </a:r>
          </a:p>
          <a:p>
            <a:pPr>
              <a:spcBef>
                <a:spcPts val="0"/>
              </a:spcBef>
              <a:buNone/>
            </a:pPr>
            <a:r>
              <a:rPr lang="en-US" sz="2000" dirty="0" smtClean="0"/>
              <a:t>   </a:t>
            </a:r>
            <a:r>
              <a:rPr lang="en-US" sz="2000" dirty="0" err="1" smtClean="0"/>
              <a:t>System.out.println</a:t>
            </a:r>
            <a:r>
              <a:rPr lang="en-US" sz="2000" dirty="0" smtClean="0"/>
              <a:t>("Sorting by Name");  </a:t>
            </a:r>
          </a:p>
          <a:p>
            <a:pPr>
              <a:spcBef>
                <a:spcPts val="0"/>
              </a:spcBef>
              <a:buNone/>
            </a:pPr>
            <a:r>
              <a:rPr lang="en-US" sz="2000" dirty="0" smtClean="0"/>
              <a:t>   </a:t>
            </a:r>
            <a:r>
              <a:rPr lang="en-US" sz="2000" b="1" dirty="0" smtClean="0"/>
              <a:t>for</a:t>
            </a:r>
            <a:r>
              <a:rPr lang="en-US" sz="2000" dirty="0" smtClean="0"/>
              <a:t>(Student </a:t>
            </a:r>
            <a:r>
              <a:rPr lang="en-US" sz="2000" dirty="0" err="1" smtClean="0"/>
              <a:t>st</a:t>
            </a:r>
            <a:r>
              <a:rPr lang="en-US" sz="2000" dirty="0" smtClean="0"/>
              <a:t>: al){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  </a:t>
            </a:r>
          </a:p>
          <a:p>
            <a:pPr>
              <a:spcBef>
                <a:spcPts val="0"/>
              </a:spcBef>
              <a:buNone/>
            </a:pPr>
            <a:r>
              <a:rPr lang="en-US" sz="2000" dirty="0" smtClean="0"/>
              <a:t>   //Sorting elements on the basis of age  </a:t>
            </a:r>
          </a:p>
          <a:p>
            <a:pPr>
              <a:spcBef>
                <a:spcPts val="0"/>
              </a:spcBef>
              <a:buNone/>
            </a:pPr>
            <a:r>
              <a:rPr lang="en-US" sz="2000" dirty="0" smtClean="0"/>
              <a:t>    Comparator&lt;Student&gt; cm2=</a:t>
            </a:r>
            <a:r>
              <a:rPr lang="en-US" sz="2000" dirty="0" err="1" smtClean="0"/>
              <a:t>Comparator.comparing</a:t>
            </a:r>
            <a:r>
              <a:rPr lang="en-US" sz="2000" dirty="0" smtClean="0"/>
              <a:t>(Student::</a:t>
            </a:r>
            <a:r>
              <a:rPr lang="en-US" sz="2000" dirty="0" err="1" smtClean="0"/>
              <a:t>getAge</a:t>
            </a:r>
            <a:r>
              <a:rPr lang="en-US" sz="2000" dirty="0" smtClean="0"/>
              <a:t>);  </a:t>
            </a:r>
          </a:p>
          <a:p>
            <a:pPr>
              <a:spcBef>
                <a:spcPts val="0"/>
              </a:spcBef>
              <a:buNone/>
            </a:pPr>
            <a:r>
              <a:rPr lang="en-US" sz="2000" dirty="0" err="1" smtClean="0"/>
              <a:t>Collections.sort</a:t>
            </a:r>
            <a:r>
              <a:rPr lang="en-US" sz="2000" dirty="0" smtClean="0"/>
              <a:t>(al,cm2);  </a:t>
            </a:r>
          </a:p>
          <a:p>
            <a:pPr>
              <a:spcBef>
                <a:spcPts val="0"/>
              </a:spcBef>
              <a:buNone/>
            </a:pPr>
            <a:r>
              <a:rPr lang="en-US" sz="2000" dirty="0" smtClean="0"/>
              <a:t>   </a:t>
            </a:r>
            <a:r>
              <a:rPr lang="en-US" sz="2000" dirty="0" err="1" smtClean="0"/>
              <a:t>System.out.println</a:t>
            </a:r>
            <a:r>
              <a:rPr lang="en-US" sz="2000" dirty="0" smtClean="0"/>
              <a:t>("Sorting by Age");  </a:t>
            </a:r>
          </a:p>
          <a:p>
            <a:pPr>
              <a:spcBef>
                <a:spcPts val="0"/>
              </a:spcBef>
              <a:buNone/>
            </a:pPr>
            <a:r>
              <a:rPr lang="en-US" sz="2000" dirty="0" smtClean="0"/>
              <a:t>   </a:t>
            </a:r>
            <a:r>
              <a:rPr lang="en-US" sz="2000" b="1" dirty="0" smtClean="0"/>
              <a:t>for</a:t>
            </a:r>
            <a:r>
              <a:rPr lang="en-US" sz="2000" dirty="0" smtClean="0"/>
              <a:t>(Student </a:t>
            </a:r>
            <a:r>
              <a:rPr lang="en-US" sz="2000" dirty="0" err="1" smtClean="0"/>
              <a:t>st</a:t>
            </a:r>
            <a:r>
              <a:rPr lang="en-US" sz="2000" dirty="0" smtClean="0"/>
              <a:t>: al){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8 Comparator Example: </a:t>
            </a:r>
            <a:r>
              <a:rPr lang="en-GB" dirty="0" err="1" smtClean="0"/>
              <a:t>nullsFirst</a:t>
            </a:r>
            <a:r>
              <a:rPr lang="en-GB" dirty="0" smtClean="0"/>
              <a:t>() and </a:t>
            </a:r>
            <a:r>
              <a:rPr lang="en-GB" dirty="0" err="1" smtClean="0"/>
              <a:t>nullsLast</a:t>
            </a:r>
            <a:r>
              <a:rPr lang="en-GB" dirty="0" smtClean="0"/>
              <a:t>() method</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class</a:t>
            </a:r>
            <a:r>
              <a:rPr lang="en-US" sz="2000" dirty="0" smtClean="0"/>
              <a:t> Student {    </a:t>
            </a:r>
          </a:p>
          <a:p>
            <a:pPr>
              <a:spcBef>
                <a:spcPts val="0"/>
              </a:spcBef>
              <a:buNone/>
            </a:pPr>
            <a:r>
              <a:rPr lang="en-US" sz="2000"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   String name;    </a:t>
            </a:r>
          </a:p>
          <a:p>
            <a:pPr>
              <a:spcBef>
                <a:spcPts val="0"/>
              </a:spcBef>
              <a:buNone/>
            </a:pPr>
            <a:r>
              <a:rPr lang="en-US" sz="2000" dirty="0" smtClean="0"/>
              <a:t>  </a:t>
            </a:r>
            <a:r>
              <a:rPr lang="en-US" sz="2000" b="1" dirty="0" err="1" smtClean="0"/>
              <a:t>int</a:t>
            </a:r>
            <a:r>
              <a:rPr lang="en-US" sz="2000" dirty="0" smtClean="0"/>
              <a:t> age;    </a:t>
            </a:r>
          </a:p>
          <a:p>
            <a:pPr>
              <a:spcBef>
                <a:spcPts val="0"/>
              </a:spcBef>
              <a:buNone/>
            </a:pPr>
            <a:r>
              <a:rPr lang="en-US" sz="2000" dirty="0" smtClean="0"/>
              <a:t>    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dirty="0" smtClean="0"/>
              <a:t>    </a:t>
            </a: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dirty="0" smtClean="0"/>
              <a:t>    </a:t>
            </a:r>
            <a:r>
              <a:rPr lang="en-US" sz="2000" b="1" dirty="0" smtClean="0"/>
              <a:t>this</a:t>
            </a:r>
            <a:r>
              <a:rPr lang="en-US" sz="2000" dirty="0" smtClean="0"/>
              <a:t>.name=name;    </a:t>
            </a:r>
          </a:p>
          <a:p>
            <a:pPr>
              <a:spcBef>
                <a:spcPts val="0"/>
              </a:spcBef>
              <a:buNone/>
            </a:pPr>
            <a:r>
              <a:rPr lang="en-US" sz="2000" dirty="0" smtClean="0"/>
              <a:t>    </a:t>
            </a:r>
            <a:r>
              <a:rPr lang="en-US" sz="2000" b="1" dirty="0" err="1" smtClean="0"/>
              <a:t>this</a:t>
            </a:r>
            <a:r>
              <a:rPr lang="en-US" sz="2000" dirty="0" err="1" smtClean="0"/>
              <a:t>.age</a:t>
            </a:r>
            <a:r>
              <a:rPr lang="en-US" sz="2000" dirty="0" smtClean="0"/>
              <a:t>=age;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getRollno</a:t>
            </a:r>
            <a:r>
              <a:rPr lang="en-US" sz="2000" dirty="0" smtClean="0"/>
              <a:t>() {  </a:t>
            </a:r>
          </a:p>
          <a:p>
            <a:pPr>
              <a:spcBef>
                <a:spcPts val="0"/>
              </a:spcBef>
              <a:buNone/>
            </a:pPr>
            <a:r>
              <a:rPr lang="en-US" sz="2000" dirty="0" smtClean="0"/>
              <a:t>        </a:t>
            </a:r>
            <a:r>
              <a:rPr lang="en-US" sz="2000" b="1" dirty="0" smtClean="0"/>
              <a:t>return</a:t>
            </a:r>
            <a:r>
              <a:rPr lang="en-US" sz="2000" dirty="0" smtClean="0"/>
              <a:t> </a:t>
            </a:r>
            <a:r>
              <a:rPr lang="en-US" sz="2000" dirty="0" err="1" smtClean="0"/>
              <a:t>rollno</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setRollno</a:t>
            </a:r>
            <a:r>
              <a:rPr lang="en-US" sz="2000" dirty="0" smtClean="0"/>
              <a:t>(</a:t>
            </a:r>
            <a:r>
              <a:rPr lang="en-US" sz="2000" b="1" dirty="0" err="1" smtClean="0"/>
              <a:t>int</a:t>
            </a:r>
            <a:r>
              <a:rPr lang="en-US" sz="2000" dirty="0" smtClean="0"/>
              <a:t> </a:t>
            </a:r>
            <a:r>
              <a:rPr lang="en-US" sz="2000" dirty="0" err="1" smtClean="0"/>
              <a:t>rollno</a:t>
            </a:r>
            <a:r>
              <a:rPr lang="en-US" sz="2000" dirty="0" smtClean="0"/>
              <a:t>) {  </a:t>
            </a:r>
          </a:p>
          <a:p>
            <a:pPr>
              <a:spcBef>
                <a:spcPts val="0"/>
              </a:spcBef>
              <a:buNone/>
            </a:pPr>
            <a:r>
              <a:rPr lang="en-US" sz="2000" dirty="0" smtClean="0"/>
              <a:t>        </a:t>
            </a:r>
            <a:r>
              <a:rPr lang="en-US" sz="2000" b="1" dirty="0" err="1" smtClean="0"/>
              <a:t>this</a:t>
            </a:r>
            <a:r>
              <a:rPr lang="en-US" sz="2000" dirty="0" err="1" smtClean="0"/>
              <a:t>.rollno</a:t>
            </a:r>
            <a:r>
              <a:rPr lang="en-US" sz="2000" dirty="0" smtClean="0"/>
              <a:t> = </a:t>
            </a:r>
            <a:r>
              <a:rPr lang="en-US" sz="2000" dirty="0" err="1" smtClean="0"/>
              <a:t>rollno</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String </a:t>
            </a:r>
            <a:r>
              <a:rPr lang="en-US" sz="2000" dirty="0" err="1" smtClean="0"/>
              <a:t>getName</a:t>
            </a:r>
            <a:r>
              <a:rPr lang="en-US" sz="2000" dirty="0" smtClean="0"/>
              <a:t>() {  </a:t>
            </a:r>
          </a:p>
          <a:p>
            <a:pPr>
              <a:spcBef>
                <a:spcPts val="0"/>
              </a:spcBef>
              <a:buNone/>
            </a:pPr>
            <a:r>
              <a:rPr lang="en-US" sz="2000" dirty="0" smtClean="0"/>
              <a:t>        </a:t>
            </a:r>
            <a:r>
              <a:rPr lang="en-US" sz="2000" b="1" dirty="0" smtClean="0"/>
              <a:t>return</a:t>
            </a:r>
            <a:r>
              <a:rPr lang="en-US" sz="2000" dirty="0" smtClean="0"/>
              <a:t> name;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setName</a:t>
            </a:r>
            <a:r>
              <a:rPr lang="en-US" sz="2000" dirty="0" smtClean="0"/>
              <a:t>(String name) {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a:t>
            </a:r>
            <a:r>
              <a:rPr lang="en-US" sz="2000" dirty="0" err="1" smtClean="0"/>
              <a:t>getAge</a:t>
            </a:r>
            <a:r>
              <a:rPr lang="en-US" sz="2000" dirty="0" smtClean="0"/>
              <a:t>() {  </a:t>
            </a:r>
          </a:p>
          <a:p>
            <a:pPr>
              <a:spcBef>
                <a:spcPts val="0"/>
              </a:spcBef>
              <a:buNone/>
            </a:pPr>
            <a:r>
              <a:rPr lang="en-US" sz="2000" dirty="0" smtClean="0"/>
              <a:t>        </a:t>
            </a:r>
            <a:r>
              <a:rPr lang="en-US" sz="2000" b="1" dirty="0" smtClean="0"/>
              <a:t>return</a:t>
            </a:r>
            <a:r>
              <a:rPr lang="en-US" sz="2000" dirty="0" smtClean="0"/>
              <a:t> age;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a:t>
            </a:r>
            <a:r>
              <a:rPr lang="en-US" sz="2000" dirty="0" err="1" smtClean="0"/>
              <a:t>setAge</a:t>
            </a:r>
            <a:r>
              <a:rPr lang="en-US" sz="2000" dirty="0" smtClean="0"/>
              <a:t>(</a:t>
            </a:r>
            <a:r>
              <a:rPr lang="en-US" sz="2000" b="1" dirty="0" err="1" smtClean="0"/>
              <a:t>int</a:t>
            </a:r>
            <a:r>
              <a:rPr lang="en-US" sz="2000" dirty="0" smtClean="0"/>
              <a:t> age) {  </a:t>
            </a:r>
          </a:p>
          <a:p>
            <a:pPr>
              <a:spcBef>
                <a:spcPts val="0"/>
              </a:spcBef>
              <a:buNone/>
            </a:pPr>
            <a:r>
              <a:rPr lang="en-US" sz="2000" dirty="0" smtClean="0"/>
              <a:t>        </a:t>
            </a:r>
            <a:r>
              <a:rPr lang="en-US" sz="2000" b="1" dirty="0" err="1" smtClean="0"/>
              <a:t>this</a:t>
            </a:r>
            <a:r>
              <a:rPr lang="en-US" sz="2000" dirty="0" err="1" smtClean="0"/>
              <a:t>.age</a:t>
            </a:r>
            <a:r>
              <a:rPr lang="en-US" sz="2000" dirty="0" smtClean="0"/>
              <a:t> = age;  </a:t>
            </a:r>
          </a:p>
          <a:p>
            <a:pPr>
              <a:spcBef>
                <a:spcPts val="0"/>
              </a:spcBef>
              <a:buNone/>
            </a:pPr>
            <a:r>
              <a:rPr lang="en-US" sz="2000" dirty="0" smtClean="0"/>
              <a:t>    }  </a:t>
            </a:r>
          </a:p>
          <a:p>
            <a:pPr>
              <a:spcBef>
                <a:spcPts val="0"/>
              </a:spcBef>
              <a:buNone/>
            </a:pPr>
            <a:r>
              <a:rPr lang="en-US" sz="2000" dirty="0" smtClean="0"/>
              <a:t>    }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Generics</a:t>
            </a:r>
            <a:br>
              <a:rPr lang="en-GB" dirty="0" smtClean="0"/>
            </a:br>
            <a:endParaRPr lang="en-US" dirty="0"/>
          </a:p>
        </p:txBody>
      </p:sp>
      <p:sp>
        <p:nvSpPr>
          <p:cNvPr id="3" name="Content Placeholder 2"/>
          <p:cNvSpPr>
            <a:spLocks noGrp="1"/>
          </p:cNvSpPr>
          <p:nvPr>
            <p:ph idx="1"/>
          </p:nvPr>
        </p:nvSpPr>
        <p:spPr/>
        <p:txBody>
          <a:bodyPr/>
          <a:lstStyle/>
          <a:p>
            <a:r>
              <a:rPr lang="en-GB" dirty="0" smtClean="0"/>
              <a:t>The </a:t>
            </a:r>
            <a:r>
              <a:rPr lang="en-GB" b="1" dirty="0" smtClean="0"/>
              <a:t>Java Generics</a:t>
            </a:r>
            <a:r>
              <a:rPr lang="en-GB" dirty="0" smtClean="0"/>
              <a:t> programming is introduced in J2SE 5 to deal with type-safe objects. It makes the code stable by detecting the bugs at compile time.</a:t>
            </a:r>
          </a:p>
          <a:p>
            <a:r>
              <a:rPr lang="en-GB" dirty="0" smtClean="0"/>
              <a:t>Before generics, we can store any type of objects in the collection, i.e., non-generic. Now generics force the java programmer to store a specific type of objects.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Java Generics</a:t>
            </a:r>
            <a:br>
              <a:rPr lang="en-US" dirty="0" smtClean="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GB" b="1" dirty="0" smtClean="0"/>
              <a:t>Type-safety:</a:t>
            </a:r>
            <a:r>
              <a:rPr lang="en-GB" dirty="0" smtClean="0"/>
              <a:t> We can hold only a single type of objects in generics. It </a:t>
            </a:r>
            <a:r>
              <a:rPr lang="en-GB" dirty="0" err="1" smtClean="0"/>
              <a:t>doesnot</a:t>
            </a:r>
            <a:r>
              <a:rPr lang="en-GB" dirty="0" smtClean="0"/>
              <a:t> allow to store other objects.</a:t>
            </a:r>
          </a:p>
          <a:p>
            <a:pPr marL="514350" indent="-514350">
              <a:buFont typeface="+mj-lt"/>
              <a:buAutoNum type="arabicPeriod"/>
            </a:pPr>
            <a:r>
              <a:rPr lang="en-GB" b="1" dirty="0" smtClean="0"/>
              <a:t>Type casting is not required:</a:t>
            </a:r>
            <a:r>
              <a:rPr lang="en-GB" dirty="0" smtClean="0"/>
              <a:t> There is no need to typecast the object.</a:t>
            </a:r>
          </a:p>
          <a:p>
            <a:pPr marL="514350" indent="-514350">
              <a:buFont typeface="+mj-lt"/>
              <a:buAutoNum type="arabicPeriod"/>
            </a:pPr>
            <a:r>
              <a:rPr lang="en-GB" b="1" dirty="0" smtClean="0"/>
              <a:t>Compile-Time Checking:</a:t>
            </a:r>
            <a:r>
              <a:rPr lang="en-GB" dirty="0" smtClean="0"/>
              <a:t> It is checked at compile time so problem will not occur at runtime. The good programming strategy says it is far better to handle the problem at compile time than runtime.</a:t>
            </a:r>
          </a:p>
          <a:p>
            <a:pPr marL="514350" indent="-514350">
              <a:buFont typeface="+mj-lt"/>
              <a:buAutoNum type="arabicPeriod"/>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GB" dirty="0" smtClean="0"/>
              <a:t>Type Safety</a:t>
            </a:r>
            <a:endParaRPr lang="en-US" dirty="0"/>
          </a:p>
        </p:txBody>
      </p:sp>
      <p:sp>
        <p:nvSpPr>
          <p:cNvPr id="3" name="Content Placeholder 2"/>
          <p:cNvSpPr>
            <a:spLocks noGrp="1"/>
          </p:cNvSpPr>
          <p:nvPr>
            <p:ph idx="1"/>
          </p:nvPr>
        </p:nvSpPr>
        <p:spPr>
          <a:xfrm>
            <a:off x="838200" y="1357298"/>
            <a:ext cx="10515600" cy="4819665"/>
          </a:xfrm>
        </p:spPr>
        <p:txBody>
          <a:bodyPr/>
          <a:lstStyle/>
          <a:p>
            <a:r>
              <a:rPr lang="en-GB" u="sng" dirty="0" smtClean="0"/>
              <a:t>Without Generics</a:t>
            </a:r>
            <a:r>
              <a:rPr lang="en-GB" dirty="0" smtClean="0"/>
              <a:t>, we can store any type of objects.</a:t>
            </a:r>
          </a:p>
          <a:p>
            <a:pPr>
              <a:buNone/>
            </a:pPr>
            <a:r>
              <a:rPr lang="en-GB" dirty="0" smtClean="0"/>
              <a:t>List </a:t>
            </a:r>
            <a:r>
              <a:rPr lang="en-GB" dirty="0" err="1" smtClean="0"/>
              <a:t>list</a:t>
            </a:r>
            <a:r>
              <a:rPr lang="en-GB" dirty="0" smtClean="0"/>
              <a:t> = </a:t>
            </a:r>
            <a:r>
              <a:rPr lang="en-GB" b="1" dirty="0" smtClean="0"/>
              <a:t>new</a:t>
            </a:r>
            <a:r>
              <a:rPr lang="en-GB" dirty="0" smtClean="0"/>
              <a:t> </a:t>
            </a:r>
            <a:r>
              <a:rPr lang="en-GB" dirty="0" err="1" smtClean="0"/>
              <a:t>ArrayList</a:t>
            </a:r>
            <a:r>
              <a:rPr lang="en-GB" dirty="0" smtClean="0"/>
              <a:t>();    </a:t>
            </a:r>
          </a:p>
          <a:p>
            <a:pPr>
              <a:buNone/>
            </a:pPr>
            <a:r>
              <a:rPr lang="en-GB" dirty="0" err="1" smtClean="0"/>
              <a:t>list.add</a:t>
            </a:r>
            <a:r>
              <a:rPr lang="en-GB" dirty="0" smtClean="0"/>
              <a:t>(10);  </a:t>
            </a:r>
          </a:p>
          <a:p>
            <a:pPr>
              <a:buNone/>
            </a:pPr>
            <a:r>
              <a:rPr lang="en-GB" dirty="0" err="1" smtClean="0"/>
              <a:t>list.add</a:t>
            </a:r>
            <a:r>
              <a:rPr lang="en-GB" dirty="0" smtClean="0"/>
              <a:t>("10");  </a:t>
            </a:r>
          </a:p>
          <a:p>
            <a:r>
              <a:rPr lang="en-GB" u="sng" dirty="0" smtClean="0"/>
              <a:t>With Generics</a:t>
            </a:r>
            <a:r>
              <a:rPr lang="en-GB" dirty="0" smtClean="0"/>
              <a:t>, it is required to specify the type of object we need to store.  </a:t>
            </a:r>
          </a:p>
          <a:p>
            <a:pPr>
              <a:buNone/>
            </a:pPr>
            <a:r>
              <a:rPr lang="en-GB" dirty="0" smtClean="0"/>
              <a:t>List&lt;Integer&gt; list = </a:t>
            </a:r>
            <a:r>
              <a:rPr lang="en-GB" b="1" dirty="0" smtClean="0"/>
              <a:t>new</a:t>
            </a:r>
            <a:r>
              <a:rPr lang="en-GB" dirty="0" smtClean="0"/>
              <a:t> </a:t>
            </a:r>
            <a:r>
              <a:rPr lang="en-GB" dirty="0" err="1" smtClean="0"/>
              <a:t>ArrayList</a:t>
            </a:r>
            <a:r>
              <a:rPr lang="en-GB" dirty="0" smtClean="0"/>
              <a:t>&lt;Integer&gt;();    </a:t>
            </a:r>
          </a:p>
          <a:p>
            <a:pPr>
              <a:buNone/>
            </a:pPr>
            <a:r>
              <a:rPr lang="en-GB" dirty="0" err="1" smtClean="0"/>
              <a:t>list.add</a:t>
            </a:r>
            <a:r>
              <a:rPr lang="en-GB" dirty="0" smtClean="0"/>
              <a:t>(10);  </a:t>
            </a:r>
          </a:p>
          <a:p>
            <a:pPr>
              <a:buNone/>
            </a:pPr>
            <a:r>
              <a:rPr lang="en-GB" dirty="0" err="1" smtClean="0"/>
              <a:t>list.add</a:t>
            </a:r>
            <a:r>
              <a:rPr lang="en-GB" dirty="0" smtClean="0"/>
              <a:t>("10");// compile-time error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b="1" dirty="0" smtClean="0"/>
              <a:t>Type casting is not required</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There is no need to typecast the object.</a:t>
            </a:r>
          </a:p>
          <a:p>
            <a:r>
              <a:rPr lang="en-GB" dirty="0" smtClean="0"/>
              <a:t>Before Generics, we need to type cast.</a:t>
            </a:r>
          </a:p>
          <a:p>
            <a:pPr>
              <a:buNone/>
            </a:pPr>
            <a:r>
              <a:rPr lang="en-GB" dirty="0" smtClean="0"/>
              <a:t>List </a:t>
            </a:r>
            <a:r>
              <a:rPr lang="en-GB" dirty="0" err="1" smtClean="0"/>
              <a:t>list</a:t>
            </a:r>
            <a:r>
              <a:rPr lang="en-GB" dirty="0" smtClean="0"/>
              <a:t> = </a:t>
            </a:r>
            <a:r>
              <a:rPr lang="en-GB" b="1" dirty="0" smtClean="0"/>
              <a:t>new</a:t>
            </a:r>
            <a:r>
              <a:rPr lang="en-GB" dirty="0" smtClean="0"/>
              <a:t> </a:t>
            </a:r>
            <a:r>
              <a:rPr lang="en-GB" dirty="0" err="1" smtClean="0"/>
              <a:t>ArrayList</a:t>
            </a:r>
            <a:r>
              <a:rPr lang="en-GB" dirty="0" smtClean="0"/>
              <a:t>();    </a:t>
            </a:r>
          </a:p>
          <a:p>
            <a:pPr>
              <a:buNone/>
            </a:pPr>
            <a:r>
              <a:rPr lang="en-GB" dirty="0" err="1" smtClean="0"/>
              <a:t>list.add</a:t>
            </a:r>
            <a:r>
              <a:rPr lang="en-GB" dirty="0" smtClean="0"/>
              <a:t>("hello");    </a:t>
            </a:r>
          </a:p>
          <a:p>
            <a:pPr>
              <a:buNone/>
            </a:pPr>
            <a:r>
              <a:rPr lang="en-GB" dirty="0" smtClean="0"/>
              <a:t>String s = (String) </a:t>
            </a:r>
            <a:r>
              <a:rPr lang="en-GB" dirty="0" err="1" smtClean="0"/>
              <a:t>list.get</a:t>
            </a:r>
            <a:r>
              <a:rPr lang="en-GB" dirty="0" smtClean="0"/>
              <a:t>(0);//typecasting    </a:t>
            </a:r>
          </a:p>
          <a:p>
            <a:r>
              <a:rPr lang="en-GB" dirty="0" smtClean="0"/>
              <a:t>After Generics, we don't need to typecast the object.  </a:t>
            </a:r>
          </a:p>
          <a:p>
            <a:pPr>
              <a:buNone/>
            </a:pPr>
            <a:r>
              <a:rPr lang="en-GB" dirty="0" smtClean="0"/>
              <a:t>List&lt;String&gt; list = </a:t>
            </a:r>
            <a:r>
              <a:rPr lang="en-GB" b="1" dirty="0" smtClean="0"/>
              <a:t>new</a:t>
            </a:r>
            <a:r>
              <a:rPr lang="en-GB" dirty="0" smtClean="0"/>
              <a:t> </a:t>
            </a:r>
            <a:r>
              <a:rPr lang="en-GB" dirty="0" err="1" smtClean="0"/>
              <a:t>ArrayList</a:t>
            </a:r>
            <a:r>
              <a:rPr lang="en-GB" dirty="0" smtClean="0"/>
              <a:t>&lt;String&gt;();    </a:t>
            </a:r>
          </a:p>
          <a:p>
            <a:pPr>
              <a:buNone/>
            </a:pPr>
            <a:r>
              <a:rPr lang="en-GB" dirty="0" err="1" smtClean="0"/>
              <a:t>list.add</a:t>
            </a:r>
            <a:r>
              <a:rPr lang="en-GB" dirty="0" smtClean="0"/>
              <a:t>("hello");    </a:t>
            </a:r>
          </a:p>
          <a:p>
            <a:pPr>
              <a:buNone/>
            </a:pPr>
            <a:r>
              <a:rPr lang="en-GB" dirty="0" smtClean="0"/>
              <a:t>String s = </a:t>
            </a:r>
            <a:r>
              <a:rPr lang="en-GB" dirty="0" err="1" smtClean="0"/>
              <a:t>list.get</a:t>
            </a:r>
            <a:r>
              <a:rPr lang="en-GB" dirty="0" smtClean="0"/>
              <a:t>(0);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Example1</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TestGenerics1{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err="1" smtClean="0"/>
              <a:t>list.add</a:t>
            </a:r>
            <a:r>
              <a:rPr lang="en-US" sz="2000" dirty="0" smtClean="0"/>
              <a:t>("</a:t>
            </a:r>
            <a:r>
              <a:rPr lang="en-US" sz="2000" dirty="0" err="1" smtClean="0"/>
              <a:t>rahul</a:t>
            </a:r>
            <a:r>
              <a:rPr lang="en-US" sz="2000" dirty="0" smtClean="0"/>
              <a:t>");  </a:t>
            </a:r>
          </a:p>
          <a:p>
            <a:pPr>
              <a:spcBef>
                <a:spcPts val="0"/>
              </a:spcBef>
              <a:buNone/>
            </a:pPr>
            <a:r>
              <a:rPr lang="en-US" sz="2000" dirty="0" err="1" smtClean="0"/>
              <a:t>list.add</a:t>
            </a:r>
            <a:r>
              <a:rPr lang="en-US" sz="2000" dirty="0" smtClean="0"/>
              <a:t>("jai");  </a:t>
            </a:r>
          </a:p>
          <a:p>
            <a:pPr>
              <a:spcBef>
                <a:spcPts val="0"/>
              </a:spcBef>
              <a:buNone/>
            </a:pPr>
            <a:r>
              <a:rPr lang="en-US" sz="2000" dirty="0" smtClean="0"/>
              <a:t>//</a:t>
            </a:r>
            <a:r>
              <a:rPr lang="en-US" sz="2000" dirty="0" err="1" smtClean="0"/>
              <a:t>list.add</a:t>
            </a:r>
            <a:r>
              <a:rPr lang="en-US" sz="2000" dirty="0" smtClean="0"/>
              <a:t>(32);//compile time error  </a:t>
            </a:r>
          </a:p>
          <a:p>
            <a:pPr>
              <a:spcBef>
                <a:spcPts val="0"/>
              </a:spcBef>
              <a:buNone/>
            </a:pPr>
            <a:r>
              <a:rPr lang="en-US" sz="2000" dirty="0" smtClean="0"/>
              <a:t>  </a:t>
            </a:r>
          </a:p>
          <a:p>
            <a:pPr>
              <a:spcBef>
                <a:spcPts val="0"/>
              </a:spcBef>
              <a:buNone/>
            </a:pPr>
            <a:r>
              <a:rPr lang="en-US" sz="2000" dirty="0" smtClean="0"/>
              <a:t>String s=</a:t>
            </a:r>
            <a:r>
              <a:rPr lang="en-US" sz="2000" dirty="0" err="1" smtClean="0"/>
              <a:t>list.get</a:t>
            </a:r>
            <a:r>
              <a:rPr lang="en-US" sz="2000" dirty="0" smtClean="0"/>
              <a:t>(1);//type casting is not required  </a:t>
            </a:r>
          </a:p>
          <a:p>
            <a:pPr>
              <a:spcBef>
                <a:spcPts val="0"/>
              </a:spcBef>
              <a:buNone/>
            </a:pPr>
            <a:r>
              <a:rPr lang="en-US" sz="2000" dirty="0" err="1" smtClean="0"/>
              <a:t>System.out.println</a:t>
            </a:r>
            <a:r>
              <a:rPr lang="en-US" sz="2000" dirty="0" smtClean="0"/>
              <a:t>("element is: "+s);  </a:t>
            </a:r>
          </a:p>
          <a:p>
            <a:pPr>
              <a:spcBef>
                <a:spcPts val="0"/>
              </a:spcBef>
              <a:buNone/>
            </a:pPr>
            <a:r>
              <a:rPr lang="en-US" sz="2000" dirty="0" smtClean="0"/>
              <a:t>  </a:t>
            </a:r>
          </a:p>
          <a:p>
            <a:pPr>
              <a:spcBef>
                <a:spcPts val="0"/>
              </a:spcBef>
              <a:buNone/>
            </a:pPr>
            <a:r>
              <a:rPr lang="en-US" sz="2000" dirty="0" err="1" smtClean="0"/>
              <a:t>Iterator</a:t>
            </a:r>
            <a:r>
              <a:rPr lang="en-US" sz="2000" dirty="0" smtClean="0"/>
              <a:t>&lt;String&gt; </a:t>
            </a:r>
            <a:r>
              <a:rPr lang="en-US" sz="2000" dirty="0" err="1" smtClean="0"/>
              <a:t>itr</a:t>
            </a:r>
            <a:r>
              <a:rPr lang="en-US" sz="2000" dirty="0" smtClean="0"/>
              <a:t>=</a:t>
            </a:r>
            <a:r>
              <a:rPr lang="en-US" sz="2000" dirty="0" err="1" smtClean="0"/>
              <a:t>list.iterator</a:t>
            </a:r>
            <a:r>
              <a:rPr lang="en-US" sz="2000" dirty="0" smtClean="0"/>
              <a:t>();  </a:t>
            </a:r>
          </a:p>
          <a:p>
            <a:pPr>
              <a:spcBef>
                <a:spcPts val="0"/>
              </a:spcBef>
              <a:buNone/>
            </a:pP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r>
            <a:br>
              <a:rPr lang="en-US" sz="2000" dirty="0" smtClean="0"/>
            </a:br>
            <a:endParaRPr lang="en-US" sz="2000" dirty="0" smtClean="0"/>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TestGenerics1{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err="1" smtClean="0"/>
              <a:t>list.add</a:t>
            </a:r>
            <a:r>
              <a:rPr lang="en-US" sz="2000" dirty="0" smtClean="0"/>
              <a:t>("</a:t>
            </a:r>
            <a:r>
              <a:rPr lang="en-US" sz="2000" dirty="0" err="1" smtClean="0"/>
              <a:t>rahul</a:t>
            </a:r>
            <a:r>
              <a:rPr lang="en-US" sz="2000" dirty="0" smtClean="0"/>
              <a:t>");  </a:t>
            </a:r>
          </a:p>
          <a:p>
            <a:pPr>
              <a:spcBef>
                <a:spcPts val="0"/>
              </a:spcBef>
              <a:buNone/>
            </a:pPr>
            <a:r>
              <a:rPr lang="en-US" sz="2000" dirty="0" err="1" smtClean="0"/>
              <a:t>list.add</a:t>
            </a:r>
            <a:r>
              <a:rPr lang="en-US" sz="2000" dirty="0" smtClean="0"/>
              <a:t>("jai");  </a:t>
            </a:r>
          </a:p>
          <a:p>
            <a:pPr>
              <a:spcBef>
                <a:spcPts val="0"/>
              </a:spcBef>
              <a:buNone/>
            </a:pPr>
            <a:r>
              <a:rPr lang="en-US" sz="2000" dirty="0" smtClean="0"/>
              <a:t>//</a:t>
            </a:r>
            <a:r>
              <a:rPr lang="en-US" sz="2000" dirty="0" err="1" smtClean="0"/>
              <a:t>list.add</a:t>
            </a:r>
            <a:r>
              <a:rPr lang="en-US" sz="2000" dirty="0" smtClean="0"/>
              <a:t>(32);//compile time error  </a:t>
            </a:r>
          </a:p>
          <a:p>
            <a:pPr>
              <a:spcBef>
                <a:spcPts val="0"/>
              </a:spcBef>
              <a:buNone/>
            </a:pPr>
            <a:r>
              <a:rPr lang="en-US" sz="2000" dirty="0" smtClean="0"/>
              <a:t>  </a:t>
            </a:r>
          </a:p>
          <a:p>
            <a:pPr>
              <a:spcBef>
                <a:spcPts val="0"/>
              </a:spcBef>
              <a:buNone/>
            </a:pPr>
            <a:r>
              <a:rPr lang="en-US" sz="2000" dirty="0" smtClean="0"/>
              <a:t>String s=</a:t>
            </a:r>
            <a:r>
              <a:rPr lang="en-US" sz="2000" dirty="0" err="1" smtClean="0"/>
              <a:t>list.get</a:t>
            </a:r>
            <a:r>
              <a:rPr lang="en-US" sz="2000" dirty="0" smtClean="0"/>
              <a:t>(1);//type casting is not required  </a:t>
            </a:r>
          </a:p>
          <a:p>
            <a:pPr>
              <a:spcBef>
                <a:spcPts val="0"/>
              </a:spcBef>
              <a:buNone/>
            </a:pPr>
            <a:r>
              <a:rPr lang="en-US" sz="2000" dirty="0" err="1" smtClean="0"/>
              <a:t>System.out.println</a:t>
            </a:r>
            <a:r>
              <a:rPr lang="en-US" sz="2000" dirty="0" smtClean="0"/>
              <a:t>("element is: "+s);  </a:t>
            </a:r>
          </a:p>
          <a:p>
            <a:pPr>
              <a:spcBef>
                <a:spcPts val="0"/>
              </a:spcBef>
              <a:buNone/>
            </a:pPr>
            <a:r>
              <a:rPr lang="en-US" sz="2000" dirty="0" smtClean="0"/>
              <a:t>  </a:t>
            </a:r>
          </a:p>
          <a:p>
            <a:pPr>
              <a:spcBef>
                <a:spcPts val="0"/>
              </a:spcBef>
              <a:buNone/>
            </a:pPr>
            <a:r>
              <a:rPr lang="en-US" sz="2000" dirty="0" err="1" smtClean="0"/>
              <a:t>Iterator</a:t>
            </a:r>
            <a:r>
              <a:rPr lang="en-US" sz="2000" dirty="0" smtClean="0"/>
              <a:t>&lt;String&gt; </a:t>
            </a:r>
            <a:r>
              <a:rPr lang="en-US" sz="2000" dirty="0" err="1" smtClean="0"/>
              <a:t>itr</a:t>
            </a:r>
            <a:r>
              <a:rPr lang="en-US" sz="2000" dirty="0" smtClean="0"/>
              <a:t>=</a:t>
            </a:r>
            <a:r>
              <a:rPr lang="en-US" sz="2000" dirty="0" err="1" smtClean="0"/>
              <a:t>list.iterator</a:t>
            </a:r>
            <a:r>
              <a:rPr lang="en-US" sz="2000" dirty="0" smtClean="0"/>
              <a:t>();  </a:t>
            </a:r>
          </a:p>
          <a:p>
            <a:pPr>
              <a:spcBef>
                <a:spcPts val="0"/>
              </a:spcBef>
              <a:buNone/>
            </a:pP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Example2</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TestGenerics2{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err="1" smtClean="0"/>
              <a:t>map.put</a:t>
            </a:r>
            <a:r>
              <a:rPr lang="en-US" sz="2000" dirty="0" smtClean="0"/>
              <a:t>(1,"vijay");  </a:t>
            </a:r>
          </a:p>
          <a:p>
            <a:pPr>
              <a:spcBef>
                <a:spcPts val="0"/>
              </a:spcBef>
              <a:buNone/>
            </a:pPr>
            <a:r>
              <a:rPr lang="en-US" sz="2000" dirty="0" err="1" smtClean="0"/>
              <a:t>map.put</a:t>
            </a:r>
            <a:r>
              <a:rPr lang="en-US" sz="2000" dirty="0" smtClean="0"/>
              <a:t>(4,"umesh");  </a:t>
            </a:r>
          </a:p>
          <a:p>
            <a:pPr>
              <a:spcBef>
                <a:spcPts val="0"/>
              </a:spcBef>
              <a:buNone/>
            </a:pPr>
            <a:r>
              <a:rPr lang="en-US" sz="2000" dirty="0" err="1" smtClean="0"/>
              <a:t>map.put</a:t>
            </a:r>
            <a:r>
              <a:rPr lang="en-US" sz="2000" dirty="0" smtClean="0"/>
              <a:t>(2,"ankit");  </a:t>
            </a:r>
          </a:p>
          <a:p>
            <a:pPr>
              <a:spcBef>
                <a:spcPts val="0"/>
              </a:spcBef>
              <a:buNone/>
            </a:pPr>
            <a:r>
              <a:rPr lang="en-US" sz="2000" dirty="0" smtClean="0"/>
              <a:t>  </a:t>
            </a:r>
          </a:p>
          <a:p>
            <a:pPr>
              <a:spcBef>
                <a:spcPts val="0"/>
              </a:spcBef>
              <a:buNone/>
            </a:pPr>
            <a:r>
              <a:rPr lang="en-US" sz="2000" dirty="0" smtClean="0"/>
              <a:t>//Now use </a:t>
            </a:r>
            <a:r>
              <a:rPr lang="en-US" sz="2000" dirty="0" err="1" smtClean="0"/>
              <a:t>Map.Entry</a:t>
            </a:r>
            <a:r>
              <a:rPr lang="en-US" sz="2000" dirty="0" smtClean="0"/>
              <a:t> for Set and </a:t>
            </a:r>
            <a:r>
              <a:rPr lang="en-US" sz="2000" dirty="0" err="1" smtClean="0"/>
              <a:t>Iterator</a:t>
            </a:r>
            <a:r>
              <a:rPr lang="en-US" sz="2000" dirty="0" smtClean="0"/>
              <a:t>  </a:t>
            </a:r>
          </a:p>
          <a:p>
            <a:pPr>
              <a:spcBef>
                <a:spcPts val="0"/>
              </a:spcBef>
              <a:buNone/>
            </a:pPr>
            <a:r>
              <a:rPr lang="en-US" sz="2000" dirty="0" smtClean="0"/>
              <a:t>Set&lt;</a:t>
            </a:r>
            <a:r>
              <a:rPr lang="en-US" sz="2000" dirty="0" err="1" smtClean="0"/>
              <a:t>Map.Entry</a:t>
            </a:r>
            <a:r>
              <a:rPr lang="en-US" sz="2000" dirty="0" smtClean="0"/>
              <a:t>&lt;</a:t>
            </a:r>
            <a:r>
              <a:rPr lang="en-US" sz="2000" dirty="0" err="1" smtClean="0"/>
              <a:t>Integer,String</a:t>
            </a:r>
            <a:r>
              <a:rPr lang="en-US" sz="2000" dirty="0" smtClean="0"/>
              <a:t>&gt;&gt; set=</a:t>
            </a:r>
            <a:r>
              <a:rPr lang="en-US" sz="2000" dirty="0" err="1" smtClean="0"/>
              <a:t>map.entrySet</a:t>
            </a:r>
            <a:r>
              <a:rPr lang="en-US" sz="2000" dirty="0" smtClean="0"/>
              <a:t>();  </a:t>
            </a:r>
          </a:p>
          <a:p>
            <a:pPr>
              <a:spcBef>
                <a:spcPts val="0"/>
              </a:spcBef>
              <a:buNone/>
            </a:pPr>
            <a:r>
              <a:rPr lang="en-US" sz="2000" dirty="0" smtClean="0"/>
              <a:t>  </a:t>
            </a:r>
          </a:p>
          <a:p>
            <a:pPr>
              <a:spcBef>
                <a:spcPts val="0"/>
              </a:spcBef>
              <a:buNone/>
            </a:pPr>
            <a:r>
              <a:rPr lang="en-US" sz="2000" dirty="0" err="1" smtClean="0"/>
              <a:t>Iterator</a:t>
            </a:r>
            <a:r>
              <a:rPr lang="en-US" sz="2000" dirty="0" smtClean="0"/>
              <a:t>&lt;</a:t>
            </a:r>
            <a:r>
              <a:rPr lang="en-US" sz="2000" dirty="0" err="1" smtClean="0"/>
              <a:t>Map.Entry</a:t>
            </a:r>
            <a:r>
              <a:rPr lang="en-US" sz="2000" dirty="0" smtClean="0"/>
              <a:t>&lt;</a:t>
            </a:r>
            <a:r>
              <a:rPr lang="en-US" sz="2000" dirty="0" err="1" smtClean="0"/>
              <a:t>Integer,String</a:t>
            </a:r>
            <a:r>
              <a:rPr lang="en-US" sz="2000" dirty="0" smtClean="0"/>
              <a:t>&gt;&gt; </a:t>
            </a:r>
            <a:r>
              <a:rPr lang="en-US" sz="2000" dirty="0" err="1" smtClean="0"/>
              <a:t>itr</a:t>
            </a:r>
            <a:r>
              <a:rPr lang="en-US" sz="2000" dirty="0" smtClean="0"/>
              <a:t>=</a:t>
            </a:r>
            <a:r>
              <a:rPr lang="en-US" sz="2000" dirty="0" err="1" smtClean="0"/>
              <a:t>set.iterator</a:t>
            </a:r>
            <a:r>
              <a:rPr lang="en-US" sz="2000" dirty="0" smtClean="0"/>
              <a:t>();  </a:t>
            </a:r>
          </a:p>
          <a:p>
            <a:pPr>
              <a:spcBef>
                <a:spcPts val="0"/>
              </a:spcBef>
              <a:buNone/>
            </a:pP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err="1" smtClean="0"/>
              <a:t>Map.Entry</a:t>
            </a:r>
            <a:r>
              <a:rPr lang="en-US" sz="2000" dirty="0" smtClean="0"/>
              <a:t> e=</a:t>
            </a:r>
            <a:r>
              <a:rPr lang="en-US" sz="2000" dirty="0" err="1" smtClean="0"/>
              <a:t>itr.next</a:t>
            </a:r>
            <a:r>
              <a:rPr lang="en-US" sz="2000" dirty="0" smtClean="0"/>
              <a:t>();//no need to typecast  </a:t>
            </a:r>
          </a:p>
          <a:p>
            <a:pPr>
              <a:spcBef>
                <a:spcPts val="0"/>
              </a:spcBef>
              <a:buNone/>
            </a:pPr>
            <a:r>
              <a:rPr lang="en-US" sz="2000" dirty="0" err="1" smtClean="0"/>
              <a:t>System.out.println</a:t>
            </a:r>
            <a:r>
              <a:rPr lang="en-US" sz="2000" dirty="0" smtClean="0"/>
              <a:t>(</a:t>
            </a:r>
            <a:r>
              <a:rPr lang="en-US" sz="2000" dirty="0" err="1" smtClean="0"/>
              <a:t>e.getKey</a:t>
            </a:r>
            <a:r>
              <a:rPr lang="en-US" sz="2000" dirty="0" smtClean="0"/>
              <a:t>()+" "+</a:t>
            </a:r>
            <a:r>
              <a:rPr lang="en-US" sz="2000" dirty="0" err="1" smtClean="0"/>
              <a:t>e.getValue</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Generic class</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A class that can refer to any type is known as a generic class. Here, we are using the T type parameter to create the generic class of specific type.</a:t>
            </a:r>
          </a:p>
          <a:p>
            <a:r>
              <a:rPr lang="en-GB" b="1" u="sng" dirty="0" smtClean="0"/>
              <a:t>Creating a generic class:</a:t>
            </a:r>
          </a:p>
          <a:p>
            <a:pPr>
              <a:buNone/>
            </a:pPr>
            <a:r>
              <a:rPr lang="en-GB" b="1" dirty="0" smtClean="0"/>
              <a:t>class</a:t>
            </a:r>
            <a:r>
              <a:rPr lang="en-GB" dirty="0" smtClean="0"/>
              <a:t> </a:t>
            </a:r>
            <a:r>
              <a:rPr lang="en-GB" dirty="0" err="1" smtClean="0"/>
              <a:t>MyGen</a:t>
            </a:r>
            <a:r>
              <a:rPr lang="en-GB" dirty="0" smtClean="0"/>
              <a:t>&lt;T&gt;{  </a:t>
            </a:r>
          </a:p>
          <a:p>
            <a:pPr>
              <a:buNone/>
            </a:pPr>
            <a:r>
              <a:rPr lang="en-GB" dirty="0" smtClean="0"/>
              <a:t>         T </a:t>
            </a:r>
            <a:r>
              <a:rPr lang="en-GB" dirty="0" err="1" smtClean="0"/>
              <a:t>obj</a:t>
            </a:r>
            <a:r>
              <a:rPr lang="en-GB" dirty="0" smtClean="0"/>
              <a:t>;  </a:t>
            </a:r>
          </a:p>
          <a:p>
            <a:pPr>
              <a:buNone/>
            </a:pPr>
            <a:r>
              <a:rPr lang="en-GB" b="1" dirty="0" smtClean="0"/>
              <a:t>         void</a:t>
            </a:r>
            <a:r>
              <a:rPr lang="en-GB" dirty="0" smtClean="0"/>
              <a:t> set(T </a:t>
            </a:r>
            <a:r>
              <a:rPr lang="en-GB" dirty="0" err="1" smtClean="0"/>
              <a:t>obj</a:t>
            </a:r>
            <a:r>
              <a:rPr lang="en-GB" dirty="0" smtClean="0"/>
              <a:t>){</a:t>
            </a:r>
            <a:r>
              <a:rPr lang="en-GB" b="1" dirty="0" smtClean="0"/>
              <a:t>this</a:t>
            </a:r>
            <a:r>
              <a:rPr lang="en-GB" dirty="0" smtClean="0"/>
              <a:t>.obj=</a:t>
            </a:r>
            <a:r>
              <a:rPr lang="en-GB" dirty="0" err="1" smtClean="0"/>
              <a:t>obj</a:t>
            </a:r>
            <a:r>
              <a:rPr lang="en-GB" dirty="0" smtClean="0"/>
              <a:t>;}  </a:t>
            </a:r>
          </a:p>
          <a:p>
            <a:pPr>
              <a:buNone/>
            </a:pPr>
            <a:r>
              <a:rPr lang="en-GB" dirty="0" smtClean="0"/>
              <a:t>         T get(){</a:t>
            </a:r>
            <a:r>
              <a:rPr lang="en-GB" b="1" dirty="0" smtClean="0"/>
              <a:t>return</a:t>
            </a:r>
            <a:r>
              <a:rPr lang="en-GB" dirty="0" smtClean="0"/>
              <a:t> </a:t>
            </a:r>
            <a:r>
              <a:rPr lang="en-GB" dirty="0" err="1" smtClean="0"/>
              <a:t>obj</a:t>
            </a:r>
            <a:r>
              <a:rPr lang="en-GB" dirty="0" smtClean="0"/>
              <a:t>;}  </a:t>
            </a:r>
          </a:p>
          <a:p>
            <a:pPr>
              <a:buNone/>
            </a:pPr>
            <a:r>
              <a:rPr lang="en-GB" dirty="0" smtClean="0"/>
              <a:t>}  </a:t>
            </a:r>
          </a:p>
          <a:p>
            <a:r>
              <a:rPr lang="en-GB" dirty="0" smtClean="0"/>
              <a:t>The T type indicates that it can refer to any type (like String, Integer, and Employee). The type you specify for the class will be used to store and retrieve the data.</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InputStream Hierarchy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pic>
        <p:nvPicPr>
          <p:cNvPr id="5" name="Content Placeholder 4" descr="Java input stream hierarchy"/>
          <p:cNvPicPr>
            <a:picLocks noGrp="1"/>
          </p:cNvPicPr>
          <p:nvPr>
            <p:ph idx="1"/>
          </p:nvPr>
        </p:nvPicPr>
        <p:blipFill>
          <a:blip r:embed="rId2"/>
          <a:srcRect/>
          <a:stretch>
            <a:fillRect/>
          </a:stretch>
        </p:blipFill>
        <p:spPr bwMode="auto">
          <a:xfrm>
            <a:off x="1381093" y="1357298"/>
            <a:ext cx="6072230" cy="4214842"/>
          </a:xfrm>
          <a:prstGeom prst="rect">
            <a:avLst/>
          </a:prstGeom>
          <a:noFill/>
          <a:ln w="9525">
            <a:noFill/>
            <a:miter lim="800000"/>
            <a:headEnd/>
            <a:tailEnd/>
          </a:ln>
        </p:spPr>
      </p:pic>
      <p:pic>
        <p:nvPicPr>
          <p:cNvPr id="6" name="Picture 5" descr="https://media.geeksforgeeks.org/wp-content/uploads/20191126132719/Java-Input-Stream.png"/>
          <p:cNvPicPr/>
          <p:nvPr/>
        </p:nvPicPr>
        <p:blipFill>
          <a:blip r:embed="rId3"/>
          <a:srcRect/>
          <a:stretch>
            <a:fillRect/>
          </a:stretch>
        </p:blipFill>
        <p:spPr bwMode="auto">
          <a:xfrm>
            <a:off x="7453322" y="1428736"/>
            <a:ext cx="4738678" cy="4500594"/>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Using generic class</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b="1" dirty="0" smtClean="0"/>
              <a:t>class</a:t>
            </a:r>
            <a:r>
              <a:rPr lang="en-US" dirty="0" smtClean="0"/>
              <a:t> TestGenerics3{  </a:t>
            </a:r>
          </a:p>
          <a:p>
            <a:pPr>
              <a:buNone/>
            </a:pPr>
            <a:r>
              <a:rPr lang="en-US" b="1" dirty="0" smtClean="0"/>
              <a:t>       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dirty="0" err="1" smtClean="0"/>
              <a:t>MyGen</a:t>
            </a:r>
            <a:r>
              <a:rPr lang="en-US" dirty="0" smtClean="0"/>
              <a:t>&lt;Integer&gt; m=</a:t>
            </a:r>
            <a:r>
              <a:rPr lang="en-US" b="1" dirty="0" smtClean="0"/>
              <a:t>new</a:t>
            </a:r>
            <a:r>
              <a:rPr lang="en-US" dirty="0" smtClean="0"/>
              <a:t> </a:t>
            </a:r>
            <a:r>
              <a:rPr lang="en-US" dirty="0" err="1" smtClean="0"/>
              <a:t>MyGen</a:t>
            </a:r>
            <a:r>
              <a:rPr lang="en-US" dirty="0" smtClean="0"/>
              <a:t>&lt;Integer&gt;();  </a:t>
            </a:r>
          </a:p>
          <a:p>
            <a:pPr>
              <a:buNone/>
            </a:pPr>
            <a:r>
              <a:rPr lang="en-US" dirty="0" smtClean="0"/>
              <a:t>              </a:t>
            </a:r>
            <a:r>
              <a:rPr lang="en-US" dirty="0" err="1" smtClean="0"/>
              <a:t>m.add</a:t>
            </a:r>
            <a:r>
              <a:rPr lang="en-US" dirty="0" smtClean="0"/>
              <a:t>(2);  </a:t>
            </a:r>
          </a:p>
          <a:p>
            <a:pPr>
              <a:buNone/>
            </a:pPr>
            <a:r>
              <a:rPr lang="en-US" dirty="0" smtClean="0"/>
              <a:t>              //</a:t>
            </a:r>
            <a:r>
              <a:rPr lang="en-US" dirty="0" err="1" smtClean="0"/>
              <a:t>m.add</a:t>
            </a:r>
            <a:r>
              <a:rPr lang="en-US" dirty="0" smtClean="0"/>
              <a:t>("</a:t>
            </a:r>
            <a:r>
              <a:rPr lang="en-US" dirty="0" err="1" smtClean="0"/>
              <a:t>vivek</a:t>
            </a:r>
            <a:r>
              <a:rPr lang="en-US" dirty="0" smtClean="0"/>
              <a:t>");//Compile time error  </a:t>
            </a:r>
          </a:p>
          <a:p>
            <a:pPr>
              <a:buNone/>
            </a:pPr>
            <a:r>
              <a:rPr lang="en-US" dirty="0" smtClean="0"/>
              <a:t>              </a:t>
            </a:r>
            <a:r>
              <a:rPr lang="en-US" dirty="0" err="1" smtClean="0"/>
              <a:t>System.out.println</a:t>
            </a:r>
            <a:r>
              <a:rPr lang="en-US" dirty="0" smtClean="0"/>
              <a:t>(</a:t>
            </a:r>
            <a:r>
              <a:rPr lang="en-US" dirty="0" err="1" smtClean="0"/>
              <a:t>m.get</a:t>
            </a:r>
            <a:r>
              <a:rPr lang="en-US" dirty="0" smtClean="0"/>
              <a:t>());  </a:t>
            </a:r>
          </a:p>
          <a:p>
            <a:pPr>
              <a:buNone/>
            </a:pPr>
            <a:r>
              <a:rPr lang="en-US" dirty="0" smtClean="0"/>
              <a: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class</a:t>
            </a:r>
            <a:r>
              <a:rPr lang="en-US" dirty="0" smtClean="0"/>
              <a:t> TestGenerics3 {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  </a:t>
            </a:r>
          </a:p>
          <a:p>
            <a:pPr>
              <a:buNone/>
            </a:pPr>
            <a:r>
              <a:rPr lang="en-US" dirty="0" smtClean="0"/>
              <a:t>     </a:t>
            </a:r>
            <a:r>
              <a:rPr lang="en-US" dirty="0" err="1" smtClean="0"/>
              <a:t>MyGen</a:t>
            </a:r>
            <a:r>
              <a:rPr lang="en-US" dirty="0" smtClean="0"/>
              <a:t>&lt;Integer&gt; m=</a:t>
            </a:r>
            <a:r>
              <a:rPr lang="en-US" b="1" dirty="0" smtClean="0"/>
              <a:t>new</a:t>
            </a:r>
            <a:r>
              <a:rPr lang="en-US" dirty="0" smtClean="0"/>
              <a:t> </a:t>
            </a:r>
            <a:r>
              <a:rPr lang="en-US" dirty="0" err="1" smtClean="0"/>
              <a:t>MyGen</a:t>
            </a:r>
            <a:r>
              <a:rPr lang="en-US" dirty="0" smtClean="0"/>
              <a:t>&lt;Integer&gt;();  </a:t>
            </a:r>
          </a:p>
          <a:p>
            <a:pPr>
              <a:buNone/>
            </a:pPr>
            <a:r>
              <a:rPr lang="en-US" dirty="0" smtClean="0"/>
              <a:t>     </a:t>
            </a:r>
            <a:r>
              <a:rPr lang="en-US" dirty="0" err="1" smtClean="0"/>
              <a:t>m.add</a:t>
            </a:r>
            <a:r>
              <a:rPr lang="en-US" dirty="0" smtClean="0"/>
              <a:t>(2);  </a:t>
            </a:r>
          </a:p>
          <a:p>
            <a:pPr>
              <a:buNone/>
            </a:pPr>
            <a:r>
              <a:rPr lang="en-US" dirty="0" smtClean="0"/>
              <a:t>    //</a:t>
            </a:r>
            <a:r>
              <a:rPr lang="en-US" dirty="0" err="1" smtClean="0"/>
              <a:t>m.add</a:t>
            </a:r>
            <a:r>
              <a:rPr lang="en-US" dirty="0" smtClean="0"/>
              <a:t>("</a:t>
            </a:r>
            <a:r>
              <a:rPr lang="en-US" dirty="0" err="1" smtClean="0"/>
              <a:t>vivek</a:t>
            </a:r>
            <a:r>
              <a:rPr lang="en-US" dirty="0" smtClean="0"/>
              <a:t>");//Compile time error  </a:t>
            </a:r>
          </a:p>
          <a:p>
            <a:pPr>
              <a:buNone/>
            </a:pPr>
            <a:r>
              <a:rPr lang="en-US" dirty="0" smtClean="0"/>
              <a:t>    </a:t>
            </a:r>
            <a:r>
              <a:rPr lang="en-US" dirty="0" err="1" smtClean="0"/>
              <a:t>System.out.println</a:t>
            </a:r>
            <a:r>
              <a:rPr lang="en-US" dirty="0" smtClean="0"/>
              <a:t>(</a:t>
            </a:r>
            <a:r>
              <a:rPr lang="en-US" dirty="0" err="1" smtClean="0"/>
              <a:t>m.get</a:t>
            </a:r>
            <a:r>
              <a:rPr lang="en-US" dirty="0" smtClean="0"/>
              <a:t>());  </a:t>
            </a:r>
          </a:p>
          <a:p>
            <a:pPr>
              <a:buNone/>
            </a:pPr>
            <a:r>
              <a:rPr lang="en-US" dirty="0" smtClean="0"/>
              <a:t>}</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2</a:t>
            </a:r>
            <a:endParaRPr lang="en-US" dirty="0"/>
          </a:p>
        </p:txBody>
      </p:sp>
      <p:sp>
        <p:nvSpPr>
          <p:cNvPr id="3" name="Content Placeholder 2"/>
          <p:cNvSpPr>
            <a:spLocks noGrp="1"/>
          </p:cNvSpPr>
          <p:nvPr>
            <p:ph idx="1"/>
          </p:nvPr>
        </p:nvSpPr>
        <p:spPr/>
        <p:txBody>
          <a:bodyPr/>
          <a:lstStyle/>
          <a:p>
            <a:pPr>
              <a:buNone/>
            </a:pPr>
            <a:r>
              <a:rPr lang="en-US" dirty="0" smtClean="0"/>
              <a:t>class Pair&lt;K, V&gt;  {      </a:t>
            </a:r>
          </a:p>
          <a:p>
            <a:pPr>
              <a:buNone/>
            </a:pPr>
            <a:r>
              <a:rPr lang="en-US" dirty="0" smtClean="0"/>
              <a:t> private K key;       private V value;                  public void </a:t>
            </a:r>
            <a:r>
              <a:rPr lang="en-US" dirty="0" err="1" smtClean="0"/>
              <a:t>setKey</a:t>
            </a:r>
            <a:r>
              <a:rPr lang="en-US" dirty="0" smtClean="0"/>
              <a:t>(K key) {         </a:t>
            </a:r>
            <a:r>
              <a:rPr lang="en-US" dirty="0" err="1" smtClean="0"/>
              <a:t>this.key</a:t>
            </a:r>
            <a:r>
              <a:rPr lang="en-US" dirty="0" smtClean="0"/>
              <a:t> = key;     }     public void </a:t>
            </a:r>
            <a:r>
              <a:rPr lang="en-US" dirty="0" err="1" smtClean="0"/>
              <a:t>setValue</a:t>
            </a:r>
            <a:r>
              <a:rPr lang="en-US" dirty="0" smtClean="0"/>
              <a:t>(V value) {         </a:t>
            </a:r>
            <a:r>
              <a:rPr lang="en-US" dirty="0" err="1" smtClean="0"/>
              <a:t>this.value</a:t>
            </a:r>
            <a:r>
              <a:rPr lang="en-US" dirty="0" smtClean="0"/>
              <a:t> = value;     }     public K </a:t>
            </a:r>
            <a:r>
              <a:rPr lang="en-US" dirty="0" err="1" smtClean="0"/>
              <a:t>getKey</a:t>
            </a:r>
            <a:r>
              <a:rPr lang="en-US" dirty="0" smtClean="0"/>
              <a:t>() {          return key;      }      public V </a:t>
            </a:r>
            <a:r>
              <a:rPr lang="en-US" dirty="0" err="1" smtClean="0"/>
              <a:t>getValue</a:t>
            </a:r>
            <a:r>
              <a:rPr lang="en-US" dirty="0" smtClean="0"/>
              <a:t>() {            return value; }</a:t>
            </a:r>
          </a:p>
          <a:p>
            <a:pPr>
              <a:buNone/>
            </a:pPr>
            <a:r>
              <a:rPr lang="en-US" dirty="0" smtClean="0"/>
              <a:t> }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a:t>
            </a:r>
            <a:r>
              <a:rPr lang="en-US" dirty="0" err="1" smtClean="0"/>
              <a:t>HelloWorld</a:t>
            </a:r>
            <a:r>
              <a:rPr lang="en-US" dirty="0" smtClean="0"/>
              <a:t> {    </a:t>
            </a:r>
          </a:p>
          <a:p>
            <a:pPr>
              <a:buNone/>
            </a:pPr>
            <a:r>
              <a:rPr lang="en-US" dirty="0" smtClean="0"/>
              <a:t>        public static void main(String[] </a:t>
            </a:r>
            <a:r>
              <a:rPr lang="en-US" dirty="0" err="1" smtClean="0"/>
              <a:t>args</a:t>
            </a:r>
            <a:r>
              <a:rPr lang="en-US" dirty="0" smtClean="0"/>
              <a:t>) {        </a:t>
            </a:r>
          </a:p>
          <a:p>
            <a:pPr>
              <a:buNone/>
            </a:pPr>
            <a:r>
              <a:rPr lang="en-US" dirty="0" smtClean="0"/>
              <a:t>            Pair&lt;</a:t>
            </a:r>
            <a:r>
              <a:rPr lang="en-US" dirty="0" err="1" smtClean="0"/>
              <a:t>Integer,String</a:t>
            </a:r>
            <a:r>
              <a:rPr lang="en-US" dirty="0" smtClean="0"/>
              <a:t>&gt; p = new Pair&lt;</a:t>
            </a:r>
            <a:r>
              <a:rPr lang="en-US" dirty="0" err="1" smtClean="0"/>
              <a:t>Integer,String</a:t>
            </a:r>
            <a:r>
              <a:rPr lang="en-US" dirty="0" smtClean="0"/>
              <a:t>&gt;();                    </a:t>
            </a:r>
          </a:p>
          <a:p>
            <a:pPr>
              <a:buNone/>
            </a:pPr>
            <a:r>
              <a:rPr lang="en-US" dirty="0" smtClean="0"/>
              <a:t>            </a:t>
            </a:r>
            <a:r>
              <a:rPr lang="en-US" dirty="0" err="1" smtClean="0"/>
              <a:t>p.setKey</a:t>
            </a:r>
            <a:r>
              <a:rPr lang="en-US" dirty="0" smtClean="0"/>
              <a:t>(1);        </a:t>
            </a:r>
          </a:p>
          <a:p>
            <a:pPr>
              <a:buNone/>
            </a:pPr>
            <a:r>
              <a:rPr lang="en-US" dirty="0" smtClean="0"/>
              <a:t>           </a:t>
            </a:r>
            <a:r>
              <a:rPr lang="en-US" dirty="0" err="1" smtClean="0"/>
              <a:t>p.setValue</a:t>
            </a:r>
            <a:r>
              <a:rPr lang="en-US" dirty="0" smtClean="0"/>
              <a:t>("</a:t>
            </a:r>
            <a:r>
              <a:rPr lang="en-US" dirty="0" err="1" smtClean="0"/>
              <a:t>abc</a:t>
            </a:r>
            <a:r>
              <a:rPr lang="en-US" dirty="0" smtClean="0"/>
              <a:t>");               </a:t>
            </a:r>
          </a:p>
          <a:p>
            <a:pPr>
              <a:buNone/>
            </a:pPr>
            <a:r>
              <a:rPr lang="en-US" dirty="0" smtClean="0"/>
              <a:t>          </a:t>
            </a:r>
            <a:r>
              <a:rPr lang="en-US" dirty="0" err="1" smtClean="0"/>
              <a:t>System.out.println</a:t>
            </a:r>
            <a:r>
              <a:rPr lang="en-US" dirty="0" smtClean="0"/>
              <a:t>(</a:t>
            </a:r>
            <a:r>
              <a:rPr lang="en-US" dirty="0" err="1" smtClean="0"/>
              <a:t>p.getKey</a:t>
            </a:r>
            <a:r>
              <a:rPr lang="en-US" dirty="0" smtClean="0"/>
              <a:t>() + </a:t>
            </a:r>
            <a:r>
              <a:rPr lang="en-US" dirty="0" err="1" smtClean="0"/>
              <a:t>p.getValue</a:t>
            </a:r>
            <a:r>
              <a:rPr lang="en-US" dirty="0" smtClean="0"/>
              <a:t>());    </a:t>
            </a:r>
          </a:p>
          <a:p>
            <a:pPr>
              <a:buNone/>
            </a:pPr>
            <a:r>
              <a:rPr lang="en-US" dirty="0" smtClean="0"/>
              <a: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Type Parameters</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type parameters naming conventions are important to learn generics thoroughly. The common type parameters are as follows:</a:t>
            </a:r>
          </a:p>
          <a:p>
            <a:r>
              <a:rPr lang="en-GB" dirty="0" smtClean="0"/>
              <a:t>T - Type</a:t>
            </a:r>
          </a:p>
          <a:p>
            <a:r>
              <a:rPr lang="en-GB" dirty="0" smtClean="0"/>
              <a:t>E - Element</a:t>
            </a:r>
          </a:p>
          <a:p>
            <a:r>
              <a:rPr lang="en-GB" dirty="0" smtClean="0"/>
              <a:t>K - Key</a:t>
            </a:r>
          </a:p>
          <a:p>
            <a:r>
              <a:rPr lang="en-GB" dirty="0" smtClean="0"/>
              <a:t>N - Number</a:t>
            </a:r>
          </a:p>
          <a:p>
            <a:r>
              <a:rPr lang="en-GB" dirty="0" smtClean="0"/>
              <a:t>V -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Generic Method</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Like the generic class, we can create a generic method that can accept any type of arguments. Here, the scope of arguments is limited to the method where it is declared. It allows static as well as non-static methods.</a:t>
            </a:r>
          </a:p>
          <a:p>
            <a:r>
              <a:rPr lang="en-GB" dirty="0" smtClean="0"/>
              <a:t>Let's see a simple example of java generic method to print array elements. We are using here </a:t>
            </a:r>
            <a:r>
              <a:rPr lang="en-GB" b="1" dirty="0" smtClean="0"/>
              <a:t>E</a:t>
            </a:r>
            <a:r>
              <a:rPr lang="en-GB" dirty="0" smtClean="0"/>
              <a:t> to denote the element.</a:t>
            </a:r>
          </a:p>
          <a:p>
            <a:pPr>
              <a:spcBef>
                <a:spcPts val="0"/>
              </a:spcBef>
              <a:buNone/>
            </a:pPr>
            <a:r>
              <a:rPr lang="en-US" sz="2000" b="1" dirty="0" smtClean="0"/>
              <a:t>public</a:t>
            </a:r>
            <a:r>
              <a:rPr lang="en-US" sz="2000" dirty="0" smtClean="0"/>
              <a:t> </a:t>
            </a:r>
            <a:r>
              <a:rPr lang="en-US" sz="2000" b="1" dirty="0" smtClean="0"/>
              <a:t>class</a:t>
            </a:r>
            <a:r>
              <a:rPr lang="en-US" sz="2000" dirty="0" smtClean="0"/>
              <a:t> TestGenerics4{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&lt; E &gt; </a:t>
            </a:r>
            <a:r>
              <a:rPr lang="en-US" sz="2000" b="1" dirty="0" smtClean="0"/>
              <a:t>void</a:t>
            </a:r>
            <a:r>
              <a:rPr lang="en-US" sz="2000" dirty="0" smtClean="0"/>
              <a:t> </a:t>
            </a:r>
            <a:r>
              <a:rPr lang="en-US" sz="2000" dirty="0" err="1" smtClean="0"/>
              <a:t>printArray</a:t>
            </a:r>
            <a:r>
              <a:rPr lang="en-US" sz="2000" dirty="0" smtClean="0"/>
              <a:t>(E[] elements) {  </a:t>
            </a:r>
          </a:p>
          <a:p>
            <a:pPr>
              <a:spcBef>
                <a:spcPts val="0"/>
              </a:spcBef>
              <a:buNone/>
            </a:pPr>
            <a:r>
              <a:rPr lang="en-US" sz="2000" dirty="0" smtClean="0"/>
              <a:t>        </a:t>
            </a:r>
            <a:r>
              <a:rPr lang="en-US" sz="2000" b="1" dirty="0" smtClean="0"/>
              <a:t>for</a:t>
            </a:r>
            <a:r>
              <a:rPr lang="en-US" sz="2000" dirty="0" smtClean="0"/>
              <a:t> ( E element : elements){          </a:t>
            </a:r>
          </a:p>
          <a:p>
            <a:pPr>
              <a:spcBef>
                <a:spcPts val="0"/>
              </a:spcBef>
              <a:buNone/>
            </a:pPr>
            <a:r>
              <a:rPr lang="en-US" sz="2000" dirty="0" smtClean="0"/>
              <a:t>            </a:t>
            </a:r>
            <a:r>
              <a:rPr lang="en-US" sz="2000" dirty="0" err="1" smtClean="0"/>
              <a:t>System.out.println</a:t>
            </a:r>
            <a:r>
              <a:rPr lang="en-US" sz="2000" dirty="0" smtClean="0"/>
              <a:t>(element );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 String </a:t>
            </a:r>
            <a:r>
              <a:rPr lang="en-US" sz="2000" dirty="0" err="1" smtClean="0"/>
              <a:t>args</a:t>
            </a:r>
            <a:r>
              <a:rPr lang="en-US" sz="2000" dirty="0" smtClean="0"/>
              <a:t>[] ) {  </a:t>
            </a:r>
          </a:p>
          <a:p>
            <a:pPr>
              <a:spcBef>
                <a:spcPts val="0"/>
              </a:spcBef>
              <a:buNone/>
            </a:pPr>
            <a:r>
              <a:rPr lang="en-US" sz="2000" dirty="0" smtClean="0"/>
              <a:t>        Integer[] </a:t>
            </a:r>
            <a:r>
              <a:rPr lang="en-US" sz="2000" dirty="0" err="1" smtClean="0"/>
              <a:t>intArray</a:t>
            </a:r>
            <a:r>
              <a:rPr lang="en-US" sz="2000" dirty="0" smtClean="0"/>
              <a:t> = { 10, 20, 30, 40, 50 };  </a:t>
            </a:r>
          </a:p>
          <a:p>
            <a:pPr>
              <a:spcBef>
                <a:spcPts val="0"/>
              </a:spcBef>
              <a:buNone/>
            </a:pPr>
            <a:r>
              <a:rPr lang="en-US" sz="2000" dirty="0" smtClean="0"/>
              <a:t>        Character[] </a:t>
            </a:r>
            <a:r>
              <a:rPr lang="en-US" sz="2000" dirty="0" err="1" smtClean="0"/>
              <a:t>charArray</a:t>
            </a:r>
            <a:r>
              <a:rPr lang="en-US" sz="2000" dirty="0" smtClean="0"/>
              <a:t> = { 'J', 'A', 'V', 'A', 'T','P','O','I','N','T' };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 "Printing Integer Array" );  </a:t>
            </a:r>
          </a:p>
          <a:p>
            <a:pPr>
              <a:spcBef>
                <a:spcPts val="0"/>
              </a:spcBef>
              <a:buNone/>
            </a:pPr>
            <a:r>
              <a:rPr lang="en-US" sz="2000" dirty="0" smtClean="0"/>
              <a:t>        </a:t>
            </a:r>
            <a:r>
              <a:rPr lang="en-US" sz="2000" dirty="0" err="1" smtClean="0"/>
              <a:t>printArray</a:t>
            </a:r>
            <a:r>
              <a:rPr lang="en-US" sz="2000" dirty="0" smtClean="0"/>
              <a:t>( </a:t>
            </a:r>
            <a:r>
              <a:rPr lang="en-US" sz="2000" dirty="0" err="1" smtClean="0"/>
              <a:t>intArray</a:t>
            </a:r>
            <a:r>
              <a:rPr lang="en-US" sz="2000" dirty="0" smtClean="0"/>
              <a:t>  );   </a:t>
            </a:r>
          </a:p>
          <a:p>
            <a:pPr>
              <a:spcBef>
                <a:spcPts val="0"/>
              </a:spcBef>
              <a:buNone/>
            </a:pPr>
            <a:r>
              <a:rPr lang="en-US" sz="2000" dirty="0" smtClean="0"/>
              <a:t>       </a:t>
            </a:r>
            <a:r>
              <a:rPr lang="en-US" sz="2000" dirty="0" err="1" smtClean="0"/>
              <a:t>System.out.println</a:t>
            </a:r>
            <a:r>
              <a:rPr lang="en-US" sz="2000" dirty="0" smtClean="0"/>
              <a:t>( "Printing Character Array" );  </a:t>
            </a:r>
          </a:p>
          <a:p>
            <a:pPr>
              <a:spcBef>
                <a:spcPts val="0"/>
              </a:spcBef>
              <a:buNone/>
            </a:pPr>
            <a:r>
              <a:rPr lang="en-US" sz="2000" dirty="0" smtClean="0"/>
              <a:t>        </a:t>
            </a:r>
            <a:r>
              <a:rPr lang="en-US" sz="2000" dirty="0" err="1" smtClean="0"/>
              <a:t>printArray</a:t>
            </a:r>
            <a:r>
              <a:rPr lang="en-US" sz="2000" dirty="0" smtClean="0"/>
              <a:t>( </a:t>
            </a:r>
            <a:r>
              <a:rPr lang="en-US" sz="2000" dirty="0" err="1" smtClean="0"/>
              <a:t>charArray</a:t>
            </a: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Wildcard in Java Generics</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The ? (question mark) symbol represents the wildcard element. It means any type. If we write &lt;? extends Number&gt;, it means any child class of Number, e.g., Integer, Float, and double. Now we can call the method of Number class through any child class object.</a:t>
            </a:r>
          </a:p>
          <a:p>
            <a:r>
              <a:rPr lang="en-GB" dirty="0" smtClean="0"/>
              <a:t>We can use a wildcard as a type of a parameter, field, return type, or local variable. However, it is not allowed to use a wildcard as a type argument for a generic method invocation, a generic class instance creation, or a </a:t>
            </a:r>
            <a:r>
              <a:rPr lang="en-GB" dirty="0" err="1" smtClean="0"/>
              <a:t>supertype</a:t>
            </a:r>
            <a:r>
              <a:rPr lang="en-GB" dirty="0" smtClean="0"/>
              <a:t>.</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       </a:t>
            </a:r>
            <a:r>
              <a:rPr lang="en-US" sz="2000" b="1" dirty="0" err="1" smtClean="0"/>
              <a:t>aabstract</a:t>
            </a:r>
            <a:r>
              <a:rPr lang="en-US" sz="2000" dirty="0" smtClean="0"/>
              <a:t> </a:t>
            </a:r>
            <a:r>
              <a:rPr lang="en-US" sz="2000" b="1" dirty="0" smtClean="0"/>
              <a:t>void</a:t>
            </a:r>
            <a:r>
              <a:rPr lang="en-US" sz="2000" dirty="0" smtClean="0"/>
              <a:t> draw();  </a:t>
            </a:r>
          </a:p>
          <a:p>
            <a:pPr>
              <a:spcBef>
                <a:spcPts val="0"/>
              </a:spcBef>
              <a:buNone/>
            </a:pPr>
            <a:r>
              <a:rPr lang="en-US" sz="2000" dirty="0" smtClean="0"/>
              <a:t>}  </a:t>
            </a:r>
          </a:p>
          <a:p>
            <a:pPr>
              <a:spcBef>
                <a:spcPts val="0"/>
              </a:spcBef>
              <a:buNone/>
            </a:pPr>
            <a:r>
              <a:rPr lang="en-US" sz="2000" b="1" dirty="0" err="1" smtClean="0"/>
              <a:t>bstract</a:t>
            </a:r>
            <a:r>
              <a:rPr lang="en-US" sz="2000" dirty="0" smtClean="0"/>
              <a:t> </a:t>
            </a:r>
            <a:r>
              <a:rPr lang="en-US" sz="2000" b="1" dirty="0" smtClean="0"/>
              <a:t>class</a:t>
            </a:r>
            <a:r>
              <a:rPr lang="en-US" sz="2000" dirty="0" smtClean="0"/>
              <a:t> Shape{  </a:t>
            </a:r>
          </a:p>
          <a:p>
            <a:pPr>
              <a:spcBef>
                <a:spcPts val="0"/>
              </a:spcBef>
              <a:buNone/>
            </a:pPr>
            <a:r>
              <a:rPr lang="en-US" sz="2000" b="1" dirty="0" smtClean="0"/>
              <a:t>class</a:t>
            </a:r>
            <a:r>
              <a:rPr lang="en-US" sz="2000" dirty="0" smtClean="0"/>
              <a:t> Rectangle </a:t>
            </a:r>
            <a:r>
              <a:rPr lang="en-US" sz="2000" b="1" dirty="0" smtClean="0"/>
              <a:t>extends</a:t>
            </a:r>
            <a:r>
              <a:rPr lang="en-US" sz="2000" dirty="0" smtClean="0"/>
              <a:t> Shape{  </a:t>
            </a:r>
          </a:p>
          <a:p>
            <a:pPr>
              <a:spcBef>
                <a:spcPts val="0"/>
              </a:spcBef>
              <a:buNone/>
            </a:pPr>
            <a:r>
              <a:rPr lang="en-US" sz="2000" b="1" dirty="0" smtClean="0"/>
              <a:t>        void</a:t>
            </a:r>
            <a:r>
              <a:rPr lang="en-US" sz="2000" dirty="0" smtClean="0"/>
              <a:t> draw(){</a:t>
            </a:r>
            <a:r>
              <a:rPr lang="en-US" sz="2000" dirty="0" err="1" smtClean="0"/>
              <a:t>System.out.println</a:t>
            </a:r>
            <a:r>
              <a:rPr lang="en-US" sz="2000" dirty="0" smtClean="0"/>
              <a:t>("drawing rectangle");}  </a:t>
            </a:r>
          </a:p>
          <a:p>
            <a:pPr>
              <a:spcBef>
                <a:spcPts val="0"/>
              </a:spcBef>
              <a:buNone/>
            </a:pPr>
            <a:r>
              <a:rPr lang="en-US" sz="2000" dirty="0" smtClean="0"/>
              <a:t>}  </a:t>
            </a:r>
          </a:p>
          <a:p>
            <a:pPr>
              <a:spcBef>
                <a:spcPts val="0"/>
              </a:spcBef>
              <a:buNone/>
            </a:pPr>
            <a:r>
              <a:rPr lang="en-US" sz="2000" b="1" dirty="0" smtClean="0"/>
              <a:t>class</a:t>
            </a:r>
            <a:r>
              <a:rPr lang="en-US" sz="2000" dirty="0" smtClean="0"/>
              <a:t> Circle </a:t>
            </a:r>
            <a:r>
              <a:rPr lang="en-US" sz="2000" b="1" dirty="0" smtClean="0"/>
              <a:t>extends</a:t>
            </a:r>
            <a:r>
              <a:rPr lang="en-US" sz="2000" dirty="0" smtClean="0"/>
              <a:t> Shape{  </a:t>
            </a:r>
          </a:p>
          <a:p>
            <a:pPr>
              <a:spcBef>
                <a:spcPts val="0"/>
              </a:spcBef>
              <a:buNone/>
            </a:pPr>
            <a:r>
              <a:rPr lang="en-US" sz="2000" b="1" dirty="0" smtClean="0"/>
              <a:t>          void</a:t>
            </a:r>
            <a:r>
              <a:rPr lang="en-US" sz="2000" dirty="0" smtClean="0"/>
              <a:t> draw(){</a:t>
            </a:r>
            <a:r>
              <a:rPr lang="en-US" sz="2000" dirty="0" err="1" smtClean="0"/>
              <a:t>System.out.println</a:t>
            </a:r>
            <a:r>
              <a:rPr lang="en-US" sz="2000" dirty="0" smtClean="0"/>
              <a:t>("drawing circle");}  </a:t>
            </a:r>
          </a:p>
          <a:p>
            <a:pPr>
              <a:spcBef>
                <a:spcPts val="0"/>
              </a:spcBef>
              <a:buNone/>
            </a:pPr>
            <a:r>
              <a:rPr lang="en-US" sz="2000" dirty="0" smtClean="0"/>
              <a:t>}  </a:t>
            </a:r>
          </a:p>
          <a:p>
            <a:pPr>
              <a:spcBef>
                <a:spcPts val="0"/>
              </a:spcBef>
              <a:buNone/>
            </a:pPr>
            <a:r>
              <a:rPr lang="en-US" sz="2000" b="1" dirty="0" smtClean="0"/>
              <a:t>class</a:t>
            </a:r>
            <a:r>
              <a:rPr lang="en-US" sz="2000" dirty="0" smtClean="0"/>
              <a:t> </a:t>
            </a:r>
            <a:r>
              <a:rPr lang="en-US" sz="2000" dirty="0" err="1" smtClean="0"/>
              <a:t>GenericTest</a:t>
            </a:r>
            <a:r>
              <a:rPr lang="en-US" sz="2000" dirty="0" smtClean="0"/>
              <a:t>{  </a:t>
            </a:r>
          </a:p>
          <a:p>
            <a:pPr>
              <a:spcBef>
                <a:spcPts val="0"/>
              </a:spcBef>
              <a:buNone/>
            </a:pPr>
            <a:r>
              <a:rPr lang="en-US" sz="2000" dirty="0" smtClean="0"/>
              <a:t>//creating a method that accepts only child class of Shape  </a:t>
            </a:r>
          </a:p>
          <a:p>
            <a:pPr>
              <a:spcBef>
                <a:spcPts val="0"/>
              </a:spcBef>
              <a:buNone/>
            </a:pPr>
            <a:r>
              <a:rPr lang="en-US" sz="2000" b="1" dirty="0" smtClean="0"/>
              <a:t>               public</a:t>
            </a:r>
            <a:r>
              <a:rPr lang="en-US" sz="2000" dirty="0" smtClean="0"/>
              <a:t> </a:t>
            </a:r>
            <a:r>
              <a:rPr lang="en-US" sz="2000" b="1" dirty="0" smtClean="0"/>
              <a:t>static</a:t>
            </a:r>
            <a:r>
              <a:rPr lang="en-US" sz="2000" dirty="0" smtClean="0"/>
              <a:t> </a:t>
            </a:r>
            <a:r>
              <a:rPr lang="en-US" sz="2000" b="1" dirty="0" smtClean="0"/>
              <a:t>void</a:t>
            </a:r>
            <a:r>
              <a:rPr lang="en-US" sz="2000" dirty="0" smtClean="0"/>
              <a:t> </a:t>
            </a:r>
            <a:r>
              <a:rPr lang="en-US" sz="2000" dirty="0" err="1" smtClean="0"/>
              <a:t>drawShapes</a:t>
            </a:r>
            <a:r>
              <a:rPr lang="en-US" sz="2000" dirty="0" smtClean="0"/>
              <a:t>(List&lt;? </a:t>
            </a:r>
            <a:r>
              <a:rPr lang="en-US" sz="2000" b="1" dirty="0" smtClean="0"/>
              <a:t>extends</a:t>
            </a:r>
            <a:r>
              <a:rPr lang="en-US" sz="2000" dirty="0" smtClean="0"/>
              <a:t> Shape&gt; lists){  </a:t>
            </a:r>
          </a:p>
          <a:p>
            <a:pPr>
              <a:spcBef>
                <a:spcPts val="0"/>
              </a:spcBef>
              <a:buNone/>
            </a:pPr>
            <a:r>
              <a:rPr lang="en-US" sz="2000" b="1" dirty="0" smtClean="0"/>
              <a:t>                       for</a:t>
            </a:r>
            <a:r>
              <a:rPr lang="en-US" sz="2000" dirty="0" smtClean="0"/>
              <a:t>(Shape s:lists){  </a:t>
            </a:r>
          </a:p>
          <a:p>
            <a:pPr>
              <a:spcBef>
                <a:spcPts val="0"/>
              </a:spcBef>
              <a:buNone/>
            </a:pPr>
            <a:r>
              <a:rPr lang="en-US" sz="2000" dirty="0" smtClean="0"/>
              <a:t>                                 </a:t>
            </a:r>
            <a:r>
              <a:rPr lang="en-US" sz="2000" dirty="0" err="1" smtClean="0"/>
              <a:t>s.draw</a:t>
            </a:r>
            <a:r>
              <a:rPr lang="en-US" sz="2000" dirty="0" smtClean="0"/>
              <a:t>();//calling method of Shape class by child class instance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list1.add(</a:t>
            </a:r>
            <a:r>
              <a:rPr lang="en-US" sz="2000" b="1" dirty="0" err="1" smtClean="0"/>
              <a:t>new</a:t>
            </a:r>
            <a:r>
              <a:rPr lang="en-US" sz="2000" dirty="0" err="1" smtClean="0"/>
              <a:t>List</a:t>
            </a:r>
            <a:r>
              <a:rPr lang="en-US" sz="2000" dirty="0" smtClean="0"/>
              <a:t>&lt;Rectangle&gt; list1=</a:t>
            </a:r>
            <a:r>
              <a:rPr lang="en-US" sz="2000" b="1" dirty="0" smtClean="0"/>
              <a:t>new</a:t>
            </a:r>
            <a:r>
              <a:rPr lang="en-US" sz="2000" dirty="0" smtClean="0"/>
              <a:t> </a:t>
            </a:r>
            <a:r>
              <a:rPr lang="en-US" sz="2000" dirty="0" err="1" smtClean="0"/>
              <a:t>ArrayList</a:t>
            </a:r>
            <a:r>
              <a:rPr lang="en-US" sz="2000" dirty="0" smtClean="0"/>
              <a:t>&lt;Rectangle&gt;();  </a:t>
            </a:r>
          </a:p>
          <a:p>
            <a:pPr>
              <a:spcBef>
                <a:spcPts val="0"/>
              </a:spcBef>
              <a:buNone/>
            </a:pPr>
            <a:r>
              <a:rPr lang="en-US" sz="2000" dirty="0" smtClean="0"/>
              <a:t>        Rectangle());  </a:t>
            </a:r>
          </a:p>
          <a:p>
            <a:pPr>
              <a:spcBef>
                <a:spcPts val="0"/>
              </a:spcBef>
              <a:buNone/>
            </a:pPr>
            <a:r>
              <a:rPr lang="en-US" sz="2000" dirty="0" smtClean="0"/>
              <a:t>        List&lt;Circle&gt; list2=</a:t>
            </a:r>
            <a:r>
              <a:rPr lang="en-US" sz="2000" b="1" dirty="0" smtClean="0"/>
              <a:t>new</a:t>
            </a:r>
            <a:r>
              <a:rPr lang="en-US" sz="2000" dirty="0" smtClean="0"/>
              <a:t> </a:t>
            </a:r>
            <a:r>
              <a:rPr lang="en-US" sz="2000" dirty="0" err="1" smtClean="0"/>
              <a:t>ArrayList</a:t>
            </a:r>
            <a:r>
              <a:rPr lang="en-US" sz="2000" dirty="0" smtClean="0"/>
              <a:t>&lt;Circle&gt;();  </a:t>
            </a:r>
          </a:p>
          <a:p>
            <a:pPr>
              <a:spcBef>
                <a:spcPts val="0"/>
              </a:spcBef>
              <a:buNone/>
            </a:pPr>
            <a:r>
              <a:rPr lang="en-US" sz="2000" dirty="0" smtClean="0"/>
              <a:t>        list2.add(</a:t>
            </a:r>
            <a:r>
              <a:rPr lang="en-US" sz="2000" b="1" dirty="0" smtClean="0"/>
              <a:t>new</a:t>
            </a:r>
            <a:r>
              <a:rPr lang="en-US" sz="2000" dirty="0" smtClean="0"/>
              <a:t> Circle());  </a:t>
            </a:r>
          </a:p>
          <a:p>
            <a:pPr>
              <a:spcBef>
                <a:spcPts val="0"/>
              </a:spcBef>
              <a:buNone/>
            </a:pPr>
            <a:r>
              <a:rPr lang="en-US" sz="2000" dirty="0" smtClean="0"/>
              <a:t>        list2.add(</a:t>
            </a:r>
            <a:r>
              <a:rPr lang="en-US" sz="2000" b="1" dirty="0" smtClean="0"/>
              <a:t>new</a:t>
            </a:r>
            <a:r>
              <a:rPr lang="en-US" sz="2000" dirty="0" smtClean="0"/>
              <a:t> Circle());  </a:t>
            </a:r>
          </a:p>
          <a:p>
            <a:pPr>
              <a:spcBef>
                <a:spcPts val="0"/>
              </a:spcBef>
              <a:buNone/>
            </a:pPr>
            <a:r>
              <a:rPr lang="en-US" sz="2000" dirty="0" smtClean="0"/>
              <a:t>       </a:t>
            </a:r>
            <a:r>
              <a:rPr lang="en-US" sz="2000" dirty="0" err="1" smtClean="0"/>
              <a:t>drawShapes</a:t>
            </a:r>
            <a:r>
              <a:rPr lang="en-US" sz="2000" dirty="0" smtClean="0"/>
              <a:t>(list1);  </a:t>
            </a:r>
          </a:p>
          <a:p>
            <a:pPr>
              <a:spcBef>
                <a:spcPts val="0"/>
              </a:spcBef>
              <a:buNone/>
            </a:pPr>
            <a:r>
              <a:rPr lang="en-US" sz="2000" dirty="0" smtClean="0"/>
              <a:t>       </a:t>
            </a:r>
            <a:r>
              <a:rPr lang="en-US" sz="2000" dirty="0" err="1" smtClean="0"/>
              <a:t>drawShapes</a:t>
            </a:r>
            <a:r>
              <a:rPr lang="en-US" sz="2000" dirty="0" smtClean="0"/>
              <a:t>(list2);  </a:t>
            </a:r>
          </a:p>
          <a:p>
            <a:pPr>
              <a:spcBef>
                <a:spcPts val="0"/>
              </a:spcBef>
              <a:buNone/>
            </a:pPr>
            <a:r>
              <a:rPr lang="en-US" sz="2000" dirty="0" smtClean="0"/>
              <a:t>}</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smtClean="0"/>
              <a:t>Example</a:t>
            </a:r>
            <a:endParaRPr lang="en-US" dirty="0"/>
          </a:p>
        </p:txBody>
      </p:sp>
      <p:sp>
        <p:nvSpPr>
          <p:cNvPr id="3" name="Content Placeholder 2"/>
          <p:cNvSpPr>
            <a:spLocks noGrp="1"/>
          </p:cNvSpPr>
          <p:nvPr>
            <p:ph idx="1"/>
          </p:nvPr>
        </p:nvSpPr>
        <p:spPr>
          <a:xfrm>
            <a:off x="809588" y="1714488"/>
            <a:ext cx="10515600" cy="4351338"/>
          </a:xfrm>
        </p:spPr>
        <p:txBody>
          <a:bodyPr/>
          <a:lstStyle/>
          <a:p>
            <a:pPr>
              <a:spcBef>
                <a:spcPts val="0"/>
              </a:spcBef>
              <a:buNone/>
            </a:pPr>
            <a:r>
              <a:rPr lang="en-US" sz="2000" b="1" dirty="0" smtClean="0"/>
              <a:t>import</a:t>
            </a:r>
            <a:r>
              <a:rPr lang="en-US" sz="2000" dirty="0" smtClean="0"/>
              <a:t> </a:t>
            </a:r>
            <a:r>
              <a:rPr lang="en-US" sz="2000" dirty="0" err="1" smtClean="0"/>
              <a:t>java.util.ArrayList</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UpperBoundWildcard</a:t>
            </a: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private</a:t>
            </a:r>
            <a:r>
              <a:rPr lang="en-US" sz="2000" dirty="0" smtClean="0"/>
              <a:t> </a:t>
            </a:r>
            <a:r>
              <a:rPr lang="en-US" sz="2000" b="1" dirty="0" smtClean="0"/>
              <a:t>static</a:t>
            </a:r>
            <a:r>
              <a:rPr lang="en-US" sz="2000" dirty="0" smtClean="0"/>
              <a:t> Double add(</a:t>
            </a:r>
            <a:r>
              <a:rPr lang="en-US" sz="2000" dirty="0" err="1" smtClean="0"/>
              <a:t>ArrayList</a:t>
            </a:r>
            <a:r>
              <a:rPr lang="en-US" sz="2000" dirty="0" smtClean="0"/>
              <a:t>&lt;? </a:t>
            </a:r>
            <a:r>
              <a:rPr lang="en-US" sz="2000" b="1" dirty="0" smtClean="0"/>
              <a:t>extends</a:t>
            </a:r>
            <a:r>
              <a:rPr lang="en-US" sz="2000" dirty="0" smtClean="0"/>
              <a:t> Number&gt; num) {  </a:t>
            </a:r>
          </a:p>
          <a:p>
            <a:pPr>
              <a:spcBef>
                <a:spcPts val="0"/>
              </a:spcBef>
              <a:buNone/>
            </a:pPr>
            <a:r>
              <a:rPr lang="en-US" sz="2000" dirty="0" smtClean="0"/>
              <a:t>      </a:t>
            </a:r>
          </a:p>
          <a:p>
            <a:pPr>
              <a:spcBef>
                <a:spcPts val="0"/>
              </a:spcBef>
              <a:buNone/>
            </a:pPr>
            <a:r>
              <a:rPr lang="en-US" sz="2000" dirty="0" smtClean="0"/>
              <a:t>        </a:t>
            </a:r>
            <a:r>
              <a:rPr lang="en-US" sz="2000" b="1" dirty="0" smtClean="0"/>
              <a:t>double</a:t>
            </a:r>
            <a:r>
              <a:rPr lang="en-US" sz="2000" dirty="0" smtClean="0"/>
              <a:t> sum=0.0;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(Number n:num)  </a:t>
            </a:r>
          </a:p>
          <a:p>
            <a:pPr>
              <a:spcBef>
                <a:spcPts val="0"/>
              </a:spcBef>
              <a:buNone/>
            </a:pPr>
            <a:r>
              <a:rPr lang="en-US" sz="2000" dirty="0" smtClean="0"/>
              <a:t>        {  </a:t>
            </a:r>
          </a:p>
          <a:p>
            <a:pPr>
              <a:spcBef>
                <a:spcPts val="0"/>
              </a:spcBef>
              <a:buNone/>
            </a:pPr>
            <a:r>
              <a:rPr lang="en-US" sz="2000" dirty="0" smtClean="0"/>
              <a:t>            sum = </a:t>
            </a:r>
            <a:r>
              <a:rPr lang="en-US" sz="2000" dirty="0" err="1" smtClean="0"/>
              <a:t>sum+n.doubleValue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return</a:t>
            </a:r>
            <a:r>
              <a:rPr lang="en-US" sz="2000" dirty="0" smtClean="0"/>
              <a:t> sum;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ArrayList</a:t>
            </a:r>
            <a:r>
              <a:rPr lang="en-US" sz="2000" dirty="0" smtClean="0"/>
              <a:t>&lt;Integer&gt; l1=</a:t>
            </a:r>
            <a:r>
              <a:rPr lang="en-US" sz="2000" b="1" dirty="0" smtClean="0"/>
              <a:t>new</a:t>
            </a:r>
            <a:r>
              <a:rPr lang="en-US" sz="2000" dirty="0" smtClean="0"/>
              <a:t> </a:t>
            </a:r>
            <a:r>
              <a:rPr lang="en-US" sz="2000" dirty="0" err="1" smtClean="0"/>
              <a:t>ArrayList</a:t>
            </a:r>
            <a:r>
              <a:rPr lang="en-US" sz="2000" dirty="0" smtClean="0"/>
              <a:t>&lt;Integer&gt;();  </a:t>
            </a:r>
          </a:p>
          <a:p>
            <a:pPr>
              <a:spcBef>
                <a:spcPts val="0"/>
              </a:spcBef>
              <a:buNone/>
            </a:pPr>
            <a:r>
              <a:rPr lang="en-US" sz="2000" dirty="0" smtClean="0"/>
              <a:t>        l1.add(10);  </a:t>
            </a:r>
          </a:p>
          <a:p>
            <a:pPr>
              <a:spcBef>
                <a:spcPts val="0"/>
              </a:spcBef>
              <a:buNone/>
            </a:pPr>
            <a:r>
              <a:rPr lang="en-US" sz="2000" dirty="0" smtClean="0"/>
              <a:t>        l1.add(20);  </a:t>
            </a:r>
          </a:p>
          <a:p>
            <a:pPr>
              <a:spcBef>
                <a:spcPts val="0"/>
              </a:spcBef>
              <a:buNone/>
            </a:pPr>
            <a:r>
              <a:rPr lang="en-US" sz="2000" dirty="0" smtClean="0"/>
              <a:t>        </a:t>
            </a:r>
            <a:r>
              <a:rPr lang="en-US" sz="2000" dirty="0" err="1" smtClean="0"/>
              <a:t>System.out.println</a:t>
            </a:r>
            <a:r>
              <a:rPr lang="en-US" sz="2000" dirty="0" smtClean="0"/>
              <a:t>("displaying the sum= "+add(l1));  </a:t>
            </a:r>
          </a:p>
          <a:p>
            <a:pPr>
              <a:spcBef>
                <a:spcPts val="0"/>
              </a:spcBef>
              <a:buNone/>
            </a:pPr>
            <a:r>
              <a:rPr lang="en-US" sz="2000" dirty="0" smtClean="0"/>
              <a:t>          </a:t>
            </a:r>
          </a:p>
          <a:p>
            <a:pPr>
              <a:spcBef>
                <a:spcPts val="0"/>
              </a:spcBef>
              <a:buNone/>
            </a:pPr>
            <a:r>
              <a:rPr lang="en-US" sz="2000" dirty="0" smtClean="0"/>
              <a:t>        </a:t>
            </a:r>
            <a:r>
              <a:rPr lang="en-US" sz="2000" dirty="0" err="1" smtClean="0"/>
              <a:t>ArrayList</a:t>
            </a:r>
            <a:r>
              <a:rPr lang="en-US" sz="2000" dirty="0" smtClean="0"/>
              <a:t>&lt;Double&gt; l2=</a:t>
            </a:r>
            <a:r>
              <a:rPr lang="en-US" sz="2000" b="1" dirty="0" smtClean="0"/>
              <a:t>new</a:t>
            </a:r>
            <a:r>
              <a:rPr lang="en-US" sz="2000" dirty="0" smtClean="0"/>
              <a:t> </a:t>
            </a:r>
            <a:r>
              <a:rPr lang="en-US" sz="2000" dirty="0" err="1" smtClean="0"/>
              <a:t>ArrayList</a:t>
            </a:r>
            <a:r>
              <a:rPr lang="en-US" sz="2000" dirty="0" smtClean="0"/>
              <a:t>&lt;Double&gt;();  </a:t>
            </a:r>
          </a:p>
          <a:p>
            <a:pPr>
              <a:spcBef>
                <a:spcPts val="0"/>
              </a:spcBef>
              <a:buNone/>
            </a:pPr>
            <a:r>
              <a:rPr lang="en-US" sz="2000" dirty="0" smtClean="0"/>
              <a:t>        l2.add(30.0);  </a:t>
            </a:r>
          </a:p>
          <a:p>
            <a:pPr>
              <a:spcBef>
                <a:spcPts val="0"/>
              </a:spcBef>
              <a:buNone/>
            </a:pPr>
            <a:r>
              <a:rPr lang="en-US" sz="2000" dirty="0" smtClean="0"/>
              <a:t>        l2.add(40.0);  </a:t>
            </a:r>
          </a:p>
          <a:p>
            <a:pPr>
              <a:spcBef>
                <a:spcPts val="0"/>
              </a:spcBef>
              <a:buNone/>
            </a:pPr>
            <a:r>
              <a:rPr lang="en-US" sz="2000" dirty="0" smtClean="0"/>
              <a:t>        </a:t>
            </a:r>
            <a:r>
              <a:rPr lang="en-US" sz="2000" dirty="0" err="1" smtClean="0"/>
              <a:t>System.out.println</a:t>
            </a:r>
            <a:r>
              <a:rPr lang="en-US" sz="2000" dirty="0" smtClean="0"/>
              <a:t>("displaying the sum= "+add(l2));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Upper Bounded Wildcards</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The purpose of upper bounded wildcards is to decrease the restrictions on a variable. It restricts the unknown type to be a specific type or a subtype of that type. It is used by declaring wildcard character ("?") followed by the extends (in case of, class) or implements (in case of, interface) keyword, followed by its upper bound.</a:t>
            </a:r>
          </a:p>
          <a:p>
            <a:r>
              <a:rPr lang="en-GB" dirty="0" smtClean="0"/>
              <a:t>Syntax</a:t>
            </a:r>
          </a:p>
          <a:p>
            <a:r>
              <a:rPr lang="en-GB" dirty="0" smtClean="0"/>
              <a:t>List&lt;? </a:t>
            </a:r>
            <a:r>
              <a:rPr lang="en-GB" b="1" dirty="0" smtClean="0"/>
              <a:t>extends</a:t>
            </a:r>
            <a:r>
              <a:rPr lang="en-GB" dirty="0" smtClean="0"/>
              <a:t> Number&gt; </a:t>
            </a:r>
          </a:p>
          <a:p>
            <a:r>
              <a:rPr lang="en-GB" b="1" dirty="0" smtClean="0"/>
              <a:t>?</a:t>
            </a:r>
            <a:r>
              <a:rPr lang="en-GB" dirty="0" smtClean="0"/>
              <a:t> is a wildcard character.</a:t>
            </a:r>
          </a:p>
          <a:p>
            <a:r>
              <a:rPr lang="en-GB" b="1" dirty="0" smtClean="0"/>
              <a:t>extends</a:t>
            </a:r>
            <a:r>
              <a:rPr lang="en-GB" dirty="0" smtClean="0"/>
              <a:t>, is a keyword.</a:t>
            </a:r>
          </a:p>
          <a:p>
            <a:r>
              <a:rPr lang="en-GB" b="1" dirty="0" smtClean="0"/>
              <a:t>Number</a:t>
            </a:r>
            <a:r>
              <a:rPr lang="en-GB" dirty="0" smtClean="0"/>
              <a:t>, is a class present in </a:t>
            </a:r>
            <a:r>
              <a:rPr lang="en-GB" dirty="0" err="1" smtClean="0"/>
              <a:t>java.lang</a:t>
            </a:r>
            <a:r>
              <a:rPr lang="en-GB" dirty="0" smtClean="0"/>
              <a:t> package</a:t>
            </a:r>
          </a:p>
          <a:p>
            <a:r>
              <a:rPr lang="en-GB" dirty="0" smtClean="0"/>
              <a:t>Suppose, we want to write the method for the list of Number and its subtypes (like Integer, Double). Using </a:t>
            </a:r>
            <a:r>
              <a:rPr lang="en-GB" b="1" dirty="0" smtClean="0"/>
              <a:t>List&lt;? extends Number&gt;</a:t>
            </a:r>
            <a:r>
              <a:rPr lang="en-GB" dirty="0" smtClean="0"/>
              <a:t> is suitable for a list of type Number or any of its subclasses whereas </a:t>
            </a:r>
            <a:r>
              <a:rPr lang="en-GB" b="1" dirty="0" smtClean="0"/>
              <a:t>List&lt;Number&gt;</a:t>
            </a:r>
            <a:r>
              <a:rPr lang="en-GB" dirty="0" smtClean="0"/>
              <a:t> works with the list of type Number only. So, </a:t>
            </a:r>
            <a:r>
              <a:rPr lang="en-GB" b="1" dirty="0" smtClean="0"/>
              <a:t>List&lt;? extends Number&gt;</a:t>
            </a:r>
            <a:r>
              <a:rPr lang="en-GB" dirty="0" smtClean="0"/>
              <a:t> is less restrictive than </a:t>
            </a:r>
            <a:r>
              <a:rPr lang="en-GB" b="1" dirty="0" smtClean="0"/>
              <a:t>List&lt;Number&gt;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b="1" dirty="0" smtClean="0"/>
              <a:t>import</a:t>
            </a:r>
            <a:r>
              <a:rPr lang="en-US" dirty="0" smtClean="0"/>
              <a:t> </a:t>
            </a:r>
            <a:r>
              <a:rPr lang="en-US" dirty="0" err="1" smtClean="0"/>
              <a:t>java.util.ArrayList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UpperBoundWildcard</a:t>
            </a: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r>
              <a:rPr lang="en-US" b="1" dirty="0" smtClean="0"/>
              <a:t>private</a:t>
            </a:r>
            <a:r>
              <a:rPr lang="en-US" dirty="0" smtClean="0"/>
              <a:t> </a:t>
            </a:r>
            <a:r>
              <a:rPr lang="en-US" b="1" dirty="0" smtClean="0"/>
              <a:t>static</a:t>
            </a:r>
            <a:r>
              <a:rPr lang="en-US" dirty="0" smtClean="0"/>
              <a:t> Double add(</a:t>
            </a:r>
            <a:r>
              <a:rPr lang="en-US" dirty="0" err="1" smtClean="0"/>
              <a:t>ArrayList</a:t>
            </a:r>
            <a:r>
              <a:rPr lang="en-US" dirty="0" smtClean="0"/>
              <a:t>&lt;? </a:t>
            </a:r>
            <a:r>
              <a:rPr lang="en-US" b="1" dirty="0" smtClean="0"/>
              <a:t>extends</a:t>
            </a:r>
            <a:r>
              <a:rPr lang="en-US" dirty="0" smtClean="0"/>
              <a:t> Number&gt; num) {  </a:t>
            </a:r>
          </a:p>
          <a:p>
            <a:pPr>
              <a:spcBef>
                <a:spcPts val="0"/>
              </a:spcBef>
              <a:buNone/>
            </a:pPr>
            <a:r>
              <a:rPr lang="en-US" dirty="0" smtClean="0"/>
              <a:t>      </a:t>
            </a:r>
          </a:p>
          <a:p>
            <a:pPr>
              <a:spcBef>
                <a:spcPts val="0"/>
              </a:spcBef>
              <a:buNone/>
            </a:pPr>
            <a:r>
              <a:rPr lang="en-US" dirty="0" smtClean="0"/>
              <a:t>        </a:t>
            </a:r>
            <a:r>
              <a:rPr lang="en-US" b="1" dirty="0" smtClean="0"/>
              <a:t>double</a:t>
            </a:r>
            <a:r>
              <a:rPr lang="en-US" dirty="0" smtClean="0"/>
              <a:t> sum=0.0;  </a:t>
            </a:r>
          </a:p>
          <a:p>
            <a:pPr>
              <a:spcBef>
                <a:spcPts val="0"/>
              </a:spcBef>
              <a:buNone/>
            </a:pPr>
            <a:r>
              <a:rPr lang="en-US" dirty="0" smtClean="0"/>
              <a:t>          </a:t>
            </a:r>
          </a:p>
          <a:p>
            <a:pPr>
              <a:spcBef>
                <a:spcPts val="0"/>
              </a:spcBef>
              <a:buNone/>
            </a:pPr>
            <a:r>
              <a:rPr lang="en-US" dirty="0" smtClean="0"/>
              <a:t>        </a:t>
            </a:r>
            <a:r>
              <a:rPr lang="en-US" b="1" dirty="0" smtClean="0"/>
              <a:t>for</a:t>
            </a:r>
            <a:r>
              <a:rPr lang="en-US" dirty="0" smtClean="0"/>
              <a:t>(Number n:num)  </a:t>
            </a:r>
          </a:p>
          <a:p>
            <a:pPr>
              <a:spcBef>
                <a:spcPts val="0"/>
              </a:spcBef>
              <a:buNone/>
            </a:pPr>
            <a:r>
              <a:rPr lang="en-US" dirty="0" smtClean="0"/>
              <a:t>        {  </a:t>
            </a:r>
          </a:p>
          <a:p>
            <a:pPr>
              <a:spcBef>
                <a:spcPts val="0"/>
              </a:spcBef>
              <a:buNone/>
            </a:pPr>
            <a:r>
              <a:rPr lang="en-US" dirty="0" smtClean="0"/>
              <a:t>            sum = </a:t>
            </a:r>
            <a:r>
              <a:rPr lang="en-US" dirty="0" err="1" smtClean="0"/>
              <a:t>sum+n.doubleValue</a:t>
            </a: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r>
              <a:rPr lang="en-US" b="1" dirty="0" smtClean="0"/>
              <a:t>return</a:t>
            </a:r>
            <a:r>
              <a:rPr lang="en-US" dirty="0" smtClean="0"/>
              <a:t> sum;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a:t>
            </a:r>
            <a:r>
              <a:rPr lang="en-US" dirty="0" err="1" smtClean="0"/>
              <a:t>ArrayList</a:t>
            </a:r>
            <a:r>
              <a:rPr lang="en-US" dirty="0" smtClean="0"/>
              <a:t>&lt;Integer&gt; l1=</a:t>
            </a:r>
            <a:r>
              <a:rPr lang="en-US" b="1" dirty="0" smtClean="0"/>
              <a:t>new</a:t>
            </a:r>
            <a:r>
              <a:rPr lang="en-US" dirty="0" smtClean="0"/>
              <a:t> </a:t>
            </a:r>
            <a:r>
              <a:rPr lang="en-US" dirty="0" err="1" smtClean="0"/>
              <a:t>ArrayList</a:t>
            </a:r>
            <a:r>
              <a:rPr lang="en-US" dirty="0" smtClean="0"/>
              <a:t>&lt;Integer&gt;();  </a:t>
            </a:r>
          </a:p>
          <a:p>
            <a:pPr>
              <a:spcBef>
                <a:spcPts val="0"/>
              </a:spcBef>
              <a:buNone/>
            </a:pPr>
            <a:r>
              <a:rPr lang="en-US" dirty="0" smtClean="0"/>
              <a:t>        l1.add(10);  </a:t>
            </a:r>
          </a:p>
          <a:p>
            <a:pPr>
              <a:spcBef>
                <a:spcPts val="0"/>
              </a:spcBef>
              <a:buNone/>
            </a:pPr>
            <a:r>
              <a:rPr lang="en-US" dirty="0" smtClean="0"/>
              <a:t>        l1.add(20);  </a:t>
            </a:r>
          </a:p>
          <a:p>
            <a:pPr>
              <a:spcBef>
                <a:spcPts val="0"/>
              </a:spcBef>
              <a:buNone/>
            </a:pPr>
            <a:r>
              <a:rPr lang="en-US" dirty="0" smtClean="0"/>
              <a:t>        </a:t>
            </a:r>
            <a:r>
              <a:rPr lang="en-US" dirty="0" err="1" smtClean="0"/>
              <a:t>System.out.println</a:t>
            </a:r>
            <a:r>
              <a:rPr lang="en-US" dirty="0" smtClean="0"/>
              <a:t>("displaying the sum= "+add(l1));  </a:t>
            </a:r>
          </a:p>
          <a:p>
            <a:pPr>
              <a:spcBef>
                <a:spcPts val="0"/>
              </a:spcBef>
              <a:buNone/>
            </a:pPr>
            <a:r>
              <a:rPr lang="en-US" dirty="0" smtClean="0"/>
              <a:t>          </a:t>
            </a:r>
          </a:p>
          <a:p>
            <a:pPr>
              <a:spcBef>
                <a:spcPts val="0"/>
              </a:spcBef>
              <a:buNone/>
            </a:pPr>
            <a:r>
              <a:rPr lang="en-US" dirty="0" smtClean="0"/>
              <a:t>        </a:t>
            </a:r>
            <a:r>
              <a:rPr lang="en-US" dirty="0" err="1" smtClean="0"/>
              <a:t>ArrayList</a:t>
            </a:r>
            <a:r>
              <a:rPr lang="en-US" dirty="0" smtClean="0"/>
              <a:t>&lt;Double&gt; l2=</a:t>
            </a:r>
            <a:r>
              <a:rPr lang="en-US" b="1" dirty="0" smtClean="0"/>
              <a:t>new</a:t>
            </a:r>
            <a:r>
              <a:rPr lang="en-US" dirty="0" smtClean="0"/>
              <a:t> </a:t>
            </a:r>
            <a:r>
              <a:rPr lang="en-US" dirty="0" err="1" smtClean="0"/>
              <a:t>ArrayList</a:t>
            </a:r>
            <a:r>
              <a:rPr lang="en-US" dirty="0" smtClean="0"/>
              <a:t>&lt;Double&gt;();  </a:t>
            </a:r>
          </a:p>
          <a:p>
            <a:pPr>
              <a:spcBef>
                <a:spcPts val="0"/>
              </a:spcBef>
              <a:buNone/>
            </a:pPr>
            <a:r>
              <a:rPr lang="en-US" dirty="0" smtClean="0"/>
              <a:t>        l2.add(30.0);  </a:t>
            </a:r>
          </a:p>
          <a:p>
            <a:pPr>
              <a:spcBef>
                <a:spcPts val="0"/>
              </a:spcBef>
              <a:buNone/>
            </a:pPr>
            <a:r>
              <a:rPr lang="en-US" dirty="0" smtClean="0"/>
              <a:t>        l2.add(40.0);  </a:t>
            </a:r>
          </a:p>
          <a:p>
            <a:pPr>
              <a:spcBef>
                <a:spcPts val="0"/>
              </a:spcBef>
              <a:buNone/>
            </a:pPr>
            <a:r>
              <a:rPr lang="en-US" dirty="0" smtClean="0"/>
              <a:t>        </a:t>
            </a:r>
            <a:r>
              <a:rPr lang="en-US" dirty="0" err="1" smtClean="0"/>
              <a:t>System.out.println</a:t>
            </a:r>
            <a:r>
              <a:rPr lang="en-US" dirty="0" smtClean="0"/>
              <a:t>("displaying the sum= "+add(l2));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GB" dirty="0" err="1" smtClean="0"/>
              <a:t>FileOutputStream</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Java </a:t>
            </a:r>
            <a:r>
              <a:rPr lang="en-GB" dirty="0" err="1" smtClean="0"/>
              <a:t>FileOutputStream</a:t>
            </a:r>
            <a:r>
              <a:rPr lang="en-GB" dirty="0" smtClean="0"/>
              <a:t> is an output stream used for writing data to a </a:t>
            </a:r>
            <a:r>
              <a:rPr lang="en-GB" dirty="0" smtClean="0">
                <a:hlinkClick r:id="rId2"/>
              </a:rPr>
              <a:t>file</a:t>
            </a:r>
            <a:r>
              <a:rPr lang="en-GB" dirty="0" smtClean="0"/>
              <a:t>.</a:t>
            </a:r>
          </a:p>
          <a:p>
            <a:r>
              <a:rPr lang="en-GB" dirty="0" smtClean="0"/>
              <a:t>If you have to write primitive values into a file, use </a:t>
            </a:r>
            <a:r>
              <a:rPr lang="en-GB" dirty="0" err="1" smtClean="0"/>
              <a:t>FileOutputStream</a:t>
            </a:r>
            <a:r>
              <a:rPr lang="en-GB" dirty="0" smtClean="0"/>
              <a:t> class. You can write byte-oriented as well as character-oriented data through </a:t>
            </a:r>
            <a:r>
              <a:rPr lang="en-GB" dirty="0" err="1" smtClean="0"/>
              <a:t>FileOutputStream</a:t>
            </a:r>
            <a:r>
              <a:rPr lang="en-GB" dirty="0" smtClean="0"/>
              <a:t> class.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Unbounded Wildcards</a:t>
            </a:r>
            <a:endParaRPr lang="en-US" dirty="0"/>
          </a:p>
        </p:txBody>
      </p:sp>
      <p:sp>
        <p:nvSpPr>
          <p:cNvPr id="3" name="Content Placeholder 2"/>
          <p:cNvSpPr>
            <a:spLocks noGrp="1"/>
          </p:cNvSpPr>
          <p:nvPr>
            <p:ph idx="1"/>
          </p:nvPr>
        </p:nvSpPr>
        <p:spPr/>
        <p:txBody>
          <a:bodyPr/>
          <a:lstStyle/>
          <a:p>
            <a:pPr>
              <a:spcBef>
                <a:spcPts val="0"/>
              </a:spcBef>
              <a:buNone/>
            </a:pPr>
            <a:r>
              <a:rPr lang="en-US" dirty="0" smtClean="0"/>
              <a:t>The unbounded wildcard type represents the list of an unknown type such as List&lt;?&gt;. This approach can be useful in the following scenarios: -</a:t>
            </a:r>
          </a:p>
          <a:p>
            <a:pPr>
              <a:spcBef>
                <a:spcPts val="0"/>
              </a:spcBef>
              <a:buNone/>
            </a:pPr>
            <a:r>
              <a:rPr lang="en-US" dirty="0" smtClean="0"/>
              <a:t>When the given method is implemented by using the functionality provided in the Object class.</a:t>
            </a:r>
          </a:p>
          <a:p>
            <a:pPr>
              <a:spcBef>
                <a:spcPts val="0"/>
              </a:spcBef>
              <a:buNone/>
            </a:pPr>
            <a:r>
              <a:rPr lang="en-US" dirty="0" smtClean="0"/>
              <a:t>When the generic class contains the methods that don't depend on the type parameter.</a:t>
            </a:r>
          </a:p>
          <a:p>
            <a:pPr>
              <a:spcBef>
                <a:spcPts val="0"/>
              </a:spcBef>
              <a:buNone/>
            </a:pPr>
            <a:r>
              <a:rPr lang="en-US" dirty="0" smtClean="0"/>
              <a:t>Example of Unbounded Wildcards</a:t>
            </a:r>
          </a:p>
          <a:p>
            <a:pPr>
              <a:spcBef>
                <a:spcPts val="0"/>
              </a:spcBef>
              <a:buNone/>
            </a:pPr>
            <a:r>
              <a:rPr lang="en-US" b="1" dirty="0" smtClean="0"/>
              <a:t>import</a:t>
            </a:r>
            <a:r>
              <a:rPr lang="en-US" dirty="0" smtClean="0"/>
              <a:t> </a:t>
            </a:r>
            <a:r>
              <a:rPr lang="en-US" dirty="0" err="1" smtClean="0"/>
              <a:t>java.util.Arrays</a:t>
            </a:r>
            <a:r>
              <a:rPr lang="en-US" dirty="0" smtClean="0"/>
              <a:t>;  </a:t>
            </a:r>
          </a:p>
          <a:p>
            <a:pPr>
              <a:spcBef>
                <a:spcPts val="0"/>
              </a:spcBef>
              <a:buNone/>
            </a:pPr>
            <a:r>
              <a:rPr lang="en-US" b="1" dirty="0" smtClean="0"/>
              <a:t>import</a:t>
            </a:r>
            <a:r>
              <a:rPr lang="en-US" dirty="0" smtClean="0"/>
              <a:t> </a:t>
            </a:r>
            <a:r>
              <a:rPr lang="en-US" dirty="0" err="1" smtClean="0"/>
              <a:t>java.util.List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UnboundedWildcard</a:t>
            </a:r>
            <a:r>
              <a:rPr lang="en-US" dirty="0" smtClean="0"/>
              <a:t> {  </a:t>
            </a:r>
          </a:p>
          <a:p>
            <a:pPr>
              <a:spcBef>
                <a:spcPts val="0"/>
              </a:spcBef>
              <a:buNone/>
            </a:pPr>
            <a:r>
              <a:rPr lang="en-US" dirty="0" smtClean="0"/>
              <a:t>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display(List&lt;?&gt; list)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r>
              <a:rPr lang="en-US" b="1" dirty="0" smtClean="0"/>
              <a:t>for</a:t>
            </a:r>
            <a:r>
              <a:rPr lang="en-US" dirty="0" smtClean="0"/>
              <a:t>(Object o:list)  </a:t>
            </a:r>
          </a:p>
          <a:p>
            <a:pPr>
              <a:spcBef>
                <a:spcPts val="0"/>
              </a:spcBef>
              <a:buNone/>
            </a:pPr>
            <a:r>
              <a:rPr lang="en-US" dirty="0" smtClean="0"/>
              <a:t>        {  </a:t>
            </a:r>
          </a:p>
          <a:p>
            <a:pPr>
              <a:spcBef>
                <a:spcPts val="0"/>
              </a:spcBef>
              <a:buNone/>
            </a:pPr>
            <a:r>
              <a:rPr lang="en-US" dirty="0" smtClean="0"/>
              <a:t>            </a:t>
            </a:r>
            <a:r>
              <a:rPr lang="en-US" dirty="0" err="1" smtClean="0"/>
              <a:t>System.out.println</a:t>
            </a:r>
            <a:r>
              <a:rPr lang="en-US" dirty="0" smtClean="0"/>
              <a:t>(o);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List&lt;Integer&gt; l1=</a:t>
            </a:r>
            <a:r>
              <a:rPr lang="en-US" dirty="0" err="1" smtClean="0"/>
              <a:t>Arrays.asList</a:t>
            </a:r>
            <a:r>
              <a:rPr lang="en-US" dirty="0" smtClean="0"/>
              <a:t>(1,2,3);  </a:t>
            </a:r>
          </a:p>
          <a:p>
            <a:pPr>
              <a:spcBef>
                <a:spcPts val="0"/>
              </a:spcBef>
              <a:buNone/>
            </a:pPr>
            <a:r>
              <a:rPr lang="en-US" dirty="0" smtClean="0"/>
              <a:t>    </a:t>
            </a:r>
            <a:r>
              <a:rPr lang="en-US" dirty="0" err="1" smtClean="0"/>
              <a:t>System.out.println</a:t>
            </a:r>
            <a:r>
              <a:rPr lang="en-US" dirty="0" smtClean="0"/>
              <a:t>("displaying the Integer values");  </a:t>
            </a:r>
          </a:p>
          <a:p>
            <a:pPr>
              <a:spcBef>
                <a:spcPts val="0"/>
              </a:spcBef>
              <a:buNone/>
            </a:pPr>
            <a:r>
              <a:rPr lang="en-US" dirty="0" smtClean="0"/>
              <a:t>    display(l1);  </a:t>
            </a:r>
          </a:p>
          <a:p>
            <a:pPr>
              <a:spcBef>
                <a:spcPts val="0"/>
              </a:spcBef>
              <a:buNone/>
            </a:pPr>
            <a:r>
              <a:rPr lang="en-US" dirty="0" smtClean="0"/>
              <a:t>    List&lt;String&gt; l2=</a:t>
            </a:r>
            <a:r>
              <a:rPr lang="en-US" dirty="0" err="1" smtClean="0"/>
              <a:t>Arrays.asList</a:t>
            </a:r>
            <a:r>
              <a:rPr lang="en-US" dirty="0" smtClean="0"/>
              <a:t>("</a:t>
            </a:r>
            <a:r>
              <a:rPr lang="en-US" dirty="0" err="1" smtClean="0"/>
              <a:t>One","Two","Three</a:t>
            </a:r>
            <a:r>
              <a:rPr lang="en-US" dirty="0" smtClean="0"/>
              <a:t>");  </a:t>
            </a:r>
          </a:p>
          <a:p>
            <a:pPr>
              <a:spcBef>
                <a:spcPts val="0"/>
              </a:spcBef>
              <a:buNone/>
            </a:pPr>
            <a:r>
              <a:rPr lang="en-US" dirty="0" smtClean="0"/>
              <a:t>      </a:t>
            </a:r>
            <a:r>
              <a:rPr lang="en-US" dirty="0" err="1" smtClean="0"/>
              <a:t>System.out.println</a:t>
            </a:r>
            <a:r>
              <a:rPr lang="en-US" dirty="0" smtClean="0"/>
              <a:t>("displaying the String values");  </a:t>
            </a:r>
          </a:p>
          <a:p>
            <a:pPr>
              <a:spcBef>
                <a:spcPts val="0"/>
              </a:spcBef>
              <a:buNone/>
            </a:pPr>
            <a:r>
              <a:rPr lang="en-US" dirty="0" smtClean="0"/>
              <a:t>        display(l2);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Bounded Wildcards</a:t>
            </a:r>
            <a:br>
              <a:rPr lang="en-US" dirty="0" smtClean="0"/>
            </a:br>
            <a:endParaRPr lang="en-US" dirty="0"/>
          </a:p>
        </p:txBody>
      </p:sp>
      <p:sp>
        <p:nvSpPr>
          <p:cNvPr id="3" name="Content Placeholder 2"/>
          <p:cNvSpPr>
            <a:spLocks noGrp="1"/>
          </p:cNvSpPr>
          <p:nvPr>
            <p:ph idx="1"/>
          </p:nvPr>
        </p:nvSpPr>
        <p:spPr/>
        <p:txBody>
          <a:bodyPr/>
          <a:lstStyle/>
          <a:p>
            <a:r>
              <a:rPr lang="en-GB" dirty="0" smtClean="0"/>
              <a:t>The purpose of lower bounded wildcards is to restrict the unknown type to be a specific type or a </a:t>
            </a:r>
            <a:r>
              <a:rPr lang="en-GB" dirty="0" err="1" smtClean="0"/>
              <a:t>supertype</a:t>
            </a:r>
            <a:r>
              <a:rPr lang="en-GB" dirty="0" smtClean="0"/>
              <a:t> of that type. It is used by declaring wildcard character ("?") followed by the super keyword, followed by its lower bound.</a:t>
            </a:r>
          </a:p>
          <a:p>
            <a:r>
              <a:rPr lang="en-GB" dirty="0" smtClean="0"/>
              <a:t>Syntax</a:t>
            </a:r>
          </a:p>
          <a:p>
            <a:r>
              <a:rPr lang="en-GB" dirty="0" smtClean="0"/>
              <a:t>List&lt;? </a:t>
            </a:r>
            <a:r>
              <a:rPr lang="en-GB" b="1" dirty="0" smtClean="0"/>
              <a:t>super</a:t>
            </a:r>
            <a:r>
              <a:rPr lang="en-GB" dirty="0" smtClean="0"/>
              <a:t> Integer&gt;  </a:t>
            </a:r>
          </a:p>
          <a:p>
            <a:r>
              <a:rPr lang="en-GB" dirty="0" smtClean="0"/>
              <a:t>Here,</a:t>
            </a:r>
          </a:p>
          <a:p>
            <a:r>
              <a:rPr lang="en-GB" b="1" dirty="0" smtClean="0"/>
              <a:t>?</a:t>
            </a:r>
            <a:r>
              <a:rPr lang="en-GB" dirty="0" smtClean="0"/>
              <a:t> is a wildcard character.</a:t>
            </a:r>
          </a:p>
          <a:p>
            <a:r>
              <a:rPr lang="en-GB" b="1" dirty="0" smtClean="0"/>
              <a:t>super</a:t>
            </a:r>
            <a:r>
              <a:rPr lang="en-GB" dirty="0" smtClean="0"/>
              <a:t>, is a keyword.</a:t>
            </a:r>
          </a:p>
          <a:p>
            <a:r>
              <a:rPr lang="en-GB" b="1" dirty="0" smtClean="0"/>
              <a:t>Integer</a:t>
            </a:r>
            <a:r>
              <a:rPr lang="en-GB" dirty="0" smtClean="0"/>
              <a:t>, is a wrapper class.</a:t>
            </a:r>
          </a:p>
          <a:p>
            <a:r>
              <a:rPr lang="en-GB" dirty="0" smtClean="0"/>
              <a:t>Suppose, we want to write the method for the list of Integer and its </a:t>
            </a:r>
            <a:r>
              <a:rPr lang="en-GB" dirty="0" err="1" smtClean="0"/>
              <a:t>supertype</a:t>
            </a:r>
            <a:r>
              <a:rPr lang="en-GB" dirty="0" smtClean="0"/>
              <a:t> (like Number, Object). Using </a:t>
            </a:r>
            <a:r>
              <a:rPr lang="en-GB" b="1" dirty="0" smtClean="0"/>
              <a:t>List&lt;? super Integer&gt;</a:t>
            </a:r>
            <a:r>
              <a:rPr lang="en-GB" dirty="0" smtClean="0"/>
              <a:t> is suitable for a list of type Integer or any of its </a:t>
            </a:r>
            <a:r>
              <a:rPr lang="en-GB" dirty="0" err="1" smtClean="0"/>
              <a:t>superclasses</a:t>
            </a:r>
            <a:r>
              <a:rPr lang="en-GB" dirty="0" smtClean="0"/>
              <a:t> whereas </a:t>
            </a:r>
            <a:r>
              <a:rPr lang="en-GB" b="1" dirty="0" smtClean="0"/>
              <a:t>List&lt;Integer&gt;</a:t>
            </a:r>
            <a:r>
              <a:rPr lang="en-GB" dirty="0" smtClean="0"/>
              <a:t> works with the list of type Integer only. So, </a:t>
            </a:r>
            <a:r>
              <a:rPr lang="en-GB" b="1" dirty="0" smtClean="0"/>
              <a:t>List&lt;? super Integer&gt;</a:t>
            </a:r>
            <a:r>
              <a:rPr lang="en-GB" dirty="0" smtClean="0"/>
              <a:t> is less restrictive than </a:t>
            </a:r>
            <a:r>
              <a:rPr lang="en-GB" b="1" dirty="0" smtClean="0"/>
              <a:t>List&lt;Integer&gt;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b="1" dirty="0" smtClean="0"/>
              <a:t>import</a:t>
            </a:r>
            <a:r>
              <a:rPr lang="en-US" dirty="0" smtClean="0"/>
              <a:t> </a:t>
            </a:r>
            <a:r>
              <a:rPr lang="en-US" dirty="0" err="1" smtClean="0"/>
              <a:t>java.util.Arrays</a:t>
            </a:r>
            <a:r>
              <a:rPr lang="en-US" dirty="0" smtClean="0"/>
              <a:t>;  </a:t>
            </a:r>
          </a:p>
          <a:p>
            <a:pPr>
              <a:spcBef>
                <a:spcPts val="0"/>
              </a:spcBef>
              <a:buNone/>
            </a:pPr>
            <a:r>
              <a:rPr lang="en-US" b="1" dirty="0" smtClean="0"/>
              <a:t>import</a:t>
            </a:r>
            <a:r>
              <a:rPr lang="en-US" dirty="0" smtClean="0"/>
              <a:t> </a:t>
            </a:r>
            <a:r>
              <a:rPr lang="en-US" dirty="0" err="1" smtClean="0"/>
              <a:t>java.util.List</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LowerBoundWildcard</a:t>
            </a:r>
            <a:r>
              <a:rPr lang="en-US" dirty="0" smtClean="0"/>
              <a:t> {  </a:t>
            </a:r>
          </a:p>
          <a:p>
            <a:pPr>
              <a:spcBef>
                <a:spcPts val="0"/>
              </a:spcBef>
              <a:buNone/>
            </a:pPr>
            <a:r>
              <a:rPr lang="en-US" dirty="0" smtClean="0"/>
              <a:t>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a:t>
            </a:r>
            <a:r>
              <a:rPr lang="en-US" dirty="0" err="1" smtClean="0"/>
              <a:t>addNumbers</a:t>
            </a:r>
            <a:r>
              <a:rPr lang="en-US" dirty="0" smtClean="0"/>
              <a:t>(List&lt;? </a:t>
            </a:r>
            <a:r>
              <a:rPr lang="en-US" b="1" dirty="0" smtClean="0"/>
              <a:t>super</a:t>
            </a:r>
            <a:r>
              <a:rPr lang="en-US" dirty="0" smtClean="0"/>
              <a:t> Integer&gt; list) {  </a:t>
            </a:r>
          </a:p>
          <a:p>
            <a:pPr>
              <a:spcBef>
                <a:spcPts val="0"/>
              </a:spcBef>
              <a:buNone/>
            </a:pPr>
            <a:r>
              <a:rPr lang="en-US" dirty="0" smtClean="0"/>
              <a:t>  </a:t>
            </a:r>
          </a:p>
          <a:p>
            <a:pPr>
              <a:spcBef>
                <a:spcPts val="0"/>
              </a:spcBef>
              <a:buNone/>
            </a:pPr>
            <a:r>
              <a:rPr lang="en-US" dirty="0" smtClean="0"/>
              <a:t>        </a:t>
            </a:r>
            <a:r>
              <a:rPr lang="en-US" b="1" dirty="0" smtClean="0"/>
              <a:t>for</a:t>
            </a:r>
            <a:r>
              <a:rPr lang="en-US" dirty="0" smtClean="0"/>
              <a:t>(Object n:list)  </a:t>
            </a:r>
          </a:p>
          <a:p>
            <a:pPr>
              <a:spcBef>
                <a:spcPts val="0"/>
              </a:spcBef>
              <a:buNone/>
            </a:pPr>
            <a:r>
              <a:rPr lang="en-US" dirty="0" smtClean="0"/>
              <a:t>        {  </a:t>
            </a:r>
          </a:p>
          <a:p>
            <a:pPr>
              <a:spcBef>
                <a:spcPts val="0"/>
              </a:spcBef>
              <a:buNone/>
            </a:pPr>
            <a:r>
              <a:rPr lang="en-US" dirty="0" smtClean="0"/>
              <a:t>              </a:t>
            </a:r>
            <a:r>
              <a:rPr lang="en-US" dirty="0" err="1" smtClean="0"/>
              <a:t>System.out.println</a:t>
            </a:r>
            <a:r>
              <a:rPr lang="en-US" dirty="0" smtClean="0"/>
              <a:t>(n);  </a:t>
            </a:r>
          </a:p>
          <a:p>
            <a:pPr>
              <a:spcBef>
                <a:spcPts val="0"/>
              </a:spcBef>
              <a:buNone/>
            </a:pPr>
            <a:r>
              <a:rPr lang="en-US" dirty="0" smtClean="0"/>
              <a:t>        }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List&lt;Integer&gt; l1=</a:t>
            </a:r>
            <a:r>
              <a:rPr lang="en-US" dirty="0" err="1" smtClean="0"/>
              <a:t>Arrays.asList</a:t>
            </a:r>
            <a:r>
              <a:rPr lang="en-US" dirty="0" smtClean="0"/>
              <a:t>(1,2,3);  </a:t>
            </a:r>
          </a:p>
          <a:p>
            <a:pPr>
              <a:spcBef>
                <a:spcPts val="0"/>
              </a:spcBef>
              <a:buNone/>
            </a:pPr>
            <a:r>
              <a:rPr lang="en-US" dirty="0" smtClean="0"/>
              <a:t>      </a:t>
            </a:r>
            <a:r>
              <a:rPr lang="en-US" dirty="0" err="1" smtClean="0"/>
              <a:t>System.out.println</a:t>
            </a:r>
            <a:r>
              <a:rPr lang="en-US" dirty="0" smtClean="0"/>
              <a:t>("displaying the Integer values");  </a:t>
            </a:r>
          </a:p>
          <a:p>
            <a:pPr>
              <a:spcBef>
                <a:spcPts val="0"/>
              </a:spcBef>
              <a:buNone/>
            </a:pPr>
            <a:r>
              <a:rPr lang="en-US" dirty="0" smtClean="0"/>
              <a:t>    </a:t>
            </a:r>
            <a:r>
              <a:rPr lang="en-US" dirty="0" err="1" smtClean="0"/>
              <a:t>addNumbers</a:t>
            </a:r>
            <a:r>
              <a:rPr lang="en-US" dirty="0" smtClean="0"/>
              <a:t>(l1);  </a:t>
            </a:r>
          </a:p>
          <a:p>
            <a:pPr>
              <a:spcBef>
                <a:spcPts val="0"/>
              </a:spcBef>
              <a:buNone/>
            </a:pPr>
            <a:r>
              <a:rPr lang="en-US" dirty="0" smtClean="0"/>
              <a:t>      </a:t>
            </a:r>
          </a:p>
          <a:p>
            <a:pPr>
              <a:spcBef>
                <a:spcPts val="0"/>
              </a:spcBef>
              <a:buNone/>
            </a:pPr>
            <a:r>
              <a:rPr lang="en-US" dirty="0" smtClean="0"/>
              <a:t>    List&lt;Number&gt; l2=</a:t>
            </a:r>
            <a:r>
              <a:rPr lang="en-US" dirty="0" err="1" smtClean="0"/>
              <a:t>Arrays.asList</a:t>
            </a:r>
            <a:r>
              <a:rPr lang="en-US" dirty="0" smtClean="0"/>
              <a:t>(1.0,2.0,3.0);  </a:t>
            </a:r>
          </a:p>
          <a:p>
            <a:pPr>
              <a:spcBef>
                <a:spcPts val="0"/>
              </a:spcBef>
              <a:buNone/>
            </a:pPr>
            <a:r>
              <a:rPr lang="en-US" dirty="0" smtClean="0"/>
              <a:t>      </a:t>
            </a:r>
            <a:r>
              <a:rPr lang="en-US" dirty="0" err="1" smtClean="0"/>
              <a:t>System.out.println</a:t>
            </a:r>
            <a:r>
              <a:rPr lang="en-US" dirty="0" smtClean="0"/>
              <a:t>("displaying the Number values");  </a:t>
            </a:r>
          </a:p>
          <a:p>
            <a:pPr>
              <a:spcBef>
                <a:spcPts val="0"/>
              </a:spcBef>
              <a:buNone/>
            </a:pPr>
            <a:r>
              <a:rPr lang="en-US" dirty="0" smtClean="0"/>
              <a:t>    </a:t>
            </a:r>
            <a:r>
              <a:rPr lang="en-US" dirty="0" err="1" smtClean="0"/>
              <a:t>addNumbers</a:t>
            </a:r>
            <a:r>
              <a:rPr lang="en-US" dirty="0" smtClean="0"/>
              <a:t>(l2);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Annotation</a:t>
            </a:r>
            <a:endParaRPr lang="en-US" dirty="0"/>
          </a:p>
        </p:txBody>
      </p:sp>
      <p:sp>
        <p:nvSpPr>
          <p:cNvPr id="3" name="Content Placeholder 2"/>
          <p:cNvSpPr>
            <a:spLocks noGrp="1"/>
          </p:cNvSpPr>
          <p:nvPr>
            <p:ph idx="1"/>
          </p:nvPr>
        </p:nvSpPr>
        <p:spPr/>
        <p:txBody>
          <a:bodyPr/>
          <a:lstStyle/>
          <a:p>
            <a:r>
              <a:rPr lang="en-GB" dirty="0" smtClean="0"/>
              <a:t>Java </a:t>
            </a:r>
            <a:r>
              <a:rPr lang="en-GB" b="1" dirty="0" smtClean="0"/>
              <a:t>Annotation</a:t>
            </a:r>
            <a:r>
              <a:rPr lang="en-GB" dirty="0" smtClean="0"/>
              <a:t> is a tag that represents the </a:t>
            </a:r>
            <a:r>
              <a:rPr lang="en-GB" i="1" dirty="0" smtClean="0"/>
              <a:t>metadata</a:t>
            </a:r>
            <a:r>
              <a:rPr lang="en-GB" dirty="0" smtClean="0"/>
              <a:t> i.e. attached with class, interface, methods or fields to indicate some additional information which can be used by java compiler and JVM.</a:t>
            </a:r>
          </a:p>
          <a:p>
            <a:r>
              <a:rPr lang="en-GB" dirty="0" smtClean="0"/>
              <a:t>Annotations in Java are used to provide additional information, so it is an alternative option for XML and Java marker interfaces.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b="1" dirty="0" smtClean="0"/>
              <a:t>Built-In Java Annotations</a:t>
            </a:r>
            <a:endParaRPr lang="en-US" b="1" dirty="0"/>
          </a:p>
        </p:txBody>
      </p:sp>
      <p:sp>
        <p:nvSpPr>
          <p:cNvPr id="3" name="Content Placeholder 2"/>
          <p:cNvSpPr>
            <a:spLocks noGrp="1"/>
          </p:cNvSpPr>
          <p:nvPr>
            <p:ph idx="1"/>
          </p:nvPr>
        </p:nvSpPr>
        <p:spPr>
          <a:xfrm>
            <a:off x="838200" y="1142984"/>
            <a:ext cx="10515600" cy="5033979"/>
          </a:xfrm>
        </p:spPr>
        <p:txBody>
          <a:bodyPr/>
          <a:lstStyle/>
          <a:p>
            <a:r>
              <a:rPr lang="en-GB" sz="2000" u="sng" dirty="0" smtClean="0"/>
              <a:t> </a:t>
            </a:r>
            <a:r>
              <a:rPr lang="en-GB" u="sng" dirty="0" smtClean="0"/>
              <a:t>Built-In Java Annotations used in Java code</a:t>
            </a:r>
          </a:p>
          <a:p>
            <a:pPr>
              <a:buNone/>
            </a:pPr>
            <a:r>
              <a:rPr lang="en-GB" dirty="0" smtClean="0"/>
              <a:t>@Override</a:t>
            </a:r>
          </a:p>
          <a:p>
            <a:pPr>
              <a:buNone/>
            </a:pPr>
            <a:r>
              <a:rPr lang="en-GB" dirty="0" smtClean="0"/>
              <a:t>@</a:t>
            </a:r>
            <a:r>
              <a:rPr lang="en-GB" dirty="0" err="1" smtClean="0"/>
              <a:t>SuppressWarnings</a:t>
            </a:r>
            <a:endParaRPr lang="en-GB" dirty="0" smtClean="0"/>
          </a:p>
          <a:p>
            <a:pPr>
              <a:buNone/>
            </a:pPr>
            <a:r>
              <a:rPr lang="en-GB" dirty="0" smtClean="0"/>
              <a:t>@Deprecated</a:t>
            </a:r>
          </a:p>
          <a:p>
            <a:r>
              <a:rPr lang="en-GB" u="sng" dirty="0" smtClean="0"/>
              <a:t>Built-In Java Annotations used in other annotations</a:t>
            </a:r>
          </a:p>
          <a:p>
            <a:pPr>
              <a:buNone/>
            </a:pPr>
            <a:r>
              <a:rPr lang="en-GB" dirty="0" smtClean="0"/>
              <a:t>@Target</a:t>
            </a:r>
          </a:p>
          <a:p>
            <a:pPr>
              <a:buNone/>
            </a:pPr>
            <a:r>
              <a:rPr lang="en-GB" dirty="0" smtClean="0"/>
              <a:t>@Retention</a:t>
            </a:r>
          </a:p>
          <a:p>
            <a:pPr>
              <a:buNone/>
            </a:pPr>
            <a:r>
              <a:rPr lang="en-GB" dirty="0" smtClean="0"/>
              <a:t>@Inherited</a:t>
            </a:r>
          </a:p>
          <a:p>
            <a:pPr>
              <a:buNone/>
            </a:pPr>
            <a:r>
              <a:rPr lang="en-GB" dirty="0" smtClean="0"/>
              <a:t>@Documented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@Override</a:t>
            </a:r>
            <a:endParaRPr lang="en-US" b="1" dirty="0"/>
          </a:p>
        </p:txBody>
      </p:sp>
      <p:sp>
        <p:nvSpPr>
          <p:cNvPr id="3" name="Content Placeholder 2"/>
          <p:cNvSpPr>
            <a:spLocks noGrp="1"/>
          </p:cNvSpPr>
          <p:nvPr>
            <p:ph idx="1"/>
          </p:nvPr>
        </p:nvSpPr>
        <p:spPr>
          <a:xfrm>
            <a:off x="738150" y="1071546"/>
            <a:ext cx="10515600" cy="5033979"/>
          </a:xfrm>
        </p:spPr>
        <p:txBody>
          <a:bodyPr/>
          <a:lstStyle/>
          <a:p>
            <a:r>
              <a:rPr lang="en-GB" sz="2000" dirty="0" smtClean="0"/>
              <a:t>@Override annotation assures that the subclass method is overriding the parent class method. If it is not so, compile time error occurs.</a:t>
            </a:r>
          </a:p>
          <a:p>
            <a:r>
              <a:rPr lang="en-GB" sz="2000" dirty="0" smtClean="0"/>
              <a:t>Sometimes, we does the silly mistake such as spelling mistakes etc. So, it is better to mark @Override annotation that provides </a:t>
            </a:r>
            <a:r>
              <a:rPr lang="en-GB" sz="2000" dirty="0" err="1" smtClean="0"/>
              <a:t>assurity</a:t>
            </a:r>
            <a:r>
              <a:rPr lang="en-GB" sz="2000" dirty="0" smtClean="0"/>
              <a:t> that method is overridden.</a:t>
            </a:r>
          </a:p>
          <a:p>
            <a:pPr>
              <a:spcBef>
                <a:spcPts val="0"/>
              </a:spcBef>
              <a:buNone/>
            </a:pPr>
            <a:r>
              <a:rPr lang="en-US" sz="2000" b="1" dirty="0" smtClean="0"/>
              <a:t>class</a:t>
            </a:r>
            <a:r>
              <a:rPr lang="en-US" sz="2000" dirty="0" smtClean="0"/>
              <a:t> Animal{  </a:t>
            </a:r>
          </a:p>
          <a:p>
            <a:pPr>
              <a:spcBef>
                <a:spcPts val="0"/>
              </a:spcBef>
              <a:buNone/>
            </a:pPr>
            <a:r>
              <a:rPr lang="en-US" sz="2000" b="1" dirty="0" smtClean="0"/>
              <a:t>      void</a:t>
            </a:r>
            <a:r>
              <a:rPr lang="en-US" sz="2000" dirty="0" smtClean="0"/>
              <a:t> </a:t>
            </a:r>
            <a:r>
              <a:rPr lang="en-US" sz="2000" dirty="0" err="1" smtClean="0"/>
              <a:t>eatSomething</a:t>
            </a:r>
            <a:r>
              <a:rPr lang="en-US" sz="2000" dirty="0" smtClean="0"/>
              <a:t>() { </a:t>
            </a:r>
            <a:r>
              <a:rPr lang="en-US" sz="2000" dirty="0" err="1" smtClean="0"/>
              <a:t>System.out.println</a:t>
            </a:r>
            <a:r>
              <a:rPr lang="en-US" sz="2000" dirty="0" smtClean="0"/>
              <a:t>("eating something"); }  </a:t>
            </a:r>
          </a:p>
          <a:p>
            <a:pPr>
              <a:spcBef>
                <a:spcPts val="0"/>
              </a:spcBef>
              <a:buNone/>
            </a:pPr>
            <a:r>
              <a:rPr lang="en-US" sz="2000" dirty="0" smtClean="0"/>
              <a:t>}  </a:t>
            </a:r>
          </a:p>
          <a:p>
            <a:pPr>
              <a:spcBef>
                <a:spcPts val="0"/>
              </a:spcBef>
              <a:buNone/>
            </a:pPr>
            <a:r>
              <a:rPr lang="en-US" sz="2000" dirty="0" smtClean="0"/>
              <a:t> </a:t>
            </a:r>
            <a:r>
              <a:rPr lang="en-US" sz="2000" b="1" dirty="0" smtClean="0"/>
              <a:t>class</a:t>
            </a:r>
            <a:r>
              <a:rPr lang="en-US" sz="2000" dirty="0" smtClean="0"/>
              <a:t> Dog </a:t>
            </a:r>
            <a:r>
              <a:rPr lang="en-US" sz="2000" b="1" dirty="0" smtClean="0"/>
              <a:t>extends</a:t>
            </a:r>
            <a:r>
              <a:rPr lang="en-US" sz="2000" dirty="0" smtClean="0"/>
              <a:t> Animal{  </a:t>
            </a:r>
          </a:p>
          <a:p>
            <a:pPr>
              <a:spcBef>
                <a:spcPts val="0"/>
              </a:spcBef>
              <a:buNone/>
            </a:pPr>
            <a:r>
              <a:rPr lang="en-US" sz="2000" dirty="0" smtClean="0"/>
              <a:t>    @Override  </a:t>
            </a:r>
          </a:p>
          <a:p>
            <a:pPr>
              <a:spcBef>
                <a:spcPts val="0"/>
              </a:spcBef>
              <a:buNone/>
            </a:pPr>
            <a:r>
              <a:rPr lang="en-US" sz="2000" b="1" dirty="0" smtClean="0"/>
              <a:t>    void</a:t>
            </a:r>
            <a:r>
              <a:rPr lang="en-US" sz="2000" dirty="0" smtClean="0"/>
              <a:t> </a:t>
            </a:r>
            <a:r>
              <a:rPr lang="en-US" sz="2000" dirty="0" err="1" smtClean="0"/>
              <a:t>eatsomething</a:t>
            </a:r>
            <a:r>
              <a:rPr lang="en-US" sz="2000" dirty="0" smtClean="0"/>
              <a:t>() { </a:t>
            </a:r>
            <a:r>
              <a:rPr lang="en-US" sz="2000" dirty="0" err="1" smtClean="0"/>
              <a:t>System.out.println</a:t>
            </a:r>
            <a:r>
              <a:rPr lang="en-US" sz="2000" dirty="0" smtClean="0"/>
              <a:t>("eating foods"); }//should be </a:t>
            </a:r>
            <a:r>
              <a:rPr lang="en-US" sz="2000" dirty="0" err="1" smtClean="0"/>
              <a:t>eatSomething</a:t>
            </a:r>
            <a:r>
              <a:rPr lang="en-US" sz="2000" dirty="0" smtClean="0"/>
              <a:t>  </a:t>
            </a:r>
          </a:p>
          <a:p>
            <a:pPr>
              <a:spcBef>
                <a:spcPts val="0"/>
              </a:spcBef>
              <a:buNone/>
            </a:pPr>
            <a:r>
              <a:rPr lang="en-US" sz="2000" dirty="0" smtClean="0"/>
              <a:t>}  </a:t>
            </a:r>
          </a:p>
          <a:p>
            <a:pPr>
              <a:spcBef>
                <a:spcPts val="0"/>
              </a:spcBef>
              <a:buNone/>
            </a:pPr>
            <a:r>
              <a:rPr lang="en-US" sz="2000" dirty="0" smtClean="0"/>
              <a:t> cl</a:t>
            </a:r>
            <a:r>
              <a:rPr lang="en-US" sz="2000" b="1" dirty="0" smtClean="0"/>
              <a:t>ass</a:t>
            </a:r>
            <a:r>
              <a:rPr lang="en-US" sz="2000" dirty="0" smtClean="0"/>
              <a:t> TestAnnotation1{  </a:t>
            </a:r>
          </a:p>
          <a:p>
            <a:pPr>
              <a:spcBef>
                <a:spcPts val="0"/>
              </a:spcBef>
              <a:buNone/>
            </a:pPr>
            <a:r>
              <a:rPr lang="en-US" sz="2000" b="1" dirty="0" smtClean="0"/>
              <a:t>         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Animal a=</a:t>
            </a:r>
            <a:r>
              <a:rPr lang="en-US" sz="2000" b="1" dirty="0" smtClean="0"/>
              <a:t>new</a:t>
            </a:r>
            <a:r>
              <a:rPr lang="en-US" sz="2000" dirty="0" smtClean="0"/>
              <a:t> Dog();  </a:t>
            </a:r>
          </a:p>
          <a:p>
            <a:pPr>
              <a:spcBef>
                <a:spcPts val="0"/>
              </a:spcBef>
              <a:buNone/>
            </a:pPr>
            <a:r>
              <a:rPr lang="en-US" sz="2000" dirty="0" smtClean="0"/>
              <a:t>              </a:t>
            </a:r>
            <a:r>
              <a:rPr lang="en-US" sz="2000" dirty="0" err="1" smtClean="0"/>
              <a:t>a.eatSomething</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buNone/>
            </a:pPr>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a:t>
            </a:r>
            <a:r>
              <a:rPr lang="en-US" dirty="0" err="1" smtClean="0"/>
              <a:t>SuppressWarnings</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 @</a:t>
            </a:r>
            <a:r>
              <a:rPr lang="en-GB" dirty="0" err="1" smtClean="0"/>
              <a:t>SuppressWarnings</a:t>
            </a:r>
            <a:r>
              <a:rPr lang="en-GB" dirty="0" smtClean="0"/>
              <a:t> annotation: is used to suppress warnings issued by the compiler.</a:t>
            </a:r>
          </a:p>
          <a:p>
            <a:r>
              <a:rPr lang="en-GB" dirty="0" smtClean="0"/>
              <a:t>If you remove the @</a:t>
            </a:r>
            <a:r>
              <a:rPr lang="en-GB" dirty="0" err="1" smtClean="0"/>
              <a:t>SuppressWarnings</a:t>
            </a:r>
            <a:r>
              <a:rPr lang="en-GB" dirty="0" smtClean="0"/>
              <a:t>("unchecked") annotation, it will show warning at compile time because we are using non-generic collection.</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TestAnnotation2{  </a:t>
            </a:r>
          </a:p>
          <a:p>
            <a:pPr>
              <a:spcBef>
                <a:spcPts val="0"/>
              </a:spcBef>
              <a:buNone/>
            </a:pPr>
            <a:r>
              <a:rPr lang="en-US" sz="2000" dirty="0" smtClean="0"/>
              <a:t>      @</a:t>
            </a:r>
            <a:r>
              <a:rPr lang="en-US" sz="2000" dirty="0" err="1" smtClean="0"/>
              <a:t>SuppressWarnings</a:t>
            </a:r>
            <a:r>
              <a:rPr lang="en-US" sz="2000" dirty="0" smtClean="0"/>
              <a:t>("unchecked")  </a:t>
            </a:r>
          </a:p>
          <a:p>
            <a:pPr>
              <a:spcBef>
                <a:spcPts val="0"/>
              </a:spcBef>
              <a:buNone/>
            </a:pPr>
            <a:r>
              <a:rPr lang="en-US" sz="2000" b="1" dirty="0" smtClean="0"/>
              <a:t>      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ArrayList</a:t>
            </a:r>
            <a:r>
              <a:rPr lang="en-US" sz="2000" dirty="0" smtClean="0"/>
              <a:t> list=</a:t>
            </a:r>
            <a:r>
              <a:rPr lang="en-US" sz="2000" b="1" dirty="0" smtClean="0"/>
              <a:t>new</a:t>
            </a:r>
            <a:r>
              <a:rPr lang="en-US" sz="2000" dirty="0" smtClean="0"/>
              <a:t> </a:t>
            </a:r>
            <a:r>
              <a:rPr lang="en-US" sz="2000" dirty="0" err="1" smtClean="0"/>
              <a:t>ArrayList</a:t>
            </a:r>
            <a:r>
              <a:rPr lang="en-US" sz="2000" dirty="0" smtClean="0"/>
              <a:t>();  </a:t>
            </a:r>
          </a:p>
          <a:p>
            <a:pPr>
              <a:spcBef>
                <a:spcPts val="0"/>
              </a:spcBef>
              <a:buNone/>
            </a:pPr>
            <a:r>
              <a:rPr lang="en-US" sz="2000" dirty="0" smtClean="0"/>
              <a:t>             </a:t>
            </a:r>
            <a:r>
              <a:rPr lang="en-US" sz="2000" dirty="0" err="1" smtClean="0"/>
              <a:t>list.add</a:t>
            </a:r>
            <a:r>
              <a:rPr lang="en-US" sz="2000" dirty="0" smtClean="0"/>
              <a:t>("</a:t>
            </a:r>
            <a:r>
              <a:rPr lang="en-US" sz="2000" dirty="0" err="1" smtClean="0"/>
              <a:t>sonoo</a:t>
            </a:r>
            <a:r>
              <a:rPr lang="en-US" sz="2000" dirty="0" smtClean="0"/>
              <a:t>");  </a:t>
            </a:r>
          </a:p>
          <a:p>
            <a:pPr>
              <a:spcBef>
                <a:spcPts val="0"/>
              </a:spcBef>
              <a:buNone/>
            </a:pPr>
            <a:r>
              <a:rPr lang="en-US" sz="2000" dirty="0" smtClean="0"/>
              <a:t>             </a:t>
            </a:r>
            <a:r>
              <a:rPr lang="en-US" sz="2000" dirty="0" err="1" smtClean="0"/>
              <a:t>list.add</a:t>
            </a:r>
            <a:r>
              <a:rPr lang="en-US" sz="2000" dirty="0" smtClean="0"/>
              <a:t>("</a:t>
            </a:r>
            <a:r>
              <a:rPr lang="en-US" sz="2000" dirty="0" err="1" smtClean="0"/>
              <a:t>vimal</a:t>
            </a:r>
            <a:r>
              <a:rPr lang="en-US" sz="2000" dirty="0" smtClean="0"/>
              <a:t>");  </a:t>
            </a:r>
          </a:p>
          <a:p>
            <a:pPr>
              <a:spcBef>
                <a:spcPts val="0"/>
              </a:spcBef>
              <a:buNone/>
            </a:pPr>
            <a:r>
              <a:rPr lang="en-US" sz="2000" dirty="0" smtClean="0"/>
              <a:t>             </a:t>
            </a:r>
            <a:r>
              <a:rPr lang="en-US" sz="2000" dirty="0" err="1" smtClean="0"/>
              <a:t>list.add</a:t>
            </a:r>
            <a:r>
              <a:rPr lang="en-US" sz="2000" dirty="0" smtClean="0"/>
              <a:t>("</a:t>
            </a:r>
            <a:r>
              <a:rPr lang="en-US" sz="2000" dirty="0" err="1" smtClean="0"/>
              <a:t>ratan</a:t>
            </a:r>
            <a:r>
              <a:rPr lang="en-US" sz="2000" dirty="0" smtClean="0"/>
              <a:t>");  </a:t>
            </a:r>
          </a:p>
          <a:p>
            <a:pPr>
              <a:spcBef>
                <a:spcPts val="0"/>
              </a:spcBef>
              <a:buNone/>
            </a:pPr>
            <a:r>
              <a:rPr lang="en-US" sz="2000" dirty="0" smtClean="0"/>
              <a:t>            </a:t>
            </a:r>
            <a:r>
              <a:rPr lang="en-US" sz="2000" b="1" dirty="0" smtClean="0"/>
              <a:t>for</a:t>
            </a:r>
            <a:r>
              <a:rPr lang="en-US" sz="2000" dirty="0" smtClean="0"/>
              <a:t>(Object </a:t>
            </a:r>
            <a:r>
              <a:rPr lang="en-US" sz="2000" dirty="0" err="1" smtClean="0"/>
              <a:t>obj:list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obj</a:t>
            </a:r>
            <a:r>
              <a:rPr lang="en-US" sz="2000" dirty="0" smtClean="0"/>
              <a:t>);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US" dirty="0" smtClean="0"/>
              <a:t/>
            </a:r>
            <a:br>
              <a:rPr lang="en-US" dirty="0" smtClean="0"/>
            </a:br>
            <a:r>
              <a:rPr lang="en-US" dirty="0" smtClean="0"/>
              <a:t>@Deprecated</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dirty="0" smtClean="0"/>
              <a:t>@Deprecated </a:t>
            </a:r>
            <a:r>
              <a:rPr lang="en-GB" dirty="0" err="1" smtClean="0"/>
              <a:t>annoation</a:t>
            </a:r>
            <a:r>
              <a:rPr lang="en-GB" dirty="0" smtClean="0"/>
              <a:t> marks that this method is deprecated so compiler prints warning. It informs user that it may be removed in the future versions. So, it is better not to use such methods.</a:t>
            </a:r>
          </a:p>
          <a:p>
            <a:pPr>
              <a:spcBef>
                <a:spcPts val="0"/>
              </a:spcBef>
              <a:buNone/>
            </a:pPr>
            <a:r>
              <a:rPr lang="en-US" sz="2000" b="1" dirty="0" smtClean="0"/>
              <a:t>class</a:t>
            </a:r>
            <a:r>
              <a:rPr lang="en-US" sz="2000" dirty="0" smtClean="0"/>
              <a:t> A{  </a:t>
            </a:r>
          </a:p>
          <a:p>
            <a:pPr>
              <a:spcBef>
                <a:spcPts val="0"/>
              </a:spcBef>
              <a:buNone/>
            </a:pPr>
            <a:r>
              <a:rPr lang="en-US" sz="2000" b="1" dirty="0" smtClean="0"/>
              <a:t>      void</a:t>
            </a:r>
            <a:r>
              <a:rPr lang="en-US" sz="2000" dirty="0" smtClean="0"/>
              <a:t> m(){  </a:t>
            </a:r>
            <a:r>
              <a:rPr lang="en-US" sz="2000" dirty="0" err="1" smtClean="0"/>
              <a:t>System.out.println</a:t>
            </a:r>
            <a:r>
              <a:rPr lang="en-US" sz="2000" dirty="0" smtClean="0"/>
              <a:t>("hello m"); }    </a:t>
            </a:r>
          </a:p>
          <a:p>
            <a:pPr>
              <a:spcBef>
                <a:spcPts val="0"/>
              </a:spcBef>
              <a:buNone/>
            </a:pPr>
            <a:r>
              <a:rPr lang="en-US" sz="2000" dirty="0" smtClean="0"/>
              <a:t>     @Deprecated  </a:t>
            </a:r>
          </a:p>
          <a:p>
            <a:pPr>
              <a:spcBef>
                <a:spcPts val="0"/>
              </a:spcBef>
              <a:buNone/>
            </a:pPr>
            <a:r>
              <a:rPr lang="en-US" sz="2000" b="1" dirty="0" smtClean="0"/>
              <a:t>      void</a:t>
            </a:r>
            <a:r>
              <a:rPr lang="en-US" sz="2000" dirty="0" smtClean="0"/>
              <a:t> n(){</a:t>
            </a:r>
            <a:r>
              <a:rPr lang="en-US" sz="2000" dirty="0" err="1" smtClean="0"/>
              <a:t>System.out.println</a:t>
            </a:r>
            <a:r>
              <a:rPr lang="en-US" sz="2000" dirty="0" smtClean="0"/>
              <a:t>("hello n");}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class</a:t>
            </a:r>
            <a:r>
              <a:rPr lang="en-US" sz="2000" dirty="0" smtClean="0"/>
              <a:t> TestAnnotation3{  </a:t>
            </a:r>
          </a:p>
          <a:p>
            <a:pPr>
              <a:spcBef>
                <a:spcPts val="0"/>
              </a:spcBef>
              <a:buNone/>
            </a:pPr>
            <a:r>
              <a:rPr lang="en-US" sz="2000" b="1" dirty="0" smtClean="0"/>
              <a:t>      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 </a:t>
            </a:r>
            <a:r>
              <a:rPr lang="en-US" sz="2000" dirty="0" err="1" smtClean="0"/>
              <a:t>a</a:t>
            </a:r>
            <a:r>
              <a:rPr lang="en-US" sz="2000" dirty="0" smtClean="0"/>
              <a:t>=</a:t>
            </a:r>
            <a:r>
              <a:rPr lang="en-US" sz="2000" b="1" dirty="0" smtClean="0"/>
              <a:t>new</a:t>
            </a:r>
            <a:r>
              <a:rPr lang="en-US" sz="2000" dirty="0" smtClean="0"/>
              <a:t> A();  </a:t>
            </a:r>
          </a:p>
          <a:p>
            <a:pPr>
              <a:spcBef>
                <a:spcPts val="0"/>
              </a:spcBef>
              <a:buNone/>
            </a:pPr>
            <a:r>
              <a:rPr lang="en-US" sz="2000" dirty="0" smtClean="0"/>
              <a:t>             </a:t>
            </a:r>
            <a:r>
              <a:rPr lang="en-US" sz="2000" dirty="0" err="1" smtClean="0"/>
              <a:t>a.n</a:t>
            </a:r>
            <a:r>
              <a:rPr lang="en-US" sz="2000" dirty="0" smtClean="0"/>
              <a:t>();  </a:t>
            </a:r>
          </a:p>
          <a:p>
            <a:pPr>
              <a:spcBef>
                <a:spcPts val="0"/>
              </a:spcBef>
              <a:buNone/>
            </a:pPr>
            <a:r>
              <a:rPr lang="en-US" sz="2000" dirty="0" smtClean="0"/>
              <a:t>     }</a:t>
            </a:r>
          </a:p>
          <a:p>
            <a:pPr>
              <a:spcBef>
                <a:spcPts val="0"/>
              </a:spcBef>
              <a:buNone/>
            </a:pPr>
            <a:r>
              <a:rPr lang="en-US" sz="2000" dirty="0" smtClean="0"/>
              <a:t>}  </a:t>
            </a:r>
          </a:p>
          <a:p>
            <a:pPr>
              <a:buNone/>
            </a:pPr>
            <a:endParaRPr lang="en-US" dirty="0" smtClean="0"/>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Java Custom Annotations/</a:t>
            </a:r>
            <a:r>
              <a:rPr lang="en-GB" dirty="0" smtClean="0"/>
              <a:t> Java User-defined annotations </a:t>
            </a:r>
            <a:endParaRPr lang="en-US" dirty="0"/>
          </a:p>
        </p:txBody>
      </p:sp>
      <p:sp>
        <p:nvSpPr>
          <p:cNvPr id="3" name="Content Placeholder 2"/>
          <p:cNvSpPr>
            <a:spLocks noGrp="1"/>
          </p:cNvSpPr>
          <p:nvPr>
            <p:ph idx="1"/>
          </p:nvPr>
        </p:nvSpPr>
        <p:spPr>
          <a:xfrm>
            <a:off x="838200" y="1357298"/>
            <a:ext cx="10515600" cy="4819665"/>
          </a:xfrm>
        </p:spPr>
        <p:txBody>
          <a:bodyPr/>
          <a:lstStyle/>
          <a:p>
            <a:r>
              <a:rPr lang="en-GB" b="1" dirty="0" smtClean="0"/>
              <a:t> </a:t>
            </a:r>
            <a:r>
              <a:rPr lang="en-GB" dirty="0" smtClean="0"/>
              <a:t>are easy to create and use. </a:t>
            </a:r>
          </a:p>
          <a:p>
            <a:r>
              <a:rPr lang="en-GB" dirty="0" smtClean="0"/>
              <a:t>The </a:t>
            </a:r>
            <a:r>
              <a:rPr lang="en-GB" i="1" dirty="0" smtClean="0"/>
              <a:t>@interface</a:t>
            </a:r>
            <a:r>
              <a:rPr lang="en-GB" dirty="0" smtClean="0"/>
              <a:t> element is used to declare an annotation. For example:</a:t>
            </a:r>
          </a:p>
          <a:p>
            <a:pPr>
              <a:buNone/>
            </a:pPr>
            <a:r>
              <a:rPr lang="en-GB" b="1" dirty="0" smtClean="0"/>
              <a:t>          @interface</a:t>
            </a:r>
            <a:r>
              <a:rPr lang="en-GB" dirty="0" smtClean="0"/>
              <a:t> </a:t>
            </a:r>
            <a:r>
              <a:rPr lang="en-GB" dirty="0" err="1" smtClean="0"/>
              <a:t>MyAnnotation</a:t>
            </a:r>
            <a:r>
              <a:rPr lang="en-GB" dirty="0" smtClean="0"/>
              <a:t>{}  </a:t>
            </a:r>
          </a:p>
          <a:p>
            <a:pPr>
              <a:buNone/>
            </a:pPr>
            <a:r>
              <a:rPr lang="en-GB" dirty="0" smtClean="0"/>
              <a:t>Here, </a:t>
            </a:r>
            <a:r>
              <a:rPr lang="en-GB" dirty="0" err="1" smtClean="0"/>
              <a:t>MyAnnotation</a:t>
            </a:r>
            <a:r>
              <a:rPr lang="en-GB" dirty="0" smtClean="0"/>
              <a:t> is the custom annotation name.</a:t>
            </a:r>
          </a:p>
          <a:p>
            <a:r>
              <a:rPr lang="en-GB" dirty="0" smtClean="0"/>
              <a:t>There are few points that should be remembered by the programmer.</a:t>
            </a:r>
          </a:p>
          <a:p>
            <a:pPr marL="514350" indent="-514350">
              <a:buFont typeface="+mj-lt"/>
              <a:buAutoNum type="arabicPeriod"/>
            </a:pPr>
            <a:r>
              <a:rPr lang="en-GB" dirty="0" smtClean="0"/>
              <a:t>Method should not have any throws clauses</a:t>
            </a:r>
          </a:p>
          <a:p>
            <a:pPr marL="514350" indent="-514350">
              <a:buFont typeface="+mj-lt"/>
              <a:buAutoNum type="arabicPeriod"/>
            </a:pPr>
            <a:r>
              <a:rPr lang="en-GB" dirty="0" smtClean="0"/>
              <a:t>Method should return one of the following: primitive data types, String, Class, </a:t>
            </a:r>
            <a:r>
              <a:rPr lang="en-GB" dirty="0" err="1" smtClean="0"/>
              <a:t>enum</a:t>
            </a:r>
            <a:r>
              <a:rPr lang="en-GB" dirty="0" smtClean="0"/>
              <a:t> or array of these data types.</a:t>
            </a:r>
          </a:p>
          <a:p>
            <a:pPr marL="514350" indent="-514350">
              <a:buFont typeface="+mj-lt"/>
              <a:buAutoNum type="arabicPeriod"/>
            </a:pPr>
            <a:r>
              <a:rPr lang="en-GB" dirty="0" smtClean="0"/>
              <a:t>Method should not have any parameter.</a:t>
            </a:r>
          </a:p>
          <a:p>
            <a:pPr marL="514350" indent="-514350">
              <a:buFont typeface="+mj-lt"/>
              <a:buAutoNum type="arabicPeriod"/>
            </a:pPr>
            <a:r>
              <a:rPr lang="en-GB" dirty="0" smtClean="0"/>
              <a:t>We should attach @ just before interface keyword to define annotation.</a:t>
            </a:r>
          </a:p>
          <a:p>
            <a:pPr marL="514350" indent="-514350">
              <a:buFont typeface="+mj-lt"/>
              <a:buAutoNum type="arabicPeriod"/>
            </a:pPr>
            <a:r>
              <a:rPr lang="en-GB" dirty="0" smtClean="0"/>
              <a:t>It may assign a default value to the method.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
            </a:r>
            <a:br>
              <a:rPr lang="en-GB" dirty="0" smtClean="0"/>
            </a:br>
            <a:r>
              <a:rPr lang="en-GB" dirty="0" smtClean="0"/>
              <a:t>Types of Annotation</a:t>
            </a:r>
            <a:br>
              <a:rPr lang="en-GB" dirty="0" smtClean="0"/>
            </a:br>
            <a:r>
              <a:rPr lang="en-GB" dirty="0" smtClean="0"/>
              <a:t> </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pic>
        <p:nvPicPr>
          <p:cNvPr id="7" name="Content Placeholder 6" descr="Java Annotation Types"/>
          <p:cNvPicPr>
            <a:picLocks noGrp="1"/>
          </p:cNvPicPr>
          <p:nvPr>
            <p:ph idx="1"/>
          </p:nvPr>
        </p:nvPicPr>
        <p:blipFill>
          <a:blip r:embed="rId2"/>
          <a:srcRect/>
          <a:stretch>
            <a:fillRect/>
          </a:stretch>
        </p:blipFill>
        <p:spPr bwMode="auto">
          <a:xfrm>
            <a:off x="2381224" y="1285861"/>
            <a:ext cx="5800751" cy="420609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IN" dirty="0" smtClean="0"/>
              <a:t>Methods in </a:t>
            </a:r>
            <a:r>
              <a:rPr lang="en-IN" dirty="0" err="1" smtClean="0"/>
              <a:t>FileOutputStream</a:t>
            </a:r>
            <a:endParaRPr lang="en-US" dirty="0"/>
          </a:p>
        </p:txBody>
      </p:sp>
      <p:sp>
        <p:nvSpPr>
          <p:cNvPr id="3" name="Content Placeholder 2"/>
          <p:cNvSpPr>
            <a:spLocks noGrp="1"/>
          </p:cNvSpPr>
          <p:nvPr>
            <p:ph idx="1"/>
          </p:nvPr>
        </p:nvSpPr>
        <p:spPr>
          <a:xfrm>
            <a:off x="838200" y="1357298"/>
            <a:ext cx="10515600" cy="4819665"/>
          </a:xfrm>
        </p:spPr>
        <p:txBody>
          <a:bodyPr/>
          <a:lstStyle/>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graphicFrame>
        <p:nvGraphicFramePr>
          <p:cNvPr id="6" name="Table 5"/>
          <p:cNvGraphicFramePr>
            <a:graphicFrameLocks noGrp="1"/>
          </p:cNvGraphicFramePr>
          <p:nvPr/>
        </p:nvGraphicFramePr>
        <p:xfrm>
          <a:off x="1452530" y="1009226"/>
          <a:ext cx="8707470" cy="5410200"/>
        </p:xfrm>
        <a:graphic>
          <a:graphicData uri="http://schemas.openxmlformats.org/drawingml/2006/table">
            <a:tbl>
              <a:tblPr firstRow="1" bandRow="1">
                <a:tableStyleId>{5C22544A-7EE6-4342-B048-85BDC9FD1C3A}</a:tableStyleId>
              </a:tblPr>
              <a:tblGrid>
                <a:gridCol w="4353735"/>
                <a:gridCol w="4353735"/>
              </a:tblGrid>
              <a:tr h="309559">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313859">
                <a:tc>
                  <a:txBody>
                    <a:bodyPr/>
                    <a:lstStyle/>
                    <a:p>
                      <a:pPr algn="just" fontAlgn="t"/>
                      <a:r>
                        <a:rPr lang="en-US">
                          <a:solidFill>
                            <a:srgbClr val="333333"/>
                          </a:solidFill>
                          <a:latin typeface="inter-regular"/>
                        </a:rPr>
                        <a:t>protected void finalize()</a:t>
                      </a:r>
                    </a:p>
                  </a:txBody>
                  <a:tcPr marL="76200" marR="76200" marT="76200" marB="76200"/>
                </a:tc>
                <a:tc>
                  <a:txBody>
                    <a:bodyPr/>
                    <a:lstStyle/>
                    <a:p>
                      <a:pPr algn="just" fontAlgn="t"/>
                      <a:r>
                        <a:rPr lang="en-GB">
                          <a:solidFill>
                            <a:srgbClr val="333333"/>
                          </a:solidFill>
                          <a:latin typeface="inter-regular"/>
                        </a:rPr>
                        <a:t>It is used to clean up the connection with the file output stream.</a:t>
                      </a:r>
                    </a:p>
                  </a:txBody>
                  <a:tcPr marL="76200" marR="76200" marT="76200" marB="76200"/>
                </a:tc>
              </a:tr>
              <a:tr h="313859">
                <a:tc>
                  <a:txBody>
                    <a:bodyPr/>
                    <a:lstStyle/>
                    <a:p>
                      <a:pPr algn="just" fontAlgn="t"/>
                      <a:r>
                        <a:rPr lang="en-US">
                          <a:solidFill>
                            <a:srgbClr val="333333"/>
                          </a:solidFill>
                          <a:latin typeface="inter-regular"/>
                        </a:rPr>
                        <a:t>void write(byte[] ary)</a:t>
                      </a:r>
                    </a:p>
                  </a:txBody>
                  <a:tcPr marL="76200" marR="76200" marT="76200" marB="76200"/>
                </a:tc>
                <a:tc>
                  <a:txBody>
                    <a:bodyPr/>
                    <a:lstStyle/>
                    <a:p>
                      <a:pPr algn="just" fontAlgn="t"/>
                      <a:r>
                        <a:rPr lang="en-GB">
                          <a:solidFill>
                            <a:srgbClr val="333333"/>
                          </a:solidFill>
                          <a:latin typeface="inter-regular"/>
                        </a:rPr>
                        <a:t>It is used to write </a:t>
                      </a:r>
                      <a:r>
                        <a:rPr lang="en-GB" b="1">
                          <a:solidFill>
                            <a:srgbClr val="333333"/>
                          </a:solidFill>
                          <a:latin typeface="inter-bold"/>
                        </a:rPr>
                        <a:t>ary.length</a:t>
                      </a:r>
                      <a:r>
                        <a:rPr lang="en-GB">
                          <a:solidFill>
                            <a:srgbClr val="333333"/>
                          </a:solidFill>
                          <a:latin typeface="inter-regular"/>
                        </a:rPr>
                        <a:t> bytes from the byte </a:t>
                      </a:r>
                      <a:r>
                        <a:rPr lang="en-GB" u="none" strike="noStrike">
                          <a:solidFill>
                            <a:srgbClr val="008000"/>
                          </a:solidFill>
                          <a:latin typeface="inter-regular"/>
                          <a:hlinkClick r:id="rId2"/>
                        </a:rPr>
                        <a:t>array</a:t>
                      </a:r>
                      <a:r>
                        <a:rPr lang="en-GB">
                          <a:solidFill>
                            <a:srgbClr val="333333"/>
                          </a:solidFill>
                          <a:latin typeface="inter-regular"/>
                        </a:rPr>
                        <a:t> to the file output stream.</a:t>
                      </a:r>
                    </a:p>
                  </a:txBody>
                  <a:tcPr marL="76200" marR="76200" marT="76200" marB="76200"/>
                </a:tc>
              </a:tr>
              <a:tr h="313859">
                <a:tc>
                  <a:txBody>
                    <a:bodyPr/>
                    <a:lstStyle/>
                    <a:p>
                      <a:pPr algn="just" fontAlgn="t"/>
                      <a:r>
                        <a:rPr lang="en-GB">
                          <a:solidFill>
                            <a:srgbClr val="333333"/>
                          </a:solidFill>
                          <a:latin typeface="inter-regular"/>
                        </a:rPr>
                        <a:t>void write(byte[] ary, int off, int len)</a:t>
                      </a:r>
                    </a:p>
                  </a:txBody>
                  <a:tcPr marL="76200" marR="76200" marT="76200" marB="76200"/>
                </a:tc>
                <a:tc>
                  <a:txBody>
                    <a:bodyPr/>
                    <a:lstStyle/>
                    <a:p>
                      <a:pPr algn="just" fontAlgn="t"/>
                      <a:r>
                        <a:rPr lang="en-GB">
                          <a:solidFill>
                            <a:srgbClr val="333333"/>
                          </a:solidFill>
                          <a:latin typeface="inter-regular"/>
                        </a:rPr>
                        <a:t>It is used to write </a:t>
                      </a:r>
                      <a:r>
                        <a:rPr lang="en-GB" b="1">
                          <a:solidFill>
                            <a:srgbClr val="333333"/>
                          </a:solidFill>
                          <a:latin typeface="inter-bold"/>
                        </a:rPr>
                        <a:t>len</a:t>
                      </a:r>
                      <a:r>
                        <a:rPr lang="en-GB">
                          <a:solidFill>
                            <a:srgbClr val="333333"/>
                          </a:solidFill>
                          <a:latin typeface="inter-regular"/>
                        </a:rPr>
                        <a:t> bytes from the byte array starting at offset </a:t>
                      </a:r>
                      <a:r>
                        <a:rPr lang="en-GB" b="1">
                          <a:solidFill>
                            <a:srgbClr val="333333"/>
                          </a:solidFill>
                          <a:latin typeface="inter-bold"/>
                        </a:rPr>
                        <a:t>off</a:t>
                      </a:r>
                      <a:r>
                        <a:rPr lang="en-GB">
                          <a:solidFill>
                            <a:srgbClr val="333333"/>
                          </a:solidFill>
                          <a:latin typeface="inter-regular"/>
                        </a:rPr>
                        <a:t> to the file output stream.</a:t>
                      </a:r>
                    </a:p>
                  </a:txBody>
                  <a:tcPr marL="76200" marR="76200" marT="76200" marB="76200"/>
                </a:tc>
              </a:tr>
              <a:tr h="313859">
                <a:tc>
                  <a:txBody>
                    <a:bodyPr/>
                    <a:lstStyle/>
                    <a:p>
                      <a:pPr algn="just" fontAlgn="t"/>
                      <a:r>
                        <a:rPr lang="en-US">
                          <a:solidFill>
                            <a:srgbClr val="333333"/>
                          </a:solidFill>
                          <a:latin typeface="inter-regular"/>
                        </a:rPr>
                        <a:t>void write(int b)</a:t>
                      </a:r>
                    </a:p>
                  </a:txBody>
                  <a:tcPr marL="76200" marR="76200" marT="76200" marB="76200"/>
                </a:tc>
                <a:tc>
                  <a:txBody>
                    <a:bodyPr/>
                    <a:lstStyle/>
                    <a:p>
                      <a:pPr algn="just" fontAlgn="t"/>
                      <a:r>
                        <a:rPr lang="en-GB">
                          <a:solidFill>
                            <a:srgbClr val="333333"/>
                          </a:solidFill>
                          <a:latin typeface="inter-regular"/>
                        </a:rPr>
                        <a:t>It is used to write the specified byte to the file output stream.</a:t>
                      </a:r>
                    </a:p>
                  </a:txBody>
                  <a:tcPr marL="76200" marR="76200" marT="76200" marB="76200"/>
                </a:tc>
              </a:tr>
              <a:tr h="313859">
                <a:tc>
                  <a:txBody>
                    <a:bodyPr/>
                    <a:lstStyle/>
                    <a:p>
                      <a:pPr algn="just" fontAlgn="t"/>
                      <a:r>
                        <a:rPr lang="en-US">
                          <a:solidFill>
                            <a:srgbClr val="333333"/>
                          </a:solidFill>
                          <a:latin typeface="inter-regular"/>
                        </a:rPr>
                        <a:t>FileChannel getChannel()</a:t>
                      </a:r>
                    </a:p>
                  </a:txBody>
                  <a:tcPr marL="76200" marR="76200" marT="76200" marB="76200"/>
                </a:tc>
                <a:tc>
                  <a:txBody>
                    <a:bodyPr/>
                    <a:lstStyle/>
                    <a:p>
                      <a:pPr algn="just" fontAlgn="t"/>
                      <a:r>
                        <a:rPr lang="en-GB">
                          <a:solidFill>
                            <a:srgbClr val="333333"/>
                          </a:solidFill>
                          <a:latin typeface="inter-regular"/>
                        </a:rPr>
                        <a:t>It is used to return the file channel object associated with the file output stream.</a:t>
                      </a:r>
                    </a:p>
                  </a:txBody>
                  <a:tcPr marL="76200" marR="76200" marT="76200" marB="76200"/>
                </a:tc>
              </a:tr>
              <a:tr h="313859">
                <a:tc>
                  <a:txBody>
                    <a:bodyPr/>
                    <a:lstStyle/>
                    <a:p>
                      <a:pPr algn="just" fontAlgn="t"/>
                      <a:r>
                        <a:rPr lang="en-US">
                          <a:solidFill>
                            <a:srgbClr val="333333"/>
                          </a:solidFill>
                          <a:latin typeface="inter-regular"/>
                        </a:rPr>
                        <a:t>FileDescriptor getFD()</a:t>
                      </a:r>
                    </a:p>
                  </a:txBody>
                  <a:tcPr marL="76200" marR="76200" marT="76200" marB="76200"/>
                </a:tc>
                <a:tc>
                  <a:txBody>
                    <a:bodyPr/>
                    <a:lstStyle/>
                    <a:p>
                      <a:pPr algn="just" fontAlgn="t"/>
                      <a:r>
                        <a:rPr lang="en-GB">
                          <a:solidFill>
                            <a:srgbClr val="333333"/>
                          </a:solidFill>
                          <a:latin typeface="inter-regular"/>
                        </a:rPr>
                        <a:t>It is used to return the file descriptor associated with the stream.</a:t>
                      </a:r>
                    </a:p>
                  </a:txBody>
                  <a:tcPr marL="76200" marR="76200" marT="76200" marB="76200"/>
                </a:tc>
              </a:tr>
              <a:tr h="313859">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file output stream.</a:t>
                      </a:r>
                    </a:p>
                  </a:txBody>
                  <a:tcPr marL="76200" marR="76200" marT="76200" marB="76200"/>
                </a:tc>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br>
              <a:rPr lang="en-GB" dirty="0" smtClean="0"/>
            </a:br>
            <a:r>
              <a:rPr lang="en-US" dirty="0" smtClean="0"/>
              <a:t>Marker Annotation</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 An annotation that has no method, is called marker annotation. For example:</a:t>
            </a:r>
          </a:p>
          <a:p>
            <a:r>
              <a:rPr lang="en-US" b="1" dirty="0" smtClean="0"/>
              <a:t>@interface</a:t>
            </a:r>
            <a:r>
              <a:rPr lang="en-US" dirty="0" smtClean="0"/>
              <a:t> </a:t>
            </a:r>
            <a:r>
              <a:rPr lang="en-US" dirty="0" err="1" smtClean="0"/>
              <a:t>MyAnnotation</a:t>
            </a:r>
            <a:r>
              <a:rPr lang="en-US" dirty="0" smtClean="0"/>
              <a:t>{}  </a:t>
            </a:r>
          </a:p>
          <a:p>
            <a:r>
              <a:rPr lang="en-GB" dirty="0" smtClean="0"/>
              <a:t>The @Override and @Deprecated are marker annotations.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Single-Value Annotation</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An annotation that has one method, is called single-value annotation. For example</a:t>
            </a:r>
          </a:p>
          <a:p>
            <a:pPr>
              <a:buNone/>
            </a:pPr>
            <a:r>
              <a:rPr lang="en-GB" b="1" dirty="0" smtClean="0"/>
              <a:t>@interface</a:t>
            </a:r>
            <a:r>
              <a:rPr lang="en-GB" dirty="0" smtClean="0"/>
              <a:t> </a:t>
            </a:r>
            <a:r>
              <a:rPr lang="en-GB" dirty="0" err="1" smtClean="0"/>
              <a:t>MyAnnotation</a:t>
            </a:r>
            <a:r>
              <a:rPr lang="en-GB" dirty="0" smtClean="0"/>
              <a:t>{  </a:t>
            </a:r>
          </a:p>
          <a:p>
            <a:pPr>
              <a:buNone/>
            </a:pPr>
            <a:r>
              <a:rPr lang="en-GB" b="1" dirty="0" err="1" smtClean="0"/>
              <a:t>int</a:t>
            </a:r>
            <a:r>
              <a:rPr lang="en-GB" dirty="0" smtClean="0"/>
              <a:t> value();  </a:t>
            </a:r>
          </a:p>
          <a:p>
            <a:pPr>
              <a:buNone/>
            </a:pPr>
            <a:r>
              <a:rPr lang="en-GB" dirty="0" smtClean="0"/>
              <a:t>}  </a:t>
            </a:r>
          </a:p>
          <a:p>
            <a:r>
              <a:rPr lang="en-GB" dirty="0" smtClean="0"/>
              <a:t>We can provide the default value also. For example:</a:t>
            </a:r>
          </a:p>
          <a:p>
            <a:pPr>
              <a:buNone/>
            </a:pPr>
            <a:r>
              <a:rPr lang="en-GB" b="1" dirty="0" smtClean="0"/>
              <a:t>@interface</a:t>
            </a:r>
            <a:r>
              <a:rPr lang="en-GB" dirty="0" smtClean="0"/>
              <a:t> </a:t>
            </a:r>
            <a:r>
              <a:rPr lang="en-GB" dirty="0" err="1" smtClean="0"/>
              <a:t>MyAnnotation</a:t>
            </a:r>
            <a:r>
              <a:rPr lang="en-GB" dirty="0" smtClean="0"/>
              <a:t>{  </a:t>
            </a:r>
          </a:p>
          <a:p>
            <a:pPr>
              <a:buNone/>
            </a:pPr>
            <a:r>
              <a:rPr lang="en-GB" b="1" dirty="0" err="1" smtClean="0"/>
              <a:t>int</a:t>
            </a:r>
            <a:r>
              <a:rPr lang="en-GB" dirty="0" smtClean="0"/>
              <a:t> value() </a:t>
            </a:r>
            <a:r>
              <a:rPr lang="en-GB" b="1" dirty="0" smtClean="0"/>
              <a:t>default</a:t>
            </a:r>
            <a:r>
              <a:rPr lang="en-GB" dirty="0" smtClean="0"/>
              <a:t> 0;  </a:t>
            </a:r>
          </a:p>
          <a:p>
            <a:pPr>
              <a:buNone/>
            </a:pPr>
            <a:r>
              <a:rPr lang="en-GB" dirty="0" smtClean="0"/>
              <a:t>}  </a:t>
            </a:r>
          </a:p>
          <a:p>
            <a:pPr>
              <a:buNone/>
            </a:pPr>
            <a:endParaRPr lang="en-GB" dirty="0" smtClean="0"/>
          </a:p>
          <a:p>
            <a:pPr>
              <a:buNone/>
            </a:pPr>
            <a:endParaRPr lang="en-GB" dirty="0" smtClean="0"/>
          </a:p>
          <a:p>
            <a:r>
              <a:rPr lang="en-GB" dirty="0" smtClean="0"/>
              <a:t>How to apply Single-Value Annotation</a:t>
            </a:r>
          </a:p>
          <a:p>
            <a:r>
              <a:rPr lang="en-GB" dirty="0" smtClean="0"/>
              <a:t>Let's see the code to apply the single value annotation.</a:t>
            </a:r>
          </a:p>
          <a:p>
            <a:r>
              <a:rPr lang="en-GB" dirty="0" smtClean="0"/>
              <a:t>@</a:t>
            </a:r>
            <a:r>
              <a:rPr lang="en-GB" dirty="0" err="1" smtClean="0"/>
              <a:t>MyAnnotation</a:t>
            </a:r>
            <a:r>
              <a:rPr lang="en-GB" dirty="0" smtClean="0"/>
              <a:t>(value=10)  </a:t>
            </a:r>
          </a:p>
          <a:p>
            <a:r>
              <a:rPr lang="en-GB" dirty="0" smtClean="0"/>
              <a:t>The value can be anything.</a:t>
            </a:r>
          </a:p>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
            </a:r>
            <a:br>
              <a:rPr lang="en-GB" dirty="0" smtClean="0"/>
            </a:br>
            <a:r>
              <a:rPr lang="en-GB" dirty="0" smtClean="0"/>
              <a:t> </a:t>
            </a:r>
            <a:r>
              <a:rPr lang="en-US" dirty="0" smtClean="0"/>
              <a:t>Multi-Value Annotation</a:t>
            </a:r>
            <a:br>
              <a:rPr lang="en-US" dirty="0" smtClean="0"/>
            </a:br>
            <a:endParaRPr lang="en-GB" dirty="0"/>
          </a:p>
        </p:txBody>
      </p:sp>
      <p:sp>
        <p:nvSpPr>
          <p:cNvPr id="3" name="Content Placeholder 2"/>
          <p:cNvSpPr>
            <a:spLocks noGrp="1"/>
          </p:cNvSpPr>
          <p:nvPr>
            <p:ph idx="1"/>
          </p:nvPr>
        </p:nvSpPr>
        <p:spPr>
          <a:xfrm>
            <a:off x="838200" y="1214422"/>
            <a:ext cx="10515600" cy="4962541"/>
          </a:xfrm>
        </p:spPr>
        <p:txBody>
          <a:bodyPr/>
          <a:lstStyle/>
          <a:p>
            <a:pPr>
              <a:buNone/>
            </a:pPr>
            <a:r>
              <a:rPr lang="en-IN" sz="1600" dirty="0" smtClean="0"/>
              <a:t> </a:t>
            </a:r>
            <a:r>
              <a:rPr lang="en-US" sz="1800" b="1" dirty="0" smtClean="0"/>
              <a:t> </a:t>
            </a:r>
            <a:r>
              <a:rPr lang="en-GB" sz="1800" dirty="0" smtClean="0"/>
              <a:t>An annotation that has more than one method, is called Multi-Value annotation. For example:</a:t>
            </a:r>
          </a:p>
          <a:p>
            <a:pPr>
              <a:buNone/>
            </a:pPr>
            <a:r>
              <a:rPr lang="en-GB" sz="1800" b="1" dirty="0" smtClean="0"/>
              <a:t>@interface</a:t>
            </a:r>
            <a:r>
              <a:rPr lang="en-GB" sz="1800" dirty="0" smtClean="0"/>
              <a:t> </a:t>
            </a:r>
            <a:r>
              <a:rPr lang="en-GB" sz="1800" dirty="0" err="1" smtClean="0"/>
              <a:t>MyAnnotation</a:t>
            </a:r>
            <a:r>
              <a:rPr lang="en-GB" sz="1800" dirty="0" smtClean="0"/>
              <a:t> {  </a:t>
            </a:r>
          </a:p>
          <a:p>
            <a:pPr>
              <a:buNone/>
            </a:pPr>
            <a:r>
              <a:rPr lang="en-GB" sz="1800" b="1" dirty="0" smtClean="0"/>
              <a:t>      </a:t>
            </a:r>
            <a:r>
              <a:rPr lang="en-GB" sz="1800" b="1" dirty="0" err="1" smtClean="0"/>
              <a:t>int</a:t>
            </a:r>
            <a:r>
              <a:rPr lang="en-GB" sz="1800" dirty="0" smtClean="0"/>
              <a:t> value1();  </a:t>
            </a:r>
          </a:p>
          <a:p>
            <a:pPr>
              <a:buNone/>
            </a:pPr>
            <a:r>
              <a:rPr lang="en-GB" sz="1800" dirty="0" smtClean="0"/>
              <a:t>     String value2();  </a:t>
            </a:r>
          </a:p>
          <a:p>
            <a:pPr>
              <a:buNone/>
            </a:pPr>
            <a:r>
              <a:rPr lang="en-GB" sz="1800" dirty="0" smtClean="0"/>
              <a:t>     String value3();  </a:t>
            </a:r>
          </a:p>
          <a:p>
            <a:pPr>
              <a:buNone/>
            </a:pPr>
            <a:r>
              <a:rPr lang="en-GB" sz="1800" dirty="0" smtClean="0"/>
              <a:t>}  </a:t>
            </a:r>
          </a:p>
          <a:p>
            <a:pPr>
              <a:buNone/>
            </a:pPr>
            <a:r>
              <a:rPr lang="en-GB" sz="1800" dirty="0" smtClean="0"/>
              <a:t> We can provide the default value also. For example:</a:t>
            </a:r>
          </a:p>
          <a:p>
            <a:pPr>
              <a:buNone/>
            </a:pPr>
            <a:r>
              <a:rPr lang="en-GB" sz="1800" b="1" dirty="0" smtClean="0"/>
              <a:t>@interface</a:t>
            </a:r>
            <a:r>
              <a:rPr lang="en-GB" sz="1800" dirty="0" smtClean="0"/>
              <a:t> </a:t>
            </a:r>
            <a:r>
              <a:rPr lang="en-GB" sz="1800" dirty="0" err="1" smtClean="0"/>
              <a:t>MyAnnotation</a:t>
            </a:r>
            <a:r>
              <a:rPr lang="en-GB" sz="1800" dirty="0" smtClean="0"/>
              <a:t> {  </a:t>
            </a:r>
          </a:p>
          <a:p>
            <a:pPr>
              <a:buNone/>
            </a:pPr>
            <a:r>
              <a:rPr lang="en-GB" sz="1800" b="1" dirty="0" smtClean="0"/>
              <a:t>      </a:t>
            </a:r>
            <a:r>
              <a:rPr lang="en-GB" sz="1800" b="1" dirty="0" err="1" smtClean="0"/>
              <a:t>int</a:t>
            </a:r>
            <a:r>
              <a:rPr lang="en-GB" sz="1800" dirty="0" smtClean="0"/>
              <a:t> value1() </a:t>
            </a:r>
            <a:r>
              <a:rPr lang="en-GB" sz="1800" b="1" dirty="0" smtClean="0"/>
              <a:t>default</a:t>
            </a:r>
            <a:r>
              <a:rPr lang="en-GB" sz="1800" dirty="0" smtClean="0"/>
              <a:t> 1;  </a:t>
            </a:r>
          </a:p>
          <a:p>
            <a:pPr>
              <a:buNone/>
            </a:pPr>
            <a:r>
              <a:rPr lang="en-GB" sz="1800" dirty="0" smtClean="0"/>
              <a:t>      String value2() </a:t>
            </a:r>
            <a:r>
              <a:rPr lang="en-GB" sz="1800" b="1" dirty="0" smtClean="0"/>
              <a:t>default</a:t>
            </a:r>
            <a:r>
              <a:rPr lang="en-GB" sz="1800" dirty="0" smtClean="0"/>
              <a:t> "";  </a:t>
            </a:r>
          </a:p>
          <a:p>
            <a:pPr>
              <a:buNone/>
            </a:pPr>
            <a:r>
              <a:rPr lang="en-GB" sz="1800" dirty="0" smtClean="0"/>
              <a:t>      String value3() </a:t>
            </a:r>
            <a:r>
              <a:rPr lang="en-GB" sz="1800" b="1" dirty="0" smtClean="0"/>
              <a:t>default</a:t>
            </a:r>
            <a:r>
              <a:rPr lang="en-GB" sz="1800" dirty="0" smtClean="0"/>
              <a:t> "xyz";  </a:t>
            </a:r>
          </a:p>
          <a:p>
            <a:pPr>
              <a:buNone/>
            </a:pPr>
            <a:r>
              <a:rPr lang="en-GB" sz="1800" dirty="0" smtClean="0"/>
              <a:t>}  </a:t>
            </a:r>
          </a:p>
          <a:p>
            <a:pPr>
              <a:buNone/>
            </a:pPr>
            <a:r>
              <a:rPr lang="en-GB" sz="1800" dirty="0" smtClean="0"/>
              <a:t>How to apply Multi-Value Annotation</a:t>
            </a:r>
          </a:p>
          <a:p>
            <a:pPr>
              <a:buNone/>
            </a:pPr>
            <a:r>
              <a:rPr lang="en-GB" sz="1800" dirty="0" smtClean="0"/>
              <a:t>Let's see the code to apply the multi-value annotation.</a:t>
            </a:r>
          </a:p>
          <a:p>
            <a:pPr>
              <a:buNone/>
            </a:pPr>
            <a:endParaRPr lang="en-GB" sz="1800" dirty="0" smtClean="0"/>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 Built-in Annotations used in custom annotations in java</a:t>
            </a:r>
            <a:br>
              <a:rPr lang="en-GB" dirty="0" smtClean="0"/>
            </a:br>
            <a:endParaRPr lang="en-GB" dirty="0"/>
          </a:p>
        </p:txBody>
      </p:sp>
      <p:sp>
        <p:nvSpPr>
          <p:cNvPr id="3" name="Content Placeholder 2"/>
          <p:cNvSpPr>
            <a:spLocks noGrp="1"/>
          </p:cNvSpPr>
          <p:nvPr>
            <p:ph idx="1"/>
          </p:nvPr>
        </p:nvSpPr>
        <p:spPr>
          <a:xfrm>
            <a:off x="838200" y="1357298"/>
            <a:ext cx="10515600" cy="4819665"/>
          </a:xfrm>
        </p:spPr>
        <p:txBody>
          <a:bodyPr/>
          <a:lstStyle/>
          <a:p>
            <a:r>
              <a:rPr lang="en-US" sz="2000" b="1" dirty="0" smtClean="0"/>
              <a:t> </a:t>
            </a:r>
            <a:r>
              <a:rPr lang="en-US" dirty="0" smtClean="0"/>
              <a:t>@Target</a:t>
            </a:r>
          </a:p>
          <a:p>
            <a:r>
              <a:rPr lang="en-US" dirty="0" smtClean="0"/>
              <a:t>@Retention</a:t>
            </a:r>
          </a:p>
          <a:p>
            <a:r>
              <a:rPr lang="en-US" dirty="0" smtClean="0"/>
              <a:t>@Inherited</a:t>
            </a:r>
          </a:p>
          <a:p>
            <a:r>
              <a:rPr lang="en-US" dirty="0" smtClean="0"/>
              <a:t>@Documented</a:t>
            </a:r>
          </a:p>
          <a:p>
            <a:pPr>
              <a:buNone/>
            </a:pPr>
            <a:r>
              <a:rPr lang="en-US" dirty="0" smtClean="0"/>
              <a:t/>
            </a:r>
            <a:br>
              <a:rPr lang="en-US" dirty="0" smtClean="0"/>
            </a:br>
            <a:endParaRPr lang="en-US" dirty="0" smtClean="0"/>
          </a:p>
          <a:p>
            <a:pPr marL="514350" indent="-514350">
              <a:buNone/>
            </a:pP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t>
            </a:r>
            <a:br>
              <a:rPr lang="en-US" dirty="0" smtClean="0"/>
            </a:br>
            <a:r>
              <a:rPr lang="en-US" dirty="0" smtClean="0"/>
              <a:t>@Target</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b="1" dirty="0" smtClean="0"/>
              <a:t>@Target</a:t>
            </a:r>
            <a:r>
              <a:rPr lang="en-GB" dirty="0" smtClean="0"/>
              <a:t> tag is used to specify at which type, the annotation is used.</a:t>
            </a:r>
          </a:p>
          <a:p>
            <a:r>
              <a:rPr lang="en-GB" dirty="0" smtClean="0"/>
              <a:t>The </a:t>
            </a:r>
            <a:r>
              <a:rPr lang="en-GB" dirty="0" err="1" smtClean="0"/>
              <a:t>java.lang.annotation</a:t>
            </a:r>
            <a:r>
              <a:rPr lang="en-GB" dirty="0" smtClean="0"/>
              <a:t>.  </a:t>
            </a:r>
            <a:r>
              <a:rPr lang="en-GB" b="1" dirty="0" err="1" smtClean="0"/>
              <a:t>ElementType</a:t>
            </a:r>
            <a:r>
              <a:rPr lang="en-GB" dirty="0" smtClean="0"/>
              <a:t> </a:t>
            </a:r>
            <a:r>
              <a:rPr lang="en-GB" dirty="0" err="1" smtClean="0"/>
              <a:t>enum</a:t>
            </a:r>
            <a:r>
              <a:rPr lang="en-GB" dirty="0" smtClean="0"/>
              <a:t> declares many constants to specify the type of element where annotation is to be applied such as TYPE, METHOD, FIELD etc. Let's see the constants of </a:t>
            </a:r>
            <a:r>
              <a:rPr lang="en-GB" dirty="0" err="1" smtClean="0"/>
              <a:t>ElementType</a:t>
            </a:r>
            <a:r>
              <a:rPr lang="en-GB" dirty="0" smtClean="0"/>
              <a:t> </a:t>
            </a:r>
            <a:r>
              <a:rPr lang="en-GB" dirty="0" err="1" smtClean="0"/>
              <a:t>enum</a:t>
            </a:r>
            <a:r>
              <a:rPr lang="en-GB" dirty="0" smtClean="0"/>
              <a:t>:</a:t>
            </a:r>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graphicFrame>
        <p:nvGraphicFramePr>
          <p:cNvPr id="5" name="Table 4"/>
          <p:cNvGraphicFramePr>
            <a:graphicFrameLocks noGrp="1"/>
          </p:cNvGraphicFramePr>
          <p:nvPr/>
        </p:nvGraphicFramePr>
        <p:xfrm>
          <a:off x="1238216" y="3286124"/>
          <a:ext cx="8128000" cy="34899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t"/>
                      <a:r>
                        <a:rPr lang="en-US" dirty="0">
                          <a:solidFill>
                            <a:srgbClr val="000000"/>
                          </a:solidFill>
                          <a:latin typeface="times new roman"/>
                        </a:rPr>
                        <a:t>Element Types</a:t>
                      </a:r>
                    </a:p>
                  </a:txBody>
                  <a:tcPr marL="114300" marR="114300" marT="114300" marB="114300"/>
                </a:tc>
                <a:tc>
                  <a:txBody>
                    <a:bodyPr/>
                    <a:lstStyle/>
                    <a:p>
                      <a:pPr algn="l" fontAlgn="t"/>
                      <a:r>
                        <a:rPr lang="en-GB">
                          <a:solidFill>
                            <a:srgbClr val="000000"/>
                          </a:solidFill>
                          <a:latin typeface="times new roman"/>
                        </a:rPr>
                        <a:t>Where the annotation can be applied</a:t>
                      </a:r>
                    </a:p>
                  </a:txBody>
                  <a:tcPr marL="114300" marR="114300" marT="114300" marB="114300"/>
                </a:tc>
              </a:tr>
              <a:tr h="370840">
                <a:tc>
                  <a:txBody>
                    <a:bodyPr/>
                    <a:lstStyle/>
                    <a:p>
                      <a:pPr algn="just" fontAlgn="t"/>
                      <a:r>
                        <a:rPr lang="en-US">
                          <a:solidFill>
                            <a:srgbClr val="333333"/>
                          </a:solidFill>
                          <a:latin typeface="inter-regular"/>
                        </a:rPr>
                        <a:t>TYPE</a:t>
                      </a:r>
                    </a:p>
                  </a:txBody>
                  <a:tcPr marL="76200" marR="76200" marT="76200" marB="76200"/>
                </a:tc>
                <a:tc>
                  <a:txBody>
                    <a:bodyPr/>
                    <a:lstStyle/>
                    <a:p>
                      <a:pPr algn="just" fontAlgn="t"/>
                      <a:r>
                        <a:rPr lang="en-US">
                          <a:solidFill>
                            <a:srgbClr val="333333"/>
                          </a:solidFill>
                          <a:latin typeface="inter-regular"/>
                        </a:rPr>
                        <a:t>class, interface or enumeration</a:t>
                      </a:r>
                    </a:p>
                  </a:txBody>
                  <a:tcPr marL="76200" marR="76200" marT="76200" marB="76200"/>
                </a:tc>
              </a:tr>
              <a:tr h="370840">
                <a:tc>
                  <a:txBody>
                    <a:bodyPr/>
                    <a:lstStyle/>
                    <a:p>
                      <a:pPr algn="just" fontAlgn="t"/>
                      <a:r>
                        <a:rPr lang="en-US">
                          <a:solidFill>
                            <a:srgbClr val="333333"/>
                          </a:solidFill>
                          <a:latin typeface="inter-regular"/>
                        </a:rPr>
                        <a:t>FIELD</a:t>
                      </a:r>
                    </a:p>
                  </a:txBody>
                  <a:tcPr marL="76200" marR="76200" marT="76200" marB="76200"/>
                </a:tc>
                <a:tc>
                  <a:txBody>
                    <a:bodyPr/>
                    <a:lstStyle/>
                    <a:p>
                      <a:pPr algn="just" fontAlgn="t"/>
                      <a:r>
                        <a:rPr lang="en-US">
                          <a:solidFill>
                            <a:srgbClr val="333333"/>
                          </a:solidFill>
                          <a:latin typeface="inter-regular"/>
                        </a:rPr>
                        <a:t>fields</a:t>
                      </a:r>
                    </a:p>
                  </a:txBody>
                  <a:tcPr marL="76200" marR="76200" marT="76200" marB="76200"/>
                </a:tc>
              </a:tr>
              <a:tr h="370840">
                <a:tc>
                  <a:txBody>
                    <a:bodyPr/>
                    <a:lstStyle/>
                    <a:p>
                      <a:pPr algn="just" fontAlgn="t"/>
                      <a:r>
                        <a:rPr lang="en-US">
                          <a:solidFill>
                            <a:srgbClr val="333333"/>
                          </a:solidFill>
                          <a:latin typeface="inter-regular"/>
                        </a:rPr>
                        <a:t>METHOD</a:t>
                      </a:r>
                    </a:p>
                  </a:txBody>
                  <a:tcPr marL="76200" marR="76200" marT="76200" marB="76200"/>
                </a:tc>
                <a:tc>
                  <a:txBody>
                    <a:bodyPr/>
                    <a:lstStyle/>
                    <a:p>
                      <a:pPr algn="just" fontAlgn="t"/>
                      <a:r>
                        <a:rPr lang="en-US">
                          <a:solidFill>
                            <a:srgbClr val="333333"/>
                          </a:solidFill>
                          <a:latin typeface="inter-regular"/>
                        </a:rPr>
                        <a:t>methods</a:t>
                      </a:r>
                    </a:p>
                  </a:txBody>
                  <a:tcPr marL="76200" marR="76200" marT="76200" marB="76200"/>
                </a:tc>
              </a:tr>
              <a:tr h="370840">
                <a:tc>
                  <a:txBody>
                    <a:bodyPr/>
                    <a:lstStyle/>
                    <a:p>
                      <a:pPr algn="just" fontAlgn="t"/>
                      <a:r>
                        <a:rPr lang="en-US">
                          <a:solidFill>
                            <a:srgbClr val="333333"/>
                          </a:solidFill>
                          <a:latin typeface="inter-regular"/>
                        </a:rPr>
                        <a:t>CONSTRUCTOR</a:t>
                      </a:r>
                    </a:p>
                  </a:txBody>
                  <a:tcPr marL="76200" marR="76200" marT="76200" marB="76200"/>
                </a:tc>
                <a:tc>
                  <a:txBody>
                    <a:bodyPr/>
                    <a:lstStyle/>
                    <a:p>
                      <a:pPr algn="just" fontAlgn="t"/>
                      <a:r>
                        <a:rPr lang="en-US">
                          <a:solidFill>
                            <a:srgbClr val="333333"/>
                          </a:solidFill>
                          <a:latin typeface="inter-regular"/>
                        </a:rPr>
                        <a:t>constructors</a:t>
                      </a:r>
                    </a:p>
                  </a:txBody>
                  <a:tcPr marL="76200" marR="76200" marT="76200" marB="76200"/>
                </a:tc>
              </a:tr>
              <a:tr h="370840">
                <a:tc>
                  <a:txBody>
                    <a:bodyPr/>
                    <a:lstStyle/>
                    <a:p>
                      <a:pPr algn="just" fontAlgn="t"/>
                      <a:r>
                        <a:rPr lang="en-US">
                          <a:solidFill>
                            <a:srgbClr val="333333"/>
                          </a:solidFill>
                          <a:latin typeface="inter-regular"/>
                        </a:rPr>
                        <a:t>LOCAL_VARIABLE</a:t>
                      </a:r>
                    </a:p>
                  </a:txBody>
                  <a:tcPr marL="76200" marR="76200" marT="76200" marB="76200"/>
                </a:tc>
                <a:tc>
                  <a:txBody>
                    <a:bodyPr/>
                    <a:lstStyle/>
                    <a:p>
                      <a:pPr algn="just" fontAlgn="t"/>
                      <a:r>
                        <a:rPr lang="en-US">
                          <a:solidFill>
                            <a:srgbClr val="333333"/>
                          </a:solidFill>
                          <a:latin typeface="inter-regular"/>
                        </a:rPr>
                        <a:t>local variables</a:t>
                      </a:r>
                    </a:p>
                  </a:txBody>
                  <a:tcPr marL="76200" marR="76200" marT="76200" marB="76200"/>
                </a:tc>
              </a:tr>
              <a:tr h="370840">
                <a:tc>
                  <a:txBody>
                    <a:bodyPr/>
                    <a:lstStyle/>
                    <a:p>
                      <a:pPr algn="just" fontAlgn="t"/>
                      <a:r>
                        <a:rPr lang="en-US">
                          <a:solidFill>
                            <a:srgbClr val="333333"/>
                          </a:solidFill>
                          <a:latin typeface="inter-regular"/>
                        </a:rPr>
                        <a:t>ANNOTATION_TYPE</a:t>
                      </a:r>
                    </a:p>
                  </a:txBody>
                  <a:tcPr marL="76200" marR="76200" marT="76200" marB="76200"/>
                </a:tc>
                <a:tc>
                  <a:txBody>
                    <a:bodyPr/>
                    <a:lstStyle/>
                    <a:p>
                      <a:pPr algn="just" fontAlgn="t"/>
                      <a:r>
                        <a:rPr lang="en-US">
                          <a:solidFill>
                            <a:srgbClr val="333333"/>
                          </a:solidFill>
                          <a:latin typeface="inter-regular"/>
                        </a:rPr>
                        <a:t>annotation type</a:t>
                      </a:r>
                    </a:p>
                  </a:txBody>
                  <a:tcPr marL="76200" marR="76200" marT="76200" marB="76200"/>
                </a:tc>
              </a:tr>
              <a:tr h="370840">
                <a:tc>
                  <a:txBody>
                    <a:bodyPr/>
                    <a:lstStyle/>
                    <a:p>
                      <a:pPr algn="just" fontAlgn="t"/>
                      <a:r>
                        <a:rPr lang="en-US">
                          <a:solidFill>
                            <a:srgbClr val="333333"/>
                          </a:solidFill>
                          <a:latin typeface="inter-regular"/>
                        </a:rPr>
                        <a:t>PARAMETER</a:t>
                      </a:r>
                    </a:p>
                  </a:txBody>
                  <a:tcPr marL="76200" marR="76200" marT="76200" marB="76200"/>
                </a:tc>
                <a:tc>
                  <a:txBody>
                    <a:bodyPr/>
                    <a:lstStyle/>
                    <a:p>
                      <a:pPr algn="just" fontAlgn="t"/>
                      <a:r>
                        <a:rPr lang="en-US" dirty="0">
                          <a:solidFill>
                            <a:srgbClr val="333333"/>
                          </a:solidFill>
                          <a:latin typeface="inter-regular"/>
                        </a:rPr>
                        <a:t>parameter</a:t>
                      </a:r>
                    </a:p>
                  </a:txBody>
                  <a:tcPr marL="76200" marR="76200" marT="76200" marB="76200"/>
                </a:tc>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t>
            </a:r>
            <a:br>
              <a:rPr lang="en-GB" dirty="0" smtClean="0"/>
            </a:br>
            <a:r>
              <a:rPr lang="en-GB" dirty="0" smtClean="0"/>
              <a:t>Example</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smtClean="0"/>
              <a:t>Example to specify </a:t>
            </a:r>
            <a:r>
              <a:rPr lang="en-GB" sz="2000" dirty="0" err="1" smtClean="0"/>
              <a:t>annoation</a:t>
            </a:r>
            <a:r>
              <a:rPr lang="en-GB" sz="2000" dirty="0" smtClean="0"/>
              <a:t> for a class</a:t>
            </a:r>
          </a:p>
          <a:p>
            <a:pPr>
              <a:buNone/>
            </a:pPr>
            <a:r>
              <a:rPr lang="en-GB" sz="2000" dirty="0" smtClean="0"/>
              <a:t>@Target(</a:t>
            </a:r>
            <a:r>
              <a:rPr lang="en-GB" sz="2000" dirty="0" err="1" smtClean="0"/>
              <a:t>ElementType.TYPE</a:t>
            </a:r>
            <a:r>
              <a:rPr lang="en-GB" sz="2000" dirty="0" smtClean="0"/>
              <a:t>)  </a:t>
            </a:r>
          </a:p>
          <a:p>
            <a:pPr>
              <a:buNone/>
            </a:pPr>
            <a:r>
              <a:rPr lang="en-GB" sz="2000" b="1" dirty="0" smtClean="0"/>
              <a:t>@interface</a:t>
            </a:r>
            <a:r>
              <a:rPr lang="en-GB" sz="2000" dirty="0" smtClean="0"/>
              <a:t> </a:t>
            </a:r>
            <a:r>
              <a:rPr lang="en-GB" sz="2000" dirty="0" err="1" smtClean="0"/>
              <a:t>MyAnnotation</a:t>
            </a:r>
            <a:r>
              <a:rPr lang="en-GB" sz="2000" dirty="0" smtClean="0"/>
              <a:t>{  </a:t>
            </a:r>
          </a:p>
          <a:p>
            <a:pPr>
              <a:buNone/>
            </a:pPr>
            <a:r>
              <a:rPr lang="en-GB" sz="2000" b="1" dirty="0" smtClean="0"/>
              <a:t>       </a:t>
            </a:r>
            <a:r>
              <a:rPr lang="en-GB" sz="2000" b="1" dirty="0" err="1" smtClean="0"/>
              <a:t>int</a:t>
            </a:r>
            <a:r>
              <a:rPr lang="en-GB" sz="2000" dirty="0" smtClean="0"/>
              <a:t> value1();  </a:t>
            </a:r>
          </a:p>
          <a:p>
            <a:pPr>
              <a:buNone/>
            </a:pPr>
            <a:r>
              <a:rPr lang="en-GB" sz="2000" dirty="0" smtClean="0"/>
              <a:t>       String value2();  </a:t>
            </a:r>
          </a:p>
          <a:p>
            <a:pPr>
              <a:buNone/>
            </a:pPr>
            <a:r>
              <a:rPr lang="en-GB" sz="2000" dirty="0" smtClean="0"/>
              <a:t>}  </a:t>
            </a:r>
          </a:p>
          <a:p>
            <a:r>
              <a:rPr lang="en-GB" sz="2000" dirty="0" smtClean="0"/>
              <a:t>Example to specify annotation for a class, methods or fields</a:t>
            </a:r>
          </a:p>
          <a:p>
            <a:pPr>
              <a:buNone/>
            </a:pPr>
            <a:r>
              <a:rPr lang="en-GB" sz="2000" dirty="0" smtClean="0"/>
              <a:t>@Target({</a:t>
            </a:r>
            <a:r>
              <a:rPr lang="en-GB" sz="2000" dirty="0" err="1" smtClean="0"/>
              <a:t>ElementType.TYPE</a:t>
            </a:r>
            <a:r>
              <a:rPr lang="en-GB" sz="2000" dirty="0" smtClean="0"/>
              <a:t>, </a:t>
            </a:r>
            <a:r>
              <a:rPr lang="en-GB" sz="2000" dirty="0" err="1" smtClean="0"/>
              <a:t>ElementType.FIELD</a:t>
            </a:r>
            <a:r>
              <a:rPr lang="en-GB" sz="2000" dirty="0" smtClean="0"/>
              <a:t>, </a:t>
            </a:r>
            <a:r>
              <a:rPr lang="en-GB" sz="2000" dirty="0" err="1" smtClean="0"/>
              <a:t>ElementType.METHOD</a:t>
            </a:r>
            <a:r>
              <a:rPr lang="en-GB" sz="2000" dirty="0" smtClean="0"/>
              <a:t>})  </a:t>
            </a:r>
          </a:p>
          <a:p>
            <a:pPr>
              <a:buNone/>
            </a:pPr>
            <a:r>
              <a:rPr lang="en-GB" sz="2000" b="1" dirty="0" smtClean="0"/>
              <a:t>@interface</a:t>
            </a:r>
            <a:r>
              <a:rPr lang="en-GB" sz="2000" dirty="0" smtClean="0"/>
              <a:t> </a:t>
            </a:r>
            <a:r>
              <a:rPr lang="en-GB" sz="2000" dirty="0" err="1" smtClean="0"/>
              <a:t>MyAnnotation</a:t>
            </a:r>
            <a:r>
              <a:rPr lang="en-GB" sz="2000" dirty="0" smtClean="0"/>
              <a:t>{  </a:t>
            </a:r>
          </a:p>
          <a:p>
            <a:pPr>
              <a:buNone/>
            </a:pPr>
            <a:r>
              <a:rPr lang="en-GB" sz="2000" b="1" dirty="0" smtClean="0"/>
              <a:t>      </a:t>
            </a:r>
            <a:r>
              <a:rPr lang="en-GB" sz="2000" b="1" dirty="0" err="1" smtClean="0"/>
              <a:t>int</a:t>
            </a:r>
            <a:r>
              <a:rPr lang="en-GB" sz="2000" dirty="0" smtClean="0"/>
              <a:t> value1();  </a:t>
            </a:r>
          </a:p>
          <a:p>
            <a:pPr>
              <a:spcBef>
                <a:spcPts val="0"/>
              </a:spcBef>
              <a:buNone/>
            </a:pPr>
            <a:r>
              <a:rPr lang="en-GB" sz="2000" dirty="0" smtClean="0"/>
              <a:t>      String value2();  </a:t>
            </a:r>
          </a:p>
          <a:p>
            <a:pPr>
              <a:spcBef>
                <a:spcPts val="0"/>
              </a:spcBef>
              <a:buNone/>
            </a:pPr>
            <a:r>
              <a:rPr lang="en-GB" sz="2000" dirty="0" smtClean="0"/>
              <a:t>}  </a:t>
            </a:r>
            <a:endParaRPr lang="en-GB"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smtClean="0"/>
              <a:t> </a:t>
            </a:r>
            <a:br>
              <a:rPr lang="en-GB" dirty="0" smtClean="0"/>
            </a:br>
            <a:r>
              <a:rPr lang="en-GB" dirty="0" smtClean="0"/>
              <a:t/>
            </a:r>
            <a:br>
              <a:rPr lang="en-GB" dirty="0" smtClean="0"/>
            </a:br>
            <a:r>
              <a:rPr lang="en-US" dirty="0" smtClean="0"/>
              <a:t>@Retention</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GB" sz="2000" b="1" dirty="0" smtClean="0"/>
              <a:t> @Retention</a:t>
            </a:r>
            <a:r>
              <a:rPr lang="en-GB" sz="2000" dirty="0" smtClean="0"/>
              <a:t> annotation is used to specify to what level annotation will be available.</a:t>
            </a:r>
          </a:p>
          <a:p>
            <a:pPr>
              <a:spcBef>
                <a:spcPts val="0"/>
              </a:spcBef>
              <a:buNone/>
            </a:pPr>
            <a:endParaRPr lang="en-US" sz="2000"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graphicFrame>
        <p:nvGraphicFramePr>
          <p:cNvPr id="5" name="Table 4"/>
          <p:cNvGraphicFramePr>
            <a:graphicFrameLocks noGrp="1"/>
          </p:cNvGraphicFramePr>
          <p:nvPr/>
        </p:nvGraphicFramePr>
        <p:xfrm>
          <a:off x="1452530" y="1500174"/>
          <a:ext cx="8128000" cy="31546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t"/>
                      <a:r>
                        <a:rPr lang="en-US" dirty="0" err="1">
                          <a:solidFill>
                            <a:srgbClr val="000000"/>
                          </a:solidFill>
                          <a:latin typeface="times new roman"/>
                        </a:rPr>
                        <a:t>RetentionPolicy</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Availability</a:t>
                      </a:r>
                    </a:p>
                  </a:txBody>
                  <a:tcPr marL="114300" marR="114300" marT="114300" marB="114300"/>
                </a:tc>
              </a:tr>
              <a:tr h="370840">
                <a:tc>
                  <a:txBody>
                    <a:bodyPr/>
                    <a:lstStyle/>
                    <a:p>
                      <a:pPr algn="just" fontAlgn="t"/>
                      <a:r>
                        <a:rPr lang="en-US">
                          <a:solidFill>
                            <a:srgbClr val="333333"/>
                          </a:solidFill>
                          <a:latin typeface="inter-regular"/>
                        </a:rPr>
                        <a:t>RetentionPolicy.SOURCE</a:t>
                      </a:r>
                    </a:p>
                  </a:txBody>
                  <a:tcPr marL="76200" marR="76200" marT="76200" marB="76200"/>
                </a:tc>
                <a:tc>
                  <a:txBody>
                    <a:bodyPr/>
                    <a:lstStyle/>
                    <a:p>
                      <a:pPr algn="just" fontAlgn="t"/>
                      <a:r>
                        <a:rPr lang="en-GB">
                          <a:solidFill>
                            <a:srgbClr val="333333"/>
                          </a:solidFill>
                          <a:latin typeface="inter-regular"/>
                        </a:rPr>
                        <a:t>refers to the source code, discarded during compilation. It will not be available in the compiled class.</a:t>
                      </a:r>
                    </a:p>
                  </a:txBody>
                  <a:tcPr marL="76200" marR="76200" marT="76200" marB="76200"/>
                </a:tc>
              </a:tr>
              <a:tr h="370840">
                <a:tc>
                  <a:txBody>
                    <a:bodyPr/>
                    <a:lstStyle/>
                    <a:p>
                      <a:pPr algn="just" fontAlgn="t"/>
                      <a:r>
                        <a:rPr lang="en-US">
                          <a:solidFill>
                            <a:srgbClr val="333333"/>
                          </a:solidFill>
                          <a:latin typeface="inter-regular"/>
                        </a:rPr>
                        <a:t>RetentionPolicy.CLASS</a:t>
                      </a:r>
                    </a:p>
                  </a:txBody>
                  <a:tcPr marL="76200" marR="76200" marT="76200" marB="76200"/>
                </a:tc>
                <a:tc>
                  <a:txBody>
                    <a:bodyPr/>
                    <a:lstStyle/>
                    <a:p>
                      <a:pPr algn="just" fontAlgn="t"/>
                      <a:r>
                        <a:rPr lang="en-GB">
                          <a:solidFill>
                            <a:srgbClr val="333333"/>
                          </a:solidFill>
                          <a:latin typeface="inter-regular"/>
                        </a:rPr>
                        <a:t>refers to the .class file, available to java compiler but not to JVM . It is included in the class file.</a:t>
                      </a:r>
                    </a:p>
                  </a:txBody>
                  <a:tcPr marL="76200" marR="76200" marT="76200" marB="76200"/>
                </a:tc>
              </a:tr>
              <a:tr h="370840">
                <a:tc>
                  <a:txBody>
                    <a:bodyPr/>
                    <a:lstStyle/>
                    <a:p>
                      <a:pPr algn="just" fontAlgn="t"/>
                      <a:r>
                        <a:rPr lang="en-US">
                          <a:solidFill>
                            <a:srgbClr val="333333"/>
                          </a:solidFill>
                          <a:latin typeface="inter-regular"/>
                        </a:rPr>
                        <a:t>RetentionPolicy.RUNTIME</a:t>
                      </a:r>
                    </a:p>
                  </a:txBody>
                  <a:tcPr marL="76200" marR="76200" marT="76200" marB="76200"/>
                </a:tc>
                <a:tc>
                  <a:txBody>
                    <a:bodyPr/>
                    <a:lstStyle/>
                    <a:p>
                      <a:pPr algn="just" fontAlgn="t"/>
                      <a:r>
                        <a:rPr lang="en-GB" dirty="0">
                          <a:solidFill>
                            <a:srgbClr val="333333"/>
                          </a:solidFill>
                          <a:latin typeface="inter-regular"/>
                        </a:rPr>
                        <a:t>refers to the runtime, available to java compiler and JVM .</a:t>
                      </a:r>
                    </a:p>
                  </a:txBody>
                  <a:tcPr marL="76200" marR="76200" marT="76200" marB="76200"/>
                </a:tc>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dirty="0" smtClean="0"/>
              <a:t>@Retention(</a:t>
            </a:r>
            <a:r>
              <a:rPr lang="en-US" dirty="0" err="1" smtClean="0"/>
              <a:t>RetentionPolicy.RUNTIME</a:t>
            </a:r>
            <a:r>
              <a:rPr lang="en-US" dirty="0" smtClean="0"/>
              <a:t>)  </a:t>
            </a:r>
          </a:p>
          <a:p>
            <a:pPr>
              <a:spcBef>
                <a:spcPts val="0"/>
              </a:spcBef>
              <a:buNone/>
            </a:pPr>
            <a:r>
              <a:rPr lang="en-US" dirty="0" smtClean="0"/>
              <a:t>@Target(</a:t>
            </a:r>
            <a:r>
              <a:rPr lang="en-US" dirty="0" err="1" smtClean="0"/>
              <a:t>ElementType.TYPE</a:t>
            </a:r>
            <a:r>
              <a:rPr lang="en-US" dirty="0" smtClean="0"/>
              <a:t>)  </a:t>
            </a:r>
          </a:p>
          <a:p>
            <a:pPr>
              <a:spcBef>
                <a:spcPts val="0"/>
              </a:spcBef>
              <a:buNone/>
            </a:pPr>
            <a:r>
              <a:rPr lang="en-US" b="1" dirty="0" smtClean="0"/>
              <a:t>@interface</a:t>
            </a:r>
            <a:r>
              <a:rPr lang="en-US" dirty="0" smtClean="0"/>
              <a:t> </a:t>
            </a:r>
            <a:r>
              <a:rPr lang="en-US" dirty="0" err="1" smtClean="0"/>
              <a:t>MyAnnotation</a:t>
            </a:r>
            <a:r>
              <a:rPr lang="en-US" dirty="0" smtClean="0"/>
              <a:t>{  </a:t>
            </a:r>
          </a:p>
          <a:p>
            <a:pPr>
              <a:spcBef>
                <a:spcPts val="0"/>
              </a:spcBef>
              <a:buNone/>
            </a:pPr>
            <a:r>
              <a:rPr lang="en-US" b="1" dirty="0" err="1" smtClean="0"/>
              <a:t>int</a:t>
            </a:r>
            <a:r>
              <a:rPr lang="en-US" dirty="0" smtClean="0"/>
              <a:t> value1();  </a:t>
            </a:r>
          </a:p>
          <a:p>
            <a:pPr>
              <a:spcBef>
                <a:spcPts val="0"/>
              </a:spcBef>
              <a:buNone/>
            </a:pPr>
            <a:r>
              <a:rPr lang="en-US" dirty="0" smtClean="0"/>
              <a:t>String value2();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GB" i="1" dirty="0" smtClean="0"/>
              <a:t>F</a:t>
            </a:r>
            <a:r>
              <a:rPr lang="pl-PL" i="1" dirty="0" smtClean="0"/>
              <a:t>ile: Test.java</a:t>
            </a:r>
          </a:p>
          <a:p>
            <a:pPr>
              <a:spcBef>
                <a:spcPts val="0"/>
              </a:spcBef>
              <a:buNone/>
            </a:pPr>
            <a:r>
              <a:rPr lang="pl-PL" sz="2000" dirty="0" smtClean="0"/>
              <a:t>//Creating annotation  </a:t>
            </a:r>
          </a:p>
          <a:p>
            <a:pPr>
              <a:spcBef>
                <a:spcPts val="0"/>
              </a:spcBef>
              <a:buNone/>
            </a:pPr>
            <a:r>
              <a:rPr lang="pl-PL" sz="2000" b="1" dirty="0" smtClean="0"/>
              <a:t>import</a:t>
            </a:r>
            <a:r>
              <a:rPr lang="pl-PL" sz="2000" dirty="0" smtClean="0"/>
              <a:t> java.lang.annotation.*;  </a:t>
            </a:r>
          </a:p>
          <a:p>
            <a:pPr>
              <a:spcBef>
                <a:spcPts val="0"/>
              </a:spcBef>
              <a:buNone/>
            </a:pPr>
            <a:r>
              <a:rPr lang="pl-PL" sz="2000" b="1" dirty="0" smtClean="0"/>
              <a:t>import</a:t>
            </a:r>
            <a:r>
              <a:rPr lang="pl-PL" sz="2000" dirty="0" smtClean="0"/>
              <a:t> java.lang.reflect.*;  </a:t>
            </a:r>
          </a:p>
          <a:p>
            <a:pPr>
              <a:spcBef>
                <a:spcPts val="0"/>
              </a:spcBef>
              <a:buNone/>
            </a:pPr>
            <a:r>
              <a:rPr lang="pl-PL" sz="2000" dirty="0" smtClean="0"/>
              <a:t>  </a:t>
            </a:r>
          </a:p>
          <a:p>
            <a:pPr>
              <a:spcBef>
                <a:spcPts val="0"/>
              </a:spcBef>
              <a:buNone/>
            </a:pPr>
            <a:r>
              <a:rPr lang="pl-PL" sz="2000" dirty="0" smtClean="0"/>
              <a:t>@Retention(RetentionPolicy.RUNTIME)  </a:t>
            </a:r>
          </a:p>
          <a:p>
            <a:pPr>
              <a:spcBef>
                <a:spcPts val="0"/>
              </a:spcBef>
              <a:buNone/>
            </a:pPr>
            <a:r>
              <a:rPr lang="pl-PL" sz="2000" dirty="0" smtClean="0"/>
              <a:t>@Target(ElementType.METHOD)  </a:t>
            </a:r>
          </a:p>
          <a:p>
            <a:pPr>
              <a:spcBef>
                <a:spcPts val="0"/>
              </a:spcBef>
              <a:buNone/>
            </a:pPr>
            <a:r>
              <a:rPr lang="pl-PL" sz="2000" b="1" dirty="0" smtClean="0"/>
              <a:t>@interface</a:t>
            </a:r>
            <a:r>
              <a:rPr lang="pl-PL" sz="2000" dirty="0" smtClean="0"/>
              <a:t> MyAnnotation{  </a:t>
            </a:r>
          </a:p>
          <a:p>
            <a:pPr>
              <a:spcBef>
                <a:spcPts val="0"/>
              </a:spcBef>
              <a:buNone/>
            </a:pPr>
            <a:r>
              <a:rPr lang="pl-PL" sz="2000" b="1" dirty="0" smtClean="0"/>
              <a:t>int</a:t>
            </a:r>
            <a:r>
              <a:rPr lang="pl-PL" sz="2000" dirty="0" smtClean="0"/>
              <a:t> value();  </a:t>
            </a:r>
          </a:p>
          <a:p>
            <a:pPr>
              <a:spcBef>
                <a:spcPts val="0"/>
              </a:spcBef>
              <a:buNone/>
            </a:pPr>
            <a:r>
              <a:rPr lang="pl-PL" sz="2000" dirty="0" smtClean="0"/>
              <a:t>}  </a:t>
            </a:r>
          </a:p>
          <a:p>
            <a:pPr>
              <a:spcBef>
                <a:spcPts val="0"/>
              </a:spcBef>
              <a:buNone/>
            </a:pPr>
            <a:r>
              <a:rPr lang="pl-PL" sz="2000" dirty="0" smtClean="0"/>
              <a:t>  </a:t>
            </a:r>
          </a:p>
          <a:p>
            <a:pPr>
              <a:spcBef>
                <a:spcPts val="0"/>
              </a:spcBef>
              <a:buNone/>
            </a:pPr>
            <a:r>
              <a:rPr lang="pl-PL" sz="2000" dirty="0" smtClean="0"/>
              <a:t>//Applying annotation  </a:t>
            </a:r>
          </a:p>
          <a:p>
            <a:pPr>
              <a:spcBef>
                <a:spcPts val="0"/>
              </a:spcBef>
              <a:buNone/>
            </a:pPr>
            <a:r>
              <a:rPr lang="pl-PL" sz="2000" b="1" dirty="0" smtClean="0"/>
              <a:t>class</a:t>
            </a:r>
            <a:r>
              <a:rPr lang="pl-PL" sz="2000" dirty="0" smtClean="0"/>
              <a:t> Hello{  </a:t>
            </a:r>
          </a:p>
          <a:p>
            <a:pPr>
              <a:spcBef>
                <a:spcPts val="0"/>
              </a:spcBef>
              <a:buNone/>
            </a:pPr>
            <a:r>
              <a:rPr lang="pl-PL" sz="2000" dirty="0" smtClean="0"/>
              <a:t>@MyAnnotation(value=10)  </a:t>
            </a:r>
          </a:p>
          <a:p>
            <a:pPr>
              <a:spcBef>
                <a:spcPts val="0"/>
              </a:spcBef>
              <a:buNone/>
            </a:pPr>
            <a:r>
              <a:rPr lang="pl-PL" sz="2000" b="1" dirty="0" smtClean="0"/>
              <a:t>public</a:t>
            </a:r>
            <a:r>
              <a:rPr lang="pl-PL" sz="2000" dirty="0" smtClean="0"/>
              <a:t> </a:t>
            </a:r>
            <a:r>
              <a:rPr lang="pl-PL" sz="2000" b="1" dirty="0" smtClean="0"/>
              <a:t>void</a:t>
            </a:r>
            <a:r>
              <a:rPr lang="pl-PL" sz="2000" dirty="0" smtClean="0"/>
              <a:t> sayHello(){System.out.println("hello annotation");}  </a:t>
            </a:r>
          </a:p>
          <a:p>
            <a:pPr>
              <a:spcBef>
                <a:spcPts val="0"/>
              </a:spcBef>
              <a:buNone/>
            </a:pPr>
            <a:r>
              <a:rPr lang="pl-PL" sz="2000" dirty="0" smtClean="0"/>
              <a:t>}  </a:t>
            </a:r>
          </a:p>
          <a:p>
            <a:pPr>
              <a:spcBef>
                <a:spcPts val="0"/>
              </a:spcBef>
              <a:buNone/>
            </a:pPr>
            <a:r>
              <a:rPr lang="pl-PL" sz="2000" dirty="0" smtClean="0"/>
              <a:t>  </a:t>
            </a:r>
          </a:p>
          <a:p>
            <a:pPr>
              <a:spcBef>
                <a:spcPts val="0"/>
              </a:spcBef>
              <a:buNone/>
            </a:pPr>
            <a:r>
              <a:rPr lang="pl-PL" sz="2000" dirty="0" smtClean="0"/>
              <a:t>//Accessing annotation  </a:t>
            </a:r>
          </a:p>
          <a:p>
            <a:pPr>
              <a:spcBef>
                <a:spcPts val="0"/>
              </a:spcBef>
              <a:buNone/>
            </a:pPr>
            <a:r>
              <a:rPr lang="pl-PL" sz="2000" b="1" dirty="0" smtClean="0"/>
              <a:t>class</a:t>
            </a:r>
            <a:r>
              <a:rPr lang="pl-PL" sz="2000" dirty="0" smtClean="0"/>
              <a:t> TestCustomAnnotation1{  </a:t>
            </a:r>
          </a:p>
          <a:p>
            <a:pPr>
              <a:spcBef>
                <a:spcPts val="0"/>
              </a:spcBef>
              <a:buNone/>
            </a:pPr>
            <a:r>
              <a:rPr lang="pl-PL" sz="2000" b="1" dirty="0" smtClean="0"/>
              <a:t>public</a:t>
            </a:r>
            <a:r>
              <a:rPr lang="pl-PL" sz="2000" dirty="0" smtClean="0"/>
              <a:t> </a:t>
            </a:r>
            <a:r>
              <a:rPr lang="pl-PL" sz="2000" b="1" dirty="0" smtClean="0"/>
              <a:t>static</a:t>
            </a:r>
            <a:r>
              <a:rPr lang="pl-PL" sz="2000" dirty="0" smtClean="0"/>
              <a:t> </a:t>
            </a:r>
            <a:r>
              <a:rPr lang="pl-PL" sz="2000" b="1" dirty="0" smtClean="0"/>
              <a:t>void</a:t>
            </a:r>
            <a:r>
              <a:rPr lang="pl-PL" sz="2000" dirty="0" smtClean="0"/>
              <a:t> main(String args[])</a:t>
            </a:r>
            <a:r>
              <a:rPr lang="pl-PL" sz="2000" b="1" dirty="0" smtClean="0"/>
              <a:t>throws</a:t>
            </a:r>
            <a:r>
              <a:rPr lang="pl-PL" sz="2000" dirty="0" smtClean="0"/>
              <a:t> Exception{  </a:t>
            </a:r>
          </a:p>
          <a:p>
            <a:pPr>
              <a:spcBef>
                <a:spcPts val="0"/>
              </a:spcBef>
              <a:buNone/>
            </a:pPr>
            <a:r>
              <a:rPr lang="pl-PL" sz="2000" dirty="0" smtClean="0"/>
              <a:t>  </a:t>
            </a:r>
          </a:p>
          <a:p>
            <a:pPr>
              <a:spcBef>
                <a:spcPts val="0"/>
              </a:spcBef>
              <a:buNone/>
            </a:pPr>
            <a:r>
              <a:rPr lang="pl-PL" sz="2000" dirty="0" smtClean="0"/>
              <a:t>Hello h=</a:t>
            </a:r>
            <a:r>
              <a:rPr lang="pl-PL" sz="2000" b="1" dirty="0" smtClean="0"/>
              <a:t>new</a:t>
            </a:r>
            <a:r>
              <a:rPr lang="pl-PL" sz="2000" dirty="0" smtClean="0"/>
              <a:t> Hello();  </a:t>
            </a:r>
          </a:p>
          <a:p>
            <a:pPr>
              <a:spcBef>
                <a:spcPts val="0"/>
              </a:spcBef>
              <a:buNone/>
            </a:pPr>
            <a:r>
              <a:rPr lang="pl-PL" sz="2000" dirty="0" smtClean="0"/>
              <a:t>Method m=h.getClass().getMethod("sayHello");  </a:t>
            </a:r>
          </a:p>
          <a:p>
            <a:pPr>
              <a:spcBef>
                <a:spcPts val="0"/>
              </a:spcBef>
              <a:buNone/>
            </a:pPr>
            <a:r>
              <a:rPr lang="pl-PL" sz="2000" dirty="0" smtClean="0"/>
              <a:t>  </a:t>
            </a:r>
          </a:p>
          <a:p>
            <a:pPr>
              <a:spcBef>
                <a:spcPts val="0"/>
              </a:spcBef>
              <a:buNone/>
            </a:pPr>
            <a:r>
              <a:rPr lang="pl-PL" sz="2000" dirty="0" smtClean="0"/>
              <a:t>MyAnnotation manno=m.getAnnotation(MyAnnotation.</a:t>
            </a:r>
            <a:r>
              <a:rPr lang="pl-PL" sz="2000" b="1" dirty="0" smtClean="0"/>
              <a:t>class</a:t>
            </a:r>
            <a:r>
              <a:rPr lang="pl-PL" sz="2000" dirty="0" smtClean="0"/>
              <a:t>);  </a:t>
            </a:r>
          </a:p>
          <a:p>
            <a:pPr>
              <a:spcBef>
                <a:spcPts val="0"/>
              </a:spcBef>
              <a:buNone/>
            </a:pPr>
            <a:r>
              <a:rPr lang="pl-PL" sz="2000" dirty="0" smtClean="0"/>
              <a:t>System.out.println("value is: "+manno.value());  </a:t>
            </a:r>
          </a:p>
          <a:p>
            <a:pPr>
              <a:spcBef>
                <a:spcPts val="0"/>
              </a:spcBef>
              <a:buNone/>
            </a:pPr>
            <a:r>
              <a:rPr lang="pl-PL"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@Inherited</a:t>
            </a:r>
            <a:br>
              <a:rPr lang="en-US" dirty="0" smtClean="0"/>
            </a:br>
            <a:endParaRPr lang="en-US" dirty="0"/>
          </a:p>
        </p:txBody>
      </p:sp>
      <p:sp>
        <p:nvSpPr>
          <p:cNvPr id="3" name="Content Placeholder 2"/>
          <p:cNvSpPr>
            <a:spLocks noGrp="1"/>
          </p:cNvSpPr>
          <p:nvPr>
            <p:ph idx="1"/>
          </p:nvPr>
        </p:nvSpPr>
        <p:spPr/>
        <p:txBody>
          <a:bodyPr/>
          <a:lstStyle/>
          <a:p>
            <a:r>
              <a:rPr lang="en-GB" dirty="0" smtClean="0"/>
              <a:t>By default, annotations are not inherited to subclasses. The @Inherited annotation marks the annotation to be inherited to subclasses.</a:t>
            </a:r>
          </a:p>
          <a:p>
            <a:pPr>
              <a:buNone/>
            </a:pPr>
            <a:r>
              <a:rPr lang="en-GB" dirty="0" smtClean="0"/>
              <a:t>@Inherited  </a:t>
            </a:r>
          </a:p>
          <a:p>
            <a:pPr>
              <a:buNone/>
            </a:pPr>
            <a:r>
              <a:rPr lang="en-GB" b="1" dirty="0" smtClean="0"/>
              <a:t>@interface</a:t>
            </a:r>
            <a:r>
              <a:rPr lang="en-GB" dirty="0" smtClean="0"/>
              <a:t> </a:t>
            </a:r>
            <a:r>
              <a:rPr lang="en-GB" dirty="0" err="1" smtClean="0"/>
              <a:t>ForEveryone</a:t>
            </a:r>
            <a:r>
              <a:rPr lang="en-GB" dirty="0" smtClean="0"/>
              <a:t> { }//Now it will be available to subclass also  </a:t>
            </a:r>
          </a:p>
          <a:p>
            <a:pPr>
              <a:buNone/>
            </a:pPr>
            <a:r>
              <a:rPr lang="en-GB" dirty="0" smtClean="0"/>
              <a:t>  </a:t>
            </a:r>
          </a:p>
          <a:p>
            <a:pPr>
              <a:buNone/>
            </a:pPr>
            <a:r>
              <a:rPr lang="en-GB" b="1" dirty="0" smtClean="0"/>
              <a:t>@interface</a:t>
            </a:r>
            <a:r>
              <a:rPr lang="en-GB" dirty="0" smtClean="0"/>
              <a:t> </a:t>
            </a:r>
            <a:r>
              <a:rPr lang="en-GB" dirty="0" err="1" smtClean="0"/>
              <a:t>ForEveryone</a:t>
            </a:r>
            <a:r>
              <a:rPr lang="en-GB" dirty="0" smtClean="0"/>
              <a:t> { }  </a:t>
            </a:r>
          </a:p>
          <a:p>
            <a:pPr>
              <a:buNone/>
            </a:pPr>
            <a:r>
              <a:rPr lang="en-GB" b="1" dirty="0" smtClean="0"/>
              <a:t>class</a:t>
            </a:r>
            <a:r>
              <a:rPr lang="en-GB" dirty="0" smtClean="0"/>
              <a:t> </a:t>
            </a:r>
            <a:r>
              <a:rPr lang="en-GB" dirty="0" err="1" smtClean="0"/>
              <a:t>Superclass</a:t>
            </a:r>
            <a:r>
              <a:rPr lang="en-GB" dirty="0" smtClean="0"/>
              <a:t>{}  </a:t>
            </a:r>
          </a:p>
          <a:p>
            <a:pPr>
              <a:buNone/>
            </a:pPr>
            <a:r>
              <a:rPr lang="en-GB" dirty="0" smtClean="0"/>
              <a:t>  </a:t>
            </a:r>
          </a:p>
          <a:p>
            <a:pPr>
              <a:buNone/>
            </a:pPr>
            <a:r>
              <a:rPr lang="en-GB" b="1" dirty="0" smtClean="0"/>
              <a:t>class</a:t>
            </a:r>
            <a:r>
              <a:rPr lang="en-GB" dirty="0" smtClean="0"/>
              <a:t> Subclass </a:t>
            </a:r>
            <a:r>
              <a:rPr lang="en-GB" b="1" dirty="0" smtClean="0"/>
              <a:t>extends</a:t>
            </a:r>
            <a:r>
              <a:rPr lang="en-GB" dirty="0" smtClean="0"/>
              <a:t> </a:t>
            </a:r>
            <a:r>
              <a:rPr lang="en-GB" dirty="0" err="1" smtClean="0"/>
              <a:t>Superclass</a:t>
            </a:r>
            <a:r>
              <a:rPr lang="en-GB"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Java </a:t>
            </a:r>
            <a:r>
              <a:rPr lang="en-GB" dirty="0" err="1" smtClean="0"/>
              <a:t>FileOutputStream</a:t>
            </a:r>
            <a:r>
              <a:rPr lang="en-GB" dirty="0" smtClean="0"/>
              <a:t> Example 1: write byte</a:t>
            </a:r>
            <a:endParaRPr lang="en-GB" dirty="0"/>
          </a:p>
        </p:txBody>
      </p:sp>
      <p:sp>
        <p:nvSpPr>
          <p:cNvPr id="3" name="Content Placeholder 2"/>
          <p:cNvSpPr>
            <a:spLocks noGrp="1"/>
          </p:cNvSpPr>
          <p:nvPr>
            <p:ph idx="1"/>
          </p:nvPr>
        </p:nvSpPr>
        <p:spPr>
          <a:xfrm>
            <a:off x="838200" y="1214422"/>
            <a:ext cx="10515600" cy="4962541"/>
          </a:xfrm>
        </p:spPr>
        <p:txBody>
          <a:bodyPr/>
          <a:lstStyle/>
          <a:p>
            <a:pPr>
              <a:buNone/>
            </a:pPr>
            <a:r>
              <a:rPr lang="en-IN" sz="1600" dirty="0" smtClean="0"/>
              <a:t> </a:t>
            </a:r>
            <a:r>
              <a:rPr lang="en-US" sz="1800" b="1" dirty="0" smtClean="0"/>
              <a:t>import</a:t>
            </a:r>
            <a:r>
              <a:rPr lang="en-US" sz="1800" dirty="0" smtClean="0"/>
              <a:t> </a:t>
            </a:r>
            <a:r>
              <a:rPr lang="en-US" sz="1800" dirty="0" err="1" smtClean="0"/>
              <a:t>java.io.FileOutputStream</a:t>
            </a:r>
            <a:r>
              <a:rPr lang="en-US" sz="1800" dirty="0" smtClean="0"/>
              <a:t>;  </a:t>
            </a:r>
          </a:p>
          <a:p>
            <a:pPr>
              <a:buNone/>
            </a:pPr>
            <a:r>
              <a:rPr lang="en-US" sz="1800" b="1" dirty="0" smtClean="0"/>
              <a:t>public</a:t>
            </a:r>
            <a:r>
              <a:rPr lang="en-US" sz="1800" dirty="0" smtClean="0"/>
              <a:t> </a:t>
            </a:r>
            <a:r>
              <a:rPr lang="en-US" sz="1800" b="1" dirty="0" smtClean="0"/>
              <a:t>class</a:t>
            </a:r>
            <a:r>
              <a:rPr lang="en-US" sz="1800" dirty="0" smtClean="0"/>
              <a:t> </a:t>
            </a:r>
            <a:r>
              <a:rPr lang="en-US" sz="1800" dirty="0" err="1" smtClean="0"/>
              <a:t>FileOutputStreamExample</a:t>
            </a:r>
            <a:r>
              <a:rPr lang="en-US" sz="1800" dirty="0" smtClean="0"/>
              <a:t> {  </a:t>
            </a:r>
          </a:p>
          <a:p>
            <a:pPr>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p>
          <a:p>
            <a:pPr>
              <a:buNone/>
            </a:pPr>
            <a:r>
              <a:rPr lang="en-US" sz="1800" dirty="0" smtClean="0"/>
              <a:t>           </a:t>
            </a:r>
            <a:r>
              <a:rPr lang="en-US" sz="1800" b="1" dirty="0" smtClean="0"/>
              <a:t>try</a:t>
            </a:r>
            <a:r>
              <a:rPr lang="en-US" sz="1800" dirty="0" smtClean="0"/>
              <a:t>{    </a:t>
            </a:r>
          </a:p>
          <a:p>
            <a:pPr>
              <a:buNone/>
            </a:pPr>
            <a:r>
              <a:rPr lang="en-US" sz="1800" dirty="0" smtClean="0"/>
              <a:t>            </a:t>
            </a:r>
            <a:r>
              <a:rPr lang="en-US" sz="1800" dirty="0" err="1" smtClean="0"/>
              <a:t>FileOutputStream</a:t>
            </a:r>
            <a:r>
              <a:rPr lang="en-US" sz="1800" dirty="0" smtClean="0"/>
              <a:t> </a:t>
            </a:r>
            <a:r>
              <a:rPr lang="en-US" sz="1800" dirty="0" err="1" smtClean="0"/>
              <a:t>fout</a:t>
            </a:r>
            <a:r>
              <a:rPr lang="en-US" sz="1800" dirty="0" smtClean="0"/>
              <a:t>=</a:t>
            </a:r>
            <a:r>
              <a:rPr lang="en-US" sz="1800" b="1" dirty="0" smtClean="0"/>
              <a:t>new</a:t>
            </a:r>
            <a:r>
              <a:rPr lang="en-US" sz="1800" dirty="0" smtClean="0"/>
              <a:t> </a:t>
            </a:r>
            <a:r>
              <a:rPr lang="en-US" sz="1800" dirty="0" err="1" smtClean="0"/>
              <a:t>FileOutputStream</a:t>
            </a:r>
            <a:r>
              <a:rPr lang="en-US" sz="1800" dirty="0" smtClean="0"/>
              <a:t>("D:\\testout.txt");    </a:t>
            </a:r>
          </a:p>
          <a:p>
            <a:pPr>
              <a:buNone/>
            </a:pPr>
            <a:r>
              <a:rPr lang="en-US" sz="1800" dirty="0" smtClean="0"/>
              <a:t>            </a:t>
            </a:r>
            <a:r>
              <a:rPr lang="en-US" sz="1800" dirty="0" err="1" smtClean="0"/>
              <a:t>fout.write</a:t>
            </a:r>
            <a:r>
              <a:rPr lang="en-US" sz="1800" dirty="0" smtClean="0"/>
              <a:t>(65);    </a:t>
            </a:r>
          </a:p>
          <a:p>
            <a:pPr>
              <a:buNone/>
            </a:pPr>
            <a:r>
              <a:rPr lang="en-US" sz="1800" dirty="0" smtClean="0"/>
              <a:t>             </a:t>
            </a:r>
            <a:r>
              <a:rPr lang="en-US" sz="1800" dirty="0" err="1" smtClean="0"/>
              <a:t>fout.close</a:t>
            </a:r>
            <a:r>
              <a:rPr lang="en-US" sz="1800" dirty="0" smtClean="0"/>
              <a:t>();    </a:t>
            </a:r>
          </a:p>
          <a:p>
            <a:pPr>
              <a:buNone/>
            </a:pPr>
            <a:r>
              <a:rPr lang="en-US" sz="1800" dirty="0" smtClean="0"/>
              <a:t>             </a:t>
            </a:r>
            <a:r>
              <a:rPr lang="en-US" sz="1800" dirty="0" err="1" smtClean="0"/>
              <a:t>System.out.println</a:t>
            </a:r>
            <a:r>
              <a:rPr lang="en-US" sz="1800" dirty="0" smtClean="0"/>
              <a:t>("success...");    </a:t>
            </a:r>
          </a:p>
          <a:p>
            <a:pPr>
              <a:buNone/>
            </a:pPr>
            <a:r>
              <a:rPr lang="en-US" sz="1800" dirty="0" smtClean="0"/>
              <a:t>            }</a:t>
            </a:r>
            <a:r>
              <a:rPr lang="en-US" sz="1800" b="1" dirty="0" smtClean="0"/>
              <a:t>catch</a:t>
            </a:r>
            <a:r>
              <a:rPr lang="en-US" sz="1800" dirty="0" smtClean="0"/>
              <a:t>(Exception e){</a:t>
            </a:r>
            <a:r>
              <a:rPr lang="en-US" sz="1800" dirty="0" err="1" smtClean="0"/>
              <a:t>System.out.println</a:t>
            </a:r>
            <a:r>
              <a:rPr lang="en-US" sz="1800" dirty="0" smtClean="0"/>
              <a:t>(e);}    </a:t>
            </a:r>
          </a:p>
          <a:p>
            <a:pPr>
              <a:buNone/>
            </a:pPr>
            <a:r>
              <a:rPr lang="en-US" sz="1800" dirty="0" smtClean="0"/>
              <a:t>      }    </a:t>
            </a:r>
          </a:p>
          <a:p>
            <a:pPr>
              <a:buNone/>
            </a:pPr>
            <a:r>
              <a:rPr lang="en-US" sz="1800" dirty="0" smtClean="0"/>
              <a:t>}  </a:t>
            </a:r>
          </a:p>
          <a:p>
            <a:endParaRPr lang="en-GB" sz="1800" dirty="0" smtClean="0"/>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@Documented</a:t>
            </a:r>
            <a:br>
              <a:rPr lang="en-US" dirty="0" smtClean="0"/>
            </a:br>
            <a:endParaRPr lang="en-US" dirty="0"/>
          </a:p>
        </p:txBody>
      </p:sp>
      <p:sp>
        <p:nvSpPr>
          <p:cNvPr id="3" name="Content Placeholder 2"/>
          <p:cNvSpPr>
            <a:spLocks noGrp="1"/>
          </p:cNvSpPr>
          <p:nvPr>
            <p:ph idx="1"/>
          </p:nvPr>
        </p:nvSpPr>
        <p:spPr/>
        <p:txBody>
          <a:bodyPr/>
          <a:lstStyle/>
          <a:p>
            <a:r>
              <a:rPr lang="en-GB" dirty="0" smtClean="0"/>
              <a:t>The @Documented Marks the annotation for inclusion in the documentation.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dirty="0" smtClean="0"/>
              <a:t>Lambda Expression</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Lambda expression is a new and important feature of Java which was included in Java SE 8.</a:t>
            </a:r>
          </a:p>
          <a:p>
            <a:r>
              <a:rPr lang="en-GB" dirty="0" smtClean="0"/>
              <a:t> It provides a clear and concise way to represent one method interface using an expression. </a:t>
            </a:r>
          </a:p>
          <a:p>
            <a:r>
              <a:rPr lang="en-GB" dirty="0" smtClean="0"/>
              <a:t>It is very useful in collection library. It helps to iterate, filter and extract data from collection.</a:t>
            </a:r>
          </a:p>
          <a:p>
            <a:r>
              <a:rPr lang="en-GB" dirty="0" smtClean="0"/>
              <a:t>The Lambda expression is used to provide the implementation of an interface which has functional interface. It saves a lot of code. </a:t>
            </a:r>
          </a:p>
          <a:p>
            <a:r>
              <a:rPr lang="en-GB" dirty="0" smtClean="0"/>
              <a:t>In case of lambda expression, we don't need to define the method again for providing the implementation.</a:t>
            </a:r>
          </a:p>
          <a:p>
            <a:r>
              <a:rPr lang="en-GB" dirty="0" smtClean="0"/>
              <a:t>Java lambda expression is treated as a function, so compiler does not create .class file.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Functional Interface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b="1" dirty="0" smtClean="0"/>
              <a:t> </a:t>
            </a:r>
            <a:r>
              <a:rPr lang="en-GB" dirty="0" smtClean="0"/>
              <a:t> Lambda expression provides implementation of </a:t>
            </a:r>
            <a:r>
              <a:rPr lang="en-GB" i="1" dirty="0" smtClean="0"/>
              <a:t>functional interface</a:t>
            </a:r>
            <a:r>
              <a:rPr lang="en-GB" dirty="0" smtClean="0"/>
              <a:t>. </a:t>
            </a:r>
          </a:p>
          <a:p>
            <a:r>
              <a:rPr lang="en-GB" dirty="0" smtClean="0"/>
              <a:t>An interface which has only one abstract method is called functional interface. </a:t>
            </a:r>
          </a:p>
          <a:p>
            <a:r>
              <a:rPr lang="en-GB" dirty="0" smtClean="0"/>
              <a:t>Java provides an </a:t>
            </a:r>
            <a:r>
              <a:rPr lang="en-GB" dirty="0" err="1" smtClean="0"/>
              <a:t>anotation</a:t>
            </a:r>
            <a:r>
              <a:rPr lang="en-GB" dirty="0" smtClean="0"/>
              <a:t> @</a:t>
            </a:r>
            <a:r>
              <a:rPr lang="en-GB" i="1" dirty="0" err="1" smtClean="0"/>
              <a:t>FunctionalInterface</a:t>
            </a:r>
            <a:r>
              <a:rPr lang="en-GB" dirty="0" smtClean="0"/>
              <a:t>, which is used to declare an interface as functional interface.</a:t>
            </a:r>
          </a:p>
          <a:p>
            <a:pPr>
              <a:spcBef>
                <a:spcPts val="0"/>
              </a:spcBef>
              <a:buNone/>
            </a:pPr>
            <a:endParaRPr lang="en-US" dirty="0" smtClean="0"/>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r>
            <a:br>
              <a:rPr lang="en-GB" dirty="0" smtClean="0"/>
            </a:br>
            <a:r>
              <a:rPr lang="en-GB" dirty="0" smtClean="0"/>
              <a:t/>
            </a:r>
            <a:br>
              <a:rPr lang="en-GB" dirty="0" smtClean="0"/>
            </a:br>
            <a:r>
              <a:rPr lang="en-GB" dirty="0" smtClean="0"/>
              <a:t/>
            </a:r>
            <a:br>
              <a:rPr lang="en-GB" dirty="0" smtClean="0"/>
            </a:br>
            <a:r>
              <a:rPr lang="en-US" dirty="0" smtClean="0"/>
              <a:t>Why use Lambda Expression</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500174"/>
            <a:ext cx="10515600" cy="4676789"/>
          </a:xfrm>
        </p:spPr>
        <p:txBody>
          <a:bodyPr/>
          <a:lstStyle/>
          <a:p>
            <a:pPr marL="457200" indent="-457200">
              <a:buFont typeface="+mj-lt"/>
              <a:buAutoNum type="arabicPeriod"/>
            </a:pPr>
            <a:r>
              <a:rPr lang="en-GB" sz="2000" dirty="0" smtClean="0"/>
              <a:t>To provide the implementation of Functional interface.</a:t>
            </a:r>
          </a:p>
          <a:p>
            <a:pPr marL="457200" indent="-457200" algn="just">
              <a:buFont typeface="+mj-lt"/>
              <a:buAutoNum type="arabicPeriod"/>
            </a:pPr>
            <a:r>
              <a:rPr lang="en-GB" sz="2000" dirty="0" smtClean="0"/>
              <a:t>Less coding.</a:t>
            </a:r>
          </a:p>
          <a:p>
            <a:pPr algn="just"/>
            <a:r>
              <a:rPr lang="en-GB" u="sng" dirty="0" smtClean="0"/>
              <a:t>Java Lambda Expression Syntax   </a:t>
            </a:r>
            <a:r>
              <a:rPr lang="en-GB" dirty="0" smtClean="0"/>
              <a:t>    </a:t>
            </a:r>
          </a:p>
          <a:p>
            <a:pPr algn="just">
              <a:buNone/>
            </a:pPr>
            <a:r>
              <a:rPr lang="en-GB" dirty="0" smtClean="0"/>
              <a:t>         (argument-list) -&gt; {body}  </a:t>
            </a:r>
          </a:p>
          <a:p>
            <a:pPr algn="just"/>
            <a:r>
              <a:rPr lang="en-GB" dirty="0" smtClean="0"/>
              <a:t>Java lambda expression is consisted of three components.</a:t>
            </a:r>
          </a:p>
          <a:p>
            <a:pPr algn="just">
              <a:buNone/>
            </a:pPr>
            <a:r>
              <a:rPr lang="en-GB" dirty="0" smtClean="0"/>
              <a:t>1) Argument-list: It can be empty or non-empty as well.</a:t>
            </a:r>
          </a:p>
          <a:p>
            <a:pPr algn="just">
              <a:buNone/>
            </a:pPr>
            <a:r>
              <a:rPr lang="en-GB" dirty="0" smtClean="0"/>
              <a:t>2) Arrow-token: It is used to link arguments-list and body of expression.</a:t>
            </a:r>
          </a:p>
          <a:p>
            <a:pPr algn="just">
              <a:buNone/>
            </a:pPr>
            <a:r>
              <a:rPr lang="en-GB" dirty="0" smtClean="0"/>
              <a:t>3) Body: It contains expressions and statements for lambda expression.</a:t>
            </a:r>
          </a:p>
          <a:p>
            <a:pPr marL="457200" indent="-457200">
              <a:buFont typeface="+mj-lt"/>
              <a:buAutoNum type="arabicPeriod"/>
            </a:pPr>
            <a:endParaRPr lang="en-GB" sz="2000" dirty="0" smtClean="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
            </a:r>
            <a:br>
              <a:rPr lang="en-US" dirty="0" smtClean="0"/>
            </a:br>
            <a:r>
              <a:rPr lang="en-US" dirty="0" smtClean="0"/>
              <a:t/>
            </a:r>
            <a:br>
              <a:rPr lang="en-US" dirty="0" smtClean="0"/>
            </a:br>
            <a:r>
              <a:rPr lang="en-US" dirty="0" smtClean="0"/>
              <a:t>Parameter Syntax</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154</a:t>
            </a:fld>
            <a:endParaRPr lang="en-US" altLang="en-US"/>
          </a:p>
        </p:txBody>
      </p:sp>
      <p:sp>
        <p:nvSpPr>
          <p:cNvPr id="5" name="Content Placeholder 4"/>
          <p:cNvSpPr>
            <a:spLocks noGrp="1"/>
          </p:cNvSpPr>
          <p:nvPr>
            <p:ph idx="1"/>
          </p:nvPr>
        </p:nvSpPr>
        <p:spPr>
          <a:xfrm>
            <a:off x="838200" y="1357298"/>
            <a:ext cx="10515600" cy="4819665"/>
          </a:xfrm>
        </p:spPr>
        <p:txBody>
          <a:bodyPr/>
          <a:lstStyle/>
          <a:p>
            <a:r>
              <a:rPr lang="en-US" b="1" dirty="0" smtClean="0"/>
              <a:t>No Parameter Syntax</a:t>
            </a:r>
            <a:endParaRPr lang="en-US" dirty="0" smtClean="0"/>
          </a:p>
          <a:p>
            <a:pPr>
              <a:buNone/>
            </a:pPr>
            <a:r>
              <a:rPr lang="en-US" dirty="0" smtClean="0"/>
              <a:t>() -&gt; {  </a:t>
            </a:r>
          </a:p>
          <a:p>
            <a:pPr>
              <a:buNone/>
            </a:pPr>
            <a:r>
              <a:rPr lang="en-US" dirty="0" smtClean="0"/>
              <a:t>//Body of no parameter lambda  </a:t>
            </a:r>
          </a:p>
          <a:p>
            <a:pPr>
              <a:buNone/>
            </a:pPr>
            <a:r>
              <a:rPr lang="en-US" dirty="0" smtClean="0"/>
              <a:t>}  </a:t>
            </a:r>
          </a:p>
          <a:p>
            <a:r>
              <a:rPr lang="en-US" b="1" dirty="0" smtClean="0"/>
              <a:t>One Parameter Syntax</a:t>
            </a:r>
            <a:endParaRPr lang="en-US" dirty="0" smtClean="0"/>
          </a:p>
          <a:p>
            <a:pPr>
              <a:buNone/>
            </a:pPr>
            <a:r>
              <a:rPr lang="en-US" dirty="0" smtClean="0"/>
              <a:t>(p1) -&gt; {  </a:t>
            </a:r>
          </a:p>
          <a:p>
            <a:pPr>
              <a:buNone/>
            </a:pPr>
            <a:r>
              <a:rPr lang="en-US" dirty="0" smtClean="0"/>
              <a:t>//Body of single parameter lambda  </a:t>
            </a:r>
          </a:p>
          <a:p>
            <a:pPr>
              <a:buNone/>
            </a:pPr>
            <a:r>
              <a:rPr lang="en-US" dirty="0" smtClean="0"/>
              <a:t>}  </a:t>
            </a:r>
          </a:p>
          <a:p>
            <a:r>
              <a:rPr lang="en-US" b="1" dirty="0" smtClean="0"/>
              <a:t>Two Parameter Syntax</a:t>
            </a:r>
            <a:endParaRPr lang="en-US" dirty="0" smtClean="0"/>
          </a:p>
          <a:p>
            <a:pPr>
              <a:buNone/>
            </a:pPr>
            <a:r>
              <a:rPr lang="en-US" dirty="0" smtClean="0"/>
              <a:t>(p1,p2) -&gt; {  </a:t>
            </a:r>
          </a:p>
          <a:p>
            <a:pPr>
              <a:buNone/>
            </a:pPr>
            <a:r>
              <a:rPr lang="en-US" dirty="0" smtClean="0"/>
              <a:t>//Body of multiple parameter lambda  </a:t>
            </a:r>
          </a:p>
          <a:p>
            <a:pPr>
              <a:buNone/>
            </a:pPr>
            <a:r>
              <a:rPr lang="en-US" dirty="0" smtClean="0"/>
              <a:t>}  </a:t>
            </a:r>
          </a:p>
          <a:p>
            <a:pPr>
              <a:buNone/>
            </a:pP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Without Lambda Expression</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smtClean="0"/>
              <a:t> interface</a:t>
            </a:r>
            <a:r>
              <a:rPr lang="en-US" sz="2000" dirty="0" smtClean="0"/>
              <a:t> </a:t>
            </a:r>
            <a:r>
              <a:rPr lang="en-US" sz="2000" dirty="0" err="1" smtClean="0"/>
              <a:t>Drawable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draw();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LambdaExpressionExample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err="1" smtClean="0"/>
              <a:t>int</a:t>
            </a:r>
            <a:r>
              <a:rPr lang="en-US" sz="2000" dirty="0" smtClean="0"/>
              <a:t> width=10;  </a:t>
            </a:r>
          </a:p>
          <a:p>
            <a:pPr>
              <a:spcBef>
                <a:spcPts val="0"/>
              </a:spcBef>
              <a:buNone/>
            </a:pPr>
            <a:r>
              <a:rPr lang="en-US" sz="2000" dirty="0" smtClean="0"/>
              <a:t>  </a:t>
            </a:r>
          </a:p>
          <a:p>
            <a:pPr>
              <a:spcBef>
                <a:spcPts val="0"/>
              </a:spcBef>
              <a:buNone/>
            </a:pPr>
            <a:r>
              <a:rPr lang="en-US" sz="2000" dirty="0" smtClean="0"/>
              <a:t>        //without lambda, </a:t>
            </a:r>
            <a:r>
              <a:rPr lang="en-US" sz="2000" dirty="0" err="1" smtClean="0"/>
              <a:t>Drawable</a:t>
            </a:r>
            <a:r>
              <a:rPr lang="en-US" sz="2000" dirty="0" smtClean="0"/>
              <a:t> implementation using anonymous class  </a:t>
            </a:r>
          </a:p>
          <a:p>
            <a:pPr>
              <a:spcBef>
                <a:spcPts val="0"/>
              </a:spcBef>
              <a:buNone/>
            </a:pPr>
            <a:r>
              <a:rPr lang="en-US" sz="2000" dirty="0" smtClean="0"/>
              <a:t>        </a:t>
            </a:r>
            <a:r>
              <a:rPr lang="en-US" sz="2000" dirty="0" err="1" smtClean="0"/>
              <a:t>Drawable</a:t>
            </a:r>
            <a:r>
              <a:rPr lang="en-US" sz="2000" dirty="0" smtClean="0"/>
              <a:t> d=</a:t>
            </a:r>
            <a:r>
              <a:rPr lang="en-US" sz="2000" b="1" dirty="0" smtClean="0"/>
              <a:t>new</a:t>
            </a:r>
            <a:r>
              <a:rPr lang="en-US" sz="2000" dirty="0" smtClean="0"/>
              <a:t> </a:t>
            </a:r>
            <a:r>
              <a:rPr lang="en-US" sz="2000" dirty="0" err="1" smtClean="0"/>
              <a:t>Drawable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draw(){</a:t>
            </a:r>
            <a:r>
              <a:rPr lang="en-US" sz="2000" dirty="0" err="1" smtClean="0"/>
              <a:t>System.out.println</a:t>
            </a:r>
            <a:r>
              <a:rPr lang="en-US" sz="2000" dirty="0" smtClean="0"/>
              <a:t>("Drawing "+width);}  </a:t>
            </a:r>
          </a:p>
          <a:p>
            <a:pPr>
              <a:spcBef>
                <a:spcPts val="0"/>
              </a:spcBef>
              <a:buNone/>
            </a:pPr>
            <a:r>
              <a:rPr lang="en-US" sz="2000" dirty="0" smtClean="0"/>
              <a:t>        };  </a:t>
            </a:r>
          </a:p>
          <a:p>
            <a:pPr>
              <a:spcBef>
                <a:spcPts val="0"/>
              </a:spcBef>
              <a:buNone/>
            </a:pPr>
            <a:r>
              <a:rPr lang="en-US" sz="2000" dirty="0" smtClean="0"/>
              <a:t>        </a:t>
            </a:r>
            <a:r>
              <a:rPr lang="en-US" sz="2000" dirty="0" err="1" smtClean="0"/>
              <a:t>d.draw</a:t>
            </a:r>
            <a:r>
              <a:rPr lang="en-US" sz="2000" dirty="0" smtClean="0"/>
              <a:t>();  </a:t>
            </a:r>
          </a:p>
          <a:p>
            <a:pPr>
              <a:spcBef>
                <a:spcPts val="0"/>
              </a:spcBef>
              <a:buNone/>
            </a:pPr>
            <a:r>
              <a:rPr lang="en-US" sz="2000" dirty="0" smtClean="0"/>
              <a:t>    }  </a:t>
            </a:r>
          </a:p>
          <a:p>
            <a:pPr>
              <a:spcBef>
                <a:spcPts val="0"/>
              </a:spcBef>
              <a:buNone/>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155</a:t>
            </a:fld>
            <a:endParaRPr lang="en-US"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Java Lambda Expression Example</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dirty="0" smtClean="0"/>
              <a:t>@</a:t>
            </a:r>
            <a:r>
              <a:rPr lang="en-US" sz="2000" dirty="0" err="1" smtClean="0"/>
              <a:t>FunctionalInterface</a:t>
            </a:r>
            <a:r>
              <a:rPr lang="en-US" sz="2000" dirty="0" smtClean="0"/>
              <a:t>  //It is optional  </a:t>
            </a:r>
          </a:p>
          <a:p>
            <a:pPr>
              <a:spcBef>
                <a:spcPts val="0"/>
              </a:spcBef>
              <a:buNone/>
            </a:pPr>
            <a:r>
              <a:rPr lang="en-US" sz="2000" b="1" dirty="0" smtClean="0"/>
              <a:t>interface</a:t>
            </a:r>
            <a:r>
              <a:rPr lang="en-US" sz="2000" dirty="0" smtClean="0"/>
              <a:t> </a:t>
            </a:r>
            <a:r>
              <a:rPr lang="en-US" sz="2000" dirty="0" err="1" smtClean="0"/>
              <a:t>Drawable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draw();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LambdaExpressionExample2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err="1" smtClean="0"/>
              <a:t>int</a:t>
            </a:r>
            <a:r>
              <a:rPr lang="en-US" sz="2000" dirty="0" smtClean="0"/>
              <a:t> width=10;  </a:t>
            </a:r>
          </a:p>
          <a:p>
            <a:pPr>
              <a:spcBef>
                <a:spcPts val="0"/>
              </a:spcBef>
              <a:buNone/>
            </a:pPr>
            <a:r>
              <a:rPr lang="en-US" sz="2000" dirty="0" smtClean="0"/>
              <a:t>          </a:t>
            </a:r>
          </a:p>
          <a:p>
            <a:pPr>
              <a:spcBef>
                <a:spcPts val="0"/>
              </a:spcBef>
              <a:buNone/>
            </a:pPr>
            <a:r>
              <a:rPr lang="en-US" sz="2000" dirty="0" smtClean="0"/>
              <a:t>        //with lambda  </a:t>
            </a:r>
          </a:p>
          <a:p>
            <a:pPr>
              <a:spcBef>
                <a:spcPts val="0"/>
              </a:spcBef>
              <a:buNone/>
            </a:pPr>
            <a:r>
              <a:rPr lang="en-US" sz="2000" dirty="0" smtClean="0"/>
              <a:t>        </a:t>
            </a:r>
            <a:r>
              <a:rPr lang="en-US" sz="2000" dirty="0" err="1" smtClean="0"/>
              <a:t>Drawable</a:t>
            </a:r>
            <a:r>
              <a:rPr lang="en-US" sz="2000" dirty="0" smtClean="0"/>
              <a:t> d2=()-&gt;{  </a:t>
            </a:r>
          </a:p>
          <a:p>
            <a:pPr>
              <a:spcBef>
                <a:spcPts val="0"/>
              </a:spcBef>
              <a:buNone/>
            </a:pPr>
            <a:r>
              <a:rPr lang="en-US" sz="2000" dirty="0" smtClean="0"/>
              <a:t>            </a:t>
            </a:r>
            <a:r>
              <a:rPr lang="en-US" sz="2000" dirty="0" err="1" smtClean="0"/>
              <a:t>System.out.println</a:t>
            </a:r>
            <a:r>
              <a:rPr lang="en-US" sz="2000" dirty="0" smtClean="0"/>
              <a:t>("Drawing "+width);  </a:t>
            </a:r>
          </a:p>
          <a:p>
            <a:pPr>
              <a:spcBef>
                <a:spcPts val="0"/>
              </a:spcBef>
              <a:buNone/>
            </a:pPr>
            <a:r>
              <a:rPr lang="en-US" sz="2000" dirty="0" smtClean="0"/>
              <a:t>        };  </a:t>
            </a:r>
          </a:p>
          <a:p>
            <a:pPr>
              <a:spcBef>
                <a:spcPts val="0"/>
              </a:spcBef>
              <a:buNone/>
            </a:pPr>
            <a:r>
              <a:rPr lang="en-US" sz="2000" dirty="0" smtClean="0"/>
              <a:t>        d2.draw();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156</a:t>
            </a:fld>
            <a:endParaRPr lang="en-US"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a:r>
            <a:br>
              <a:rPr lang="en-US" dirty="0" smtClean="0"/>
            </a:br>
            <a:r>
              <a:rPr lang="en-US" dirty="0" smtClean="0"/>
              <a:t/>
            </a:r>
            <a:br>
              <a:rPr lang="en-US" dirty="0" smtClean="0"/>
            </a:br>
            <a:r>
              <a:rPr lang="en-US" dirty="0" smtClean="0"/>
              <a:t>Java Lambda Expression Example: No Parameter</a:t>
            </a:r>
            <a:br>
              <a:rPr lang="en-US"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157</a:t>
            </a:fld>
            <a:endParaRPr lang="en-US" altLang="en-US"/>
          </a:p>
        </p:txBody>
      </p:sp>
      <p:sp>
        <p:nvSpPr>
          <p:cNvPr id="6" name="Content Placeholder 5"/>
          <p:cNvSpPr>
            <a:spLocks noGrp="1"/>
          </p:cNvSpPr>
          <p:nvPr>
            <p:ph idx="1"/>
          </p:nvPr>
        </p:nvSpPr>
        <p:spPr>
          <a:xfrm>
            <a:off x="838200" y="1428736"/>
            <a:ext cx="10515600" cy="4748227"/>
          </a:xfrm>
        </p:spPr>
        <p:txBody>
          <a:bodyPr/>
          <a:lstStyle/>
          <a:p>
            <a:pPr>
              <a:spcBef>
                <a:spcPts val="0"/>
              </a:spcBef>
              <a:buNone/>
            </a:pPr>
            <a:r>
              <a:rPr lang="en-US" b="1" dirty="0" smtClean="0"/>
              <a:t>interface</a:t>
            </a:r>
            <a:r>
              <a:rPr lang="en-US" dirty="0" smtClean="0"/>
              <a:t> </a:t>
            </a:r>
            <a:r>
              <a:rPr lang="en-US" dirty="0" err="1" smtClean="0"/>
              <a:t>Sayable</a:t>
            </a:r>
            <a:r>
              <a:rPr lang="en-US" dirty="0" smtClean="0"/>
              <a:t>{  </a:t>
            </a:r>
          </a:p>
          <a:p>
            <a:pPr>
              <a:spcBef>
                <a:spcPts val="0"/>
              </a:spcBef>
              <a:buNone/>
            </a:pPr>
            <a:r>
              <a:rPr lang="en-US" dirty="0" smtClean="0"/>
              <a:t>    </a:t>
            </a:r>
            <a:r>
              <a:rPr lang="en-US" b="1" dirty="0" smtClean="0"/>
              <a:t>public</a:t>
            </a:r>
            <a:r>
              <a:rPr lang="en-US" dirty="0" smtClean="0"/>
              <a:t> String say();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LambdaExpressionExample3{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r>
              <a:rPr lang="en-US" dirty="0" err="1" smtClean="0"/>
              <a:t>Sayable</a:t>
            </a:r>
            <a:r>
              <a:rPr lang="en-US" dirty="0" smtClean="0"/>
              <a:t> s=()-&gt;{  </a:t>
            </a:r>
          </a:p>
          <a:p>
            <a:pPr>
              <a:spcBef>
                <a:spcPts val="0"/>
              </a:spcBef>
              <a:buNone/>
            </a:pPr>
            <a:r>
              <a:rPr lang="en-US" dirty="0" smtClean="0"/>
              <a:t>        </a:t>
            </a:r>
            <a:r>
              <a:rPr lang="en-US" b="1" dirty="0" smtClean="0"/>
              <a:t>return</a:t>
            </a:r>
            <a:r>
              <a:rPr lang="en-US" dirty="0" smtClean="0"/>
              <a:t> "I have nothing to say.";  </a:t>
            </a:r>
          </a:p>
          <a:p>
            <a:pPr>
              <a:spcBef>
                <a:spcPts val="0"/>
              </a:spcBef>
              <a:buNone/>
            </a:pPr>
            <a:r>
              <a:rPr lang="en-US" dirty="0" smtClean="0"/>
              <a:t>    };  </a:t>
            </a:r>
          </a:p>
          <a:p>
            <a:pPr>
              <a:spcBef>
                <a:spcPts val="0"/>
              </a:spcBef>
              <a:buNone/>
            </a:pPr>
            <a:r>
              <a:rPr lang="en-US" dirty="0" smtClean="0"/>
              <a:t>    </a:t>
            </a:r>
            <a:r>
              <a:rPr lang="en-US" dirty="0" err="1" smtClean="0"/>
              <a:t>System.out.println</a:t>
            </a:r>
            <a:r>
              <a:rPr lang="en-US" dirty="0" smtClean="0"/>
              <a:t>(</a:t>
            </a:r>
            <a:r>
              <a:rPr lang="en-US" dirty="0" err="1" smtClean="0"/>
              <a:t>s.say</a:t>
            </a:r>
            <a:r>
              <a:rPr lang="en-US" dirty="0" smtClean="0"/>
              <a:t>());  </a:t>
            </a:r>
          </a:p>
          <a:p>
            <a:pPr>
              <a:spcBef>
                <a:spcPts val="0"/>
              </a:spcBef>
              <a:buNone/>
            </a:pPr>
            <a:r>
              <a:rPr lang="en-US" dirty="0" smtClean="0"/>
              <a:t>}  </a:t>
            </a:r>
          </a:p>
          <a:p>
            <a:pPr>
              <a:spcBef>
                <a:spcPts val="0"/>
              </a:spcBef>
              <a:buNone/>
            </a:pPr>
            <a:r>
              <a:rPr lang="en-US" dirty="0" smtClean="0"/>
              <a:t>}  </a:t>
            </a:r>
          </a:p>
          <a:p>
            <a:pPr>
              <a:buNone/>
            </a:pP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Lambda Expression Example: Single Parameter</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158</a:t>
            </a:fld>
            <a:endParaRPr lang="en-US" altLang="en-US"/>
          </a:p>
        </p:txBody>
      </p:sp>
      <p:sp>
        <p:nvSpPr>
          <p:cNvPr id="5" name="Content Placeholder 4"/>
          <p:cNvSpPr>
            <a:spLocks noGrp="1"/>
          </p:cNvSpPr>
          <p:nvPr>
            <p:ph idx="1"/>
          </p:nvPr>
        </p:nvSpPr>
        <p:spPr>
          <a:xfrm>
            <a:off x="838200" y="1285860"/>
            <a:ext cx="10515600" cy="4891103"/>
          </a:xfrm>
        </p:spPr>
        <p:txBody>
          <a:bodyPr/>
          <a:lstStyle/>
          <a:p>
            <a:pPr>
              <a:spcBef>
                <a:spcPts val="0"/>
              </a:spcBef>
              <a:buNone/>
            </a:pPr>
            <a:r>
              <a:rPr lang="en-US" sz="2000" b="1" dirty="0" smtClean="0"/>
              <a:t>interface</a:t>
            </a:r>
            <a:r>
              <a:rPr lang="en-US" sz="2000" dirty="0" smtClean="0"/>
              <a:t> </a:t>
            </a:r>
            <a:r>
              <a:rPr lang="en-US" sz="2000" dirty="0" err="1" smtClean="0"/>
              <a:t>Sayable</a:t>
            </a:r>
            <a:r>
              <a:rPr lang="en-US" sz="2000" dirty="0" smtClean="0"/>
              <a:t>{  </a:t>
            </a:r>
          </a:p>
          <a:p>
            <a:pPr>
              <a:spcBef>
                <a:spcPts val="0"/>
              </a:spcBef>
              <a:buNone/>
            </a:pPr>
            <a:r>
              <a:rPr lang="en-US" sz="2000" dirty="0" smtClean="0"/>
              <a:t>    </a:t>
            </a:r>
            <a:r>
              <a:rPr lang="en-US" sz="2000" b="1" dirty="0" smtClean="0"/>
              <a:t>public</a:t>
            </a:r>
            <a:r>
              <a:rPr lang="en-US" sz="2000" dirty="0" smtClean="0"/>
              <a:t> String say(String name);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LambdaExpressionExample4{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 Lambda expression with single parameter.  </a:t>
            </a:r>
          </a:p>
          <a:p>
            <a:pPr>
              <a:spcBef>
                <a:spcPts val="0"/>
              </a:spcBef>
              <a:buNone/>
            </a:pPr>
            <a:r>
              <a:rPr lang="en-US" sz="2000" dirty="0" smtClean="0"/>
              <a:t>        </a:t>
            </a:r>
            <a:r>
              <a:rPr lang="en-US" sz="2000" dirty="0" err="1" smtClean="0"/>
              <a:t>Sayable</a:t>
            </a:r>
            <a:r>
              <a:rPr lang="en-US" sz="2000" dirty="0" smtClean="0"/>
              <a:t> s1=(name)-&gt;{  </a:t>
            </a:r>
          </a:p>
          <a:p>
            <a:pPr>
              <a:spcBef>
                <a:spcPts val="0"/>
              </a:spcBef>
              <a:buNone/>
            </a:pPr>
            <a:r>
              <a:rPr lang="en-US" sz="2000" dirty="0" smtClean="0"/>
              <a:t>            </a:t>
            </a:r>
            <a:r>
              <a:rPr lang="en-US" sz="2000" b="1" dirty="0" smtClean="0"/>
              <a:t>return</a:t>
            </a:r>
            <a:r>
              <a:rPr lang="en-US" sz="2000" dirty="0" smtClean="0"/>
              <a:t> "Hello, "+name;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(s1.say("</a:t>
            </a:r>
            <a:r>
              <a:rPr lang="en-US" sz="2000" dirty="0" err="1" smtClean="0"/>
              <a:t>Sonoo</a:t>
            </a:r>
            <a:r>
              <a:rPr lang="en-US" sz="2000" dirty="0" smtClean="0"/>
              <a:t>"));  </a:t>
            </a:r>
          </a:p>
          <a:p>
            <a:pPr>
              <a:spcBef>
                <a:spcPts val="0"/>
              </a:spcBef>
              <a:buNone/>
            </a:pPr>
            <a:r>
              <a:rPr lang="en-US" sz="2000" dirty="0" smtClean="0"/>
              <a:t>          </a:t>
            </a:r>
          </a:p>
          <a:p>
            <a:pPr>
              <a:spcBef>
                <a:spcPts val="0"/>
              </a:spcBef>
              <a:buNone/>
            </a:pPr>
            <a:r>
              <a:rPr lang="en-US" sz="2000" dirty="0" smtClean="0"/>
              <a:t>        // You can omit function parentheses    </a:t>
            </a:r>
          </a:p>
          <a:p>
            <a:pPr>
              <a:spcBef>
                <a:spcPts val="0"/>
              </a:spcBef>
              <a:buNone/>
            </a:pPr>
            <a:r>
              <a:rPr lang="en-US" sz="2000" dirty="0" smtClean="0"/>
              <a:t>        </a:t>
            </a:r>
            <a:r>
              <a:rPr lang="en-US" sz="2000" dirty="0" err="1" smtClean="0"/>
              <a:t>Sayable</a:t>
            </a:r>
            <a:r>
              <a:rPr lang="en-US" sz="2000" dirty="0" smtClean="0"/>
              <a:t> s2= name -&gt;{  </a:t>
            </a:r>
          </a:p>
          <a:p>
            <a:pPr>
              <a:spcBef>
                <a:spcPts val="0"/>
              </a:spcBef>
              <a:buNone/>
            </a:pPr>
            <a:r>
              <a:rPr lang="en-US" sz="2000" dirty="0" smtClean="0"/>
              <a:t>            </a:t>
            </a:r>
            <a:r>
              <a:rPr lang="en-US" sz="2000" b="1" dirty="0" smtClean="0"/>
              <a:t>return</a:t>
            </a:r>
            <a:r>
              <a:rPr lang="en-US" sz="2000" dirty="0" smtClean="0"/>
              <a:t> "Hello, "+name;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(s2.say("</a:t>
            </a:r>
            <a:r>
              <a:rPr lang="en-US" sz="2000" dirty="0" err="1" smtClean="0"/>
              <a:t>Sonoo</a:t>
            </a: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fr-FR" dirty="0" smtClean="0"/>
              <a:t>Java Lambda Expression </a:t>
            </a:r>
            <a:r>
              <a:rPr lang="fr-FR" dirty="0" err="1" smtClean="0"/>
              <a:t>Example</a:t>
            </a:r>
            <a:r>
              <a:rPr lang="fr-FR" dirty="0" smtClean="0"/>
              <a:t>: Multiple </a:t>
            </a:r>
            <a:r>
              <a:rPr lang="fr-FR" dirty="0" err="1" smtClean="0"/>
              <a:t>Parameters</a:t>
            </a:r>
            <a:endParaRPr lang="fr-FR"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sz="1800" dirty="0" smtClean="0"/>
              <a:t> </a:t>
            </a:r>
            <a:r>
              <a:rPr lang="en-US" sz="2000" b="1" dirty="0" smtClean="0"/>
              <a:t> </a:t>
            </a:r>
            <a:endParaRPr lang="en-US" sz="2000" dirty="0" smtClean="0"/>
          </a:p>
          <a:p>
            <a:pPr>
              <a:spcBef>
                <a:spcPts val="0"/>
              </a:spcBef>
              <a:spcAft>
                <a:spcPts val="0"/>
              </a:spcAft>
              <a:buNone/>
            </a:pPr>
            <a:r>
              <a:rPr lang="en-US" b="1" dirty="0" smtClean="0"/>
              <a:t>interface</a:t>
            </a:r>
            <a:r>
              <a:rPr lang="en-US" dirty="0" smtClean="0"/>
              <a:t> Addable{  </a:t>
            </a:r>
          </a:p>
          <a:p>
            <a:pPr>
              <a:spcBef>
                <a:spcPts val="0"/>
              </a:spcBef>
              <a:spcAft>
                <a:spcPts val="0"/>
              </a:spcAft>
              <a:buNone/>
            </a:pPr>
            <a:r>
              <a:rPr lang="en-US" dirty="0" smtClean="0"/>
              <a:t>    </a:t>
            </a:r>
            <a:r>
              <a:rPr lang="en-US" b="1" dirty="0" err="1" smtClean="0"/>
              <a:t>int</a:t>
            </a:r>
            <a:r>
              <a:rPr lang="en-US" dirty="0" smtClean="0"/>
              <a:t> add(</a:t>
            </a:r>
            <a:r>
              <a:rPr lang="en-US" b="1" dirty="0" err="1" smtClean="0"/>
              <a:t>int</a:t>
            </a:r>
            <a:r>
              <a:rPr lang="en-US" dirty="0" smtClean="0"/>
              <a:t> </a:t>
            </a:r>
            <a:r>
              <a:rPr lang="en-US" dirty="0" err="1" smtClean="0"/>
              <a:t>a,</a:t>
            </a:r>
            <a:r>
              <a:rPr lang="en-US" b="1" dirty="0" err="1" smtClean="0"/>
              <a:t>int</a:t>
            </a:r>
            <a:r>
              <a:rPr lang="en-US" dirty="0" smtClean="0"/>
              <a:t> b);  </a:t>
            </a:r>
          </a:p>
          <a:p>
            <a:pPr>
              <a:spcBef>
                <a:spcPts val="0"/>
              </a:spcBef>
              <a:spcAft>
                <a:spcPts val="0"/>
              </a:spcAft>
              <a:buNone/>
            </a:pPr>
            <a:r>
              <a:rPr lang="en-US" dirty="0" smtClean="0"/>
              <a:t>}  </a:t>
            </a:r>
          </a:p>
          <a:p>
            <a:pPr>
              <a:spcBef>
                <a:spcPts val="0"/>
              </a:spcBef>
              <a:spcAft>
                <a:spcPts val="0"/>
              </a:spcAft>
              <a:buNone/>
            </a:pPr>
            <a:r>
              <a:rPr lang="en-US" dirty="0" smtClean="0"/>
              <a:t>  </a:t>
            </a:r>
          </a:p>
          <a:p>
            <a:pPr>
              <a:spcBef>
                <a:spcPts val="0"/>
              </a:spcBef>
              <a:spcAft>
                <a:spcPts val="0"/>
              </a:spcAft>
              <a:buNone/>
            </a:pPr>
            <a:r>
              <a:rPr lang="en-US" b="1" dirty="0" smtClean="0"/>
              <a:t>public</a:t>
            </a:r>
            <a:r>
              <a:rPr lang="en-US" dirty="0" smtClean="0"/>
              <a:t> </a:t>
            </a:r>
            <a:r>
              <a:rPr lang="en-US" b="1" dirty="0" smtClean="0"/>
              <a:t>class</a:t>
            </a:r>
            <a:r>
              <a:rPr lang="en-US" dirty="0" smtClean="0"/>
              <a:t> LambdaExpressionExample5{  </a:t>
            </a:r>
          </a:p>
          <a:p>
            <a:pPr>
              <a:spcBef>
                <a:spcPts val="0"/>
              </a:spcBef>
              <a:spcAft>
                <a:spcPts val="0"/>
              </a:spcAft>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spcAft>
                <a:spcPts val="0"/>
              </a:spcAft>
              <a:buNone/>
            </a:pPr>
            <a:r>
              <a:rPr lang="en-US" dirty="0" smtClean="0"/>
              <a:t>        // Multiple parameters in lambda expression  </a:t>
            </a:r>
          </a:p>
          <a:p>
            <a:pPr>
              <a:spcBef>
                <a:spcPts val="0"/>
              </a:spcBef>
              <a:spcAft>
                <a:spcPts val="0"/>
              </a:spcAft>
              <a:buNone/>
            </a:pPr>
            <a:r>
              <a:rPr lang="en-US" dirty="0" smtClean="0"/>
              <a:t>        Addable ad1=(</a:t>
            </a:r>
            <a:r>
              <a:rPr lang="en-US" dirty="0" err="1" smtClean="0"/>
              <a:t>a,b</a:t>
            </a:r>
            <a:r>
              <a:rPr lang="en-US" dirty="0" smtClean="0"/>
              <a:t>)-&gt;(</a:t>
            </a:r>
            <a:r>
              <a:rPr lang="en-US" dirty="0" err="1" smtClean="0"/>
              <a:t>a+b</a:t>
            </a:r>
            <a:r>
              <a:rPr lang="en-US" dirty="0" smtClean="0"/>
              <a:t>);  </a:t>
            </a:r>
          </a:p>
          <a:p>
            <a:pPr>
              <a:spcBef>
                <a:spcPts val="0"/>
              </a:spcBef>
              <a:spcAft>
                <a:spcPts val="0"/>
              </a:spcAft>
              <a:buNone/>
            </a:pPr>
            <a:r>
              <a:rPr lang="en-US" dirty="0" smtClean="0"/>
              <a:t>        </a:t>
            </a:r>
            <a:r>
              <a:rPr lang="en-US" dirty="0" err="1" smtClean="0"/>
              <a:t>System.out.println</a:t>
            </a:r>
            <a:r>
              <a:rPr lang="en-US" dirty="0" smtClean="0"/>
              <a:t>(ad1.add(10,20));            </a:t>
            </a:r>
          </a:p>
          <a:p>
            <a:pPr>
              <a:spcBef>
                <a:spcPts val="0"/>
              </a:spcBef>
              <a:spcAft>
                <a:spcPts val="0"/>
              </a:spcAft>
              <a:buNone/>
            </a:pPr>
            <a:r>
              <a:rPr lang="en-US" dirty="0" smtClean="0"/>
              <a:t>        // Multiple parameters with data type in lambda expression  </a:t>
            </a:r>
          </a:p>
          <a:p>
            <a:pPr>
              <a:spcBef>
                <a:spcPts val="0"/>
              </a:spcBef>
              <a:spcAft>
                <a:spcPts val="0"/>
              </a:spcAft>
              <a:buNone/>
            </a:pPr>
            <a:r>
              <a:rPr lang="en-US" dirty="0" smtClean="0"/>
              <a:t>        Addable ad2=(</a:t>
            </a:r>
            <a:r>
              <a:rPr lang="en-US" b="1" dirty="0" err="1" smtClean="0"/>
              <a:t>int</a:t>
            </a:r>
            <a:r>
              <a:rPr lang="en-US" dirty="0" smtClean="0"/>
              <a:t> </a:t>
            </a:r>
            <a:r>
              <a:rPr lang="en-US" dirty="0" err="1" smtClean="0"/>
              <a:t>a,</a:t>
            </a:r>
            <a:r>
              <a:rPr lang="en-US" b="1" dirty="0" err="1" smtClean="0"/>
              <a:t>int</a:t>
            </a:r>
            <a:r>
              <a:rPr lang="en-US" dirty="0" smtClean="0"/>
              <a:t> b)-&gt;(</a:t>
            </a:r>
            <a:r>
              <a:rPr lang="en-US" dirty="0" err="1" smtClean="0"/>
              <a:t>a+b</a:t>
            </a:r>
            <a:r>
              <a:rPr lang="en-US" dirty="0" smtClean="0"/>
              <a:t>);  </a:t>
            </a:r>
          </a:p>
          <a:p>
            <a:pPr>
              <a:spcBef>
                <a:spcPts val="0"/>
              </a:spcBef>
              <a:spcAft>
                <a:spcPts val="0"/>
              </a:spcAft>
              <a:buNone/>
            </a:pPr>
            <a:r>
              <a:rPr lang="en-US" dirty="0" smtClean="0"/>
              <a:t>        </a:t>
            </a:r>
            <a:r>
              <a:rPr lang="en-US" dirty="0" err="1" smtClean="0"/>
              <a:t>System.out.println</a:t>
            </a:r>
            <a:r>
              <a:rPr lang="en-US" dirty="0" smtClean="0"/>
              <a:t>(ad2.add(100,200));  </a:t>
            </a:r>
          </a:p>
          <a:p>
            <a:pPr>
              <a:spcBef>
                <a:spcPts val="0"/>
              </a:spcBef>
              <a:spcAft>
                <a:spcPts val="0"/>
              </a:spcAft>
              <a:buNone/>
            </a:pPr>
            <a:r>
              <a:rPr lang="en-US" dirty="0" smtClean="0"/>
              <a:t>    }  </a:t>
            </a:r>
          </a:p>
          <a:p>
            <a:pPr>
              <a:spcBef>
                <a:spcPts val="0"/>
              </a:spcBef>
              <a:spcAft>
                <a:spcPts val="0"/>
              </a:spcAft>
              <a:buNone/>
            </a:pPr>
            <a:r>
              <a:rPr lang="en-US" dirty="0" smtClean="0"/>
              <a:t>}  </a:t>
            </a:r>
          </a:p>
          <a:p>
            <a:pPr>
              <a:spcBef>
                <a:spcPts val="0"/>
              </a:spcBef>
              <a:spcAft>
                <a:spcPts val="0"/>
              </a:spcAft>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159</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Java </a:t>
            </a:r>
            <a:r>
              <a:rPr lang="en-GB" dirty="0" err="1" smtClean="0"/>
              <a:t>FileOutputStream</a:t>
            </a:r>
            <a:r>
              <a:rPr lang="en-GB" dirty="0" smtClean="0"/>
              <a:t> example 2: write string</a:t>
            </a:r>
            <a:endParaRPr lang="en-GB"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smtClean="0"/>
              <a:t>import</a:t>
            </a:r>
            <a:r>
              <a:rPr lang="en-US" sz="2000" dirty="0" smtClean="0"/>
              <a:t> </a:t>
            </a:r>
            <a:r>
              <a:rPr lang="en-US" sz="2000" dirty="0" err="1" smtClean="0"/>
              <a:t>java.io.FileOutputStream</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FileOutputStreamExample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r>
              <a:rPr lang="en-US" sz="2000" dirty="0" err="1" smtClean="0"/>
              <a:t>FileOutputStream</a:t>
            </a:r>
            <a:r>
              <a:rPr lang="en-US" sz="2000" dirty="0" smtClean="0"/>
              <a:t> </a:t>
            </a:r>
            <a:r>
              <a:rPr lang="en-US" sz="2000" dirty="0" err="1" smtClean="0"/>
              <a:t>fout</a:t>
            </a:r>
            <a:r>
              <a:rPr lang="en-US" sz="2000" dirty="0" smtClean="0"/>
              <a:t>=</a:t>
            </a:r>
            <a:r>
              <a:rPr lang="en-US" sz="2000" b="1" dirty="0" smtClean="0"/>
              <a:t>new</a:t>
            </a:r>
            <a:r>
              <a:rPr lang="en-US" sz="2000" dirty="0" smtClean="0"/>
              <a:t> </a:t>
            </a:r>
            <a:r>
              <a:rPr lang="en-US" sz="2000" dirty="0" err="1" smtClean="0"/>
              <a:t>FileOutputStream</a:t>
            </a:r>
            <a:r>
              <a:rPr lang="en-US" sz="2000" dirty="0" smtClean="0"/>
              <a:t>("D:\\testout.txt");    </a:t>
            </a:r>
          </a:p>
          <a:p>
            <a:pPr>
              <a:spcBef>
                <a:spcPts val="0"/>
              </a:spcBef>
              <a:buNone/>
            </a:pPr>
            <a:r>
              <a:rPr lang="en-US" sz="2000" dirty="0" smtClean="0"/>
              <a:t>             String s="Welcome to </a:t>
            </a:r>
            <a:r>
              <a:rPr lang="en-US" sz="2000" dirty="0" err="1" smtClean="0"/>
              <a:t>javaTpoint</a:t>
            </a:r>
            <a:r>
              <a:rPr lang="en-US" sz="2000" dirty="0" smtClean="0"/>
              <a:t>.";    </a:t>
            </a:r>
          </a:p>
          <a:p>
            <a:pPr>
              <a:spcBef>
                <a:spcPts val="0"/>
              </a:spcBef>
              <a:buNone/>
            </a:pPr>
            <a:r>
              <a:rPr lang="en-US" sz="2000" dirty="0" smtClean="0"/>
              <a:t>             </a:t>
            </a:r>
            <a:r>
              <a:rPr lang="en-US" sz="2000" b="1" dirty="0" smtClean="0"/>
              <a:t>byte</a:t>
            </a:r>
            <a:r>
              <a:rPr lang="en-US" sz="2000" dirty="0" smtClean="0"/>
              <a:t> b[]=</a:t>
            </a:r>
            <a:r>
              <a:rPr lang="en-US" sz="2000" dirty="0" err="1" smtClean="0"/>
              <a:t>s.getBytes</a:t>
            </a:r>
            <a:r>
              <a:rPr lang="en-US" sz="2000" dirty="0" smtClean="0"/>
              <a:t>();//converting string into byte array    </a:t>
            </a:r>
          </a:p>
          <a:p>
            <a:pPr>
              <a:spcBef>
                <a:spcPts val="0"/>
              </a:spcBef>
              <a:buNone/>
            </a:pPr>
            <a:r>
              <a:rPr lang="en-US" sz="2000" dirty="0" smtClean="0"/>
              <a:t>             </a:t>
            </a:r>
            <a:r>
              <a:rPr lang="en-US" sz="2000" dirty="0" err="1" smtClean="0"/>
              <a:t>fout.write</a:t>
            </a:r>
            <a:r>
              <a:rPr lang="en-US" sz="2000" dirty="0" smtClean="0"/>
              <a:t>(b);    </a:t>
            </a:r>
          </a:p>
          <a:p>
            <a:pPr>
              <a:spcBef>
                <a:spcPts val="0"/>
              </a:spcBef>
              <a:buNone/>
            </a:pPr>
            <a:r>
              <a:rPr lang="en-US" sz="2000" dirty="0" smtClean="0"/>
              <a:t>             </a:t>
            </a:r>
            <a:r>
              <a:rPr lang="en-US" sz="2000" dirty="0" err="1" smtClean="0"/>
              <a:t>fout.close</a:t>
            </a:r>
            <a:r>
              <a:rPr lang="en-US" sz="2000" dirty="0" smtClean="0"/>
              <a:t>();    </a:t>
            </a:r>
          </a:p>
          <a:p>
            <a:pPr>
              <a:spcBef>
                <a:spcPts val="0"/>
              </a:spcBef>
              <a:buNone/>
            </a:pPr>
            <a:r>
              <a:rPr lang="en-US" sz="2000" dirty="0" smtClean="0"/>
              <a:t>             </a:t>
            </a:r>
            <a:r>
              <a:rPr lang="en-US" sz="2000" dirty="0" err="1" smtClean="0"/>
              <a:t>System.out.println</a:t>
            </a:r>
            <a:r>
              <a:rPr lang="en-US" sz="2000" dirty="0" smtClean="0"/>
              <a:t>("success...");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marL="514350" indent="-514350">
              <a:buNone/>
            </a:pP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lstStyle/>
          <a:p>
            <a:r>
              <a:rPr lang="en-GB" dirty="0" smtClean="0"/>
              <a:t/>
            </a:r>
            <a:br>
              <a:rPr lang="en-GB" dirty="0" smtClean="0"/>
            </a:br>
            <a:r>
              <a:rPr lang="en-GB" dirty="0" smtClean="0"/>
              <a:t/>
            </a:r>
            <a:br>
              <a:rPr lang="en-GB" dirty="0" smtClean="0"/>
            </a:br>
            <a:r>
              <a:rPr lang="en-GB" dirty="0" smtClean="0"/>
              <a:t/>
            </a:r>
            <a:br>
              <a:rPr lang="en-GB" dirty="0" smtClean="0"/>
            </a:br>
            <a:r>
              <a:rPr lang="en-GB" dirty="0" smtClean="0"/>
              <a:t>Java Lambda Expression Example: with or without return keyword</a:t>
            </a:r>
            <a:br>
              <a:rPr lang="en-GB"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endParaRPr lang="en-US" sz="1800" dirty="0" smtClean="0"/>
          </a:p>
          <a:p>
            <a:pPr>
              <a:spcBef>
                <a:spcPts val="0"/>
              </a:spcBef>
              <a:buNone/>
            </a:pPr>
            <a:r>
              <a:rPr lang="en-US" b="1" dirty="0" smtClean="0"/>
              <a:t>interface</a:t>
            </a:r>
            <a:r>
              <a:rPr lang="en-US" dirty="0" smtClean="0"/>
              <a:t> Addable{  </a:t>
            </a:r>
          </a:p>
          <a:p>
            <a:pPr>
              <a:spcBef>
                <a:spcPts val="0"/>
              </a:spcBef>
              <a:buNone/>
            </a:pPr>
            <a:r>
              <a:rPr lang="en-US" dirty="0" smtClean="0"/>
              <a:t>    </a:t>
            </a:r>
            <a:r>
              <a:rPr lang="en-US" b="1" dirty="0" err="1" smtClean="0"/>
              <a:t>int</a:t>
            </a:r>
            <a:r>
              <a:rPr lang="en-US" dirty="0" smtClean="0"/>
              <a:t> add(</a:t>
            </a:r>
            <a:r>
              <a:rPr lang="en-US" b="1" dirty="0" err="1" smtClean="0"/>
              <a:t>int</a:t>
            </a:r>
            <a:r>
              <a:rPr lang="en-US" dirty="0" smtClean="0"/>
              <a:t> </a:t>
            </a:r>
            <a:r>
              <a:rPr lang="en-US" dirty="0" err="1" smtClean="0"/>
              <a:t>a,</a:t>
            </a:r>
            <a:r>
              <a:rPr lang="en-US" b="1" dirty="0" err="1" smtClean="0"/>
              <a:t>int</a:t>
            </a:r>
            <a:r>
              <a:rPr lang="en-US" dirty="0" smtClean="0"/>
              <a:t> b);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LambdaExpressionExample6 {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 Lambda expression without return keyword.  </a:t>
            </a:r>
          </a:p>
          <a:p>
            <a:pPr>
              <a:spcBef>
                <a:spcPts val="0"/>
              </a:spcBef>
              <a:buNone/>
            </a:pPr>
            <a:r>
              <a:rPr lang="en-US" dirty="0" smtClean="0"/>
              <a:t>        Addable ad1=(</a:t>
            </a:r>
            <a:r>
              <a:rPr lang="en-US" dirty="0" err="1" smtClean="0"/>
              <a:t>a,b</a:t>
            </a:r>
            <a:r>
              <a:rPr lang="en-US" dirty="0" smtClean="0"/>
              <a:t>)-&gt;(</a:t>
            </a:r>
            <a:r>
              <a:rPr lang="en-US" dirty="0" err="1" smtClean="0"/>
              <a:t>a+b</a:t>
            </a:r>
            <a:r>
              <a:rPr lang="en-US" dirty="0" smtClean="0"/>
              <a:t>);  </a:t>
            </a:r>
          </a:p>
          <a:p>
            <a:pPr>
              <a:spcBef>
                <a:spcPts val="0"/>
              </a:spcBef>
              <a:buNone/>
            </a:pPr>
            <a:r>
              <a:rPr lang="en-US" dirty="0" smtClean="0"/>
              <a:t>        </a:t>
            </a:r>
            <a:r>
              <a:rPr lang="en-US" dirty="0" err="1" smtClean="0"/>
              <a:t>System.out.println</a:t>
            </a:r>
            <a:r>
              <a:rPr lang="en-US" dirty="0" smtClean="0"/>
              <a:t>(ad1.add(10,20));  </a:t>
            </a:r>
          </a:p>
          <a:p>
            <a:pPr>
              <a:spcBef>
                <a:spcPts val="0"/>
              </a:spcBef>
              <a:buNone/>
            </a:pPr>
            <a:r>
              <a:rPr lang="en-US" dirty="0" smtClean="0"/>
              <a:t>          </a:t>
            </a:r>
          </a:p>
          <a:p>
            <a:pPr>
              <a:spcBef>
                <a:spcPts val="0"/>
              </a:spcBef>
              <a:buNone/>
            </a:pPr>
            <a:r>
              <a:rPr lang="en-US" dirty="0" smtClean="0"/>
              <a:t>        // Lambda expression with return keyword.    </a:t>
            </a:r>
          </a:p>
          <a:p>
            <a:pPr>
              <a:spcBef>
                <a:spcPts val="0"/>
              </a:spcBef>
              <a:buNone/>
            </a:pPr>
            <a:r>
              <a:rPr lang="en-US" dirty="0" smtClean="0"/>
              <a:t>        Addable ad2=(</a:t>
            </a:r>
            <a:r>
              <a:rPr lang="en-US" b="1" dirty="0" err="1" smtClean="0"/>
              <a:t>int</a:t>
            </a:r>
            <a:r>
              <a:rPr lang="en-US" dirty="0" smtClean="0"/>
              <a:t> </a:t>
            </a:r>
            <a:r>
              <a:rPr lang="en-US" dirty="0" err="1" smtClean="0"/>
              <a:t>a,</a:t>
            </a:r>
            <a:r>
              <a:rPr lang="en-US" b="1" dirty="0" err="1" smtClean="0"/>
              <a:t>int</a:t>
            </a:r>
            <a:r>
              <a:rPr lang="en-US" dirty="0" smtClean="0"/>
              <a:t> b)-&gt;{  </a:t>
            </a:r>
          </a:p>
          <a:p>
            <a:pPr>
              <a:spcBef>
                <a:spcPts val="0"/>
              </a:spcBef>
              <a:buNone/>
            </a:pPr>
            <a:r>
              <a:rPr lang="en-US" dirty="0" smtClean="0"/>
              <a:t>                            </a:t>
            </a:r>
            <a:r>
              <a:rPr lang="en-US" b="1" dirty="0" smtClean="0"/>
              <a:t>return</a:t>
            </a:r>
            <a:r>
              <a:rPr lang="en-US" dirty="0" smtClean="0"/>
              <a:t> (</a:t>
            </a:r>
            <a:r>
              <a:rPr lang="en-US" dirty="0" err="1" smtClean="0"/>
              <a:t>a+b</a:t>
            </a:r>
            <a:r>
              <a:rPr lang="en-US" dirty="0" smtClean="0"/>
              <a:t>);   </a:t>
            </a:r>
          </a:p>
          <a:p>
            <a:pPr>
              <a:spcBef>
                <a:spcPts val="0"/>
              </a:spcBef>
              <a:buNone/>
            </a:pPr>
            <a:r>
              <a:rPr lang="en-US" dirty="0" smtClean="0"/>
              <a:t>                            };  </a:t>
            </a:r>
          </a:p>
          <a:p>
            <a:pPr>
              <a:spcBef>
                <a:spcPts val="0"/>
              </a:spcBef>
              <a:buNone/>
            </a:pPr>
            <a:r>
              <a:rPr lang="en-US" dirty="0" smtClean="0"/>
              <a:t>        </a:t>
            </a:r>
            <a:r>
              <a:rPr lang="en-US" dirty="0" err="1" smtClean="0"/>
              <a:t>System.out.println</a:t>
            </a:r>
            <a:r>
              <a:rPr lang="en-US" dirty="0" smtClean="0"/>
              <a:t>(ad2.add(100,200));  </a:t>
            </a:r>
          </a:p>
          <a:p>
            <a:pPr>
              <a:spcBef>
                <a:spcPts val="0"/>
              </a:spcBef>
              <a:buNone/>
            </a:pPr>
            <a:r>
              <a:rPr lang="en-US" dirty="0" smtClean="0"/>
              <a:t>    }  </a:t>
            </a:r>
          </a:p>
          <a:p>
            <a:pPr>
              <a:spcBef>
                <a:spcPts val="0"/>
              </a:spcBef>
              <a:buNone/>
            </a:pP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160</a:t>
            </a:fld>
            <a:endParaRPr lang="en-US"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smtClean="0"/>
              <a:t/>
            </a:r>
            <a:br>
              <a:rPr lang="en-GB" dirty="0" smtClean="0"/>
            </a:br>
            <a:r>
              <a:rPr lang="en-GB" dirty="0" smtClean="0"/>
              <a:t/>
            </a:r>
            <a:br>
              <a:rPr lang="en-GB" dirty="0" smtClean="0"/>
            </a:br>
            <a:r>
              <a:rPr lang="en-GB" dirty="0" smtClean="0"/>
              <a:t>Java Lambda Expression Example: </a:t>
            </a:r>
            <a:r>
              <a:rPr lang="en-GB" dirty="0" err="1" smtClean="0"/>
              <a:t>Foreach</a:t>
            </a:r>
            <a:r>
              <a:rPr lang="en-GB" dirty="0" smtClean="0"/>
              <a:t> Loop</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GB" dirty="0" smtClean="0"/>
              <a:t> </a:t>
            </a:r>
            <a:r>
              <a:rPr lang="en-US" b="1" dirty="0" smtClean="0"/>
              <a:t>import</a:t>
            </a:r>
            <a:r>
              <a:rPr lang="en-US" dirty="0" smtClean="0"/>
              <a:t> </a:t>
            </a:r>
            <a:r>
              <a:rPr lang="en-US" dirty="0" err="1" smtClean="0"/>
              <a:t>java.util</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LambdaExpressionExample7{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List&lt;String&gt; list=</a:t>
            </a:r>
            <a:r>
              <a:rPr lang="en-US" b="1" dirty="0" smtClean="0"/>
              <a:t>new</a:t>
            </a:r>
            <a:r>
              <a:rPr lang="en-US" dirty="0" smtClean="0"/>
              <a:t> </a:t>
            </a:r>
            <a:r>
              <a:rPr lang="en-US" dirty="0" err="1" smtClean="0"/>
              <a:t>ArrayList</a:t>
            </a:r>
            <a:r>
              <a:rPr lang="en-US" dirty="0" smtClean="0"/>
              <a:t>&lt;String&gt;();  </a:t>
            </a:r>
          </a:p>
          <a:p>
            <a:pPr>
              <a:spcBef>
                <a:spcPts val="0"/>
              </a:spcBef>
              <a:buNone/>
            </a:pPr>
            <a:r>
              <a:rPr lang="en-US" dirty="0" smtClean="0"/>
              <a:t>        </a:t>
            </a:r>
            <a:r>
              <a:rPr lang="en-US" dirty="0" err="1" smtClean="0"/>
              <a:t>list.add</a:t>
            </a:r>
            <a:r>
              <a:rPr lang="en-US" dirty="0" smtClean="0"/>
              <a:t>("</a:t>
            </a:r>
            <a:r>
              <a:rPr lang="en-US" dirty="0" err="1" smtClean="0"/>
              <a:t>ankit</a:t>
            </a:r>
            <a:r>
              <a:rPr lang="en-US" dirty="0" smtClean="0"/>
              <a:t>");  </a:t>
            </a:r>
          </a:p>
          <a:p>
            <a:pPr>
              <a:spcBef>
                <a:spcPts val="0"/>
              </a:spcBef>
              <a:buNone/>
            </a:pPr>
            <a:r>
              <a:rPr lang="en-US" dirty="0" smtClean="0"/>
              <a:t>        </a:t>
            </a:r>
            <a:r>
              <a:rPr lang="en-US" dirty="0" err="1" smtClean="0"/>
              <a:t>list.add</a:t>
            </a:r>
            <a:r>
              <a:rPr lang="en-US" dirty="0" smtClean="0"/>
              <a:t>("</a:t>
            </a:r>
            <a:r>
              <a:rPr lang="en-US" dirty="0" err="1" smtClean="0"/>
              <a:t>mayank</a:t>
            </a:r>
            <a:r>
              <a:rPr lang="en-US" dirty="0" smtClean="0"/>
              <a:t>");  </a:t>
            </a:r>
          </a:p>
          <a:p>
            <a:pPr>
              <a:spcBef>
                <a:spcPts val="0"/>
              </a:spcBef>
              <a:buNone/>
            </a:pPr>
            <a:r>
              <a:rPr lang="en-US" dirty="0" smtClean="0"/>
              <a:t>        </a:t>
            </a:r>
            <a:r>
              <a:rPr lang="en-US" dirty="0" err="1" smtClean="0"/>
              <a:t>list.add</a:t>
            </a:r>
            <a:r>
              <a:rPr lang="en-US" dirty="0" smtClean="0"/>
              <a:t>("</a:t>
            </a:r>
            <a:r>
              <a:rPr lang="en-US" dirty="0" err="1" smtClean="0"/>
              <a:t>irfan</a:t>
            </a:r>
            <a:r>
              <a:rPr lang="en-US" dirty="0" smtClean="0"/>
              <a:t>");  </a:t>
            </a:r>
          </a:p>
          <a:p>
            <a:pPr>
              <a:spcBef>
                <a:spcPts val="0"/>
              </a:spcBef>
              <a:buNone/>
            </a:pPr>
            <a:r>
              <a:rPr lang="en-US" dirty="0" smtClean="0"/>
              <a:t>        </a:t>
            </a:r>
            <a:r>
              <a:rPr lang="en-US" dirty="0" err="1" smtClean="0"/>
              <a:t>list.add</a:t>
            </a:r>
            <a:r>
              <a:rPr lang="en-US" dirty="0" smtClean="0"/>
              <a:t>("jai");  </a:t>
            </a:r>
          </a:p>
          <a:p>
            <a:pPr>
              <a:spcBef>
                <a:spcPts val="0"/>
              </a:spcBef>
              <a:buNone/>
            </a:pPr>
            <a:r>
              <a:rPr lang="en-US" dirty="0" smtClean="0"/>
              <a:t>          </a:t>
            </a:r>
          </a:p>
          <a:p>
            <a:pPr>
              <a:spcBef>
                <a:spcPts val="0"/>
              </a:spcBef>
              <a:buNone/>
            </a:pPr>
            <a:r>
              <a:rPr lang="en-US" dirty="0" smtClean="0"/>
              <a:t>        </a:t>
            </a:r>
            <a:r>
              <a:rPr lang="en-US" dirty="0" err="1" smtClean="0"/>
              <a:t>list.forEach</a:t>
            </a:r>
            <a:r>
              <a:rPr lang="en-US" dirty="0" smtClean="0"/>
              <a:t>(  </a:t>
            </a:r>
          </a:p>
          <a:p>
            <a:pPr>
              <a:spcBef>
                <a:spcPts val="0"/>
              </a:spcBef>
              <a:buNone/>
            </a:pPr>
            <a:r>
              <a:rPr lang="en-US" dirty="0" smtClean="0"/>
              <a:t>            (n)-&gt;</a:t>
            </a:r>
            <a:r>
              <a:rPr lang="en-US" dirty="0" err="1" smtClean="0"/>
              <a:t>System.out.println</a:t>
            </a:r>
            <a:r>
              <a:rPr lang="en-US" dirty="0" smtClean="0"/>
              <a:t>(n)  </a:t>
            </a:r>
          </a:p>
          <a:p>
            <a:pPr>
              <a:spcBef>
                <a:spcPts val="0"/>
              </a:spcBef>
              <a:buNone/>
            </a:pPr>
            <a:r>
              <a:rPr lang="en-US" dirty="0" smtClean="0"/>
              <a:t>        );  </a:t>
            </a:r>
          </a:p>
          <a:p>
            <a:pPr>
              <a:spcBef>
                <a:spcPts val="0"/>
              </a:spcBef>
              <a:buNone/>
            </a:pPr>
            <a:r>
              <a:rPr lang="en-US" dirty="0" smtClean="0"/>
              <a:t>    }  </a:t>
            </a:r>
          </a:p>
          <a:p>
            <a:pPr>
              <a:spcBef>
                <a:spcPts val="0"/>
              </a:spcBef>
              <a:buNone/>
            </a:pPr>
            <a:r>
              <a:rPr lang="en-US"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161</a:t>
            </a:fld>
            <a:endParaRPr lang="en-US"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fr-FR" dirty="0" smtClean="0"/>
              <a:t>Java Lambda Expression </a:t>
            </a:r>
            <a:r>
              <a:rPr lang="fr-FR" dirty="0" err="1" smtClean="0"/>
              <a:t>Example</a:t>
            </a:r>
            <a:r>
              <a:rPr lang="fr-FR" dirty="0" smtClean="0"/>
              <a:t>: Multiple </a:t>
            </a:r>
            <a:r>
              <a:rPr lang="fr-FR" dirty="0" err="1" smtClean="0"/>
              <a:t>Statements</a:t>
            </a:r>
            <a:endParaRPr lang="fr-FR"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dirty="0" smtClean="0"/>
              <a:t> </a:t>
            </a:r>
            <a:r>
              <a:rPr lang="en-US" sz="2000" b="1" dirty="0" smtClean="0"/>
              <a:t> </a:t>
            </a:r>
            <a:r>
              <a:rPr lang="en-US" dirty="0" smtClean="0"/>
              <a:t>@</a:t>
            </a:r>
            <a:r>
              <a:rPr lang="en-US" dirty="0" err="1" smtClean="0"/>
              <a:t>FunctionalInterface</a:t>
            </a:r>
            <a:r>
              <a:rPr lang="en-US" dirty="0" smtClean="0"/>
              <a:t>  </a:t>
            </a:r>
          </a:p>
          <a:p>
            <a:pPr>
              <a:spcBef>
                <a:spcPts val="0"/>
              </a:spcBef>
              <a:buNone/>
            </a:pPr>
            <a:r>
              <a:rPr lang="en-US" b="1" dirty="0" smtClean="0"/>
              <a:t>interface</a:t>
            </a:r>
            <a:r>
              <a:rPr lang="en-US" dirty="0" smtClean="0"/>
              <a:t> </a:t>
            </a:r>
            <a:r>
              <a:rPr lang="en-US" dirty="0" err="1" smtClean="0"/>
              <a:t>Sayable</a:t>
            </a:r>
            <a:r>
              <a:rPr lang="en-US" dirty="0" smtClean="0"/>
              <a:t>{  </a:t>
            </a:r>
          </a:p>
          <a:p>
            <a:pPr>
              <a:spcBef>
                <a:spcPts val="0"/>
              </a:spcBef>
              <a:buNone/>
            </a:pPr>
            <a:r>
              <a:rPr lang="en-US" dirty="0" smtClean="0"/>
              <a:t>    String say(String message);  </a:t>
            </a:r>
          </a:p>
          <a:p>
            <a:pPr>
              <a:spcBef>
                <a:spcPts val="0"/>
              </a:spcBef>
              <a:buNone/>
            </a:pP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LambdaExpressionExample8{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  </a:t>
            </a:r>
          </a:p>
          <a:p>
            <a:pPr>
              <a:spcBef>
                <a:spcPts val="0"/>
              </a:spcBef>
              <a:buNone/>
            </a:pPr>
            <a:r>
              <a:rPr lang="en-US" dirty="0" smtClean="0"/>
              <a:t>      </a:t>
            </a:r>
          </a:p>
          <a:p>
            <a:pPr>
              <a:spcBef>
                <a:spcPts val="0"/>
              </a:spcBef>
              <a:buNone/>
            </a:pPr>
            <a:r>
              <a:rPr lang="en-US" dirty="0" smtClean="0"/>
              <a:t>        // You can pass multiple statements in lambda expression  </a:t>
            </a:r>
          </a:p>
          <a:p>
            <a:pPr>
              <a:spcBef>
                <a:spcPts val="0"/>
              </a:spcBef>
              <a:buNone/>
            </a:pPr>
            <a:r>
              <a:rPr lang="en-US" dirty="0" smtClean="0"/>
              <a:t>        </a:t>
            </a:r>
            <a:r>
              <a:rPr lang="en-US" dirty="0" err="1" smtClean="0"/>
              <a:t>Sayable</a:t>
            </a:r>
            <a:r>
              <a:rPr lang="en-US" dirty="0" smtClean="0"/>
              <a:t> person = (message)-&gt; {  </a:t>
            </a:r>
          </a:p>
          <a:p>
            <a:pPr>
              <a:spcBef>
                <a:spcPts val="0"/>
              </a:spcBef>
              <a:buNone/>
            </a:pPr>
            <a:r>
              <a:rPr lang="en-US" dirty="0" smtClean="0"/>
              <a:t>            String str1 = "I would like to say, ";  </a:t>
            </a:r>
          </a:p>
          <a:p>
            <a:pPr>
              <a:spcBef>
                <a:spcPts val="0"/>
              </a:spcBef>
              <a:buNone/>
            </a:pPr>
            <a:r>
              <a:rPr lang="en-US" dirty="0" smtClean="0"/>
              <a:t>            String str2 = str1 + message;   </a:t>
            </a:r>
          </a:p>
          <a:p>
            <a:pPr>
              <a:spcBef>
                <a:spcPts val="0"/>
              </a:spcBef>
              <a:buNone/>
            </a:pPr>
            <a:r>
              <a:rPr lang="en-US" dirty="0" smtClean="0"/>
              <a:t>            </a:t>
            </a:r>
            <a:r>
              <a:rPr lang="en-US" b="1" dirty="0" smtClean="0"/>
              <a:t>return</a:t>
            </a:r>
            <a:r>
              <a:rPr lang="en-US" dirty="0" smtClean="0"/>
              <a:t> str2;  </a:t>
            </a:r>
          </a:p>
          <a:p>
            <a:pPr>
              <a:spcBef>
                <a:spcPts val="0"/>
              </a:spcBef>
              <a:buNone/>
            </a:pPr>
            <a:r>
              <a:rPr lang="en-US" dirty="0" smtClean="0"/>
              <a:t>        };  </a:t>
            </a:r>
          </a:p>
          <a:p>
            <a:pPr>
              <a:spcBef>
                <a:spcPts val="0"/>
              </a:spcBef>
              <a:buNone/>
            </a:pPr>
            <a:r>
              <a:rPr lang="en-US" dirty="0" smtClean="0"/>
              <a:t>            </a:t>
            </a:r>
            <a:r>
              <a:rPr lang="en-US" dirty="0" err="1" smtClean="0"/>
              <a:t>System.out.println</a:t>
            </a:r>
            <a:r>
              <a:rPr lang="en-US" dirty="0" smtClean="0"/>
              <a:t>(</a:t>
            </a:r>
            <a:r>
              <a:rPr lang="en-US" dirty="0" err="1" smtClean="0"/>
              <a:t>person.say</a:t>
            </a:r>
            <a:r>
              <a:rPr lang="en-US" dirty="0" smtClean="0"/>
              <a:t>("time is precious."));  </a:t>
            </a:r>
          </a:p>
          <a:p>
            <a:pPr>
              <a:spcBef>
                <a:spcPts val="0"/>
              </a:spcBef>
              <a:buNone/>
            </a:pPr>
            <a:r>
              <a:rPr lang="en-US" dirty="0" smtClean="0"/>
              <a:t>    }  </a:t>
            </a:r>
          </a:p>
          <a:p>
            <a:pPr>
              <a:spcBef>
                <a:spcPts val="0"/>
              </a:spcBef>
              <a:buNone/>
            </a:pPr>
            <a:r>
              <a:rPr lang="en-US" dirty="0" smtClean="0"/>
              <a:t>}  </a:t>
            </a:r>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162</a:t>
            </a:fld>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br>
              <a:rPr lang="en-GB" dirty="0" smtClean="0"/>
            </a:br>
            <a:r>
              <a:rPr lang="en-GB" dirty="0" smtClean="0"/>
              <a:t/>
            </a:r>
            <a:br>
              <a:rPr lang="en-GB" dirty="0" smtClean="0"/>
            </a:br>
            <a:r>
              <a:rPr lang="en-GB" dirty="0" smtClean="0"/>
              <a:t>Java Lambda Expression Example: Creating Thread</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endParaRPr lang="en-US" sz="1600" dirty="0" smtClean="0"/>
          </a:p>
          <a:p>
            <a:pPr>
              <a:spcBef>
                <a:spcPts val="0"/>
              </a:spcBef>
              <a:buNone/>
            </a:pPr>
            <a:r>
              <a:rPr lang="en-US" sz="1800" b="1" dirty="0" smtClean="0"/>
              <a:t>public</a:t>
            </a:r>
            <a:r>
              <a:rPr lang="en-US" sz="1800" dirty="0" smtClean="0"/>
              <a:t> </a:t>
            </a:r>
            <a:r>
              <a:rPr lang="en-US" sz="1800" b="1" dirty="0" smtClean="0"/>
              <a:t>class</a:t>
            </a:r>
            <a:r>
              <a:rPr lang="en-US" sz="1800" dirty="0" smtClean="0"/>
              <a:t> LambdaExpressionExample9{  </a:t>
            </a:r>
          </a:p>
          <a:p>
            <a:pPr>
              <a:spcBef>
                <a:spcPts val="0"/>
              </a:spcBef>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a:t>
            </a:r>
          </a:p>
          <a:p>
            <a:pPr>
              <a:spcBef>
                <a:spcPts val="0"/>
              </a:spcBef>
              <a:buNone/>
            </a:pPr>
            <a:r>
              <a:rPr lang="en-US" sz="1800" dirty="0" smtClean="0"/>
              <a:t>        //Thread Example without lambda  </a:t>
            </a:r>
          </a:p>
          <a:p>
            <a:pPr>
              <a:spcBef>
                <a:spcPts val="0"/>
              </a:spcBef>
              <a:buNone/>
            </a:pPr>
            <a:r>
              <a:rPr lang="en-US" sz="1800" dirty="0" smtClean="0"/>
              <a:t>        </a:t>
            </a:r>
            <a:r>
              <a:rPr lang="en-US" sz="1800" dirty="0" err="1" smtClean="0"/>
              <a:t>Runnable</a:t>
            </a:r>
            <a:r>
              <a:rPr lang="en-US" sz="1800" dirty="0" smtClean="0"/>
              <a:t> r1=</a:t>
            </a:r>
            <a:r>
              <a:rPr lang="en-US" sz="1800" b="1" dirty="0" smtClean="0"/>
              <a:t>new</a:t>
            </a:r>
            <a:r>
              <a:rPr lang="en-US" sz="1800" dirty="0" smtClean="0"/>
              <a:t> </a:t>
            </a:r>
            <a:r>
              <a:rPr lang="en-US" sz="1800" dirty="0" err="1" smtClean="0"/>
              <a:t>Runnable</a:t>
            </a:r>
            <a:r>
              <a:rPr lang="en-US" sz="1800" dirty="0" smtClean="0"/>
              <a:t>(){  </a:t>
            </a:r>
          </a:p>
          <a:p>
            <a:pPr>
              <a:spcBef>
                <a:spcPts val="0"/>
              </a:spcBef>
              <a:buNone/>
            </a:pPr>
            <a:r>
              <a:rPr lang="en-US" sz="1800" dirty="0" smtClean="0"/>
              <a:t>            </a:t>
            </a:r>
            <a:r>
              <a:rPr lang="en-US" sz="1800" b="1" dirty="0" smtClean="0"/>
              <a:t>public</a:t>
            </a:r>
            <a:r>
              <a:rPr lang="en-US" sz="1800" dirty="0" smtClean="0"/>
              <a:t> </a:t>
            </a:r>
            <a:r>
              <a:rPr lang="en-US" sz="1800" b="1" dirty="0" smtClean="0"/>
              <a:t>void</a:t>
            </a:r>
            <a:r>
              <a:rPr lang="en-US" sz="1800" dirty="0" smtClean="0"/>
              <a:t> run(){  </a:t>
            </a:r>
          </a:p>
          <a:p>
            <a:pPr>
              <a:spcBef>
                <a:spcPts val="0"/>
              </a:spcBef>
              <a:buNone/>
            </a:pPr>
            <a:r>
              <a:rPr lang="en-US" sz="1800" dirty="0" smtClean="0"/>
              <a:t>                </a:t>
            </a:r>
            <a:r>
              <a:rPr lang="en-US" sz="1800" dirty="0" err="1" smtClean="0"/>
              <a:t>System.out.println</a:t>
            </a:r>
            <a:r>
              <a:rPr lang="en-US" sz="1800" dirty="0" smtClean="0"/>
              <a:t>("Thread1 is running...");  </a:t>
            </a:r>
          </a:p>
          <a:p>
            <a:pPr>
              <a:spcBef>
                <a:spcPts val="0"/>
              </a:spcBef>
              <a:buNone/>
            </a:pPr>
            <a:r>
              <a:rPr lang="en-US" sz="1800" dirty="0" smtClean="0"/>
              <a:t>            }  </a:t>
            </a:r>
          </a:p>
          <a:p>
            <a:pPr>
              <a:spcBef>
                <a:spcPts val="0"/>
              </a:spcBef>
              <a:buNone/>
            </a:pPr>
            <a:r>
              <a:rPr lang="en-US" sz="1800" dirty="0" smtClean="0"/>
              <a:t>        };  </a:t>
            </a:r>
          </a:p>
          <a:p>
            <a:pPr>
              <a:spcBef>
                <a:spcPts val="0"/>
              </a:spcBef>
              <a:buNone/>
            </a:pPr>
            <a:r>
              <a:rPr lang="en-US" sz="1800" dirty="0" smtClean="0"/>
              <a:t>        Thread t1=</a:t>
            </a:r>
            <a:r>
              <a:rPr lang="en-US" sz="1800" b="1" dirty="0" smtClean="0"/>
              <a:t>new</a:t>
            </a:r>
            <a:r>
              <a:rPr lang="en-US" sz="1800" dirty="0" smtClean="0"/>
              <a:t> Thread(r1);  </a:t>
            </a:r>
          </a:p>
          <a:p>
            <a:pPr>
              <a:spcBef>
                <a:spcPts val="0"/>
              </a:spcBef>
              <a:buNone/>
            </a:pPr>
            <a:r>
              <a:rPr lang="en-US" sz="1800" dirty="0" smtClean="0"/>
              <a:t>        t1.start();  </a:t>
            </a:r>
          </a:p>
          <a:p>
            <a:pPr>
              <a:spcBef>
                <a:spcPts val="0"/>
              </a:spcBef>
              <a:buNone/>
            </a:pPr>
            <a:r>
              <a:rPr lang="en-US" sz="1800" dirty="0" smtClean="0"/>
              <a:t>        //Thread Example with lambda  </a:t>
            </a:r>
          </a:p>
          <a:p>
            <a:pPr>
              <a:spcBef>
                <a:spcPts val="0"/>
              </a:spcBef>
              <a:buNone/>
            </a:pPr>
            <a:r>
              <a:rPr lang="en-US" sz="1800" dirty="0" smtClean="0"/>
              <a:t>        </a:t>
            </a:r>
            <a:r>
              <a:rPr lang="en-US" sz="1800" dirty="0" err="1" smtClean="0"/>
              <a:t>Runnable</a:t>
            </a:r>
            <a:r>
              <a:rPr lang="en-US" sz="1800" dirty="0" smtClean="0"/>
              <a:t> r2=()-&gt;{  </a:t>
            </a:r>
          </a:p>
          <a:p>
            <a:pPr>
              <a:spcBef>
                <a:spcPts val="0"/>
              </a:spcBef>
              <a:buNone/>
            </a:pPr>
            <a:r>
              <a:rPr lang="en-US" sz="1800" dirty="0" smtClean="0"/>
              <a:t>                </a:t>
            </a:r>
            <a:r>
              <a:rPr lang="en-US" sz="1800" dirty="0" err="1" smtClean="0"/>
              <a:t>System.out.println</a:t>
            </a:r>
            <a:r>
              <a:rPr lang="en-US" sz="1800" dirty="0" smtClean="0"/>
              <a:t>("Thread2 is running...");  </a:t>
            </a:r>
          </a:p>
          <a:p>
            <a:pPr>
              <a:spcBef>
                <a:spcPts val="0"/>
              </a:spcBef>
              <a:buNone/>
            </a:pPr>
            <a:r>
              <a:rPr lang="en-US" sz="1800" dirty="0" smtClean="0"/>
              <a:t>        };  </a:t>
            </a:r>
          </a:p>
          <a:p>
            <a:pPr>
              <a:spcBef>
                <a:spcPts val="0"/>
              </a:spcBef>
              <a:buNone/>
            </a:pPr>
            <a:r>
              <a:rPr lang="en-US" sz="1800" dirty="0" smtClean="0"/>
              <a:t>        Thread t2=</a:t>
            </a:r>
            <a:r>
              <a:rPr lang="en-US" sz="1800" b="1" dirty="0" smtClean="0"/>
              <a:t>new</a:t>
            </a:r>
            <a:r>
              <a:rPr lang="en-US" sz="1800" dirty="0" smtClean="0"/>
              <a:t> Thread(r2);  </a:t>
            </a:r>
          </a:p>
          <a:p>
            <a:pPr>
              <a:spcBef>
                <a:spcPts val="0"/>
              </a:spcBef>
              <a:buNone/>
            </a:pPr>
            <a:r>
              <a:rPr lang="en-US" sz="1800" dirty="0" smtClean="0"/>
              <a:t>        t2.start();  </a:t>
            </a:r>
          </a:p>
          <a:p>
            <a:pPr>
              <a:spcBef>
                <a:spcPts val="0"/>
              </a:spcBef>
              <a:buNone/>
            </a:pPr>
            <a:r>
              <a:rPr lang="en-US" sz="1800" dirty="0" smtClean="0"/>
              <a:t>    }  </a:t>
            </a:r>
          </a:p>
          <a:p>
            <a:pPr>
              <a:spcBef>
                <a:spcPts val="0"/>
              </a:spcBef>
              <a:buNone/>
            </a:pPr>
            <a:r>
              <a:rPr lang="en-US" sz="1800" dirty="0" smtClean="0"/>
              <a:t>}  </a:t>
            </a:r>
          </a:p>
          <a:p>
            <a:pPr>
              <a:spcBef>
                <a:spcPts val="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163</a:t>
            </a:fld>
            <a:endParaRPr lang="en-US"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smtClean="0"/>
              <a:t/>
            </a:r>
            <a:br>
              <a:rPr lang="en-US" dirty="0" smtClean="0"/>
            </a:br>
            <a:r>
              <a:rPr lang="en-US" dirty="0" smtClean="0"/>
              <a:t/>
            </a:r>
            <a:br>
              <a:rPr lang="en-US" dirty="0" smtClean="0"/>
            </a:br>
            <a:r>
              <a:rPr lang="en-US" dirty="0" smtClean="0"/>
              <a:t>Java Lambda Expression Example: Comparator</a:t>
            </a:r>
            <a:br>
              <a:rPr lang="en-US" dirty="0" smtClean="0"/>
            </a:b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2000" b="1" dirty="0" smtClean="0"/>
              <a:t>import</a:t>
            </a:r>
            <a:r>
              <a:rPr lang="en-US" sz="2000" dirty="0" smtClean="0"/>
              <a:t> </a:t>
            </a:r>
            <a:r>
              <a:rPr lang="en-US" sz="2000" dirty="0" err="1" smtClean="0"/>
              <a:t>java.util.ArrayList</a:t>
            </a:r>
            <a:r>
              <a:rPr lang="en-US" sz="2000" dirty="0" smtClean="0"/>
              <a:t>;  </a:t>
            </a:r>
          </a:p>
          <a:p>
            <a:pPr>
              <a:spcBef>
                <a:spcPts val="0"/>
              </a:spcBef>
              <a:buNone/>
            </a:pPr>
            <a:r>
              <a:rPr lang="en-US" sz="2000" b="1" dirty="0" smtClean="0"/>
              <a:t>import</a:t>
            </a:r>
            <a:r>
              <a:rPr lang="en-US" sz="2000" dirty="0" smtClean="0"/>
              <a:t> </a:t>
            </a:r>
            <a:r>
              <a:rPr lang="en-US" sz="2000" dirty="0" err="1" smtClean="0"/>
              <a:t>java.util.Collections</a:t>
            </a:r>
            <a:r>
              <a:rPr lang="en-US" sz="2000" dirty="0" smtClean="0"/>
              <a:t>;  </a:t>
            </a:r>
          </a:p>
          <a:p>
            <a:pPr>
              <a:spcBef>
                <a:spcPts val="0"/>
              </a:spcBef>
              <a:buNone/>
            </a:pPr>
            <a:r>
              <a:rPr lang="en-US" sz="2000" b="1" dirty="0" smtClean="0"/>
              <a:t>import</a:t>
            </a:r>
            <a:r>
              <a:rPr lang="en-US" sz="2000" dirty="0" smtClean="0"/>
              <a:t> </a:t>
            </a:r>
            <a:r>
              <a:rPr lang="en-US" sz="2000" dirty="0" err="1" smtClean="0"/>
              <a:t>java.util.List</a:t>
            </a:r>
            <a:r>
              <a:rPr lang="en-US" sz="2000" dirty="0" smtClean="0"/>
              <a:t>;  </a:t>
            </a:r>
          </a:p>
          <a:p>
            <a:pPr>
              <a:spcBef>
                <a:spcPts val="0"/>
              </a:spcBef>
              <a:buNone/>
            </a:pPr>
            <a:r>
              <a:rPr lang="en-US" sz="2000" b="1" dirty="0" smtClean="0"/>
              <a:t>class</a:t>
            </a:r>
            <a:r>
              <a:rPr lang="en-US" sz="2000" dirty="0" smtClean="0"/>
              <a:t> Product{  </a:t>
            </a:r>
          </a:p>
          <a:p>
            <a:pPr>
              <a:spcBef>
                <a:spcPts val="0"/>
              </a:spcBef>
              <a:buNone/>
            </a:pPr>
            <a:r>
              <a:rPr lang="en-US" sz="2000" dirty="0" smtClean="0"/>
              <a:t>    </a:t>
            </a:r>
            <a:r>
              <a:rPr lang="en-US" sz="2000" b="1" dirty="0" err="1" smtClean="0"/>
              <a:t>int</a:t>
            </a:r>
            <a:r>
              <a:rPr lang="en-US" sz="2000" dirty="0" smtClean="0"/>
              <a:t> id;  </a:t>
            </a:r>
          </a:p>
          <a:p>
            <a:pPr>
              <a:spcBef>
                <a:spcPts val="0"/>
              </a:spcBef>
              <a:buNone/>
            </a:pPr>
            <a:r>
              <a:rPr lang="en-US" sz="2000" dirty="0" smtClean="0"/>
              <a:t>    String name;  </a:t>
            </a:r>
          </a:p>
          <a:p>
            <a:pPr>
              <a:spcBef>
                <a:spcPts val="0"/>
              </a:spcBef>
              <a:buNone/>
            </a:pPr>
            <a:r>
              <a:rPr lang="en-US" sz="2000" dirty="0" smtClean="0"/>
              <a:t>    </a:t>
            </a:r>
            <a:r>
              <a:rPr lang="en-US" sz="2000" b="1" dirty="0" smtClean="0"/>
              <a:t>float</a:t>
            </a:r>
            <a:r>
              <a:rPr lang="en-US" sz="2000" dirty="0" smtClean="0"/>
              <a:t> price;  </a:t>
            </a:r>
          </a:p>
          <a:p>
            <a:pPr>
              <a:spcBef>
                <a:spcPts val="0"/>
              </a:spcBef>
              <a:buNone/>
            </a:pPr>
            <a:r>
              <a:rPr lang="en-US" sz="2000" dirty="0" smtClean="0"/>
              <a:t>    </a:t>
            </a:r>
            <a:r>
              <a:rPr lang="en-US" sz="2000" b="1" dirty="0" smtClean="0"/>
              <a:t>public</a:t>
            </a:r>
            <a:r>
              <a:rPr lang="en-US" sz="2000" dirty="0" smtClean="0"/>
              <a:t> Product(</a:t>
            </a:r>
            <a:r>
              <a:rPr lang="en-US" sz="2000" b="1" dirty="0" err="1" smtClean="0"/>
              <a:t>int</a:t>
            </a:r>
            <a:r>
              <a:rPr lang="en-US" sz="2000" dirty="0" smtClean="0"/>
              <a:t> id, String name, </a:t>
            </a:r>
            <a:r>
              <a:rPr lang="en-US" sz="2000" b="1" dirty="0" smtClean="0"/>
              <a:t>float</a:t>
            </a:r>
            <a:r>
              <a:rPr lang="en-US" sz="2000" dirty="0" smtClean="0"/>
              <a:t> price) {  </a:t>
            </a:r>
          </a:p>
          <a:p>
            <a:pPr>
              <a:spcBef>
                <a:spcPts val="0"/>
              </a:spcBef>
              <a:buNone/>
            </a:pPr>
            <a:r>
              <a:rPr lang="en-US" sz="2000" dirty="0" smtClean="0"/>
              <a:t>        </a:t>
            </a:r>
            <a:r>
              <a:rPr lang="en-US" sz="2000" b="1" dirty="0" smtClean="0"/>
              <a:t>super</a:t>
            </a:r>
            <a:r>
              <a:rPr lang="en-US" sz="2000" dirty="0" smtClean="0"/>
              <a:t>();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.price</a:t>
            </a:r>
            <a:r>
              <a:rPr lang="en-US" sz="2000" dirty="0" smtClean="0"/>
              <a:t> = price;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LambdaExpressionExample10{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List&lt;Product&gt; list=</a:t>
            </a:r>
            <a:r>
              <a:rPr lang="en-US" sz="2000" b="1" dirty="0" smtClean="0"/>
              <a:t>new</a:t>
            </a:r>
            <a:r>
              <a:rPr lang="en-US" sz="2000" dirty="0" smtClean="0"/>
              <a:t> </a:t>
            </a:r>
            <a:r>
              <a:rPr lang="en-US" sz="2000" dirty="0" err="1" smtClean="0"/>
              <a:t>ArrayList</a:t>
            </a:r>
            <a:r>
              <a:rPr lang="en-US" sz="2000" dirty="0" smtClean="0"/>
              <a:t>&lt;Product&gt;();  </a:t>
            </a:r>
          </a:p>
          <a:p>
            <a:pPr>
              <a:spcBef>
                <a:spcPts val="0"/>
              </a:spcBef>
              <a:buNone/>
            </a:pPr>
            <a:r>
              <a:rPr lang="en-US" sz="2000" dirty="0" smtClean="0"/>
              <a:t>          </a:t>
            </a:r>
          </a:p>
          <a:p>
            <a:pPr>
              <a:spcBef>
                <a:spcPts val="0"/>
              </a:spcBef>
              <a:buNone/>
            </a:pPr>
            <a:r>
              <a:rPr lang="en-US" sz="2000" dirty="0" smtClean="0"/>
              <a:t>        //Adding Products  </a:t>
            </a:r>
          </a:p>
          <a:p>
            <a:pPr>
              <a:spcBef>
                <a:spcPts val="0"/>
              </a:spcBef>
              <a:buNone/>
            </a:pPr>
            <a:r>
              <a:rPr lang="en-US" sz="2000" dirty="0" smtClean="0"/>
              <a:t>        </a:t>
            </a:r>
            <a:r>
              <a:rPr lang="en-US" sz="2000" dirty="0" err="1" smtClean="0"/>
              <a:t>list.add</a:t>
            </a:r>
            <a:r>
              <a:rPr lang="en-US" sz="2000" dirty="0" smtClean="0"/>
              <a:t>(</a:t>
            </a:r>
            <a:r>
              <a:rPr lang="en-US" sz="2000" b="1" dirty="0" smtClean="0"/>
              <a:t>new</a:t>
            </a:r>
            <a:r>
              <a:rPr lang="en-US" sz="2000" dirty="0" smtClean="0"/>
              <a:t> Product(1,"HP Laptop",25000f));  </a:t>
            </a:r>
          </a:p>
          <a:p>
            <a:pPr>
              <a:spcBef>
                <a:spcPts val="0"/>
              </a:spcBef>
              <a:buNone/>
            </a:pPr>
            <a:r>
              <a:rPr lang="en-US" sz="2000" dirty="0" smtClean="0"/>
              <a:t>        </a:t>
            </a:r>
            <a:r>
              <a:rPr lang="en-US" sz="2000" dirty="0" err="1" smtClean="0"/>
              <a:t>list.add</a:t>
            </a:r>
            <a:r>
              <a:rPr lang="en-US" sz="2000" dirty="0" smtClean="0"/>
              <a:t>(</a:t>
            </a:r>
            <a:r>
              <a:rPr lang="en-US" sz="2000" b="1" dirty="0" smtClean="0"/>
              <a:t>new</a:t>
            </a:r>
            <a:r>
              <a:rPr lang="en-US" sz="2000" dirty="0" smtClean="0"/>
              <a:t> Product(3,"Keyboard",300f));  </a:t>
            </a:r>
          </a:p>
          <a:p>
            <a:pPr>
              <a:spcBef>
                <a:spcPts val="0"/>
              </a:spcBef>
              <a:buNone/>
            </a:pPr>
            <a:r>
              <a:rPr lang="en-US" sz="2000" dirty="0" smtClean="0"/>
              <a:t>        </a:t>
            </a:r>
            <a:r>
              <a:rPr lang="en-US" sz="2000" dirty="0" err="1" smtClean="0"/>
              <a:t>list.add</a:t>
            </a:r>
            <a:r>
              <a:rPr lang="en-US" sz="2000" dirty="0" smtClean="0"/>
              <a:t>(</a:t>
            </a:r>
            <a:r>
              <a:rPr lang="en-US" sz="2000" b="1" dirty="0" smtClean="0"/>
              <a:t>new</a:t>
            </a:r>
            <a:r>
              <a:rPr lang="en-US" sz="2000" dirty="0" smtClean="0"/>
              <a:t> Product(2,"Dell Mouse",150f));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("Sorting on the basis of name...");    </a:t>
            </a:r>
          </a:p>
          <a:p>
            <a:pPr>
              <a:spcBef>
                <a:spcPts val="0"/>
              </a:spcBef>
              <a:buNone/>
            </a:pPr>
            <a:r>
              <a:rPr lang="en-US" sz="2000" dirty="0" smtClean="0"/>
              <a:t>        // implementing lambda expression  </a:t>
            </a:r>
          </a:p>
          <a:p>
            <a:pPr>
              <a:spcBef>
                <a:spcPts val="0"/>
              </a:spcBef>
              <a:buNone/>
            </a:pPr>
            <a:r>
              <a:rPr lang="en-US" sz="2000" dirty="0" smtClean="0"/>
              <a:t>        </a:t>
            </a:r>
            <a:r>
              <a:rPr lang="en-US" sz="2000" dirty="0" err="1" smtClean="0"/>
              <a:t>Collections.sort</a:t>
            </a:r>
            <a:r>
              <a:rPr lang="en-US" sz="2000" dirty="0" smtClean="0"/>
              <a:t>(list,(p1,p2)-&gt;{  </a:t>
            </a:r>
          </a:p>
          <a:p>
            <a:pPr>
              <a:spcBef>
                <a:spcPts val="0"/>
              </a:spcBef>
              <a:buNone/>
            </a:pPr>
            <a:r>
              <a:rPr lang="en-US" sz="2000" dirty="0" smtClean="0"/>
              <a:t>        </a:t>
            </a:r>
            <a:r>
              <a:rPr lang="en-US" sz="2000" b="1" dirty="0" smtClean="0"/>
              <a:t>return</a:t>
            </a:r>
            <a:r>
              <a:rPr lang="en-US" sz="2000" dirty="0" smtClean="0"/>
              <a:t> p1.name.compareTo(p2.name);  </a:t>
            </a:r>
          </a:p>
          <a:p>
            <a:pPr>
              <a:spcBef>
                <a:spcPts val="0"/>
              </a:spcBef>
              <a:buNone/>
            </a:pPr>
            <a:r>
              <a:rPr lang="en-US" sz="2000" dirty="0" smtClean="0"/>
              <a:t>        });  </a:t>
            </a:r>
          </a:p>
          <a:p>
            <a:pPr>
              <a:spcBef>
                <a:spcPts val="0"/>
              </a:spcBef>
              <a:buNone/>
            </a:pPr>
            <a:r>
              <a:rPr lang="en-US" sz="2000" dirty="0" smtClean="0"/>
              <a:t>        </a:t>
            </a:r>
            <a:r>
              <a:rPr lang="en-US" sz="2000" b="1" dirty="0" smtClean="0"/>
              <a:t>for</a:t>
            </a:r>
            <a:r>
              <a:rPr lang="en-US" sz="2000" dirty="0" smtClean="0"/>
              <a:t>(Product p:list){  </a:t>
            </a:r>
          </a:p>
          <a:p>
            <a:pPr>
              <a:spcBef>
                <a:spcPts val="0"/>
              </a:spcBef>
              <a:buNone/>
            </a:pPr>
            <a:r>
              <a:rPr lang="en-US" sz="2000" dirty="0" smtClean="0"/>
              <a:t>            </a:t>
            </a:r>
            <a:r>
              <a:rPr lang="en-US" sz="2000" dirty="0" err="1" smtClean="0"/>
              <a:t>System.out.println</a:t>
            </a:r>
            <a:r>
              <a:rPr lang="en-US" sz="2000" dirty="0" smtClean="0"/>
              <a:t>(p.id+" "+p.name+" "+</a:t>
            </a:r>
            <a:r>
              <a:rPr lang="en-US" sz="2000" dirty="0" err="1" smtClean="0"/>
              <a:t>p.price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164</a:t>
            </a:fld>
            <a:endParaRPr lang="en-US"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r>
            <a:br>
              <a:rPr lang="en-US" dirty="0" smtClean="0"/>
            </a:br>
            <a:r>
              <a:rPr lang="en-US" dirty="0" smtClean="0"/>
              <a:t/>
            </a:r>
            <a:br>
              <a:rPr lang="en-US" dirty="0" smtClean="0"/>
            </a:br>
            <a:r>
              <a:rPr lang="en-US" dirty="0" smtClean="0"/>
              <a:t>Java Lambda Expression Example: Filter Collection Data</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1800" b="1" dirty="0" smtClean="0"/>
              <a:t>import</a:t>
            </a:r>
            <a:r>
              <a:rPr lang="en-US" sz="1800" dirty="0" smtClean="0"/>
              <a:t> </a:t>
            </a:r>
            <a:r>
              <a:rPr lang="en-US" sz="1800" dirty="0" err="1" smtClean="0"/>
              <a:t>java.util.ArrayList</a:t>
            </a:r>
            <a:r>
              <a:rPr lang="en-US" sz="1800" dirty="0" smtClean="0"/>
              <a:t>;  </a:t>
            </a:r>
          </a:p>
          <a:p>
            <a:pPr>
              <a:spcBef>
                <a:spcPts val="0"/>
              </a:spcBef>
              <a:buNone/>
            </a:pPr>
            <a:r>
              <a:rPr lang="en-US" sz="1800" b="1" dirty="0" smtClean="0"/>
              <a:t>import</a:t>
            </a:r>
            <a:r>
              <a:rPr lang="en-US" sz="1800" dirty="0" smtClean="0"/>
              <a:t> </a:t>
            </a:r>
            <a:r>
              <a:rPr lang="en-US" sz="1800" dirty="0" err="1" smtClean="0"/>
              <a:t>java.util.List</a:t>
            </a:r>
            <a:r>
              <a:rPr lang="en-US" sz="1800" dirty="0" smtClean="0"/>
              <a:t>;  </a:t>
            </a:r>
          </a:p>
          <a:p>
            <a:pPr>
              <a:spcBef>
                <a:spcPts val="0"/>
              </a:spcBef>
              <a:buNone/>
            </a:pPr>
            <a:r>
              <a:rPr lang="en-US" sz="1800" b="1" dirty="0" smtClean="0"/>
              <a:t>import</a:t>
            </a:r>
            <a:r>
              <a:rPr lang="en-US" sz="1800" dirty="0" smtClean="0"/>
              <a:t> </a:t>
            </a:r>
            <a:r>
              <a:rPr lang="en-US" sz="1800" dirty="0" err="1" smtClean="0"/>
              <a:t>java.util.stream.Stream</a:t>
            </a:r>
            <a:r>
              <a:rPr lang="en-US" sz="1800" dirty="0" smtClean="0"/>
              <a:t>;   </a:t>
            </a:r>
          </a:p>
          <a:p>
            <a:pPr>
              <a:spcBef>
                <a:spcPts val="0"/>
              </a:spcBef>
              <a:buNone/>
            </a:pPr>
            <a:r>
              <a:rPr lang="en-US" sz="1800" b="1" dirty="0" smtClean="0"/>
              <a:t>class</a:t>
            </a:r>
            <a:r>
              <a:rPr lang="en-US" sz="1800" dirty="0" smtClean="0"/>
              <a:t> Product{  </a:t>
            </a:r>
          </a:p>
          <a:p>
            <a:pPr>
              <a:spcBef>
                <a:spcPts val="0"/>
              </a:spcBef>
              <a:buNone/>
            </a:pPr>
            <a:r>
              <a:rPr lang="en-US" sz="1800" dirty="0" smtClean="0"/>
              <a:t>    </a:t>
            </a:r>
            <a:r>
              <a:rPr lang="en-US" sz="1800" b="1" dirty="0" err="1" smtClean="0"/>
              <a:t>int</a:t>
            </a:r>
            <a:r>
              <a:rPr lang="en-US" sz="1800" dirty="0" smtClean="0"/>
              <a:t> id;  </a:t>
            </a:r>
          </a:p>
          <a:p>
            <a:pPr>
              <a:spcBef>
                <a:spcPts val="0"/>
              </a:spcBef>
              <a:buNone/>
            </a:pPr>
            <a:r>
              <a:rPr lang="en-US" sz="1800" dirty="0" smtClean="0"/>
              <a:t>    String name;  </a:t>
            </a:r>
          </a:p>
          <a:p>
            <a:pPr>
              <a:spcBef>
                <a:spcPts val="0"/>
              </a:spcBef>
              <a:buNone/>
            </a:pPr>
            <a:r>
              <a:rPr lang="en-US" sz="1800" dirty="0" smtClean="0"/>
              <a:t>    </a:t>
            </a:r>
            <a:r>
              <a:rPr lang="en-US" sz="1800" b="1" dirty="0" smtClean="0"/>
              <a:t>float</a:t>
            </a:r>
            <a:r>
              <a:rPr lang="en-US" sz="1800" dirty="0" smtClean="0"/>
              <a:t> price;  </a:t>
            </a:r>
          </a:p>
          <a:p>
            <a:pPr>
              <a:spcBef>
                <a:spcPts val="0"/>
              </a:spcBef>
              <a:buNone/>
            </a:pPr>
            <a:r>
              <a:rPr lang="en-US" sz="1800" dirty="0" smtClean="0"/>
              <a:t>    </a:t>
            </a:r>
            <a:r>
              <a:rPr lang="en-US" sz="1800" b="1" dirty="0" smtClean="0"/>
              <a:t>public</a:t>
            </a:r>
            <a:r>
              <a:rPr lang="en-US" sz="1800" dirty="0" smtClean="0"/>
              <a:t> Product(</a:t>
            </a:r>
            <a:r>
              <a:rPr lang="en-US" sz="1800" b="1" dirty="0" err="1" smtClean="0"/>
              <a:t>int</a:t>
            </a:r>
            <a:r>
              <a:rPr lang="en-US" sz="1800" dirty="0" smtClean="0"/>
              <a:t> id, String name, </a:t>
            </a:r>
            <a:r>
              <a:rPr lang="en-US" sz="1800" b="1" dirty="0" smtClean="0"/>
              <a:t>float</a:t>
            </a:r>
            <a:r>
              <a:rPr lang="en-US" sz="1800" dirty="0" smtClean="0"/>
              <a:t> price) {  </a:t>
            </a:r>
          </a:p>
          <a:p>
            <a:pPr>
              <a:spcBef>
                <a:spcPts val="0"/>
              </a:spcBef>
              <a:buNone/>
            </a:pPr>
            <a:r>
              <a:rPr lang="en-US" sz="1800" dirty="0" smtClean="0"/>
              <a:t>        </a:t>
            </a:r>
            <a:r>
              <a:rPr lang="en-US" sz="1800" b="1" dirty="0" smtClean="0"/>
              <a:t>super</a:t>
            </a:r>
            <a:r>
              <a:rPr lang="en-US" sz="1800" dirty="0" smtClean="0"/>
              <a:t>();  </a:t>
            </a:r>
          </a:p>
          <a:p>
            <a:pPr>
              <a:spcBef>
                <a:spcPts val="0"/>
              </a:spcBef>
              <a:buNone/>
            </a:pPr>
            <a:r>
              <a:rPr lang="en-US" sz="1800" dirty="0" smtClean="0"/>
              <a:t>        </a:t>
            </a:r>
            <a:r>
              <a:rPr lang="en-US" sz="1800" b="1" dirty="0" smtClean="0"/>
              <a:t>this</a:t>
            </a:r>
            <a:r>
              <a:rPr lang="en-US" sz="1800" dirty="0" smtClean="0"/>
              <a:t>.id = id;  </a:t>
            </a:r>
          </a:p>
          <a:p>
            <a:pPr>
              <a:spcBef>
                <a:spcPts val="0"/>
              </a:spcBef>
              <a:buNone/>
            </a:pPr>
            <a:r>
              <a:rPr lang="en-US" sz="1800" dirty="0" smtClean="0"/>
              <a:t>        </a:t>
            </a:r>
            <a:r>
              <a:rPr lang="en-US" sz="1800" b="1" dirty="0" smtClean="0"/>
              <a:t>this</a:t>
            </a:r>
            <a:r>
              <a:rPr lang="en-US" sz="1800" dirty="0" smtClean="0"/>
              <a:t>.name = name;  </a:t>
            </a:r>
          </a:p>
          <a:p>
            <a:pPr>
              <a:spcBef>
                <a:spcPts val="0"/>
              </a:spcBef>
              <a:buNone/>
            </a:pPr>
            <a:r>
              <a:rPr lang="en-US" sz="1800" dirty="0" smtClean="0"/>
              <a:t>        </a:t>
            </a:r>
            <a:r>
              <a:rPr lang="en-US" sz="1800" b="1" dirty="0" err="1" smtClean="0"/>
              <a:t>this</a:t>
            </a:r>
            <a:r>
              <a:rPr lang="en-US" sz="1800" dirty="0" err="1" smtClean="0"/>
              <a:t>.price</a:t>
            </a:r>
            <a:r>
              <a:rPr lang="en-US" sz="1800" dirty="0" smtClean="0"/>
              <a:t> = price;  </a:t>
            </a:r>
          </a:p>
          <a:p>
            <a:pPr>
              <a:spcBef>
                <a:spcPts val="0"/>
              </a:spcBef>
              <a:buNone/>
            </a:pPr>
            <a:r>
              <a:rPr lang="en-US" sz="1800" dirty="0" smtClean="0"/>
              <a:t>    }  </a:t>
            </a:r>
          </a:p>
          <a:p>
            <a:pPr>
              <a:spcBef>
                <a:spcPts val="0"/>
              </a:spcBef>
              <a:buNone/>
            </a:pPr>
            <a:r>
              <a:rPr lang="en-US" sz="1800" dirty="0" smtClean="0"/>
              <a:t>}  </a:t>
            </a:r>
          </a:p>
          <a:p>
            <a:pPr>
              <a:spcBef>
                <a:spcPts val="0"/>
              </a:spcBef>
              <a:buNone/>
            </a:pPr>
            <a:r>
              <a:rPr lang="en-US" sz="1800" b="1" dirty="0" smtClean="0"/>
              <a:t>public</a:t>
            </a:r>
            <a:r>
              <a:rPr lang="en-US" sz="1800" dirty="0" smtClean="0"/>
              <a:t> </a:t>
            </a:r>
            <a:r>
              <a:rPr lang="en-US" sz="1800" b="1" dirty="0" smtClean="0"/>
              <a:t>class</a:t>
            </a:r>
            <a:r>
              <a:rPr lang="en-US" sz="1800" dirty="0" smtClean="0"/>
              <a:t> LambdaExpressionExample11{  </a:t>
            </a:r>
          </a:p>
          <a:p>
            <a:pPr>
              <a:spcBef>
                <a:spcPts val="0"/>
              </a:spcBef>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a:spcBef>
                <a:spcPts val="0"/>
              </a:spcBef>
              <a:buNone/>
            </a:pPr>
            <a:r>
              <a:rPr lang="en-US" sz="1800" dirty="0" smtClean="0"/>
              <a:t>        List&lt;Product&gt; list=</a:t>
            </a:r>
            <a:r>
              <a:rPr lang="en-US" sz="1800" b="1" dirty="0" smtClean="0"/>
              <a:t>new</a:t>
            </a:r>
            <a:r>
              <a:rPr lang="en-US" sz="1800" dirty="0" smtClean="0"/>
              <a:t> </a:t>
            </a:r>
            <a:r>
              <a:rPr lang="en-US" sz="1800" dirty="0" err="1" smtClean="0"/>
              <a:t>ArrayList</a:t>
            </a:r>
            <a:r>
              <a:rPr lang="en-US" sz="1800" dirty="0" smtClean="0"/>
              <a:t>&lt;Product&gt;();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Product(1,"Samsung A5",17000f));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Product(3,"Iphone 6S",65000f));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Product(2,"Sony Xperia",25000f));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Product(4,"Nokia Lumia",15000f));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Product(5,"Redmi4 ",26000f));  </a:t>
            </a:r>
          </a:p>
          <a:p>
            <a:pPr>
              <a:spcBef>
                <a:spcPts val="0"/>
              </a:spcBef>
              <a:buNone/>
            </a:pPr>
            <a:r>
              <a:rPr lang="en-US" sz="1800" dirty="0" smtClean="0"/>
              <a:t>        </a:t>
            </a:r>
            <a:r>
              <a:rPr lang="en-US" sz="1800" dirty="0" err="1" smtClean="0"/>
              <a:t>list.add</a:t>
            </a:r>
            <a:r>
              <a:rPr lang="en-US" sz="1800" dirty="0" smtClean="0"/>
              <a:t>(</a:t>
            </a:r>
            <a:r>
              <a:rPr lang="en-US" sz="1800" b="1" dirty="0" smtClean="0"/>
              <a:t>new</a:t>
            </a:r>
            <a:r>
              <a:rPr lang="en-US" sz="1800" dirty="0" smtClean="0"/>
              <a:t> Product(6,"Lenevo Vibe",19000f));  </a:t>
            </a:r>
          </a:p>
          <a:p>
            <a:pPr>
              <a:spcBef>
                <a:spcPts val="0"/>
              </a:spcBef>
              <a:buNone/>
            </a:pPr>
            <a:r>
              <a:rPr lang="en-US" sz="1800" dirty="0" smtClean="0"/>
              <a:t>          </a:t>
            </a:r>
          </a:p>
          <a:p>
            <a:pPr>
              <a:spcBef>
                <a:spcPts val="0"/>
              </a:spcBef>
              <a:buNone/>
            </a:pPr>
            <a:r>
              <a:rPr lang="en-US" sz="1800" dirty="0" smtClean="0"/>
              <a:t>        // using lambda to filter data  </a:t>
            </a:r>
          </a:p>
          <a:p>
            <a:pPr>
              <a:spcBef>
                <a:spcPts val="0"/>
              </a:spcBef>
              <a:buNone/>
            </a:pPr>
            <a:r>
              <a:rPr lang="en-US" sz="1800" dirty="0" smtClean="0"/>
              <a:t>        Stream&lt;Product&gt; </a:t>
            </a:r>
            <a:r>
              <a:rPr lang="en-US" sz="1800" dirty="0" err="1" smtClean="0"/>
              <a:t>filtered_data</a:t>
            </a:r>
            <a:r>
              <a:rPr lang="en-US" sz="1800" dirty="0" smtClean="0"/>
              <a:t> = </a:t>
            </a:r>
            <a:r>
              <a:rPr lang="en-US" sz="1800" dirty="0" err="1" smtClean="0"/>
              <a:t>list.stream</a:t>
            </a:r>
            <a:r>
              <a:rPr lang="en-US" sz="1800" dirty="0" smtClean="0"/>
              <a:t>().filter(p -&gt; </a:t>
            </a:r>
            <a:r>
              <a:rPr lang="en-US" sz="1800" dirty="0" err="1" smtClean="0"/>
              <a:t>p.price</a:t>
            </a:r>
            <a:r>
              <a:rPr lang="en-US" sz="1800" dirty="0" smtClean="0"/>
              <a:t> &gt; 20000);  </a:t>
            </a:r>
          </a:p>
          <a:p>
            <a:pPr>
              <a:spcBef>
                <a:spcPts val="0"/>
              </a:spcBef>
              <a:buNone/>
            </a:pPr>
            <a:r>
              <a:rPr lang="en-US" sz="1800" dirty="0" smtClean="0"/>
              <a:t>          </a:t>
            </a:r>
          </a:p>
          <a:p>
            <a:pPr>
              <a:spcBef>
                <a:spcPts val="0"/>
              </a:spcBef>
              <a:buNone/>
            </a:pPr>
            <a:r>
              <a:rPr lang="en-US" sz="1800" dirty="0" smtClean="0"/>
              <a:t>        // using lambda to iterate through collection  </a:t>
            </a:r>
          </a:p>
          <a:p>
            <a:pPr>
              <a:spcBef>
                <a:spcPts val="0"/>
              </a:spcBef>
              <a:buNone/>
            </a:pPr>
            <a:r>
              <a:rPr lang="en-US" sz="1800" dirty="0" smtClean="0"/>
              <a:t>        </a:t>
            </a:r>
            <a:r>
              <a:rPr lang="en-US" sz="1800" dirty="0" err="1" smtClean="0"/>
              <a:t>filtered_data.forEach</a:t>
            </a:r>
            <a:r>
              <a:rPr lang="en-US" sz="1800" dirty="0" smtClean="0"/>
              <a:t>(  </a:t>
            </a:r>
          </a:p>
          <a:p>
            <a:pPr>
              <a:spcBef>
                <a:spcPts val="0"/>
              </a:spcBef>
              <a:buNone/>
            </a:pPr>
            <a:r>
              <a:rPr lang="en-US" sz="1800" dirty="0" smtClean="0"/>
              <a:t>                product -&gt; </a:t>
            </a:r>
            <a:r>
              <a:rPr lang="en-US" sz="1800" dirty="0" err="1" smtClean="0"/>
              <a:t>System.out.println</a:t>
            </a:r>
            <a:r>
              <a:rPr lang="en-US" sz="1800" dirty="0" smtClean="0"/>
              <a:t>(product.name+": "+</a:t>
            </a:r>
            <a:r>
              <a:rPr lang="en-US" sz="1800" dirty="0" err="1" smtClean="0"/>
              <a:t>product.price</a:t>
            </a:r>
            <a:r>
              <a:rPr lang="en-US" sz="1800" dirty="0" smtClean="0"/>
              <a:t>)  </a:t>
            </a:r>
          </a:p>
          <a:p>
            <a:pPr>
              <a:spcBef>
                <a:spcPts val="0"/>
              </a:spcBef>
              <a:buNone/>
            </a:pPr>
            <a:r>
              <a:rPr lang="en-US" sz="1800" dirty="0" smtClean="0"/>
              <a:t>        );  </a:t>
            </a:r>
          </a:p>
          <a:p>
            <a:pPr>
              <a:spcBef>
                <a:spcPts val="0"/>
              </a:spcBef>
              <a:buNone/>
            </a:pPr>
            <a:r>
              <a:rPr lang="en-US" sz="1800" dirty="0" smtClean="0"/>
              <a:t>    }  </a:t>
            </a:r>
          </a:p>
          <a:p>
            <a:pPr>
              <a:buNone/>
            </a:pPr>
            <a:r>
              <a:rPr lang="en-US" sz="1800" dirty="0" smtClean="0"/>
              <a:t>}  </a:t>
            </a:r>
          </a:p>
          <a:p>
            <a:pPr>
              <a:buNone/>
            </a:pPr>
            <a:r>
              <a:rPr lang="en-US" sz="1800" dirty="0" smtClean="0"/>
              <a:t> </a:t>
            </a:r>
            <a:r>
              <a:rPr lang="en-GB" sz="1800" dirty="0" smtClean="0"/>
              <a:t> </a:t>
            </a:r>
          </a:p>
          <a:p>
            <a:pPr>
              <a:spcBef>
                <a:spcPts val="0"/>
              </a:spcBef>
              <a:buNone/>
            </a:pPr>
            <a:endParaRPr lang="en-US" sz="18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165</a:t>
            </a:fld>
            <a:endParaRPr lang="en-US"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fr-FR" dirty="0" smtClean="0"/>
              <a:t>Java Lambda Expression </a:t>
            </a:r>
            <a:r>
              <a:rPr lang="fr-FR" dirty="0" err="1" smtClean="0"/>
              <a:t>Example</a:t>
            </a:r>
            <a:r>
              <a:rPr lang="fr-FR" dirty="0" smtClean="0"/>
              <a:t>: Event </a:t>
            </a:r>
            <a:r>
              <a:rPr lang="fr-FR" dirty="0" err="1" smtClean="0"/>
              <a:t>Listener</a:t>
            </a:r>
            <a:endParaRPr lang="fr-FR"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a:t>
            </a:r>
            <a:r>
              <a:rPr lang="en-US" sz="2000" dirty="0" err="1" smtClean="0"/>
              <a:t>javax.swing.JButton</a:t>
            </a:r>
            <a:r>
              <a:rPr lang="en-US" sz="2000" dirty="0" smtClean="0"/>
              <a:t>;  </a:t>
            </a:r>
          </a:p>
          <a:p>
            <a:pPr>
              <a:spcBef>
                <a:spcPts val="0"/>
              </a:spcBef>
              <a:buNone/>
            </a:pPr>
            <a:r>
              <a:rPr lang="en-US" sz="2000" b="1" dirty="0" smtClean="0"/>
              <a:t>import</a:t>
            </a:r>
            <a:r>
              <a:rPr lang="en-US" sz="2000" dirty="0" smtClean="0"/>
              <a:t> </a:t>
            </a:r>
            <a:r>
              <a:rPr lang="en-US" sz="2000" dirty="0" err="1" smtClean="0"/>
              <a:t>javax.swing.JFrame</a:t>
            </a:r>
            <a:r>
              <a:rPr lang="en-US" sz="2000" dirty="0" smtClean="0"/>
              <a:t>;  </a:t>
            </a:r>
          </a:p>
          <a:p>
            <a:pPr>
              <a:spcBef>
                <a:spcPts val="0"/>
              </a:spcBef>
              <a:buNone/>
            </a:pPr>
            <a:r>
              <a:rPr lang="en-US" sz="2000" b="1" dirty="0" smtClean="0"/>
              <a:t>import</a:t>
            </a:r>
            <a:r>
              <a:rPr lang="en-US" sz="2000" dirty="0" smtClean="0"/>
              <a:t> </a:t>
            </a:r>
            <a:r>
              <a:rPr lang="en-US" sz="2000" dirty="0" err="1" smtClean="0"/>
              <a:t>javax.swing.JTextField</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LambdaEventListenerExample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JTextField</a:t>
            </a:r>
            <a:r>
              <a:rPr lang="en-US" sz="2000" dirty="0" smtClean="0"/>
              <a:t> </a:t>
            </a:r>
            <a:r>
              <a:rPr lang="en-US" sz="2000" dirty="0" err="1" smtClean="0"/>
              <a:t>tf</a:t>
            </a:r>
            <a:r>
              <a:rPr lang="en-US" sz="2000" dirty="0" smtClean="0"/>
              <a:t>=</a:t>
            </a:r>
            <a:r>
              <a:rPr lang="en-US" sz="2000" b="1" dirty="0" smtClean="0"/>
              <a:t>new</a:t>
            </a:r>
            <a:r>
              <a:rPr lang="en-US" sz="2000" dirty="0" smtClean="0"/>
              <a:t> </a:t>
            </a:r>
            <a:r>
              <a:rPr lang="en-US" sz="2000" dirty="0" err="1" smtClean="0"/>
              <a:t>JTextField</a:t>
            </a:r>
            <a:r>
              <a:rPr lang="en-US" sz="2000" dirty="0" smtClean="0"/>
              <a:t>();  </a:t>
            </a:r>
          </a:p>
          <a:p>
            <a:pPr>
              <a:spcBef>
                <a:spcPts val="0"/>
              </a:spcBef>
              <a:buNone/>
            </a:pPr>
            <a:r>
              <a:rPr lang="en-US" sz="2000" dirty="0" smtClean="0"/>
              <a:t>        </a:t>
            </a:r>
            <a:r>
              <a:rPr lang="en-US" sz="2000" dirty="0" err="1" smtClean="0"/>
              <a:t>tf.setBounds</a:t>
            </a:r>
            <a:r>
              <a:rPr lang="en-US" sz="2000" dirty="0" smtClean="0"/>
              <a:t>(50, 50,150,20);  </a:t>
            </a:r>
          </a:p>
          <a:p>
            <a:pPr>
              <a:spcBef>
                <a:spcPts val="0"/>
              </a:spcBef>
              <a:buNone/>
            </a:pPr>
            <a:r>
              <a:rPr lang="en-US" sz="2000" dirty="0" smtClean="0"/>
              <a:t>        </a:t>
            </a:r>
            <a:r>
              <a:rPr lang="en-US" sz="2000" dirty="0" err="1" smtClean="0"/>
              <a:t>JButton</a:t>
            </a:r>
            <a:r>
              <a:rPr lang="en-US" sz="2000" dirty="0" smtClean="0"/>
              <a:t> b=</a:t>
            </a:r>
            <a:r>
              <a:rPr lang="en-US" sz="2000" b="1" dirty="0" smtClean="0"/>
              <a:t>new</a:t>
            </a:r>
            <a:r>
              <a:rPr lang="en-US" sz="2000" dirty="0" smtClean="0"/>
              <a:t> </a:t>
            </a:r>
            <a:r>
              <a:rPr lang="en-US" sz="2000" dirty="0" err="1" smtClean="0"/>
              <a:t>JButton</a:t>
            </a:r>
            <a:r>
              <a:rPr lang="en-US" sz="2000" dirty="0" smtClean="0"/>
              <a:t>("click");  </a:t>
            </a:r>
          </a:p>
          <a:p>
            <a:pPr>
              <a:spcBef>
                <a:spcPts val="0"/>
              </a:spcBef>
              <a:buNone/>
            </a:pPr>
            <a:r>
              <a:rPr lang="en-US" sz="2000" dirty="0" smtClean="0"/>
              <a:t>        </a:t>
            </a:r>
            <a:r>
              <a:rPr lang="en-US" sz="2000" dirty="0" err="1" smtClean="0"/>
              <a:t>b.setBounds</a:t>
            </a:r>
            <a:r>
              <a:rPr lang="en-US" sz="2000" dirty="0" smtClean="0"/>
              <a:t>(80,100,70,30);  </a:t>
            </a:r>
          </a:p>
          <a:p>
            <a:pPr>
              <a:spcBef>
                <a:spcPts val="0"/>
              </a:spcBef>
              <a:buNone/>
            </a:pPr>
            <a:r>
              <a:rPr lang="en-US" sz="2000" dirty="0" smtClean="0"/>
              <a:t>          </a:t>
            </a:r>
          </a:p>
          <a:p>
            <a:pPr>
              <a:spcBef>
                <a:spcPts val="0"/>
              </a:spcBef>
              <a:buNone/>
            </a:pPr>
            <a:r>
              <a:rPr lang="en-US" sz="2000" dirty="0" smtClean="0"/>
              <a:t>        // lambda expression implementing here.  </a:t>
            </a:r>
          </a:p>
          <a:p>
            <a:pPr>
              <a:spcBef>
                <a:spcPts val="0"/>
              </a:spcBef>
              <a:buNone/>
            </a:pPr>
            <a:r>
              <a:rPr lang="en-US" sz="2000" dirty="0" smtClean="0"/>
              <a:t>        </a:t>
            </a:r>
            <a:r>
              <a:rPr lang="en-US" sz="2000" dirty="0" err="1" smtClean="0"/>
              <a:t>b.addActionListener</a:t>
            </a:r>
            <a:r>
              <a:rPr lang="en-US" sz="2000" dirty="0" smtClean="0"/>
              <a:t>(e-&gt; {</a:t>
            </a:r>
            <a:r>
              <a:rPr lang="en-US" sz="2000" dirty="0" err="1" smtClean="0"/>
              <a:t>tf.setText</a:t>
            </a:r>
            <a:r>
              <a:rPr lang="en-US" sz="2000" dirty="0" smtClean="0"/>
              <a:t>("hello swing");});  </a:t>
            </a:r>
          </a:p>
          <a:p>
            <a:pPr>
              <a:spcBef>
                <a:spcPts val="0"/>
              </a:spcBef>
              <a:buNone/>
            </a:pPr>
            <a:r>
              <a:rPr lang="en-US" sz="2000" dirty="0" smtClean="0"/>
              <a:t>          </a:t>
            </a:r>
          </a:p>
          <a:p>
            <a:pPr>
              <a:spcBef>
                <a:spcPts val="0"/>
              </a:spcBef>
              <a:buNone/>
            </a:pPr>
            <a:r>
              <a:rPr lang="en-US" sz="2000" dirty="0" smtClean="0"/>
              <a:t>        </a:t>
            </a:r>
            <a:r>
              <a:rPr lang="en-US" sz="2000" dirty="0" err="1" smtClean="0"/>
              <a:t>JFrame</a:t>
            </a:r>
            <a:r>
              <a:rPr lang="en-US" sz="2000" dirty="0" smtClean="0"/>
              <a:t> f=</a:t>
            </a:r>
            <a:r>
              <a:rPr lang="en-US" sz="2000" b="1" dirty="0" smtClean="0"/>
              <a:t>new</a:t>
            </a:r>
            <a:r>
              <a:rPr lang="en-US" sz="2000" dirty="0" smtClean="0"/>
              <a:t> </a:t>
            </a:r>
            <a:r>
              <a:rPr lang="en-US" sz="2000" dirty="0" err="1" smtClean="0"/>
              <a:t>JFrame</a:t>
            </a:r>
            <a:r>
              <a:rPr lang="en-US" sz="2000" dirty="0" smtClean="0"/>
              <a:t>();  </a:t>
            </a:r>
          </a:p>
          <a:p>
            <a:pPr>
              <a:spcBef>
                <a:spcPts val="0"/>
              </a:spcBef>
              <a:buNone/>
            </a:pPr>
            <a:r>
              <a:rPr lang="en-US" sz="2000" dirty="0" smtClean="0"/>
              <a:t>        </a:t>
            </a:r>
            <a:r>
              <a:rPr lang="en-US" sz="2000" dirty="0" err="1" smtClean="0"/>
              <a:t>f.add</a:t>
            </a:r>
            <a:r>
              <a:rPr lang="en-US" sz="2000" dirty="0" smtClean="0"/>
              <a:t>(</a:t>
            </a:r>
            <a:r>
              <a:rPr lang="en-US" sz="2000" dirty="0" err="1" smtClean="0"/>
              <a:t>tf</a:t>
            </a:r>
            <a:r>
              <a:rPr lang="en-US" sz="2000" dirty="0" smtClean="0"/>
              <a:t>);</a:t>
            </a:r>
            <a:r>
              <a:rPr lang="en-US" sz="2000" dirty="0" err="1" smtClean="0"/>
              <a:t>f.add</a:t>
            </a:r>
            <a:r>
              <a:rPr lang="en-US" sz="2000" dirty="0" smtClean="0"/>
              <a:t>(b);  </a:t>
            </a:r>
          </a:p>
          <a:p>
            <a:pPr>
              <a:spcBef>
                <a:spcPts val="0"/>
              </a:spcBef>
              <a:buNone/>
            </a:pPr>
            <a:r>
              <a:rPr lang="en-US" sz="2000" dirty="0" smtClean="0"/>
              <a:t>        </a:t>
            </a:r>
            <a:r>
              <a:rPr lang="en-US" sz="2000" dirty="0" err="1" smtClean="0"/>
              <a:t>f.setDefaultCloseOperation</a:t>
            </a:r>
            <a:r>
              <a:rPr lang="en-US" sz="2000" dirty="0" smtClean="0"/>
              <a:t>(</a:t>
            </a:r>
            <a:r>
              <a:rPr lang="en-US" sz="2000" dirty="0" err="1" smtClean="0"/>
              <a:t>JFrame.EXIT_ON_CLOSE</a:t>
            </a:r>
            <a:r>
              <a:rPr lang="en-US" sz="2000" dirty="0" smtClean="0"/>
              <a:t>);  </a:t>
            </a:r>
          </a:p>
          <a:p>
            <a:pPr>
              <a:spcBef>
                <a:spcPts val="0"/>
              </a:spcBef>
              <a:buNone/>
            </a:pPr>
            <a:r>
              <a:rPr lang="en-US" sz="2000" dirty="0" smtClean="0"/>
              <a:t>        </a:t>
            </a:r>
            <a:r>
              <a:rPr lang="en-US" sz="2000" dirty="0" err="1" smtClean="0"/>
              <a:t>f.setLayout</a:t>
            </a:r>
            <a:r>
              <a:rPr lang="en-US" sz="2000" dirty="0" smtClean="0"/>
              <a:t>(</a:t>
            </a:r>
            <a:r>
              <a:rPr lang="en-US" sz="2000" b="1" dirty="0" smtClean="0"/>
              <a:t>null</a:t>
            </a:r>
            <a:r>
              <a:rPr lang="en-US" sz="2000" dirty="0" smtClean="0"/>
              <a:t>);  </a:t>
            </a:r>
          </a:p>
          <a:p>
            <a:pPr>
              <a:spcBef>
                <a:spcPts val="0"/>
              </a:spcBef>
              <a:buNone/>
            </a:pPr>
            <a:r>
              <a:rPr lang="en-US" sz="2000" dirty="0" smtClean="0"/>
              <a:t>        </a:t>
            </a:r>
            <a:r>
              <a:rPr lang="en-US" sz="2000" dirty="0" err="1" smtClean="0"/>
              <a:t>f.setSize</a:t>
            </a:r>
            <a:r>
              <a:rPr lang="en-US" sz="2000" dirty="0" smtClean="0"/>
              <a:t>(300, 200);  </a:t>
            </a:r>
          </a:p>
          <a:p>
            <a:pPr>
              <a:spcBef>
                <a:spcPts val="0"/>
              </a:spcBef>
              <a:buNone/>
            </a:pPr>
            <a:r>
              <a:rPr lang="en-US" sz="2000" dirty="0" smtClean="0"/>
              <a:t>        </a:t>
            </a:r>
            <a:r>
              <a:rPr lang="en-US" sz="2000" dirty="0" err="1" smtClean="0"/>
              <a:t>f.setVisible</a:t>
            </a:r>
            <a:r>
              <a:rPr lang="en-US" sz="2000" dirty="0" smtClean="0"/>
              <a:t>(</a:t>
            </a:r>
            <a:r>
              <a:rPr lang="en-US" sz="2000" b="1" dirty="0" smtClean="0"/>
              <a:t>true</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166</a:t>
            </a:fld>
            <a:endParaRPr lang="en-US"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API</a:t>
            </a:r>
            <a:endParaRPr lang="en-US" dirty="0"/>
          </a:p>
        </p:txBody>
      </p:sp>
      <p:sp>
        <p:nvSpPr>
          <p:cNvPr id="3" name="Content Placeholder 2"/>
          <p:cNvSpPr>
            <a:spLocks noGrp="1"/>
          </p:cNvSpPr>
          <p:nvPr>
            <p:ph idx="1"/>
          </p:nvPr>
        </p:nvSpPr>
        <p:spPr/>
        <p:txBody>
          <a:bodyPr/>
          <a:lstStyle/>
          <a:p>
            <a:r>
              <a:rPr lang="en-GB" dirty="0" smtClean="0"/>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167</a:t>
            </a:fld>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857232"/>
            <a:ext cx="10515600" cy="920735"/>
          </a:xfrm>
        </p:spPr>
        <p:txBody>
          <a:bodyPr/>
          <a:lstStyle/>
          <a:p>
            <a:pPr algn="ctr"/>
            <a:r>
              <a:rPr lang="en-US" dirty="0" smtClean="0"/>
              <a:t>JDBC</a:t>
            </a:r>
            <a:br>
              <a:rPr lang="en-US" dirty="0" smtClean="0"/>
            </a:br>
            <a:endParaRPr lang="en-US" dirty="0"/>
          </a:p>
        </p:txBody>
      </p:sp>
      <p:sp>
        <p:nvSpPr>
          <p:cNvPr id="3" name="Content Placeholder 2"/>
          <p:cNvSpPr>
            <a:spLocks noGrp="1"/>
          </p:cNvSpPr>
          <p:nvPr>
            <p:ph idx="1"/>
          </p:nvPr>
        </p:nvSpPr>
        <p:spPr>
          <a:xfrm>
            <a:off x="838200" y="1428736"/>
            <a:ext cx="10515600" cy="4748227"/>
          </a:xfrm>
        </p:spPr>
        <p:txBody>
          <a:bodyPr/>
          <a:lstStyle/>
          <a:p>
            <a:r>
              <a:rPr lang="en-US" dirty="0" smtClean="0"/>
              <a:t>JDBC stands for Java Database Connectivity. JDBC is a Java API to connect and execute the query with the database. It is a part of </a:t>
            </a:r>
            <a:r>
              <a:rPr lang="en-US" dirty="0" err="1" smtClean="0"/>
              <a:t>JavaSE</a:t>
            </a:r>
            <a:r>
              <a:rPr lang="en-US" dirty="0" smtClean="0"/>
              <a:t> (Java Standard Edition). JDBC API uses JDBC drivers to connect with the database. </a:t>
            </a:r>
          </a:p>
          <a:p>
            <a:pPr>
              <a:buNone/>
            </a:pPr>
            <a:r>
              <a:rPr lang="en-US" dirty="0" smtClean="0"/>
              <a:t>There are four types of JDBC drivers:</a:t>
            </a:r>
          </a:p>
          <a:p>
            <a:r>
              <a:rPr lang="en-US" dirty="0" smtClean="0"/>
              <a:t>JDBC-ODBC Bridge Driver,</a:t>
            </a:r>
          </a:p>
          <a:p>
            <a:r>
              <a:rPr lang="en-US" dirty="0" smtClean="0"/>
              <a:t>Native Driver,</a:t>
            </a:r>
          </a:p>
          <a:p>
            <a:r>
              <a:rPr lang="en-US" dirty="0" smtClean="0"/>
              <a:t>Network Protocol Driver, and</a:t>
            </a:r>
          </a:p>
          <a:p>
            <a:r>
              <a:rPr lang="en-US" dirty="0" smtClean="0"/>
              <a:t>Thin Driver</a:t>
            </a:r>
          </a:p>
          <a:p>
            <a:r>
              <a:rPr lang="en-GB" dirty="0" smtClean="0"/>
              <a:t>use JDBC API to access tabular data stored in any relational database. By the help of JDBC API, we can save, update, delete and fetch data from the database. It is like Open Database Connectivity (ODBC) provided by Microsoft.</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168</a:t>
            </a:fld>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smtClean="0"/>
              <a:t>JDBC</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dirty="0" smtClean="0"/>
              <a:t> The current version of JDBC is 4.3. It is the stable release since 21st September, 2017. It is based on the X/Open SQL Call Level Interface. The </a:t>
            </a:r>
            <a:r>
              <a:rPr lang="en-GB" b="1" dirty="0" smtClean="0"/>
              <a:t>java.sql</a:t>
            </a:r>
            <a:r>
              <a:rPr lang="en-GB" dirty="0" smtClean="0"/>
              <a:t> package contains classes and interfaces for JDBC API. </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169</a:t>
            </a:fld>
            <a:endParaRPr lang="en-US" altLang="en-US"/>
          </a:p>
        </p:txBody>
      </p:sp>
      <p:pic>
        <p:nvPicPr>
          <p:cNvPr id="5" name="Picture 4" descr="JDBC (Java Database Connectivity) "/>
          <p:cNvPicPr/>
          <p:nvPr/>
        </p:nvPicPr>
        <p:blipFill>
          <a:blip r:embed="rId2"/>
          <a:srcRect/>
          <a:stretch>
            <a:fillRect/>
          </a:stretch>
        </p:blipFill>
        <p:spPr bwMode="auto">
          <a:xfrm>
            <a:off x="2881290" y="2571744"/>
            <a:ext cx="6429420" cy="328614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err="1" smtClean="0"/>
              <a:t>FileInputStream</a:t>
            </a:r>
            <a:r>
              <a:rPr lang="en-US" dirty="0" smtClean="0"/>
              <a:t> Class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sz="2000" dirty="0" smtClean="0"/>
              <a:t>Java </a:t>
            </a:r>
            <a:r>
              <a:rPr lang="en-GB" sz="2000" dirty="0" err="1" smtClean="0"/>
              <a:t>FileInputStream</a:t>
            </a:r>
            <a:r>
              <a:rPr lang="en-GB" sz="2000" dirty="0" smtClean="0"/>
              <a:t> class obtains input bytes from a </a:t>
            </a:r>
            <a:r>
              <a:rPr lang="en-GB" sz="2000" dirty="0" smtClean="0">
                <a:hlinkClick r:id="rId2"/>
              </a:rPr>
              <a:t>file</a:t>
            </a:r>
            <a:r>
              <a:rPr lang="en-GB" sz="2000" dirty="0" smtClean="0"/>
              <a:t>. It is used for reading byte-oriented data (streams of raw bytes) such as image data, audio, video etc. You can also read character-stream data. </a:t>
            </a:r>
            <a:r>
              <a:rPr lang="en-GB" sz="2000" b="1" dirty="0" smtClean="0"/>
              <a:t> </a:t>
            </a:r>
            <a:endParaRPr lang="en-GB" sz="2000" dirty="0" smtClean="0"/>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graphicFrame>
        <p:nvGraphicFramePr>
          <p:cNvPr id="5" name="Table 4"/>
          <p:cNvGraphicFramePr>
            <a:graphicFrameLocks noGrp="1"/>
          </p:cNvGraphicFramePr>
          <p:nvPr/>
        </p:nvGraphicFramePr>
        <p:xfrm>
          <a:off x="309522" y="1857364"/>
          <a:ext cx="10644262" cy="6052841"/>
        </p:xfrm>
        <a:graphic>
          <a:graphicData uri="http://schemas.openxmlformats.org/drawingml/2006/table">
            <a:tbl>
              <a:tblPr firstRow="1" bandRow="1">
                <a:tableStyleId>{5C22544A-7EE6-4342-B048-85BDC9FD1C3A}</a:tableStyleId>
              </a:tblPr>
              <a:tblGrid>
                <a:gridCol w="4694078"/>
                <a:gridCol w="5950184"/>
              </a:tblGrid>
              <a:tr h="351695">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490241">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a:solidFill>
                            <a:srgbClr val="333333"/>
                          </a:solidFill>
                          <a:latin typeface="inter-regular"/>
                        </a:rPr>
                        <a:t>It is used to return the estimated number of bytes that can be read from the input stream.</a:t>
                      </a:r>
                    </a:p>
                  </a:txBody>
                  <a:tcPr marL="76200" marR="76200" marT="76200" marB="76200"/>
                </a:tc>
              </a:tr>
              <a:tr h="490241">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the byte of data from the input stream.</a:t>
                      </a:r>
                    </a:p>
                  </a:txBody>
                  <a:tcPr marL="76200" marR="76200" marT="76200" marB="76200"/>
                </a:tc>
              </a:tr>
              <a:tr h="490241">
                <a:tc>
                  <a:txBody>
                    <a:bodyPr/>
                    <a:lstStyle/>
                    <a:p>
                      <a:pPr algn="just" fontAlgn="t"/>
                      <a:r>
                        <a:rPr lang="en-US">
                          <a:solidFill>
                            <a:srgbClr val="333333"/>
                          </a:solidFill>
                          <a:latin typeface="inter-regular"/>
                        </a:rPr>
                        <a:t>int read(byte[] b)</a:t>
                      </a:r>
                    </a:p>
                  </a:txBody>
                  <a:tcPr marL="76200" marR="76200" marT="76200" marB="76200"/>
                </a:tc>
                <a:tc>
                  <a:txBody>
                    <a:bodyPr/>
                    <a:lstStyle/>
                    <a:p>
                      <a:pPr algn="just" fontAlgn="t"/>
                      <a:r>
                        <a:rPr lang="en-GB">
                          <a:solidFill>
                            <a:srgbClr val="333333"/>
                          </a:solidFill>
                          <a:latin typeface="inter-regular"/>
                        </a:rPr>
                        <a:t>It is used to read up to </a:t>
                      </a:r>
                      <a:r>
                        <a:rPr lang="en-GB" b="1">
                          <a:solidFill>
                            <a:srgbClr val="333333"/>
                          </a:solidFill>
                          <a:latin typeface="inter-bold"/>
                        </a:rPr>
                        <a:t>b.length</a:t>
                      </a:r>
                      <a:r>
                        <a:rPr lang="en-GB">
                          <a:solidFill>
                            <a:srgbClr val="333333"/>
                          </a:solidFill>
                          <a:latin typeface="inter-regular"/>
                        </a:rPr>
                        <a:t> bytes of data from the input stream.</a:t>
                      </a:r>
                    </a:p>
                  </a:txBody>
                  <a:tcPr marL="76200" marR="76200" marT="76200" marB="76200"/>
                </a:tc>
              </a:tr>
              <a:tr h="490241">
                <a:tc>
                  <a:txBody>
                    <a:bodyPr/>
                    <a:lstStyle/>
                    <a:p>
                      <a:pPr algn="just" fontAlgn="t"/>
                      <a:r>
                        <a:rPr lang="en-GB">
                          <a:solidFill>
                            <a:srgbClr val="333333"/>
                          </a:solidFill>
                          <a:latin typeface="inter-regular"/>
                        </a:rPr>
                        <a:t>int read(byte[] b, int off, int len)</a:t>
                      </a:r>
                    </a:p>
                  </a:txBody>
                  <a:tcPr marL="76200" marR="76200" marT="76200" marB="76200"/>
                </a:tc>
                <a:tc>
                  <a:txBody>
                    <a:bodyPr/>
                    <a:lstStyle/>
                    <a:p>
                      <a:pPr algn="just" fontAlgn="t"/>
                      <a:r>
                        <a:rPr lang="en-GB">
                          <a:solidFill>
                            <a:srgbClr val="333333"/>
                          </a:solidFill>
                          <a:latin typeface="inter-regular"/>
                        </a:rPr>
                        <a:t>It is used to read up to </a:t>
                      </a:r>
                      <a:r>
                        <a:rPr lang="en-GB" b="1">
                          <a:solidFill>
                            <a:srgbClr val="333333"/>
                          </a:solidFill>
                          <a:latin typeface="inter-bold"/>
                        </a:rPr>
                        <a:t>len</a:t>
                      </a:r>
                      <a:r>
                        <a:rPr lang="en-GB">
                          <a:solidFill>
                            <a:srgbClr val="333333"/>
                          </a:solidFill>
                          <a:latin typeface="inter-regular"/>
                        </a:rPr>
                        <a:t> bytes of data from the input stream.</a:t>
                      </a:r>
                    </a:p>
                  </a:txBody>
                  <a:tcPr marL="76200" marR="76200" marT="76200" marB="76200"/>
                </a:tc>
              </a:tr>
              <a:tr h="490241">
                <a:tc>
                  <a:txBody>
                    <a:bodyPr/>
                    <a:lstStyle/>
                    <a:p>
                      <a:pPr algn="just" fontAlgn="t"/>
                      <a:r>
                        <a:rPr lang="en-US">
                          <a:solidFill>
                            <a:srgbClr val="333333"/>
                          </a:solidFill>
                          <a:latin typeface="inter-regular"/>
                        </a:rPr>
                        <a:t>long skip(long x)</a:t>
                      </a:r>
                    </a:p>
                  </a:txBody>
                  <a:tcPr marL="76200" marR="76200" marT="76200" marB="76200"/>
                </a:tc>
                <a:tc>
                  <a:txBody>
                    <a:bodyPr/>
                    <a:lstStyle/>
                    <a:p>
                      <a:pPr algn="just" fontAlgn="t"/>
                      <a:r>
                        <a:rPr lang="en-GB">
                          <a:solidFill>
                            <a:srgbClr val="333333"/>
                          </a:solidFill>
                          <a:latin typeface="inter-regular"/>
                        </a:rPr>
                        <a:t>It is used to skip over and discards x bytes of data from the input stream.</a:t>
                      </a:r>
                    </a:p>
                  </a:txBody>
                  <a:tcPr marL="76200" marR="76200" marT="76200" marB="76200"/>
                </a:tc>
              </a:tr>
              <a:tr h="490241">
                <a:tc>
                  <a:txBody>
                    <a:bodyPr/>
                    <a:lstStyle/>
                    <a:p>
                      <a:pPr algn="just" fontAlgn="t"/>
                      <a:r>
                        <a:rPr lang="en-US">
                          <a:solidFill>
                            <a:srgbClr val="333333"/>
                          </a:solidFill>
                          <a:latin typeface="inter-regular"/>
                        </a:rPr>
                        <a:t>FileChannel getChannel()</a:t>
                      </a:r>
                    </a:p>
                  </a:txBody>
                  <a:tcPr marL="76200" marR="76200" marT="76200" marB="76200"/>
                </a:tc>
                <a:tc>
                  <a:txBody>
                    <a:bodyPr/>
                    <a:lstStyle/>
                    <a:p>
                      <a:pPr algn="just" fontAlgn="t"/>
                      <a:r>
                        <a:rPr lang="en-GB">
                          <a:solidFill>
                            <a:srgbClr val="333333"/>
                          </a:solidFill>
                          <a:latin typeface="inter-regular"/>
                        </a:rPr>
                        <a:t>It is used to return the unique FileChannel object associated with the file input stream.</a:t>
                      </a:r>
                    </a:p>
                  </a:txBody>
                  <a:tcPr marL="76200" marR="76200" marT="76200" marB="76200"/>
                </a:tc>
              </a:tr>
              <a:tr h="298408">
                <a:tc>
                  <a:txBody>
                    <a:bodyPr/>
                    <a:lstStyle/>
                    <a:p>
                      <a:pPr algn="just" fontAlgn="t"/>
                      <a:r>
                        <a:rPr lang="en-US">
                          <a:solidFill>
                            <a:srgbClr val="333333"/>
                          </a:solidFill>
                          <a:latin typeface="inter-regular"/>
                        </a:rPr>
                        <a:t>FileDescriptor getFD()</a:t>
                      </a:r>
                    </a:p>
                  </a:txBody>
                  <a:tcPr marL="76200" marR="76200" marT="76200" marB="76200"/>
                </a:tc>
                <a:tc>
                  <a:txBody>
                    <a:bodyPr/>
                    <a:lstStyle/>
                    <a:p>
                      <a:pPr algn="just" fontAlgn="t"/>
                      <a:r>
                        <a:rPr lang="en-GB">
                          <a:solidFill>
                            <a:srgbClr val="333333"/>
                          </a:solidFill>
                          <a:latin typeface="inter-regular"/>
                        </a:rPr>
                        <a:t>It is used to return the </a:t>
                      </a:r>
                      <a:r>
                        <a:rPr lang="en-GB" u="none" strike="noStrike">
                          <a:solidFill>
                            <a:srgbClr val="008000"/>
                          </a:solidFill>
                          <a:latin typeface="inter-regular"/>
                          <a:hlinkClick r:id="rId3"/>
                        </a:rPr>
                        <a:t>FileDescriptor</a:t>
                      </a:r>
                      <a:r>
                        <a:rPr lang="en-GB">
                          <a:solidFill>
                            <a:srgbClr val="333333"/>
                          </a:solidFill>
                          <a:latin typeface="inter-regular"/>
                        </a:rPr>
                        <a:t> object.</a:t>
                      </a:r>
                    </a:p>
                  </a:txBody>
                  <a:tcPr marL="76200" marR="76200" marT="76200" marB="76200"/>
                </a:tc>
              </a:tr>
              <a:tr h="682075">
                <a:tc>
                  <a:txBody>
                    <a:bodyPr/>
                    <a:lstStyle/>
                    <a:p>
                      <a:pPr algn="just" fontAlgn="t"/>
                      <a:r>
                        <a:rPr lang="en-US">
                          <a:solidFill>
                            <a:srgbClr val="333333"/>
                          </a:solidFill>
                          <a:latin typeface="inter-regular"/>
                        </a:rPr>
                        <a:t>protected void finalize()</a:t>
                      </a:r>
                    </a:p>
                  </a:txBody>
                  <a:tcPr marL="76200" marR="76200" marT="76200" marB="76200"/>
                </a:tc>
                <a:tc>
                  <a:txBody>
                    <a:bodyPr/>
                    <a:lstStyle/>
                    <a:p>
                      <a:pPr algn="just" fontAlgn="t"/>
                      <a:r>
                        <a:rPr lang="en-GB">
                          <a:solidFill>
                            <a:srgbClr val="333333"/>
                          </a:solidFill>
                          <a:latin typeface="inter-regular"/>
                        </a:rPr>
                        <a:t>It is used to ensure that the close method is call when there is no more reference to the file input stream.</a:t>
                      </a:r>
                    </a:p>
                  </a:txBody>
                  <a:tcPr marL="76200" marR="76200" marT="76200" marB="76200"/>
                </a:tc>
              </a:tr>
              <a:tr h="298408">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a:t>
                      </a:r>
                      <a:r>
                        <a:rPr lang="en-GB" u="none" strike="noStrike" dirty="0">
                          <a:solidFill>
                            <a:srgbClr val="008000"/>
                          </a:solidFill>
                          <a:latin typeface="inter-regular"/>
                          <a:hlinkClick r:id="rId4"/>
                        </a:rPr>
                        <a:t>stream</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US" i="1" dirty="0" smtClean="0"/>
              <a:t>interfaces</a:t>
            </a:r>
            <a:r>
              <a:rPr lang="en-US" dirty="0" smtClean="0"/>
              <a:t> of JDBC API</a:t>
            </a:r>
            <a:endParaRPr lang="en-US" dirty="0"/>
          </a:p>
        </p:txBody>
      </p:sp>
      <p:sp>
        <p:nvSpPr>
          <p:cNvPr id="3" name="Content Placeholder 2"/>
          <p:cNvSpPr>
            <a:spLocks noGrp="1"/>
          </p:cNvSpPr>
          <p:nvPr>
            <p:ph idx="1"/>
          </p:nvPr>
        </p:nvSpPr>
        <p:spPr>
          <a:xfrm>
            <a:off x="523836" y="1071546"/>
            <a:ext cx="11358642" cy="5105417"/>
          </a:xfrm>
        </p:spPr>
        <p:txBody>
          <a:bodyPr/>
          <a:lstStyle/>
          <a:p>
            <a:r>
              <a:rPr lang="en-GB" dirty="0" smtClean="0"/>
              <a:t> </a:t>
            </a:r>
            <a:r>
              <a:rPr lang="en-US" dirty="0" smtClean="0"/>
              <a:t>Driver interface</a:t>
            </a:r>
          </a:p>
          <a:p>
            <a:r>
              <a:rPr lang="en-US" dirty="0" smtClean="0"/>
              <a:t>Connection interface</a:t>
            </a:r>
          </a:p>
          <a:p>
            <a:r>
              <a:rPr lang="en-US" dirty="0" smtClean="0"/>
              <a:t>Statement interface</a:t>
            </a:r>
          </a:p>
          <a:p>
            <a:r>
              <a:rPr lang="en-US" dirty="0" err="1" smtClean="0"/>
              <a:t>PreparedStatement</a:t>
            </a:r>
            <a:r>
              <a:rPr lang="en-US" dirty="0" smtClean="0"/>
              <a:t> interface</a:t>
            </a:r>
          </a:p>
          <a:p>
            <a:r>
              <a:rPr lang="en-US" dirty="0" err="1" smtClean="0"/>
              <a:t>CallableStatement</a:t>
            </a:r>
            <a:r>
              <a:rPr lang="en-US" dirty="0" smtClean="0"/>
              <a:t> interface</a:t>
            </a:r>
          </a:p>
          <a:p>
            <a:r>
              <a:rPr lang="en-US" dirty="0" err="1" smtClean="0"/>
              <a:t>ResultSet</a:t>
            </a:r>
            <a:r>
              <a:rPr lang="en-US" dirty="0" smtClean="0"/>
              <a:t> interface</a:t>
            </a:r>
          </a:p>
          <a:p>
            <a:r>
              <a:rPr lang="en-US" dirty="0" err="1" smtClean="0"/>
              <a:t>ResultSetMetaData</a:t>
            </a:r>
            <a:r>
              <a:rPr lang="en-US" dirty="0" smtClean="0"/>
              <a:t> interface</a:t>
            </a:r>
          </a:p>
          <a:p>
            <a:r>
              <a:rPr lang="en-US" dirty="0" err="1" smtClean="0"/>
              <a:t>DatabaseMetaData</a:t>
            </a:r>
            <a:r>
              <a:rPr lang="en-US" dirty="0" smtClean="0"/>
              <a:t> interface</a:t>
            </a:r>
          </a:p>
          <a:p>
            <a:r>
              <a:rPr lang="en-US" dirty="0" err="1" smtClean="0"/>
              <a:t>RowSet</a:t>
            </a:r>
            <a:r>
              <a:rPr lang="en-US" dirty="0" smtClean="0"/>
              <a:t> interface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170</a:t>
            </a:fld>
            <a:endParaRPr lang="en-US"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dirty="0" smtClean="0"/>
              <a:t>classes of JDBC API</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GB" sz="1800" b="1" dirty="0" smtClean="0"/>
              <a:t> </a:t>
            </a:r>
            <a:r>
              <a:rPr lang="en-GB" dirty="0" err="1" smtClean="0"/>
              <a:t>DriverManager</a:t>
            </a:r>
            <a:r>
              <a:rPr lang="en-GB" dirty="0" smtClean="0"/>
              <a:t> class</a:t>
            </a:r>
          </a:p>
          <a:p>
            <a:r>
              <a:rPr lang="en-GB" dirty="0" smtClean="0"/>
              <a:t>Blob class</a:t>
            </a:r>
          </a:p>
          <a:p>
            <a:r>
              <a:rPr lang="en-GB" dirty="0" err="1" smtClean="0"/>
              <a:t>Clob</a:t>
            </a:r>
            <a:r>
              <a:rPr lang="en-GB" dirty="0" smtClean="0"/>
              <a:t> class</a:t>
            </a:r>
          </a:p>
          <a:p>
            <a:r>
              <a:rPr lang="en-GB" dirty="0" smtClean="0"/>
              <a:t>Types class</a:t>
            </a:r>
          </a:p>
          <a:p>
            <a:r>
              <a:rPr lang="en-GB" sz="2000" dirty="0" smtClean="0"/>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r>
              <a:rPr lang="en-GB" sz="2000" dirty="0" smtClean="0"/>
              <a:t>We can use JDBC API to handle database using Java program and can perform the following activities:</a:t>
            </a:r>
          </a:p>
          <a:p>
            <a:pPr marL="457200" indent="-457200">
              <a:buFont typeface="+mj-lt"/>
              <a:buAutoNum type="arabicPeriod"/>
            </a:pPr>
            <a:r>
              <a:rPr lang="en-GB" sz="2000" dirty="0" smtClean="0"/>
              <a:t>Connect to the database</a:t>
            </a:r>
          </a:p>
          <a:p>
            <a:pPr marL="457200" indent="-457200">
              <a:buFont typeface="+mj-lt"/>
              <a:buAutoNum type="arabicPeriod"/>
            </a:pPr>
            <a:r>
              <a:rPr lang="en-GB" sz="2000" dirty="0" smtClean="0"/>
              <a:t>Execute queries and update statements to the database</a:t>
            </a:r>
          </a:p>
          <a:p>
            <a:pPr marL="457200" indent="-457200">
              <a:buFont typeface="+mj-lt"/>
              <a:buAutoNum type="arabicPeriod"/>
            </a:pPr>
            <a:r>
              <a:rPr lang="en-GB" sz="2000" dirty="0" smtClean="0"/>
              <a:t>Retrieve the result received from the database.</a:t>
            </a:r>
          </a:p>
          <a:p>
            <a:endParaRPr lang="en-GB"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171</a:t>
            </a:fld>
            <a:endParaRPr lang="en-US"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t>
            </a:r>
            <a:br>
              <a:rPr lang="en-US" dirty="0" smtClean="0"/>
            </a:br>
            <a:r>
              <a:rPr lang="en-US" dirty="0" smtClean="0"/>
              <a:t/>
            </a:r>
            <a:br>
              <a:rPr lang="en-US" dirty="0" smtClean="0"/>
            </a:br>
            <a:r>
              <a:rPr lang="en-US" dirty="0" smtClean="0"/>
              <a:t>JDBC Driver</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 </a:t>
            </a:r>
            <a:r>
              <a:rPr lang="en-US" dirty="0" smtClean="0"/>
              <a:t>JDBC Driver is a software component that enables java application to interact with the database. </a:t>
            </a:r>
          </a:p>
          <a:p>
            <a:r>
              <a:rPr lang="en-US" dirty="0" smtClean="0"/>
              <a:t>There are 4 types of JDBC drivers:</a:t>
            </a:r>
          </a:p>
          <a:p>
            <a:pPr marL="514350" indent="-514350">
              <a:buFont typeface="+mj-lt"/>
              <a:buAutoNum type="arabicPeriod"/>
            </a:pPr>
            <a:r>
              <a:rPr lang="en-US" dirty="0" smtClean="0"/>
              <a:t>JDBC-ODBC bridge driver</a:t>
            </a:r>
          </a:p>
          <a:p>
            <a:pPr marL="514350" indent="-514350">
              <a:buFont typeface="+mj-lt"/>
              <a:buAutoNum type="arabicPeriod"/>
            </a:pPr>
            <a:r>
              <a:rPr lang="en-US" dirty="0" smtClean="0"/>
              <a:t>Native-API driver (partially java driver)</a:t>
            </a:r>
          </a:p>
          <a:p>
            <a:pPr marL="514350" indent="-514350">
              <a:buFont typeface="+mj-lt"/>
              <a:buAutoNum type="arabicPeriod"/>
            </a:pPr>
            <a:r>
              <a:rPr lang="en-US" dirty="0" smtClean="0"/>
              <a:t>Network Protocol driver (fully java driver)</a:t>
            </a:r>
          </a:p>
          <a:p>
            <a:pPr marL="514350" indent="-514350">
              <a:buFont typeface="+mj-lt"/>
              <a:buAutoNum type="arabicPeriod"/>
            </a:pPr>
            <a:r>
              <a:rPr lang="en-US" dirty="0" smtClean="0"/>
              <a:t>Thin driver (fully java driver)</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172</a:t>
            </a:fld>
            <a:endParaRPr lang="en-US"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r>
              <a:rPr lang="en-US" dirty="0" smtClean="0"/>
              <a:t>JDBC-ODBC bridge driver</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b="1" dirty="0" smtClean="0"/>
              <a:t> </a:t>
            </a:r>
            <a:r>
              <a:rPr lang="en-GB" dirty="0" smtClean="0"/>
              <a:t>The JDBC-ODBC bridge driver uses ODBC driver to connect to the database. The JDBC-ODBC bridge driver converts JDBC method calls into the ODBC function calls. This is now discouraged because of thin driver.</a:t>
            </a:r>
          </a:p>
          <a:p>
            <a:r>
              <a:rPr lang="en-GB" dirty="0" smtClean="0"/>
              <a:t>Oracle does not support the JDBC-ODBC Bridge from Java 8. Oracle recommends that you use JDBC drivers provided by the vendor of your database instead of the JDBC-ODBC Bridge.</a:t>
            </a:r>
          </a:p>
          <a:p>
            <a:pPr>
              <a:buNone/>
            </a:pPr>
            <a:r>
              <a:rPr lang="en-GB" dirty="0" smtClean="0"/>
              <a:t>Advantages:</a:t>
            </a:r>
          </a:p>
          <a:p>
            <a:r>
              <a:rPr lang="en-GB" dirty="0" smtClean="0"/>
              <a:t>easy to use.</a:t>
            </a:r>
          </a:p>
          <a:p>
            <a:r>
              <a:rPr lang="en-GB" dirty="0" smtClean="0"/>
              <a:t>can be easily connected to any database.</a:t>
            </a:r>
          </a:p>
          <a:p>
            <a:pPr>
              <a:buNone/>
            </a:pPr>
            <a:r>
              <a:rPr lang="en-GB" dirty="0" smtClean="0"/>
              <a:t>Disadvantages:</a:t>
            </a:r>
          </a:p>
          <a:p>
            <a:r>
              <a:rPr lang="en-GB" dirty="0" smtClean="0"/>
              <a:t>Performance degraded because JDBC method call is converted into the ODBC function calls.</a:t>
            </a:r>
          </a:p>
          <a:p>
            <a:r>
              <a:rPr lang="en-GB" dirty="0" smtClean="0"/>
              <a:t>The ODBC driver needs to be installed on the client machine.</a:t>
            </a:r>
          </a:p>
          <a:p>
            <a:pPr>
              <a:spcBef>
                <a:spcPts val="0"/>
              </a:spcBef>
              <a:buNone/>
            </a:pPr>
            <a:endParaRPr lang="en-GB" dirty="0" smtClean="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173</a:t>
            </a:fld>
            <a:endParaRPr lang="en-US" altLang="en-US"/>
          </a:p>
        </p:txBody>
      </p:sp>
      <p:pic>
        <p:nvPicPr>
          <p:cNvPr id="5" name="Picture 4" descr="bridge driver"/>
          <p:cNvPicPr/>
          <p:nvPr/>
        </p:nvPicPr>
        <p:blipFill>
          <a:blip r:embed="rId2"/>
          <a:srcRect/>
          <a:stretch>
            <a:fillRect/>
          </a:stretch>
        </p:blipFill>
        <p:spPr bwMode="auto">
          <a:xfrm>
            <a:off x="7239008" y="3929066"/>
            <a:ext cx="5943600" cy="2666601"/>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lstStyle/>
          <a:p>
            <a:r>
              <a:rPr lang="en-US" dirty="0" smtClean="0"/>
              <a:t/>
            </a:r>
            <a:br>
              <a:rPr lang="en-US" dirty="0" smtClean="0"/>
            </a:br>
            <a:r>
              <a:rPr lang="en-US" dirty="0" smtClean="0"/>
              <a:t/>
            </a:r>
            <a:br>
              <a:rPr lang="en-US" dirty="0" smtClean="0"/>
            </a:br>
            <a:r>
              <a:rPr lang="en-US" dirty="0" smtClean="0"/>
              <a:t>Native-API driver</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 The Native API driver uses the client-side libraries of the database. The driver converts JDBC method calls into native calls of the database API. It is not written entirely in java.</a:t>
            </a:r>
          </a:p>
          <a:p>
            <a:r>
              <a:rPr lang="en-GB" dirty="0" smtClean="0"/>
              <a:t>Advantage:</a:t>
            </a:r>
          </a:p>
          <a:p>
            <a:r>
              <a:rPr lang="en-GB" dirty="0" smtClean="0"/>
              <a:t>performance upgraded than JDBC-ODBC bridge driver.</a:t>
            </a:r>
          </a:p>
          <a:p>
            <a:r>
              <a:rPr lang="en-GB" dirty="0" smtClean="0"/>
              <a:t>Disadvantage:</a:t>
            </a:r>
          </a:p>
          <a:p>
            <a:r>
              <a:rPr lang="en-GB" dirty="0" smtClean="0"/>
              <a:t>The Native driver needs to be installed on the each client machine.</a:t>
            </a:r>
          </a:p>
          <a:p>
            <a:r>
              <a:rPr lang="en-GB" dirty="0" smtClean="0"/>
              <a:t>The Vendor client library needs to be installed on client machine.</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174</a:t>
            </a:fld>
            <a:endParaRPr lang="en-US" altLang="en-US"/>
          </a:p>
        </p:txBody>
      </p:sp>
      <p:pic>
        <p:nvPicPr>
          <p:cNvPr id="6" name="Picture 5" descr="Native-API driver"/>
          <p:cNvPicPr/>
          <p:nvPr/>
        </p:nvPicPr>
        <p:blipFill>
          <a:blip r:embed="rId2"/>
          <a:srcRect/>
          <a:stretch>
            <a:fillRect/>
          </a:stretch>
        </p:blipFill>
        <p:spPr bwMode="auto">
          <a:xfrm>
            <a:off x="8596330" y="3429000"/>
            <a:ext cx="5507355" cy="3657600"/>
          </a:xfrm>
          <a:prstGeom prst="rect">
            <a:avLst/>
          </a:prstGeom>
          <a:noFill/>
          <a:ln w="9525">
            <a:noFill/>
            <a:miter lim="800000"/>
            <a:headEnd/>
            <a:tailEnd/>
          </a:ln>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
            </a:r>
            <a:br>
              <a:rPr lang="en-US" dirty="0" smtClean="0"/>
            </a:br>
            <a:r>
              <a:rPr lang="en-US" dirty="0" smtClean="0"/>
              <a:t/>
            </a:r>
            <a:br>
              <a:rPr lang="en-US" dirty="0" smtClean="0"/>
            </a:br>
            <a:r>
              <a:rPr lang="en-US" dirty="0" smtClean="0"/>
              <a:t>Network Protocol driver</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The Network Protocol driver uses middleware (application server) that converts JDBC calls directly or indirectly into the vendor-specific database protocol. It is fully written in java.</a:t>
            </a:r>
          </a:p>
          <a:p>
            <a:r>
              <a:rPr lang="en-GB" dirty="0" smtClean="0"/>
              <a:t>Advantage:</a:t>
            </a:r>
          </a:p>
          <a:p>
            <a:r>
              <a:rPr lang="en-GB" dirty="0" smtClean="0"/>
              <a:t>No client side library is required because of application server that can perform many tasks like auditing, load balancing, logging etc.</a:t>
            </a:r>
          </a:p>
          <a:p>
            <a:r>
              <a:rPr lang="en-GB" dirty="0" smtClean="0"/>
              <a:t>Disadvantages:</a:t>
            </a:r>
          </a:p>
          <a:p>
            <a:r>
              <a:rPr lang="en-GB" dirty="0" smtClean="0"/>
              <a:t>Network support is required on client machine.</a:t>
            </a:r>
          </a:p>
          <a:p>
            <a:r>
              <a:rPr lang="en-GB" dirty="0" smtClean="0"/>
              <a:t>Requires database-specific coding to be done in the middle tier.</a:t>
            </a:r>
          </a:p>
          <a:p>
            <a:r>
              <a:rPr lang="en-GB" dirty="0" smtClean="0"/>
              <a:t>Maintenance of Network Protocol driver becomes costly because it requires database-specific coding to be done in the middle tier.</a:t>
            </a:r>
          </a:p>
          <a:p>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175</a:t>
            </a:fld>
            <a:endParaRPr lang="en-US" altLang="en-US"/>
          </a:p>
        </p:txBody>
      </p:sp>
      <p:pic>
        <p:nvPicPr>
          <p:cNvPr id="7" name="Picture 6" descr="Network Protocol driver"/>
          <p:cNvPicPr/>
          <p:nvPr/>
        </p:nvPicPr>
        <p:blipFill>
          <a:blip r:embed="rId2"/>
          <a:srcRect/>
          <a:stretch>
            <a:fillRect/>
          </a:stretch>
        </p:blipFill>
        <p:spPr bwMode="auto">
          <a:xfrm>
            <a:off x="7381884" y="2428868"/>
            <a:ext cx="5943600" cy="3603858"/>
          </a:xfrm>
          <a:prstGeom prst="rect">
            <a:avLst/>
          </a:prstGeom>
          <a:noFill/>
          <a:ln w="9525">
            <a:noFill/>
            <a:miter lim="800000"/>
            <a:headEnd/>
            <a:tailEnd/>
          </a:ln>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US" dirty="0" smtClean="0"/>
              <a:t>Thin driver</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The thin driver converts JDBC calls directly into the vendor-specific database protocol. That is why it is known as thin driver. It is fully written in Java language.</a:t>
            </a:r>
            <a:br>
              <a:rPr lang="en-GB" dirty="0" smtClean="0"/>
            </a:br>
            <a:r>
              <a:rPr lang="en-GB" dirty="0" smtClean="0"/>
              <a:t>Advantage:</a:t>
            </a:r>
          </a:p>
          <a:p>
            <a:r>
              <a:rPr lang="en-GB" dirty="0" smtClean="0"/>
              <a:t>Better performance than all other drivers.</a:t>
            </a:r>
          </a:p>
          <a:p>
            <a:r>
              <a:rPr lang="en-GB" dirty="0" smtClean="0"/>
              <a:t>No software is required at client side or server side.</a:t>
            </a:r>
          </a:p>
          <a:p>
            <a:pPr>
              <a:buNone/>
            </a:pPr>
            <a:r>
              <a:rPr lang="en-GB" dirty="0" smtClean="0"/>
              <a:t>Disadvantage:</a:t>
            </a:r>
          </a:p>
          <a:p>
            <a:r>
              <a:rPr lang="en-GB" dirty="0" smtClean="0"/>
              <a:t>Drivers depend on the Database.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176</a:t>
            </a:fld>
            <a:endParaRPr lang="en-US" altLang="en-US"/>
          </a:p>
        </p:txBody>
      </p:sp>
      <p:pic>
        <p:nvPicPr>
          <p:cNvPr id="5" name="Picture 4" descr="Thin driver"/>
          <p:cNvPicPr/>
          <p:nvPr/>
        </p:nvPicPr>
        <p:blipFill>
          <a:blip r:embed="rId2"/>
          <a:srcRect/>
          <a:stretch>
            <a:fillRect/>
          </a:stretch>
        </p:blipFill>
        <p:spPr bwMode="auto">
          <a:xfrm>
            <a:off x="6667504" y="2643182"/>
            <a:ext cx="4880610" cy="3976370"/>
          </a:xfrm>
          <a:prstGeom prst="rect">
            <a:avLst/>
          </a:prstGeom>
          <a:noFill/>
          <a:ln w="9525">
            <a:noFill/>
            <a:miter lim="800000"/>
            <a:headEnd/>
            <a:tailEnd/>
          </a:ln>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Connectivity with 5 Steps</a:t>
            </a:r>
            <a:endParaRPr lang="en-GB" dirty="0"/>
          </a:p>
        </p:txBody>
      </p:sp>
      <p:sp>
        <p:nvSpPr>
          <p:cNvPr id="3" name="Content Placeholder 2"/>
          <p:cNvSpPr>
            <a:spLocks noGrp="1"/>
          </p:cNvSpPr>
          <p:nvPr>
            <p:ph idx="1"/>
          </p:nvPr>
        </p:nvSpPr>
        <p:spPr>
          <a:xfrm>
            <a:off x="838200" y="1785926"/>
            <a:ext cx="10515600" cy="4391037"/>
          </a:xfrm>
        </p:spPr>
        <p:txBody>
          <a:bodyPr/>
          <a:lstStyle/>
          <a:p>
            <a:r>
              <a:rPr lang="en-GB" dirty="0" smtClean="0"/>
              <a:t>There are 5 steps to connect any java application with the database using JDBC. These steps are as follows: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177</a:t>
            </a:fld>
            <a:endParaRPr lang="en-US" altLang="en-US"/>
          </a:p>
        </p:txBody>
      </p:sp>
      <p:pic>
        <p:nvPicPr>
          <p:cNvPr id="6" name="Picture 5" descr="Java Database Connectivity Steps"/>
          <p:cNvPicPr/>
          <p:nvPr/>
        </p:nvPicPr>
        <p:blipFill>
          <a:blip r:embed="rId2"/>
          <a:srcRect/>
          <a:stretch>
            <a:fillRect/>
          </a:stretch>
        </p:blipFill>
        <p:spPr bwMode="auto">
          <a:xfrm>
            <a:off x="4738678" y="2643182"/>
            <a:ext cx="3731895" cy="3796030"/>
          </a:xfrm>
          <a:prstGeom prst="rect">
            <a:avLst/>
          </a:prstGeom>
          <a:noFill/>
          <a:ln w="9525">
            <a:noFill/>
            <a:miter lim="800000"/>
            <a:headEnd/>
            <a:tailEnd/>
          </a:ln>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285729"/>
            <a:ext cx="10515600" cy="857256"/>
          </a:xfrm>
        </p:spPr>
        <p:txBody>
          <a:bodyPr/>
          <a:lstStyle/>
          <a:p>
            <a:r>
              <a:rPr lang="en-US" b="1" dirty="0" smtClean="0"/>
              <a:t> </a:t>
            </a:r>
            <a:r>
              <a:rPr lang="en-GB" dirty="0" smtClean="0"/>
              <a:t>1) Register the driver class</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The </a:t>
            </a:r>
            <a:r>
              <a:rPr lang="en-GB" b="1" dirty="0" err="1" smtClean="0"/>
              <a:t>forName</a:t>
            </a:r>
            <a:r>
              <a:rPr lang="en-GB" b="1" dirty="0" smtClean="0"/>
              <a:t>()</a:t>
            </a:r>
            <a:r>
              <a:rPr lang="en-GB" dirty="0" smtClean="0"/>
              <a:t> method of Class </a:t>
            </a:r>
            <a:r>
              <a:rPr lang="en-GB" dirty="0" err="1" smtClean="0"/>
              <a:t>class</a:t>
            </a:r>
            <a:r>
              <a:rPr lang="en-GB" dirty="0" smtClean="0"/>
              <a:t> is used to register the driver class. This method is used to dynamically load the driver </a:t>
            </a:r>
            <a:r>
              <a:rPr lang="en-GB" dirty="0" err="1" smtClean="0"/>
              <a:t>class.Syntax</a:t>
            </a:r>
            <a:r>
              <a:rPr lang="en-GB" dirty="0" smtClean="0"/>
              <a:t> of </a:t>
            </a:r>
            <a:r>
              <a:rPr lang="en-GB" dirty="0" err="1" smtClean="0"/>
              <a:t>forName</a:t>
            </a:r>
            <a:r>
              <a:rPr lang="en-GB" dirty="0" smtClean="0"/>
              <a:t>() method</a:t>
            </a:r>
          </a:p>
          <a:p>
            <a:r>
              <a:rPr lang="en-GB" b="1" dirty="0" smtClean="0"/>
              <a:t>public</a:t>
            </a:r>
            <a:r>
              <a:rPr lang="en-GB" dirty="0" smtClean="0"/>
              <a:t> </a:t>
            </a:r>
            <a:r>
              <a:rPr lang="en-GB" b="1" dirty="0" smtClean="0"/>
              <a:t>static</a:t>
            </a:r>
            <a:r>
              <a:rPr lang="en-GB" dirty="0" smtClean="0"/>
              <a:t> </a:t>
            </a:r>
            <a:r>
              <a:rPr lang="en-GB" b="1" dirty="0" smtClean="0"/>
              <a:t>void</a:t>
            </a:r>
            <a:r>
              <a:rPr lang="en-GB" dirty="0" smtClean="0"/>
              <a:t> </a:t>
            </a:r>
            <a:r>
              <a:rPr lang="en-GB" dirty="0" err="1" smtClean="0"/>
              <a:t>forName</a:t>
            </a:r>
            <a:r>
              <a:rPr lang="en-GB" dirty="0" smtClean="0"/>
              <a:t>(String </a:t>
            </a:r>
            <a:r>
              <a:rPr lang="en-GB" dirty="0" err="1" smtClean="0"/>
              <a:t>className</a:t>
            </a:r>
            <a:r>
              <a:rPr lang="en-GB" dirty="0" smtClean="0"/>
              <a:t>)</a:t>
            </a:r>
            <a:r>
              <a:rPr lang="en-GB" b="1" dirty="0" smtClean="0"/>
              <a:t>throws</a:t>
            </a:r>
            <a:r>
              <a:rPr lang="en-GB" dirty="0" smtClean="0"/>
              <a:t> </a:t>
            </a:r>
            <a:r>
              <a:rPr lang="en-GB" dirty="0" err="1" smtClean="0"/>
              <a:t>ClassNotFoundException</a:t>
            </a:r>
            <a:r>
              <a:rPr lang="en-GB" dirty="0" smtClean="0"/>
              <a:t>  </a:t>
            </a:r>
          </a:p>
          <a:p>
            <a:r>
              <a:rPr lang="en-US" dirty="0" smtClean="0"/>
              <a:t> </a:t>
            </a:r>
            <a:r>
              <a:rPr lang="en-GB" b="1" dirty="0" smtClean="0"/>
              <a:t>Driver class: </a:t>
            </a:r>
            <a:r>
              <a:rPr lang="en-GB" dirty="0" smtClean="0"/>
              <a:t>The driver class for the </a:t>
            </a:r>
            <a:r>
              <a:rPr lang="en-GB" dirty="0" err="1" smtClean="0"/>
              <a:t>mysql</a:t>
            </a:r>
            <a:r>
              <a:rPr lang="en-GB" dirty="0" smtClean="0"/>
              <a:t> database is </a:t>
            </a:r>
            <a:r>
              <a:rPr lang="en-GB" b="1" dirty="0" err="1" smtClean="0"/>
              <a:t>com.mysql.jdbc.Driver</a:t>
            </a:r>
            <a:r>
              <a:rPr lang="en-GB" dirty="0" smtClean="0"/>
              <a:t>.</a:t>
            </a:r>
          </a:p>
          <a:p>
            <a:r>
              <a:rPr lang="en-US" dirty="0" err="1" smtClean="0"/>
              <a:t>Class.forName</a:t>
            </a:r>
            <a:r>
              <a:rPr lang="en-US" dirty="0" smtClean="0"/>
              <a:t>("</a:t>
            </a:r>
            <a:r>
              <a:rPr lang="en-US" dirty="0" err="1" smtClean="0"/>
              <a:t>com.mysql.jdbc.Driver</a:t>
            </a:r>
            <a:r>
              <a:rPr lang="en-US"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178</a:t>
            </a:fld>
            <a:endParaRPr lang="en-US" alt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2) Create the connection object</a:t>
            </a:r>
            <a:endParaRPr lang="en-GB" dirty="0"/>
          </a:p>
        </p:txBody>
      </p:sp>
      <p:sp>
        <p:nvSpPr>
          <p:cNvPr id="3" name="Content Placeholder 2"/>
          <p:cNvSpPr>
            <a:spLocks noGrp="1"/>
          </p:cNvSpPr>
          <p:nvPr>
            <p:ph idx="1"/>
          </p:nvPr>
        </p:nvSpPr>
        <p:spPr>
          <a:xfrm>
            <a:off x="838200" y="1285860"/>
            <a:ext cx="10829964" cy="4929222"/>
          </a:xfrm>
        </p:spPr>
        <p:txBody>
          <a:bodyPr/>
          <a:lstStyle/>
          <a:p>
            <a:r>
              <a:rPr lang="en-GB" sz="2000" dirty="0" smtClean="0"/>
              <a:t> The </a:t>
            </a:r>
            <a:r>
              <a:rPr lang="en-GB" sz="2000" b="1" dirty="0" err="1" smtClean="0"/>
              <a:t>getConnection</a:t>
            </a:r>
            <a:r>
              <a:rPr lang="en-GB" sz="2000" b="1" dirty="0" smtClean="0"/>
              <a:t>()</a:t>
            </a:r>
            <a:r>
              <a:rPr lang="en-GB" sz="2000" dirty="0" smtClean="0"/>
              <a:t> method of </a:t>
            </a:r>
            <a:r>
              <a:rPr lang="en-GB" sz="2000" dirty="0" err="1" smtClean="0"/>
              <a:t>DriverManager</a:t>
            </a:r>
            <a:r>
              <a:rPr lang="en-GB" sz="2000" dirty="0" smtClean="0"/>
              <a:t> class is used to establish connection with the database.</a:t>
            </a:r>
          </a:p>
          <a:p>
            <a:r>
              <a:rPr lang="en-GB" sz="2000" dirty="0" smtClean="0"/>
              <a:t>Syntax of </a:t>
            </a:r>
            <a:r>
              <a:rPr lang="en-GB" sz="2000" dirty="0" err="1" smtClean="0"/>
              <a:t>getConnection</a:t>
            </a:r>
            <a:r>
              <a:rPr lang="en-GB" sz="2000" dirty="0" smtClean="0"/>
              <a:t>() method</a:t>
            </a:r>
          </a:p>
          <a:p>
            <a:pPr>
              <a:buNone/>
            </a:pPr>
            <a:r>
              <a:rPr lang="en-GB" sz="2000" dirty="0" smtClean="0"/>
              <a:t>1) </a:t>
            </a:r>
            <a:r>
              <a:rPr lang="en-GB" sz="2000" b="1" dirty="0" smtClean="0"/>
              <a:t>public</a:t>
            </a:r>
            <a:r>
              <a:rPr lang="en-GB" sz="2000" dirty="0" smtClean="0"/>
              <a:t> </a:t>
            </a:r>
            <a:r>
              <a:rPr lang="en-GB" sz="2000" b="1" dirty="0" smtClean="0"/>
              <a:t>static</a:t>
            </a:r>
            <a:r>
              <a:rPr lang="en-GB" sz="2000" dirty="0" smtClean="0"/>
              <a:t> Connection </a:t>
            </a:r>
            <a:r>
              <a:rPr lang="en-GB" sz="2000" dirty="0" err="1" smtClean="0"/>
              <a:t>getConnection</a:t>
            </a:r>
            <a:r>
              <a:rPr lang="en-GB" sz="2000" dirty="0" smtClean="0"/>
              <a:t>(String </a:t>
            </a:r>
            <a:r>
              <a:rPr lang="en-GB" sz="2000" dirty="0" err="1" smtClean="0"/>
              <a:t>url</a:t>
            </a:r>
            <a:r>
              <a:rPr lang="en-GB" sz="2000" dirty="0" smtClean="0"/>
              <a:t>)</a:t>
            </a:r>
            <a:r>
              <a:rPr lang="en-GB" sz="2000" b="1" dirty="0" smtClean="0"/>
              <a:t>throws</a:t>
            </a:r>
            <a:r>
              <a:rPr lang="en-GB" sz="2000" dirty="0" smtClean="0"/>
              <a:t> </a:t>
            </a:r>
            <a:r>
              <a:rPr lang="en-GB" sz="2000" dirty="0" err="1" smtClean="0"/>
              <a:t>SQLException</a:t>
            </a:r>
            <a:r>
              <a:rPr lang="en-GB" sz="2000" dirty="0" smtClean="0"/>
              <a:t>  </a:t>
            </a:r>
          </a:p>
          <a:p>
            <a:pPr>
              <a:buNone/>
            </a:pPr>
            <a:r>
              <a:rPr lang="en-GB" sz="2000" dirty="0" smtClean="0"/>
              <a:t>2) </a:t>
            </a:r>
            <a:r>
              <a:rPr lang="en-GB" sz="2000" b="1" dirty="0" smtClean="0"/>
              <a:t>public</a:t>
            </a:r>
            <a:r>
              <a:rPr lang="en-GB" sz="2000" dirty="0" smtClean="0"/>
              <a:t> </a:t>
            </a:r>
            <a:r>
              <a:rPr lang="en-GB" sz="2000" b="1" dirty="0" smtClean="0"/>
              <a:t>static</a:t>
            </a:r>
            <a:r>
              <a:rPr lang="en-GB" sz="2000" dirty="0" smtClean="0"/>
              <a:t> Connection </a:t>
            </a:r>
            <a:r>
              <a:rPr lang="en-GB" sz="2000" dirty="0" err="1" smtClean="0"/>
              <a:t>getConnection</a:t>
            </a:r>
            <a:r>
              <a:rPr lang="en-GB" sz="2000" dirty="0" smtClean="0"/>
              <a:t>(String </a:t>
            </a:r>
            <a:r>
              <a:rPr lang="en-GB" sz="2000" dirty="0" err="1" smtClean="0"/>
              <a:t>url,String</a:t>
            </a:r>
            <a:r>
              <a:rPr lang="en-GB" sz="2000" dirty="0" smtClean="0"/>
              <a:t> </a:t>
            </a:r>
            <a:r>
              <a:rPr lang="en-GB" sz="2000" dirty="0" err="1" smtClean="0"/>
              <a:t>name,String</a:t>
            </a:r>
            <a:r>
              <a:rPr lang="en-GB" sz="2000" dirty="0" smtClean="0"/>
              <a:t> password)  </a:t>
            </a:r>
            <a:r>
              <a:rPr lang="en-GB" sz="2000" b="1" dirty="0" smtClean="0"/>
              <a:t>throws</a:t>
            </a:r>
            <a:r>
              <a:rPr lang="en-GB" sz="2000" dirty="0" smtClean="0"/>
              <a:t> </a:t>
            </a:r>
            <a:r>
              <a:rPr lang="en-GB" sz="2000" dirty="0" err="1" smtClean="0"/>
              <a:t>SQLException</a:t>
            </a:r>
            <a:r>
              <a:rPr lang="en-GB" sz="2000" dirty="0" smtClean="0"/>
              <a:t>  </a:t>
            </a:r>
          </a:p>
          <a:p>
            <a:r>
              <a:rPr lang="en-GB" sz="2000" b="1" dirty="0" smtClean="0"/>
              <a:t>Connection URL: </a:t>
            </a:r>
            <a:r>
              <a:rPr lang="en-GB" sz="2000" dirty="0" smtClean="0"/>
              <a:t>The connection URL for the </a:t>
            </a:r>
            <a:r>
              <a:rPr lang="en-GB" sz="2000" dirty="0" err="1" smtClean="0"/>
              <a:t>mysql</a:t>
            </a:r>
            <a:r>
              <a:rPr lang="en-GB" sz="2000" dirty="0" smtClean="0"/>
              <a:t> database is </a:t>
            </a:r>
            <a:r>
              <a:rPr lang="en-GB" sz="2000" b="1" dirty="0" err="1" smtClean="0"/>
              <a:t>jdbc:mysql</a:t>
            </a:r>
            <a:r>
              <a:rPr lang="en-GB" sz="2000" b="1" dirty="0" smtClean="0"/>
              <a:t>://localhost:3306/god</a:t>
            </a:r>
            <a:r>
              <a:rPr lang="en-GB" sz="2000" dirty="0" smtClean="0"/>
              <a:t> where </a:t>
            </a:r>
            <a:r>
              <a:rPr lang="en-GB" sz="2000" dirty="0" err="1" smtClean="0"/>
              <a:t>jdbc</a:t>
            </a:r>
            <a:r>
              <a:rPr lang="en-GB" sz="2000" dirty="0" smtClean="0"/>
              <a:t> is the API, </a:t>
            </a:r>
            <a:r>
              <a:rPr lang="en-GB" sz="2000" dirty="0" err="1" smtClean="0"/>
              <a:t>mysql</a:t>
            </a:r>
            <a:r>
              <a:rPr lang="en-GB" sz="2000" dirty="0" smtClean="0"/>
              <a:t> is the database, </a:t>
            </a:r>
            <a:r>
              <a:rPr lang="en-GB" sz="2000" dirty="0" err="1" smtClean="0"/>
              <a:t>localhost</a:t>
            </a:r>
            <a:r>
              <a:rPr lang="en-GB" sz="2000" dirty="0" smtClean="0"/>
              <a:t> is the server name on which </a:t>
            </a:r>
            <a:r>
              <a:rPr lang="en-GB" sz="2000" dirty="0" err="1" smtClean="0"/>
              <a:t>mysql</a:t>
            </a:r>
            <a:r>
              <a:rPr lang="en-GB" sz="2000" dirty="0" smtClean="0"/>
              <a:t> is running, we may also use IP address, 3306 is the port number and god is the database name. We may use any database, in such case, we need to replace the god with our database name.</a:t>
            </a:r>
          </a:p>
          <a:p>
            <a:r>
              <a:rPr lang="en-US" sz="2000" dirty="0" smtClean="0"/>
              <a:t>Connection con=</a:t>
            </a:r>
            <a:r>
              <a:rPr lang="en-US" sz="2000" dirty="0" err="1" smtClean="0"/>
              <a:t>DriverManager.getConnection</a:t>
            </a:r>
            <a:r>
              <a:rPr lang="en-US" sz="2000" dirty="0" smtClean="0"/>
              <a:t>( "</a:t>
            </a:r>
            <a:r>
              <a:rPr lang="en-US" sz="2000" dirty="0" err="1" smtClean="0"/>
              <a:t>jdbc:mysql</a:t>
            </a:r>
            <a:r>
              <a:rPr lang="en-US" sz="2000" dirty="0" smtClean="0"/>
              <a:t>://localhost:3306/</a:t>
            </a:r>
            <a:r>
              <a:rPr lang="en-US" sz="2000" dirty="0" err="1" smtClean="0"/>
              <a:t>god","root","root</a:t>
            </a:r>
            <a:r>
              <a:rPr lang="en-US" sz="2000" dirty="0" smtClean="0"/>
              <a:t>");  </a:t>
            </a:r>
          </a:p>
          <a:p>
            <a:endParaRPr lang="en-GB" sz="2000" dirty="0" smtClean="0"/>
          </a:p>
          <a:p>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179</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Java </a:t>
            </a:r>
            <a:r>
              <a:rPr lang="en-GB" dirty="0" err="1" smtClean="0"/>
              <a:t>FileInputStream</a:t>
            </a:r>
            <a:r>
              <a:rPr lang="en-GB" dirty="0" smtClean="0"/>
              <a:t> example 1: read single character</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b="1" dirty="0" smtClean="0"/>
              <a:t>import</a:t>
            </a:r>
            <a:r>
              <a:rPr lang="en-US" sz="2000" dirty="0" smtClean="0"/>
              <a:t> </a:t>
            </a:r>
            <a:r>
              <a:rPr lang="en-US" sz="2000" dirty="0" err="1" smtClean="0"/>
              <a:t>java.io.FileInputStream</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DataStreamExample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r>
              <a:rPr lang="en-US" sz="2000" dirty="0" err="1" smtClean="0"/>
              <a:t>FileInputStream</a:t>
            </a:r>
            <a:r>
              <a:rPr lang="en-US" sz="2000" dirty="0" smtClean="0"/>
              <a:t> fin=</a:t>
            </a:r>
            <a:r>
              <a:rPr lang="en-US" sz="2000" b="1" dirty="0" smtClean="0"/>
              <a:t>new</a:t>
            </a:r>
            <a:r>
              <a:rPr lang="en-US" sz="2000" dirty="0" smtClean="0"/>
              <a:t> </a:t>
            </a:r>
            <a:r>
              <a:rPr lang="en-US" sz="2000" dirty="0" err="1" smtClean="0"/>
              <a:t>FileInputStream</a:t>
            </a:r>
            <a:r>
              <a:rPr lang="en-US" sz="2000" dirty="0" smtClean="0"/>
              <a:t>("D:\\testout.txt");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a:t>
            </a:r>
            <a:r>
              <a:rPr lang="en-US" sz="2000" dirty="0" err="1" smtClean="0"/>
              <a:t>fin.read</a:t>
            </a:r>
            <a:r>
              <a:rPr lang="en-US" sz="2000" dirty="0" smtClean="0"/>
              <a:t>();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fin.close</a:t>
            </a: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 </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3) Create the Statement object</a:t>
            </a:r>
            <a:endParaRPr lang="en-GB" dirty="0"/>
          </a:p>
        </p:txBody>
      </p:sp>
      <p:sp>
        <p:nvSpPr>
          <p:cNvPr id="3" name="Content Placeholder 2"/>
          <p:cNvSpPr>
            <a:spLocks noGrp="1"/>
          </p:cNvSpPr>
          <p:nvPr>
            <p:ph idx="1"/>
          </p:nvPr>
        </p:nvSpPr>
        <p:spPr>
          <a:xfrm>
            <a:off x="838200" y="1285860"/>
            <a:ext cx="10515600" cy="4891103"/>
          </a:xfrm>
        </p:spPr>
        <p:txBody>
          <a:bodyPr/>
          <a:lstStyle/>
          <a:p>
            <a:r>
              <a:rPr lang="en-US" b="1" dirty="0" smtClean="0"/>
              <a:t> </a:t>
            </a:r>
            <a:r>
              <a:rPr lang="en-GB" dirty="0" smtClean="0"/>
              <a:t>The </a:t>
            </a:r>
            <a:r>
              <a:rPr lang="en-GB" dirty="0" err="1" smtClean="0"/>
              <a:t>createStatement</a:t>
            </a:r>
            <a:r>
              <a:rPr lang="en-GB" dirty="0" smtClean="0"/>
              <a:t>() method of Connection interface is used to create statement. The object of statement is responsible to execute queries with the </a:t>
            </a:r>
            <a:r>
              <a:rPr lang="en-GB" dirty="0" err="1" smtClean="0"/>
              <a:t>database.Syntax</a:t>
            </a:r>
            <a:r>
              <a:rPr lang="en-GB" dirty="0" smtClean="0"/>
              <a:t> of </a:t>
            </a:r>
            <a:r>
              <a:rPr lang="en-GB" dirty="0" err="1" smtClean="0"/>
              <a:t>createStatement</a:t>
            </a:r>
            <a:r>
              <a:rPr lang="en-GB" dirty="0" smtClean="0"/>
              <a:t>() method</a:t>
            </a:r>
          </a:p>
          <a:p>
            <a:r>
              <a:rPr lang="en-GB" b="1" dirty="0" smtClean="0"/>
              <a:t>public</a:t>
            </a:r>
            <a:r>
              <a:rPr lang="en-GB" dirty="0" smtClean="0"/>
              <a:t> Statement </a:t>
            </a:r>
            <a:r>
              <a:rPr lang="en-GB" dirty="0" err="1" smtClean="0"/>
              <a:t>createStatement</a:t>
            </a:r>
            <a:r>
              <a:rPr lang="en-GB" dirty="0" smtClean="0"/>
              <a:t>()</a:t>
            </a:r>
            <a:r>
              <a:rPr lang="en-GB" b="1" dirty="0" smtClean="0"/>
              <a:t>throws</a:t>
            </a:r>
            <a:r>
              <a:rPr lang="en-GB" dirty="0" smtClean="0"/>
              <a:t> </a:t>
            </a:r>
            <a:r>
              <a:rPr lang="en-GB" dirty="0" err="1" smtClean="0"/>
              <a:t>SQLException</a:t>
            </a:r>
            <a:r>
              <a:rPr lang="en-GB" dirty="0" smtClean="0"/>
              <a:t>  </a:t>
            </a:r>
          </a:p>
          <a:p>
            <a:r>
              <a:rPr lang="en-GB" dirty="0" smtClean="0"/>
              <a:t>Example to create the statement object</a:t>
            </a:r>
          </a:p>
          <a:p>
            <a:r>
              <a:rPr lang="en-GB" dirty="0" smtClean="0"/>
              <a:t>Statement stmt=</a:t>
            </a:r>
            <a:r>
              <a:rPr lang="en-GB" dirty="0" err="1" smtClean="0"/>
              <a:t>con.createStatement</a:t>
            </a: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180</a:t>
            </a:fld>
            <a:endParaRPr lang="en-US"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Execute the query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181</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smtClean="0"/>
              <a:t> The </a:t>
            </a:r>
            <a:r>
              <a:rPr lang="en-GB" dirty="0" err="1" smtClean="0"/>
              <a:t>executeQuery</a:t>
            </a:r>
            <a:r>
              <a:rPr lang="en-GB" dirty="0" smtClean="0"/>
              <a:t>() method of Statement interface is used to execute queries to the database. This method returns the object of </a:t>
            </a:r>
            <a:r>
              <a:rPr lang="en-GB" dirty="0" err="1" smtClean="0"/>
              <a:t>ResultSet</a:t>
            </a:r>
            <a:r>
              <a:rPr lang="en-GB" dirty="0" smtClean="0"/>
              <a:t> that can be used to get all the records of a table.</a:t>
            </a:r>
          </a:p>
          <a:p>
            <a:r>
              <a:rPr lang="en-GB" dirty="0" smtClean="0"/>
              <a:t>Syntax of </a:t>
            </a:r>
            <a:r>
              <a:rPr lang="en-GB" dirty="0" err="1" smtClean="0"/>
              <a:t>executeQuery</a:t>
            </a:r>
            <a:r>
              <a:rPr lang="en-GB" dirty="0" smtClean="0"/>
              <a:t>() method</a:t>
            </a:r>
          </a:p>
          <a:p>
            <a:r>
              <a:rPr lang="en-GB" b="1" dirty="0" smtClean="0"/>
              <a:t>public</a:t>
            </a:r>
            <a:r>
              <a:rPr lang="en-GB" dirty="0" smtClean="0"/>
              <a:t> </a:t>
            </a:r>
            <a:r>
              <a:rPr lang="en-GB" dirty="0" err="1" smtClean="0"/>
              <a:t>ResultSet</a:t>
            </a:r>
            <a:r>
              <a:rPr lang="en-GB" dirty="0" smtClean="0"/>
              <a:t> </a:t>
            </a:r>
            <a:r>
              <a:rPr lang="en-GB" dirty="0" err="1" smtClean="0"/>
              <a:t>executeQuery</a:t>
            </a:r>
            <a:r>
              <a:rPr lang="en-GB" dirty="0" smtClean="0"/>
              <a:t>(String </a:t>
            </a:r>
            <a:r>
              <a:rPr lang="en-GB" dirty="0" err="1" smtClean="0"/>
              <a:t>sql</a:t>
            </a:r>
            <a:r>
              <a:rPr lang="en-GB" dirty="0" smtClean="0"/>
              <a:t>)</a:t>
            </a:r>
            <a:r>
              <a:rPr lang="en-GB" b="1" dirty="0" smtClean="0"/>
              <a:t>throws</a:t>
            </a:r>
            <a:r>
              <a:rPr lang="en-GB" dirty="0" smtClean="0"/>
              <a:t> </a:t>
            </a:r>
            <a:r>
              <a:rPr lang="en-GB" dirty="0" err="1" smtClean="0"/>
              <a:t>SQLException</a:t>
            </a:r>
            <a:r>
              <a:rPr lang="en-GB" dirty="0" smtClean="0"/>
              <a:t>  </a:t>
            </a:r>
          </a:p>
          <a:p>
            <a:r>
              <a:rPr lang="en-GB" dirty="0" smtClean="0"/>
              <a:t>Example to execute query</a:t>
            </a:r>
          </a:p>
          <a:p>
            <a:r>
              <a:rPr lang="en-GB" dirty="0" err="1" smtClean="0"/>
              <a:t>ResultSet</a:t>
            </a:r>
            <a:r>
              <a:rPr lang="en-GB" dirty="0" smtClean="0"/>
              <a:t> </a:t>
            </a:r>
            <a:r>
              <a:rPr lang="en-GB" dirty="0" err="1" smtClean="0"/>
              <a:t>rs</a:t>
            </a:r>
            <a:r>
              <a:rPr lang="en-GB" dirty="0" smtClean="0"/>
              <a:t>=</a:t>
            </a:r>
            <a:r>
              <a:rPr lang="en-GB" dirty="0" err="1" smtClean="0"/>
              <a:t>stmt.executeQuery</a:t>
            </a:r>
            <a:r>
              <a:rPr lang="en-GB" dirty="0" smtClean="0"/>
              <a:t>("select * from </a:t>
            </a:r>
            <a:r>
              <a:rPr lang="en-GB" dirty="0" err="1" smtClean="0"/>
              <a:t>emp</a:t>
            </a:r>
            <a:r>
              <a:rPr lang="en-GB" dirty="0" smtClean="0"/>
              <a:t>");  </a:t>
            </a:r>
          </a:p>
          <a:p>
            <a:pPr>
              <a:buNone/>
            </a:pPr>
            <a:r>
              <a:rPr lang="en-GB" dirty="0" smtClean="0"/>
              <a:t>  </a:t>
            </a:r>
            <a:r>
              <a:rPr lang="en-GB" b="1" dirty="0" smtClean="0"/>
              <a:t>while</a:t>
            </a:r>
            <a:r>
              <a:rPr lang="en-GB" dirty="0" smtClean="0"/>
              <a:t>(</a:t>
            </a:r>
            <a:r>
              <a:rPr lang="en-GB" dirty="0" err="1" smtClean="0"/>
              <a:t>rs.next</a:t>
            </a:r>
            <a:r>
              <a:rPr lang="en-GB" dirty="0" smtClean="0"/>
              <a:t>()){  </a:t>
            </a:r>
          </a:p>
          <a:p>
            <a:pPr>
              <a:buNone/>
            </a:pPr>
            <a:r>
              <a:rPr lang="en-GB" dirty="0" err="1" smtClean="0"/>
              <a:t>System.out.println</a:t>
            </a:r>
            <a:r>
              <a:rPr lang="en-GB" dirty="0" smtClean="0"/>
              <a:t>(</a:t>
            </a:r>
            <a:r>
              <a:rPr lang="en-GB" dirty="0" err="1" smtClean="0"/>
              <a:t>rs.getInt</a:t>
            </a:r>
            <a:r>
              <a:rPr lang="en-GB" dirty="0" smtClean="0"/>
              <a:t>(1)+" "+</a:t>
            </a:r>
            <a:r>
              <a:rPr lang="en-GB" dirty="0" err="1" smtClean="0"/>
              <a:t>rs.getString</a:t>
            </a:r>
            <a:r>
              <a:rPr lang="en-GB" dirty="0" smtClean="0"/>
              <a:t>(2) + “ “ + </a:t>
            </a:r>
            <a:r>
              <a:rPr lang="en-GB" dirty="0" err="1" smtClean="0"/>
              <a:t>rs.getInt</a:t>
            </a:r>
            <a:r>
              <a:rPr lang="en-GB" dirty="0" smtClean="0"/>
              <a:t>(3));  </a:t>
            </a:r>
          </a:p>
          <a:p>
            <a:pPr>
              <a:buNone/>
            </a:pPr>
            <a:r>
              <a:rPr lang="en-GB" dirty="0" smtClean="0"/>
              <a:t>}  </a:t>
            </a:r>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Close the connection object</a:t>
            </a:r>
            <a:endParaRPr lang="en-GB" dirty="0"/>
          </a:p>
        </p:txBody>
      </p:sp>
      <p:sp>
        <p:nvSpPr>
          <p:cNvPr id="3" name="Content Placeholder 2"/>
          <p:cNvSpPr>
            <a:spLocks noGrp="1"/>
          </p:cNvSpPr>
          <p:nvPr>
            <p:ph idx="1"/>
          </p:nvPr>
        </p:nvSpPr>
        <p:spPr/>
        <p:txBody>
          <a:bodyPr/>
          <a:lstStyle/>
          <a:p>
            <a:r>
              <a:rPr lang="en-GB" sz="2400" dirty="0" smtClean="0"/>
              <a:t>By closing connection object statement and </a:t>
            </a:r>
            <a:r>
              <a:rPr lang="en-GB" sz="2400" dirty="0" err="1" smtClean="0"/>
              <a:t>ResultSet</a:t>
            </a:r>
            <a:r>
              <a:rPr lang="en-GB" sz="2400" dirty="0" smtClean="0"/>
              <a:t> will be closed automatically. The close() method of Connection interface is used to close the </a:t>
            </a:r>
            <a:r>
              <a:rPr lang="en-GB" sz="2400" dirty="0" err="1" smtClean="0"/>
              <a:t>connection.Syntax</a:t>
            </a:r>
            <a:r>
              <a:rPr lang="en-GB" sz="2400" dirty="0" smtClean="0"/>
              <a:t> of close() method</a:t>
            </a:r>
          </a:p>
          <a:p>
            <a:r>
              <a:rPr lang="en-GB" sz="2400" b="1" dirty="0" smtClean="0"/>
              <a:t>public</a:t>
            </a:r>
            <a:r>
              <a:rPr lang="en-GB" sz="2400" dirty="0" smtClean="0"/>
              <a:t> </a:t>
            </a:r>
            <a:r>
              <a:rPr lang="en-GB" sz="2400" b="1" dirty="0" smtClean="0"/>
              <a:t>void</a:t>
            </a:r>
            <a:r>
              <a:rPr lang="en-GB" sz="2400" dirty="0" smtClean="0"/>
              <a:t> close()</a:t>
            </a:r>
            <a:r>
              <a:rPr lang="en-GB" sz="2400" b="1" dirty="0" smtClean="0"/>
              <a:t>throws</a:t>
            </a:r>
            <a:r>
              <a:rPr lang="en-GB" sz="2400" dirty="0" smtClean="0"/>
              <a:t> </a:t>
            </a:r>
            <a:r>
              <a:rPr lang="en-GB" sz="2400" dirty="0" err="1" smtClean="0"/>
              <a:t>SQLException</a:t>
            </a:r>
            <a:r>
              <a:rPr lang="en-GB" sz="2400" dirty="0" smtClean="0"/>
              <a:t>  </a:t>
            </a:r>
          </a:p>
          <a:p>
            <a:r>
              <a:rPr lang="en-GB" sz="2400" dirty="0" smtClean="0"/>
              <a:t>Example to close connection</a:t>
            </a:r>
          </a:p>
          <a:p>
            <a:r>
              <a:rPr lang="en-GB" sz="2400" dirty="0" err="1" smtClean="0"/>
              <a:t>con.close</a:t>
            </a:r>
            <a:r>
              <a:rPr lang="en-GB" sz="2400" dirty="0" smtClean="0"/>
              <a:t>();  </a:t>
            </a:r>
          </a:p>
          <a:p>
            <a:pPr>
              <a:buNone/>
            </a:pPr>
            <a:endParaRPr lang="en-GB" sz="2000" dirty="0" smtClean="0"/>
          </a:p>
          <a:p>
            <a:endParaRPr lang="en-GB"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182</a:t>
            </a:fld>
            <a:endParaRPr lang="en-US"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GB" dirty="0" smtClean="0"/>
              <a:t>Java Database Connectivity with Oracle</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183</a:t>
            </a:fld>
            <a:endParaRPr lang="en-US" altLang="en-US"/>
          </a:p>
        </p:txBody>
      </p:sp>
      <p:sp>
        <p:nvSpPr>
          <p:cNvPr id="6" name="Content Placeholder 5"/>
          <p:cNvSpPr>
            <a:spLocks noGrp="1"/>
          </p:cNvSpPr>
          <p:nvPr>
            <p:ph idx="1"/>
          </p:nvPr>
        </p:nvSpPr>
        <p:spPr>
          <a:xfrm>
            <a:off x="838200" y="1285860"/>
            <a:ext cx="10515600" cy="4891103"/>
          </a:xfrm>
        </p:spPr>
        <p:txBody>
          <a:bodyPr/>
          <a:lstStyle/>
          <a:p>
            <a:r>
              <a:rPr lang="en-GB" b="1" dirty="0" smtClean="0"/>
              <a:t>Driver class: </a:t>
            </a:r>
            <a:r>
              <a:rPr lang="en-GB" dirty="0" smtClean="0"/>
              <a:t>The driver class for the oracle database is </a:t>
            </a:r>
            <a:r>
              <a:rPr lang="en-GB" b="1" dirty="0" err="1" smtClean="0"/>
              <a:t>oracle.jdbc.driver.OracleDriver</a:t>
            </a:r>
            <a:r>
              <a:rPr lang="en-GB" dirty="0" smtClean="0"/>
              <a:t>.</a:t>
            </a:r>
          </a:p>
          <a:p>
            <a:r>
              <a:rPr lang="en-GB" b="1" dirty="0" smtClean="0"/>
              <a:t>Connection URL: </a:t>
            </a:r>
            <a:r>
              <a:rPr lang="en-GB" dirty="0" smtClean="0"/>
              <a:t>The connection URL for the oracle10G database is </a:t>
            </a:r>
            <a:r>
              <a:rPr lang="en-GB" b="1" dirty="0" err="1" smtClean="0"/>
              <a:t>jdbc:oracle:thin</a:t>
            </a:r>
            <a:r>
              <a:rPr lang="en-GB" b="1" dirty="0" smtClean="0"/>
              <a:t>:@localhost:1521:xe</a:t>
            </a:r>
            <a:r>
              <a:rPr lang="en-GB" dirty="0" smtClean="0"/>
              <a:t> where </a:t>
            </a:r>
            <a:r>
              <a:rPr lang="en-GB" dirty="0" err="1" smtClean="0"/>
              <a:t>jdbc</a:t>
            </a:r>
            <a:r>
              <a:rPr lang="en-GB" dirty="0" smtClean="0"/>
              <a:t> is the API, oracle is the database, thin is the driver, </a:t>
            </a:r>
            <a:r>
              <a:rPr lang="en-GB" dirty="0" err="1" smtClean="0"/>
              <a:t>localhost</a:t>
            </a:r>
            <a:r>
              <a:rPr lang="en-GB" dirty="0" smtClean="0"/>
              <a:t> is the server name on which oracle is running, we may also use IP address, 1521 is the port number and XE is the Oracle service name. You may get all these information from the tnsnames.ora file.</a:t>
            </a:r>
          </a:p>
          <a:p>
            <a:r>
              <a:rPr lang="en-GB" b="1" dirty="0" smtClean="0"/>
              <a:t>Username: </a:t>
            </a:r>
            <a:r>
              <a:rPr lang="en-GB" dirty="0" smtClean="0"/>
              <a:t>The default username for the oracle database is </a:t>
            </a:r>
            <a:r>
              <a:rPr lang="en-GB" b="1" dirty="0" smtClean="0"/>
              <a:t>system</a:t>
            </a:r>
            <a:r>
              <a:rPr lang="en-GB" dirty="0" smtClean="0"/>
              <a:t>.</a:t>
            </a:r>
          </a:p>
          <a:p>
            <a:r>
              <a:rPr lang="en-GB" b="1" dirty="0" smtClean="0"/>
              <a:t>Password: </a:t>
            </a:r>
            <a:r>
              <a:rPr lang="en-GB" dirty="0" smtClean="0"/>
              <a:t>It is the password given by the user at the time of installing the oracle database.</a:t>
            </a:r>
          </a:p>
          <a:p>
            <a:endParaRPr lang="en-GB" dirty="0" smtClean="0"/>
          </a:p>
          <a:p>
            <a:pPr>
              <a:buNone/>
            </a:pPr>
            <a:endParaRPr lang="en-GB" dirty="0" smtClean="0"/>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smtClean="0"/>
              <a:t>Example</a:t>
            </a: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GB" dirty="0" smtClean="0"/>
              <a:t>Install </a:t>
            </a:r>
            <a:r>
              <a:rPr lang="en-GB" dirty="0" err="1" smtClean="0"/>
              <a:t>MySQL</a:t>
            </a:r>
            <a:endParaRPr lang="en-GB" dirty="0" smtClean="0"/>
          </a:p>
          <a:p>
            <a:pPr>
              <a:spcBef>
                <a:spcPts val="0"/>
              </a:spcBef>
              <a:buNone/>
            </a:pPr>
            <a:r>
              <a:rPr lang="en-GB" dirty="0" smtClean="0"/>
              <a:t>Create database god;</a:t>
            </a:r>
          </a:p>
          <a:p>
            <a:pPr>
              <a:spcBef>
                <a:spcPts val="0"/>
              </a:spcBef>
              <a:buNone/>
            </a:pPr>
            <a:r>
              <a:rPr lang="en-GB" dirty="0" smtClean="0"/>
              <a:t>Use god;</a:t>
            </a:r>
          </a:p>
          <a:p>
            <a:pPr>
              <a:spcBef>
                <a:spcPts val="0"/>
              </a:spcBef>
              <a:buNone/>
            </a:pPr>
            <a:r>
              <a:rPr lang="en-GB" dirty="0" smtClean="0"/>
              <a:t>create table </a:t>
            </a:r>
            <a:r>
              <a:rPr lang="en-GB" dirty="0" err="1" smtClean="0"/>
              <a:t>emp</a:t>
            </a:r>
            <a:r>
              <a:rPr lang="en-GB" dirty="0" smtClean="0"/>
              <a:t>(</a:t>
            </a:r>
            <a:r>
              <a:rPr lang="en-GB" dirty="0" err="1" smtClean="0"/>
              <a:t>rno</a:t>
            </a:r>
            <a:r>
              <a:rPr lang="en-GB" dirty="0" smtClean="0"/>
              <a:t> </a:t>
            </a:r>
            <a:r>
              <a:rPr lang="en-GB" dirty="0" err="1" smtClean="0"/>
              <a:t>int,name</a:t>
            </a:r>
            <a:r>
              <a:rPr lang="en-GB" dirty="0" smtClean="0"/>
              <a:t> </a:t>
            </a:r>
            <a:r>
              <a:rPr lang="en-GB" dirty="0" err="1" smtClean="0"/>
              <a:t>varchar</a:t>
            </a:r>
            <a:r>
              <a:rPr lang="en-GB" dirty="0" smtClean="0"/>
              <a:t>(30),age </a:t>
            </a:r>
            <a:r>
              <a:rPr lang="en-GB" dirty="0" err="1" smtClean="0"/>
              <a:t>int</a:t>
            </a:r>
            <a:r>
              <a:rPr lang="en-GB" dirty="0" smtClean="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184</a:t>
            </a:fld>
            <a:endParaRPr lang="en-US"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Statement interface to insert, update and delete the record.</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java.sql.*;  </a:t>
            </a:r>
          </a:p>
          <a:p>
            <a:pPr>
              <a:spcBef>
                <a:spcPts val="0"/>
              </a:spcBef>
              <a:buNone/>
            </a:pPr>
            <a:r>
              <a:rPr lang="en-US" sz="2000" b="1" dirty="0" smtClean="0"/>
              <a:t>class</a:t>
            </a:r>
            <a:r>
              <a:rPr lang="en-US" sz="2000" dirty="0" smtClean="0"/>
              <a:t> </a:t>
            </a:r>
            <a:r>
              <a:rPr lang="en-US" sz="2000" dirty="0" err="1" smtClean="0"/>
              <a:t>FetchRecord</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b="1" dirty="0" smtClean="0"/>
              <a:t>throws</a:t>
            </a:r>
            <a:r>
              <a:rPr lang="en-US" sz="2000" dirty="0" smtClean="0"/>
              <a:t> Exception{  </a:t>
            </a:r>
          </a:p>
          <a:p>
            <a:pPr>
              <a:spcBef>
                <a:spcPts val="0"/>
              </a:spcBef>
              <a:buNone/>
            </a:pPr>
            <a:r>
              <a:rPr lang="en-US" sz="2000" dirty="0" err="1" smtClean="0"/>
              <a:t>Class.forName</a:t>
            </a:r>
            <a:r>
              <a:rPr lang="en-US" sz="2000" dirty="0" smtClean="0"/>
              <a:t>("</a:t>
            </a:r>
            <a:r>
              <a:rPr lang="en-GB" sz="2000" b="1" dirty="0" smtClean="0"/>
              <a:t> </a:t>
            </a:r>
            <a:r>
              <a:rPr lang="en-GB" sz="2000" b="1" dirty="0" err="1" smtClean="0"/>
              <a:t>com.mysql.jdbc.Driver</a:t>
            </a:r>
            <a:r>
              <a:rPr lang="en-GB" sz="2000" b="1" dirty="0" smtClean="0"/>
              <a:t> </a:t>
            </a:r>
            <a:r>
              <a:rPr lang="en-US" sz="2000" dirty="0" smtClean="0"/>
              <a:t>");  </a:t>
            </a:r>
          </a:p>
          <a:p>
            <a:pPr>
              <a:spcBef>
                <a:spcPts val="0"/>
              </a:spcBef>
              <a:buNone/>
            </a:pPr>
            <a:r>
              <a:rPr lang="en-US" sz="2000" dirty="0" smtClean="0"/>
              <a:t>Connection con=</a:t>
            </a:r>
            <a:r>
              <a:rPr lang="en-US" sz="2000" dirty="0" err="1" smtClean="0"/>
              <a:t>DriverManager.getConnection</a:t>
            </a:r>
            <a:r>
              <a:rPr lang="en-US" sz="2000" dirty="0" smtClean="0"/>
              <a:t>(" </a:t>
            </a:r>
            <a:r>
              <a:rPr lang="en-US" sz="2000" dirty="0" err="1" smtClean="0"/>
              <a:t>jdbc:mysql</a:t>
            </a:r>
            <a:r>
              <a:rPr lang="en-US" sz="2000" dirty="0" smtClean="0"/>
              <a:t>://localhost:3306/</a:t>
            </a:r>
            <a:r>
              <a:rPr lang="en-US" sz="2000" dirty="0" err="1" smtClean="0"/>
              <a:t>god","root","root</a:t>
            </a:r>
            <a:r>
              <a:rPr lang="en-US" sz="2000" dirty="0" smtClean="0"/>
              <a:t>");</a:t>
            </a:r>
          </a:p>
          <a:p>
            <a:pPr>
              <a:spcBef>
                <a:spcPts val="0"/>
              </a:spcBef>
              <a:buNone/>
            </a:pPr>
            <a:r>
              <a:rPr lang="en-US" sz="2000" dirty="0" smtClean="0"/>
              <a:t>Statement stmt=</a:t>
            </a:r>
            <a:r>
              <a:rPr lang="en-US" sz="2000" dirty="0" err="1" smtClean="0"/>
              <a:t>con.createStatement</a:t>
            </a: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dirty="0" err="1" smtClean="0"/>
              <a:t>stmt.executeUpdate</a:t>
            </a:r>
            <a:r>
              <a:rPr lang="en-US" sz="2000" dirty="0" smtClean="0"/>
              <a:t>("insert into </a:t>
            </a:r>
            <a:r>
              <a:rPr lang="en-US" sz="2000" dirty="0" err="1" smtClean="0"/>
              <a:t>emp</a:t>
            </a:r>
            <a:r>
              <a:rPr lang="en-US" sz="2000" dirty="0" smtClean="0"/>
              <a:t> values(1,'Irfan',50000)");  </a:t>
            </a:r>
          </a:p>
          <a:p>
            <a:pPr>
              <a:spcBef>
                <a:spcPts val="0"/>
              </a:spcBef>
              <a:buNone/>
            </a:pPr>
            <a:r>
              <a:rPr lang="en-US" sz="2000" dirty="0" smtClean="0"/>
              <a:t>//</a:t>
            </a:r>
            <a:r>
              <a:rPr lang="en-US" sz="2000" dirty="0" err="1" smtClean="0"/>
              <a:t>int</a:t>
            </a:r>
            <a:r>
              <a:rPr lang="en-US" sz="2000" dirty="0" smtClean="0"/>
              <a:t> result=</a:t>
            </a:r>
            <a:r>
              <a:rPr lang="en-US" sz="2000" dirty="0" err="1" smtClean="0"/>
              <a:t>stmt.executeUpdate</a:t>
            </a:r>
            <a:r>
              <a:rPr lang="en-US" sz="2000" dirty="0" smtClean="0"/>
              <a:t>("update </a:t>
            </a:r>
            <a:r>
              <a:rPr lang="en-US" sz="2000" dirty="0" err="1" smtClean="0"/>
              <a:t>emp</a:t>
            </a:r>
            <a:r>
              <a:rPr lang="en-US" sz="2000" dirty="0" smtClean="0"/>
              <a:t> set name='</a:t>
            </a:r>
            <a:r>
              <a:rPr lang="en-US" sz="2000" dirty="0" err="1" smtClean="0"/>
              <a:t>Vimal',salary</a:t>
            </a:r>
            <a:r>
              <a:rPr lang="en-US" sz="2000" dirty="0" smtClean="0"/>
              <a:t>=10000 where </a:t>
            </a:r>
            <a:r>
              <a:rPr lang="en-US" sz="2000" dirty="0" err="1" smtClean="0"/>
              <a:t>rno</a:t>
            </a:r>
            <a:r>
              <a:rPr lang="en-US" sz="2000" dirty="0" smtClean="0"/>
              <a:t>=1");  </a:t>
            </a:r>
          </a:p>
          <a:p>
            <a:pPr>
              <a:spcBef>
                <a:spcPts val="0"/>
              </a:spcBef>
              <a:buNone/>
            </a:pPr>
            <a:r>
              <a:rPr lang="en-US" sz="2000" b="1" dirty="0" err="1" smtClean="0"/>
              <a:t>int</a:t>
            </a:r>
            <a:r>
              <a:rPr lang="en-US" sz="2000" dirty="0" smtClean="0"/>
              <a:t> result=</a:t>
            </a:r>
            <a:r>
              <a:rPr lang="en-US" sz="2000" dirty="0" err="1" smtClean="0"/>
              <a:t>stmt.executeUpdate</a:t>
            </a:r>
            <a:r>
              <a:rPr lang="en-US" sz="2000" dirty="0" smtClean="0"/>
              <a:t>("delete from </a:t>
            </a:r>
            <a:r>
              <a:rPr lang="en-US" sz="2000" dirty="0" err="1" smtClean="0"/>
              <a:t>emp</a:t>
            </a:r>
            <a:r>
              <a:rPr lang="en-US" sz="2000" dirty="0" smtClean="0"/>
              <a:t>  where </a:t>
            </a:r>
            <a:r>
              <a:rPr lang="en-US" sz="2000" dirty="0" err="1" smtClean="0"/>
              <a:t>rno</a:t>
            </a:r>
            <a:r>
              <a:rPr lang="en-US" sz="2000" dirty="0" smtClean="0"/>
              <a:t>=1");  </a:t>
            </a:r>
          </a:p>
          <a:p>
            <a:pPr>
              <a:spcBef>
                <a:spcPts val="0"/>
              </a:spcBef>
              <a:buNone/>
            </a:pPr>
            <a:r>
              <a:rPr lang="en-US" sz="2000" dirty="0" err="1" smtClean="0"/>
              <a:t>System.out.println</a:t>
            </a:r>
            <a:r>
              <a:rPr lang="en-US" sz="2000" dirty="0" smtClean="0"/>
              <a:t>(result+" records affected");  </a:t>
            </a:r>
          </a:p>
          <a:p>
            <a:pPr>
              <a:spcBef>
                <a:spcPts val="0"/>
              </a:spcBef>
              <a:buNone/>
            </a:pPr>
            <a:r>
              <a:rPr lang="en-US" sz="2000" dirty="0" err="1" smtClean="0"/>
              <a:t>con.close</a:t>
            </a:r>
            <a:r>
              <a:rPr lang="en-US" sz="2000" dirty="0" smtClean="0"/>
              <a:t>();  </a:t>
            </a:r>
          </a:p>
          <a:p>
            <a:pPr>
              <a:spcBef>
                <a:spcPts val="0"/>
              </a:spcBef>
              <a:buNone/>
            </a:pPr>
            <a:r>
              <a:rPr lang="en-GB" sz="2000" dirty="0" smtClean="0"/>
              <a:t>}}</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185</a:t>
            </a:fld>
            <a:endParaRPr lang="en-US" alt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ResultSet</a:t>
            </a:r>
            <a:endParaRPr lang="en-US" dirty="0"/>
          </a:p>
        </p:txBody>
      </p:sp>
      <p:sp>
        <p:nvSpPr>
          <p:cNvPr id="3" name="Content Placeholder 2"/>
          <p:cNvSpPr>
            <a:spLocks noGrp="1"/>
          </p:cNvSpPr>
          <p:nvPr>
            <p:ph idx="1"/>
          </p:nvPr>
        </p:nvSpPr>
        <p:spPr/>
        <p:txBody>
          <a:bodyPr/>
          <a:lstStyle/>
          <a:p>
            <a:pPr>
              <a:buNone/>
            </a:pPr>
            <a:r>
              <a:rPr lang="en-US" dirty="0" smtClean="0"/>
              <a:t> </a:t>
            </a:r>
            <a:r>
              <a:rPr lang="en-US" sz="2000" dirty="0" err="1" smtClean="0"/>
              <a:t>Class.forName</a:t>
            </a:r>
            <a:r>
              <a:rPr lang="en-US" sz="2000" dirty="0" smtClean="0"/>
              <a:t>("</a:t>
            </a:r>
            <a:r>
              <a:rPr lang="en-GB" sz="2000" b="1" dirty="0" smtClean="0"/>
              <a:t> </a:t>
            </a:r>
            <a:r>
              <a:rPr lang="en-GB" sz="2000" b="1" dirty="0" err="1" smtClean="0"/>
              <a:t>com.mysql.jdbc.Driver</a:t>
            </a:r>
            <a:r>
              <a:rPr lang="en-GB" sz="2000" b="1" dirty="0" smtClean="0"/>
              <a:t> </a:t>
            </a:r>
            <a:r>
              <a:rPr lang="en-US" sz="2000" dirty="0" smtClean="0"/>
              <a:t>");  </a:t>
            </a:r>
          </a:p>
          <a:p>
            <a:pPr>
              <a:buNone/>
            </a:pPr>
            <a:r>
              <a:rPr lang="en-US" sz="2000" dirty="0" smtClean="0"/>
              <a:t>Connection con=</a:t>
            </a:r>
            <a:r>
              <a:rPr lang="en-US" sz="2000" dirty="0" err="1" smtClean="0"/>
              <a:t>DriverManager.getConnection</a:t>
            </a:r>
            <a:r>
              <a:rPr lang="en-US" sz="2000" dirty="0" smtClean="0"/>
              <a:t>(" </a:t>
            </a:r>
            <a:r>
              <a:rPr lang="en-US" sz="2000" dirty="0" err="1" smtClean="0"/>
              <a:t>jdbc:mysql</a:t>
            </a:r>
            <a:r>
              <a:rPr lang="en-US" sz="2000" dirty="0" smtClean="0"/>
              <a:t>://localhost:3306/</a:t>
            </a:r>
            <a:r>
              <a:rPr lang="en-US" sz="2000" dirty="0" err="1" smtClean="0"/>
              <a:t>god","root","root</a:t>
            </a:r>
            <a:r>
              <a:rPr lang="en-US" sz="2000" dirty="0" smtClean="0"/>
              <a:t>");  </a:t>
            </a:r>
          </a:p>
          <a:p>
            <a:pPr>
              <a:buNone/>
            </a:pPr>
            <a:r>
              <a:rPr lang="en-US" sz="2000" dirty="0" smtClean="0"/>
              <a:t>Statement stmt=</a:t>
            </a:r>
            <a:r>
              <a:rPr lang="en-US" sz="2000" dirty="0" err="1" smtClean="0"/>
              <a:t>con.createStatement</a:t>
            </a:r>
            <a:r>
              <a:rPr lang="en-US" sz="2000" dirty="0" smtClean="0"/>
              <a:t>();  </a:t>
            </a:r>
          </a:p>
          <a:p>
            <a:pPr>
              <a:buNone/>
            </a:pPr>
            <a:r>
              <a:rPr lang="en-US" sz="2000" dirty="0" err="1" smtClean="0"/>
              <a:t>ResultSet</a:t>
            </a:r>
            <a:r>
              <a:rPr lang="en-US" sz="2000" dirty="0" smtClean="0"/>
              <a:t> </a:t>
            </a:r>
            <a:r>
              <a:rPr lang="en-US" sz="2000" dirty="0" err="1" smtClean="0"/>
              <a:t>rs</a:t>
            </a:r>
            <a:r>
              <a:rPr lang="en-US" sz="2000" dirty="0" smtClean="0"/>
              <a:t>=</a:t>
            </a:r>
            <a:r>
              <a:rPr lang="en-US" sz="2000" dirty="0" err="1" smtClean="0"/>
              <a:t>stmt.executeQuery</a:t>
            </a:r>
            <a:r>
              <a:rPr lang="en-US" sz="2000" dirty="0" smtClean="0"/>
              <a:t>("select * from </a:t>
            </a:r>
            <a:r>
              <a:rPr lang="en-US" sz="2000" dirty="0" err="1" smtClean="0"/>
              <a:t>emp</a:t>
            </a:r>
            <a:r>
              <a:rPr lang="en-US" sz="2000" dirty="0" smtClean="0"/>
              <a:t>”);  </a:t>
            </a:r>
          </a:p>
          <a:p>
            <a:pPr>
              <a:buNone/>
            </a:pPr>
            <a:r>
              <a:rPr lang="en-US" sz="2000" dirty="0" smtClean="0"/>
              <a:t>  while(</a:t>
            </a:r>
            <a:r>
              <a:rPr lang="en-US" sz="2000" dirty="0" err="1" smtClean="0"/>
              <a:t>rs.next</a:t>
            </a:r>
            <a:r>
              <a:rPr lang="en-US" sz="2000" dirty="0" smtClean="0"/>
              <a:t>()) {</a:t>
            </a:r>
          </a:p>
          <a:p>
            <a:pPr>
              <a:buNone/>
            </a:pPr>
            <a:r>
              <a:rPr lang="en-US" sz="2000" dirty="0" smtClean="0"/>
              <a:t>       </a:t>
            </a:r>
            <a:r>
              <a:rPr lang="en-US" sz="2000" dirty="0" err="1" smtClean="0"/>
              <a:t>System.out.println</a:t>
            </a:r>
            <a:r>
              <a:rPr lang="en-US" sz="2000" dirty="0" smtClean="0"/>
              <a:t>(</a:t>
            </a:r>
            <a:r>
              <a:rPr lang="en-US" sz="2000" dirty="0" err="1" smtClean="0"/>
              <a:t>rs.getInt</a:t>
            </a:r>
            <a:r>
              <a:rPr lang="en-US" sz="2000" dirty="0" smtClean="0"/>
              <a:t>(1)+" "+</a:t>
            </a:r>
            <a:r>
              <a:rPr lang="en-US" sz="2000" dirty="0" err="1" smtClean="0"/>
              <a:t>rs.getString</a:t>
            </a:r>
            <a:r>
              <a:rPr lang="en-US" sz="2000" dirty="0" smtClean="0"/>
              <a:t>(2)+" "+</a:t>
            </a:r>
            <a:r>
              <a:rPr lang="en-US" sz="2000" dirty="0" err="1" smtClean="0"/>
              <a:t>rs.getInt</a:t>
            </a:r>
            <a:r>
              <a:rPr lang="en-US" sz="2000" dirty="0" smtClean="0"/>
              <a:t>(3));  </a:t>
            </a:r>
          </a:p>
          <a:p>
            <a:pPr>
              <a:buNone/>
            </a:pPr>
            <a:r>
              <a:rPr lang="en-US" sz="2000" dirty="0" smtClean="0"/>
              <a:t>  }</a:t>
            </a:r>
          </a:p>
          <a:p>
            <a:pPr>
              <a:buNone/>
            </a:pPr>
            <a:r>
              <a:rPr lang="en-US" sz="2000" dirty="0" err="1" smtClean="0"/>
              <a:t>con.close</a:t>
            </a:r>
            <a:r>
              <a:rPr lang="en-US" sz="2000" dirty="0" smtClean="0"/>
              <a:t>();  </a:t>
            </a:r>
          </a:p>
          <a:p>
            <a:pPr>
              <a:buNone/>
            </a:pPr>
            <a:endParaRPr lang="en-US" sz="2000" dirty="0" smtClean="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186</a:t>
            </a:fld>
            <a:endParaRPr lang="en-US" alt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PreparedStatement</a:t>
            </a:r>
            <a:r>
              <a:rPr lang="en-US" dirty="0" smtClean="0"/>
              <a:t>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java.sql.*;  </a:t>
            </a:r>
          </a:p>
          <a:p>
            <a:pPr>
              <a:spcBef>
                <a:spcPts val="0"/>
              </a:spcBef>
              <a:buNone/>
            </a:pPr>
            <a:r>
              <a:rPr lang="en-US" sz="2000" b="1" dirty="0" smtClean="0"/>
              <a:t>class</a:t>
            </a:r>
            <a:r>
              <a:rPr lang="en-US" sz="2000" dirty="0" smtClean="0"/>
              <a:t> </a:t>
            </a:r>
            <a:r>
              <a:rPr lang="en-US" sz="2000" dirty="0" err="1" smtClean="0"/>
              <a:t>InsertPrepared</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b="1" dirty="0" smtClean="0"/>
              <a:t>try</a:t>
            </a:r>
            <a:r>
              <a:rPr lang="en-US" sz="2000" dirty="0" smtClean="0"/>
              <a:t>{  </a:t>
            </a:r>
          </a:p>
          <a:p>
            <a:pPr>
              <a:buNone/>
            </a:pPr>
            <a:r>
              <a:rPr lang="en-US" sz="2000" dirty="0" smtClean="0"/>
              <a:t> </a:t>
            </a:r>
            <a:r>
              <a:rPr lang="en-US" sz="2000" dirty="0" err="1" smtClean="0"/>
              <a:t>Class.forName</a:t>
            </a:r>
            <a:r>
              <a:rPr lang="en-US" sz="2000" dirty="0" smtClean="0"/>
              <a:t>("</a:t>
            </a:r>
            <a:r>
              <a:rPr lang="en-GB" sz="2000" b="1" dirty="0" smtClean="0"/>
              <a:t> </a:t>
            </a:r>
            <a:r>
              <a:rPr lang="en-GB" sz="2000" b="1" dirty="0" err="1" smtClean="0"/>
              <a:t>com.mysql.jdbc.Driver</a:t>
            </a:r>
            <a:r>
              <a:rPr lang="en-GB" sz="2000" b="1" dirty="0" smtClean="0"/>
              <a:t> </a:t>
            </a:r>
            <a:r>
              <a:rPr lang="en-US" sz="2000" dirty="0" smtClean="0"/>
              <a:t>");  </a:t>
            </a:r>
          </a:p>
          <a:p>
            <a:pPr>
              <a:buNone/>
            </a:pPr>
            <a:r>
              <a:rPr lang="en-US" sz="2000" dirty="0" smtClean="0"/>
              <a:t>Connection con=</a:t>
            </a:r>
            <a:r>
              <a:rPr lang="en-US" sz="2000" dirty="0" err="1" smtClean="0"/>
              <a:t>DriverManager.getConnection</a:t>
            </a:r>
            <a:r>
              <a:rPr lang="en-US" sz="2000" dirty="0" smtClean="0"/>
              <a:t>(" </a:t>
            </a:r>
            <a:r>
              <a:rPr lang="en-US" sz="2000" dirty="0" err="1" smtClean="0"/>
              <a:t>jdbc:mysql</a:t>
            </a:r>
            <a:r>
              <a:rPr lang="en-US" sz="2000" dirty="0" smtClean="0"/>
              <a:t>://localhost:3306/</a:t>
            </a:r>
            <a:r>
              <a:rPr lang="en-US" sz="2000" dirty="0" err="1" smtClean="0"/>
              <a:t>god","root","root</a:t>
            </a:r>
            <a:r>
              <a:rPr lang="en-US" sz="2000" dirty="0" smtClean="0"/>
              <a:t>"); </a:t>
            </a:r>
          </a:p>
          <a:p>
            <a:pPr>
              <a:spcBef>
                <a:spcPts val="0"/>
              </a:spcBef>
            </a:pPr>
            <a:endParaRPr lang="en-US" sz="2000" dirty="0" smtClean="0"/>
          </a:p>
          <a:p>
            <a:pPr>
              <a:spcBef>
                <a:spcPts val="0"/>
              </a:spcBef>
              <a:buNone/>
            </a:pPr>
            <a:r>
              <a:rPr lang="en-US" sz="2000" dirty="0" err="1" smtClean="0"/>
              <a:t>PreparedStatement</a:t>
            </a:r>
            <a:r>
              <a:rPr lang="en-US" sz="2000" dirty="0" smtClean="0"/>
              <a:t> stmt=</a:t>
            </a:r>
            <a:r>
              <a:rPr lang="en-US" sz="2000" dirty="0" err="1" smtClean="0"/>
              <a:t>con.prepareStatement</a:t>
            </a:r>
            <a:r>
              <a:rPr lang="en-US" sz="2000" dirty="0" smtClean="0"/>
              <a:t>("insert into </a:t>
            </a:r>
            <a:r>
              <a:rPr lang="en-US" sz="2000" dirty="0" err="1" smtClean="0"/>
              <a:t>emp</a:t>
            </a:r>
            <a:r>
              <a:rPr lang="en-US" sz="2000" dirty="0" smtClean="0"/>
              <a:t> values(?,?,?)");  </a:t>
            </a:r>
          </a:p>
          <a:p>
            <a:pPr>
              <a:spcBef>
                <a:spcPts val="0"/>
              </a:spcBef>
              <a:buNone/>
            </a:pPr>
            <a:r>
              <a:rPr lang="en-US" sz="2000" dirty="0" err="1" smtClean="0"/>
              <a:t>stmt.setInt</a:t>
            </a:r>
            <a:r>
              <a:rPr lang="en-US" sz="2000" dirty="0" smtClean="0"/>
              <a:t>(1,1);//1 specifies the first parameter in the query  </a:t>
            </a:r>
          </a:p>
          <a:p>
            <a:pPr>
              <a:spcBef>
                <a:spcPts val="0"/>
              </a:spcBef>
              <a:buNone/>
            </a:pPr>
            <a:r>
              <a:rPr lang="en-US" sz="2000" dirty="0" err="1" smtClean="0"/>
              <a:t>stmt.setString</a:t>
            </a:r>
            <a:r>
              <a:rPr lang="en-US" sz="2000" dirty="0" smtClean="0"/>
              <a:t>(2,"Ratan");  </a:t>
            </a:r>
          </a:p>
          <a:p>
            <a:pPr>
              <a:spcBef>
                <a:spcPts val="0"/>
              </a:spcBef>
              <a:buNone/>
            </a:pPr>
            <a:r>
              <a:rPr lang="en-US" sz="2000" dirty="0" smtClean="0"/>
              <a:t> </a:t>
            </a:r>
            <a:r>
              <a:rPr lang="en-US" sz="2000" dirty="0" err="1" smtClean="0"/>
              <a:t>stmt.setInt</a:t>
            </a:r>
            <a:r>
              <a:rPr lang="en-US" sz="2000" dirty="0" smtClean="0"/>
              <a:t>(3,100000);</a:t>
            </a:r>
          </a:p>
          <a:p>
            <a:pPr>
              <a:spcBef>
                <a:spcPts val="0"/>
              </a:spcBef>
              <a:buNone/>
            </a:pPr>
            <a:r>
              <a:rPr lang="en-US" sz="2000" b="1" dirty="0" err="1" smtClean="0"/>
              <a:t>int</a:t>
            </a:r>
            <a:r>
              <a:rPr lang="en-US" sz="2000" dirty="0" smtClean="0"/>
              <a:t> </a:t>
            </a:r>
            <a:r>
              <a:rPr lang="en-US" sz="2000" dirty="0" err="1" smtClean="0"/>
              <a:t>i</a:t>
            </a:r>
            <a:r>
              <a:rPr lang="en-US" sz="2000" dirty="0" smtClean="0"/>
              <a:t>=</a:t>
            </a:r>
            <a:r>
              <a:rPr lang="en-US" sz="2000" dirty="0" err="1" smtClean="0"/>
              <a:t>stmt.executeUpdate</a:t>
            </a:r>
            <a:r>
              <a:rPr lang="en-US" sz="2000" dirty="0" smtClean="0"/>
              <a:t>();  </a:t>
            </a:r>
          </a:p>
          <a:p>
            <a:pPr>
              <a:spcBef>
                <a:spcPts val="0"/>
              </a:spcBef>
              <a:buNone/>
            </a:pPr>
            <a:r>
              <a:rPr lang="en-US" sz="2000" dirty="0" err="1" smtClean="0"/>
              <a:t>System.out.println</a:t>
            </a:r>
            <a:r>
              <a:rPr lang="en-US" sz="2000" dirty="0" smtClean="0"/>
              <a:t>(</a:t>
            </a:r>
            <a:r>
              <a:rPr lang="en-US" sz="2000" dirty="0" err="1" smtClean="0"/>
              <a:t>i</a:t>
            </a:r>
            <a:r>
              <a:rPr lang="en-US" sz="2000" dirty="0" smtClean="0"/>
              <a:t>+" records inserted");  </a:t>
            </a:r>
          </a:p>
          <a:p>
            <a:pPr>
              <a:spcBef>
                <a:spcPts val="0"/>
              </a:spcBef>
              <a:buNone/>
            </a:pPr>
            <a:r>
              <a:rPr lang="en-US" sz="2000" dirty="0" smtClean="0"/>
              <a:t>  </a:t>
            </a:r>
          </a:p>
          <a:p>
            <a:pPr>
              <a:spcBef>
                <a:spcPts val="0"/>
              </a:spcBef>
              <a:buNone/>
            </a:pPr>
            <a:r>
              <a:rPr lang="en-US" sz="2000" dirty="0" err="1" smtClean="0"/>
              <a:t>con.close</a:t>
            </a:r>
            <a:r>
              <a:rPr lang="en-US" sz="2000" dirty="0" smtClean="0"/>
              <a:t>();  </a:t>
            </a:r>
          </a:p>
          <a:p>
            <a:pPr>
              <a:spcBef>
                <a:spcPts val="0"/>
              </a:spcBef>
              <a:buNone/>
            </a:pPr>
            <a:r>
              <a:rPr lang="en-US" sz="2000" dirty="0" smtClean="0"/>
              <a:t>  </a:t>
            </a:r>
          </a:p>
          <a:p>
            <a:pPr>
              <a:spcBef>
                <a:spcPts val="0"/>
              </a:spcBef>
              <a:buNone/>
            </a:pPr>
            <a:r>
              <a:rPr lang="en-US" sz="2000" dirty="0" smtClean="0"/>
              <a:t>}</a:t>
            </a:r>
            <a:r>
              <a:rPr lang="en-US" sz="2000" b="1" dirty="0" smtClean="0"/>
              <a:t>catch</a:t>
            </a:r>
            <a:r>
              <a:rPr lang="en-US" sz="2000" dirty="0" smtClean="0"/>
              <a:t>(Exception e){ </a:t>
            </a:r>
            <a:r>
              <a:rPr lang="en-US" sz="2000" dirty="0" err="1" smtClean="0"/>
              <a:t>System.out.println</a:t>
            </a:r>
            <a:r>
              <a:rPr lang="en-US" sz="2000" dirty="0" smtClean="0"/>
              <a:t>(e);}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187</a:t>
            </a:fld>
            <a:endParaRPr lang="en-US" alt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lstStyle/>
          <a:p>
            <a:pPr>
              <a:buNone/>
            </a:pPr>
            <a:r>
              <a:rPr lang="en-US" sz="2000" dirty="0" err="1" smtClean="0"/>
              <a:t>PreparedStatement</a:t>
            </a:r>
            <a:r>
              <a:rPr lang="en-US" sz="2000" dirty="0" smtClean="0"/>
              <a:t> stmt=</a:t>
            </a:r>
            <a:r>
              <a:rPr lang="en-US" sz="2000" dirty="0" err="1" smtClean="0"/>
              <a:t>con.prepareStatement</a:t>
            </a:r>
            <a:r>
              <a:rPr lang="en-US" sz="2000" dirty="0" smtClean="0"/>
              <a:t>("delete from </a:t>
            </a:r>
            <a:r>
              <a:rPr lang="en-US" sz="2000" dirty="0" err="1" smtClean="0"/>
              <a:t>emp</a:t>
            </a:r>
            <a:r>
              <a:rPr lang="en-US" sz="2000" dirty="0" smtClean="0"/>
              <a:t> where  </a:t>
            </a:r>
            <a:r>
              <a:rPr lang="en-US" sz="2000" dirty="0" err="1" smtClean="0"/>
              <a:t>rno</a:t>
            </a:r>
            <a:r>
              <a:rPr lang="en-US" sz="2000" dirty="0" smtClean="0"/>
              <a:t>=?");  </a:t>
            </a:r>
          </a:p>
          <a:p>
            <a:pPr>
              <a:buNone/>
            </a:pPr>
            <a:r>
              <a:rPr lang="en-US" sz="2000" dirty="0" err="1" smtClean="0"/>
              <a:t>stmt.setInt</a:t>
            </a:r>
            <a:r>
              <a:rPr lang="en-US" sz="2000" dirty="0" smtClean="0"/>
              <a:t>(1,101);  </a:t>
            </a:r>
          </a:p>
          <a:p>
            <a:pPr>
              <a:buNone/>
            </a:pPr>
            <a:r>
              <a:rPr lang="en-US" sz="2000" dirty="0" smtClean="0"/>
              <a:t>  </a:t>
            </a:r>
            <a:r>
              <a:rPr lang="en-US" sz="2000" b="1" dirty="0" err="1" smtClean="0"/>
              <a:t>int</a:t>
            </a:r>
            <a:r>
              <a:rPr lang="en-US" sz="2000" dirty="0" smtClean="0"/>
              <a:t> </a:t>
            </a:r>
            <a:r>
              <a:rPr lang="en-US" sz="2000" dirty="0" err="1" smtClean="0"/>
              <a:t>i</a:t>
            </a:r>
            <a:r>
              <a:rPr lang="en-US" sz="2000" dirty="0" smtClean="0"/>
              <a:t>=</a:t>
            </a:r>
            <a:r>
              <a:rPr lang="en-US" sz="2000" dirty="0" err="1" smtClean="0"/>
              <a:t>stmt.executeUpdate</a:t>
            </a:r>
            <a:r>
              <a:rPr lang="en-US" sz="2000" dirty="0" smtClean="0"/>
              <a:t>();  </a:t>
            </a:r>
          </a:p>
          <a:p>
            <a:pPr>
              <a:buNone/>
            </a:pPr>
            <a:r>
              <a:rPr lang="en-US" sz="2000" dirty="0" err="1" smtClean="0"/>
              <a:t>System.out.println</a:t>
            </a:r>
            <a:r>
              <a:rPr lang="en-US" sz="2000" dirty="0" smtClean="0"/>
              <a:t>(</a:t>
            </a:r>
            <a:r>
              <a:rPr lang="en-US" sz="2000" dirty="0" err="1" smtClean="0"/>
              <a:t>i</a:t>
            </a:r>
            <a:r>
              <a:rPr lang="en-US" sz="2000" dirty="0" smtClean="0"/>
              <a:t>+" records deleted");  </a:t>
            </a:r>
          </a:p>
          <a:p>
            <a:pPr>
              <a:buNone/>
            </a:pPr>
            <a:r>
              <a:rPr lang="en-US" sz="2000" dirty="0" err="1" smtClean="0"/>
              <a:t>PreparedStatement</a:t>
            </a:r>
            <a:r>
              <a:rPr lang="en-US" sz="2000" dirty="0" smtClean="0"/>
              <a:t> stmt=</a:t>
            </a:r>
            <a:r>
              <a:rPr lang="en-US" sz="2000" dirty="0" err="1" smtClean="0"/>
              <a:t>con.prepareStatement</a:t>
            </a:r>
            <a:r>
              <a:rPr lang="en-US" sz="2000" dirty="0" smtClean="0"/>
              <a:t>("select * from </a:t>
            </a:r>
            <a:r>
              <a:rPr lang="en-US" sz="2000" dirty="0" err="1" smtClean="0"/>
              <a:t>emp</a:t>
            </a:r>
            <a:r>
              <a:rPr lang="en-US" sz="2000" dirty="0" smtClean="0"/>
              <a:t>");  </a:t>
            </a:r>
          </a:p>
          <a:p>
            <a:pPr>
              <a:buNone/>
            </a:pPr>
            <a:r>
              <a:rPr lang="en-US" sz="2000" dirty="0" err="1" smtClean="0"/>
              <a:t>ResultSet</a:t>
            </a:r>
            <a:r>
              <a:rPr lang="en-US" sz="2000" dirty="0" smtClean="0"/>
              <a:t> </a:t>
            </a:r>
            <a:r>
              <a:rPr lang="en-US" sz="2000" dirty="0" err="1" smtClean="0"/>
              <a:t>rs</a:t>
            </a:r>
            <a:r>
              <a:rPr lang="en-US" sz="2000" dirty="0" smtClean="0"/>
              <a:t>=</a:t>
            </a:r>
            <a:r>
              <a:rPr lang="en-US" sz="2000" dirty="0" err="1" smtClean="0"/>
              <a:t>stmt.executeQuery</a:t>
            </a:r>
            <a:r>
              <a:rPr lang="en-US" sz="2000" dirty="0" smtClean="0"/>
              <a:t>();  </a:t>
            </a:r>
          </a:p>
          <a:p>
            <a:pPr>
              <a:buNone/>
            </a:pPr>
            <a:r>
              <a:rPr lang="en-US" sz="2000" b="1" dirty="0" smtClean="0"/>
              <a:t>while</a:t>
            </a:r>
            <a:r>
              <a:rPr lang="en-US" sz="2000" dirty="0" smtClean="0"/>
              <a:t>(</a:t>
            </a:r>
            <a:r>
              <a:rPr lang="en-US" sz="2000" dirty="0" err="1" smtClean="0"/>
              <a:t>rs.next</a:t>
            </a:r>
            <a:r>
              <a:rPr lang="en-US" sz="2000" dirty="0" smtClean="0"/>
              <a:t>()){  </a:t>
            </a:r>
          </a:p>
          <a:p>
            <a:pPr>
              <a:buNone/>
            </a:pPr>
            <a:r>
              <a:rPr lang="en-US" sz="2000" dirty="0" err="1" smtClean="0"/>
              <a:t>System.out.println</a:t>
            </a:r>
            <a:r>
              <a:rPr lang="en-US" sz="2000" dirty="0" smtClean="0"/>
              <a:t>(</a:t>
            </a:r>
            <a:r>
              <a:rPr lang="en-US" sz="2000" dirty="0" err="1" smtClean="0"/>
              <a:t>rs.getInt</a:t>
            </a:r>
            <a:r>
              <a:rPr lang="en-US" sz="2000" dirty="0" smtClean="0"/>
              <a:t>(1)+" "+</a:t>
            </a:r>
            <a:r>
              <a:rPr lang="en-US" sz="2000" dirty="0" err="1" smtClean="0"/>
              <a:t>rs.getString</a:t>
            </a:r>
            <a:r>
              <a:rPr lang="en-US" sz="2000" dirty="0" smtClean="0"/>
              <a:t>(2) + “ “ + </a:t>
            </a:r>
            <a:r>
              <a:rPr lang="en-US" sz="2000" dirty="0" err="1" smtClean="0"/>
              <a:t>getInt</a:t>
            </a:r>
            <a:r>
              <a:rPr lang="en-US" sz="2000" dirty="0" smtClean="0"/>
              <a:t>(3));  </a:t>
            </a:r>
          </a:p>
          <a:p>
            <a:pPr>
              <a:buNone/>
            </a:pPr>
            <a:r>
              <a:rPr lang="en-US" sz="2000" dirty="0" smtClean="0"/>
              <a:t>}  </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188</a:t>
            </a:fld>
            <a:endParaRPr lang="en-US" altLang="en-US"/>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ResultSetMetaData</a:t>
            </a:r>
            <a:r>
              <a:rPr lang="en-US" dirty="0" smtClean="0"/>
              <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java.sql.*;  </a:t>
            </a:r>
          </a:p>
          <a:p>
            <a:pPr>
              <a:spcBef>
                <a:spcPts val="0"/>
              </a:spcBef>
              <a:buNone/>
            </a:pPr>
            <a:r>
              <a:rPr lang="en-US" sz="2000" b="1" dirty="0" smtClean="0"/>
              <a:t>class</a:t>
            </a:r>
            <a:r>
              <a:rPr lang="en-US" sz="2000" dirty="0" smtClean="0"/>
              <a:t> </a:t>
            </a:r>
            <a:r>
              <a:rPr lang="en-US" sz="2000" dirty="0" err="1" smtClean="0"/>
              <a:t>Rsmd</a:t>
            </a:r>
            <a:r>
              <a:rPr lang="en-US" sz="2000" dirty="0" smtClean="0"/>
              <a:t>{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b="1" dirty="0" smtClean="0"/>
              <a:t>try</a:t>
            </a:r>
            <a:r>
              <a:rPr lang="en-US" sz="2000" dirty="0" smtClean="0"/>
              <a:t>{  </a:t>
            </a:r>
          </a:p>
          <a:p>
            <a:pPr>
              <a:buNone/>
            </a:pPr>
            <a:r>
              <a:rPr lang="en-US" sz="2000" dirty="0" smtClean="0"/>
              <a:t>  </a:t>
            </a:r>
            <a:r>
              <a:rPr lang="en-US" sz="2000" dirty="0" err="1" smtClean="0"/>
              <a:t>Class.forName</a:t>
            </a:r>
            <a:r>
              <a:rPr lang="en-US" sz="2000" dirty="0" smtClean="0"/>
              <a:t>("</a:t>
            </a:r>
            <a:r>
              <a:rPr lang="en-GB" sz="2000" b="1" dirty="0" smtClean="0"/>
              <a:t> </a:t>
            </a:r>
            <a:r>
              <a:rPr lang="en-GB" sz="2000" b="1" dirty="0" err="1" smtClean="0"/>
              <a:t>com.mysql.jdbc.Driver</a:t>
            </a:r>
            <a:r>
              <a:rPr lang="en-GB" sz="2000" b="1" dirty="0" smtClean="0"/>
              <a:t> </a:t>
            </a:r>
            <a:r>
              <a:rPr lang="en-US" sz="2000" dirty="0" smtClean="0"/>
              <a:t>");  </a:t>
            </a:r>
          </a:p>
          <a:p>
            <a:pPr>
              <a:buNone/>
            </a:pPr>
            <a:r>
              <a:rPr lang="en-US" sz="2000" dirty="0" smtClean="0"/>
              <a:t>Connection con=</a:t>
            </a:r>
            <a:r>
              <a:rPr lang="en-US" sz="2000" dirty="0" err="1" smtClean="0"/>
              <a:t>DriverManager.getConnection</a:t>
            </a:r>
            <a:r>
              <a:rPr lang="en-US" sz="2000" dirty="0" smtClean="0"/>
              <a:t>(" </a:t>
            </a:r>
            <a:r>
              <a:rPr lang="en-US" sz="2000" dirty="0" err="1" smtClean="0"/>
              <a:t>jdbc:mysql</a:t>
            </a:r>
            <a:r>
              <a:rPr lang="en-US" sz="2000" dirty="0" smtClean="0"/>
              <a:t>://localhost:3306/</a:t>
            </a:r>
            <a:r>
              <a:rPr lang="en-US" sz="2000" dirty="0" err="1" smtClean="0"/>
              <a:t>god","root","root</a:t>
            </a:r>
            <a:r>
              <a:rPr lang="en-US" sz="2000" dirty="0" smtClean="0"/>
              <a:t>"); </a:t>
            </a:r>
          </a:p>
          <a:p>
            <a:pPr>
              <a:spcBef>
                <a:spcPts val="0"/>
              </a:spcBef>
              <a:buNone/>
            </a:pPr>
            <a:endParaRPr lang="en-US" sz="2000" dirty="0" smtClean="0"/>
          </a:p>
          <a:p>
            <a:pPr>
              <a:spcBef>
                <a:spcPts val="0"/>
              </a:spcBef>
              <a:buNone/>
            </a:pPr>
            <a:r>
              <a:rPr lang="en-US" sz="2000" dirty="0" smtClean="0"/>
              <a:t>  </a:t>
            </a:r>
          </a:p>
          <a:p>
            <a:pPr>
              <a:spcBef>
                <a:spcPts val="0"/>
              </a:spcBef>
              <a:buNone/>
            </a:pPr>
            <a:r>
              <a:rPr lang="en-US" sz="2000" dirty="0" err="1" smtClean="0"/>
              <a:t>PreparedStatement</a:t>
            </a:r>
            <a:r>
              <a:rPr lang="en-US" sz="2000" dirty="0" smtClean="0"/>
              <a:t> </a:t>
            </a:r>
            <a:r>
              <a:rPr lang="en-US" sz="2000" dirty="0" err="1" smtClean="0"/>
              <a:t>ps</a:t>
            </a:r>
            <a:r>
              <a:rPr lang="en-US" sz="2000" dirty="0" smtClean="0"/>
              <a:t>=</a:t>
            </a:r>
            <a:r>
              <a:rPr lang="en-US" sz="2000" dirty="0" err="1" smtClean="0"/>
              <a:t>con.prepareStatement</a:t>
            </a:r>
            <a:r>
              <a:rPr lang="en-US" sz="2000" dirty="0" smtClean="0"/>
              <a:t>("select * from </a:t>
            </a:r>
            <a:r>
              <a:rPr lang="en-US" sz="2000" dirty="0" err="1" smtClean="0"/>
              <a:t>emp</a:t>
            </a:r>
            <a:r>
              <a:rPr lang="en-US" sz="2000" dirty="0" smtClean="0"/>
              <a:t>");  </a:t>
            </a:r>
          </a:p>
          <a:p>
            <a:pPr>
              <a:spcBef>
                <a:spcPts val="0"/>
              </a:spcBef>
              <a:buNone/>
            </a:pPr>
            <a:r>
              <a:rPr lang="en-US" sz="2000" dirty="0" err="1" smtClean="0"/>
              <a:t>ResultSet</a:t>
            </a:r>
            <a:r>
              <a:rPr lang="en-US" sz="2000" dirty="0" smtClean="0"/>
              <a:t> </a:t>
            </a:r>
            <a:r>
              <a:rPr lang="en-US" sz="2000" dirty="0" err="1" smtClean="0"/>
              <a:t>rs</a:t>
            </a:r>
            <a:r>
              <a:rPr lang="en-US" sz="2000" dirty="0" smtClean="0"/>
              <a:t>=</a:t>
            </a:r>
            <a:r>
              <a:rPr lang="en-US" sz="2000" dirty="0" err="1" smtClean="0"/>
              <a:t>ps.executeQuery</a:t>
            </a:r>
            <a:r>
              <a:rPr lang="en-US" sz="2000" dirty="0" smtClean="0"/>
              <a:t>();  </a:t>
            </a:r>
          </a:p>
          <a:p>
            <a:pPr>
              <a:spcBef>
                <a:spcPts val="0"/>
              </a:spcBef>
              <a:buNone/>
            </a:pPr>
            <a:r>
              <a:rPr lang="en-US" sz="2000" dirty="0" err="1" smtClean="0"/>
              <a:t>ResultSetMetaData</a:t>
            </a:r>
            <a:r>
              <a:rPr lang="en-US" sz="2000" dirty="0" smtClean="0"/>
              <a:t> </a:t>
            </a:r>
            <a:r>
              <a:rPr lang="en-US" sz="2000" dirty="0" err="1" smtClean="0"/>
              <a:t>rsmd</a:t>
            </a:r>
            <a:r>
              <a:rPr lang="en-US" sz="2000" dirty="0" smtClean="0"/>
              <a:t>=</a:t>
            </a:r>
            <a:r>
              <a:rPr lang="en-US" sz="2000" dirty="0" err="1" smtClean="0"/>
              <a:t>rs.getMetaData</a:t>
            </a:r>
            <a:r>
              <a:rPr lang="en-US" sz="2000" dirty="0" smtClean="0"/>
              <a:t>();  </a:t>
            </a:r>
          </a:p>
          <a:p>
            <a:pPr>
              <a:spcBef>
                <a:spcPts val="0"/>
              </a:spcBef>
              <a:buNone/>
            </a:pPr>
            <a:r>
              <a:rPr lang="en-US" sz="2000" dirty="0" smtClean="0"/>
              <a:t>  </a:t>
            </a:r>
          </a:p>
          <a:p>
            <a:pPr>
              <a:spcBef>
                <a:spcPts val="0"/>
              </a:spcBef>
              <a:buNone/>
            </a:pPr>
            <a:r>
              <a:rPr lang="en-US" sz="2000" dirty="0" err="1" smtClean="0"/>
              <a:t>System.out.println</a:t>
            </a:r>
            <a:r>
              <a:rPr lang="en-US" sz="2000" dirty="0" smtClean="0"/>
              <a:t>("Total columns: "+</a:t>
            </a:r>
            <a:r>
              <a:rPr lang="en-US" sz="2000" dirty="0" err="1" smtClean="0"/>
              <a:t>rsmd.getColumnCount</a:t>
            </a:r>
            <a:r>
              <a:rPr lang="en-US" sz="2000" dirty="0" smtClean="0"/>
              <a:t>());  </a:t>
            </a:r>
          </a:p>
          <a:p>
            <a:pPr>
              <a:spcBef>
                <a:spcPts val="0"/>
              </a:spcBef>
              <a:buNone/>
            </a:pPr>
            <a:r>
              <a:rPr lang="en-US" sz="2000" dirty="0" err="1" smtClean="0"/>
              <a:t>System.out.println</a:t>
            </a:r>
            <a:r>
              <a:rPr lang="en-US" sz="2000" dirty="0" smtClean="0"/>
              <a:t>("Column Name of 1st column: "+</a:t>
            </a:r>
            <a:r>
              <a:rPr lang="en-US" sz="2000" dirty="0" err="1" smtClean="0"/>
              <a:t>rsmd.getColumnName</a:t>
            </a:r>
            <a:r>
              <a:rPr lang="en-US" sz="2000" dirty="0" smtClean="0"/>
              <a:t>(1));  </a:t>
            </a:r>
          </a:p>
          <a:p>
            <a:pPr>
              <a:spcBef>
                <a:spcPts val="0"/>
              </a:spcBef>
              <a:buNone/>
            </a:pPr>
            <a:r>
              <a:rPr lang="en-US" sz="2000" dirty="0" err="1" smtClean="0"/>
              <a:t>System.out.println</a:t>
            </a:r>
            <a:r>
              <a:rPr lang="en-US" sz="2000" dirty="0" smtClean="0"/>
              <a:t>("Column Type Name of 1st column: "+</a:t>
            </a:r>
            <a:r>
              <a:rPr lang="en-US" sz="2000" dirty="0" err="1" smtClean="0"/>
              <a:t>rsmd.getColumnTypeName</a:t>
            </a:r>
            <a:r>
              <a:rPr lang="en-US" sz="2000" dirty="0" smtClean="0"/>
              <a:t>(1));  </a:t>
            </a:r>
          </a:p>
          <a:p>
            <a:pPr>
              <a:spcBef>
                <a:spcPts val="0"/>
              </a:spcBef>
              <a:buNone/>
            </a:pPr>
            <a:r>
              <a:rPr lang="en-US" sz="2000" dirty="0" smtClean="0"/>
              <a:t>  </a:t>
            </a:r>
          </a:p>
          <a:p>
            <a:pPr>
              <a:spcBef>
                <a:spcPts val="0"/>
              </a:spcBef>
              <a:buNone/>
            </a:pPr>
            <a:r>
              <a:rPr lang="en-US" sz="2000" dirty="0" err="1" smtClean="0"/>
              <a:t>con.close</a:t>
            </a:r>
            <a:r>
              <a:rPr lang="en-US" sz="2000" dirty="0" smtClean="0"/>
              <a:t>();  </a:t>
            </a:r>
          </a:p>
          <a:p>
            <a:pPr>
              <a:spcBef>
                <a:spcPts val="0"/>
              </a:spcBef>
              <a:buNone/>
            </a:pPr>
            <a:r>
              <a:rPr lang="en-US" sz="2000" dirty="0" smtClean="0"/>
              <a:t>}</a:t>
            </a:r>
            <a:r>
              <a:rPr lang="en-US" sz="2000" b="1" dirty="0" smtClean="0"/>
              <a:t>catch</a:t>
            </a:r>
            <a:r>
              <a:rPr lang="en-US" sz="2000" dirty="0" smtClean="0"/>
              <a:t>(Exception e){ </a:t>
            </a:r>
            <a:r>
              <a:rPr lang="en-US" sz="2000" dirty="0" err="1" smtClean="0"/>
              <a:t>System.out.println</a:t>
            </a:r>
            <a:r>
              <a:rPr lang="en-US" sz="2000" dirty="0" smtClean="0"/>
              <a:t>(e);}  </a:t>
            </a:r>
          </a:p>
          <a:p>
            <a:pPr>
              <a:spcBef>
                <a:spcPts val="0"/>
              </a:spcBef>
              <a:buNone/>
            </a:pPr>
            <a:r>
              <a:rPr lang="en-US" sz="2000" dirty="0" smtClean="0"/>
              <a:t>}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189</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IN" dirty="0" smtClean="0"/>
              <a:t> </a:t>
            </a:r>
            <a:r>
              <a:rPr lang="en-GB" dirty="0" smtClean="0"/>
              <a:t>Java </a:t>
            </a:r>
            <a:r>
              <a:rPr lang="en-GB" dirty="0" err="1" smtClean="0"/>
              <a:t>FileInputStream</a:t>
            </a:r>
            <a:r>
              <a:rPr lang="en-GB" dirty="0" smtClean="0"/>
              <a:t> example 2: read all characters</a:t>
            </a:r>
            <a:br>
              <a:rPr lang="en-GB"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GB" sz="2000" b="1" dirty="0" smtClean="0"/>
              <a:t> </a:t>
            </a:r>
            <a:r>
              <a:rPr lang="en-US" sz="2000" b="1" dirty="0" smtClean="0"/>
              <a:t>import</a:t>
            </a:r>
            <a:r>
              <a:rPr lang="en-US" sz="2000" dirty="0" smtClean="0"/>
              <a:t> </a:t>
            </a:r>
            <a:r>
              <a:rPr lang="en-US" sz="2000" dirty="0" err="1" smtClean="0"/>
              <a:t>java.io.FileInputStream</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DataStreamExample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r>
              <a:rPr lang="en-US" sz="2000" dirty="0" err="1" smtClean="0"/>
              <a:t>FileInputStream</a:t>
            </a:r>
            <a:r>
              <a:rPr lang="en-US" sz="2000" dirty="0" smtClean="0"/>
              <a:t> fin=</a:t>
            </a:r>
            <a:r>
              <a:rPr lang="en-US" sz="2000" b="1" dirty="0" smtClean="0"/>
              <a:t>new</a:t>
            </a:r>
            <a:r>
              <a:rPr lang="en-US" sz="2000" dirty="0" smtClean="0"/>
              <a:t> </a:t>
            </a:r>
            <a:r>
              <a:rPr lang="en-US" sz="2000" dirty="0" err="1" smtClean="0"/>
              <a:t>FileInputStream</a:t>
            </a:r>
            <a:r>
              <a:rPr lang="en-US" sz="2000" dirty="0" smtClean="0"/>
              <a:t>("D:\\testout.txt");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=0;    </a:t>
            </a:r>
          </a:p>
          <a:p>
            <a:pPr>
              <a:spcBef>
                <a:spcPts val="0"/>
              </a:spcBef>
              <a:buNone/>
            </a:pPr>
            <a:r>
              <a:rPr lang="en-US" sz="2000" dirty="0" smtClean="0"/>
              <a:t>            </a:t>
            </a:r>
            <a:r>
              <a:rPr lang="en-US" sz="2000" b="1" dirty="0" smtClean="0"/>
              <a:t>while</a:t>
            </a:r>
            <a:r>
              <a:rPr lang="en-US" sz="2000" dirty="0" smtClean="0"/>
              <a:t>((</a:t>
            </a:r>
            <a:r>
              <a:rPr lang="en-US" sz="2000" dirty="0" err="1" smtClean="0"/>
              <a:t>i</a:t>
            </a:r>
            <a:r>
              <a:rPr lang="en-US" sz="2000" dirty="0" smtClean="0"/>
              <a:t>=</a:t>
            </a:r>
            <a:r>
              <a:rPr lang="en-US" sz="2000" dirty="0" err="1" smtClean="0"/>
              <a:t>fin.read</a:t>
            </a:r>
            <a:r>
              <a:rPr lang="en-US" sz="2000" dirty="0" smtClean="0"/>
              <a:t>())!=-1){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fin.close</a:t>
            </a: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a:t>
            </a:r>
            <a:endParaRPr lang="en-US" dirty="0"/>
          </a:p>
        </p:txBody>
      </p:sp>
      <p:sp>
        <p:nvSpPr>
          <p:cNvPr id="3" name="Content Placeholder 2"/>
          <p:cNvSpPr>
            <a:spLocks noGrp="1"/>
          </p:cNvSpPr>
          <p:nvPr>
            <p:ph idx="1"/>
          </p:nvPr>
        </p:nvSpPr>
        <p:spPr/>
        <p:txBody>
          <a:bodyPr/>
          <a:lstStyle/>
          <a:p>
            <a:r>
              <a:rPr lang="en-GB" dirty="0" smtClean="0"/>
              <a:t> To connect java application with the </a:t>
            </a:r>
            <a:r>
              <a:rPr lang="en-GB" dirty="0" err="1" smtClean="0"/>
              <a:t>mysql</a:t>
            </a:r>
            <a:r>
              <a:rPr lang="en-GB" dirty="0" smtClean="0"/>
              <a:t> database, </a:t>
            </a:r>
            <a:r>
              <a:rPr lang="en-GB" b="1" dirty="0" smtClean="0"/>
              <a:t>mysqlconnector.jar</a:t>
            </a:r>
            <a:r>
              <a:rPr lang="en-GB" dirty="0" smtClean="0"/>
              <a:t> file is required to be loaded.</a:t>
            </a:r>
          </a:p>
          <a:p>
            <a:r>
              <a:rPr lang="en-GB" dirty="0" smtClean="0">
                <a:hlinkClick r:id="rId2"/>
              </a:rPr>
              <a:t>download the jar file mysql-connector.jar</a:t>
            </a:r>
            <a:endParaRPr lang="en-GB" dirty="0" smtClean="0"/>
          </a:p>
          <a:p>
            <a:r>
              <a:rPr lang="en-GB" dirty="0" smtClean="0"/>
              <a:t>Two ways to load the jar file:</a:t>
            </a:r>
          </a:p>
          <a:p>
            <a:r>
              <a:rPr lang="en-GB" dirty="0" smtClean="0"/>
              <a:t>Paste the mysqlconnector.jar file in </a:t>
            </a:r>
            <a:r>
              <a:rPr lang="en-GB" dirty="0" err="1" smtClean="0"/>
              <a:t>jre</a:t>
            </a:r>
            <a:r>
              <a:rPr lang="en-GB" dirty="0" smtClean="0"/>
              <a:t>/lib/ext folder</a:t>
            </a:r>
          </a:p>
          <a:p>
            <a:r>
              <a:rPr lang="en-GB" dirty="0" smtClean="0"/>
              <a:t>Set </a:t>
            </a:r>
            <a:r>
              <a:rPr lang="en-GB" dirty="0" err="1" smtClean="0"/>
              <a:t>classpath</a:t>
            </a:r>
            <a:endParaRPr lang="en-GB" dirty="0" smtClean="0"/>
          </a:p>
          <a:p>
            <a:r>
              <a:rPr lang="en-GB" dirty="0" smtClean="0"/>
              <a:t>1) Paste the mysqlconnector.jar file in JRE/lib/ext folder:</a:t>
            </a:r>
          </a:p>
          <a:p>
            <a:r>
              <a:rPr lang="en-GB" dirty="0" smtClean="0"/>
              <a:t>Download the mysqlconnector.jar file. Go to </a:t>
            </a:r>
            <a:r>
              <a:rPr lang="en-GB" dirty="0" err="1" smtClean="0"/>
              <a:t>jre</a:t>
            </a:r>
            <a:r>
              <a:rPr lang="en-GB" dirty="0" smtClean="0"/>
              <a:t>/lib/ext folder and paste the jar file here.2) Set </a:t>
            </a:r>
            <a:r>
              <a:rPr lang="en-GB" dirty="0" err="1" smtClean="0"/>
              <a:t>classpath</a:t>
            </a:r>
            <a:r>
              <a:rPr lang="en-GB" dirty="0" smtClean="0"/>
              <a:t>:</a:t>
            </a:r>
          </a:p>
          <a:p>
            <a:r>
              <a:rPr lang="en-GB" dirty="0" smtClean="0"/>
              <a:t>There are two ways to set the </a:t>
            </a:r>
            <a:r>
              <a:rPr lang="en-GB" dirty="0" err="1" smtClean="0"/>
              <a:t>classpath:temporary</a:t>
            </a:r>
            <a:endParaRPr lang="en-GB" dirty="0" smtClean="0"/>
          </a:p>
          <a:p>
            <a:r>
              <a:rPr lang="en-GB" dirty="0" smtClean="0"/>
              <a:t>permanent</a:t>
            </a:r>
          </a:p>
          <a:p>
            <a:r>
              <a:rPr lang="en-GB" dirty="0" smtClean="0"/>
              <a:t>How to set the temporary </a:t>
            </a:r>
            <a:r>
              <a:rPr lang="en-GB" dirty="0" err="1" smtClean="0"/>
              <a:t>classpath</a:t>
            </a:r>
            <a:endParaRPr lang="en-GB" dirty="0" smtClean="0"/>
          </a:p>
          <a:p>
            <a:r>
              <a:rPr lang="en-GB" dirty="0" smtClean="0"/>
              <a:t>open command prompt and write:</a:t>
            </a:r>
          </a:p>
          <a:p>
            <a:r>
              <a:rPr lang="en-GB" dirty="0" smtClean="0"/>
              <a:t>C:&gt;set </a:t>
            </a:r>
            <a:r>
              <a:rPr lang="en-GB" dirty="0" err="1" smtClean="0"/>
              <a:t>classpath</a:t>
            </a:r>
            <a:r>
              <a:rPr lang="en-GB" dirty="0" smtClean="0"/>
              <a:t>=c:\folder\mysql-connector-java-5.0.8-bin.jar;.;  </a:t>
            </a:r>
          </a:p>
          <a:p>
            <a:r>
              <a:rPr lang="en-GB" dirty="0" smtClean="0"/>
              <a:t>How to set the permanent </a:t>
            </a:r>
            <a:r>
              <a:rPr lang="en-GB" dirty="0" err="1" smtClean="0"/>
              <a:t>classpath</a:t>
            </a:r>
            <a:endParaRPr lang="en-GB" dirty="0" smtClean="0"/>
          </a:p>
          <a:p>
            <a:r>
              <a:rPr lang="en-GB" dirty="0" smtClean="0"/>
              <a:t>Go to environment variable then click on new tab. In variable name write </a:t>
            </a:r>
            <a:r>
              <a:rPr lang="en-GB" b="1" dirty="0" err="1" smtClean="0"/>
              <a:t>classpath</a:t>
            </a:r>
            <a:r>
              <a:rPr lang="en-GB" dirty="0" smtClean="0"/>
              <a:t> and in variable value paste the path to the mysqlconnector.jar file by appending mysqlconnector.jar;.; as C:\folder\mysql-connector-java-5.0.8-bin.jar;.;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190</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Module 1</a:t>
            </a:r>
            <a:endParaRPr lang="en-US" dirty="0"/>
          </a:p>
        </p:txBody>
      </p:sp>
      <p:sp>
        <p:nvSpPr>
          <p:cNvPr id="5" name="Subtitle 4"/>
          <p:cNvSpPr>
            <a:spLocks noGrp="1"/>
          </p:cNvSpPr>
          <p:nvPr>
            <p:ph type="subTitle" idx="1"/>
          </p:nvPr>
        </p:nvSpPr>
        <p:spPr/>
        <p:txBody>
          <a:bodyPr/>
          <a:lstStyle/>
          <a:p>
            <a:r>
              <a:rPr lang="en-GB" sz="2800" dirty="0" smtClean="0"/>
              <a:t>Introduction</a:t>
            </a:r>
            <a:endParaRPr lang="en-US" sz="2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2</a:t>
            </a:fld>
            <a:endParaRPr lang="en-US" altLang="en-US">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Serialization and </a:t>
            </a:r>
            <a:r>
              <a:rPr lang="en-GB" dirty="0" err="1" smtClean="0"/>
              <a:t>Deserialization</a:t>
            </a:r>
            <a:endParaRPr lang="en-US" dirty="0"/>
          </a:p>
        </p:txBody>
      </p:sp>
      <p:sp>
        <p:nvSpPr>
          <p:cNvPr id="3" name="Content Placeholder 2"/>
          <p:cNvSpPr>
            <a:spLocks noGrp="1"/>
          </p:cNvSpPr>
          <p:nvPr>
            <p:ph idx="1"/>
          </p:nvPr>
        </p:nvSpPr>
        <p:spPr/>
        <p:txBody>
          <a:bodyPr/>
          <a:lstStyle/>
          <a:p>
            <a:r>
              <a:rPr lang="en-GB" b="1" dirty="0" smtClean="0"/>
              <a:t>Serialization in Java</a:t>
            </a:r>
            <a:r>
              <a:rPr lang="en-GB" dirty="0" smtClean="0"/>
              <a:t> is a mechanism of </a:t>
            </a:r>
            <a:r>
              <a:rPr lang="en-GB" i="1" dirty="0" smtClean="0"/>
              <a:t>writing the state of an object into a byte-stream</a:t>
            </a:r>
            <a:r>
              <a:rPr lang="en-GB" dirty="0" smtClean="0"/>
              <a:t>. It is mainly used in Hibernate, RMI, JPA, EJB and JMS technologies.</a:t>
            </a:r>
          </a:p>
          <a:p>
            <a:r>
              <a:rPr lang="en-GB" dirty="0" smtClean="0"/>
              <a:t>The reverse operation of serialization is called </a:t>
            </a:r>
            <a:r>
              <a:rPr lang="en-GB" i="1" dirty="0" err="1" smtClean="0"/>
              <a:t>deserialization</a:t>
            </a:r>
            <a:r>
              <a:rPr lang="en-GB" dirty="0" smtClean="0"/>
              <a:t> where byte-stream is converted into an object. The serialization and </a:t>
            </a:r>
            <a:r>
              <a:rPr lang="en-GB" dirty="0" err="1" smtClean="0"/>
              <a:t>deserialization</a:t>
            </a:r>
            <a:r>
              <a:rPr lang="en-GB" dirty="0" smtClean="0"/>
              <a:t> process is platform-independent, it means you can serialize an object on one platform and </a:t>
            </a:r>
            <a:r>
              <a:rPr lang="en-GB" dirty="0" err="1" smtClean="0"/>
              <a:t>deserialize</a:t>
            </a:r>
            <a:r>
              <a:rPr lang="en-GB" dirty="0" smtClean="0"/>
              <a:t> it on a different platform.</a:t>
            </a:r>
          </a:p>
          <a:p>
            <a:pPr>
              <a:buNone/>
            </a:pP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pic>
        <p:nvPicPr>
          <p:cNvPr id="5" name="Picture 4" descr="java serialization"/>
          <p:cNvPicPr/>
          <p:nvPr/>
        </p:nvPicPr>
        <p:blipFill>
          <a:blip r:embed="rId2"/>
          <a:srcRect/>
          <a:stretch>
            <a:fillRect/>
          </a:stretch>
        </p:blipFill>
        <p:spPr bwMode="auto">
          <a:xfrm>
            <a:off x="8882082" y="4929198"/>
            <a:ext cx="3459480" cy="3140075"/>
          </a:xfrm>
          <a:prstGeom prst="rect">
            <a:avLst/>
          </a:prstGeom>
          <a:noFill/>
          <a:ln w="9525">
            <a:noFill/>
            <a:miter lim="800000"/>
            <a:headEnd/>
            <a:tailEnd/>
          </a:ln>
        </p:spPr>
      </p:pic>
      <p:pic>
        <p:nvPicPr>
          <p:cNvPr id="6" name="Picture 5" descr="serialize-deserialize-java"/>
          <p:cNvPicPr/>
          <p:nvPr/>
        </p:nvPicPr>
        <p:blipFill>
          <a:blip r:embed="rId3"/>
          <a:srcRect/>
          <a:stretch>
            <a:fillRect/>
          </a:stretch>
        </p:blipFill>
        <p:spPr bwMode="auto">
          <a:xfrm>
            <a:off x="2952728" y="4929198"/>
            <a:ext cx="5943600" cy="358316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 Serialization</a:t>
            </a:r>
            <a:br>
              <a:rPr lang="en-US" dirty="0" smtClean="0"/>
            </a:br>
            <a:endParaRPr lang="en-US" dirty="0"/>
          </a:p>
        </p:txBody>
      </p:sp>
      <p:sp>
        <p:nvSpPr>
          <p:cNvPr id="3" name="Content Placeholder 2"/>
          <p:cNvSpPr>
            <a:spLocks noGrp="1"/>
          </p:cNvSpPr>
          <p:nvPr>
            <p:ph idx="1"/>
          </p:nvPr>
        </p:nvSpPr>
        <p:spPr/>
        <p:txBody>
          <a:bodyPr/>
          <a:lstStyle/>
          <a:p>
            <a:r>
              <a:rPr lang="en-GB" dirty="0" smtClean="0"/>
              <a:t>It is mainly used to travel object's state on the network (that is known as marshalling).</a:t>
            </a:r>
          </a:p>
          <a:p>
            <a:r>
              <a:rPr lang="en-GB" dirty="0" smtClean="0"/>
              <a:t>To save/persist state of an object. </a:t>
            </a:r>
          </a:p>
          <a:p>
            <a:r>
              <a:rPr lang="en-GB" dirty="0" smtClean="0"/>
              <a:t>To travel an object across a network.</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pic>
        <p:nvPicPr>
          <p:cNvPr id="7" name="Picture 6" descr="https://media.geeksforgeeks.org/wp-content/uploads/serialization-5.jpg"/>
          <p:cNvPicPr/>
          <p:nvPr/>
        </p:nvPicPr>
        <p:blipFill>
          <a:blip r:embed="rId2"/>
          <a:srcRect/>
          <a:stretch>
            <a:fillRect/>
          </a:stretch>
        </p:blipFill>
        <p:spPr bwMode="auto">
          <a:xfrm>
            <a:off x="6453190" y="2857496"/>
            <a:ext cx="4972050" cy="26860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used for Serialization and </a:t>
            </a:r>
            <a:r>
              <a:rPr lang="en-GB" dirty="0" err="1" smtClean="0"/>
              <a:t>Deserialization</a:t>
            </a:r>
            <a:endParaRPr lang="en-US" dirty="0"/>
          </a:p>
        </p:txBody>
      </p:sp>
      <p:sp>
        <p:nvSpPr>
          <p:cNvPr id="3" name="Content Placeholder 2"/>
          <p:cNvSpPr>
            <a:spLocks noGrp="1"/>
          </p:cNvSpPr>
          <p:nvPr>
            <p:ph idx="1"/>
          </p:nvPr>
        </p:nvSpPr>
        <p:spPr/>
        <p:txBody>
          <a:bodyPr/>
          <a:lstStyle/>
          <a:p>
            <a:r>
              <a:rPr lang="en-GB" dirty="0" smtClean="0"/>
              <a:t>For serializing the object,  call the </a:t>
            </a:r>
            <a:r>
              <a:rPr lang="en-GB" b="1" dirty="0" err="1" smtClean="0"/>
              <a:t>writeObject</a:t>
            </a:r>
            <a:r>
              <a:rPr lang="en-GB" b="1" dirty="0" smtClean="0"/>
              <a:t>()</a:t>
            </a:r>
            <a:r>
              <a:rPr lang="en-GB" dirty="0" smtClean="0"/>
              <a:t> method of </a:t>
            </a:r>
            <a:r>
              <a:rPr lang="en-GB" i="1" dirty="0" err="1" smtClean="0"/>
              <a:t>ObjectOutputStream</a:t>
            </a:r>
            <a:r>
              <a:rPr lang="en-GB" i="1" dirty="0" smtClean="0"/>
              <a:t> </a:t>
            </a:r>
            <a:r>
              <a:rPr lang="en-GB" dirty="0" smtClean="0"/>
              <a:t>class</a:t>
            </a:r>
          </a:p>
          <a:p>
            <a:r>
              <a:rPr lang="en-GB" dirty="0" smtClean="0"/>
              <a:t>for </a:t>
            </a:r>
            <a:r>
              <a:rPr lang="en-GB" dirty="0" err="1" smtClean="0"/>
              <a:t>deserialization</a:t>
            </a:r>
            <a:r>
              <a:rPr lang="en-GB" dirty="0" smtClean="0"/>
              <a:t>  call the </a:t>
            </a:r>
            <a:r>
              <a:rPr lang="en-GB" b="1" dirty="0" err="1" smtClean="0"/>
              <a:t>readObject</a:t>
            </a:r>
            <a:r>
              <a:rPr lang="en-GB" b="1" dirty="0" smtClean="0"/>
              <a:t>()</a:t>
            </a:r>
            <a:r>
              <a:rPr lang="en-GB" dirty="0" smtClean="0"/>
              <a:t> method of </a:t>
            </a:r>
            <a:r>
              <a:rPr lang="en-GB" i="1" dirty="0" err="1" smtClean="0"/>
              <a:t>ObjectInputStream</a:t>
            </a:r>
            <a:r>
              <a:rPr lang="en-GB" dirty="0" smtClean="0"/>
              <a:t> class.</a:t>
            </a:r>
          </a:p>
          <a:p>
            <a:r>
              <a:rPr lang="en-GB" dirty="0" smtClean="0"/>
              <a:t> To implement the </a:t>
            </a:r>
            <a:r>
              <a:rPr lang="en-GB" i="1" dirty="0" err="1" smtClean="0"/>
              <a:t>Serializable</a:t>
            </a:r>
            <a:r>
              <a:rPr lang="en-GB" dirty="0" smtClean="0"/>
              <a:t> interface for serializing the object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Serialization</a:t>
            </a: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b="1" dirty="0" smtClean="0"/>
              <a:t>Import </a:t>
            </a:r>
            <a:r>
              <a:rPr lang="en-US" sz="2000" dirty="0" smtClean="0"/>
              <a:t> </a:t>
            </a:r>
            <a:r>
              <a:rPr lang="en-US" sz="2000" dirty="0" err="1" smtClean="0"/>
              <a:t>java.io.Serializable</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Student </a:t>
            </a:r>
            <a:r>
              <a:rPr lang="en-US" sz="2000" b="1" dirty="0" smtClean="0"/>
              <a:t>implements</a:t>
            </a:r>
            <a:r>
              <a:rPr lang="en-US" sz="2000" dirty="0" smtClean="0"/>
              <a:t> </a:t>
            </a:r>
            <a:r>
              <a:rPr lang="en-US" sz="2000" dirty="0" err="1" smtClean="0"/>
              <a:t>Serializable</a:t>
            </a:r>
            <a:r>
              <a:rPr lang="en-US" sz="2000" dirty="0" smtClean="0"/>
              <a:t>{  </a:t>
            </a:r>
          </a:p>
          <a:p>
            <a:pPr>
              <a:spcBef>
                <a:spcPts val="0"/>
              </a:spcBef>
              <a:buNone/>
            </a:pPr>
            <a:r>
              <a:rPr lang="en-US" sz="2000" dirty="0" smtClean="0"/>
              <a:t> </a:t>
            </a:r>
            <a:r>
              <a:rPr lang="en-US" sz="2000" b="1" dirty="0" err="1" smtClean="0"/>
              <a:t>int</a:t>
            </a:r>
            <a:r>
              <a:rPr lang="en-US" sz="2000" dirty="0" smtClean="0"/>
              <a:t> id;  </a:t>
            </a:r>
          </a:p>
          <a:p>
            <a:pPr>
              <a:spcBef>
                <a:spcPts val="0"/>
              </a:spcBef>
              <a:buNone/>
            </a:pPr>
            <a:r>
              <a:rPr lang="en-US" sz="2000" dirty="0" smtClean="0"/>
              <a:t> String name;  </a:t>
            </a:r>
          </a:p>
          <a:p>
            <a:pPr>
              <a:spcBef>
                <a:spcPts val="0"/>
              </a:spcBef>
              <a:buNone/>
            </a:pPr>
            <a:r>
              <a:rPr lang="en-US" sz="2000" dirty="0" smtClean="0"/>
              <a:t> </a:t>
            </a:r>
            <a:r>
              <a:rPr lang="en-US" sz="2000" b="1" dirty="0" smtClean="0"/>
              <a:t>public</a:t>
            </a:r>
            <a:r>
              <a:rPr lang="en-US" sz="2000" dirty="0" smtClean="0"/>
              <a:t> Student(</a:t>
            </a:r>
            <a:r>
              <a:rPr lang="en-US" sz="2000" b="1" dirty="0" err="1" smtClean="0"/>
              <a:t>int</a:t>
            </a:r>
            <a:r>
              <a:rPr lang="en-US" sz="2000" dirty="0" smtClean="0"/>
              <a:t> id, String name)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import</a:t>
            </a:r>
            <a:r>
              <a:rPr lang="en-US" sz="2000" dirty="0" smtClean="0"/>
              <a:t> java.io.*;    </a:t>
            </a:r>
          </a:p>
          <a:p>
            <a:pPr>
              <a:spcBef>
                <a:spcPts val="0"/>
              </a:spcBef>
              <a:buNone/>
            </a:pPr>
            <a:r>
              <a:rPr lang="en-US" sz="2000" b="1" dirty="0" smtClean="0"/>
              <a:t>class</a:t>
            </a:r>
            <a:r>
              <a:rPr lang="en-US" sz="2000" dirty="0" smtClean="0"/>
              <a:t> Persist{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//Creating the object    </a:t>
            </a:r>
          </a:p>
          <a:p>
            <a:pPr>
              <a:spcBef>
                <a:spcPts val="0"/>
              </a:spcBef>
              <a:buNone/>
            </a:pPr>
            <a:r>
              <a:rPr lang="en-US" sz="2000" dirty="0" smtClean="0"/>
              <a:t>  Student s1 =</a:t>
            </a:r>
            <a:r>
              <a:rPr lang="en-US" sz="2000" b="1" dirty="0" smtClean="0"/>
              <a:t>new</a:t>
            </a:r>
            <a:r>
              <a:rPr lang="en-US" sz="2000" dirty="0" smtClean="0"/>
              <a:t> Student(211,"ravi");    </a:t>
            </a:r>
          </a:p>
          <a:p>
            <a:pPr>
              <a:spcBef>
                <a:spcPts val="0"/>
              </a:spcBef>
              <a:buNone/>
            </a:pPr>
            <a:r>
              <a:rPr lang="en-US" sz="2000" dirty="0" smtClean="0"/>
              <a:t>  //Creating stream and writing the object    </a:t>
            </a:r>
          </a:p>
          <a:p>
            <a:pPr>
              <a:spcBef>
                <a:spcPts val="0"/>
              </a:spcBef>
              <a:buNone/>
            </a:pPr>
            <a:r>
              <a:rPr lang="en-US" sz="2000" dirty="0" smtClean="0"/>
              <a:t>  </a:t>
            </a:r>
            <a:r>
              <a:rPr lang="en-US" sz="2000" dirty="0" err="1" smtClean="0"/>
              <a:t>FileOutputStream</a:t>
            </a:r>
            <a:r>
              <a:rPr lang="en-US" sz="2000" dirty="0" smtClean="0"/>
              <a:t> </a:t>
            </a:r>
            <a:r>
              <a:rPr lang="en-US" sz="2000" dirty="0" err="1" smtClean="0"/>
              <a:t>fout</a:t>
            </a:r>
            <a:r>
              <a:rPr lang="en-US" sz="2000" dirty="0" smtClean="0"/>
              <a:t>=</a:t>
            </a:r>
            <a:r>
              <a:rPr lang="en-US" sz="2000" b="1" dirty="0" smtClean="0"/>
              <a:t>new</a:t>
            </a:r>
            <a:r>
              <a:rPr lang="en-US" sz="2000" dirty="0" smtClean="0"/>
              <a:t> </a:t>
            </a:r>
            <a:r>
              <a:rPr lang="en-US" sz="2000" dirty="0" err="1" smtClean="0"/>
              <a:t>FileOutputStream</a:t>
            </a:r>
            <a:r>
              <a:rPr lang="en-US" sz="2000" dirty="0" smtClean="0"/>
              <a:t>("f.txt");    </a:t>
            </a:r>
          </a:p>
          <a:p>
            <a:pPr>
              <a:spcBef>
                <a:spcPts val="0"/>
              </a:spcBef>
              <a:buNone/>
            </a:pPr>
            <a:r>
              <a:rPr lang="en-US" sz="2000" dirty="0" smtClean="0"/>
              <a:t>  </a:t>
            </a:r>
            <a:r>
              <a:rPr lang="en-US" sz="2000" dirty="0" err="1" smtClean="0"/>
              <a:t>ObjectOutputStream</a:t>
            </a:r>
            <a:r>
              <a:rPr lang="en-US" sz="2000" dirty="0" smtClean="0"/>
              <a:t> out=</a:t>
            </a:r>
            <a:r>
              <a:rPr lang="en-US" sz="2000" b="1" dirty="0" smtClean="0"/>
              <a:t>new</a:t>
            </a:r>
            <a:r>
              <a:rPr lang="en-US" sz="2000" dirty="0" smtClean="0"/>
              <a:t> </a:t>
            </a:r>
            <a:r>
              <a:rPr lang="en-US" sz="2000" dirty="0" err="1" smtClean="0"/>
              <a:t>ObjectOutputStream</a:t>
            </a:r>
            <a:r>
              <a:rPr lang="en-US" sz="2000" dirty="0" smtClean="0"/>
              <a:t>(</a:t>
            </a:r>
            <a:r>
              <a:rPr lang="en-US" sz="2000" dirty="0" err="1" smtClean="0"/>
              <a:t>fout</a:t>
            </a:r>
            <a:r>
              <a:rPr lang="en-US" sz="2000" dirty="0" smtClean="0"/>
              <a:t>);    </a:t>
            </a:r>
          </a:p>
          <a:p>
            <a:pPr>
              <a:spcBef>
                <a:spcPts val="0"/>
              </a:spcBef>
              <a:buNone/>
            </a:pPr>
            <a:r>
              <a:rPr lang="en-US" sz="2000" dirty="0" smtClean="0"/>
              <a:t>  </a:t>
            </a:r>
            <a:r>
              <a:rPr lang="en-US" sz="2000" dirty="0" err="1" smtClean="0"/>
              <a:t>out.writeObject</a:t>
            </a:r>
            <a:r>
              <a:rPr lang="en-US" sz="2000" dirty="0" smtClean="0"/>
              <a:t>(s1);    </a:t>
            </a:r>
          </a:p>
          <a:p>
            <a:pPr>
              <a:spcBef>
                <a:spcPts val="0"/>
              </a:spcBef>
              <a:buNone/>
            </a:pPr>
            <a:r>
              <a:rPr lang="en-US" sz="2000" dirty="0" smtClean="0"/>
              <a:t>  </a:t>
            </a:r>
            <a:r>
              <a:rPr lang="en-US" sz="2000" dirty="0" err="1" smtClean="0"/>
              <a:t>out.flush</a:t>
            </a:r>
            <a:r>
              <a:rPr lang="en-US" sz="2000" dirty="0" smtClean="0"/>
              <a:t>();    </a:t>
            </a:r>
          </a:p>
          <a:p>
            <a:pPr>
              <a:spcBef>
                <a:spcPts val="0"/>
              </a:spcBef>
              <a:buNone/>
            </a:pPr>
            <a:r>
              <a:rPr lang="en-US" sz="2000" dirty="0" smtClean="0"/>
              <a:t>  //closing the stream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r>
              <a:rPr lang="en-US" sz="2000" dirty="0" err="1" smtClean="0"/>
              <a:t>System.out.println</a:t>
            </a:r>
            <a:r>
              <a:rPr lang="en-US" sz="2000" dirty="0" smtClean="0"/>
              <a:t>("success");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a:t>
            </a:r>
            <a:r>
              <a:rPr lang="en-GB" dirty="0" err="1" smtClean="0"/>
              <a:t>Deserialization</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class</a:t>
            </a:r>
            <a:r>
              <a:rPr lang="en-US" sz="2000" dirty="0" smtClean="0"/>
              <a:t> </a:t>
            </a:r>
            <a:r>
              <a:rPr lang="en-US" sz="2000" dirty="0" err="1" smtClean="0"/>
              <a:t>Depersist</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//Creating stream to read the object  </a:t>
            </a:r>
          </a:p>
          <a:p>
            <a:pPr>
              <a:spcBef>
                <a:spcPts val="0"/>
              </a:spcBef>
              <a:buNone/>
            </a:pPr>
            <a:r>
              <a:rPr lang="en-US" sz="2000" dirty="0" smtClean="0"/>
              <a:t>  </a:t>
            </a:r>
            <a:r>
              <a:rPr lang="en-US" sz="2000" dirty="0" err="1" smtClean="0"/>
              <a:t>ObjectInputStream</a:t>
            </a:r>
            <a:r>
              <a:rPr lang="en-US" sz="2000" dirty="0" smtClean="0"/>
              <a:t> in=</a:t>
            </a:r>
            <a:r>
              <a:rPr lang="en-US" sz="2000" b="1" dirty="0" smtClean="0"/>
              <a:t>new</a:t>
            </a:r>
            <a:r>
              <a:rPr lang="en-US" sz="2000" dirty="0" smtClean="0"/>
              <a:t> </a:t>
            </a:r>
            <a:r>
              <a:rPr lang="en-US" sz="2000" dirty="0" err="1" smtClean="0"/>
              <a:t>ObjectInputStream</a:t>
            </a:r>
            <a:r>
              <a:rPr lang="en-US" sz="2000" dirty="0" smtClean="0"/>
              <a:t>(</a:t>
            </a:r>
            <a:r>
              <a:rPr lang="en-US" sz="2000" b="1" dirty="0" smtClean="0"/>
              <a:t>new</a:t>
            </a:r>
            <a:r>
              <a:rPr lang="en-US" sz="2000" dirty="0" smtClean="0"/>
              <a:t> </a:t>
            </a:r>
            <a:r>
              <a:rPr lang="en-US" sz="2000" dirty="0" err="1" smtClean="0"/>
              <a:t>FileInputStream</a:t>
            </a:r>
            <a:r>
              <a:rPr lang="en-US" sz="2000" dirty="0" smtClean="0"/>
              <a:t>("f.txt"));  </a:t>
            </a:r>
          </a:p>
          <a:p>
            <a:pPr>
              <a:spcBef>
                <a:spcPts val="0"/>
              </a:spcBef>
              <a:buNone/>
            </a:pPr>
            <a:r>
              <a:rPr lang="en-US" sz="2000" dirty="0" smtClean="0"/>
              <a:t>  Student s=(Student)</a:t>
            </a:r>
            <a:r>
              <a:rPr lang="en-US" sz="2000" dirty="0" err="1" smtClean="0"/>
              <a:t>in.readObject</a:t>
            </a:r>
            <a:r>
              <a:rPr lang="en-US" sz="2000" dirty="0" smtClean="0"/>
              <a:t>();  </a:t>
            </a:r>
          </a:p>
          <a:p>
            <a:pPr>
              <a:spcBef>
                <a:spcPts val="0"/>
              </a:spcBef>
              <a:buNone/>
            </a:pPr>
            <a:r>
              <a:rPr lang="en-US" sz="2000" dirty="0" smtClean="0"/>
              <a:t>  //printing the data of the serialized object  </a:t>
            </a:r>
          </a:p>
          <a:p>
            <a:pPr>
              <a:spcBef>
                <a:spcPts val="0"/>
              </a:spcBef>
              <a:buNone/>
            </a:pPr>
            <a:r>
              <a:rPr lang="en-US" sz="2000" dirty="0" smtClean="0"/>
              <a:t>  </a:t>
            </a:r>
            <a:r>
              <a:rPr lang="en-US" sz="2000" dirty="0" err="1" smtClean="0"/>
              <a:t>System.out.println</a:t>
            </a:r>
            <a:r>
              <a:rPr lang="en-US" sz="2000" dirty="0" smtClean="0"/>
              <a:t>(s.id+" "+s.name);  </a:t>
            </a:r>
          </a:p>
          <a:p>
            <a:pPr>
              <a:spcBef>
                <a:spcPts val="0"/>
              </a:spcBef>
              <a:buNone/>
            </a:pPr>
            <a:r>
              <a:rPr lang="en-US" sz="2000" dirty="0" smtClean="0"/>
              <a:t>  //closing the stream  </a:t>
            </a:r>
          </a:p>
          <a:p>
            <a:pPr>
              <a:spcBef>
                <a:spcPts val="0"/>
              </a:spcBef>
              <a:buNone/>
            </a:pPr>
            <a:r>
              <a:rPr lang="en-US" sz="2000" dirty="0" smtClean="0"/>
              <a:t>  </a:t>
            </a:r>
            <a:r>
              <a:rPr lang="en-US" sz="2000" dirty="0" err="1" smtClean="0"/>
              <a:t>in.close</a:t>
            </a: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Collection Framework</a:t>
            </a:r>
            <a:endParaRPr lang="en-US" dirty="0"/>
          </a:p>
        </p:txBody>
      </p:sp>
      <p:sp>
        <p:nvSpPr>
          <p:cNvPr id="3" name="Content Placeholder 2"/>
          <p:cNvSpPr>
            <a:spLocks noGrp="1"/>
          </p:cNvSpPr>
          <p:nvPr>
            <p:ph idx="1"/>
          </p:nvPr>
        </p:nvSpPr>
        <p:spPr/>
        <p:txBody>
          <a:bodyPr/>
          <a:lstStyle/>
          <a:p>
            <a:r>
              <a:rPr lang="en-GB" dirty="0" smtClean="0"/>
              <a:t>provides an architecture to store and manipulate the group of objects.</a:t>
            </a:r>
          </a:p>
          <a:p>
            <a:r>
              <a:rPr lang="en-GB" dirty="0" smtClean="0"/>
              <a:t>achieve all the operations that you perform on a data such as searching, sorting, insertion, manipulation, and deletion.</a:t>
            </a:r>
          </a:p>
          <a:p>
            <a:r>
              <a:rPr lang="en-US" dirty="0" smtClean="0"/>
              <a:t>Java Collection means a single unit of objects. Java Collection framework provides many interfaces (Set, List, Queue, </a:t>
            </a:r>
            <a:r>
              <a:rPr lang="en-US" dirty="0" err="1" smtClean="0"/>
              <a:t>Deque</a:t>
            </a:r>
            <a:r>
              <a:rPr lang="en-US" dirty="0" smtClean="0"/>
              <a:t>) and classes (</a:t>
            </a:r>
            <a:r>
              <a:rPr lang="en-US" dirty="0" err="1" smtClean="0">
                <a:hlinkClick r:id="rId2"/>
              </a:rPr>
              <a:t>ArrayList</a:t>
            </a:r>
            <a:r>
              <a:rPr lang="en-US" dirty="0" smtClean="0"/>
              <a:t>, Vector, </a:t>
            </a:r>
            <a:r>
              <a:rPr lang="en-US" dirty="0" err="1" smtClean="0">
                <a:hlinkClick r:id="rId3"/>
              </a:rPr>
              <a:t>LinkedList</a:t>
            </a:r>
            <a:r>
              <a:rPr lang="en-US" dirty="0" smtClean="0"/>
              <a:t>, </a:t>
            </a:r>
            <a:r>
              <a:rPr lang="en-US" dirty="0" err="1" smtClean="0">
                <a:hlinkClick r:id="rId4"/>
              </a:rPr>
              <a:t>PriorityQueue</a:t>
            </a:r>
            <a:r>
              <a:rPr lang="en-US" dirty="0" smtClean="0"/>
              <a:t>, </a:t>
            </a:r>
            <a:r>
              <a:rPr lang="en-US" dirty="0" err="1" smtClean="0"/>
              <a:t>HashSet</a:t>
            </a:r>
            <a:r>
              <a:rPr lang="en-US" dirty="0" smtClean="0"/>
              <a:t>, </a:t>
            </a:r>
            <a:r>
              <a:rPr lang="en-US" dirty="0" err="1" smtClean="0"/>
              <a:t>LinkedHashSet</a:t>
            </a:r>
            <a:r>
              <a:rPr lang="en-US" dirty="0" smtClean="0"/>
              <a:t>, </a:t>
            </a:r>
            <a:r>
              <a:rPr lang="en-US" dirty="0" err="1" smtClean="0"/>
              <a:t>TreeSet</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Terms used</a:t>
            </a:r>
            <a:endParaRPr lang="en-US" dirty="0"/>
          </a:p>
        </p:txBody>
      </p:sp>
      <p:sp>
        <p:nvSpPr>
          <p:cNvPr id="3" name="Content Placeholder 2"/>
          <p:cNvSpPr>
            <a:spLocks noGrp="1"/>
          </p:cNvSpPr>
          <p:nvPr>
            <p:ph idx="1"/>
          </p:nvPr>
        </p:nvSpPr>
        <p:spPr/>
        <p:txBody>
          <a:bodyPr/>
          <a:lstStyle/>
          <a:p>
            <a:r>
              <a:rPr lang="en-GB" u="sng" dirty="0" smtClean="0"/>
              <a:t>Collection</a:t>
            </a:r>
            <a:r>
              <a:rPr lang="en-GB" dirty="0" smtClean="0"/>
              <a:t> represents a single unit of objects, i.e., a group.</a:t>
            </a:r>
          </a:p>
          <a:p>
            <a:r>
              <a:rPr lang="en-GB" u="sng" dirty="0" smtClean="0"/>
              <a:t>framewor</a:t>
            </a:r>
            <a:r>
              <a:rPr lang="en-GB" dirty="0" smtClean="0"/>
              <a:t>k -  provides readymade </a:t>
            </a:r>
            <a:r>
              <a:rPr lang="en-GB" dirty="0" err="1" smtClean="0"/>
              <a:t>architecture.represents</a:t>
            </a:r>
            <a:r>
              <a:rPr lang="en-GB" dirty="0" smtClean="0"/>
              <a:t> a set of classes and interfaces.</a:t>
            </a:r>
          </a:p>
          <a:p>
            <a:r>
              <a:rPr lang="en-GB" dirty="0" smtClean="0"/>
              <a:t>The Collection framework represents a unified architecture for storing and manipulating a group of objects. </a:t>
            </a:r>
          </a:p>
          <a:p>
            <a:r>
              <a:rPr lang="en-GB" dirty="0" smtClean="0"/>
              <a:t>It has:</a:t>
            </a:r>
          </a:p>
          <a:p>
            <a:pPr marL="514350" indent="-514350">
              <a:buFont typeface="+mj-lt"/>
              <a:buAutoNum type="arabicPeriod"/>
            </a:pPr>
            <a:r>
              <a:rPr lang="en-GB" dirty="0" smtClean="0"/>
              <a:t>Interfaces and its implementations, i.e., classes</a:t>
            </a:r>
          </a:p>
          <a:p>
            <a:pPr marL="514350" indent="-514350">
              <a:buFont typeface="+mj-lt"/>
              <a:buAutoNum type="arabicPeriod"/>
            </a:pPr>
            <a:r>
              <a:rPr lang="en-GB" dirty="0" smtClean="0"/>
              <a:t>Algorithm</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Collection Framework</a:t>
            </a:r>
            <a:br>
              <a:rPr lang="en-US" dirty="0" smtClean="0"/>
            </a:br>
            <a:endParaRPr lang="en-US" dirty="0"/>
          </a:p>
        </p:txBody>
      </p:sp>
      <p:sp>
        <p:nvSpPr>
          <p:cNvPr id="3" name="Content Placeholder 2"/>
          <p:cNvSpPr>
            <a:spLocks noGrp="1"/>
          </p:cNvSpPr>
          <p:nvPr>
            <p:ph idx="1"/>
          </p:nvPr>
        </p:nvSpPr>
        <p:spPr/>
        <p:txBody>
          <a:bodyPr/>
          <a:lstStyle/>
          <a:p>
            <a:r>
              <a:rPr lang="en-GB" dirty="0" smtClean="0"/>
              <a:t>The </a:t>
            </a:r>
            <a:r>
              <a:rPr lang="en-GB" b="1" dirty="0" err="1" smtClean="0"/>
              <a:t>java.util</a:t>
            </a:r>
            <a:r>
              <a:rPr lang="en-GB" dirty="0" smtClean="0"/>
              <a:t> package contains all the classes and interfaces for the Collection framework.</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pic>
        <p:nvPicPr>
          <p:cNvPr id="5" name="Picture 4" descr="Hierarchy of Java Collection framework"/>
          <p:cNvPicPr/>
          <p:nvPr/>
        </p:nvPicPr>
        <p:blipFill>
          <a:blip r:embed="rId2"/>
          <a:srcRect/>
          <a:stretch>
            <a:fillRect/>
          </a:stretch>
        </p:blipFill>
        <p:spPr bwMode="auto">
          <a:xfrm>
            <a:off x="881026" y="2714620"/>
            <a:ext cx="9858444" cy="320390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pic>
        <p:nvPicPr>
          <p:cNvPr id="5" name="Content Placeholder 4" descr="Hierarchy of the Collection Framework in Java"/>
          <p:cNvPicPr>
            <a:picLocks noGrp="1"/>
          </p:cNvPicPr>
          <p:nvPr>
            <p:ph idx="1"/>
          </p:nvPr>
        </p:nvPicPr>
        <p:blipFill>
          <a:blip r:embed="rId2"/>
          <a:srcRect/>
          <a:stretch>
            <a:fillRect/>
          </a:stretch>
        </p:blipFill>
        <p:spPr bwMode="auto">
          <a:xfrm>
            <a:off x="2438400" y="2172494"/>
            <a:ext cx="7315200" cy="36576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smtClean="0"/>
              <a:t>Iterable</a:t>
            </a:r>
            <a:r>
              <a:rPr lang="en-US" dirty="0" smtClean="0"/>
              <a:t> Interface</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The </a:t>
            </a:r>
            <a:r>
              <a:rPr lang="en-GB" dirty="0" err="1" smtClean="0"/>
              <a:t>Iterable</a:t>
            </a:r>
            <a:r>
              <a:rPr lang="en-GB" dirty="0" smtClean="0"/>
              <a:t> interface is the root interface for all the collection classes. The Collection interface extends the </a:t>
            </a:r>
            <a:r>
              <a:rPr lang="en-GB" dirty="0" err="1" smtClean="0"/>
              <a:t>Iterable</a:t>
            </a:r>
            <a:r>
              <a:rPr lang="en-GB" dirty="0" smtClean="0"/>
              <a:t> interface and therefore all the subclasses of Collection interface also implement the </a:t>
            </a:r>
            <a:r>
              <a:rPr lang="en-GB" dirty="0" err="1" smtClean="0"/>
              <a:t>Iterable</a:t>
            </a:r>
            <a:r>
              <a:rPr lang="en-GB" dirty="0" smtClean="0"/>
              <a:t> interface.</a:t>
            </a:r>
          </a:p>
          <a:p>
            <a:r>
              <a:rPr lang="en-GB" dirty="0" smtClean="0"/>
              <a:t>It contains only one abstract method. i.e.,</a:t>
            </a:r>
          </a:p>
          <a:p>
            <a:r>
              <a:rPr lang="en-GB" dirty="0" err="1" smtClean="0"/>
              <a:t>Iterator</a:t>
            </a:r>
            <a:r>
              <a:rPr lang="en-GB" dirty="0" smtClean="0"/>
              <a:t>&lt;T&gt; </a:t>
            </a:r>
            <a:r>
              <a:rPr lang="en-GB" dirty="0" err="1" smtClean="0"/>
              <a:t>iterator</a:t>
            </a:r>
            <a:r>
              <a:rPr lang="en-GB" dirty="0" smtClean="0"/>
              <a:t>()  </a:t>
            </a:r>
          </a:p>
          <a:p>
            <a:r>
              <a:rPr lang="en-GB" dirty="0" smtClean="0"/>
              <a:t>It returns the </a:t>
            </a:r>
            <a:r>
              <a:rPr lang="en-GB" dirty="0" err="1" smtClean="0"/>
              <a:t>iterator</a:t>
            </a:r>
            <a:r>
              <a:rPr lang="en-GB" dirty="0" smtClean="0"/>
              <a:t> over the elements of type 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Module1 - Content</a:t>
            </a:r>
            <a:endParaRPr lang="en-US" dirty="0"/>
          </a:p>
        </p:txBody>
      </p:sp>
      <p:sp>
        <p:nvSpPr>
          <p:cNvPr id="3" name="Content Placeholder 2"/>
          <p:cNvSpPr>
            <a:spLocks noGrp="1"/>
          </p:cNvSpPr>
          <p:nvPr>
            <p:ph idx="1"/>
          </p:nvPr>
        </p:nvSpPr>
        <p:spPr/>
        <p:txBody>
          <a:bodyPr/>
          <a:lstStyle/>
          <a:p>
            <a:r>
              <a:rPr lang="en-US" dirty="0" smtClean="0"/>
              <a:t>Review of Java</a:t>
            </a:r>
          </a:p>
          <a:p>
            <a:r>
              <a:rPr lang="en-US" dirty="0" smtClean="0"/>
              <a:t> Advanced concepts of Java</a:t>
            </a:r>
          </a:p>
          <a:p>
            <a:r>
              <a:rPr lang="en-US" dirty="0" smtClean="0"/>
              <a:t> Java generics</a:t>
            </a:r>
          </a:p>
          <a:p>
            <a:r>
              <a:rPr lang="en-US" smtClean="0"/>
              <a:t>Java </a:t>
            </a:r>
            <a:r>
              <a:rPr lang="en-US" dirty="0" smtClean="0"/>
              <a:t>IO</a:t>
            </a:r>
          </a:p>
          <a:p>
            <a:r>
              <a:rPr lang="en-US" dirty="0" smtClean="0"/>
              <a:t>  New Features of Java</a:t>
            </a:r>
          </a:p>
          <a:p>
            <a:r>
              <a:rPr lang="en-US" dirty="0" smtClean="0"/>
              <a:t> Unit Testing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Interface</a:t>
            </a:r>
            <a:br>
              <a:rPr lang="en-US" dirty="0" smtClean="0"/>
            </a:b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p>
          <a:p>
            <a:r>
              <a:rPr lang="en-GB" dirty="0" smtClean="0"/>
              <a:t>Some of the methods of Collection interface are Boolean add ( Object </a:t>
            </a:r>
            <a:r>
              <a:rPr lang="en-GB" dirty="0" err="1" smtClean="0"/>
              <a:t>obj</a:t>
            </a:r>
            <a:r>
              <a:rPr lang="en-GB" dirty="0" smtClean="0"/>
              <a:t>), Boolean </a:t>
            </a:r>
            <a:r>
              <a:rPr lang="en-GB" dirty="0" err="1" smtClean="0"/>
              <a:t>addAll</a:t>
            </a:r>
            <a:r>
              <a:rPr lang="en-GB" dirty="0" smtClean="0"/>
              <a:t> ( Collection c), void clear(), etc. which are implemented by all the subclasses of Collection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Methods of Collection interface</a:t>
            </a:r>
            <a:br>
              <a:rPr lang="en-US" dirty="0" smtClean="0"/>
            </a:br>
            <a:endParaRPr lang="en-US" dirty="0"/>
          </a:p>
        </p:txBody>
      </p:sp>
      <p:graphicFrame>
        <p:nvGraphicFramePr>
          <p:cNvPr id="5" name="Content Placeholder 4"/>
          <p:cNvGraphicFramePr>
            <a:graphicFrameLocks noGrp="1"/>
          </p:cNvGraphicFramePr>
          <p:nvPr>
            <p:ph idx="1"/>
          </p:nvPr>
        </p:nvGraphicFramePr>
        <p:xfrm>
          <a:off x="838200" y="1071563"/>
          <a:ext cx="10515600" cy="13548360"/>
        </p:xfrm>
        <a:graphic>
          <a:graphicData uri="http://schemas.openxmlformats.org/drawingml/2006/table">
            <a:tbl>
              <a:tblPr firstRow="1" bandRow="1">
                <a:tableStyleId>{5C22544A-7EE6-4342-B048-85BDC9FD1C3A}</a:tableStyleId>
              </a:tblPr>
              <a:tblGrid>
                <a:gridCol w="614330"/>
                <a:gridCol w="5572164"/>
                <a:gridCol w="4329106"/>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public boolean add(E e)</a:t>
                      </a:r>
                    </a:p>
                  </a:txBody>
                  <a:tcPr marL="76200" marR="76200" marT="76200" marB="76200"/>
                </a:tc>
                <a:tc>
                  <a:txBody>
                    <a:bodyPr/>
                    <a:lstStyle/>
                    <a:p>
                      <a:pPr algn="just" fontAlgn="t"/>
                      <a:r>
                        <a:rPr lang="en-GB">
                          <a:solidFill>
                            <a:srgbClr val="333333"/>
                          </a:solidFill>
                          <a:latin typeface="inter-regular"/>
                        </a:rPr>
                        <a:t>It is used to insert an element in this collection.</a:t>
                      </a:r>
                    </a:p>
                  </a:txBody>
                  <a:tcPr marL="76200" marR="76200" marT="76200" marB="76200"/>
                </a:tc>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GB">
                          <a:solidFill>
                            <a:srgbClr val="333333"/>
                          </a:solidFill>
                          <a:latin typeface="inter-regular"/>
                        </a:rPr>
                        <a:t>public boolean addAll(Collection&lt;? extends E&gt; c)</a:t>
                      </a:r>
                    </a:p>
                  </a:txBody>
                  <a:tcPr marL="76200" marR="76200" marT="76200" marB="76200"/>
                </a:tc>
                <a:tc>
                  <a:txBody>
                    <a:bodyPr/>
                    <a:lstStyle/>
                    <a:p>
                      <a:pPr algn="just" fontAlgn="t"/>
                      <a:r>
                        <a:rPr lang="en-GB">
                          <a:solidFill>
                            <a:srgbClr val="333333"/>
                          </a:solidFill>
                          <a:latin typeface="inter-regular"/>
                        </a:rPr>
                        <a:t>It is used to insert the specified collection elements in the invoking collection.</a:t>
                      </a:r>
                    </a:p>
                  </a:txBody>
                  <a:tcPr marL="76200" marR="76200" marT="76200" marB="76200"/>
                </a:tc>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a:solidFill>
                            <a:srgbClr val="333333"/>
                          </a:solidFill>
                          <a:latin typeface="inter-regular"/>
                        </a:rPr>
                        <a:t>public boolean remove(Object element)</a:t>
                      </a:r>
                    </a:p>
                  </a:txBody>
                  <a:tcPr marL="76200" marR="76200" marT="76200" marB="76200"/>
                </a:tc>
                <a:tc>
                  <a:txBody>
                    <a:bodyPr/>
                    <a:lstStyle/>
                    <a:p>
                      <a:pPr algn="just" fontAlgn="t"/>
                      <a:r>
                        <a:rPr lang="en-GB">
                          <a:solidFill>
                            <a:srgbClr val="333333"/>
                          </a:solidFill>
                          <a:latin typeface="inter-regular"/>
                        </a:rPr>
                        <a:t>It is used to delete an element from the collection.</a:t>
                      </a:r>
                    </a:p>
                  </a:txBody>
                  <a:tcPr marL="76200" marR="76200" marT="76200" marB="76200"/>
                </a:tc>
              </a:tr>
              <a:tr h="370840">
                <a:tc>
                  <a:txBody>
                    <a:bodyPr/>
                    <a:lstStyle/>
                    <a:p>
                      <a:pPr algn="just" fontAlgn="t"/>
                      <a:r>
                        <a:rPr lang="en-US">
                          <a:solidFill>
                            <a:srgbClr val="333333"/>
                          </a:solidFill>
                          <a:latin typeface="inter-regular"/>
                        </a:rPr>
                        <a:t>4</a:t>
                      </a:r>
                    </a:p>
                  </a:txBody>
                  <a:tcPr marL="76200" marR="76200" marT="76200" marB="76200"/>
                </a:tc>
                <a:tc>
                  <a:txBody>
                    <a:bodyPr/>
                    <a:lstStyle/>
                    <a:p>
                      <a:pPr algn="just" fontAlgn="t"/>
                      <a:r>
                        <a:rPr lang="en-US">
                          <a:solidFill>
                            <a:srgbClr val="333333"/>
                          </a:solidFill>
                          <a:latin typeface="inter-regular"/>
                        </a:rPr>
                        <a:t>public boolean removeAll(Collection&lt;?&gt; c)</a:t>
                      </a:r>
                    </a:p>
                  </a:txBody>
                  <a:tcPr marL="76200" marR="76200" marT="76200" marB="76200"/>
                </a:tc>
                <a:tc>
                  <a:txBody>
                    <a:bodyPr/>
                    <a:lstStyle/>
                    <a:p>
                      <a:pPr algn="just" fontAlgn="t"/>
                      <a:r>
                        <a:rPr lang="en-GB">
                          <a:solidFill>
                            <a:srgbClr val="333333"/>
                          </a:solidFill>
                          <a:latin typeface="inter-regular"/>
                        </a:rPr>
                        <a:t>It is used to delete all the elements of the specified collection from the invoking collection.</a:t>
                      </a:r>
                    </a:p>
                  </a:txBody>
                  <a:tcPr marL="76200" marR="76200" marT="76200" marB="76200"/>
                </a:tc>
              </a:tr>
              <a:tr h="370840">
                <a:tc>
                  <a:txBody>
                    <a:bodyPr/>
                    <a:lstStyle/>
                    <a:p>
                      <a:pPr algn="just" fontAlgn="t"/>
                      <a:r>
                        <a:rPr lang="en-US">
                          <a:solidFill>
                            <a:srgbClr val="333333"/>
                          </a:solidFill>
                          <a:latin typeface="inter-regular"/>
                        </a:rPr>
                        <a:t>5</a:t>
                      </a:r>
                    </a:p>
                  </a:txBody>
                  <a:tcPr marL="76200" marR="76200" marT="76200" marB="76200"/>
                </a:tc>
                <a:tc>
                  <a:txBody>
                    <a:bodyPr/>
                    <a:lstStyle/>
                    <a:p>
                      <a:pPr algn="just" fontAlgn="t"/>
                      <a:r>
                        <a:rPr lang="en-US">
                          <a:solidFill>
                            <a:srgbClr val="333333"/>
                          </a:solidFill>
                          <a:latin typeface="inter-regular"/>
                        </a:rPr>
                        <a:t>default boolean removeIf(Predicate&lt;? super E&gt; filter)</a:t>
                      </a:r>
                    </a:p>
                  </a:txBody>
                  <a:tcPr marL="76200" marR="76200" marT="76200" marB="76200"/>
                </a:tc>
                <a:tc>
                  <a:txBody>
                    <a:bodyPr/>
                    <a:lstStyle/>
                    <a:p>
                      <a:pPr algn="just" fontAlgn="t"/>
                      <a:r>
                        <a:rPr lang="en-GB">
                          <a:solidFill>
                            <a:srgbClr val="333333"/>
                          </a:solidFill>
                          <a:latin typeface="inter-regular"/>
                        </a:rPr>
                        <a:t>It is used to delete all the elements of the collection that satisfy the specified predicate.</a:t>
                      </a:r>
                    </a:p>
                  </a:txBody>
                  <a:tcPr marL="76200" marR="76200" marT="76200" marB="76200"/>
                </a:tc>
              </a:tr>
              <a:tr h="370840">
                <a:tc>
                  <a:txBody>
                    <a:bodyPr/>
                    <a:lstStyle/>
                    <a:p>
                      <a:pPr algn="just" fontAlgn="t"/>
                      <a:r>
                        <a:rPr lang="en-US">
                          <a:solidFill>
                            <a:srgbClr val="333333"/>
                          </a:solidFill>
                          <a:latin typeface="inter-regular"/>
                        </a:rPr>
                        <a:t>6</a:t>
                      </a:r>
                    </a:p>
                  </a:txBody>
                  <a:tcPr marL="76200" marR="76200" marT="76200" marB="76200"/>
                </a:tc>
                <a:tc>
                  <a:txBody>
                    <a:bodyPr/>
                    <a:lstStyle/>
                    <a:p>
                      <a:pPr algn="just" fontAlgn="t"/>
                      <a:r>
                        <a:rPr lang="en-US">
                          <a:solidFill>
                            <a:srgbClr val="333333"/>
                          </a:solidFill>
                          <a:latin typeface="inter-regular"/>
                        </a:rPr>
                        <a:t>public boolean retainAll(Collection&lt;?&gt; c)</a:t>
                      </a:r>
                    </a:p>
                  </a:txBody>
                  <a:tcPr marL="76200" marR="76200" marT="76200" marB="76200"/>
                </a:tc>
                <a:tc>
                  <a:txBody>
                    <a:bodyPr/>
                    <a:lstStyle/>
                    <a:p>
                      <a:pPr algn="just" fontAlgn="t"/>
                      <a:r>
                        <a:rPr lang="en-GB">
                          <a:solidFill>
                            <a:srgbClr val="333333"/>
                          </a:solidFill>
                          <a:latin typeface="inter-regular"/>
                        </a:rPr>
                        <a:t>It is used to delete all the elements of invoking collection except the specified collection.</a:t>
                      </a:r>
                    </a:p>
                  </a:txBody>
                  <a:tcPr marL="76200" marR="76200" marT="76200" marB="76200"/>
                </a:tc>
              </a:tr>
              <a:tr h="370840">
                <a:tc>
                  <a:txBody>
                    <a:bodyPr/>
                    <a:lstStyle/>
                    <a:p>
                      <a:pPr algn="just" fontAlgn="t"/>
                      <a:r>
                        <a:rPr lang="en-US">
                          <a:solidFill>
                            <a:srgbClr val="333333"/>
                          </a:solidFill>
                          <a:latin typeface="inter-regular"/>
                        </a:rPr>
                        <a:t>7</a:t>
                      </a:r>
                    </a:p>
                  </a:txBody>
                  <a:tcPr marL="76200" marR="76200" marT="76200" marB="76200"/>
                </a:tc>
                <a:tc>
                  <a:txBody>
                    <a:bodyPr/>
                    <a:lstStyle/>
                    <a:p>
                      <a:pPr algn="just" fontAlgn="t"/>
                      <a:r>
                        <a:rPr lang="en-US">
                          <a:solidFill>
                            <a:srgbClr val="333333"/>
                          </a:solidFill>
                          <a:latin typeface="inter-regular"/>
                        </a:rPr>
                        <a:t>public int size()</a:t>
                      </a:r>
                    </a:p>
                  </a:txBody>
                  <a:tcPr marL="76200" marR="76200" marT="76200" marB="76200"/>
                </a:tc>
                <a:tc>
                  <a:txBody>
                    <a:bodyPr/>
                    <a:lstStyle/>
                    <a:p>
                      <a:pPr algn="just" fontAlgn="t"/>
                      <a:r>
                        <a:rPr lang="en-GB">
                          <a:solidFill>
                            <a:srgbClr val="333333"/>
                          </a:solidFill>
                          <a:latin typeface="inter-regular"/>
                        </a:rPr>
                        <a:t>It returns the total number of elements in the collection.</a:t>
                      </a:r>
                    </a:p>
                  </a:txBody>
                  <a:tcPr marL="76200" marR="76200" marT="76200" marB="76200"/>
                </a:tc>
              </a:tr>
              <a:tr h="370840">
                <a:tc>
                  <a:txBody>
                    <a:bodyPr/>
                    <a:lstStyle/>
                    <a:p>
                      <a:pPr algn="just" fontAlgn="t"/>
                      <a:r>
                        <a:rPr lang="en-US">
                          <a:solidFill>
                            <a:srgbClr val="333333"/>
                          </a:solidFill>
                          <a:latin typeface="inter-regular"/>
                        </a:rPr>
                        <a:t>8</a:t>
                      </a:r>
                    </a:p>
                  </a:txBody>
                  <a:tcPr marL="76200" marR="76200" marT="76200" marB="76200"/>
                </a:tc>
                <a:tc>
                  <a:txBody>
                    <a:bodyPr/>
                    <a:lstStyle/>
                    <a:p>
                      <a:pPr algn="just" fontAlgn="t"/>
                      <a:r>
                        <a:rPr lang="en-US">
                          <a:solidFill>
                            <a:srgbClr val="333333"/>
                          </a:solidFill>
                          <a:latin typeface="inter-regular"/>
                        </a:rPr>
                        <a:t>public void clear()</a:t>
                      </a:r>
                    </a:p>
                  </a:txBody>
                  <a:tcPr marL="76200" marR="76200" marT="76200" marB="76200"/>
                </a:tc>
                <a:tc>
                  <a:txBody>
                    <a:bodyPr/>
                    <a:lstStyle/>
                    <a:p>
                      <a:pPr algn="just" fontAlgn="t"/>
                      <a:r>
                        <a:rPr lang="en-GB">
                          <a:solidFill>
                            <a:srgbClr val="333333"/>
                          </a:solidFill>
                          <a:latin typeface="inter-regular"/>
                        </a:rPr>
                        <a:t>It removes the total number of elements from the collection.</a:t>
                      </a:r>
                    </a:p>
                  </a:txBody>
                  <a:tcPr marL="76200" marR="76200" marT="76200" marB="76200"/>
                </a:tc>
              </a:tr>
              <a:tr h="370840">
                <a:tc>
                  <a:txBody>
                    <a:bodyPr/>
                    <a:lstStyle/>
                    <a:p>
                      <a:pPr algn="just" fontAlgn="t"/>
                      <a:r>
                        <a:rPr lang="en-US">
                          <a:solidFill>
                            <a:srgbClr val="333333"/>
                          </a:solidFill>
                          <a:latin typeface="inter-regular"/>
                        </a:rPr>
                        <a:t>9</a:t>
                      </a:r>
                    </a:p>
                  </a:txBody>
                  <a:tcPr marL="76200" marR="76200" marT="76200" marB="76200"/>
                </a:tc>
                <a:tc>
                  <a:txBody>
                    <a:bodyPr/>
                    <a:lstStyle/>
                    <a:p>
                      <a:pPr algn="just" fontAlgn="t"/>
                      <a:r>
                        <a:rPr lang="en-US">
                          <a:solidFill>
                            <a:srgbClr val="333333"/>
                          </a:solidFill>
                          <a:latin typeface="inter-regular"/>
                        </a:rPr>
                        <a:t>public boolean contains(Object element)</a:t>
                      </a:r>
                    </a:p>
                  </a:txBody>
                  <a:tcPr marL="76200" marR="76200" marT="76200" marB="76200"/>
                </a:tc>
                <a:tc>
                  <a:txBody>
                    <a:bodyPr/>
                    <a:lstStyle/>
                    <a:p>
                      <a:pPr algn="just" fontAlgn="t"/>
                      <a:r>
                        <a:rPr lang="en-GB">
                          <a:solidFill>
                            <a:srgbClr val="333333"/>
                          </a:solidFill>
                          <a:latin typeface="inter-regular"/>
                        </a:rPr>
                        <a:t>It is used to search an element.</a:t>
                      </a:r>
                    </a:p>
                  </a:txBody>
                  <a:tcPr marL="76200" marR="76200" marT="76200" marB="76200"/>
                </a:tc>
              </a:tr>
              <a:tr h="370840">
                <a:tc>
                  <a:txBody>
                    <a:bodyPr/>
                    <a:lstStyle/>
                    <a:p>
                      <a:pPr algn="just" fontAlgn="t"/>
                      <a:r>
                        <a:rPr lang="en-US">
                          <a:solidFill>
                            <a:srgbClr val="333333"/>
                          </a:solidFill>
                          <a:latin typeface="inter-regular"/>
                        </a:rPr>
                        <a:t>10</a:t>
                      </a:r>
                    </a:p>
                  </a:txBody>
                  <a:tcPr marL="76200" marR="76200" marT="76200" marB="76200"/>
                </a:tc>
                <a:tc>
                  <a:txBody>
                    <a:bodyPr/>
                    <a:lstStyle/>
                    <a:p>
                      <a:pPr algn="just" fontAlgn="t"/>
                      <a:r>
                        <a:rPr lang="en-US">
                          <a:solidFill>
                            <a:srgbClr val="333333"/>
                          </a:solidFill>
                          <a:latin typeface="inter-regular"/>
                        </a:rPr>
                        <a:t>public boolean containsAll(Collection&lt;?&gt; c)</a:t>
                      </a:r>
                    </a:p>
                  </a:txBody>
                  <a:tcPr marL="76200" marR="76200" marT="76200" marB="76200"/>
                </a:tc>
                <a:tc>
                  <a:txBody>
                    <a:bodyPr/>
                    <a:lstStyle/>
                    <a:p>
                      <a:pPr algn="just" fontAlgn="t"/>
                      <a:r>
                        <a:rPr lang="en-GB">
                          <a:solidFill>
                            <a:srgbClr val="333333"/>
                          </a:solidFill>
                          <a:latin typeface="inter-regular"/>
                        </a:rPr>
                        <a:t>It is used to search the specified collection in the collection.</a:t>
                      </a:r>
                    </a:p>
                  </a:txBody>
                  <a:tcPr marL="76200" marR="76200" marT="76200" marB="76200"/>
                </a:tc>
              </a:tr>
              <a:tr h="370840">
                <a:tc>
                  <a:txBody>
                    <a:bodyPr/>
                    <a:lstStyle/>
                    <a:p>
                      <a:pPr algn="just" fontAlgn="t"/>
                      <a:r>
                        <a:rPr lang="en-US">
                          <a:solidFill>
                            <a:srgbClr val="333333"/>
                          </a:solidFill>
                          <a:latin typeface="inter-regular"/>
                        </a:rPr>
                        <a:t>11</a:t>
                      </a:r>
                    </a:p>
                  </a:txBody>
                  <a:tcPr marL="76200" marR="76200" marT="76200" marB="76200"/>
                </a:tc>
                <a:tc>
                  <a:txBody>
                    <a:bodyPr/>
                    <a:lstStyle/>
                    <a:p>
                      <a:pPr algn="just" fontAlgn="t"/>
                      <a:r>
                        <a:rPr lang="en-US">
                          <a:solidFill>
                            <a:srgbClr val="333333"/>
                          </a:solidFill>
                          <a:latin typeface="inter-regular"/>
                        </a:rPr>
                        <a:t>public Iterator iterator()</a:t>
                      </a:r>
                    </a:p>
                  </a:txBody>
                  <a:tcPr marL="76200" marR="76200" marT="76200" marB="76200"/>
                </a:tc>
                <a:tc>
                  <a:txBody>
                    <a:bodyPr/>
                    <a:lstStyle/>
                    <a:p>
                      <a:pPr algn="just" fontAlgn="t"/>
                      <a:r>
                        <a:rPr lang="en-US">
                          <a:solidFill>
                            <a:srgbClr val="333333"/>
                          </a:solidFill>
                          <a:latin typeface="inter-regular"/>
                        </a:rPr>
                        <a:t>It returns an iterator.</a:t>
                      </a:r>
                    </a:p>
                  </a:txBody>
                  <a:tcPr marL="76200" marR="76200" marT="76200" marB="76200"/>
                </a:tc>
              </a:tr>
              <a:tr h="370840">
                <a:tc>
                  <a:txBody>
                    <a:bodyPr/>
                    <a:lstStyle/>
                    <a:p>
                      <a:pPr algn="just" fontAlgn="t"/>
                      <a:r>
                        <a:rPr lang="en-US">
                          <a:solidFill>
                            <a:srgbClr val="333333"/>
                          </a:solidFill>
                          <a:latin typeface="inter-regular"/>
                        </a:rPr>
                        <a:t>12</a:t>
                      </a:r>
                    </a:p>
                  </a:txBody>
                  <a:tcPr marL="76200" marR="76200" marT="76200" marB="76200"/>
                </a:tc>
                <a:tc>
                  <a:txBody>
                    <a:bodyPr/>
                    <a:lstStyle/>
                    <a:p>
                      <a:pPr algn="just" fontAlgn="t"/>
                      <a:r>
                        <a:rPr lang="en-US">
                          <a:solidFill>
                            <a:srgbClr val="333333"/>
                          </a:solidFill>
                          <a:latin typeface="inter-regular"/>
                        </a:rPr>
                        <a:t>public Object[] toArray()</a:t>
                      </a:r>
                    </a:p>
                  </a:txBody>
                  <a:tcPr marL="76200" marR="76200" marT="76200" marB="76200"/>
                </a:tc>
                <a:tc>
                  <a:txBody>
                    <a:bodyPr/>
                    <a:lstStyle/>
                    <a:p>
                      <a:pPr algn="just" fontAlgn="t"/>
                      <a:r>
                        <a:rPr lang="en-GB">
                          <a:solidFill>
                            <a:srgbClr val="333333"/>
                          </a:solidFill>
                          <a:latin typeface="inter-regular"/>
                        </a:rPr>
                        <a:t>It converts collection into array.</a:t>
                      </a:r>
                    </a:p>
                  </a:txBody>
                  <a:tcPr marL="76200" marR="76200" marT="76200" marB="76200"/>
                </a:tc>
              </a:tr>
              <a:tr h="370840">
                <a:tc>
                  <a:txBody>
                    <a:bodyPr/>
                    <a:lstStyle/>
                    <a:p>
                      <a:pPr algn="just" fontAlgn="t"/>
                      <a:r>
                        <a:rPr lang="en-US">
                          <a:solidFill>
                            <a:srgbClr val="333333"/>
                          </a:solidFill>
                          <a:latin typeface="inter-regular"/>
                        </a:rPr>
                        <a:t>13</a:t>
                      </a:r>
                    </a:p>
                  </a:txBody>
                  <a:tcPr marL="76200" marR="76200" marT="76200" marB="76200"/>
                </a:tc>
                <a:tc>
                  <a:txBody>
                    <a:bodyPr/>
                    <a:lstStyle/>
                    <a:p>
                      <a:pPr algn="just" fontAlgn="t"/>
                      <a:r>
                        <a:rPr lang="fr-FR">
                          <a:solidFill>
                            <a:srgbClr val="333333"/>
                          </a:solidFill>
                          <a:latin typeface="inter-regular"/>
                        </a:rPr>
                        <a:t>public &lt;T&gt; T[] toArray(T[] a)</a:t>
                      </a:r>
                    </a:p>
                  </a:txBody>
                  <a:tcPr marL="76200" marR="76200" marT="76200" marB="76200"/>
                </a:tc>
                <a:tc>
                  <a:txBody>
                    <a:bodyPr/>
                    <a:lstStyle/>
                    <a:p>
                      <a:pPr algn="just" fontAlgn="t"/>
                      <a:r>
                        <a:rPr lang="en-GB">
                          <a:solidFill>
                            <a:srgbClr val="333333"/>
                          </a:solidFill>
                          <a:latin typeface="inter-regular"/>
                        </a:rPr>
                        <a:t>It converts collection into array. Here, the runtime type of the returned array is that of the specified array.</a:t>
                      </a:r>
                    </a:p>
                  </a:txBody>
                  <a:tcPr marL="76200" marR="76200" marT="76200" marB="76200"/>
                </a:tc>
              </a:tr>
              <a:tr h="370840">
                <a:tc>
                  <a:txBody>
                    <a:bodyPr/>
                    <a:lstStyle/>
                    <a:p>
                      <a:pPr algn="just" fontAlgn="t"/>
                      <a:r>
                        <a:rPr lang="en-US">
                          <a:solidFill>
                            <a:srgbClr val="333333"/>
                          </a:solidFill>
                          <a:latin typeface="inter-regular"/>
                        </a:rPr>
                        <a:t>14</a:t>
                      </a:r>
                    </a:p>
                  </a:txBody>
                  <a:tcPr marL="76200" marR="76200" marT="76200" marB="76200"/>
                </a:tc>
                <a:tc>
                  <a:txBody>
                    <a:bodyPr/>
                    <a:lstStyle/>
                    <a:p>
                      <a:pPr algn="just" fontAlgn="t"/>
                      <a:r>
                        <a:rPr lang="en-US">
                          <a:solidFill>
                            <a:srgbClr val="333333"/>
                          </a:solidFill>
                          <a:latin typeface="inter-regular"/>
                        </a:rPr>
                        <a:t>public boolean isEmpty()</a:t>
                      </a:r>
                    </a:p>
                  </a:txBody>
                  <a:tcPr marL="76200" marR="76200" marT="76200" marB="76200"/>
                </a:tc>
                <a:tc>
                  <a:txBody>
                    <a:bodyPr/>
                    <a:lstStyle/>
                    <a:p>
                      <a:pPr algn="just" fontAlgn="t"/>
                      <a:r>
                        <a:rPr lang="en-GB">
                          <a:solidFill>
                            <a:srgbClr val="333333"/>
                          </a:solidFill>
                          <a:latin typeface="inter-regular"/>
                        </a:rPr>
                        <a:t>It checks if collection is empty.</a:t>
                      </a:r>
                    </a:p>
                  </a:txBody>
                  <a:tcPr marL="76200" marR="76200" marT="76200" marB="76200"/>
                </a:tc>
              </a:tr>
              <a:tr h="370840">
                <a:tc>
                  <a:txBody>
                    <a:bodyPr/>
                    <a:lstStyle/>
                    <a:p>
                      <a:pPr algn="just" fontAlgn="t"/>
                      <a:r>
                        <a:rPr lang="en-US">
                          <a:solidFill>
                            <a:srgbClr val="333333"/>
                          </a:solidFill>
                          <a:latin typeface="inter-regular"/>
                        </a:rPr>
                        <a:t>15</a:t>
                      </a:r>
                    </a:p>
                  </a:txBody>
                  <a:tcPr marL="76200" marR="76200" marT="76200" marB="76200"/>
                </a:tc>
                <a:tc>
                  <a:txBody>
                    <a:bodyPr/>
                    <a:lstStyle/>
                    <a:p>
                      <a:pPr algn="just" fontAlgn="t"/>
                      <a:r>
                        <a:rPr lang="en-US">
                          <a:solidFill>
                            <a:srgbClr val="333333"/>
                          </a:solidFill>
                          <a:latin typeface="inter-regular"/>
                        </a:rPr>
                        <a:t>default Stream&lt;E&gt; parallelStream()</a:t>
                      </a:r>
                    </a:p>
                  </a:txBody>
                  <a:tcPr marL="76200" marR="76200" marT="76200" marB="76200"/>
                </a:tc>
                <a:tc>
                  <a:txBody>
                    <a:bodyPr/>
                    <a:lstStyle/>
                    <a:p>
                      <a:pPr algn="just" fontAlgn="t"/>
                      <a:r>
                        <a:rPr lang="en-GB">
                          <a:solidFill>
                            <a:srgbClr val="333333"/>
                          </a:solidFill>
                          <a:latin typeface="inter-regular"/>
                        </a:rPr>
                        <a:t>It returns a possibly parallel Stream with the collection as its source.</a:t>
                      </a:r>
                    </a:p>
                  </a:txBody>
                  <a:tcPr marL="76200" marR="76200" marT="76200" marB="76200"/>
                </a:tc>
              </a:tr>
              <a:tr h="370840">
                <a:tc>
                  <a:txBody>
                    <a:bodyPr/>
                    <a:lstStyle/>
                    <a:p>
                      <a:pPr algn="just" fontAlgn="t"/>
                      <a:r>
                        <a:rPr lang="en-US">
                          <a:solidFill>
                            <a:srgbClr val="333333"/>
                          </a:solidFill>
                          <a:latin typeface="inter-regular"/>
                        </a:rPr>
                        <a:t>16</a:t>
                      </a:r>
                    </a:p>
                  </a:txBody>
                  <a:tcPr marL="76200" marR="76200" marT="76200" marB="76200"/>
                </a:tc>
                <a:tc>
                  <a:txBody>
                    <a:bodyPr/>
                    <a:lstStyle/>
                    <a:p>
                      <a:pPr algn="just" fontAlgn="t"/>
                      <a:r>
                        <a:rPr lang="en-US">
                          <a:solidFill>
                            <a:srgbClr val="333333"/>
                          </a:solidFill>
                          <a:latin typeface="inter-regular"/>
                        </a:rPr>
                        <a:t>default Stream&lt;E&gt; stream()</a:t>
                      </a:r>
                    </a:p>
                  </a:txBody>
                  <a:tcPr marL="76200" marR="76200" marT="76200" marB="76200"/>
                </a:tc>
                <a:tc>
                  <a:txBody>
                    <a:bodyPr/>
                    <a:lstStyle/>
                    <a:p>
                      <a:pPr algn="just" fontAlgn="t"/>
                      <a:r>
                        <a:rPr lang="en-GB">
                          <a:solidFill>
                            <a:srgbClr val="333333"/>
                          </a:solidFill>
                          <a:latin typeface="inter-regular"/>
                        </a:rPr>
                        <a:t>It returns a sequential Stream with the collection as its source.</a:t>
                      </a:r>
                    </a:p>
                  </a:txBody>
                  <a:tcPr marL="76200" marR="76200" marT="76200" marB="76200"/>
                </a:tc>
              </a:tr>
              <a:tr h="370840">
                <a:tc>
                  <a:txBody>
                    <a:bodyPr/>
                    <a:lstStyle/>
                    <a:p>
                      <a:pPr algn="just" fontAlgn="t"/>
                      <a:r>
                        <a:rPr lang="en-US">
                          <a:solidFill>
                            <a:srgbClr val="333333"/>
                          </a:solidFill>
                          <a:latin typeface="inter-regular"/>
                        </a:rPr>
                        <a:t>17</a:t>
                      </a:r>
                    </a:p>
                  </a:txBody>
                  <a:tcPr marL="76200" marR="76200" marT="76200" marB="76200"/>
                </a:tc>
                <a:tc>
                  <a:txBody>
                    <a:bodyPr/>
                    <a:lstStyle/>
                    <a:p>
                      <a:pPr algn="just" fontAlgn="t"/>
                      <a:r>
                        <a:rPr lang="en-US">
                          <a:solidFill>
                            <a:srgbClr val="333333"/>
                          </a:solidFill>
                          <a:latin typeface="inter-regular"/>
                        </a:rPr>
                        <a:t>default Spliterator&lt;E&gt; spliterator()</a:t>
                      </a:r>
                    </a:p>
                  </a:txBody>
                  <a:tcPr marL="76200" marR="76200" marT="76200" marB="76200"/>
                </a:tc>
                <a:tc>
                  <a:txBody>
                    <a:bodyPr/>
                    <a:lstStyle/>
                    <a:p>
                      <a:pPr algn="just" fontAlgn="t"/>
                      <a:r>
                        <a:rPr lang="en-GB">
                          <a:solidFill>
                            <a:srgbClr val="333333"/>
                          </a:solidFill>
                          <a:latin typeface="inter-regular"/>
                        </a:rPr>
                        <a:t>It generates a Spliterator over the specified elements in the collection.</a:t>
                      </a:r>
                    </a:p>
                  </a:txBody>
                  <a:tcPr marL="76200" marR="76200" marT="76200" marB="76200"/>
                </a:tc>
              </a:tr>
              <a:tr h="370840">
                <a:tc>
                  <a:txBody>
                    <a:bodyPr/>
                    <a:lstStyle/>
                    <a:p>
                      <a:pPr algn="just" fontAlgn="t"/>
                      <a:r>
                        <a:rPr lang="en-US">
                          <a:solidFill>
                            <a:srgbClr val="333333"/>
                          </a:solidFill>
                          <a:latin typeface="inter-regular"/>
                        </a:rPr>
                        <a:t>18</a:t>
                      </a:r>
                    </a:p>
                  </a:txBody>
                  <a:tcPr marL="76200" marR="76200" marT="76200" marB="76200"/>
                </a:tc>
                <a:tc>
                  <a:txBody>
                    <a:bodyPr/>
                    <a:lstStyle/>
                    <a:p>
                      <a:pPr algn="just" fontAlgn="t"/>
                      <a:r>
                        <a:rPr lang="en-US">
                          <a:solidFill>
                            <a:srgbClr val="333333"/>
                          </a:solidFill>
                          <a:latin typeface="inter-regular"/>
                        </a:rPr>
                        <a:t>public boolean equals(Object element)</a:t>
                      </a:r>
                    </a:p>
                  </a:txBody>
                  <a:tcPr marL="76200" marR="76200" marT="76200" marB="76200"/>
                </a:tc>
                <a:tc>
                  <a:txBody>
                    <a:bodyPr/>
                    <a:lstStyle/>
                    <a:p>
                      <a:pPr algn="just" fontAlgn="t"/>
                      <a:r>
                        <a:rPr lang="en-US">
                          <a:solidFill>
                            <a:srgbClr val="333333"/>
                          </a:solidFill>
                          <a:latin typeface="inter-regular"/>
                        </a:rPr>
                        <a:t>It matches two collections.</a:t>
                      </a:r>
                    </a:p>
                  </a:txBody>
                  <a:tcPr marL="76200" marR="76200" marT="76200" marB="76200"/>
                </a:tc>
              </a:tr>
              <a:tr h="370840">
                <a:tc>
                  <a:txBody>
                    <a:bodyPr/>
                    <a:lstStyle/>
                    <a:p>
                      <a:pPr algn="just" fontAlgn="t"/>
                      <a:r>
                        <a:rPr lang="en-US">
                          <a:solidFill>
                            <a:srgbClr val="333333"/>
                          </a:solidFill>
                          <a:latin typeface="inter-regular"/>
                        </a:rPr>
                        <a:t>19</a:t>
                      </a:r>
                    </a:p>
                  </a:txBody>
                  <a:tcPr marL="76200" marR="76200" marT="76200" marB="76200"/>
                </a:tc>
                <a:tc>
                  <a:txBody>
                    <a:bodyPr/>
                    <a:lstStyle/>
                    <a:p>
                      <a:pPr algn="just" fontAlgn="t"/>
                      <a:r>
                        <a:rPr lang="en-US">
                          <a:solidFill>
                            <a:srgbClr val="333333"/>
                          </a:solidFill>
                          <a:latin typeface="inter-regular"/>
                        </a:rPr>
                        <a:t>public int hashCode()</a:t>
                      </a:r>
                    </a:p>
                  </a:txBody>
                  <a:tcPr marL="76200" marR="76200" marT="76200" marB="76200"/>
                </a:tc>
                <a:tc>
                  <a:txBody>
                    <a:bodyPr/>
                    <a:lstStyle/>
                    <a:p>
                      <a:pPr algn="just" fontAlgn="t"/>
                      <a:r>
                        <a:rPr lang="en-GB" dirty="0">
                          <a:solidFill>
                            <a:srgbClr val="333333"/>
                          </a:solidFill>
                          <a:latin typeface="inter-regular"/>
                        </a:rPr>
                        <a:t>It returns the hash code number of the collection.</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interface</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err="1" smtClean="0"/>
              <a:t>Iterator</a:t>
            </a:r>
            <a:r>
              <a:rPr lang="en-GB" dirty="0" smtClean="0"/>
              <a:t> interface provides the facility of iterating the elements in a forward direction only.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graphicFrame>
        <p:nvGraphicFramePr>
          <p:cNvPr id="5" name="Table 4"/>
          <p:cNvGraphicFramePr>
            <a:graphicFrameLocks noGrp="1"/>
          </p:cNvGraphicFramePr>
          <p:nvPr/>
        </p:nvGraphicFramePr>
        <p:xfrm>
          <a:off x="1595406" y="2071678"/>
          <a:ext cx="8127999" cy="2606040"/>
        </p:xfrm>
        <a:graphic>
          <a:graphicData uri="http://schemas.openxmlformats.org/drawingml/2006/table">
            <a:tbl>
              <a:tblPr firstRow="1" bandRow="1">
                <a:tableStyleId>{5C22544A-7EE6-4342-B048-85BDC9FD1C3A}</a:tableStyleId>
              </a:tblPr>
              <a:tblGrid>
                <a:gridCol w="714380"/>
                <a:gridCol w="2857520"/>
                <a:gridCol w="4556099"/>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public boolean hasNext()</a:t>
                      </a:r>
                    </a:p>
                  </a:txBody>
                  <a:tcPr marL="76200" marR="76200" marT="76200" marB="76200"/>
                </a:tc>
                <a:tc>
                  <a:txBody>
                    <a:bodyPr/>
                    <a:lstStyle/>
                    <a:p>
                      <a:pPr algn="just" fontAlgn="t"/>
                      <a:r>
                        <a:rPr lang="en-GB">
                          <a:solidFill>
                            <a:srgbClr val="333333"/>
                          </a:solidFill>
                          <a:latin typeface="inter-regular"/>
                        </a:rPr>
                        <a:t>It returns true if the iterator has more elements otherwise it returns false.</a:t>
                      </a:r>
                    </a:p>
                  </a:txBody>
                  <a:tcPr marL="76200" marR="76200" marT="76200" marB="76200"/>
                </a:tc>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US" dirty="0">
                          <a:solidFill>
                            <a:srgbClr val="333333"/>
                          </a:solidFill>
                          <a:latin typeface="inter-regular"/>
                        </a:rPr>
                        <a:t>public Object next()</a:t>
                      </a:r>
                    </a:p>
                  </a:txBody>
                  <a:tcPr marL="76200" marR="76200" marT="76200" marB="76200"/>
                </a:tc>
                <a:tc>
                  <a:txBody>
                    <a:bodyPr/>
                    <a:lstStyle/>
                    <a:p>
                      <a:pPr algn="just" fontAlgn="t"/>
                      <a:r>
                        <a:rPr lang="en-GB">
                          <a:solidFill>
                            <a:srgbClr val="333333"/>
                          </a:solidFill>
                          <a:latin typeface="inter-regular"/>
                        </a:rPr>
                        <a:t>It returns the element and moves the cursor pointer to the next element.</a:t>
                      </a:r>
                    </a:p>
                  </a:txBody>
                  <a:tcPr marL="76200" marR="76200" marT="76200" marB="76200"/>
                </a:tc>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dirty="0">
                          <a:solidFill>
                            <a:srgbClr val="333333"/>
                          </a:solidFill>
                          <a:latin typeface="inter-regular"/>
                        </a:rPr>
                        <a:t>public void remove()</a:t>
                      </a:r>
                    </a:p>
                  </a:txBody>
                  <a:tcPr marL="76200" marR="76200" marT="76200" marB="76200"/>
                </a:tc>
                <a:tc>
                  <a:txBody>
                    <a:bodyPr/>
                    <a:lstStyle/>
                    <a:p>
                      <a:pPr algn="just" fontAlgn="t"/>
                      <a:r>
                        <a:rPr lang="en-GB" dirty="0">
                          <a:solidFill>
                            <a:srgbClr val="333333"/>
                          </a:solidFill>
                          <a:latin typeface="inter-regular"/>
                        </a:rPr>
                        <a:t>It removes the last elements returned by the </a:t>
                      </a:r>
                      <a:r>
                        <a:rPr lang="en-GB" dirty="0" err="1">
                          <a:solidFill>
                            <a:srgbClr val="333333"/>
                          </a:solidFill>
                          <a:latin typeface="inter-regular"/>
                        </a:rPr>
                        <a:t>iterator</a:t>
                      </a:r>
                      <a:r>
                        <a:rPr lang="en-GB" dirty="0">
                          <a:solidFill>
                            <a:srgbClr val="333333"/>
                          </a:solidFill>
                          <a:latin typeface="inter-regular"/>
                        </a:rPr>
                        <a:t>. It is less used.</a:t>
                      </a:r>
                    </a:p>
                  </a:txBody>
                  <a:tcPr marL="76200" marR="76200" marT="76200" marB="7620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used to iterate or traverse or retrieve a Collection or Stream object’s elements one by one.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pic>
        <p:nvPicPr>
          <p:cNvPr id="5" name="Content Placeholder 4" descr="Java Cursors"/>
          <p:cNvPicPr>
            <a:picLocks noGrp="1"/>
          </p:cNvPicPr>
          <p:nvPr>
            <p:ph idx="1"/>
          </p:nvPr>
        </p:nvPicPr>
        <p:blipFill>
          <a:blip r:embed="rId2"/>
          <a:srcRect/>
          <a:stretch>
            <a:fillRect/>
          </a:stretch>
        </p:blipFill>
        <p:spPr bwMode="auto">
          <a:xfrm>
            <a:off x="2845926" y="1825625"/>
            <a:ext cx="6500147" cy="435133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 collection by </a:t>
            </a:r>
            <a:endParaRPr lang="en-US" dirty="0"/>
          </a:p>
        </p:txBody>
      </p:sp>
      <p:sp>
        <p:nvSpPr>
          <p:cNvPr id="3" name="Content Placeholder 2"/>
          <p:cNvSpPr>
            <a:spLocks noGrp="1"/>
          </p:cNvSpPr>
          <p:nvPr>
            <p:ph idx="1"/>
          </p:nvPr>
        </p:nvSpPr>
        <p:spPr/>
        <p:txBody>
          <a:bodyPr/>
          <a:lstStyle/>
          <a:p>
            <a:r>
              <a:rPr lang="en-GB" dirty="0" smtClean="0"/>
              <a:t>Using </a:t>
            </a:r>
            <a:r>
              <a:rPr lang="en-GB" b="1" dirty="0" err="1" smtClean="0"/>
              <a:t>iterator</a:t>
            </a:r>
            <a:r>
              <a:rPr lang="en-GB" b="1" dirty="0" smtClean="0"/>
              <a:t>()</a:t>
            </a:r>
            <a:r>
              <a:rPr lang="en-GB" dirty="0" smtClean="0"/>
              <a:t> Method</a:t>
            </a:r>
          </a:p>
          <a:p>
            <a:r>
              <a:rPr lang="en-GB" dirty="0" smtClean="0"/>
              <a:t>Using </a:t>
            </a:r>
            <a:r>
              <a:rPr lang="en-GB" b="1" dirty="0" err="1" smtClean="0"/>
              <a:t>forEach</a:t>
            </a:r>
            <a:r>
              <a:rPr lang="en-GB" b="1" dirty="0" smtClean="0"/>
              <a:t>()</a:t>
            </a:r>
            <a:r>
              <a:rPr lang="en-GB" dirty="0" smtClean="0"/>
              <a:t> Method</a:t>
            </a:r>
          </a:p>
          <a:p>
            <a:r>
              <a:rPr lang="en-GB" dirty="0" smtClean="0"/>
              <a:t>Using </a:t>
            </a:r>
            <a:r>
              <a:rPr lang="en-GB" b="1" dirty="0" err="1" smtClean="0"/>
              <a:t>listIterator</a:t>
            </a:r>
            <a:r>
              <a:rPr lang="en-GB" b="1" dirty="0" smtClean="0"/>
              <a:t>()</a:t>
            </a:r>
            <a:r>
              <a:rPr lang="en-GB" dirty="0" smtClean="0"/>
              <a:t> Method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Enumerator</a:t>
            </a:r>
            <a:endParaRPr lang="en-US" dirty="0"/>
          </a:p>
        </p:txBody>
      </p:sp>
      <p:sp>
        <p:nvSpPr>
          <p:cNvPr id="3" name="Content Placeholder 2"/>
          <p:cNvSpPr>
            <a:spLocks noGrp="1"/>
          </p:cNvSpPr>
          <p:nvPr>
            <p:ph idx="1"/>
          </p:nvPr>
        </p:nvSpPr>
        <p:spPr/>
        <p:txBody>
          <a:bodyPr/>
          <a:lstStyle/>
          <a:p>
            <a:r>
              <a:rPr lang="en-GB" dirty="0" smtClean="0"/>
              <a:t>It is an interface used to get elements of legacy collections(Vector, </a:t>
            </a:r>
            <a:r>
              <a:rPr lang="en-GB" dirty="0" err="1" smtClean="0"/>
              <a:t>Hashtable</a:t>
            </a:r>
            <a:r>
              <a:rPr lang="en-GB" dirty="0" smtClean="0"/>
              <a:t>). Enumeration is the first </a:t>
            </a:r>
            <a:r>
              <a:rPr lang="en-GB" dirty="0" err="1" smtClean="0"/>
              <a:t>iterator</a:t>
            </a:r>
            <a:r>
              <a:rPr lang="en-GB" dirty="0" smtClean="0"/>
              <a:t> present from JDK 1.0, rests are included in JDK 1.2 with more functionality.</a:t>
            </a:r>
          </a:p>
          <a:p>
            <a:r>
              <a:rPr lang="en-GB" dirty="0" smtClean="0"/>
              <a:t>There are </a:t>
            </a:r>
            <a:r>
              <a:rPr lang="en-GB" b="1" dirty="0" smtClean="0"/>
              <a:t>two</a:t>
            </a:r>
            <a:r>
              <a:rPr lang="en-GB" dirty="0" smtClean="0"/>
              <a:t> methods in the Enumeration interface namely : </a:t>
            </a:r>
          </a:p>
          <a:p>
            <a:r>
              <a:rPr lang="en-GB" b="1" dirty="0" smtClean="0"/>
              <a:t>1. public </a:t>
            </a:r>
            <a:r>
              <a:rPr lang="en-GB" b="1" dirty="0" err="1" smtClean="0"/>
              <a:t>boolean</a:t>
            </a:r>
            <a:r>
              <a:rPr lang="en-GB" b="1" dirty="0" smtClean="0"/>
              <a:t> </a:t>
            </a:r>
            <a:r>
              <a:rPr lang="en-GB" b="1" dirty="0" err="1" smtClean="0"/>
              <a:t>hasMoreElements</a:t>
            </a:r>
            <a:r>
              <a:rPr lang="en-GB" b="1" dirty="0" smtClean="0"/>
              <a:t>(): </a:t>
            </a:r>
            <a:r>
              <a:rPr lang="en-GB" dirty="0" smtClean="0"/>
              <a:t>This method tests if this enumeration contains more elements or not.</a:t>
            </a:r>
          </a:p>
          <a:p>
            <a:r>
              <a:rPr lang="en-GB" b="1" dirty="0" smtClean="0"/>
              <a:t>2. public Object </a:t>
            </a:r>
            <a:r>
              <a:rPr lang="en-GB" b="1" dirty="0" err="1" smtClean="0"/>
              <a:t>nextElement</a:t>
            </a:r>
            <a:r>
              <a:rPr lang="en-GB" b="1" dirty="0" smtClean="0"/>
              <a:t>(): </a:t>
            </a:r>
            <a:r>
              <a:rPr lang="en-GB" dirty="0" smtClean="0"/>
              <a:t>This method returns the next element of this enumeration. It throws </a:t>
            </a:r>
            <a:r>
              <a:rPr lang="en-GB" dirty="0" err="1" smtClean="0"/>
              <a:t>NoSuchElementException</a:t>
            </a:r>
            <a:r>
              <a:rPr lang="en-GB" dirty="0" smtClean="0"/>
              <a:t> if no more element is present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dirty="0" smtClean="0"/>
              <a:t>import </a:t>
            </a:r>
            <a:r>
              <a:rPr lang="en-US" dirty="0" err="1" smtClean="0"/>
              <a:t>java.util.Enumeration</a:t>
            </a:r>
            <a:r>
              <a:rPr lang="en-US" dirty="0" smtClean="0"/>
              <a:t>;</a:t>
            </a:r>
          </a:p>
          <a:p>
            <a:pPr>
              <a:spcBef>
                <a:spcPts val="0"/>
              </a:spcBef>
              <a:buNone/>
            </a:pPr>
            <a:r>
              <a:rPr lang="en-US" dirty="0" smtClean="0"/>
              <a:t>import </a:t>
            </a:r>
            <a:r>
              <a:rPr lang="en-US" dirty="0" err="1" smtClean="0"/>
              <a:t>java.util.Vector</a:t>
            </a:r>
            <a:r>
              <a:rPr lang="en-US" dirty="0" smtClean="0"/>
              <a:t>;</a:t>
            </a:r>
          </a:p>
          <a:p>
            <a:pPr>
              <a:spcBef>
                <a:spcPts val="0"/>
              </a:spcBef>
              <a:buNone/>
            </a:pPr>
            <a:r>
              <a:rPr lang="en-US" dirty="0" smtClean="0"/>
              <a:t>  </a:t>
            </a:r>
          </a:p>
          <a:p>
            <a:pPr>
              <a:spcBef>
                <a:spcPts val="0"/>
              </a:spcBef>
              <a:buNone/>
            </a:pPr>
            <a:r>
              <a:rPr lang="en-US" dirty="0" smtClean="0"/>
              <a:t>public class Test {</a:t>
            </a:r>
          </a:p>
          <a:p>
            <a:pPr>
              <a:spcBef>
                <a:spcPts val="0"/>
              </a:spcBef>
              <a:buNone/>
            </a:pPr>
            <a:r>
              <a:rPr lang="en-US" dirty="0" smtClean="0"/>
              <a:t>    </a:t>
            </a:r>
          </a:p>
          <a:p>
            <a:pPr>
              <a:spcBef>
                <a:spcPts val="0"/>
              </a:spcBef>
              <a:buNone/>
            </a:pPr>
            <a:r>
              <a:rPr lang="en-US" dirty="0" smtClean="0"/>
              <a:t>    public static void main(String[] </a:t>
            </a:r>
            <a:r>
              <a:rPr lang="en-US" dirty="0" err="1" smtClean="0"/>
              <a:t>args</a:t>
            </a:r>
            <a:r>
              <a:rPr lang="en-US" dirty="0" smtClean="0"/>
              <a:t>)</a:t>
            </a:r>
          </a:p>
          <a:p>
            <a:pPr>
              <a:spcBef>
                <a:spcPts val="0"/>
              </a:spcBef>
              <a:buNone/>
            </a:pPr>
            <a:r>
              <a:rPr lang="en-US" dirty="0" smtClean="0"/>
              <a:t>    {</a:t>
            </a:r>
          </a:p>
          <a:p>
            <a:pPr>
              <a:spcBef>
                <a:spcPts val="0"/>
              </a:spcBef>
              <a:buNone/>
            </a:pPr>
            <a:r>
              <a:rPr lang="en-US" dirty="0" smtClean="0"/>
              <a:t>        Vector v = new Vector();</a:t>
            </a:r>
          </a:p>
          <a:p>
            <a:pPr>
              <a:spcBef>
                <a:spcPts val="0"/>
              </a:spcBef>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10; </a:t>
            </a:r>
            <a:r>
              <a:rPr lang="en-US" dirty="0" err="1" smtClean="0"/>
              <a:t>i</a:t>
            </a:r>
            <a:r>
              <a:rPr lang="en-US" dirty="0" smtClean="0"/>
              <a:t>++)</a:t>
            </a:r>
          </a:p>
          <a:p>
            <a:pPr>
              <a:spcBef>
                <a:spcPts val="0"/>
              </a:spcBef>
              <a:buNone/>
            </a:pPr>
            <a:r>
              <a:rPr lang="en-US" dirty="0" smtClean="0"/>
              <a:t>                       </a:t>
            </a:r>
            <a:r>
              <a:rPr lang="en-US" dirty="0" err="1" smtClean="0"/>
              <a:t>v.addElement</a:t>
            </a:r>
            <a:r>
              <a:rPr lang="en-US" dirty="0" smtClean="0"/>
              <a:t>(</a:t>
            </a:r>
            <a:r>
              <a:rPr lang="en-US" dirty="0" err="1" smtClean="0"/>
              <a:t>i</a:t>
            </a:r>
            <a:r>
              <a:rPr lang="en-US" dirty="0" smtClean="0"/>
              <a:t>);</a:t>
            </a:r>
          </a:p>
          <a:p>
            <a:pPr>
              <a:spcBef>
                <a:spcPts val="0"/>
              </a:spcBef>
              <a:buNone/>
            </a:pPr>
            <a:r>
              <a:rPr lang="en-US" dirty="0" smtClean="0"/>
              <a:t> </a:t>
            </a:r>
          </a:p>
          <a:p>
            <a:pPr>
              <a:spcBef>
                <a:spcPts val="0"/>
              </a:spcBef>
              <a:buNone/>
            </a:pPr>
            <a:r>
              <a:rPr lang="en-US" dirty="0" smtClean="0"/>
              <a:t>        // Printing elements in vector object</a:t>
            </a:r>
          </a:p>
          <a:p>
            <a:pPr>
              <a:spcBef>
                <a:spcPts val="0"/>
              </a:spcBef>
              <a:buNone/>
            </a:pPr>
            <a:r>
              <a:rPr lang="en-US" dirty="0" smtClean="0"/>
              <a:t>        </a:t>
            </a:r>
            <a:r>
              <a:rPr lang="en-US" dirty="0" err="1" smtClean="0"/>
              <a:t>System.out.println</a:t>
            </a:r>
            <a:r>
              <a:rPr lang="en-US" dirty="0" smtClean="0"/>
              <a:t>(v);</a:t>
            </a:r>
          </a:p>
          <a:p>
            <a:pPr>
              <a:spcBef>
                <a:spcPts val="0"/>
              </a:spcBef>
              <a:buNone/>
            </a:pPr>
            <a:r>
              <a:rPr lang="en-US" dirty="0" smtClean="0"/>
              <a:t>         Enumeration e = </a:t>
            </a:r>
            <a:r>
              <a:rPr lang="en-US" dirty="0" err="1" smtClean="0"/>
              <a:t>v.elements</a:t>
            </a:r>
            <a:r>
              <a:rPr lang="en-US" dirty="0" smtClean="0"/>
              <a:t>();</a:t>
            </a:r>
          </a:p>
          <a:p>
            <a:pPr>
              <a:spcBef>
                <a:spcPts val="0"/>
              </a:spcBef>
              <a:buNone/>
            </a:pPr>
            <a:r>
              <a:rPr lang="en-US" dirty="0" smtClean="0"/>
              <a:t>        while (</a:t>
            </a:r>
            <a:r>
              <a:rPr lang="en-US" dirty="0" err="1" smtClean="0"/>
              <a:t>e.hasMoreElements</a:t>
            </a:r>
            <a:r>
              <a:rPr lang="en-US" dirty="0" smtClean="0"/>
              <a:t>()) {</a:t>
            </a:r>
          </a:p>
          <a:p>
            <a:pPr>
              <a:spcBef>
                <a:spcPts val="0"/>
              </a:spcBef>
              <a:buNone/>
            </a:pPr>
            <a:r>
              <a:rPr lang="en-US" dirty="0" smtClean="0"/>
              <a:t>                    </a:t>
            </a:r>
            <a:r>
              <a:rPr lang="en-US" dirty="0" err="1" smtClean="0"/>
              <a:t>int</a:t>
            </a:r>
            <a:r>
              <a:rPr lang="en-US" dirty="0" smtClean="0"/>
              <a:t> </a:t>
            </a:r>
            <a:r>
              <a:rPr lang="en-US" dirty="0" err="1" smtClean="0"/>
              <a:t>i</a:t>
            </a:r>
            <a:r>
              <a:rPr lang="en-US" dirty="0" smtClean="0"/>
              <a:t> = (Integer)</a:t>
            </a:r>
            <a:r>
              <a:rPr lang="en-US" dirty="0" err="1" smtClean="0"/>
              <a:t>e.nextElement</a:t>
            </a:r>
            <a:r>
              <a:rPr lang="en-US" dirty="0" smtClean="0"/>
              <a:t>();</a:t>
            </a:r>
          </a:p>
          <a:p>
            <a:pPr>
              <a:spcBef>
                <a:spcPts val="0"/>
              </a:spcBef>
              <a:buNone/>
            </a:pPr>
            <a:r>
              <a:rPr lang="en-US" dirty="0" smtClean="0"/>
              <a:t>             </a:t>
            </a:r>
            <a:r>
              <a:rPr lang="en-US" dirty="0" err="1" smtClean="0"/>
              <a:t>System.out.print</a:t>
            </a:r>
            <a:r>
              <a:rPr lang="en-US" dirty="0" smtClean="0"/>
              <a:t>(</a:t>
            </a:r>
            <a:r>
              <a:rPr lang="en-US" dirty="0" err="1" smtClean="0"/>
              <a:t>i</a:t>
            </a:r>
            <a:r>
              <a:rPr lang="en-US" dirty="0" smtClean="0"/>
              <a:t> + "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Distinguish between </a:t>
            </a:r>
            <a:r>
              <a:rPr lang="en-GB" dirty="0" err="1" smtClean="0"/>
              <a:t>Iterator</a:t>
            </a:r>
            <a:r>
              <a:rPr lang="en-GB" dirty="0" smtClean="0"/>
              <a:t> and Enumeration.</a:t>
            </a:r>
            <a:endParaRPr lang="en-US" dirty="0"/>
          </a:p>
        </p:txBody>
      </p:sp>
      <p:graphicFrame>
        <p:nvGraphicFramePr>
          <p:cNvPr id="5" name="Content Placeholder 4"/>
          <p:cNvGraphicFramePr>
            <a:graphicFrameLocks noGrp="1"/>
          </p:cNvGraphicFramePr>
          <p:nvPr>
            <p:ph idx="1"/>
          </p:nvPr>
        </p:nvGraphicFramePr>
        <p:xfrm>
          <a:off x="838200" y="1825625"/>
          <a:ext cx="10515600" cy="7574280"/>
        </p:xfrm>
        <a:graphic>
          <a:graphicData uri="http://schemas.openxmlformats.org/drawingml/2006/table">
            <a:tbl>
              <a:tblPr firstRow="1" bandRow="1">
                <a:tableStyleId>{5C22544A-7EE6-4342-B048-85BDC9FD1C3A}</a:tableStyleId>
              </a:tblPr>
              <a:tblGrid>
                <a:gridCol w="900082"/>
                <a:gridCol w="1357322"/>
                <a:gridCol w="3786214"/>
                <a:gridCol w="4471982"/>
              </a:tblGrid>
              <a:tr h="370840">
                <a:tc>
                  <a:txBody>
                    <a:bodyPr/>
                    <a:lstStyle/>
                    <a:p>
                      <a:pPr algn="ctr"/>
                      <a:r>
                        <a:rPr lang="en-US" b="1" dirty="0">
                          <a:solidFill>
                            <a:srgbClr val="000000"/>
                          </a:solidFill>
                          <a:latin typeface="inherit"/>
                        </a:rPr>
                        <a:t>Sr. No.</a:t>
                      </a:r>
                    </a:p>
                  </a:txBody>
                  <a:tcPr marL="95250" marR="95250" marT="114300" marB="114300" anchor="ctr"/>
                </a:tc>
                <a:tc>
                  <a:txBody>
                    <a:bodyPr/>
                    <a:lstStyle/>
                    <a:p>
                      <a:pPr algn="ctr"/>
                      <a:r>
                        <a:rPr lang="en-US" b="1">
                          <a:solidFill>
                            <a:srgbClr val="000000"/>
                          </a:solidFill>
                          <a:latin typeface="inherit"/>
                        </a:rPr>
                        <a:t>Key</a:t>
                      </a:r>
                    </a:p>
                  </a:txBody>
                  <a:tcPr marL="95250" marR="95250" marT="114300" marB="114300" anchor="ctr"/>
                </a:tc>
                <a:tc>
                  <a:txBody>
                    <a:bodyPr/>
                    <a:lstStyle/>
                    <a:p>
                      <a:pPr algn="ctr"/>
                      <a:r>
                        <a:rPr lang="en-US" b="1">
                          <a:solidFill>
                            <a:srgbClr val="000000"/>
                          </a:solidFill>
                          <a:latin typeface="inherit"/>
                        </a:rPr>
                        <a:t>Iterator</a:t>
                      </a:r>
                    </a:p>
                  </a:txBody>
                  <a:tcPr marL="95250" marR="95250" marT="114300" marB="114300" anchor="ctr"/>
                </a:tc>
                <a:tc>
                  <a:txBody>
                    <a:bodyPr/>
                    <a:lstStyle/>
                    <a:p>
                      <a:pPr algn="ctr"/>
                      <a:r>
                        <a:rPr lang="en-US" b="1">
                          <a:solidFill>
                            <a:srgbClr val="000000"/>
                          </a:solidFill>
                          <a:latin typeface="inherit"/>
                        </a:rPr>
                        <a:t>Enumeration</a:t>
                      </a:r>
                    </a:p>
                  </a:txBody>
                  <a:tcPr marL="95250" marR="95250" marT="114300" marB="114300" anchor="ctr"/>
                </a:tc>
              </a:tr>
              <a:tr h="370840">
                <a:tc>
                  <a:txBody>
                    <a:bodyPr/>
                    <a:lstStyle/>
                    <a:p>
                      <a:pPr algn="ctr"/>
                      <a:r>
                        <a:rPr lang="en-US" b="0">
                          <a:latin typeface="inherit"/>
                        </a:rPr>
                        <a:t>1</a:t>
                      </a:r>
                      <a:r>
                        <a:rPr lang="en-US"/>
                        <a:t/>
                      </a:r>
                      <a:br>
                        <a:rPr lang="en-US"/>
                      </a:br>
                      <a:endParaRPr lang="en-US"/>
                    </a:p>
                  </a:txBody>
                  <a:tcPr marL="76200" marR="76200" marT="76200" marB="76200" anchor="ctr"/>
                </a:tc>
                <a:tc>
                  <a:txBody>
                    <a:bodyPr/>
                    <a:lstStyle/>
                    <a:p>
                      <a:pPr algn="l"/>
                      <a:r>
                        <a:rPr lang="en-US" b="0">
                          <a:latin typeface="inherit"/>
                        </a:rPr>
                        <a:t>Basic</a:t>
                      </a:r>
                      <a:r>
                        <a:rPr lang="en-US"/>
                        <a:t/>
                      </a:r>
                      <a:br>
                        <a:rPr lang="en-US"/>
                      </a:br>
                      <a:endParaRPr lang="en-US"/>
                    </a:p>
                  </a:txBody>
                  <a:tcPr marL="76200" marR="76200" marT="76200" marB="76200" anchor="ctr"/>
                </a:tc>
                <a:tc>
                  <a:txBody>
                    <a:bodyPr/>
                    <a:lstStyle/>
                    <a:p>
                      <a:pPr algn="l"/>
                      <a:r>
                        <a:rPr lang="en-GB" b="0">
                          <a:latin typeface="inherit"/>
                        </a:rPr>
                        <a:t>In Iterator,  we can read and remove element while traversing element in the collections. </a:t>
                      </a:r>
                      <a:r>
                        <a:rPr lang="en-GB"/>
                        <a:t/>
                      </a:r>
                      <a:br>
                        <a:rPr lang="en-GB"/>
                      </a:br>
                      <a:endParaRPr lang="en-GB"/>
                    </a:p>
                  </a:txBody>
                  <a:tcPr marL="76200" marR="76200" marT="76200" marB="76200" anchor="ctr"/>
                </a:tc>
                <a:tc>
                  <a:txBody>
                    <a:bodyPr/>
                    <a:lstStyle/>
                    <a:p>
                      <a:pPr algn="l"/>
                      <a:r>
                        <a:rPr lang="en-GB" b="0">
                          <a:latin typeface="inherit"/>
                        </a:rPr>
                        <a:t>Using Enumeration, we can only read element during traversing element in the collections.</a:t>
                      </a:r>
                      <a:r>
                        <a:rPr lang="en-GB"/>
                        <a:t/>
                      </a:r>
                      <a:br>
                        <a:rPr lang="en-GB"/>
                      </a:br>
                      <a:endParaRPr lang="en-GB"/>
                    </a:p>
                  </a:txBody>
                  <a:tcPr marL="76200" marR="76200" marT="76200" marB="76200" anchor="ctr"/>
                </a:tc>
              </a:tr>
              <a:tr h="370840">
                <a:tc>
                  <a:txBody>
                    <a:bodyPr/>
                    <a:lstStyle/>
                    <a:p>
                      <a:pPr algn="ctr"/>
                      <a:r>
                        <a:rPr lang="en-US" b="0">
                          <a:latin typeface="inherit"/>
                        </a:rPr>
                        <a:t>2. </a:t>
                      </a:r>
                      <a:r>
                        <a:rPr lang="en-US"/>
                        <a:t/>
                      </a:r>
                      <a:br>
                        <a:rPr lang="en-US"/>
                      </a:br>
                      <a:endParaRPr lang="en-US"/>
                    </a:p>
                  </a:txBody>
                  <a:tcPr marL="76200" marR="76200" marT="76200" marB="76200" anchor="ctr"/>
                </a:tc>
                <a:tc>
                  <a:txBody>
                    <a:bodyPr/>
                    <a:lstStyle/>
                    <a:p>
                      <a:pPr algn="l"/>
                      <a:r>
                        <a:rPr lang="en-US" b="0">
                          <a:latin typeface="inherit"/>
                        </a:rPr>
                        <a:t>Access </a:t>
                      </a:r>
                      <a:r>
                        <a:rPr lang="en-US"/>
                        <a:t/>
                      </a:r>
                      <a:br>
                        <a:rPr lang="en-US"/>
                      </a:br>
                      <a:endParaRPr lang="en-US"/>
                    </a:p>
                  </a:txBody>
                  <a:tcPr marL="76200" marR="76200" marT="76200" marB="76200" anchor="ctr"/>
                </a:tc>
                <a:tc>
                  <a:txBody>
                    <a:bodyPr/>
                    <a:lstStyle/>
                    <a:p>
                      <a:pPr algn="l"/>
                      <a:r>
                        <a:rPr lang="en-GB" b="0">
                          <a:latin typeface="inherit"/>
                        </a:rPr>
                        <a:t>It can be used with any class of the collection framework.</a:t>
                      </a:r>
                      <a:r>
                        <a:rPr lang="en-GB"/>
                        <a:t/>
                      </a:r>
                      <a:br>
                        <a:rPr lang="en-GB"/>
                      </a:br>
                      <a:endParaRPr lang="en-GB"/>
                    </a:p>
                  </a:txBody>
                  <a:tcPr marL="76200" marR="76200" marT="76200" marB="76200" anchor="ctr"/>
                </a:tc>
                <a:tc>
                  <a:txBody>
                    <a:bodyPr/>
                    <a:lstStyle/>
                    <a:p>
                      <a:pPr algn="l"/>
                      <a:r>
                        <a:rPr lang="en-GB" b="0">
                          <a:latin typeface="inherit"/>
                        </a:rPr>
                        <a:t>It can be used only with legacy class of the collection framework such as a Vector and HashTable.</a:t>
                      </a:r>
                      <a:r>
                        <a:rPr lang="en-GB"/>
                        <a:t/>
                      </a:r>
                      <a:br>
                        <a:rPr lang="en-GB"/>
                      </a:br>
                      <a:endParaRPr lang="en-GB"/>
                    </a:p>
                  </a:txBody>
                  <a:tcPr marL="76200" marR="76200" marT="76200" marB="76200" anchor="ctr"/>
                </a:tc>
              </a:tr>
              <a:tr h="370840">
                <a:tc>
                  <a:txBody>
                    <a:bodyPr/>
                    <a:lstStyle/>
                    <a:p>
                      <a:pPr algn="ctr"/>
                      <a:r>
                        <a:rPr lang="en-US" b="0">
                          <a:latin typeface="inherit"/>
                        </a:rPr>
                        <a:t>3. </a:t>
                      </a:r>
                      <a:r>
                        <a:rPr lang="en-US"/>
                        <a:t/>
                      </a:r>
                      <a:br>
                        <a:rPr lang="en-US"/>
                      </a:br>
                      <a:endParaRPr lang="en-US"/>
                    </a:p>
                  </a:txBody>
                  <a:tcPr marL="76200" marR="76200" marT="76200" marB="76200" anchor="ctr"/>
                </a:tc>
                <a:tc>
                  <a:txBody>
                    <a:bodyPr/>
                    <a:lstStyle/>
                    <a:p>
                      <a:pPr algn="l"/>
                      <a:r>
                        <a:rPr lang="en-US" b="0">
                          <a:latin typeface="inherit"/>
                        </a:rPr>
                        <a:t>Fail-Fast and Fail -Safe </a:t>
                      </a:r>
                      <a:r>
                        <a:rPr lang="en-US"/>
                        <a:t/>
                      </a:r>
                      <a:br>
                        <a:rPr lang="en-US"/>
                      </a:br>
                      <a:endParaRPr lang="en-US"/>
                    </a:p>
                  </a:txBody>
                  <a:tcPr marL="76200" marR="76200" marT="76200" marB="76200" anchor="ctr"/>
                </a:tc>
                <a:tc>
                  <a:txBody>
                    <a:bodyPr/>
                    <a:lstStyle/>
                    <a:p>
                      <a:pPr algn="l"/>
                      <a:r>
                        <a:rPr lang="en-GB" b="0">
                          <a:latin typeface="inherit"/>
                        </a:rPr>
                        <a:t>Any changes in the collection, such as removing element from the collection during a thread is iterating collection then it throw concurrent modification exception. </a:t>
                      </a:r>
                      <a:r>
                        <a:rPr lang="en-GB"/>
                        <a:t/>
                      </a:r>
                      <a:br>
                        <a:rPr lang="en-GB"/>
                      </a:br>
                      <a:endParaRPr lang="en-GB"/>
                    </a:p>
                  </a:txBody>
                  <a:tcPr marL="76200" marR="76200" marT="76200" marB="76200" anchor="ctr"/>
                </a:tc>
                <a:tc>
                  <a:txBody>
                    <a:bodyPr/>
                    <a:lstStyle/>
                    <a:p>
                      <a:pPr algn="l"/>
                      <a:r>
                        <a:rPr lang="en-GB" b="0">
                          <a:latin typeface="inherit"/>
                        </a:rPr>
                        <a:t>Enumeration  is Fail safe in nature. It doesn’t throw concurrent modification exception </a:t>
                      </a:r>
                      <a:r>
                        <a:rPr lang="en-GB"/>
                        <a:t/>
                      </a:r>
                      <a:br>
                        <a:rPr lang="en-GB"/>
                      </a:br>
                      <a:endParaRPr lang="en-GB"/>
                    </a:p>
                  </a:txBody>
                  <a:tcPr marL="76200" marR="76200" marT="76200" marB="76200" anchor="ctr"/>
                </a:tc>
              </a:tr>
              <a:tr h="370840">
                <a:tc>
                  <a:txBody>
                    <a:bodyPr/>
                    <a:lstStyle/>
                    <a:p>
                      <a:pPr algn="ctr"/>
                      <a:r>
                        <a:rPr lang="en-US" b="0">
                          <a:latin typeface="inherit"/>
                        </a:rPr>
                        <a:t>4. </a:t>
                      </a:r>
                      <a:r>
                        <a:rPr lang="en-US"/>
                        <a:t/>
                      </a:r>
                      <a:br>
                        <a:rPr lang="en-US"/>
                      </a:br>
                      <a:endParaRPr lang="en-US"/>
                    </a:p>
                  </a:txBody>
                  <a:tcPr marL="76200" marR="76200" marT="76200" marB="76200" anchor="ctr"/>
                </a:tc>
                <a:tc>
                  <a:txBody>
                    <a:bodyPr/>
                    <a:lstStyle/>
                    <a:p>
                      <a:pPr algn="l"/>
                      <a:r>
                        <a:rPr lang="en-US" b="0">
                          <a:latin typeface="inherit"/>
                        </a:rPr>
                        <a:t>Limitation </a:t>
                      </a:r>
                      <a:r>
                        <a:rPr lang="en-US"/>
                        <a:t/>
                      </a:r>
                      <a:br>
                        <a:rPr lang="en-US"/>
                      </a:br>
                      <a:endParaRPr lang="en-US"/>
                    </a:p>
                  </a:txBody>
                  <a:tcPr marL="76200" marR="76200" marT="76200" marB="76200" anchor="ctr"/>
                </a:tc>
                <a:tc>
                  <a:txBody>
                    <a:bodyPr/>
                    <a:lstStyle/>
                    <a:p>
                      <a:pPr algn="l"/>
                      <a:r>
                        <a:rPr lang="en-GB" b="0">
                          <a:latin typeface="inherit"/>
                        </a:rPr>
                        <a:t>Only forward direction iterating is possible</a:t>
                      </a:r>
                      <a:r>
                        <a:rPr lang="en-GB"/>
                        <a:t/>
                      </a:r>
                      <a:br>
                        <a:rPr lang="en-GB"/>
                      </a:br>
                      <a:endParaRPr lang="en-GB"/>
                    </a:p>
                  </a:txBody>
                  <a:tcPr marL="76200" marR="76200" marT="76200" marB="76200" anchor="ctr"/>
                </a:tc>
                <a:tc>
                  <a:txBody>
                    <a:bodyPr/>
                    <a:lstStyle/>
                    <a:p>
                      <a:pPr algn="l"/>
                      <a:r>
                        <a:rPr lang="en-GB" b="0">
                          <a:latin typeface="inherit"/>
                        </a:rPr>
                        <a:t>Remove operations can not be performed using Enumeration.</a:t>
                      </a:r>
                      <a:r>
                        <a:rPr lang="en-GB"/>
                        <a:t/>
                      </a:r>
                      <a:br>
                        <a:rPr lang="en-GB"/>
                      </a:br>
                      <a:endParaRPr lang="en-GB"/>
                    </a:p>
                  </a:txBody>
                  <a:tcPr marL="76200" marR="76200" marT="76200" marB="76200" anchor="ctr"/>
                </a:tc>
              </a:tr>
              <a:tr h="370840">
                <a:tc>
                  <a:txBody>
                    <a:bodyPr/>
                    <a:lstStyle/>
                    <a:p>
                      <a:pPr algn="ctr"/>
                      <a:r>
                        <a:rPr lang="en-US" b="0">
                          <a:latin typeface="inherit"/>
                        </a:rPr>
                        <a:t>5.</a:t>
                      </a:r>
                      <a:r>
                        <a:rPr lang="en-US"/>
                        <a:t/>
                      </a:r>
                      <a:br>
                        <a:rPr lang="en-US"/>
                      </a:br>
                      <a:endParaRPr lang="en-US"/>
                    </a:p>
                  </a:txBody>
                  <a:tcPr marL="76200" marR="76200" marT="76200" marB="76200" anchor="ctr"/>
                </a:tc>
                <a:tc>
                  <a:txBody>
                    <a:bodyPr/>
                    <a:lstStyle/>
                    <a:p>
                      <a:pPr algn="l"/>
                      <a:r>
                        <a:rPr lang="en-US" b="0">
                          <a:latin typeface="inherit"/>
                        </a:rPr>
                        <a:t>Methods </a:t>
                      </a:r>
                      <a:r>
                        <a:rPr lang="en-US"/>
                        <a:t/>
                      </a:r>
                      <a:br>
                        <a:rPr lang="en-US"/>
                      </a:br>
                      <a:endParaRPr lang="en-US"/>
                    </a:p>
                  </a:txBody>
                  <a:tcPr marL="76200" marR="76200" marT="76200" marB="76200" anchor="ctr"/>
                </a:tc>
                <a:tc>
                  <a:txBody>
                    <a:bodyPr/>
                    <a:lstStyle/>
                    <a:p>
                      <a:pPr algn="l"/>
                      <a:r>
                        <a:rPr lang="en-GB" b="0">
                          <a:latin typeface="inherit"/>
                        </a:rPr>
                        <a:t>It has following methods −</a:t>
                      </a:r>
                      <a:r>
                        <a:rPr lang="en-GB"/>
                        <a:t/>
                      </a:r>
                      <a:br>
                        <a:rPr lang="en-GB"/>
                      </a:br>
                      <a:r>
                        <a:rPr lang="en-GB" b="0">
                          <a:latin typeface="inherit"/>
                        </a:rPr>
                        <a:t>*hasNext()</a:t>
                      </a:r>
                      <a:r>
                        <a:rPr lang="en-GB"/>
                        <a:t/>
                      </a:r>
                      <a:br>
                        <a:rPr lang="en-GB"/>
                      </a:br>
                      <a:r>
                        <a:rPr lang="en-GB" b="0">
                          <a:latin typeface="inherit"/>
                        </a:rPr>
                        <a:t>*next()</a:t>
                      </a:r>
                      <a:r>
                        <a:rPr lang="en-GB"/>
                        <a:t/>
                      </a:r>
                      <a:br>
                        <a:rPr lang="en-GB"/>
                      </a:br>
                      <a:r>
                        <a:rPr lang="en-GB" b="0">
                          <a:latin typeface="inherit"/>
                        </a:rPr>
                        <a:t>*remove()</a:t>
                      </a:r>
                      <a:r>
                        <a:rPr lang="en-GB"/>
                        <a:t/>
                      </a:r>
                      <a:br>
                        <a:rPr lang="en-GB"/>
                      </a:br>
                      <a:endParaRPr lang="en-GB"/>
                    </a:p>
                  </a:txBody>
                  <a:tcPr marL="76200" marR="76200" marT="76200" marB="76200" anchor="ctr"/>
                </a:tc>
                <a:tc>
                  <a:txBody>
                    <a:bodyPr/>
                    <a:lstStyle/>
                    <a:p>
                      <a:pPr algn="l"/>
                      <a:r>
                        <a:rPr lang="en-GB" b="0" dirty="0">
                          <a:latin typeface="inherit"/>
                        </a:rPr>
                        <a:t> It has following methods −</a:t>
                      </a:r>
                      <a:r>
                        <a:rPr lang="en-GB" dirty="0"/>
                        <a:t/>
                      </a:r>
                      <a:br>
                        <a:rPr lang="en-GB" dirty="0"/>
                      </a:br>
                      <a:r>
                        <a:rPr lang="en-GB" b="0" dirty="0">
                          <a:latin typeface="inherit"/>
                        </a:rPr>
                        <a:t>*</a:t>
                      </a:r>
                      <a:r>
                        <a:rPr lang="en-GB" b="0" dirty="0" err="1">
                          <a:latin typeface="inherit"/>
                        </a:rPr>
                        <a:t>hasMoreElements</a:t>
                      </a:r>
                      <a:r>
                        <a:rPr lang="en-GB" b="0" dirty="0">
                          <a:latin typeface="inherit"/>
                        </a:rPr>
                        <a:t>()</a:t>
                      </a:r>
                      <a:r>
                        <a:rPr lang="en-GB" dirty="0"/>
                        <a:t/>
                      </a:r>
                      <a:br>
                        <a:rPr lang="en-GB" dirty="0"/>
                      </a:br>
                      <a:r>
                        <a:rPr lang="en-GB" b="0" dirty="0">
                          <a:latin typeface="inherit"/>
                        </a:rPr>
                        <a:t>*</a:t>
                      </a:r>
                      <a:r>
                        <a:rPr lang="en-GB" b="0" dirty="0" err="1">
                          <a:latin typeface="inherit"/>
                        </a:rPr>
                        <a:t>nextElement</a:t>
                      </a:r>
                      <a:r>
                        <a:rPr lang="en-GB" b="0" dirty="0">
                          <a:latin typeface="inherit"/>
                        </a:rPr>
                        <a:t>()</a:t>
                      </a:r>
                      <a:endParaRPr lang="en-GB" dirty="0"/>
                    </a:p>
                  </a:txBody>
                  <a:tcPr marL="76200" marR="76200" marT="76200" marB="76200" anchor="ctr"/>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Interface</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List interface is the child interface of Collection interface. </a:t>
            </a:r>
          </a:p>
          <a:p>
            <a:r>
              <a:rPr lang="en-GB" dirty="0" smtClean="0"/>
              <a:t>store the ordered collection of objects.</a:t>
            </a:r>
          </a:p>
          <a:p>
            <a:r>
              <a:rPr lang="en-GB" dirty="0" smtClean="0"/>
              <a:t> It can have duplicate values.</a:t>
            </a:r>
          </a:p>
          <a:p>
            <a:r>
              <a:rPr lang="en-GB" dirty="0" smtClean="0"/>
              <a:t>can be used to insert, delete, and access the elements from the list.</a:t>
            </a:r>
          </a:p>
          <a:p>
            <a:r>
              <a:rPr lang="en-GB" dirty="0" smtClean="0"/>
              <a:t>List interface is implemented by the classes </a:t>
            </a:r>
            <a:r>
              <a:rPr lang="en-GB" dirty="0" err="1" smtClean="0"/>
              <a:t>ArrayList</a:t>
            </a:r>
            <a:r>
              <a:rPr lang="en-GB" dirty="0" smtClean="0"/>
              <a:t>, </a:t>
            </a:r>
            <a:r>
              <a:rPr lang="en-GB" dirty="0" err="1" smtClean="0"/>
              <a:t>LinkedList</a:t>
            </a:r>
            <a:r>
              <a:rPr lang="en-GB" dirty="0" smtClean="0"/>
              <a:t>, Vector, and Stack.</a:t>
            </a:r>
          </a:p>
          <a:p>
            <a:r>
              <a:rPr lang="en-GB" dirty="0" smtClean="0"/>
              <a:t>To instantiate the List interface, we must use :</a:t>
            </a:r>
          </a:p>
          <a:p>
            <a:r>
              <a:rPr lang="en-GB" dirty="0" smtClean="0"/>
              <a:t>List &lt;data-type&gt; list1= </a:t>
            </a:r>
            <a:r>
              <a:rPr lang="en-GB" b="1" dirty="0" smtClean="0"/>
              <a:t>new</a:t>
            </a:r>
            <a:r>
              <a:rPr lang="en-GB" dirty="0" smtClean="0"/>
              <a:t> </a:t>
            </a:r>
            <a:r>
              <a:rPr lang="en-GB" dirty="0" err="1" smtClean="0"/>
              <a:t>ArrayList</a:t>
            </a:r>
            <a:r>
              <a:rPr lang="en-GB" dirty="0" smtClean="0"/>
              <a:t>();  </a:t>
            </a:r>
          </a:p>
          <a:p>
            <a:r>
              <a:rPr lang="en-GB" dirty="0" smtClean="0"/>
              <a:t>List &lt;data-type&gt; list2 = </a:t>
            </a:r>
            <a:r>
              <a:rPr lang="en-GB" b="1" dirty="0" smtClean="0"/>
              <a:t>new</a:t>
            </a:r>
            <a:r>
              <a:rPr lang="en-GB" dirty="0" smtClean="0"/>
              <a:t> </a:t>
            </a:r>
            <a:r>
              <a:rPr lang="en-GB" dirty="0" err="1" smtClean="0"/>
              <a:t>LinkedList</a:t>
            </a:r>
            <a:r>
              <a:rPr lang="en-GB" dirty="0" smtClean="0"/>
              <a:t>();  </a:t>
            </a:r>
          </a:p>
          <a:p>
            <a:r>
              <a:rPr lang="en-GB" dirty="0" smtClean="0"/>
              <a:t>List &lt;data-type&gt; list3 = </a:t>
            </a:r>
            <a:r>
              <a:rPr lang="en-GB" b="1" dirty="0" smtClean="0"/>
              <a:t>new</a:t>
            </a:r>
            <a:r>
              <a:rPr lang="en-GB" dirty="0" smtClean="0"/>
              <a:t> Vector();  </a:t>
            </a:r>
          </a:p>
          <a:p>
            <a:r>
              <a:rPr lang="en-GB" dirty="0" smtClean="0"/>
              <a:t>List &lt;data-type&gt; list4 = </a:t>
            </a:r>
            <a:r>
              <a:rPr lang="en-GB" b="1" dirty="0" smtClean="0"/>
              <a:t>new</a:t>
            </a:r>
            <a:r>
              <a:rPr lang="en-GB" dirty="0" smtClean="0"/>
              <a:t> Stack();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smtClean="0"/>
              <a:t>ArrayList</a:t>
            </a: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429288"/>
          </a:xfrm>
        </p:spPr>
        <p:txBody>
          <a:bodyPr/>
          <a:lstStyle/>
          <a:p>
            <a:r>
              <a:rPr lang="en-GB" dirty="0" smtClean="0"/>
              <a:t>The </a:t>
            </a:r>
            <a:r>
              <a:rPr lang="en-GB" dirty="0" err="1" smtClean="0"/>
              <a:t>ArrayList</a:t>
            </a:r>
            <a:r>
              <a:rPr lang="en-GB" dirty="0" smtClean="0"/>
              <a:t> class implements the List interface. </a:t>
            </a:r>
          </a:p>
          <a:p>
            <a:r>
              <a:rPr lang="en-GB" dirty="0" smtClean="0"/>
              <a:t>It uses a dynamic array to store the duplicate element of different data types. </a:t>
            </a:r>
          </a:p>
          <a:p>
            <a:r>
              <a:rPr lang="en-GB" dirty="0" smtClean="0"/>
              <a:t>Java </a:t>
            </a:r>
            <a:r>
              <a:rPr lang="en-GB" b="1" dirty="0" err="1" smtClean="0"/>
              <a:t>ArrayList</a:t>
            </a:r>
            <a:r>
              <a:rPr lang="en-GB" dirty="0" smtClean="0"/>
              <a:t> class uses a </a:t>
            </a:r>
            <a:r>
              <a:rPr lang="en-GB" i="1" dirty="0" smtClean="0"/>
              <a:t>dynamic </a:t>
            </a:r>
            <a:r>
              <a:rPr lang="en-GB" i="1" dirty="0" smtClean="0">
                <a:hlinkClick r:id="rId2"/>
              </a:rPr>
              <a:t>array</a:t>
            </a:r>
            <a:r>
              <a:rPr lang="en-GB" dirty="0" smtClean="0"/>
              <a:t> for storing the elements. It is like an array, but there is </a:t>
            </a:r>
            <a:r>
              <a:rPr lang="en-GB" i="1" dirty="0" smtClean="0"/>
              <a:t>no size limit .</a:t>
            </a:r>
            <a:r>
              <a:rPr lang="en-GB" dirty="0" smtClean="0"/>
              <a:t>The </a:t>
            </a:r>
            <a:r>
              <a:rPr lang="en-GB" dirty="0" err="1" smtClean="0"/>
              <a:t>ArrayList</a:t>
            </a:r>
            <a:r>
              <a:rPr lang="en-GB" dirty="0" smtClean="0"/>
              <a:t> class maintains the insertion order and is non-synchronized. The elements stored in the </a:t>
            </a:r>
            <a:r>
              <a:rPr lang="en-GB" dirty="0" err="1" smtClean="0"/>
              <a:t>ArrayList</a:t>
            </a:r>
            <a:r>
              <a:rPr lang="en-GB" dirty="0" smtClean="0"/>
              <a:t> class can be randomly accessed.</a:t>
            </a:r>
          </a:p>
          <a:p>
            <a:r>
              <a:rPr lang="en-GB" dirty="0" smtClean="0"/>
              <a:t>. We can add or remove elements anytime. So, it is much more flexible than the traditional array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pic>
        <p:nvPicPr>
          <p:cNvPr id="5" name="Picture 4" descr="Java ArrayList class hierarchy"/>
          <p:cNvPicPr/>
          <p:nvPr/>
        </p:nvPicPr>
        <p:blipFill>
          <a:blip r:embed="rId3"/>
          <a:srcRect/>
          <a:stretch>
            <a:fillRect/>
          </a:stretch>
        </p:blipFill>
        <p:spPr bwMode="auto">
          <a:xfrm>
            <a:off x="10810908" y="2786058"/>
            <a:ext cx="1535430" cy="345948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1 Overview</a:t>
            </a:r>
            <a:endParaRPr lang="en-US" dirty="0"/>
          </a:p>
        </p:txBody>
      </p:sp>
      <p:graphicFrame>
        <p:nvGraphicFramePr>
          <p:cNvPr id="5" name="Content Placeholder 4"/>
          <p:cNvGraphicFramePr>
            <a:graphicFrameLocks noGrp="1"/>
          </p:cNvGraphicFramePr>
          <p:nvPr>
            <p:ph idx="1"/>
          </p:nvPr>
        </p:nvGraphicFramePr>
        <p:xfrm>
          <a:off x="838200" y="1825625"/>
          <a:ext cx="10515600" cy="3182874"/>
        </p:xfrm>
        <a:graphic>
          <a:graphicData uri="http://schemas.openxmlformats.org/drawingml/2006/table">
            <a:tbl>
              <a:tblPr firstRow="1" bandRow="1">
                <a:tableStyleId>{5C22544A-7EE6-4342-B048-85BDC9FD1C3A}</a:tableStyleId>
              </a:tblPr>
              <a:tblGrid>
                <a:gridCol w="832598"/>
                <a:gridCol w="2996442"/>
                <a:gridCol w="6686560"/>
              </a:tblGrid>
              <a:tr h="370840">
                <a:tc>
                  <a:txBody>
                    <a:bodyPr/>
                    <a:lstStyle/>
                    <a:p>
                      <a:r>
                        <a:rPr lang="en-GB" dirty="0" smtClean="0">
                          <a:latin typeface="Times New Roman" pitchFamily="18" charset="0"/>
                          <a:cs typeface="Times New Roman" pitchFamily="18" charset="0"/>
                        </a:rPr>
                        <a:t>Sl. No</a:t>
                      </a:r>
                      <a:endParaRPr lang="en-US" dirty="0">
                        <a:latin typeface="Times New Roman" pitchFamily="18" charset="0"/>
                        <a:cs typeface="Times New Roman" pitchFamily="18" charset="0"/>
                      </a:endParaRPr>
                    </a:p>
                  </a:txBody>
                  <a:tcPr/>
                </a:tc>
                <a:tc>
                  <a:txBody>
                    <a:bodyPr/>
                    <a:lstStyle/>
                    <a:p>
                      <a:r>
                        <a:rPr lang="en-GB" dirty="0" smtClean="0">
                          <a:latin typeface="Times New Roman" pitchFamily="18" charset="0"/>
                          <a:cs typeface="Times New Roman" pitchFamily="18" charset="0"/>
                        </a:rPr>
                        <a:t>Topic</a:t>
                      </a:r>
                      <a:endParaRPr lang="en-US" dirty="0">
                        <a:latin typeface="Times New Roman" pitchFamily="18" charset="0"/>
                        <a:cs typeface="Times New Roman" pitchFamily="18" charset="0"/>
                      </a:endParaRPr>
                    </a:p>
                  </a:txBody>
                  <a:tcPr/>
                </a:tc>
                <a:tc>
                  <a:txBody>
                    <a:bodyPr/>
                    <a:lstStyle/>
                    <a:p>
                      <a:r>
                        <a:rPr lang="en-GB" dirty="0" smtClean="0"/>
                        <a:t>Sub Topics</a:t>
                      </a:r>
                      <a:endParaRPr lang="en-US" dirty="0"/>
                    </a:p>
                  </a:txBody>
                  <a:tcPr/>
                </a:tc>
              </a:tr>
              <a:tr h="370840">
                <a:tc>
                  <a:txBody>
                    <a:bodyPr/>
                    <a:lstStyle/>
                    <a:p>
                      <a:r>
                        <a:rPr lang="en-GB"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solidFill>
                            <a:srgbClr val="000000"/>
                          </a:solidFill>
                          <a:latin typeface="Times New Roman" pitchFamily="18" charset="0"/>
                          <a:ea typeface="Calibri"/>
                          <a:cs typeface="Times New Roman" pitchFamily="18" charset="0"/>
                        </a:rPr>
                        <a:t>Review of Java</a:t>
                      </a:r>
                      <a:r>
                        <a:rPr lang="en-US" sz="1800" dirty="0">
                          <a:latin typeface="Times New Roman" pitchFamily="18" charset="0"/>
                          <a:ea typeface="Calibri"/>
                          <a:cs typeface="Times New Roman" pitchFamily="18" charset="0"/>
                        </a:rPr>
                        <a:t> </a:t>
                      </a:r>
                    </a:p>
                  </a:txBody>
                  <a:tcPr marL="0" marR="0" marT="0" marB="0" anchor="ctr"/>
                </a:tc>
                <a:tc>
                  <a:txBody>
                    <a:bodyPr/>
                    <a:lstStyle/>
                    <a:p>
                      <a:r>
                        <a:rPr lang="en-GB" smtClean="0"/>
                        <a:t>File</a:t>
                      </a:r>
                      <a:endParaRPr lang="en-US" dirty="0"/>
                    </a:p>
                  </a:txBody>
                  <a:tcPr/>
                </a:tc>
              </a:tr>
              <a:tr h="370840">
                <a:tc>
                  <a:txBody>
                    <a:bodyPr/>
                    <a:lstStyle/>
                    <a:p>
                      <a:r>
                        <a:rPr lang="en-GB"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latin typeface="Times New Roman" pitchFamily="18" charset="0"/>
                          <a:ea typeface="Calibri"/>
                          <a:cs typeface="Times New Roman" pitchFamily="18" charset="0"/>
                        </a:rPr>
                        <a:t>Java  IO                                 </a:t>
                      </a: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ea typeface="Calibri"/>
                          <a:cs typeface="Times New Roman" pitchFamily="18" charset="0"/>
                        </a:rPr>
                        <a:t>Serialization</a:t>
                      </a:r>
                      <a:endParaRPr lang="en-US" dirty="0"/>
                    </a:p>
                  </a:txBody>
                  <a:tcPr/>
                </a:tc>
              </a:tr>
              <a:tr h="347979">
                <a:tc>
                  <a:txBody>
                    <a:bodyPr/>
                    <a:lstStyle/>
                    <a:p>
                      <a:r>
                        <a:rPr lang="en-GB"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marL="67945" marR="54610">
                        <a:lnSpc>
                          <a:spcPct val="107000"/>
                        </a:lnSpc>
                        <a:spcAft>
                          <a:spcPts val="0"/>
                        </a:spcAft>
                      </a:pPr>
                      <a:r>
                        <a:rPr lang="en-US" sz="1800" dirty="0">
                          <a:latin typeface="Times New Roman" pitchFamily="18" charset="0"/>
                          <a:ea typeface="Calibri"/>
                          <a:cs typeface="Times New Roman" pitchFamily="18" charset="0"/>
                        </a:rPr>
                        <a:t>Advanced </a:t>
                      </a:r>
                      <a:r>
                        <a:rPr lang="en-US" sz="1800" dirty="0" smtClean="0">
                          <a:latin typeface="Times New Roman" pitchFamily="18" charset="0"/>
                          <a:ea typeface="Calibri"/>
                          <a:cs typeface="Times New Roman" pitchFamily="18" charset="0"/>
                        </a:rPr>
                        <a:t>concepts of Java </a:t>
                      </a:r>
                      <a:endParaRPr lang="en-US" sz="1800" dirty="0">
                        <a:latin typeface="Times New Roman" pitchFamily="18" charset="0"/>
                        <a:ea typeface="Calibri"/>
                        <a:cs typeface="Times New Roman" pitchFamily="18" charset="0"/>
                      </a:endParaRPr>
                    </a:p>
                    <a:p>
                      <a:pPr>
                        <a:lnSpc>
                          <a:spcPct val="107000"/>
                        </a:lnSpc>
                        <a:spcAft>
                          <a:spcPts val="800"/>
                        </a:spcAft>
                      </a:pPr>
                      <a:endParaRPr lang="en-US" sz="1800" dirty="0">
                        <a:latin typeface="Times New Roman" pitchFamily="18" charset="0"/>
                        <a:ea typeface="Calibri"/>
                        <a:cs typeface="Times New Roman" pitchFamily="18" charset="0"/>
                      </a:endParaRPr>
                    </a:p>
                  </a:txBody>
                  <a:tcPr marL="0" marR="0" marT="0" marB="0" anchor="ctr"/>
                </a:tc>
                <a:tc>
                  <a:txBody>
                    <a:bodyPr/>
                    <a:lstStyle/>
                    <a:p>
                      <a:r>
                        <a:rPr lang="en-US" sz="1800" dirty="0" smtClean="0">
                          <a:latin typeface="Times New Roman" pitchFamily="18" charset="0"/>
                          <a:ea typeface="Calibri"/>
                          <a:cs typeface="Times New Roman" pitchFamily="18" charset="0"/>
                        </a:rPr>
                        <a:t>Collection Framework</a:t>
                      </a:r>
                      <a:endParaRPr lang="en-US" dirty="0"/>
                    </a:p>
                  </a:txBody>
                  <a:tcPr/>
                </a:tc>
              </a:tr>
              <a:tr h="370840">
                <a:tc>
                  <a:txBody>
                    <a:bodyPr/>
                    <a:lstStyle/>
                    <a:p>
                      <a:r>
                        <a:rPr lang="en-GB"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latin typeface="Times New Roman" pitchFamily="18" charset="0"/>
                          <a:ea typeface="Calibri"/>
                          <a:cs typeface="Times New Roman" pitchFamily="18" charset="0"/>
                        </a:rPr>
                        <a:t> </a:t>
                      </a:r>
                      <a:r>
                        <a:rPr lang="en-US" sz="1800" dirty="0">
                          <a:solidFill>
                            <a:srgbClr val="000000"/>
                          </a:solidFill>
                          <a:latin typeface="Times New Roman" pitchFamily="18" charset="0"/>
                          <a:ea typeface="Calibri"/>
                          <a:cs typeface="Times New Roman" pitchFamily="18" charset="0"/>
                        </a:rPr>
                        <a:t>Java generics</a:t>
                      </a:r>
                      <a:r>
                        <a:rPr lang="en-US" sz="1800" dirty="0">
                          <a:latin typeface="Times New Roman" pitchFamily="18" charset="0"/>
                          <a:ea typeface="Calibri"/>
                          <a:cs typeface="Times New Roman" pitchFamily="18" charset="0"/>
                        </a:rPr>
                        <a:t>                    </a:t>
                      </a:r>
                    </a:p>
                  </a:txBody>
                  <a:tcPr marL="0" marR="0" marT="0" marB="0" anchor="ctr"/>
                </a:tc>
                <a:tc>
                  <a:txBody>
                    <a:bodyPr/>
                    <a:lstStyle/>
                    <a:p>
                      <a:endParaRPr lang="en-US"/>
                    </a:p>
                  </a:txBody>
                  <a:tcPr/>
                </a:tc>
              </a:tr>
              <a:tr h="370840">
                <a:tc>
                  <a:txBody>
                    <a:bodyPr/>
                    <a:lstStyle/>
                    <a:p>
                      <a:r>
                        <a:rPr lang="en-GB"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just">
                        <a:lnSpc>
                          <a:spcPct val="107000"/>
                        </a:lnSpc>
                        <a:spcAft>
                          <a:spcPts val="0"/>
                        </a:spcAft>
                      </a:pPr>
                      <a:r>
                        <a:rPr lang="en-US" sz="1800" dirty="0">
                          <a:solidFill>
                            <a:srgbClr val="000000"/>
                          </a:solidFill>
                          <a:latin typeface="Times New Roman" pitchFamily="18" charset="0"/>
                          <a:ea typeface="Calibri"/>
                          <a:cs typeface="Times New Roman" pitchFamily="18" charset="0"/>
                        </a:rPr>
                        <a:t>New Features of Java </a:t>
                      </a:r>
                      <a:endParaRPr lang="en-US" sz="1800" dirty="0">
                        <a:latin typeface="Times New Roman" pitchFamily="18" charset="0"/>
                        <a:ea typeface="Calibri"/>
                        <a:cs typeface="Times New Roman" pitchFamily="18" charset="0"/>
                      </a:endParaRPr>
                    </a:p>
                  </a:txBody>
                  <a:tcPr marL="0" marR="0" marT="0" marB="0"/>
                </a:tc>
                <a:tc>
                  <a:txBody>
                    <a:bodyPr/>
                    <a:lstStyle/>
                    <a:p>
                      <a:r>
                        <a:rPr lang="en-US" sz="1800" dirty="0" smtClean="0">
                          <a:solidFill>
                            <a:srgbClr val="000000"/>
                          </a:solidFill>
                          <a:latin typeface="Times New Roman" pitchFamily="18" charset="0"/>
                          <a:ea typeface="Calibri"/>
                          <a:cs typeface="Times New Roman" pitchFamily="18" charset="0"/>
                        </a:rPr>
                        <a:t>Annotation, Lambda Expression </a:t>
                      </a:r>
                      <a:endParaRPr lang="en-US" dirty="0"/>
                    </a:p>
                  </a:txBody>
                  <a:tcPr/>
                </a:tc>
              </a:tr>
              <a:tr h="370840">
                <a:tc>
                  <a:txBody>
                    <a:bodyPr/>
                    <a:lstStyle/>
                    <a:p>
                      <a:r>
                        <a:rPr lang="en-GB"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just">
                        <a:lnSpc>
                          <a:spcPct val="107000"/>
                        </a:lnSpc>
                        <a:spcAft>
                          <a:spcPts val="0"/>
                        </a:spcAft>
                      </a:pPr>
                      <a:r>
                        <a:rPr lang="en-US" sz="1800" dirty="0" smtClean="0">
                          <a:latin typeface="Times New Roman" pitchFamily="18" charset="0"/>
                          <a:ea typeface="Calibri"/>
                          <a:cs typeface="Times New Roman" pitchFamily="18" charset="0"/>
                        </a:rPr>
                        <a:t>JDBC</a:t>
                      </a:r>
                      <a:endParaRPr lang="en-US" sz="1800" dirty="0">
                        <a:latin typeface="Times New Roman" pitchFamily="18" charset="0"/>
                        <a:ea typeface="Calibri"/>
                        <a:cs typeface="Times New Roman" pitchFamily="18" charset="0"/>
                      </a:endParaRPr>
                    </a:p>
                  </a:txBody>
                  <a:tcPr marL="0" marR="0" marT="0" marB="0"/>
                </a:tc>
                <a:tc>
                  <a:txBody>
                    <a:bodyPr/>
                    <a:lstStyle/>
                    <a:p>
                      <a:endParaRPr lang="en-US" dirty="0"/>
                    </a:p>
                  </a:txBody>
                  <a:tcPr/>
                </a:tc>
              </a:tr>
              <a:tr h="370840">
                <a:tc>
                  <a:txBody>
                    <a:bodyPr/>
                    <a:lstStyle/>
                    <a:p>
                      <a:r>
                        <a:rPr lang="en-GB"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solidFill>
                            <a:srgbClr val="000000"/>
                          </a:solidFill>
                          <a:latin typeface="Times New Roman" pitchFamily="18" charset="0"/>
                          <a:ea typeface="Calibri"/>
                          <a:cs typeface="Times New Roman" pitchFamily="18" charset="0"/>
                        </a:rPr>
                        <a:t>Unit Testing </a:t>
                      </a:r>
                      <a:r>
                        <a:rPr lang="en-US" sz="1800" dirty="0" smtClean="0">
                          <a:solidFill>
                            <a:srgbClr val="000000"/>
                          </a:solidFill>
                          <a:latin typeface="Times New Roman" pitchFamily="18" charset="0"/>
                          <a:ea typeface="Calibri"/>
                          <a:cs typeface="Times New Roman" pitchFamily="18" charset="0"/>
                        </a:rPr>
                        <a:t>tools</a:t>
                      </a:r>
                      <a:endParaRPr lang="en-US" sz="1800" dirty="0">
                        <a:latin typeface="Times New Roman" pitchFamily="18" charset="0"/>
                        <a:ea typeface="Calibri"/>
                        <a:cs typeface="Times New Roman" pitchFamily="18" charset="0"/>
                      </a:endParaRPr>
                    </a:p>
                  </a:txBody>
                  <a:tcPr marL="0" marR="0" marT="0" marB="0" anchor="ctr"/>
                </a:tc>
                <a:tc>
                  <a:txBody>
                    <a:bodyPr/>
                    <a:lstStyle/>
                    <a:p>
                      <a:r>
                        <a:rPr lang="en-GB" dirty="0" err="1" smtClean="0"/>
                        <a:t>JUnit</a:t>
                      </a:r>
                      <a:endParaRPr lang="en-US" dirty="0"/>
                    </a:p>
                  </a:txBody>
                  <a:tcPr/>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Example1</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ArrayListExample2{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a:t>
            </a:r>
          </a:p>
          <a:p>
            <a:pPr>
              <a:spcBef>
                <a:spcPts val="0"/>
              </a:spcBef>
              <a:buNone/>
            </a:pPr>
            <a:r>
              <a:rPr lang="en-US" sz="2000" dirty="0" smtClean="0"/>
              <a:t>  </a:t>
            </a:r>
            <a:r>
              <a:rPr lang="en-US" sz="2000" dirty="0" err="1" smtClean="0"/>
              <a:t>list.add</a:t>
            </a:r>
            <a:r>
              <a:rPr lang="en-US" sz="2000" dirty="0" smtClean="0"/>
              <a:t>("Mango");//Adding object in </a:t>
            </a:r>
            <a:r>
              <a:rPr lang="en-US" sz="2000" dirty="0" err="1" smtClean="0"/>
              <a:t>arraylist</a:t>
            </a:r>
            <a:r>
              <a:rPr lang="en-US" sz="2000" dirty="0" smtClean="0"/>
              <a:t>    </a:t>
            </a:r>
          </a:p>
          <a:p>
            <a:pPr>
              <a:spcBef>
                <a:spcPts val="0"/>
              </a:spcBef>
              <a:buNone/>
            </a:pPr>
            <a:r>
              <a:rPr lang="en-US" sz="2000" dirty="0" smtClean="0"/>
              <a:t>  </a:t>
            </a:r>
            <a:r>
              <a:rPr lang="en-US" sz="2000" dirty="0" err="1" smtClean="0"/>
              <a:t>list.add</a:t>
            </a:r>
            <a:r>
              <a:rPr lang="en-US" sz="2000" dirty="0" smtClean="0"/>
              <a:t>("Apple");    </a:t>
            </a:r>
          </a:p>
          <a:p>
            <a:pPr>
              <a:spcBef>
                <a:spcPts val="0"/>
              </a:spcBef>
              <a:buNone/>
            </a:pPr>
            <a:r>
              <a:rPr lang="en-US" sz="2000" dirty="0" smtClean="0"/>
              <a:t>  </a:t>
            </a:r>
            <a:r>
              <a:rPr lang="en-US" sz="2000" dirty="0" err="1" smtClean="0"/>
              <a:t>list.add</a:t>
            </a:r>
            <a:r>
              <a:rPr lang="en-US" sz="2000" dirty="0" smtClean="0"/>
              <a:t>("Banana");    </a:t>
            </a:r>
          </a:p>
          <a:p>
            <a:pPr>
              <a:spcBef>
                <a:spcPts val="0"/>
              </a:spcBef>
              <a:buNone/>
            </a:pPr>
            <a:r>
              <a:rPr lang="en-US" sz="2000" dirty="0" smtClean="0"/>
              <a:t>  </a:t>
            </a:r>
            <a:r>
              <a:rPr lang="en-US" sz="2000" dirty="0" err="1" smtClean="0"/>
              <a:t>list.add</a:t>
            </a:r>
            <a:r>
              <a:rPr lang="en-US" sz="2000" dirty="0" smtClean="0"/>
              <a:t>("Grapes");    </a:t>
            </a:r>
          </a:p>
          <a:p>
            <a:pPr>
              <a:spcBef>
                <a:spcPts val="0"/>
              </a:spcBef>
              <a:buNone/>
            </a:pPr>
            <a:r>
              <a:rPr lang="en-US" sz="2000" dirty="0" smtClean="0"/>
              <a:t>  //Traversing list through </a:t>
            </a:r>
            <a:r>
              <a:rPr lang="en-US" sz="2000" dirty="0" err="1" smtClean="0"/>
              <a:t>Iterator</a:t>
            </a:r>
            <a:r>
              <a:rPr lang="en-US" sz="2000" dirty="0" smtClean="0"/>
              <a:t>  </a:t>
            </a:r>
          </a:p>
          <a:p>
            <a:pPr>
              <a:spcBef>
                <a:spcPts val="0"/>
              </a:spcBef>
              <a:buNone/>
            </a:pPr>
            <a:r>
              <a:rPr lang="en-US" sz="2000" dirty="0" smtClean="0"/>
              <a:t>  </a:t>
            </a:r>
            <a:r>
              <a:rPr lang="en-US" sz="2000" dirty="0" err="1" smtClean="0"/>
              <a:t>Iterator</a:t>
            </a:r>
            <a:r>
              <a:rPr lang="en-US" sz="2000" dirty="0" smtClean="0"/>
              <a:t> </a:t>
            </a:r>
            <a:r>
              <a:rPr lang="en-US" sz="2000" dirty="0" err="1" smtClean="0"/>
              <a:t>itr</a:t>
            </a:r>
            <a:r>
              <a:rPr lang="en-US" sz="2000" dirty="0" smtClean="0"/>
              <a:t>=</a:t>
            </a:r>
            <a:r>
              <a:rPr lang="en-US" sz="2000" dirty="0" err="1" smtClean="0"/>
              <a:t>list.iterator</a:t>
            </a:r>
            <a:r>
              <a:rPr lang="en-US" sz="2000" dirty="0" smtClean="0"/>
              <a:t>();//getting the </a:t>
            </a:r>
            <a:r>
              <a:rPr lang="en-US" sz="2000" dirty="0" err="1" smtClean="0"/>
              <a: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()){//check if </a:t>
            </a:r>
            <a:r>
              <a:rPr lang="en-US" sz="2000" dirty="0" err="1" smtClean="0"/>
              <a:t>iterator</a:t>
            </a:r>
            <a:r>
              <a:rPr lang="en-US" sz="2000" dirty="0" smtClean="0"/>
              <a:t> has the elements  </a:t>
            </a:r>
          </a:p>
          <a:p>
            <a:pPr>
              <a:spcBef>
                <a:spcPts val="0"/>
              </a:spcBef>
              <a:buNone/>
            </a:pPr>
            <a:r>
              <a:rPr lang="en-US" sz="2000" dirty="0" smtClean="0"/>
              <a:t>   </a:t>
            </a:r>
            <a:r>
              <a:rPr lang="en-US" sz="2000" dirty="0" err="1" smtClean="0"/>
              <a:t>System.out.println</a:t>
            </a:r>
            <a:r>
              <a:rPr lang="en-US" sz="2000" dirty="0" smtClean="0"/>
              <a:t>(</a:t>
            </a:r>
            <a:r>
              <a:rPr lang="en-US" sz="2000" dirty="0" err="1" smtClean="0"/>
              <a:t>itr.next</a:t>
            </a:r>
            <a:r>
              <a:rPr lang="en-US" sz="2000" dirty="0" smtClean="0"/>
              <a:t>());//printing the element and move to next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Example2</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a:t>
            </a:r>
            <a:r>
              <a:rPr lang="en-US" sz="2000" dirty="0" err="1" smtClean="0"/>
              <a:t>SortArrayList</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a list of fruits  </a:t>
            </a:r>
          </a:p>
          <a:p>
            <a:pPr>
              <a:spcBef>
                <a:spcPts val="0"/>
              </a:spcBef>
              <a:buNone/>
            </a:pPr>
            <a:r>
              <a:rPr lang="en-US" sz="2000" dirty="0" smtClean="0"/>
              <a:t>  List&lt;String&gt; list1=</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list1.add("Mango");  </a:t>
            </a:r>
          </a:p>
          <a:p>
            <a:pPr>
              <a:spcBef>
                <a:spcPts val="0"/>
              </a:spcBef>
              <a:buNone/>
            </a:pPr>
            <a:r>
              <a:rPr lang="en-US" sz="2000" dirty="0" smtClean="0"/>
              <a:t>  list1.add("Apple");  </a:t>
            </a:r>
          </a:p>
          <a:p>
            <a:pPr>
              <a:spcBef>
                <a:spcPts val="0"/>
              </a:spcBef>
              <a:buNone/>
            </a:pPr>
            <a:r>
              <a:rPr lang="en-US" sz="2000" dirty="0" smtClean="0"/>
              <a:t>  list1.add("Banana");  </a:t>
            </a:r>
          </a:p>
          <a:p>
            <a:pPr>
              <a:spcBef>
                <a:spcPts val="0"/>
              </a:spcBef>
              <a:buNone/>
            </a:pPr>
            <a:r>
              <a:rPr lang="en-US" sz="2000" dirty="0" smtClean="0"/>
              <a:t>  list1.add("Grapes");  </a:t>
            </a:r>
          </a:p>
          <a:p>
            <a:pPr>
              <a:spcBef>
                <a:spcPts val="0"/>
              </a:spcBef>
              <a:buNone/>
            </a:pPr>
            <a:r>
              <a:rPr lang="en-US" sz="2000" dirty="0" smtClean="0"/>
              <a:t>  //Sorting the list  </a:t>
            </a:r>
          </a:p>
          <a:p>
            <a:pPr>
              <a:spcBef>
                <a:spcPts val="0"/>
              </a:spcBef>
              <a:buNone/>
            </a:pPr>
            <a:r>
              <a:rPr lang="en-US" sz="2000" dirty="0" smtClean="0"/>
              <a:t>  </a:t>
            </a:r>
            <a:r>
              <a:rPr lang="en-US" sz="2000" dirty="0" err="1" smtClean="0"/>
              <a:t>Collections.sort</a:t>
            </a:r>
            <a:r>
              <a:rPr lang="en-US" sz="2000" dirty="0" smtClean="0"/>
              <a:t>(list1);  </a:t>
            </a:r>
          </a:p>
          <a:p>
            <a:pPr>
              <a:spcBef>
                <a:spcPts val="0"/>
              </a:spcBef>
              <a:buNone/>
            </a:pPr>
            <a:r>
              <a:rPr lang="en-US" sz="2000" dirty="0" smtClean="0"/>
              <a:t>   //Traversing list through the for-each loop  </a:t>
            </a:r>
          </a:p>
          <a:p>
            <a:pPr>
              <a:spcBef>
                <a:spcPts val="0"/>
              </a:spcBef>
              <a:buNone/>
            </a:pPr>
            <a:r>
              <a:rPr lang="en-US" sz="2000" dirty="0" smtClean="0"/>
              <a:t>  </a:t>
            </a:r>
            <a:r>
              <a:rPr lang="en-US" sz="2000" b="1" dirty="0" smtClean="0"/>
              <a:t>for</a:t>
            </a:r>
            <a:r>
              <a:rPr lang="en-US" sz="2000" dirty="0" smtClean="0"/>
              <a:t>(String fruit:list1)  </a:t>
            </a:r>
          </a:p>
          <a:p>
            <a:pPr>
              <a:spcBef>
                <a:spcPts val="0"/>
              </a:spcBef>
              <a:buNone/>
            </a:pPr>
            <a:r>
              <a:rPr lang="en-US" sz="2000" dirty="0" smtClean="0"/>
              <a:t>    </a:t>
            </a:r>
            <a:r>
              <a:rPr lang="en-US" sz="2000" dirty="0" err="1" smtClean="0"/>
              <a:t>System.out.println</a:t>
            </a:r>
            <a:r>
              <a:rPr lang="en-US" sz="2000" dirty="0" smtClean="0"/>
              <a:t>(fruit);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("Sorting numbers...");  </a:t>
            </a:r>
          </a:p>
          <a:p>
            <a:pPr>
              <a:spcBef>
                <a:spcPts val="0"/>
              </a:spcBef>
              <a:buNone/>
            </a:pPr>
            <a:r>
              <a:rPr lang="en-US" sz="2000" dirty="0" smtClean="0"/>
              <a:t>  //Creating a list of numbers  </a:t>
            </a:r>
          </a:p>
          <a:p>
            <a:pPr>
              <a:spcBef>
                <a:spcPts val="0"/>
              </a:spcBef>
              <a:buNone/>
            </a:pPr>
            <a:r>
              <a:rPr lang="en-US" sz="2000" dirty="0" smtClean="0"/>
              <a:t>  List&lt;Integer&gt; list2=</a:t>
            </a:r>
            <a:r>
              <a:rPr lang="en-US" sz="2000" b="1" dirty="0" smtClean="0"/>
              <a:t>new</a:t>
            </a:r>
            <a:r>
              <a:rPr lang="en-US" sz="2000" dirty="0" smtClean="0"/>
              <a:t> </a:t>
            </a:r>
            <a:r>
              <a:rPr lang="en-US" sz="2000" dirty="0" err="1" smtClean="0"/>
              <a:t>ArrayList</a:t>
            </a:r>
            <a:r>
              <a:rPr lang="en-US" sz="2000" dirty="0" smtClean="0"/>
              <a:t>&lt;Integer&gt;();  </a:t>
            </a:r>
          </a:p>
          <a:p>
            <a:pPr>
              <a:spcBef>
                <a:spcPts val="0"/>
              </a:spcBef>
              <a:buNone/>
            </a:pPr>
            <a:r>
              <a:rPr lang="en-US" sz="2000" dirty="0" smtClean="0"/>
              <a:t>  list2.add(21);  </a:t>
            </a:r>
          </a:p>
          <a:p>
            <a:pPr>
              <a:spcBef>
                <a:spcPts val="0"/>
              </a:spcBef>
              <a:buNone/>
            </a:pPr>
            <a:r>
              <a:rPr lang="en-US" sz="2000" dirty="0" smtClean="0"/>
              <a:t>  list2.add(11);  </a:t>
            </a:r>
          </a:p>
          <a:p>
            <a:pPr>
              <a:spcBef>
                <a:spcPts val="0"/>
              </a:spcBef>
              <a:buNone/>
            </a:pPr>
            <a:r>
              <a:rPr lang="en-US" sz="2000" dirty="0" smtClean="0"/>
              <a:t>  list2.add(51);  </a:t>
            </a:r>
          </a:p>
          <a:p>
            <a:pPr>
              <a:spcBef>
                <a:spcPts val="0"/>
              </a:spcBef>
              <a:buNone/>
            </a:pPr>
            <a:r>
              <a:rPr lang="en-US" sz="2000" dirty="0" smtClean="0"/>
              <a:t>  list2.add(1);  </a:t>
            </a:r>
          </a:p>
          <a:p>
            <a:pPr>
              <a:spcBef>
                <a:spcPts val="0"/>
              </a:spcBef>
              <a:buNone/>
            </a:pPr>
            <a:r>
              <a:rPr lang="en-US" sz="2000" dirty="0" smtClean="0"/>
              <a:t>  //Sorting the list  </a:t>
            </a:r>
          </a:p>
          <a:p>
            <a:pPr>
              <a:spcBef>
                <a:spcPts val="0"/>
              </a:spcBef>
              <a:buNone/>
            </a:pPr>
            <a:r>
              <a:rPr lang="en-US" sz="2000" dirty="0" smtClean="0"/>
              <a:t>  </a:t>
            </a:r>
            <a:r>
              <a:rPr lang="en-US" sz="2000" dirty="0" err="1" smtClean="0"/>
              <a:t>Collections.sort</a:t>
            </a:r>
            <a:r>
              <a:rPr lang="en-US" sz="2000" dirty="0" smtClean="0"/>
              <a:t>(list2);  </a:t>
            </a:r>
          </a:p>
          <a:p>
            <a:pPr>
              <a:spcBef>
                <a:spcPts val="0"/>
              </a:spcBef>
              <a:buNone/>
            </a:pPr>
            <a:r>
              <a:rPr lang="en-US" sz="2000" dirty="0" smtClean="0"/>
              <a:t>   //Traversing list through the for-each loop  </a:t>
            </a:r>
          </a:p>
          <a:p>
            <a:pPr>
              <a:spcBef>
                <a:spcPts val="0"/>
              </a:spcBef>
              <a:buNone/>
            </a:pPr>
            <a:r>
              <a:rPr lang="en-US" sz="2000" dirty="0" smtClean="0"/>
              <a:t>  </a:t>
            </a:r>
            <a:r>
              <a:rPr lang="en-US" sz="2000" b="1" dirty="0" smtClean="0"/>
              <a:t>for</a:t>
            </a:r>
            <a:r>
              <a:rPr lang="en-US" sz="2000" dirty="0" smtClean="0"/>
              <a:t>(Integer number:list2)  </a:t>
            </a:r>
          </a:p>
          <a:p>
            <a:pPr>
              <a:spcBef>
                <a:spcPts val="0"/>
              </a:spcBef>
              <a:buNone/>
            </a:pPr>
            <a:r>
              <a:rPr lang="en-US" sz="2000" dirty="0" smtClean="0"/>
              <a:t>    </a:t>
            </a:r>
            <a:r>
              <a:rPr lang="en-US" sz="2000" dirty="0" err="1" smtClean="0"/>
              <a:t>System.out.println</a:t>
            </a:r>
            <a:r>
              <a:rPr lang="en-US" sz="2000" dirty="0" smtClean="0"/>
              <a:t>(number);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User-defined class objects in Java </a:t>
            </a:r>
            <a:r>
              <a:rPr lang="en-GB" dirty="0" err="1" smtClean="0"/>
              <a:t>ArrayList</a:t>
            </a: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smtClean="0"/>
              <a:t>class</a:t>
            </a:r>
            <a:r>
              <a:rPr lang="en-US" sz="2000" dirty="0" smtClean="0"/>
              <a:t> Student{  </a:t>
            </a:r>
          </a:p>
          <a:p>
            <a:pPr>
              <a:spcBef>
                <a:spcPts val="0"/>
              </a:spcBef>
              <a:buNone/>
            </a:pPr>
            <a:r>
              <a:rPr lang="en-US" sz="2000" dirty="0" smtClean="0"/>
              <a:t>  </a:t>
            </a:r>
            <a:r>
              <a:rPr lang="en-US" sz="2000" b="1" dirty="0" err="1" smtClean="0"/>
              <a:t>int</a:t>
            </a:r>
            <a:r>
              <a:rPr lang="en-US" sz="2000" dirty="0" smtClean="0"/>
              <a:t> </a:t>
            </a:r>
            <a:r>
              <a:rPr lang="en-US" sz="2000" dirty="0" err="1" smtClean="0"/>
              <a:t>rollno</a:t>
            </a:r>
            <a:r>
              <a:rPr lang="en-US" sz="2000" dirty="0" smtClean="0"/>
              <a:t>;  </a:t>
            </a:r>
          </a:p>
          <a:p>
            <a:pPr>
              <a:spcBef>
                <a:spcPts val="0"/>
              </a:spcBef>
              <a:buNone/>
            </a:pPr>
            <a:r>
              <a:rPr lang="en-US" sz="2000" dirty="0" smtClean="0"/>
              <a:t>  String name;  </a:t>
            </a:r>
          </a:p>
          <a:p>
            <a:pPr>
              <a:spcBef>
                <a:spcPts val="0"/>
              </a:spcBef>
              <a:buNone/>
            </a:pPr>
            <a:r>
              <a:rPr lang="en-US" sz="2000" dirty="0" smtClean="0"/>
              <a:t>  </a:t>
            </a:r>
            <a:r>
              <a:rPr lang="en-US" sz="2000" b="1" dirty="0" err="1" smtClean="0"/>
              <a:t>int</a:t>
            </a:r>
            <a:r>
              <a:rPr lang="en-US" sz="2000" dirty="0" smtClean="0"/>
              <a:t> age;  </a:t>
            </a:r>
          </a:p>
          <a:p>
            <a:pPr>
              <a:spcBef>
                <a:spcPts val="0"/>
              </a:spcBef>
              <a:buNone/>
            </a:pPr>
            <a:r>
              <a:rPr lang="en-US" sz="2000" dirty="0" smtClean="0"/>
              <a:t>  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int</a:t>
            </a:r>
            <a:r>
              <a:rPr lang="en-US" sz="2000" dirty="0" smtClean="0"/>
              <a:t> age){  </a:t>
            </a:r>
          </a:p>
          <a:p>
            <a:pPr>
              <a:spcBef>
                <a:spcPts val="0"/>
              </a:spcBef>
              <a:buNone/>
            </a:pPr>
            <a:r>
              <a:rPr lang="en-US" sz="2000" dirty="0" smtClean="0"/>
              <a:t>   </a:t>
            </a:r>
            <a:r>
              <a:rPr lang="en-US" sz="2000" b="1" dirty="0" err="1" smtClean="0"/>
              <a:t>this</a:t>
            </a:r>
            <a:r>
              <a:rPr lang="en-US" sz="2000" dirty="0" err="1" smtClean="0"/>
              <a:t>.rollno</a:t>
            </a:r>
            <a:r>
              <a:rPr lang="en-US" sz="2000" dirty="0" smtClean="0"/>
              <a:t>=</a:t>
            </a:r>
            <a:r>
              <a:rPr lang="en-US" sz="2000" dirty="0" err="1" smtClean="0"/>
              <a:t>rollno</a:t>
            </a:r>
            <a:r>
              <a:rPr lang="en-US" sz="2000" dirty="0" smtClean="0"/>
              <a:t>;  </a:t>
            </a:r>
          </a:p>
          <a:p>
            <a:pPr>
              <a:spcBef>
                <a:spcPts val="0"/>
              </a:spcBef>
              <a:buNone/>
            </a:pPr>
            <a:r>
              <a:rPr lang="en-US" sz="2000" dirty="0" smtClean="0"/>
              <a:t>   </a:t>
            </a:r>
            <a:r>
              <a:rPr lang="en-US" sz="2000" b="1" dirty="0" smtClean="0"/>
              <a:t>this</a:t>
            </a:r>
            <a:r>
              <a:rPr lang="en-US" sz="2000" dirty="0" smtClean="0"/>
              <a:t>.name=name;  </a:t>
            </a:r>
          </a:p>
          <a:p>
            <a:pPr>
              <a:spcBef>
                <a:spcPts val="0"/>
              </a:spcBef>
              <a:buNone/>
            </a:pPr>
            <a:r>
              <a:rPr lang="en-US" sz="2000" dirty="0" smtClean="0"/>
              <a:t>   </a:t>
            </a:r>
            <a:r>
              <a:rPr lang="en-US" sz="2000" b="1" dirty="0" err="1" smtClean="0"/>
              <a:t>this</a:t>
            </a:r>
            <a:r>
              <a:rPr lang="en-US" sz="2000" dirty="0" err="1" smtClean="0"/>
              <a:t>.age</a:t>
            </a:r>
            <a:r>
              <a:rPr lang="en-US" sz="2000" dirty="0" smtClean="0"/>
              <a:t>=age;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r>
            <a:br>
              <a:rPr lang="en-US" sz="2000" dirty="0" smtClean="0"/>
            </a:br>
            <a:endParaRPr lang="en-US" sz="2000" dirty="0" smtClean="0"/>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dirty="0" smtClean="0"/>
              <a:t> </a:t>
            </a:r>
            <a:r>
              <a:rPr lang="en-US" sz="2000" b="1" dirty="0" smtClean="0"/>
              <a:t>class</a:t>
            </a:r>
            <a:r>
              <a:rPr lang="en-US" sz="2000" dirty="0" smtClean="0"/>
              <a:t> ArrayList5{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user-defined class objects  </a:t>
            </a:r>
          </a:p>
          <a:p>
            <a:pPr>
              <a:spcBef>
                <a:spcPts val="0"/>
              </a:spcBef>
              <a:buNone/>
            </a:pPr>
            <a:r>
              <a:rPr lang="en-US" sz="2000" dirty="0" smtClean="0"/>
              <a:t>  Student s1=</a:t>
            </a:r>
            <a:r>
              <a:rPr lang="en-US" sz="2000" b="1" dirty="0" smtClean="0"/>
              <a:t>new</a:t>
            </a:r>
            <a:r>
              <a:rPr lang="en-US" sz="2000" dirty="0" smtClean="0"/>
              <a:t> Student(101,"Sonoo",23);  </a:t>
            </a:r>
          </a:p>
          <a:p>
            <a:pPr>
              <a:spcBef>
                <a:spcPts val="0"/>
              </a:spcBef>
              <a:buNone/>
            </a:pPr>
            <a:r>
              <a:rPr lang="en-US" sz="2000" dirty="0" smtClean="0"/>
              <a:t>  Student s2=</a:t>
            </a:r>
            <a:r>
              <a:rPr lang="en-US" sz="2000" b="1" dirty="0" smtClean="0"/>
              <a:t>new</a:t>
            </a:r>
            <a:r>
              <a:rPr lang="en-US" sz="2000" dirty="0" smtClean="0"/>
              <a:t> Student(102,"Ravi",21);  </a:t>
            </a:r>
          </a:p>
          <a:p>
            <a:pPr>
              <a:spcBef>
                <a:spcPts val="0"/>
              </a:spcBef>
              <a:buNone/>
            </a:pPr>
            <a:r>
              <a:rPr lang="en-US" sz="2000" dirty="0" smtClean="0"/>
              <a:t>  Student s2=</a:t>
            </a:r>
            <a:r>
              <a:rPr lang="en-US" sz="2000" b="1" dirty="0" smtClean="0"/>
              <a:t>new</a:t>
            </a:r>
            <a:r>
              <a:rPr lang="en-US" sz="2000" dirty="0" smtClean="0"/>
              <a:t> Student(103,"Hanumat",25);  </a:t>
            </a:r>
          </a:p>
          <a:p>
            <a:pPr>
              <a:spcBef>
                <a:spcPts val="0"/>
              </a:spcBef>
              <a:buNone/>
            </a:pPr>
            <a:r>
              <a:rPr lang="en-US" sz="2000" dirty="0" smtClean="0"/>
              <a:t>  //creating </a:t>
            </a:r>
            <a:r>
              <a:rPr lang="en-US" sz="2000" dirty="0" err="1" smtClean="0"/>
              <a:t>arraylist</a:t>
            </a:r>
            <a:r>
              <a:rPr lang="en-US" sz="2000" dirty="0" smtClean="0"/>
              <a:t>  </a:t>
            </a:r>
          </a:p>
          <a:p>
            <a:pPr>
              <a:spcBef>
                <a:spcPts val="0"/>
              </a:spcBef>
              <a:buNone/>
            </a:pPr>
            <a:r>
              <a:rPr lang="en-US" sz="2000" dirty="0" smtClean="0"/>
              <a:t>  </a:t>
            </a:r>
            <a:r>
              <a:rPr lang="en-US" sz="2000" dirty="0" err="1" smtClean="0"/>
              <a:t>ArrayList</a:t>
            </a:r>
            <a:r>
              <a:rPr lang="en-US" sz="2000" dirty="0" smtClean="0"/>
              <a:t>&lt;Student&gt; al=</a:t>
            </a:r>
            <a:r>
              <a:rPr lang="en-US" sz="2000" b="1" dirty="0" smtClean="0"/>
              <a:t>new</a:t>
            </a:r>
            <a:r>
              <a:rPr lang="en-US" sz="2000" dirty="0" smtClean="0"/>
              <a:t> </a:t>
            </a:r>
            <a:r>
              <a:rPr lang="en-US" sz="2000" dirty="0" err="1" smtClean="0"/>
              <a:t>ArrayList</a:t>
            </a:r>
            <a:r>
              <a:rPr lang="en-US" sz="2000" dirty="0" smtClean="0"/>
              <a:t>&lt;Student&gt;();  </a:t>
            </a:r>
          </a:p>
          <a:p>
            <a:pPr>
              <a:spcBef>
                <a:spcPts val="0"/>
              </a:spcBef>
              <a:buNone/>
            </a:pPr>
            <a:r>
              <a:rPr lang="en-US" sz="2000" dirty="0" smtClean="0"/>
              <a:t>  </a:t>
            </a:r>
            <a:r>
              <a:rPr lang="en-US" sz="2000" dirty="0" err="1" smtClean="0"/>
              <a:t>al.add</a:t>
            </a:r>
            <a:r>
              <a:rPr lang="en-US" sz="2000" dirty="0" smtClean="0"/>
              <a:t>(s1);//adding Student class object  </a:t>
            </a:r>
          </a:p>
          <a:p>
            <a:pPr>
              <a:spcBef>
                <a:spcPts val="0"/>
              </a:spcBef>
              <a:buNone/>
            </a:pPr>
            <a:r>
              <a:rPr lang="en-US" sz="2000" dirty="0" smtClean="0"/>
              <a:t>  </a:t>
            </a:r>
            <a:r>
              <a:rPr lang="en-US" sz="2000" dirty="0" err="1" smtClean="0"/>
              <a:t>al.add</a:t>
            </a:r>
            <a:r>
              <a:rPr lang="en-US" sz="2000" dirty="0" smtClean="0"/>
              <a:t>(s2);  </a:t>
            </a:r>
          </a:p>
          <a:p>
            <a:pPr>
              <a:spcBef>
                <a:spcPts val="0"/>
              </a:spcBef>
              <a:buNone/>
            </a:pPr>
            <a:r>
              <a:rPr lang="en-US" sz="2000" dirty="0" smtClean="0"/>
              <a:t>  </a:t>
            </a:r>
            <a:r>
              <a:rPr lang="en-US" sz="2000" dirty="0" err="1" smtClean="0"/>
              <a:t>al.add</a:t>
            </a:r>
            <a:r>
              <a:rPr lang="en-US" sz="2000" dirty="0" smtClean="0"/>
              <a:t>(s3);  </a:t>
            </a:r>
          </a:p>
          <a:p>
            <a:pPr>
              <a:spcBef>
                <a:spcPts val="0"/>
              </a:spcBef>
              <a:buNone/>
            </a:pPr>
            <a:r>
              <a:rPr lang="en-US" sz="2000" dirty="0" smtClean="0"/>
              <a:t>  //Getting </a:t>
            </a:r>
            <a:r>
              <a:rPr lang="en-US" sz="2000" dirty="0" err="1" smtClean="0"/>
              <a:t>Iterator</a:t>
            </a:r>
            <a:r>
              <a:rPr lang="en-US" sz="2000" dirty="0" smtClean="0"/>
              <a:t>  </a:t>
            </a:r>
          </a:p>
          <a:p>
            <a:pPr>
              <a:spcBef>
                <a:spcPts val="0"/>
              </a:spcBef>
              <a:buNone/>
            </a:pPr>
            <a:r>
              <a:rPr lang="en-US" sz="2000" dirty="0" smtClean="0"/>
              <a:t>  </a:t>
            </a:r>
            <a:r>
              <a:rPr lang="en-US" sz="2000" dirty="0" err="1" smtClean="0"/>
              <a:t>Iterator</a:t>
            </a:r>
            <a:r>
              <a:rPr lang="en-US" sz="2000" dirty="0" smtClean="0"/>
              <a:t> </a:t>
            </a:r>
            <a:r>
              <a:rPr lang="en-US" sz="2000" dirty="0" err="1" smtClean="0"/>
              <a:t>itr</a:t>
            </a:r>
            <a:r>
              <a:rPr lang="en-US" sz="2000" dirty="0" smtClean="0"/>
              <a:t>=</a:t>
            </a:r>
            <a:r>
              <a:rPr lang="en-US" sz="2000" dirty="0" err="1" smtClean="0"/>
              <a:t>al.iterator</a:t>
            </a:r>
            <a:r>
              <a:rPr lang="en-US" sz="2000" dirty="0" smtClean="0"/>
              <a:t>();  </a:t>
            </a:r>
          </a:p>
          <a:p>
            <a:pPr>
              <a:spcBef>
                <a:spcPts val="0"/>
              </a:spcBef>
              <a:buNone/>
            </a:pPr>
            <a:r>
              <a:rPr lang="en-US" sz="2000" dirty="0" smtClean="0"/>
              <a:t>  //traversing elements of </a:t>
            </a:r>
            <a:r>
              <a:rPr lang="en-US" sz="2000" dirty="0" err="1" smtClean="0"/>
              <a:t>ArrayList</a:t>
            </a:r>
            <a:r>
              <a:rPr lang="en-US" sz="2000" dirty="0" smtClean="0"/>
              <a:t> object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Student </a:t>
            </a:r>
            <a:r>
              <a:rPr lang="en-US" sz="2000" dirty="0" err="1" smtClean="0"/>
              <a:t>st</a:t>
            </a:r>
            <a:r>
              <a:rPr lang="en-US" sz="2000" dirty="0" smtClean="0"/>
              <a:t>=(Student)</a:t>
            </a:r>
            <a:r>
              <a:rPr lang="en-US" sz="2000" dirty="0" err="1" smtClean="0"/>
              <a:t>itr.next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st.rollno</a:t>
            </a:r>
            <a:r>
              <a:rPr lang="en-US" sz="2000" dirty="0" smtClean="0"/>
              <a:t>+" "+st.name+" "+</a:t>
            </a:r>
            <a:r>
              <a:rPr lang="en-US" sz="2000" dirty="0" err="1" smtClean="0"/>
              <a:t>st.age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Vector</a:t>
            </a:r>
            <a:endParaRPr lang="en-US" dirty="0"/>
          </a:p>
        </p:txBody>
      </p:sp>
      <p:sp>
        <p:nvSpPr>
          <p:cNvPr id="3" name="Content Placeholder 2"/>
          <p:cNvSpPr>
            <a:spLocks noGrp="1"/>
          </p:cNvSpPr>
          <p:nvPr>
            <p:ph idx="1"/>
          </p:nvPr>
        </p:nvSpPr>
        <p:spPr/>
        <p:txBody>
          <a:bodyPr/>
          <a:lstStyle/>
          <a:p>
            <a:r>
              <a:rPr lang="en-GB" b="1" dirty="0" smtClean="0"/>
              <a:t>Vector</a:t>
            </a:r>
            <a:r>
              <a:rPr lang="en-GB" dirty="0" smtClean="0"/>
              <a:t> is like the </a:t>
            </a:r>
            <a:r>
              <a:rPr lang="en-GB" i="1" dirty="0" smtClean="0"/>
              <a:t>dynamic array</a:t>
            </a:r>
            <a:r>
              <a:rPr lang="en-GB" dirty="0" smtClean="0"/>
              <a:t> which can grow or shrink its size. Unlike array, we can store n-number of elements in it as there is no size limit.</a:t>
            </a:r>
          </a:p>
          <a:p>
            <a:r>
              <a:rPr lang="en-GB" dirty="0" smtClean="0"/>
              <a:t>It is similar to the </a:t>
            </a:r>
            <a:r>
              <a:rPr lang="en-GB" dirty="0" err="1" smtClean="0"/>
              <a:t>ArrayList</a:t>
            </a:r>
            <a:r>
              <a:rPr lang="en-GB" dirty="0" smtClean="0"/>
              <a:t>, but with two differences-</a:t>
            </a:r>
          </a:p>
          <a:p>
            <a:r>
              <a:rPr lang="en-GB" dirty="0" smtClean="0"/>
              <a:t>Vector is synchronized.</a:t>
            </a:r>
          </a:p>
          <a:p>
            <a:r>
              <a:rPr lang="en-GB" dirty="0" smtClean="0"/>
              <a:t>Java Vector contains many legacy methods that are not the part of a collections framework.</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VectorExample1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//Create an empty vector with initial capacity 4  </a:t>
            </a:r>
          </a:p>
          <a:p>
            <a:pPr>
              <a:spcBef>
                <a:spcPts val="0"/>
              </a:spcBef>
              <a:buNone/>
            </a:pPr>
            <a:r>
              <a:rPr lang="en-US" sz="2000" dirty="0" smtClean="0"/>
              <a:t>          Vector&lt;String&gt; </a:t>
            </a:r>
            <a:r>
              <a:rPr lang="en-US" sz="2000" dirty="0" err="1" smtClean="0"/>
              <a:t>vec</a:t>
            </a:r>
            <a:r>
              <a:rPr lang="en-US" sz="2000" dirty="0" smtClean="0"/>
              <a:t> = </a:t>
            </a:r>
            <a:r>
              <a:rPr lang="en-US" sz="2000" b="1" dirty="0" smtClean="0"/>
              <a:t>new</a:t>
            </a:r>
            <a:r>
              <a:rPr lang="en-US" sz="2000" dirty="0" smtClean="0"/>
              <a:t> Vector&lt;String&gt;(4);  </a:t>
            </a:r>
          </a:p>
          <a:p>
            <a:pPr>
              <a:spcBef>
                <a:spcPts val="0"/>
              </a:spcBef>
              <a:buNone/>
            </a:pPr>
            <a:r>
              <a:rPr lang="en-US" sz="2000" dirty="0" smtClean="0"/>
              <a:t>          //Adding elements to a vector  </a:t>
            </a:r>
          </a:p>
          <a:p>
            <a:pPr>
              <a:spcBef>
                <a:spcPts val="0"/>
              </a:spcBef>
              <a:buNone/>
            </a:pPr>
            <a:r>
              <a:rPr lang="en-US" sz="2000" dirty="0" smtClean="0"/>
              <a:t>          </a:t>
            </a:r>
            <a:r>
              <a:rPr lang="en-US" sz="2000" dirty="0" err="1" smtClean="0"/>
              <a:t>vec.add</a:t>
            </a:r>
            <a:r>
              <a:rPr lang="en-US" sz="2000" dirty="0" smtClean="0"/>
              <a:t>("Tiger");  </a:t>
            </a:r>
          </a:p>
          <a:p>
            <a:pPr>
              <a:spcBef>
                <a:spcPts val="0"/>
              </a:spcBef>
              <a:buNone/>
            </a:pPr>
            <a:r>
              <a:rPr lang="en-US" sz="2000" dirty="0" smtClean="0"/>
              <a:t>          </a:t>
            </a:r>
            <a:r>
              <a:rPr lang="en-US" sz="2000" dirty="0" err="1" smtClean="0"/>
              <a:t>vec.add</a:t>
            </a:r>
            <a:r>
              <a:rPr lang="en-US" sz="2000" dirty="0" smtClean="0"/>
              <a:t>("Lion");  </a:t>
            </a:r>
          </a:p>
          <a:p>
            <a:pPr>
              <a:spcBef>
                <a:spcPts val="0"/>
              </a:spcBef>
              <a:buNone/>
            </a:pPr>
            <a:r>
              <a:rPr lang="en-US" sz="2000" dirty="0" smtClean="0"/>
              <a:t>          </a:t>
            </a:r>
            <a:r>
              <a:rPr lang="en-US" sz="2000" dirty="0" err="1" smtClean="0"/>
              <a:t>vec.add</a:t>
            </a:r>
            <a:r>
              <a:rPr lang="en-US" sz="2000" dirty="0" smtClean="0"/>
              <a:t>("Dog");  </a:t>
            </a:r>
          </a:p>
          <a:p>
            <a:pPr>
              <a:spcBef>
                <a:spcPts val="0"/>
              </a:spcBef>
              <a:buNone/>
            </a:pPr>
            <a:r>
              <a:rPr lang="en-US" sz="2000" dirty="0" smtClean="0"/>
              <a:t>          </a:t>
            </a:r>
            <a:r>
              <a:rPr lang="en-US" sz="2000" dirty="0" err="1" smtClean="0"/>
              <a:t>vec.add</a:t>
            </a:r>
            <a:r>
              <a:rPr lang="en-US" sz="2000" dirty="0" smtClean="0"/>
              <a:t>("Elephant");  </a:t>
            </a:r>
          </a:p>
          <a:p>
            <a:pPr>
              <a:spcBef>
                <a:spcPts val="0"/>
              </a:spcBef>
              <a:buNone/>
            </a:pPr>
            <a:r>
              <a:rPr lang="en-US" sz="2000" dirty="0" smtClean="0"/>
              <a:t>          //Check size and capacity  </a:t>
            </a:r>
          </a:p>
          <a:p>
            <a:pPr>
              <a:spcBef>
                <a:spcPts val="0"/>
              </a:spcBef>
              <a:buNone/>
            </a:pPr>
            <a:r>
              <a:rPr lang="en-US" sz="2000" dirty="0" smtClean="0"/>
              <a:t>          </a:t>
            </a:r>
            <a:r>
              <a:rPr lang="en-US" sz="2000" dirty="0" err="1" smtClean="0"/>
              <a:t>System.out.println</a:t>
            </a:r>
            <a:r>
              <a:rPr lang="en-US" sz="2000" dirty="0" smtClean="0"/>
              <a:t>("Size is: "+</a:t>
            </a:r>
            <a:r>
              <a:rPr lang="en-US" sz="2000" dirty="0" err="1" smtClean="0"/>
              <a:t>vec.size</a:t>
            </a:r>
            <a:r>
              <a:rPr lang="en-US" sz="2000" dirty="0" smtClean="0"/>
              <a:t>());  </a:t>
            </a:r>
          </a:p>
          <a:p>
            <a:pPr>
              <a:spcBef>
                <a:spcPts val="0"/>
              </a:spcBef>
              <a:buNone/>
            </a:pPr>
            <a:r>
              <a:rPr lang="en-US" sz="2000" dirty="0" smtClean="0"/>
              <a:t>          </a:t>
            </a:r>
            <a:r>
              <a:rPr lang="en-US" sz="2000" dirty="0" err="1" smtClean="0"/>
              <a:t>System.out.println</a:t>
            </a:r>
            <a:r>
              <a:rPr lang="en-US" sz="2000" dirty="0" smtClean="0"/>
              <a:t>("Default capacity is: "+</a:t>
            </a:r>
            <a:r>
              <a:rPr lang="en-US" sz="2000" dirty="0" err="1" smtClean="0"/>
              <a:t>vec.capacity</a:t>
            </a:r>
            <a:r>
              <a:rPr lang="en-US" sz="2000" dirty="0" smtClean="0"/>
              <a:t>());  </a:t>
            </a:r>
          </a:p>
          <a:p>
            <a:pPr>
              <a:spcBef>
                <a:spcPts val="0"/>
              </a:spcBef>
              <a:buNone/>
            </a:pPr>
            <a:r>
              <a:rPr lang="en-US" sz="2000" dirty="0" smtClean="0"/>
              <a:t>          //Display Vector elements  </a:t>
            </a:r>
          </a:p>
          <a:p>
            <a:pPr>
              <a:spcBef>
                <a:spcPts val="0"/>
              </a:spcBef>
              <a:buNone/>
            </a:pPr>
            <a:r>
              <a:rPr lang="en-US" sz="2000" dirty="0" smtClean="0"/>
              <a:t>          </a:t>
            </a:r>
            <a:r>
              <a:rPr lang="en-US" sz="2000" dirty="0" err="1" smtClean="0"/>
              <a:t>System.out.println</a:t>
            </a:r>
            <a:r>
              <a:rPr lang="en-US" sz="2000" dirty="0" smtClean="0"/>
              <a:t>("Vector element is: "+</a:t>
            </a:r>
            <a:r>
              <a:rPr lang="en-US" sz="2000" dirty="0" err="1" smtClean="0"/>
              <a:t>vec</a:t>
            </a:r>
            <a:r>
              <a:rPr lang="en-US" sz="2000" dirty="0" smtClean="0"/>
              <a:t>);  </a:t>
            </a:r>
          </a:p>
          <a:p>
            <a:pPr>
              <a:spcBef>
                <a:spcPts val="0"/>
              </a:spcBef>
              <a:buNone/>
            </a:pPr>
            <a:r>
              <a:rPr lang="en-US" sz="2000" dirty="0" smtClean="0"/>
              <a:t>          </a:t>
            </a:r>
            <a:r>
              <a:rPr lang="en-US" sz="2000" dirty="0" err="1" smtClean="0"/>
              <a:t>vec.addElement</a:t>
            </a:r>
            <a:r>
              <a:rPr lang="en-US" sz="2000" dirty="0" smtClean="0"/>
              <a:t>("Rat");  </a:t>
            </a:r>
          </a:p>
          <a:p>
            <a:pPr>
              <a:spcBef>
                <a:spcPts val="0"/>
              </a:spcBef>
              <a:buNone/>
            </a:pPr>
            <a:r>
              <a:rPr lang="en-US" sz="2000" dirty="0" smtClean="0"/>
              <a:t>          </a:t>
            </a:r>
            <a:r>
              <a:rPr lang="en-US" sz="2000" dirty="0" err="1" smtClean="0"/>
              <a:t>vec.addElement</a:t>
            </a:r>
            <a:r>
              <a:rPr lang="en-US" sz="2000" dirty="0" smtClean="0"/>
              <a:t>("Cat");  </a:t>
            </a:r>
          </a:p>
          <a:p>
            <a:pPr>
              <a:spcBef>
                <a:spcPts val="0"/>
              </a:spcBef>
              <a:buNone/>
            </a:pPr>
            <a:r>
              <a:rPr lang="en-US" sz="2000" dirty="0" smtClean="0"/>
              <a:t>          </a:t>
            </a:r>
            <a:r>
              <a:rPr lang="en-US" sz="2000" dirty="0" err="1" smtClean="0"/>
              <a:t>vec.addElement</a:t>
            </a:r>
            <a:r>
              <a:rPr lang="en-US" sz="2000" dirty="0" smtClean="0"/>
              <a:t>("Deer");  </a:t>
            </a:r>
          </a:p>
          <a:p>
            <a:pPr>
              <a:spcBef>
                <a:spcPts val="0"/>
              </a:spcBef>
              <a:buNone/>
            </a:pPr>
            <a:r>
              <a:rPr lang="en-US" sz="2000" dirty="0" smtClean="0"/>
              <a:t>          //Again check size and capacity after two insertions  </a:t>
            </a:r>
          </a:p>
          <a:p>
            <a:pPr>
              <a:spcBef>
                <a:spcPts val="0"/>
              </a:spcBef>
              <a:buNone/>
            </a:pPr>
            <a:r>
              <a:rPr lang="en-US" sz="2000" dirty="0" smtClean="0"/>
              <a:t>          </a:t>
            </a:r>
            <a:r>
              <a:rPr lang="en-US" sz="2000" dirty="0" err="1" smtClean="0"/>
              <a:t>System.out.println</a:t>
            </a:r>
            <a:r>
              <a:rPr lang="en-US" sz="2000" dirty="0" smtClean="0"/>
              <a:t>("Size after addition: "+</a:t>
            </a:r>
            <a:r>
              <a:rPr lang="en-US" sz="2000" dirty="0" err="1" smtClean="0"/>
              <a:t>vec.size</a:t>
            </a:r>
            <a:r>
              <a:rPr lang="en-US" sz="2000" dirty="0" smtClean="0"/>
              <a:t>());  </a:t>
            </a:r>
          </a:p>
          <a:p>
            <a:pPr>
              <a:spcBef>
                <a:spcPts val="0"/>
              </a:spcBef>
              <a:buNone/>
            </a:pPr>
            <a:r>
              <a:rPr lang="en-US" sz="2000" dirty="0" smtClean="0"/>
              <a:t>          </a:t>
            </a:r>
            <a:r>
              <a:rPr lang="en-US" sz="2000" dirty="0" err="1" smtClean="0"/>
              <a:t>System.out.println</a:t>
            </a:r>
            <a:r>
              <a:rPr lang="en-US" sz="2000" dirty="0" smtClean="0"/>
              <a:t>("Capacity after addition is: "+</a:t>
            </a:r>
            <a:r>
              <a:rPr lang="en-US" sz="2000" dirty="0" err="1" smtClean="0"/>
              <a:t>vec.capacity</a:t>
            </a:r>
            <a:r>
              <a:rPr lang="en-US" sz="2000" dirty="0" smtClean="0"/>
              <a:t>());  </a:t>
            </a:r>
          </a:p>
          <a:p>
            <a:pPr>
              <a:spcBef>
                <a:spcPts val="0"/>
              </a:spcBef>
              <a:buNone/>
            </a:pPr>
            <a:r>
              <a:rPr lang="en-US" sz="2000" dirty="0" smtClean="0"/>
              <a:t>          //Display Vector elements again  </a:t>
            </a:r>
          </a:p>
          <a:p>
            <a:pPr>
              <a:spcBef>
                <a:spcPts val="0"/>
              </a:spcBef>
              <a:buNone/>
            </a:pPr>
            <a:r>
              <a:rPr lang="en-US" sz="2000" dirty="0" smtClean="0"/>
              <a:t>          </a:t>
            </a:r>
            <a:r>
              <a:rPr lang="en-US" sz="2000" dirty="0" err="1" smtClean="0"/>
              <a:t>System.out.println</a:t>
            </a:r>
            <a:r>
              <a:rPr lang="en-US" sz="2000" dirty="0" smtClean="0"/>
              <a:t>("Elements are: "+</a:t>
            </a:r>
            <a:r>
              <a:rPr lang="en-US" sz="2000" dirty="0" err="1" smtClean="0"/>
              <a:t>vec</a:t>
            </a:r>
            <a:r>
              <a:rPr lang="en-US" sz="2000" dirty="0" smtClean="0"/>
              <a:t>);  </a:t>
            </a:r>
          </a:p>
          <a:p>
            <a:pPr>
              <a:spcBef>
                <a:spcPts val="0"/>
              </a:spcBef>
              <a:buNone/>
            </a:pPr>
            <a:r>
              <a:rPr lang="en-US" sz="2000" dirty="0" smtClean="0"/>
              <a:t>          //Checking if Tiger is present or not in this vector         </a:t>
            </a:r>
          </a:p>
          <a:p>
            <a:pPr>
              <a:spcBef>
                <a:spcPts val="0"/>
              </a:spcBef>
              <a:buNone/>
            </a:pPr>
            <a:r>
              <a:rPr lang="en-US" sz="2000" dirty="0" smtClean="0"/>
              <a:t>            </a:t>
            </a:r>
            <a:r>
              <a:rPr lang="en-US" sz="2000" b="1" dirty="0" smtClean="0"/>
              <a:t>if</a:t>
            </a:r>
            <a:r>
              <a:rPr lang="en-US" sz="2000" dirty="0" smtClean="0"/>
              <a:t>(</a:t>
            </a:r>
            <a:r>
              <a:rPr lang="en-US" sz="2000" dirty="0" err="1" smtClean="0"/>
              <a:t>vec.contains</a:t>
            </a:r>
            <a:r>
              <a:rPr lang="en-US" sz="2000" dirty="0" smtClean="0"/>
              <a:t>("Tiger"))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("Tiger is present at the index " +</a:t>
            </a:r>
            <a:r>
              <a:rPr lang="en-US" sz="2000" dirty="0" err="1" smtClean="0"/>
              <a:t>vec.indexOf</a:t>
            </a:r>
            <a:r>
              <a:rPr lang="en-US" sz="2000" dirty="0" smtClean="0"/>
              <a:t>("Tiger"));  </a:t>
            </a:r>
          </a:p>
          <a:p>
            <a:pPr>
              <a:spcBef>
                <a:spcPts val="0"/>
              </a:spcBef>
              <a:buNone/>
            </a:pPr>
            <a:r>
              <a:rPr lang="en-US" sz="2000" dirty="0" smtClean="0"/>
              <a:t>            }  </a:t>
            </a:r>
          </a:p>
          <a:p>
            <a:pPr>
              <a:spcBef>
                <a:spcPts val="0"/>
              </a:spcBef>
              <a:buNone/>
            </a:pPr>
            <a:r>
              <a:rPr lang="en-US" sz="2000" dirty="0" smtClean="0"/>
              <a:t>            </a:t>
            </a:r>
            <a:r>
              <a:rPr lang="en-US" sz="2000" b="1" dirty="0" smtClean="0"/>
              <a:t>else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("Tiger is not present in the list.");  </a:t>
            </a:r>
          </a:p>
          <a:p>
            <a:pPr>
              <a:spcBef>
                <a:spcPts val="0"/>
              </a:spcBef>
              <a:buNone/>
            </a:pPr>
            <a:r>
              <a:rPr lang="en-US" sz="2000" dirty="0" smtClean="0"/>
              <a:t>            }  </a:t>
            </a:r>
          </a:p>
          <a:p>
            <a:pPr>
              <a:spcBef>
                <a:spcPts val="0"/>
              </a:spcBef>
              <a:buNone/>
            </a:pPr>
            <a:r>
              <a:rPr lang="en-US" sz="2000" dirty="0" smtClean="0"/>
              <a:t>            //Get the first element  </a:t>
            </a:r>
          </a:p>
          <a:p>
            <a:pPr>
              <a:spcBef>
                <a:spcPts val="0"/>
              </a:spcBef>
              <a:buNone/>
            </a:pPr>
            <a:r>
              <a:rPr lang="en-US" sz="2000" dirty="0" smtClean="0"/>
              <a:t>          </a:t>
            </a:r>
            <a:r>
              <a:rPr lang="en-US" sz="2000" dirty="0" err="1" smtClean="0"/>
              <a:t>System.out.println</a:t>
            </a:r>
            <a:r>
              <a:rPr lang="en-US" sz="2000" dirty="0" smtClean="0"/>
              <a:t>("The first animal of the vector is = "+</a:t>
            </a:r>
            <a:r>
              <a:rPr lang="en-US" sz="2000" dirty="0" err="1" smtClean="0"/>
              <a:t>vec.firstElement</a:t>
            </a:r>
            <a:r>
              <a:rPr lang="en-US" sz="2000" dirty="0" smtClean="0"/>
              <a:t>());   </a:t>
            </a:r>
          </a:p>
          <a:p>
            <a:pPr>
              <a:spcBef>
                <a:spcPts val="0"/>
              </a:spcBef>
              <a:buNone/>
            </a:pPr>
            <a:r>
              <a:rPr lang="en-US" sz="2000" dirty="0" smtClean="0"/>
              <a:t>          //Get the last element  </a:t>
            </a:r>
          </a:p>
          <a:p>
            <a:pPr>
              <a:spcBef>
                <a:spcPts val="0"/>
              </a:spcBef>
              <a:buNone/>
            </a:pPr>
            <a:r>
              <a:rPr lang="en-US" sz="2000" dirty="0" smtClean="0"/>
              <a:t>          </a:t>
            </a:r>
            <a:r>
              <a:rPr lang="en-US" sz="2000" dirty="0" err="1" smtClean="0"/>
              <a:t>System.out.println</a:t>
            </a:r>
            <a:r>
              <a:rPr lang="en-US" sz="2000" dirty="0" smtClean="0"/>
              <a:t>("The last animal of the vector is = "+</a:t>
            </a:r>
            <a:r>
              <a:rPr lang="en-US" sz="2000" dirty="0" err="1" smtClean="0"/>
              <a:t>vec.lastElement</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Difference between </a:t>
            </a:r>
            <a:r>
              <a:rPr lang="en-GB" dirty="0" err="1" smtClean="0"/>
              <a:t>ArrayList</a:t>
            </a:r>
            <a:r>
              <a:rPr lang="en-GB" dirty="0" smtClean="0"/>
              <a:t> and Vector</a:t>
            </a:r>
            <a:br>
              <a:rPr lang="en-GB" dirty="0" smtClean="0"/>
            </a:br>
            <a:endParaRPr lang="en-US" dirty="0"/>
          </a:p>
        </p:txBody>
      </p:sp>
      <p:graphicFrame>
        <p:nvGraphicFramePr>
          <p:cNvPr id="5" name="Content Placeholder 4"/>
          <p:cNvGraphicFramePr>
            <a:graphicFrameLocks noGrp="1"/>
          </p:cNvGraphicFramePr>
          <p:nvPr>
            <p:ph idx="1"/>
          </p:nvPr>
        </p:nvGraphicFramePr>
        <p:xfrm>
          <a:off x="952464" y="1000107"/>
          <a:ext cx="10401336" cy="5382278"/>
        </p:xfrm>
        <a:graphic>
          <a:graphicData uri="http://schemas.openxmlformats.org/drawingml/2006/table">
            <a:tbl>
              <a:tblPr firstRow="1" bandRow="1">
                <a:tableStyleId>{5C22544A-7EE6-4342-B048-85BDC9FD1C3A}</a:tableStyleId>
              </a:tblPr>
              <a:tblGrid>
                <a:gridCol w="5200668"/>
                <a:gridCol w="5200668"/>
              </a:tblGrid>
              <a:tr h="594031">
                <a:tc>
                  <a:txBody>
                    <a:bodyPr/>
                    <a:lstStyle/>
                    <a:p>
                      <a:pPr algn="l" fontAlgn="t"/>
                      <a:r>
                        <a:rPr lang="en-US" dirty="0" err="1">
                          <a:solidFill>
                            <a:srgbClr val="000000"/>
                          </a:solidFill>
                          <a:latin typeface="times new roman"/>
                        </a:rPr>
                        <a:t>ArrayList</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Vector</a:t>
                      </a:r>
                    </a:p>
                  </a:txBody>
                  <a:tcPr marL="114300" marR="114300" marT="114300" marB="114300"/>
                </a:tc>
              </a:tr>
              <a:tr h="504026">
                <a:tc>
                  <a:txBody>
                    <a:bodyPr/>
                    <a:lstStyle/>
                    <a:p>
                      <a:pPr algn="just" fontAlgn="t"/>
                      <a:r>
                        <a:rPr lang="en-GB">
                          <a:solidFill>
                            <a:srgbClr val="333333"/>
                          </a:solidFill>
                          <a:latin typeface="inter-regular"/>
                        </a:rPr>
                        <a:t>1) ArrayList is </a:t>
                      </a:r>
                      <a:r>
                        <a:rPr lang="en-GB" b="1">
                          <a:solidFill>
                            <a:srgbClr val="333333"/>
                          </a:solidFill>
                          <a:latin typeface="inter-bold"/>
                        </a:rPr>
                        <a:t>not synchronized</a:t>
                      </a:r>
                      <a:r>
                        <a:rPr lang="en-GB">
                          <a:solidFill>
                            <a:srgbClr val="333333"/>
                          </a:solidFill>
                          <a:latin typeface="inter-regular"/>
                        </a:rPr>
                        <a:t>.</a:t>
                      </a:r>
                    </a:p>
                  </a:txBody>
                  <a:tcPr marL="76200" marR="76200" marT="76200" marB="76200"/>
                </a:tc>
                <a:tc>
                  <a:txBody>
                    <a:bodyPr/>
                    <a:lstStyle/>
                    <a:p>
                      <a:pPr algn="just" fontAlgn="t"/>
                      <a:r>
                        <a:rPr lang="en-US">
                          <a:solidFill>
                            <a:srgbClr val="333333"/>
                          </a:solidFill>
                          <a:latin typeface="inter-regular"/>
                        </a:rPr>
                        <a:t>Vector is </a:t>
                      </a:r>
                      <a:r>
                        <a:rPr lang="en-US" b="1">
                          <a:solidFill>
                            <a:srgbClr val="333333"/>
                          </a:solidFill>
                          <a:latin typeface="inter-bold"/>
                        </a:rPr>
                        <a:t>synchronized</a:t>
                      </a:r>
                      <a:r>
                        <a:rPr lang="en-US">
                          <a:solidFill>
                            <a:srgbClr val="333333"/>
                          </a:solidFill>
                          <a:latin typeface="inter-regular"/>
                        </a:rPr>
                        <a:t>.</a:t>
                      </a:r>
                    </a:p>
                  </a:txBody>
                  <a:tcPr marL="76200" marR="76200" marT="76200" marB="76200"/>
                </a:tc>
              </a:tr>
              <a:tr h="1152059">
                <a:tc>
                  <a:txBody>
                    <a:bodyPr/>
                    <a:lstStyle/>
                    <a:p>
                      <a:pPr algn="just" fontAlgn="t"/>
                      <a:r>
                        <a:rPr lang="en-GB">
                          <a:solidFill>
                            <a:srgbClr val="333333"/>
                          </a:solidFill>
                          <a:latin typeface="inter-regular"/>
                        </a:rPr>
                        <a:t>2) ArrayList </a:t>
                      </a:r>
                      <a:r>
                        <a:rPr lang="en-GB" b="1">
                          <a:solidFill>
                            <a:srgbClr val="333333"/>
                          </a:solidFill>
                          <a:latin typeface="inter-bold"/>
                        </a:rPr>
                        <a:t>increments 50%</a:t>
                      </a:r>
                      <a:r>
                        <a:rPr lang="en-GB">
                          <a:solidFill>
                            <a:srgbClr val="333333"/>
                          </a:solidFill>
                          <a:latin typeface="inter-regular"/>
                        </a:rPr>
                        <a:t> of current array size if the number of elements exceeds from its capacity.</a:t>
                      </a:r>
                    </a:p>
                  </a:txBody>
                  <a:tcPr marL="76200" marR="76200" marT="76200" marB="76200"/>
                </a:tc>
                <a:tc>
                  <a:txBody>
                    <a:bodyPr/>
                    <a:lstStyle/>
                    <a:p>
                      <a:pPr algn="just" fontAlgn="t"/>
                      <a:r>
                        <a:rPr lang="en-GB">
                          <a:solidFill>
                            <a:srgbClr val="333333"/>
                          </a:solidFill>
                          <a:latin typeface="inter-regular"/>
                        </a:rPr>
                        <a:t>Vector </a:t>
                      </a:r>
                      <a:r>
                        <a:rPr lang="en-GB" b="1">
                          <a:solidFill>
                            <a:srgbClr val="333333"/>
                          </a:solidFill>
                          <a:latin typeface="inter-bold"/>
                        </a:rPr>
                        <a:t>increments 100%</a:t>
                      </a:r>
                      <a:r>
                        <a:rPr lang="en-GB">
                          <a:solidFill>
                            <a:srgbClr val="333333"/>
                          </a:solidFill>
                          <a:latin typeface="inter-regular"/>
                        </a:rPr>
                        <a:t> means doubles the array size if the total number of elements exceeds than its capacity.</a:t>
                      </a:r>
                    </a:p>
                  </a:txBody>
                  <a:tcPr marL="76200" marR="76200" marT="76200" marB="76200"/>
                </a:tc>
              </a:tr>
              <a:tr h="828043">
                <a:tc>
                  <a:txBody>
                    <a:bodyPr/>
                    <a:lstStyle/>
                    <a:p>
                      <a:pPr algn="just" fontAlgn="t"/>
                      <a:r>
                        <a:rPr lang="en-GB">
                          <a:solidFill>
                            <a:srgbClr val="333333"/>
                          </a:solidFill>
                          <a:latin typeface="inter-regular"/>
                        </a:rPr>
                        <a:t>3) ArrayList is </a:t>
                      </a:r>
                      <a:r>
                        <a:rPr lang="en-GB" b="1">
                          <a:solidFill>
                            <a:srgbClr val="333333"/>
                          </a:solidFill>
                          <a:latin typeface="inter-bold"/>
                        </a:rPr>
                        <a:t>not a legacy</a:t>
                      </a:r>
                      <a:r>
                        <a:rPr lang="en-GB">
                          <a:solidFill>
                            <a:srgbClr val="333333"/>
                          </a:solidFill>
                          <a:latin typeface="inter-regular"/>
                        </a:rPr>
                        <a:t> class. It is introduced in JDK 1.2.</a:t>
                      </a:r>
                    </a:p>
                  </a:txBody>
                  <a:tcPr marL="76200" marR="76200" marT="76200" marB="76200"/>
                </a:tc>
                <a:tc>
                  <a:txBody>
                    <a:bodyPr/>
                    <a:lstStyle/>
                    <a:p>
                      <a:pPr algn="just" fontAlgn="t"/>
                      <a:r>
                        <a:rPr lang="en-GB">
                          <a:solidFill>
                            <a:srgbClr val="333333"/>
                          </a:solidFill>
                          <a:latin typeface="inter-regular"/>
                        </a:rPr>
                        <a:t>Vector is a </a:t>
                      </a:r>
                      <a:r>
                        <a:rPr lang="en-GB" b="1">
                          <a:solidFill>
                            <a:srgbClr val="333333"/>
                          </a:solidFill>
                          <a:latin typeface="inter-bold"/>
                        </a:rPr>
                        <a:t>legacy</a:t>
                      </a:r>
                      <a:r>
                        <a:rPr lang="en-GB">
                          <a:solidFill>
                            <a:srgbClr val="333333"/>
                          </a:solidFill>
                          <a:latin typeface="inter-regular"/>
                        </a:rPr>
                        <a:t> class.</a:t>
                      </a:r>
                    </a:p>
                  </a:txBody>
                  <a:tcPr marL="76200" marR="76200" marT="76200" marB="76200"/>
                </a:tc>
              </a:tr>
              <a:tr h="1476076">
                <a:tc>
                  <a:txBody>
                    <a:bodyPr/>
                    <a:lstStyle/>
                    <a:p>
                      <a:pPr algn="just" fontAlgn="t"/>
                      <a:r>
                        <a:rPr lang="en-GB">
                          <a:solidFill>
                            <a:srgbClr val="333333"/>
                          </a:solidFill>
                          <a:latin typeface="inter-regular"/>
                        </a:rPr>
                        <a:t>4) ArrayList is </a:t>
                      </a:r>
                      <a:r>
                        <a:rPr lang="en-GB" b="1">
                          <a:solidFill>
                            <a:srgbClr val="333333"/>
                          </a:solidFill>
                          <a:latin typeface="inter-bold"/>
                        </a:rPr>
                        <a:t>fast</a:t>
                      </a:r>
                      <a:r>
                        <a:rPr lang="en-GB">
                          <a:solidFill>
                            <a:srgbClr val="333333"/>
                          </a:solidFill>
                          <a:latin typeface="inter-regular"/>
                        </a:rPr>
                        <a:t> because it is non-synchronized.</a:t>
                      </a:r>
                    </a:p>
                  </a:txBody>
                  <a:tcPr marL="76200" marR="76200" marT="76200" marB="76200"/>
                </a:tc>
                <a:tc>
                  <a:txBody>
                    <a:bodyPr/>
                    <a:lstStyle/>
                    <a:p>
                      <a:pPr algn="just" fontAlgn="t"/>
                      <a:r>
                        <a:rPr lang="en-GB">
                          <a:solidFill>
                            <a:srgbClr val="333333"/>
                          </a:solidFill>
                          <a:latin typeface="inter-regular"/>
                        </a:rPr>
                        <a:t>Vector is </a:t>
                      </a:r>
                      <a:r>
                        <a:rPr lang="en-GB" b="1">
                          <a:solidFill>
                            <a:srgbClr val="333333"/>
                          </a:solidFill>
                          <a:latin typeface="inter-bold"/>
                        </a:rPr>
                        <a:t>slow</a:t>
                      </a:r>
                      <a:r>
                        <a:rPr lang="en-GB">
                          <a:solidFill>
                            <a:srgbClr val="333333"/>
                          </a:solidFill>
                          <a:latin typeface="inter-regular"/>
                        </a:rPr>
                        <a:t> because it is synchronized, i.e., in a multithreading environment, it holds the other threads in runnable or non-runnable state until current thread releases the lock of the object.</a:t>
                      </a:r>
                    </a:p>
                  </a:txBody>
                  <a:tcPr marL="76200" marR="76200" marT="76200" marB="76200"/>
                </a:tc>
              </a:tr>
              <a:tr h="828043">
                <a:tc>
                  <a:txBody>
                    <a:bodyPr/>
                    <a:lstStyle/>
                    <a:p>
                      <a:pPr algn="just" fontAlgn="t"/>
                      <a:r>
                        <a:rPr lang="en-GB">
                          <a:solidFill>
                            <a:srgbClr val="333333"/>
                          </a:solidFill>
                          <a:latin typeface="inter-regular"/>
                        </a:rPr>
                        <a:t>5) ArrayList uses the </a:t>
                      </a:r>
                      <a:r>
                        <a:rPr lang="en-GB" b="1">
                          <a:solidFill>
                            <a:srgbClr val="333333"/>
                          </a:solidFill>
                          <a:latin typeface="inter-bold"/>
                        </a:rPr>
                        <a:t>Iterator</a:t>
                      </a:r>
                      <a:r>
                        <a:rPr lang="en-GB">
                          <a:solidFill>
                            <a:srgbClr val="333333"/>
                          </a:solidFill>
                          <a:latin typeface="inter-regular"/>
                        </a:rPr>
                        <a:t> interface to traverse the elements.</a:t>
                      </a:r>
                    </a:p>
                  </a:txBody>
                  <a:tcPr marL="76200" marR="76200" marT="76200" marB="76200"/>
                </a:tc>
                <a:tc>
                  <a:txBody>
                    <a:bodyPr/>
                    <a:lstStyle/>
                    <a:p>
                      <a:pPr algn="just" fontAlgn="t"/>
                      <a:r>
                        <a:rPr lang="en-GB" dirty="0">
                          <a:solidFill>
                            <a:srgbClr val="333333"/>
                          </a:solidFill>
                          <a:latin typeface="inter-regular"/>
                        </a:rPr>
                        <a:t>A Vector can use the </a:t>
                      </a:r>
                      <a:r>
                        <a:rPr lang="en-GB" b="1" dirty="0" err="1">
                          <a:solidFill>
                            <a:srgbClr val="333333"/>
                          </a:solidFill>
                          <a:latin typeface="inter-bold"/>
                        </a:rPr>
                        <a:t>Iterator</a:t>
                      </a:r>
                      <a:r>
                        <a:rPr lang="en-GB" dirty="0">
                          <a:solidFill>
                            <a:srgbClr val="333333"/>
                          </a:solidFill>
                          <a:latin typeface="inter-regular"/>
                        </a:rPr>
                        <a:t> interface </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a:t>
            </a:r>
            <a:endParaRPr lang="en-US" dirty="0"/>
          </a:p>
        </p:txBody>
      </p:sp>
      <p:sp>
        <p:nvSpPr>
          <p:cNvPr id="3" name="Content Placeholder 2"/>
          <p:cNvSpPr>
            <a:spLocks noGrp="1"/>
          </p:cNvSpPr>
          <p:nvPr>
            <p:ph idx="1"/>
          </p:nvPr>
        </p:nvSpPr>
        <p:spPr/>
        <p:txBody>
          <a:bodyPr/>
          <a:lstStyle/>
          <a:p>
            <a:r>
              <a:rPr lang="en-GB" dirty="0" smtClean="0"/>
              <a:t>In Java, </a:t>
            </a:r>
            <a:r>
              <a:rPr lang="en-GB" b="1" dirty="0" smtClean="0"/>
              <a:t>Stack</a:t>
            </a:r>
            <a:r>
              <a:rPr lang="en-GB" dirty="0" smtClean="0"/>
              <a:t> is a class that falls under the Collection framework that extends the </a:t>
            </a:r>
            <a:r>
              <a:rPr lang="en-GB" b="1" dirty="0" smtClean="0"/>
              <a:t>Vector</a:t>
            </a:r>
            <a:r>
              <a:rPr lang="en-GB" dirty="0" smtClean="0"/>
              <a:t> class. It also implements interfaces </a:t>
            </a:r>
            <a:r>
              <a:rPr lang="en-GB" b="1" dirty="0" smtClean="0"/>
              <a:t>List, Collection, </a:t>
            </a:r>
            <a:r>
              <a:rPr lang="en-GB" b="1" dirty="0" err="1" smtClean="0"/>
              <a:t>Iterable</a:t>
            </a:r>
            <a:r>
              <a:rPr lang="en-GB" b="1" dirty="0" smtClean="0"/>
              <a:t>, </a:t>
            </a:r>
            <a:r>
              <a:rPr lang="en-GB" b="1" dirty="0" err="1" smtClean="0"/>
              <a:t>Cloneable</a:t>
            </a:r>
            <a:r>
              <a:rPr lang="en-GB" b="1" dirty="0" smtClean="0"/>
              <a:t>, </a:t>
            </a:r>
            <a:r>
              <a:rPr lang="en-GB" b="1" dirty="0" err="1" smtClean="0"/>
              <a:t>Serializable</a:t>
            </a:r>
            <a:r>
              <a:rPr lang="en-GB" b="1" dirty="0" smtClean="0"/>
              <a:t>.</a:t>
            </a:r>
            <a:r>
              <a:rPr lang="en-GB" dirty="0" smtClean="0"/>
              <a:t> It represents the LIFO stack of objects. Before using the Stack class, we must import the </a:t>
            </a:r>
            <a:r>
              <a:rPr lang="en-GB" dirty="0" err="1" smtClean="0"/>
              <a:t>java.util</a:t>
            </a:r>
            <a:r>
              <a:rPr lang="en-GB" dirty="0" smtClean="0"/>
              <a:t> package.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pic>
        <p:nvPicPr>
          <p:cNvPr id="5" name="Picture 4" descr="Java Stack"/>
          <p:cNvPicPr/>
          <p:nvPr/>
        </p:nvPicPr>
        <p:blipFill>
          <a:blip r:embed="rId2"/>
          <a:srcRect/>
          <a:stretch>
            <a:fillRect/>
          </a:stretch>
        </p:blipFill>
        <p:spPr bwMode="auto">
          <a:xfrm>
            <a:off x="7167570" y="3429000"/>
            <a:ext cx="3248025" cy="26765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r>
              <a:rPr lang="en-US" dirty="0" smtClean="0"/>
              <a:t>import </a:t>
            </a:r>
            <a:r>
              <a:rPr lang="en-US" dirty="0" err="1" smtClean="0"/>
              <a:t>java.util.Stack</a:t>
            </a:r>
            <a:r>
              <a:rPr lang="en-US" dirty="0" smtClean="0"/>
              <a:t>; </a:t>
            </a:r>
          </a:p>
          <a:p>
            <a:pPr>
              <a:buNone/>
            </a:pPr>
            <a:r>
              <a:rPr lang="en-US" dirty="0" smtClean="0"/>
              <a:t>class Main { public static void main(String[] </a:t>
            </a:r>
            <a:r>
              <a:rPr lang="en-US" dirty="0" err="1" smtClean="0"/>
              <a:t>args</a:t>
            </a:r>
            <a:r>
              <a:rPr lang="en-US" dirty="0" smtClean="0"/>
              <a:t>) {</a:t>
            </a:r>
          </a:p>
          <a:p>
            <a:pPr>
              <a:buNone/>
            </a:pPr>
            <a:r>
              <a:rPr lang="en-US" dirty="0" smtClean="0"/>
              <a:t>        Stack&lt;String&gt; animals= new Stack&lt;&gt;();  </a:t>
            </a:r>
          </a:p>
          <a:p>
            <a:pPr>
              <a:buNone/>
            </a:pPr>
            <a:r>
              <a:rPr lang="en-US" dirty="0" smtClean="0"/>
              <a:t>        </a:t>
            </a:r>
            <a:r>
              <a:rPr lang="en-US" dirty="0" err="1" smtClean="0"/>
              <a:t>animals.push</a:t>
            </a:r>
            <a:r>
              <a:rPr lang="en-US" dirty="0" smtClean="0"/>
              <a:t>("Dog"); </a:t>
            </a:r>
          </a:p>
          <a:p>
            <a:pPr>
              <a:buNone/>
            </a:pPr>
            <a:r>
              <a:rPr lang="en-US" dirty="0" smtClean="0"/>
              <a:t>         </a:t>
            </a:r>
            <a:r>
              <a:rPr lang="en-US" dirty="0" err="1" smtClean="0"/>
              <a:t>animals.push</a:t>
            </a:r>
            <a:r>
              <a:rPr lang="en-US" dirty="0" smtClean="0"/>
              <a:t>("Horse"); </a:t>
            </a:r>
          </a:p>
          <a:p>
            <a:pPr>
              <a:buNone/>
            </a:pPr>
            <a:r>
              <a:rPr lang="en-US" dirty="0" smtClean="0"/>
              <a:t>       </a:t>
            </a:r>
            <a:r>
              <a:rPr lang="en-US" dirty="0" err="1" smtClean="0"/>
              <a:t>animals.push</a:t>
            </a:r>
            <a:r>
              <a:rPr lang="en-US" dirty="0" smtClean="0"/>
              <a:t>("Cat"); </a:t>
            </a:r>
          </a:p>
          <a:p>
            <a:pPr>
              <a:buNone/>
            </a:pPr>
            <a:r>
              <a:rPr lang="en-US" dirty="0" smtClean="0"/>
              <a:t>        </a:t>
            </a:r>
            <a:r>
              <a:rPr lang="en-US" dirty="0" err="1" smtClean="0"/>
              <a:t>System.out.println</a:t>
            </a:r>
            <a:r>
              <a:rPr lang="en-US" dirty="0" smtClean="0"/>
              <a:t>("Initial Stack: " + animals);   </a:t>
            </a:r>
          </a:p>
          <a:p>
            <a:pPr>
              <a:buNone/>
            </a:pPr>
            <a:r>
              <a:rPr lang="en-US" dirty="0" smtClean="0"/>
              <a:t>      String element = animals.pop(); </a:t>
            </a:r>
          </a:p>
          <a:p>
            <a:pPr>
              <a:buNone/>
            </a:pPr>
            <a:r>
              <a:rPr lang="en-US" dirty="0" err="1" smtClean="0"/>
              <a:t>System.out.println</a:t>
            </a:r>
            <a:r>
              <a:rPr lang="en-US" dirty="0" smtClean="0"/>
              <a:t>("Removed Element: " + element); }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a:t>
            </a:r>
            <a:endParaRPr lang="en-US" dirty="0"/>
          </a:p>
        </p:txBody>
      </p:sp>
      <p:sp>
        <p:nvSpPr>
          <p:cNvPr id="3" name="Content Placeholder 2"/>
          <p:cNvSpPr>
            <a:spLocks noGrp="1"/>
          </p:cNvSpPr>
          <p:nvPr>
            <p:ph idx="1"/>
          </p:nvPr>
        </p:nvSpPr>
        <p:spPr/>
        <p:txBody>
          <a:bodyPr/>
          <a:lstStyle/>
          <a:p>
            <a:r>
              <a:rPr lang="en-GB" dirty="0" smtClean="0"/>
              <a:t>is used to hold the elements about to be processed in FIFO(First In First Out) order. It is an ordered list of objects with its use limited to inserting elements at the end of the list and deleting elements from the start of the list, (i.e.), it follows the </a:t>
            </a:r>
            <a:r>
              <a:rPr lang="en-GB" b="1" dirty="0" smtClean="0"/>
              <a:t>FIFO</a:t>
            </a:r>
            <a:r>
              <a:rPr lang="en-GB" dirty="0" smtClean="0"/>
              <a:t> or the First-In-First-Out principle.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pic>
        <p:nvPicPr>
          <p:cNvPr id="5" name="Picture 4" descr="Queue-Deque-PriorityQueue-In-Java"/>
          <p:cNvPicPr/>
          <p:nvPr/>
        </p:nvPicPr>
        <p:blipFill>
          <a:blip r:embed="rId2"/>
          <a:srcRect/>
          <a:stretch>
            <a:fillRect/>
          </a:stretch>
        </p:blipFill>
        <p:spPr bwMode="auto">
          <a:xfrm>
            <a:off x="4810116" y="3643314"/>
            <a:ext cx="6607200" cy="3000396"/>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dirty="0" smtClean="0"/>
              <a:t>import </a:t>
            </a:r>
            <a:r>
              <a:rPr lang="en-US" dirty="0" err="1" smtClean="0"/>
              <a:t>java.util.LinkedList</a:t>
            </a:r>
            <a:r>
              <a:rPr lang="en-US" dirty="0" smtClean="0"/>
              <a:t>;</a:t>
            </a:r>
          </a:p>
          <a:p>
            <a:pPr>
              <a:spcBef>
                <a:spcPts val="0"/>
              </a:spcBef>
              <a:buNone/>
            </a:pPr>
            <a:r>
              <a:rPr lang="en-US" dirty="0" smtClean="0"/>
              <a:t>import </a:t>
            </a:r>
            <a:r>
              <a:rPr lang="en-US" dirty="0" err="1" smtClean="0"/>
              <a:t>java.util.Queue</a:t>
            </a:r>
            <a:r>
              <a:rPr lang="en-US" dirty="0" smtClean="0"/>
              <a:t>;</a:t>
            </a:r>
          </a:p>
          <a:p>
            <a:pPr>
              <a:spcBef>
                <a:spcPts val="0"/>
              </a:spcBef>
              <a:buNone/>
            </a:pPr>
            <a:r>
              <a:rPr lang="en-US" dirty="0" smtClean="0"/>
              <a:t> </a:t>
            </a:r>
          </a:p>
          <a:p>
            <a:pPr>
              <a:spcBef>
                <a:spcPts val="0"/>
              </a:spcBef>
              <a:buNone/>
            </a:pPr>
            <a:r>
              <a:rPr lang="en-US" dirty="0" smtClean="0"/>
              <a:t>public class </a:t>
            </a:r>
            <a:r>
              <a:rPr lang="en-US" dirty="0" err="1" smtClean="0"/>
              <a:t>QueueExample</a:t>
            </a:r>
            <a:r>
              <a:rPr lang="en-US" dirty="0" smtClean="0"/>
              <a:t> {</a:t>
            </a:r>
          </a:p>
          <a:p>
            <a:pPr>
              <a:spcBef>
                <a:spcPts val="0"/>
              </a:spcBef>
              <a:buNone/>
            </a:pPr>
            <a:r>
              <a:rPr lang="en-US" dirty="0" smtClean="0"/>
              <a:t>    public static void main(String[] </a:t>
            </a:r>
            <a:r>
              <a:rPr lang="en-US" dirty="0" err="1" smtClean="0"/>
              <a:t>args</a:t>
            </a:r>
            <a:r>
              <a:rPr lang="en-US" dirty="0" smtClean="0"/>
              <a:t>) {</a:t>
            </a:r>
          </a:p>
          <a:p>
            <a:pPr>
              <a:spcBef>
                <a:spcPts val="0"/>
              </a:spcBef>
              <a:buNone/>
            </a:pPr>
            <a:r>
              <a:rPr lang="en-US" dirty="0" smtClean="0"/>
              <a:t>        Queue&lt;String&gt; queue = new </a:t>
            </a:r>
            <a:r>
              <a:rPr lang="en-US" dirty="0" err="1" smtClean="0"/>
              <a:t>LinkedList</a:t>
            </a:r>
            <a:r>
              <a:rPr lang="en-US" dirty="0" smtClean="0"/>
              <a:t>&lt;&gt;();</a:t>
            </a:r>
          </a:p>
          <a:p>
            <a:pPr>
              <a:spcBef>
                <a:spcPts val="0"/>
              </a:spcBef>
              <a:buNone/>
            </a:pPr>
            <a:r>
              <a:rPr lang="en-US" dirty="0" smtClean="0"/>
              <a:t> </a:t>
            </a:r>
          </a:p>
          <a:p>
            <a:pPr>
              <a:spcBef>
                <a:spcPts val="0"/>
              </a:spcBef>
              <a:buNone/>
            </a:pPr>
            <a:r>
              <a:rPr lang="en-US" dirty="0" smtClean="0"/>
              <a:t>        // add elements to the queue</a:t>
            </a:r>
          </a:p>
          <a:p>
            <a:pPr>
              <a:spcBef>
                <a:spcPts val="0"/>
              </a:spcBef>
              <a:buNone/>
            </a:pPr>
            <a:r>
              <a:rPr lang="en-US" dirty="0" smtClean="0"/>
              <a:t>        </a:t>
            </a:r>
            <a:r>
              <a:rPr lang="en-US" dirty="0" err="1" smtClean="0"/>
              <a:t>queue.add</a:t>
            </a:r>
            <a:r>
              <a:rPr lang="en-US" dirty="0" smtClean="0"/>
              <a:t>("apple");</a:t>
            </a:r>
          </a:p>
          <a:p>
            <a:pPr>
              <a:spcBef>
                <a:spcPts val="0"/>
              </a:spcBef>
              <a:buNone/>
            </a:pPr>
            <a:r>
              <a:rPr lang="en-US" dirty="0" smtClean="0"/>
              <a:t>        </a:t>
            </a:r>
            <a:r>
              <a:rPr lang="en-US" dirty="0" err="1" smtClean="0"/>
              <a:t>queue.add</a:t>
            </a:r>
            <a:r>
              <a:rPr lang="en-US" dirty="0" smtClean="0"/>
              <a:t>("banana");</a:t>
            </a:r>
          </a:p>
          <a:p>
            <a:pPr>
              <a:spcBef>
                <a:spcPts val="0"/>
              </a:spcBef>
              <a:buNone/>
            </a:pPr>
            <a:r>
              <a:rPr lang="en-US" dirty="0" smtClean="0"/>
              <a:t>        </a:t>
            </a:r>
            <a:r>
              <a:rPr lang="en-US" dirty="0" err="1" smtClean="0"/>
              <a:t>queue.add</a:t>
            </a:r>
            <a:r>
              <a:rPr lang="en-US" dirty="0" smtClean="0"/>
              <a:t>("cherry");</a:t>
            </a:r>
          </a:p>
          <a:p>
            <a:pPr>
              <a:spcBef>
                <a:spcPts val="0"/>
              </a:spcBef>
              <a:buNone/>
            </a:pPr>
            <a:r>
              <a:rPr lang="en-US" dirty="0" smtClean="0"/>
              <a:t> </a:t>
            </a:r>
          </a:p>
          <a:p>
            <a:pPr>
              <a:spcBef>
                <a:spcPts val="0"/>
              </a:spcBef>
              <a:buNone/>
            </a:pPr>
            <a:r>
              <a:rPr lang="en-US" dirty="0" smtClean="0"/>
              <a:t>        // print the queue</a:t>
            </a:r>
          </a:p>
          <a:p>
            <a:pPr>
              <a:spcBef>
                <a:spcPts val="0"/>
              </a:spcBef>
              <a:buNone/>
            </a:pPr>
            <a:r>
              <a:rPr lang="en-US" dirty="0" smtClean="0"/>
              <a:t>        </a:t>
            </a:r>
            <a:r>
              <a:rPr lang="en-US" dirty="0" err="1" smtClean="0"/>
              <a:t>System.out.println</a:t>
            </a:r>
            <a:r>
              <a:rPr lang="en-US" dirty="0" smtClean="0"/>
              <a:t>("Queue: " + queue);</a:t>
            </a:r>
          </a:p>
          <a:p>
            <a:pPr>
              <a:spcBef>
                <a:spcPts val="0"/>
              </a:spcBef>
              <a:buNone/>
            </a:pPr>
            <a:r>
              <a:rPr lang="en-US" dirty="0" smtClean="0"/>
              <a:t> </a:t>
            </a:r>
          </a:p>
          <a:p>
            <a:pPr>
              <a:spcBef>
                <a:spcPts val="0"/>
              </a:spcBef>
              <a:buNone/>
            </a:pPr>
            <a:r>
              <a:rPr lang="en-US" dirty="0" smtClean="0"/>
              <a:t>        // remove the element at the front of the queue</a:t>
            </a:r>
          </a:p>
          <a:p>
            <a:pPr>
              <a:spcBef>
                <a:spcPts val="0"/>
              </a:spcBef>
              <a:buNone/>
            </a:pPr>
            <a:r>
              <a:rPr lang="en-US" dirty="0" smtClean="0"/>
              <a:t>        String front = </a:t>
            </a:r>
            <a:r>
              <a:rPr lang="en-US" dirty="0" err="1" smtClean="0"/>
              <a:t>queue.remove</a:t>
            </a:r>
            <a:r>
              <a:rPr lang="en-US" dirty="0" smtClean="0"/>
              <a:t>();</a:t>
            </a:r>
          </a:p>
          <a:p>
            <a:pPr>
              <a:spcBef>
                <a:spcPts val="0"/>
              </a:spcBef>
              <a:buNone/>
            </a:pPr>
            <a:r>
              <a:rPr lang="en-US" dirty="0" smtClean="0"/>
              <a:t>        </a:t>
            </a:r>
            <a:r>
              <a:rPr lang="en-US" dirty="0" err="1" smtClean="0"/>
              <a:t>System.out.println</a:t>
            </a:r>
            <a:r>
              <a:rPr lang="en-US" dirty="0" smtClean="0"/>
              <a:t>("Removed element: " + front);</a:t>
            </a:r>
          </a:p>
          <a:p>
            <a:pPr>
              <a:spcBef>
                <a:spcPts val="0"/>
              </a:spcBef>
              <a:buNone/>
            </a:pPr>
            <a:r>
              <a:rPr lang="en-US" dirty="0" smtClean="0"/>
              <a:t> </a:t>
            </a:r>
          </a:p>
          <a:p>
            <a:pPr>
              <a:spcBef>
                <a:spcPts val="0"/>
              </a:spcBef>
              <a:buNone/>
            </a:pPr>
            <a:r>
              <a:rPr lang="en-US" dirty="0" smtClean="0"/>
              <a:t>        // print the updated queue</a:t>
            </a:r>
          </a:p>
          <a:p>
            <a:pPr>
              <a:spcBef>
                <a:spcPts val="0"/>
              </a:spcBef>
              <a:buNone/>
            </a:pPr>
            <a:r>
              <a:rPr lang="en-US" dirty="0" smtClean="0"/>
              <a:t>        </a:t>
            </a:r>
            <a:r>
              <a:rPr lang="en-US" dirty="0" err="1" smtClean="0"/>
              <a:t>System.out.println</a:t>
            </a:r>
            <a:r>
              <a:rPr lang="en-US" dirty="0" smtClean="0"/>
              <a:t>("Queue after removal: " + queue);</a:t>
            </a:r>
          </a:p>
          <a:p>
            <a:pPr>
              <a:spcBef>
                <a:spcPts val="0"/>
              </a:spcBef>
              <a:buNone/>
            </a:pPr>
            <a:r>
              <a:rPr lang="en-US" dirty="0" smtClean="0"/>
              <a:t> </a:t>
            </a:r>
          </a:p>
          <a:p>
            <a:pPr>
              <a:spcBef>
                <a:spcPts val="0"/>
              </a:spcBef>
              <a:buNone/>
            </a:pPr>
            <a:r>
              <a:rPr lang="en-US" dirty="0" smtClean="0"/>
              <a:t>        // add another element to the queue</a:t>
            </a:r>
          </a:p>
          <a:p>
            <a:pPr>
              <a:spcBef>
                <a:spcPts val="0"/>
              </a:spcBef>
              <a:buNone/>
            </a:pPr>
            <a:r>
              <a:rPr lang="en-US" dirty="0" smtClean="0"/>
              <a:t>        </a:t>
            </a:r>
            <a:r>
              <a:rPr lang="en-US" dirty="0" err="1" smtClean="0"/>
              <a:t>queue.add</a:t>
            </a:r>
            <a:r>
              <a:rPr lang="en-US" dirty="0" smtClean="0"/>
              <a:t>("date");</a:t>
            </a:r>
          </a:p>
          <a:p>
            <a:pPr>
              <a:spcBef>
                <a:spcPts val="0"/>
              </a:spcBef>
              <a:buNone/>
            </a:pPr>
            <a:r>
              <a:rPr lang="en-US" dirty="0" smtClean="0"/>
              <a:t> </a:t>
            </a:r>
          </a:p>
          <a:p>
            <a:pPr>
              <a:spcBef>
                <a:spcPts val="0"/>
              </a:spcBef>
              <a:buNone/>
            </a:pPr>
            <a:r>
              <a:rPr lang="en-US" dirty="0" smtClean="0"/>
              <a:t>        // peek at the element at the front of the queue</a:t>
            </a:r>
          </a:p>
          <a:p>
            <a:pPr>
              <a:spcBef>
                <a:spcPts val="0"/>
              </a:spcBef>
              <a:buNone/>
            </a:pPr>
            <a:r>
              <a:rPr lang="en-US" dirty="0" smtClean="0"/>
              <a:t>        String peeked = </a:t>
            </a:r>
            <a:r>
              <a:rPr lang="en-US" dirty="0" err="1" smtClean="0"/>
              <a:t>queue.peek</a:t>
            </a:r>
            <a:r>
              <a:rPr lang="en-US" dirty="0" smtClean="0"/>
              <a:t>();</a:t>
            </a:r>
          </a:p>
          <a:p>
            <a:pPr>
              <a:spcBef>
                <a:spcPts val="0"/>
              </a:spcBef>
              <a:buNone/>
            </a:pPr>
            <a:r>
              <a:rPr lang="en-US" dirty="0" smtClean="0"/>
              <a:t>        </a:t>
            </a:r>
            <a:r>
              <a:rPr lang="en-US" dirty="0" err="1" smtClean="0"/>
              <a:t>System.out.println</a:t>
            </a:r>
            <a:r>
              <a:rPr lang="en-US" dirty="0" smtClean="0"/>
              <a:t>("Peeked element: " + peeked);</a:t>
            </a:r>
          </a:p>
          <a:p>
            <a:pPr>
              <a:spcBef>
                <a:spcPts val="0"/>
              </a:spcBef>
              <a:buNone/>
            </a:pPr>
            <a:r>
              <a:rPr lang="en-US" dirty="0" smtClean="0"/>
              <a:t> </a:t>
            </a:r>
          </a:p>
          <a:p>
            <a:pPr>
              <a:spcBef>
                <a:spcPts val="0"/>
              </a:spcBef>
              <a:buNone/>
            </a:pPr>
            <a:r>
              <a:rPr lang="en-US" dirty="0" smtClean="0"/>
              <a:t>        // print the updated queue</a:t>
            </a:r>
          </a:p>
          <a:p>
            <a:pPr>
              <a:spcBef>
                <a:spcPts val="0"/>
              </a:spcBef>
              <a:buNone/>
            </a:pPr>
            <a:r>
              <a:rPr lang="en-US" dirty="0" smtClean="0"/>
              <a:t>        </a:t>
            </a:r>
            <a:r>
              <a:rPr lang="en-US" dirty="0" err="1" smtClean="0"/>
              <a:t>System.out.println</a:t>
            </a:r>
            <a:r>
              <a:rPr lang="en-US" dirty="0" smtClean="0"/>
              <a:t>("Queue after peek: " + queue);</a:t>
            </a:r>
          </a:p>
          <a:p>
            <a:pPr>
              <a:spcBef>
                <a:spcPts val="0"/>
              </a:spcBef>
              <a:buNone/>
            </a:pPr>
            <a:r>
              <a:rPr lang="en-US" dirty="0" smtClean="0"/>
              <a:t>    }</a:t>
            </a:r>
          </a:p>
          <a:p>
            <a:pPr>
              <a:spcBef>
                <a:spcPts val="0"/>
              </a:spcBef>
              <a:buNone/>
            </a:pPr>
            <a:r>
              <a:rPr lang="en-US" dirty="0" smtClean="0"/>
              <a:t>}</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smtClean="0"/>
              <a:t>Java I/O</a:t>
            </a:r>
            <a:endParaRPr lang="en-US" dirty="0"/>
          </a:p>
        </p:txBody>
      </p:sp>
      <p:sp>
        <p:nvSpPr>
          <p:cNvPr id="5" name="Content Placeholder 4"/>
          <p:cNvSpPr>
            <a:spLocks noGrp="1"/>
          </p:cNvSpPr>
          <p:nvPr>
            <p:ph idx="1"/>
          </p:nvPr>
        </p:nvSpPr>
        <p:spPr>
          <a:xfrm>
            <a:off x="838200" y="1285860"/>
            <a:ext cx="10515600" cy="4500595"/>
          </a:xfrm>
        </p:spPr>
        <p:txBody>
          <a:bodyPr/>
          <a:lstStyle/>
          <a:p>
            <a:r>
              <a:rPr lang="en-GB" sz="1800" b="1" dirty="0" smtClean="0"/>
              <a:t>Java I/O</a:t>
            </a:r>
            <a:r>
              <a:rPr lang="en-GB" sz="1800" dirty="0" smtClean="0"/>
              <a:t> (Input and Output) is used </a:t>
            </a:r>
            <a:r>
              <a:rPr lang="en-GB" sz="1800" i="1" dirty="0" smtClean="0"/>
              <a:t>to process the input</a:t>
            </a:r>
            <a:r>
              <a:rPr lang="en-GB" sz="1800" dirty="0" smtClean="0"/>
              <a:t> and </a:t>
            </a:r>
            <a:r>
              <a:rPr lang="en-GB" sz="1800" i="1" dirty="0" smtClean="0"/>
              <a:t>produce the output</a:t>
            </a:r>
            <a:r>
              <a:rPr lang="en-GB" sz="1800" dirty="0" smtClean="0"/>
              <a:t>.</a:t>
            </a:r>
          </a:p>
          <a:p>
            <a:r>
              <a:rPr lang="en-GB" sz="1800" dirty="0" smtClean="0"/>
              <a:t>Java uses the concept of a stream to make I/O operation fast. The java.io package contains all the classes required for input and output operations.</a:t>
            </a:r>
          </a:p>
          <a:p>
            <a:r>
              <a:rPr lang="en-GB" sz="1800" dirty="0" smtClean="0"/>
              <a:t>Perform </a:t>
            </a:r>
            <a:r>
              <a:rPr lang="en-GB" sz="1800" b="1" dirty="0" smtClean="0"/>
              <a:t>file handling in Java</a:t>
            </a:r>
            <a:r>
              <a:rPr lang="en-GB" sz="1800" dirty="0" smtClean="0"/>
              <a:t> by Java I/O API.</a:t>
            </a:r>
          </a:p>
          <a:p>
            <a:pPr>
              <a:buNone/>
            </a:pPr>
            <a:r>
              <a:rPr lang="en-GB" sz="1800" b="1" dirty="0" smtClean="0"/>
              <a:t>Stream</a:t>
            </a:r>
          </a:p>
          <a:p>
            <a:r>
              <a:rPr lang="en-GB" sz="1800" dirty="0" smtClean="0"/>
              <a:t> stream is a sequence of data. In Java, a stream is composed of bytes. It's called a stream because it is like a stream of water that continues to flow</a:t>
            </a:r>
          </a:p>
          <a:p>
            <a:r>
              <a:rPr lang="en-GB" sz="1800" dirty="0" smtClean="0"/>
              <a:t>In Java, 3 streams are created for us automatically. All these streams are attached with the console.</a:t>
            </a:r>
          </a:p>
          <a:p>
            <a:r>
              <a:rPr lang="en-GB" sz="1800" b="1" dirty="0" smtClean="0"/>
              <a:t>1) </a:t>
            </a:r>
            <a:r>
              <a:rPr lang="en-GB" sz="1800" b="1" dirty="0" err="1" smtClean="0"/>
              <a:t>System.out</a:t>
            </a:r>
            <a:r>
              <a:rPr lang="en-GB" sz="1800" b="1" dirty="0" smtClean="0"/>
              <a:t>: </a:t>
            </a:r>
            <a:r>
              <a:rPr lang="en-GB" sz="1800" dirty="0" smtClean="0"/>
              <a:t>standard output stream</a:t>
            </a:r>
          </a:p>
          <a:p>
            <a:r>
              <a:rPr lang="en-GB" sz="1800" b="1" dirty="0" smtClean="0"/>
              <a:t>2) </a:t>
            </a:r>
            <a:r>
              <a:rPr lang="en-GB" sz="1800" b="1" dirty="0" err="1" smtClean="0"/>
              <a:t>System.in</a:t>
            </a:r>
            <a:r>
              <a:rPr lang="en-GB" sz="1800" b="1" dirty="0" smtClean="0"/>
              <a:t>: </a:t>
            </a:r>
            <a:r>
              <a:rPr lang="en-GB" sz="1800" dirty="0" smtClean="0"/>
              <a:t>standard input stream</a:t>
            </a:r>
          </a:p>
          <a:p>
            <a:r>
              <a:rPr lang="en-GB" sz="1800" b="1" dirty="0" smtClean="0"/>
              <a:t>3) System.err: </a:t>
            </a:r>
            <a:r>
              <a:rPr lang="en-GB" sz="1800" dirty="0" smtClean="0"/>
              <a:t>standard error stream</a:t>
            </a:r>
          </a:p>
          <a:p>
            <a:r>
              <a:rPr lang="en-GB" sz="1800" dirty="0" smtClean="0"/>
              <a:t>the code to print </a:t>
            </a:r>
            <a:r>
              <a:rPr lang="en-GB" sz="1800" b="1" dirty="0" smtClean="0"/>
              <a:t>output and an error</a:t>
            </a:r>
            <a:r>
              <a:rPr lang="en-GB" sz="1800" dirty="0" smtClean="0"/>
              <a:t> message to the console.</a:t>
            </a:r>
            <a:br>
              <a:rPr lang="en-GB" sz="1800" dirty="0" smtClean="0"/>
            </a:br>
            <a:endParaRPr lang="en-GB" sz="18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pic>
        <p:nvPicPr>
          <p:cNvPr id="6" name="Picture 5" descr="https://media.geeksforgeeks.org/wp-content/uploads/20191127113736/Java-Basic-input-output1.png"/>
          <p:cNvPicPr/>
          <p:nvPr/>
        </p:nvPicPr>
        <p:blipFill>
          <a:blip r:embed="rId2"/>
          <a:srcRect/>
          <a:stretch>
            <a:fillRect/>
          </a:stretch>
        </p:blipFill>
        <p:spPr bwMode="auto">
          <a:xfrm>
            <a:off x="7024694" y="3571876"/>
            <a:ext cx="5943600" cy="3656458"/>
          </a:xfrm>
          <a:prstGeom prst="rect">
            <a:avLst/>
          </a:prstGeom>
          <a:noFill/>
          <a:ln w="9525">
            <a:noFill/>
            <a:miter lim="800000"/>
            <a:headEnd/>
            <a:tailEnd/>
          </a:ln>
        </p:spPr>
      </p:pic>
    </p:spTree>
    <p:extLst>
      <p:ext uri="{BB962C8B-B14F-4D97-AF65-F5344CB8AC3E}">
        <p14:creationId xmlns="" xmlns:p14="http://schemas.microsoft.com/office/powerpoint/2010/main" val="6252286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Deque</a:t>
            </a:r>
            <a:r>
              <a:rPr lang="en-US" dirty="0" smtClean="0"/>
              <a:t> Interface</a:t>
            </a:r>
            <a:br>
              <a:rPr lang="en-US" dirty="0" smtClean="0"/>
            </a:br>
            <a:endParaRPr lang="en-US" dirty="0"/>
          </a:p>
        </p:txBody>
      </p:sp>
      <p:sp>
        <p:nvSpPr>
          <p:cNvPr id="3" name="Content Placeholder 2"/>
          <p:cNvSpPr>
            <a:spLocks noGrp="1"/>
          </p:cNvSpPr>
          <p:nvPr>
            <p:ph idx="1"/>
          </p:nvPr>
        </p:nvSpPr>
        <p:spPr/>
        <p:txBody>
          <a:bodyPr/>
          <a:lstStyle/>
          <a:p>
            <a:r>
              <a:rPr lang="en-GB" dirty="0" smtClean="0"/>
              <a:t>The interface called </a:t>
            </a:r>
            <a:r>
              <a:rPr lang="en-GB" dirty="0" err="1" smtClean="0"/>
              <a:t>Deque</a:t>
            </a:r>
            <a:r>
              <a:rPr lang="en-GB" dirty="0" smtClean="0"/>
              <a:t> is present in </a:t>
            </a:r>
            <a:r>
              <a:rPr lang="en-GB" dirty="0" err="1" smtClean="0"/>
              <a:t>java.util</a:t>
            </a:r>
            <a:r>
              <a:rPr lang="en-GB" dirty="0" smtClean="0"/>
              <a:t> package. It is the subtype of the interface queue. The </a:t>
            </a:r>
            <a:r>
              <a:rPr lang="en-GB" dirty="0" err="1" smtClean="0"/>
              <a:t>Deque</a:t>
            </a:r>
            <a:r>
              <a:rPr lang="en-GB" dirty="0" smtClean="0"/>
              <a:t> supports the addition as well as the removal of elements from both ends of the data structure. Therefore, a </a:t>
            </a:r>
            <a:r>
              <a:rPr lang="en-GB" dirty="0" err="1" smtClean="0"/>
              <a:t>deque</a:t>
            </a:r>
            <a:r>
              <a:rPr lang="en-GB" dirty="0" smtClean="0"/>
              <a:t> can be used as a stack or a queue. We know that the stack supports the Last In First Out (LIFO) operation, and the operation First In First Out is supported by a queue. As a </a:t>
            </a:r>
            <a:r>
              <a:rPr lang="en-GB" dirty="0" err="1" smtClean="0"/>
              <a:t>deque</a:t>
            </a:r>
            <a:r>
              <a:rPr lang="en-GB" dirty="0" smtClean="0"/>
              <a:t> supports both, either of the mentioned operations can be performed on it. </a:t>
            </a:r>
            <a:r>
              <a:rPr lang="en-GB" dirty="0" err="1" smtClean="0"/>
              <a:t>Deque</a:t>
            </a:r>
            <a:r>
              <a:rPr lang="en-GB" dirty="0" smtClean="0"/>
              <a:t> is an acronym for </a:t>
            </a:r>
            <a:r>
              <a:rPr lang="en-GB" b="1" dirty="0" smtClean="0"/>
              <a:t>"double ended queue".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pic>
        <p:nvPicPr>
          <p:cNvPr id="5" name="Picture 4" descr="java arraydeque hierarchy"/>
          <p:cNvPicPr/>
          <p:nvPr/>
        </p:nvPicPr>
        <p:blipFill>
          <a:blip r:embed="rId2"/>
          <a:srcRect/>
          <a:stretch>
            <a:fillRect/>
          </a:stretch>
        </p:blipFill>
        <p:spPr bwMode="auto">
          <a:xfrm>
            <a:off x="10167966" y="1571612"/>
            <a:ext cx="1775460" cy="422084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import</a:t>
            </a:r>
            <a:r>
              <a:rPr lang="en-US" dirty="0" smtClean="0"/>
              <a:t> </a:t>
            </a:r>
            <a:r>
              <a:rPr lang="en-US" dirty="0" err="1" smtClean="0"/>
              <a:t>java.util</a:t>
            </a:r>
            <a:r>
              <a:rPr lang="en-US"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ArrayDequeExample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a:t>
            </a:r>
            <a:r>
              <a:rPr lang="en-US" sz="2000" dirty="0" err="1" smtClean="0"/>
              <a:t>Deque</a:t>
            </a:r>
            <a:r>
              <a:rPr lang="en-US" sz="2000" dirty="0" smtClean="0"/>
              <a:t> and adding elements  </a:t>
            </a:r>
          </a:p>
          <a:p>
            <a:pPr>
              <a:spcBef>
                <a:spcPts val="0"/>
              </a:spcBef>
              <a:buNone/>
            </a:pPr>
            <a:r>
              <a:rPr lang="en-US" sz="2000" dirty="0" smtClean="0"/>
              <a:t>   </a:t>
            </a:r>
            <a:r>
              <a:rPr lang="en-US" sz="2000" dirty="0" err="1" smtClean="0"/>
              <a:t>Deque</a:t>
            </a:r>
            <a:r>
              <a:rPr lang="en-US" sz="2000" dirty="0" smtClean="0"/>
              <a:t>&lt;String&gt; </a:t>
            </a:r>
            <a:r>
              <a:rPr lang="en-US" sz="2000" dirty="0" err="1" smtClean="0"/>
              <a:t>deque</a:t>
            </a:r>
            <a:r>
              <a:rPr lang="en-US" sz="2000" dirty="0" smtClean="0"/>
              <a:t> = </a:t>
            </a:r>
            <a:r>
              <a:rPr lang="en-US" sz="2000" b="1" dirty="0" smtClean="0"/>
              <a:t>new</a:t>
            </a:r>
            <a:r>
              <a:rPr lang="en-US" sz="2000" dirty="0" smtClean="0"/>
              <a:t> </a:t>
            </a:r>
            <a:r>
              <a:rPr lang="en-US" sz="2000" dirty="0" err="1" smtClean="0"/>
              <a:t>ArrayDeque</a:t>
            </a:r>
            <a:r>
              <a:rPr lang="en-US" sz="2000" dirty="0" smtClean="0"/>
              <a:t>&lt;String&gt;();  </a:t>
            </a:r>
          </a:p>
          <a:p>
            <a:pPr>
              <a:spcBef>
                <a:spcPts val="0"/>
              </a:spcBef>
              <a:buNone/>
            </a:pPr>
            <a:r>
              <a:rPr lang="en-US" sz="2000" dirty="0" smtClean="0"/>
              <a:t>   </a:t>
            </a:r>
            <a:r>
              <a:rPr lang="en-US" sz="2000" dirty="0" err="1" smtClean="0"/>
              <a:t>deque.add</a:t>
            </a:r>
            <a:r>
              <a:rPr lang="en-US" sz="2000" dirty="0" smtClean="0"/>
              <a:t>("Ravi");    </a:t>
            </a:r>
          </a:p>
          <a:p>
            <a:pPr>
              <a:spcBef>
                <a:spcPts val="0"/>
              </a:spcBef>
              <a:buNone/>
            </a:pPr>
            <a:r>
              <a:rPr lang="en-US" sz="2000" dirty="0" smtClean="0"/>
              <a:t>   </a:t>
            </a:r>
            <a:r>
              <a:rPr lang="en-US" sz="2000" dirty="0" err="1" smtClean="0"/>
              <a:t>deque.add</a:t>
            </a:r>
            <a:r>
              <a:rPr lang="en-US" sz="2000" dirty="0" smtClean="0"/>
              <a:t>("Vijay");     </a:t>
            </a:r>
          </a:p>
          <a:p>
            <a:pPr>
              <a:spcBef>
                <a:spcPts val="0"/>
              </a:spcBef>
              <a:buNone/>
            </a:pPr>
            <a:r>
              <a:rPr lang="en-US" sz="2000" dirty="0" smtClean="0"/>
              <a:t>   </a:t>
            </a:r>
            <a:r>
              <a:rPr lang="en-US" sz="2000" dirty="0" err="1" smtClean="0"/>
              <a:t>deque.add</a:t>
            </a:r>
            <a:r>
              <a:rPr lang="en-US" sz="2000" dirty="0" smtClean="0"/>
              <a:t>("Ajay");    </a:t>
            </a:r>
          </a:p>
          <a:p>
            <a:pPr>
              <a:spcBef>
                <a:spcPts val="0"/>
              </a:spcBef>
              <a:buNone/>
            </a:pPr>
            <a:r>
              <a:rPr lang="en-US" sz="2000" dirty="0" smtClean="0"/>
              <a:t>   //Traversing elements  </a:t>
            </a:r>
          </a:p>
          <a:p>
            <a:pPr>
              <a:spcBef>
                <a:spcPts val="0"/>
              </a:spcBef>
              <a:buNone/>
            </a:pPr>
            <a:r>
              <a:rPr lang="en-US" sz="2000" dirty="0" smtClean="0"/>
              <a:t>   </a:t>
            </a:r>
            <a:r>
              <a:rPr lang="en-US" sz="2000" b="1" dirty="0" smtClean="0"/>
              <a:t>for</a:t>
            </a:r>
            <a:r>
              <a:rPr lang="en-US" sz="2000" dirty="0" smtClean="0"/>
              <a:t> (String </a:t>
            </a:r>
            <a:r>
              <a:rPr lang="en-US" sz="2000" dirty="0" err="1" smtClean="0"/>
              <a:t>str</a:t>
            </a:r>
            <a:r>
              <a:rPr lang="en-US" sz="2000" dirty="0" smtClean="0"/>
              <a:t> : </a:t>
            </a:r>
            <a:r>
              <a:rPr lang="en-US" sz="2000" dirty="0" err="1" smtClean="0"/>
              <a:t>deque</a:t>
            </a: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str</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r>
              <a:rPr lang="en-US" dirty="0" smtClean="0"/>
              <a:t> class</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Java </a:t>
            </a:r>
            <a:r>
              <a:rPr lang="en-GB" dirty="0" err="1" smtClean="0"/>
              <a:t>LinkedList</a:t>
            </a:r>
            <a:r>
              <a:rPr lang="en-GB" dirty="0" smtClean="0"/>
              <a:t> class uses a doubly linked list to store the elements. It provides a linked-list data structure. It inherits the </a:t>
            </a:r>
            <a:r>
              <a:rPr lang="en-GB" dirty="0" err="1" smtClean="0"/>
              <a:t>AbstractList</a:t>
            </a:r>
            <a:r>
              <a:rPr lang="en-GB" dirty="0" smtClean="0"/>
              <a:t> class and implements List and </a:t>
            </a:r>
            <a:r>
              <a:rPr lang="en-GB" dirty="0" err="1" smtClean="0"/>
              <a:t>Deque</a:t>
            </a:r>
            <a:r>
              <a:rPr lang="en-GB" dirty="0" smtClean="0"/>
              <a:t> interfaces.</a:t>
            </a:r>
          </a:p>
          <a:p>
            <a:r>
              <a:rPr lang="en-GB" dirty="0" smtClean="0"/>
              <a:t>The important points about Java </a:t>
            </a:r>
            <a:r>
              <a:rPr lang="en-GB" dirty="0" err="1" smtClean="0"/>
              <a:t>LinkedList</a:t>
            </a:r>
            <a:r>
              <a:rPr lang="en-GB" dirty="0" smtClean="0"/>
              <a:t> are:</a:t>
            </a:r>
          </a:p>
          <a:p>
            <a:r>
              <a:rPr lang="en-GB" dirty="0" smtClean="0"/>
              <a:t>Java </a:t>
            </a:r>
            <a:r>
              <a:rPr lang="en-GB" dirty="0" err="1" smtClean="0"/>
              <a:t>LinkedList</a:t>
            </a:r>
            <a:r>
              <a:rPr lang="en-GB" dirty="0" smtClean="0"/>
              <a:t> class can contain duplicate elements.</a:t>
            </a:r>
          </a:p>
          <a:p>
            <a:r>
              <a:rPr lang="en-GB" dirty="0" smtClean="0"/>
              <a:t>Java </a:t>
            </a:r>
            <a:r>
              <a:rPr lang="en-GB" dirty="0" err="1" smtClean="0"/>
              <a:t>LinkedList</a:t>
            </a:r>
            <a:r>
              <a:rPr lang="en-GB" dirty="0" smtClean="0"/>
              <a:t> class maintains insertion order.</a:t>
            </a:r>
          </a:p>
          <a:p>
            <a:r>
              <a:rPr lang="en-GB" dirty="0" smtClean="0"/>
              <a:t>Java </a:t>
            </a:r>
            <a:r>
              <a:rPr lang="en-GB" dirty="0" err="1" smtClean="0"/>
              <a:t>LinkedList</a:t>
            </a:r>
            <a:r>
              <a:rPr lang="en-GB" dirty="0" smtClean="0"/>
              <a:t> class is non synchronized.</a:t>
            </a:r>
          </a:p>
          <a:p>
            <a:r>
              <a:rPr lang="en-GB" dirty="0" smtClean="0"/>
              <a:t>In Java </a:t>
            </a:r>
            <a:r>
              <a:rPr lang="en-GB" dirty="0" err="1" smtClean="0"/>
              <a:t>LinkedList</a:t>
            </a:r>
            <a:r>
              <a:rPr lang="en-GB" dirty="0" smtClean="0"/>
              <a:t> class, manipulation is fast because no shifting needs to occur.</a:t>
            </a:r>
          </a:p>
          <a:p>
            <a:r>
              <a:rPr lang="en-GB" dirty="0" smtClean="0"/>
              <a:t>Java </a:t>
            </a:r>
            <a:r>
              <a:rPr lang="en-GB" dirty="0" err="1" smtClean="0"/>
              <a:t>LinkedList</a:t>
            </a:r>
            <a:r>
              <a:rPr lang="en-GB" dirty="0" smtClean="0"/>
              <a:t> class can be used as a list, stack or queue.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pic>
        <p:nvPicPr>
          <p:cNvPr id="5" name="Picture 4" descr="Java LinkedList class hierarchy"/>
          <p:cNvPicPr/>
          <p:nvPr/>
        </p:nvPicPr>
        <p:blipFill>
          <a:blip r:embed="rId2"/>
          <a:srcRect/>
          <a:stretch>
            <a:fillRect/>
          </a:stretch>
        </p:blipFill>
        <p:spPr bwMode="auto">
          <a:xfrm>
            <a:off x="8310578" y="2428868"/>
            <a:ext cx="2734310" cy="374396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Example</a:t>
            </a: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LinkedList2{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LinkedList</a:t>
            </a:r>
            <a:r>
              <a:rPr lang="en-US" sz="2000" dirty="0" smtClean="0"/>
              <a:t>&lt;String&gt; </a:t>
            </a:r>
            <a:r>
              <a:rPr lang="en-US" sz="2000" dirty="0" err="1" smtClean="0"/>
              <a:t>ll</a:t>
            </a:r>
            <a:r>
              <a:rPr lang="en-US" sz="2000" dirty="0" smtClean="0"/>
              <a:t>=</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a:t>
            </a:r>
            <a:r>
              <a:rPr lang="en-US" sz="2000" dirty="0" err="1" smtClean="0"/>
              <a:t>System.out.println</a:t>
            </a:r>
            <a:r>
              <a:rPr lang="en-US" sz="2000" dirty="0" smtClean="0"/>
              <a:t>("Initial list of elements: "+</a:t>
            </a:r>
            <a:r>
              <a:rPr lang="en-US" sz="2000" dirty="0" err="1" smtClean="0"/>
              <a:t>ll</a:t>
            </a:r>
            <a:r>
              <a:rPr lang="en-US" sz="2000" dirty="0" smtClean="0"/>
              <a:t>);  </a:t>
            </a:r>
          </a:p>
          <a:p>
            <a:pPr>
              <a:spcBef>
                <a:spcPts val="0"/>
              </a:spcBef>
              <a:buNone/>
            </a:pPr>
            <a:r>
              <a:rPr lang="en-US" sz="2000" dirty="0" smtClean="0"/>
              <a:t>           </a:t>
            </a:r>
            <a:r>
              <a:rPr lang="en-US" sz="2000" dirty="0" err="1" smtClean="0"/>
              <a:t>ll.add</a:t>
            </a:r>
            <a:r>
              <a:rPr lang="en-US" sz="2000" dirty="0" smtClean="0"/>
              <a:t>("Ravi");  </a:t>
            </a:r>
          </a:p>
          <a:p>
            <a:pPr>
              <a:spcBef>
                <a:spcPts val="0"/>
              </a:spcBef>
              <a:buNone/>
            </a:pPr>
            <a:r>
              <a:rPr lang="en-US" sz="2000" dirty="0" smtClean="0"/>
              <a:t>           </a:t>
            </a:r>
            <a:r>
              <a:rPr lang="en-US" sz="2000" dirty="0" err="1" smtClean="0"/>
              <a:t>ll.add</a:t>
            </a:r>
            <a:r>
              <a:rPr lang="en-US" sz="2000" dirty="0" smtClean="0"/>
              <a:t>("Vijay");  </a:t>
            </a:r>
          </a:p>
          <a:p>
            <a:pPr>
              <a:spcBef>
                <a:spcPts val="0"/>
              </a:spcBef>
              <a:buNone/>
            </a:pPr>
            <a:r>
              <a:rPr lang="en-US" sz="2000" dirty="0" smtClean="0"/>
              <a:t>           </a:t>
            </a:r>
            <a:r>
              <a:rPr lang="en-US" sz="2000" dirty="0" err="1" smtClean="0"/>
              <a:t>ll.add</a:t>
            </a:r>
            <a:r>
              <a:rPr lang="en-US" sz="2000" dirty="0" smtClean="0"/>
              <a:t>("Ajay");  </a:t>
            </a:r>
          </a:p>
          <a:p>
            <a:pPr>
              <a:spcBef>
                <a:spcPts val="0"/>
              </a:spcBef>
              <a:buNone/>
            </a:pPr>
            <a:r>
              <a:rPr lang="en-US" sz="2000" dirty="0" smtClean="0"/>
              <a:t>           </a:t>
            </a:r>
            <a:r>
              <a:rPr lang="en-US" sz="2000" dirty="0" err="1" smtClean="0"/>
              <a:t>System.out.println</a:t>
            </a:r>
            <a:r>
              <a:rPr lang="en-US" sz="2000" dirty="0" smtClean="0"/>
              <a:t>("After invoking add(E </a:t>
            </a:r>
            <a:r>
              <a:rPr lang="en-US" sz="2000" dirty="0" err="1" smtClean="0"/>
              <a:t>e</a:t>
            </a:r>
            <a:r>
              <a:rPr lang="en-US" sz="2000" dirty="0" smtClean="0"/>
              <a:t>) method: "+</a:t>
            </a:r>
            <a:r>
              <a:rPr lang="en-US" sz="2000" dirty="0" err="1" smtClean="0"/>
              <a:t>ll</a:t>
            </a:r>
            <a:r>
              <a:rPr lang="en-US" sz="2000" dirty="0" smtClean="0"/>
              <a:t>);  </a:t>
            </a:r>
          </a:p>
          <a:p>
            <a:pPr>
              <a:spcBef>
                <a:spcPts val="0"/>
              </a:spcBef>
              <a:buNone/>
            </a:pPr>
            <a:r>
              <a:rPr lang="en-US" sz="2000" dirty="0" smtClean="0"/>
              <a:t>           //Adding an element at the specific position  </a:t>
            </a:r>
          </a:p>
          <a:p>
            <a:pPr>
              <a:spcBef>
                <a:spcPts val="0"/>
              </a:spcBef>
              <a:buNone/>
            </a:pPr>
            <a:r>
              <a:rPr lang="en-US" sz="2000" dirty="0" smtClean="0"/>
              <a:t>           </a:t>
            </a:r>
            <a:r>
              <a:rPr lang="en-US" sz="2000" dirty="0" err="1" smtClean="0"/>
              <a:t>ll.add</a:t>
            </a:r>
            <a:r>
              <a:rPr lang="en-US" sz="2000" dirty="0" smtClean="0"/>
              <a:t>(1, "</a:t>
            </a:r>
            <a:r>
              <a:rPr lang="en-US" sz="2000" dirty="0" err="1" smtClean="0"/>
              <a:t>Gaurav</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add(</a:t>
            </a:r>
            <a:r>
              <a:rPr lang="en-US" sz="2000" dirty="0" err="1" smtClean="0"/>
              <a:t>int</a:t>
            </a:r>
            <a:r>
              <a:rPr lang="en-US" sz="2000" dirty="0" smtClean="0"/>
              <a:t> index, E element) method: "+</a:t>
            </a:r>
            <a:r>
              <a:rPr lang="en-US" sz="2000" dirty="0" err="1" smtClean="0"/>
              <a:t>ll</a:t>
            </a:r>
            <a:r>
              <a:rPr lang="en-US" sz="2000" dirty="0" smtClean="0"/>
              <a:t>);  </a:t>
            </a:r>
          </a:p>
          <a:p>
            <a:pPr>
              <a:spcBef>
                <a:spcPts val="0"/>
              </a:spcBef>
              <a:buNone/>
            </a:pPr>
            <a:r>
              <a:rPr lang="en-US" sz="2000" dirty="0" smtClean="0"/>
              <a:t>           </a:t>
            </a:r>
            <a:r>
              <a:rPr lang="en-US" sz="2000" dirty="0" err="1" smtClean="0"/>
              <a:t>LinkedList</a:t>
            </a:r>
            <a:r>
              <a:rPr lang="en-US" sz="2000" dirty="0" smtClean="0"/>
              <a:t>&lt;String&gt; ll2=</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ll2.add("</a:t>
            </a:r>
            <a:r>
              <a:rPr lang="en-US" sz="2000" dirty="0" err="1" smtClean="0"/>
              <a:t>Sonoo</a:t>
            </a:r>
            <a:r>
              <a:rPr lang="en-US" sz="2000" dirty="0" smtClean="0"/>
              <a:t>");  </a:t>
            </a:r>
          </a:p>
          <a:p>
            <a:pPr>
              <a:spcBef>
                <a:spcPts val="0"/>
              </a:spcBef>
              <a:buNone/>
            </a:pPr>
            <a:r>
              <a:rPr lang="en-US" sz="2000" dirty="0" smtClean="0"/>
              <a:t>           ll2.add("</a:t>
            </a:r>
            <a:r>
              <a:rPr lang="en-US" sz="2000" dirty="0" err="1" smtClean="0"/>
              <a:t>Hanumat</a:t>
            </a:r>
            <a:r>
              <a:rPr lang="en-US" sz="2000" dirty="0" smtClean="0"/>
              <a:t>");  </a:t>
            </a:r>
          </a:p>
          <a:p>
            <a:pPr>
              <a:spcBef>
                <a:spcPts val="0"/>
              </a:spcBef>
              <a:buNone/>
            </a:pPr>
            <a:r>
              <a:rPr lang="en-US" sz="2000" dirty="0" smtClean="0"/>
              <a:t>           //Adding second list elements to the first list  </a:t>
            </a:r>
          </a:p>
          <a:p>
            <a:pPr>
              <a:spcBef>
                <a:spcPts val="0"/>
              </a:spcBef>
              <a:buNone/>
            </a:pPr>
            <a:r>
              <a:rPr lang="en-US" sz="2000" dirty="0" smtClean="0"/>
              <a:t>           </a:t>
            </a:r>
            <a:r>
              <a:rPr lang="en-US" sz="2000" dirty="0" err="1" smtClean="0"/>
              <a:t>ll.addAll</a:t>
            </a:r>
            <a:r>
              <a:rPr lang="en-US" sz="2000" dirty="0" smtClean="0"/>
              <a:t>(ll2);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addAll</a:t>
            </a:r>
            <a:r>
              <a:rPr lang="en-US" sz="2000" dirty="0" smtClean="0"/>
              <a:t>(Collection&lt;? extends E&gt; c) method: "+</a:t>
            </a:r>
            <a:r>
              <a:rPr lang="en-US" sz="2000" dirty="0" err="1" smtClean="0"/>
              <a:t>ll</a:t>
            </a:r>
            <a:r>
              <a:rPr lang="en-US" sz="2000" dirty="0" smtClean="0"/>
              <a:t>);  </a:t>
            </a:r>
          </a:p>
          <a:p>
            <a:pPr>
              <a:spcBef>
                <a:spcPts val="0"/>
              </a:spcBef>
              <a:buNone/>
            </a:pPr>
            <a:r>
              <a:rPr lang="en-US" sz="2000" dirty="0" smtClean="0"/>
              <a:t>           </a:t>
            </a:r>
            <a:r>
              <a:rPr lang="en-US" sz="2000" dirty="0" err="1" smtClean="0"/>
              <a:t>LinkedList</a:t>
            </a:r>
            <a:r>
              <a:rPr lang="en-US" sz="2000" dirty="0" smtClean="0"/>
              <a:t>&lt;String&gt; ll3=</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ll3.add("John");  </a:t>
            </a:r>
          </a:p>
          <a:p>
            <a:pPr>
              <a:spcBef>
                <a:spcPts val="0"/>
              </a:spcBef>
              <a:buNone/>
            </a:pPr>
            <a:r>
              <a:rPr lang="en-US" sz="2000" dirty="0" smtClean="0"/>
              <a:t>           ll3.add("</a:t>
            </a:r>
            <a:r>
              <a:rPr lang="en-US" sz="2000" dirty="0" err="1" smtClean="0"/>
              <a:t>Rahul</a:t>
            </a:r>
            <a:r>
              <a:rPr lang="en-US" sz="2000" dirty="0" smtClean="0"/>
              <a:t>");  </a:t>
            </a:r>
          </a:p>
          <a:p>
            <a:pPr>
              <a:spcBef>
                <a:spcPts val="0"/>
              </a:spcBef>
              <a:buNone/>
            </a:pPr>
            <a:r>
              <a:rPr lang="en-US" sz="2000" dirty="0" smtClean="0"/>
              <a:t>           //Adding second list elements to the first list at specific position  </a:t>
            </a:r>
          </a:p>
          <a:p>
            <a:pPr>
              <a:spcBef>
                <a:spcPts val="0"/>
              </a:spcBef>
              <a:buNone/>
            </a:pPr>
            <a:r>
              <a:rPr lang="en-US" sz="2000" dirty="0" smtClean="0"/>
              <a:t>           </a:t>
            </a:r>
            <a:r>
              <a:rPr lang="en-US" sz="2000" dirty="0" err="1" smtClean="0"/>
              <a:t>ll.addAll</a:t>
            </a:r>
            <a:r>
              <a:rPr lang="en-US" sz="2000" dirty="0" smtClean="0"/>
              <a:t>(1, ll3);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addAll</a:t>
            </a:r>
            <a:r>
              <a:rPr lang="en-US" sz="2000" dirty="0" smtClean="0"/>
              <a:t>(</a:t>
            </a:r>
            <a:r>
              <a:rPr lang="en-US" sz="2000" dirty="0" err="1" smtClean="0"/>
              <a:t>int</a:t>
            </a:r>
            <a:r>
              <a:rPr lang="en-US" sz="2000" dirty="0" smtClean="0"/>
              <a:t> index, Collection&lt;? extends E&gt; c) method: "+</a:t>
            </a:r>
            <a:r>
              <a:rPr lang="en-US" sz="2000" dirty="0" err="1" smtClean="0"/>
              <a:t>ll</a:t>
            </a:r>
            <a:r>
              <a:rPr lang="en-US" sz="2000" dirty="0" smtClean="0"/>
              <a:t>);  </a:t>
            </a:r>
          </a:p>
          <a:p>
            <a:pPr>
              <a:spcBef>
                <a:spcPts val="0"/>
              </a:spcBef>
              <a:buNone/>
            </a:pPr>
            <a:r>
              <a:rPr lang="en-US" sz="2000" dirty="0" smtClean="0"/>
              <a:t>           //Adding an element at the first position  </a:t>
            </a:r>
          </a:p>
          <a:p>
            <a:pPr>
              <a:spcBef>
                <a:spcPts val="0"/>
              </a:spcBef>
              <a:buNone/>
            </a:pPr>
            <a:r>
              <a:rPr lang="en-US" sz="2000" dirty="0" smtClean="0"/>
              <a:t>           </a:t>
            </a:r>
            <a:r>
              <a:rPr lang="en-US" sz="2000" dirty="0" err="1" smtClean="0"/>
              <a:t>ll.addFirst</a:t>
            </a:r>
            <a:r>
              <a:rPr lang="en-US" sz="2000" dirty="0" smtClean="0"/>
              <a:t>("</a:t>
            </a:r>
            <a:r>
              <a:rPr lang="en-US" sz="2000" dirty="0" err="1" smtClean="0"/>
              <a:t>Lokesh</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addFirst</a:t>
            </a:r>
            <a:r>
              <a:rPr lang="en-US" sz="2000" dirty="0" smtClean="0"/>
              <a:t>(E </a:t>
            </a:r>
            <a:r>
              <a:rPr lang="en-US" sz="2000" dirty="0" err="1" smtClean="0"/>
              <a:t>e</a:t>
            </a:r>
            <a:r>
              <a:rPr lang="en-US" sz="2000" dirty="0" smtClean="0"/>
              <a:t>) method: "+</a:t>
            </a:r>
            <a:r>
              <a:rPr lang="en-US" sz="2000" dirty="0" err="1" smtClean="0"/>
              <a:t>ll</a:t>
            </a:r>
            <a:r>
              <a:rPr lang="en-US" sz="2000" dirty="0" smtClean="0"/>
              <a:t>);  </a:t>
            </a:r>
          </a:p>
          <a:p>
            <a:pPr>
              <a:spcBef>
                <a:spcPts val="0"/>
              </a:spcBef>
              <a:buNone/>
            </a:pPr>
            <a:r>
              <a:rPr lang="en-US" sz="2000" dirty="0" smtClean="0"/>
              <a:t>           //Adding an element at the last position  </a:t>
            </a:r>
          </a:p>
          <a:p>
            <a:pPr>
              <a:spcBef>
                <a:spcPts val="0"/>
              </a:spcBef>
              <a:buNone/>
            </a:pPr>
            <a:r>
              <a:rPr lang="en-US" sz="2000" dirty="0" smtClean="0"/>
              <a:t>           </a:t>
            </a:r>
            <a:r>
              <a:rPr lang="en-US" sz="2000" dirty="0" err="1" smtClean="0"/>
              <a:t>ll.addLast</a:t>
            </a:r>
            <a:r>
              <a:rPr lang="en-US" sz="2000" dirty="0" smtClean="0"/>
              <a:t>("Harsh");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addLast</a:t>
            </a:r>
            <a:r>
              <a:rPr lang="en-US" sz="2000" dirty="0" smtClean="0"/>
              <a:t>(E </a:t>
            </a:r>
            <a:r>
              <a:rPr lang="en-US" sz="2000" dirty="0" err="1" smtClean="0"/>
              <a:t>e</a:t>
            </a:r>
            <a:r>
              <a:rPr lang="en-US" sz="2000" dirty="0" smtClean="0"/>
              <a:t>) method: "+</a:t>
            </a:r>
            <a:r>
              <a:rPr lang="en-US" sz="2000" dirty="0" err="1" smtClean="0"/>
              <a:t>ll</a:t>
            </a:r>
            <a:r>
              <a:rPr lang="en-US" sz="2000" dirty="0" smtClean="0"/>
              <a:t>);  </a:t>
            </a:r>
          </a:p>
          <a:p>
            <a:pPr>
              <a:spcBef>
                <a:spcPts val="0"/>
              </a:spcBef>
              <a:buNone/>
            </a:pPr>
            <a:r>
              <a:rPr lang="en-US" sz="2000" dirty="0" smtClean="0"/>
              <a:t>           </a:t>
            </a:r>
            <a:r>
              <a:rPr lang="en-US" sz="2000" dirty="0" err="1" smtClean="0"/>
              <a:t>ll.remove</a:t>
            </a:r>
            <a:r>
              <a:rPr lang="en-US" sz="2000" dirty="0" smtClean="0"/>
              <a:t>("Vijay");  </a:t>
            </a:r>
          </a:p>
          <a:p>
            <a:pPr>
              <a:spcBef>
                <a:spcPts val="0"/>
              </a:spcBef>
              <a:buNone/>
            </a:pPr>
            <a:r>
              <a:rPr lang="en-US" sz="2000" dirty="0" smtClean="0"/>
              <a:t>              </a:t>
            </a:r>
            <a:r>
              <a:rPr lang="en-US" sz="2000" dirty="0" err="1" smtClean="0"/>
              <a:t>System.out.println</a:t>
            </a:r>
            <a:r>
              <a:rPr lang="en-US" sz="2000" dirty="0" smtClean="0"/>
              <a:t>("After invoking remove(object) method: "+</a:t>
            </a:r>
            <a:r>
              <a:rPr lang="en-US" sz="2000" dirty="0" err="1" smtClean="0"/>
              <a:t>ll</a:t>
            </a:r>
            <a:r>
              <a:rPr lang="en-US" sz="2000" dirty="0" smtClean="0"/>
              <a:t>);   </a:t>
            </a:r>
          </a:p>
          <a:p>
            <a:pPr>
              <a:spcBef>
                <a:spcPts val="0"/>
              </a:spcBef>
              <a:buNone/>
            </a:pPr>
            <a:r>
              <a:rPr lang="en-US" sz="2000" dirty="0" smtClean="0"/>
              <a:t>         //Removing element on the basis of specific position  </a:t>
            </a:r>
          </a:p>
          <a:p>
            <a:pPr>
              <a:spcBef>
                <a:spcPts val="0"/>
              </a:spcBef>
              <a:buNone/>
            </a:pPr>
            <a:r>
              <a:rPr lang="en-US" sz="2000" dirty="0" smtClean="0"/>
              <a:t>              </a:t>
            </a:r>
            <a:r>
              <a:rPr lang="en-US" sz="2000" dirty="0" err="1" smtClean="0"/>
              <a:t>ll.remove</a:t>
            </a:r>
            <a:r>
              <a:rPr lang="en-US" sz="2000" dirty="0" smtClean="0"/>
              <a:t>(0);  </a:t>
            </a:r>
          </a:p>
          <a:p>
            <a:pPr>
              <a:spcBef>
                <a:spcPts val="0"/>
              </a:spcBef>
              <a:buNone/>
            </a:pPr>
            <a:r>
              <a:rPr lang="en-US" sz="2000" dirty="0" smtClean="0"/>
              <a:t>              </a:t>
            </a:r>
            <a:r>
              <a:rPr lang="en-US" sz="2000" dirty="0" err="1" smtClean="0"/>
              <a:t>System.out.println</a:t>
            </a:r>
            <a:r>
              <a:rPr lang="en-US" sz="2000" dirty="0" smtClean="0"/>
              <a:t>("After invoking remove(index) method: "+</a:t>
            </a:r>
            <a:r>
              <a:rPr lang="en-US" sz="2000" dirty="0" err="1" smtClean="0"/>
              <a:t>ll</a:t>
            </a:r>
            <a:r>
              <a:rPr lang="en-US" sz="2000" dirty="0" smtClean="0"/>
              <a:t>);   </a:t>
            </a:r>
          </a:p>
          <a:p>
            <a:pPr>
              <a:spcBef>
                <a:spcPts val="0"/>
              </a:spcBef>
              <a:buNone/>
            </a:pPr>
            <a:r>
              <a:rPr lang="en-US" sz="2000" dirty="0" smtClean="0"/>
              <a:t>              </a:t>
            </a:r>
            <a:r>
              <a:rPr lang="en-US" sz="2000" dirty="0" err="1" smtClean="0"/>
              <a:t>LinkedList</a:t>
            </a:r>
            <a:r>
              <a:rPr lang="en-US" sz="2000" dirty="0" smtClean="0"/>
              <a:t>&lt;String&gt; ll2=</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ll2.add("Ravi");  </a:t>
            </a:r>
          </a:p>
          <a:p>
            <a:pPr>
              <a:spcBef>
                <a:spcPts val="0"/>
              </a:spcBef>
              <a:buNone/>
            </a:pPr>
            <a:r>
              <a:rPr lang="en-US" sz="2000" dirty="0" smtClean="0"/>
              <a:t>              ll2.add("</a:t>
            </a:r>
            <a:r>
              <a:rPr lang="en-US" sz="2000" dirty="0" err="1" smtClean="0"/>
              <a:t>Hanumat</a:t>
            </a:r>
            <a:r>
              <a:rPr lang="en-US" sz="2000" dirty="0" smtClean="0"/>
              <a:t>");  </a:t>
            </a:r>
          </a:p>
          <a:p>
            <a:pPr>
              <a:spcBef>
                <a:spcPts val="0"/>
              </a:spcBef>
              <a:buNone/>
            </a:pPr>
            <a:r>
              <a:rPr lang="en-US" sz="2000" dirty="0" smtClean="0"/>
              <a:t>         // Adding new elements to </a:t>
            </a:r>
            <a:r>
              <a:rPr lang="en-US" sz="2000" dirty="0" err="1" smtClean="0"/>
              <a:t>arraylist</a:t>
            </a:r>
            <a:r>
              <a:rPr lang="en-US" sz="2000" dirty="0" smtClean="0"/>
              <a:t>  </a:t>
            </a:r>
          </a:p>
          <a:p>
            <a:pPr>
              <a:spcBef>
                <a:spcPts val="0"/>
              </a:spcBef>
              <a:buNone/>
            </a:pPr>
            <a:r>
              <a:rPr lang="en-US" sz="2000" dirty="0" smtClean="0"/>
              <a:t>              </a:t>
            </a:r>
            <a:r>
              <a:rPr lang="en-US" sz="2000" dirty="0" err="1" smtClean="0"/>
              <a:t>ll.addAll</a:t>
            </a:r>
            <a:r>
              <a:rPr lang="en-US" sz="2000" dirty="0" smtClean="0"/>
              <a:t>(ll2);  </a:t>
            </a:r>
          </a:p>
          <a:p>
            <a:pPr>
              <a:spcBef>
                <a:spcPts val="0"/>
              </a:spcBef>
              <a:buNone/>
            </a:pPr>
            <a:r>
              <a:rPr lang="en-US" sz="2000" dirty="0" smtClean="0"/>
              <a:t>              </a:t>
            </a:r>
            <a:r>
              <a:rPr lang="en-US" sz="2000" dirty="0" err="1" smtClean="0"/>
              <a:t>System.out.println</a:t>
            </a:r>
            <a:r>
              <a:rPr lang="en-US" sz="2000" dirty="0" smtClean="0"/>
              <a:t>("Updated list : "+</a:t>
            </a:r>
            <a:r>
              <a:rPr lang="en-US" sz="2000" dirty="0" err="1" smtClean="0"/>
              <a:t>ll</a:t>
            </a:r>
            <a:r>
              <a:rPr lang="en-US" sz="2000" dirty="0" smtClean="0"/>
              <a:t>);   </a:t>
            </a:r>
          </a:p>
          <a:p>
            <a:pPr>
              <a:spcBef>
                <a:spcPts val="0"/>
              </a:spcBef>
              <a:buNone/>
            </a:pPr>
            <a:r>
              <a:rPr lang="en-US" sz="2000" dirty="0" smtClean="0"/>
              <a:t>         //Removing all the new elements from </a:t>
            </a:r>
            <a:r>
              <a:rPr lang="en-US" sz="2000" dirty="0" err="1" smtClean="0"/>
              <a:t>arraylist</a:t>
            </a:r>
            <a:r>
              <a:rPr lang="en-US" sz="2000" dirty="0" smtClean="0"/>
              <a:t>  </a:t>
            </a:r>
          </a:p>
          <a:p>
            <a:pPr>
              <a:spcBef>
                <a:spcPts val="0"/>
              </a:spcBef>
              <a:buNone/>
            </a:pPr>
            <a:r>
              <a:rPr lang="en-US" sz="2000" dirty="0" smtClean="0"/>
              <a:t>              </a:t>
            </a:r>
            <a:r>
              <a:rPr lang="en-US" sz="2000" dirty="0" err="1" smtClean="0"/>
              <a:t>ll.removeAll</a:t>
            </a:r>
            <a:r>
              <a:rPr lang="en-US" sz="2000" dirty="0" smtClean="0"/>
              <a:t>(ll2);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removeAll</a:t>
            </a:r>
            <a:r>
              <a:rPr lang="en-US" sz="2000" dirty="0" smtClean="0"/>
              <a:t>() method: "+</a:t>
            </a:r>
            <a:r>
              <a:rPr lang="en-US" sz="2000" dirty="0" err="1" smtClean="0"/>
              <a:t>ll</a:t>
            </a:r>
            <a:r>
              <a:rPr lang="en-US" sz="2000" dirty="0" smtClean="0"/>
              <a:t>);   </a:t>
            </a:r>
          </a:p>
          <a:p>
            <a:pPr>
              <a:spcBef>
                <a:spcPts val="0"/>
              </a:spcBef>
              <a:buNone/>
            </a:pPr>
            <a:r>
              <a:rPr lang="en-US" sz="2000" dirty="0" smtClean="0"/>
              <a:t>         //Removing first element from the list  </a:t>
            </a:r>
          </a:p>
          <a:p>
            <a:pPr>
              <a:spcBef>
                <a:spcPts val="0"/>
              </a:spcBef>
              <a:buNone/>
            </a:pPr>
            <a:r>
              <a:rPr lang="en-US" sz="2000" dirty="0" smtClean="0"/>
              <a:t>              </a:t>
            </a:r>
            <a:r>
              <a:rPr lang="en-US" sz="2000" dirty="0" err="1" smtClean="0"/>
              <a:t>ll.removeFirst</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removeFirst</a:t>
            </a:r>
            <a:r>
              <a:rPr lang="en-US" sz="2000" dirty="0" smtClean="0"/>
              <a:t>() method: "+</a:t>
            </a:r>
            <a:r>
              <a:rPr lang="en-US" sz="2000" dirty="0" err="1" smtClean="0"/>
              <a:t>ll</a:t>
            </a:r>
            <a:r>
              <a:rPr lang="en-US" sz="2000" dirty="0" smtClean="0"/>
              <a:t>);  </a:t>
            </a:r>
          </a:p>
          <a:p>
            <a:pPr>
              <a:spcBef>
                <a:spcPts val="0"/>
              </a:spcBef>
              <a:buNone/>
            </a:pPr>
            <a:r>
              <a:rPr lang="en-US" sz="2000" dirty="0" smtClean="0"/>
              <a:t>          //Removing first element from the list  </a:t>
            </a:r>
          </a:p>
          <a:p>
            <a:pPr>
              <a:spcBef>
                <a:spcPts val="0"/>
              </a:spcBef>
              <a:buNone/>
            </a:pPr>
            <a:r>
              <a:rPr lang="en-US" sz="2000" dirty="0" smtClean="0"/>
              <a:t>              </a:t>
            </a:r>
            <a:r>
              <a:rPr lang="en-US" sz="2000" dirty="0" err="1" smtClean="0"/>
              <a:t>ll.removeLast</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removeLast</a:t>
            </a:r>
            <a:r>
              <a:rPr lang="en-US" sz="2000" dirty="0" smtClean="0"/>
              <a:t>() method: "+</a:t>
            </a:r>
            <a:r>
              <a:rPr lang="en-US" sz="2000" dirty="0" err="1" smtClean="0"/>
              <a:t>ll</a:t>
            </a:r>
            <a:r>
              <a:rPr lang="en-US" sz="2000" dirty="0" smtClean="0"/>
              <a:t>);  </a:t>
            </a:r>
          </a:p>
          <a:p>
            <a:pPr>
              <a:spcBef>
                <a:spcPts val="0"/>
              </a:spcBef>
              <a:buNone/>
            </a:pPr>
            <a:r>
              <a:rPr lang="en-US" sz="2000" dirty="0" smtClean="0"/>
              <a:t>          //Removing first occurrence of element from the list  </a:t>
            </a:r>
          </a:p>
          <a:p>
            <a:pPr>
              <a:spcBef>
                <a:spcPts val="0"/>
              </a:spcBef>
              <a:buNone/>
            </a:pPr>
            <a:r>
              <a:rPr lang="en-US" sz="2000" dirty="0" smtClean="0"/>
              <a:t>              </a:t>
            </a:r>
            <a:r>
              <a:rPr lang="en-US" sz="2000" dirty="0" err="1" smtClean="0"/>
              <a:t>ll.removeFirstOccurrence</a:t>
            </a:r>
            <a:r>
              <a:rPr lang="en-US" sz="2000" dirty="0" smtClean="0"/>
              <a:t>("</a:t>
            </a:r>
            <a:r>
              <a:rPr lang="en-US" sz="2000" dirty="0" err="1" smtClean="0"/>
              <a:t>Gaurav</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removeFirstOccurrence</a:t>
            </a:r>
            <a:r>
              <a:rPr lang="en-US" sz="2000" dirty="0" smtClean="0"/>
              <a:t>() method: "+</a:t>
            </a:r>
            <a:r>
              <a:rPr lang="en-US" sz="2000" dirty="0" err="1" smtClean="0"/>
              <a:t>ll</a:t>
            </a:r>
            <a:r>
              <a:rPr lang="en-US" sz="2000" dirty="0" smtClean="0"/>
              <a:t>);  </a:t>
            </a:r>
          </a:p>
          <a:p>
            <a:pPr>
              <a:spcBef>
                <a:spcPts val="0"/>
              </a:spcBef>
              <a:buNone/>
            </a:pPr>
            <a:r>
              <a:rPr lang="en-US" sz="2000" dirty="0" smtClean="0"/>
              <a:t>          //Removing last occurrence of element from the list  </a:t>
            </a:r>
          </a:p>
          <a:p>
            <a:pPr>
              <a:spcBef>
                <a:spcPts val="0"/>
              </a:spcBef>
              <a:buNone/>
            </a:pPr>
            <a:r>
              <a:rPr lang="en-US" sz="2000" dirty="0" smtClean="0"/>
              <a:t>              </a:t>
            </a:r>
            <a:r>
              <a:rPr lang="en-US" sz="2000" dirty="0" err="1" smtClean="0"/>
              <a:t>ll.removeLastOccurrence</a:t>
            </a:r>
            <a:r>
              <a:rPr lang="en-US" sz="2000" dirty="0" smtClean="0"/>
              <a:t>("Harsh");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removeLastOccurrence</a:t>
            </a:r>
            <a:r>
              <a:rPr lang="en-US" sz="2000" dirty="0" smtClean="0"/>
              <a:t>() method: "+</a:t>
            </a:r>
            <a:r>
              <a:rPr lang="en-US" sz="2000" dirty="0" err="1" smtClean="0"/>
              <a:t>ll</a:t>
            </a:r>
            <a:r>
              <a:rPr lang="en-US" sz="2000" dirty="0" smtClean="0"/>
              <a:t>);  </a:t>
            </a:r>
          </a:p>
          <a:p>
            <a:pPr>
              <a:spcBef>
                <a:spcPts val="0"/>
              </a:spcBef>
              <a:buNone/>
            </a:pPr>
            <a:r>
              <a:rPr lang="en-US" sz="2000" dirty="0" smtClean="0"/>
              <a:t>  </a:t>
            </a:r>
          </a:p>
          <a:p>
            <a:pPr>
              <a:spcBef>
                <a:spcPts val="0"/>
              </a:spcBef>
              <a:buNone/>
            </a:pPr>
            <a:r>
              <a:rPr lang="en-US" sz="2000" dirty="0" smtClean="0"/>
              <a:t>              //Removing all the elements available in the list       </a:t>
            </a:r>
          </a:p>
          <a:p>
            <a:pPr>
              <a:spcBef>
                <a:spcPts val="0"/>
              </a:spcBef>
              <a:buNone/>
            </a:pPr>
            <a:r>
              <a:rPr lang="en-US" sz="2000" dirty="0" smtClean="0"/>
              <a:t>              </a:t>
            </a:r>
            <a:r>
              <a:rPr lang="en-US" sz="2000" dirty="0" err="1" smtClean="0"/>
              <a:t>ll.clear</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clear() method: "+</a:t>
            </a:r>
            <a:r>
              <a:rPr lang="en-US" sz="2000" dirty="0" err="1" smtClean="0"/>
              <a:t>ll</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LinkedList4{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LinkedList</a:t>
            </a:r>
            <a:r>
              <a:rPr lang="en-US" sz="2000" dirty="0" smtClean="0"/>
              <a:t>&lt;String&gt; </a:t>
            </a:r>
            <a:r>
              <a:rPr lang="en-US" sz="2000" dirty="0" err="1" smtClean="0"/>
              <a:t>ll</a:t>
            </a:r>
            <a:r>
              <a:rPr lang="en-US" sz="2000" dirty="0" smtClean="0"/>
              <a:t>=</a:t>
            </a:r>
            <a:r>
              <a:rPr lang="en-US" sz="2000" b="1" dirty="0" smtClean="0"/>
              <a:t>new</a:t>
            </a:r>
            <a:r>
              <a:rPr lang="en-US" sz="2000" dirty="0" smtClean="0"/>
              <a:t> </a:t>
            </a:r>
            <a:r>
              <a:rPr lang="en-US" sz="2000" dirty="0" err="1" smtClean="0"/>
              <a:t>LinkedList</a:t>
            </a:r>
            <a:r>
              <a:rPr lang="en-US" sz="2000" dirty="0" smtClean="0"/>
              <a:t>&lt;String&gt;();  </a:t>
            </a:r>
          </a:p>
          <a:p>
            <a:pPr>
              <a:spcBef>
                <a:spcPts val="0"/>
              </a:spcBef>
              <a:buNone/>
            </a:pPr>
            <a:r>
              <a:rPr lang="en-US" sz="2000" dirty="0" smtClean="0"/>
              <a:t>           </a:t>
            </a:r>
            <a:r>
              <a:rPr lang="en-US" sz="2000" dirty="0" err="1" smtClean="0"/>
              <a:t>ll.add</a:t>
            </a:r>
            <a:r>
              <a:rPr lang="en-US" sz="2000" dirty="0" smtClean="0"/>
              <a:t>("Ravi");  </a:t>
            </a:r>
          </a:p>
          <a:p>
            <a:pPr>
              <a:spcBef>
                <a:spcPts val="0"/>
              </a:spcBef>
              <a:buNone/>
            </a:pPr>
            <a:r>
              <a:rPr lang="en-US" sz="2000" dirty="0" smtClean="0"/>
              <a:t>           </a:t>
            </a:r>
            <a:r>
              <a:rPr lang="en-US" sz="2000" dirty="0" err="1" smtClean="0"/>
              <a:t>ll.add</a:t>
            </a:r>
            <a:r>
              <a:rPr lang="en-US" sz="2000" dirty="0" smtClean="0"/>
              <a:t>("Vijay");  </a:t>
            </a:r>
          </a:p>
          <a:p>
            <a:pPr>
              <a:spcBef>
                <a:spcPts val="0"/>
              </a:spcBef>
              <a:buNone/>
            </a:pPr>
            <a:r>
              <a:rPr lang="en-US" sz="2000" dirty="0" smtClean="0"/>
              <a:t>           </a:t>
            </a:r>
            <a:r>
              <a:rPr lang="en-US" sz="2000" dirty="0" err="1" smtClean="0"/>
              <a:t>ll.add</a:t>
            </a:r>
            <a:r>
              <a:rPr lang="en-US" sz="2000" dirty="0" smtClean="0"/>
              <a:t>("Ajay");  </a:t>
            </a:r>
          </a:p>
          <a:p>
            <a:pPr>
              <a:spcBef>
                <a:spcPts val="0"/>
              </a:spcBef>
              <a:buNone/>
            </a:pPr>
            <a:r>
              <a:rPr lang="en-US" sz="2000" dirty="0" smtClean="0"/>
              <a:t>           //Traversing the list of elements in reverse order  </a:t>
            </a:r>
          </a:p>
          <a:p>
            <a:pPr>
              <a:spcBef>
                <a:spcPts val="0"/>
              </a:spcBef>
              <a:buNone/>
            </a:pPr>
            <a:r>
              <a:rPr lang="en-US" sz="2000" dirty="0" smtClean="0"/>
              <a:t>           </a:t>
            </a:r>
            <a:r>
              <a:rPr lang="en-US" sz="2000" dirty="0" err="1" smtClean="0"/>
              <a:t>Iterator</a:t>
            </a:r>
            <a:r>
              <a:rPr lang="en-US" sz="2000" dirty="0" smtClean="0"/>
              <a:t> </a:t>
            </a:r>
            <a:r>
              <a:rPr lang="en-US" sz="2000" dirty="0" err="1" smtClean="0"/>
              <a:t>i</a:t>
            </a:r>
            <a:r>
              <a:rPr lang="en-US" sz="2000" dirty="0" smtClean="0"/>
              <a:t>=</a:t>
            </a:r>
            <a:r>
              <a:rPr lang="en-US" sz="2000" dirty="0" err="1" smtClean="0"/>
              <a:t>ll.descendingIterator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i.hasNext</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i.next</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a:t>
            </a:r>
            <a:endParaRPr lang="en-US" dirty="0"/>
          </a:p>
        </p:txBody>
      </p:sp>
      <p:sp>
        <p:nvSpPr>
          <p:cNvPr id="3" name="Content Placeholder 2"/>
          <p:cNvSpPr>
            <a:spLocks noGrp="1"/>
          </p:cNvSpPr>
          <p:nvPr>
            <p:ph idx="1"/>
          </p:nvPr>
        </p:nvSpPr>
        <p:spPr/>
        <p:txBody>
          <a:bodyPr/>
          <a:lstStyle/>
          <a:p>
            <a:r>
              <a:rPr lang="en-GB" dirty="0" smtClean="0"/>
              <a:t>The </a:t>
            </a:r>
            <a:r>
              <a:rPr lang="en-GB" b="1" dirty="0" smtClean="0"/>
              <a:t>set</a:t>
            </a:r>
            <a:r>
              <a:rPr lang="en-GB" dirty="0" smtClean="0"/>
              <a:t> is an interface available in the </a:t>
            </a:r>
            <a:r>
              <a:rPr lang="en-GB" b="1" dirty="0" err="1" smtClean="0"/>
              <a:t>java.util</a:t>
            </a:r>
            <a:r>
              <a:rPr lang="en-GB" dirty="0" smtClean="0"/>
              <a:t> package. The </a:t>
            </a:r>
            <a:r>
              <a:rPr lang="en-GB" b="1" dirty="0" smtClean="0"/>
              <a:t>set</a:t>
            </a:r>
            <a:r>
              <a:rPr lang="en-GB" dirty="0" smtClean="0"/>
              <a:t> interface extends the Collection interface. An unordered collection or list in which duplicates are not allowed is referred to as a </a:t>
            </a:r>
            <a:r>
              <a:rPr lang="en-GB" b="1" dirty="0" smtClean="0"/>
              <a:t>collection interface</a:t>
            </a:r>
            <a:r>
              <a:rPr lang="en-GB" dirty="0" smtClean="0"/>
              <a:t>. </a:t>
            </a:r>
          </a:p>
          <a:p>
            <a:r>
              <a:rPr lang="en-GB" dirty="0" smtClean="0"/>
              <a:t>The set interface is used to create the mathematical set. The set interface use collection interface's methods to avoid the insertion of the same elements.</a:t>
            </a:r>
          </a:p>
          <a:p>
            <a:r>
              <a:rPr lang="en-GB" dirty="0" smtClean="0"/>
              <a:t> </a:t>
            </a:r>
            <a:r>
              <a:rPr lang="en-GB" b="1" dirty="0" err="1" smtClean="0"/>
              <a:t>SortedSet</a:t>
            </a:r>
            <a:r>
              <a:rPr lang="en-GB" dirty="0" smtClean="0"/>
              <a:t> and </a:t>
            </a:r>
            <a:r>
              <a:rPr lang="en-GB" b="1" dirty="0" err="1" smtClean="0"/>
              <a:t>NavigableSet</a:t>
            </a:r>
            <a:r>
              <a:rPr lang="en-GB" dirty="0" smtClean="0"/>
              <a:t> are two interfaces that extend the set implementation.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Difference between List and Set</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452398" y="1500174"/>
            <a:ext cx="10515600" cy="4351338"/>
          </a:xfrm>
        </p:spPr>
        <p:txBody>
          <a:bodyPr/>
          <a:lstStyle/>
          <a:p>
            <a:r>
              <a:rPr lang="en-GB" dirty="0" smtClean="0"/>
              <a:t>A list can contain duplicate elements whereas Set contains unique elements only.</a:t>
            </a:r>
          </a:p>
          <a:p>
            <a:pPr>
              <a:buNone/>
            </a:pPr>
            <a:r>
              <a:rPr lang="en-US" sz="2000" b="1" dirty="0" smtClean="0"/>
              <a:t>import</a:t>
            </a:r>
            <a:r>
              <a:rPr lang="en-US" sz="2000" dirty="0" smtClean="0"/>
              <a:t> </a:t>
            </a:r>
            <a:r>
              <a:rPr lang="en-US" sz="2000" dirty="0" err="1" smtClean="0"/>
              <a:t>java.util</a:t>
            </a:r>
            <a:r>
              <a:rPr lang="en-US" sz="2000" dirty="0" smtClean="0"/>
              <a:t>.*;    </a:t>
            </a:r>
          </a:p>
          <a:p>
            <a:pPr>
              <a:buNone/>
            </a:pPr>
            <a:r>
              <a:rPr lang="en-US" sz="2000" b="1" dirty="0" smtClean="0"/>
              <a:t>public</a:t>
            </a:r>
            <a:r>
              <a:rPr lang="en-US" sz="2000" dirty="0" smtClean="0"/>
              <a:t> </a:t>
            </a:r>
            <a:r>
              <a:rPr lang="en-US" sz="2000" b="1" dirty="0" smtClean="0"/>
              <a:t>class</a:t>
            </a:r>
            <a:r>
              <a:rPr lang="en-US" sz="2000" dirty="0" smtClean="0"/>
              <a:t> </a:t>
            </a:r>
            <a:r>
              <a:rPr lang="en-US" sz="2000" dirty="0" err="1" smtClean="0"/>
              <a:t>SetOperations</a:t>
            </a:r>
            <a:r>
              <a:rPr lang="en-US" sz="2000" dirty="0" smtClean="0"/>
              <a:t>   </a:t>
            </a:r>
          </a:p>
          <a:p>
            <a:pPr>
              <a:buNone/>
            </a:pPr>
            <a:r>
              <a:rPr lang="en-US" sz="2000" dirty="0" smtClean="0"/>
              <a:t>{    </a:t>
            </a:r>
          </a:p>
          <a:p>
            <a:pPr>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    {    </a:t>
            </a:r>
          </a:p>
          <a:p>
            <a:pPr>
              <a:buNone/>
            </a:pPr>
            <a:r>
              <a:rPr lang="en-US" sz="2000" dirty="0" smtClean="0"/>
              <a:t>        Integer[] A = {22, 45,33, 66, 55, 34, 77};  </a:t>
            </a:r>
          </a:p>
          <a:p>
            <a:pPr>
              <a:buNone/>
            </a:pPr>
            <a:r>
              <a:rPr lang="en-US" sz="2000" dirty="0" smtClean="0"/>
              <a:t>        Integer[] B = {33, 2, 83, 45, 3, 12, 55};  </a:t>
            </a:r>
          </a:p>
          <a:p>
            <a:pPr>
              <a:buNone/>
            </a:pPr>
            <a:r>
              <a:rPr lang="en-US" sz="2000" dirty="0" smtClean="0"/>
              <a:t>        Set&lt;Integer&gt; set1 = </a:t>
            </a:r>
            <a:r>
              <a:rPr lang="en-US" sz="2000" b="1" dirty="0" smtClean="0"/>
              <a:t>new</a:t>
            </a:r>
            <a:r>
              <a:rPr lang="en-US" sz="2000" dirty="0" smtClean="0"/>
              <a:t> </a:t>
            </a:r>
            <a:r>
              <a:rPr lang="en-US" sz="2000" dirty="0" err="1" smtClean="0"/>
              <a:t>HashSet</a:t>
            </a:r>
            <a:r>
              <a:rPr lang="en-US" sz="2000" dirty="0" smtClean="0"/>
              <a:t>&lt;Integer&gt;();    </a:t>
            </a:r>
          </a:p>
          <a:p>
            <a:pPr>
              <a:buNone/>
            </a:pPr>
            <a:r>
              <a:rPr lang="en-US" sz="2000" dirty="0" smtClean="0"/>
              <a:t>        set1.addAll(</a:t>
            </a:r>
            <a:r>
              <a:rPr lang="en-US" sz="2000" dirty="0" err="1" smtClean="0"/>
              <a:t>Arrays.asList</a:t>
            </a:r>
            <a:r>
              <a:rPr lang="en-US" sz="2000" dirty="0" smtClean="0"/>
              <a:t>(A));    </a:t>
            </a:r>
          </a:p>
          <a:p>
            <a:pPr>
              <a:buNone/>
            </a:pPr>
            <a:r>
              <a:rPr lang="en-US" sz="2000" dirty="0" smtClean="0"/>
              <a:t>        Set&lt;Integer&gt; set2 = </a:t>
            </a:r>
            <a:r>
              <a:rPr lang="en-US" sz="2000" b="1" dirty="0" smtClean="0"/>
              <a:t>new</a:t>
            </a:r>
            <a:r>
              <a:rPr lang="en-US" sz="2000" dirty="0" smtClean="0"/>
              <a:t> </a:t>
            </a:r>
            <a:r>
              <a:rPr lang="en-US" sz="2000" dirty="0" err="1" smtClean="0"/>
              <a:t>HashSet</a:t>
            </a:r>
            <a:r>
              <a:rPr lang="en-US" sz="2000" dirty="0" smtClean="0"/>
              <a:t>&lt;Integer&gt;();    </a:t>
            </a:r>
          </a:p>
          <a:p>
            <a:pPr>
              <a:buNone/>
            </a:pPr>
            <a:r>
              <a:rPr lang="en-US" sz="2000" dirty="0" smtClean="0"/>
              <a:t>        set2.addAll(</a:t>
            </a:r>
            <a:r>
              <a:rPr lang="en-US" sz="2000" dirty="0" err="1" smtClean="0"/>
              <a:t>Arrays.asList</a:t>
            </a:r>
            <a:r>
              <a:rPr lang="en-US" sz="2000" dirty="0" smtClean="0"/>
              <a:t>(B));    </a:t>
            </a:r>
          </a:p>
          <a:p>
            <a:pPr>
              <a:buNone/>
            </a:pPr>
            <a:r>
              <a:rPr lang="en-US" sz="2000" dirty="0" smtClean="0"/>
              <a:t>    </a:t>
            </a:r>
          </a:p>
          <a:p>
            <a:pPr>
              <a:buNone/>
            </a:pPr>
            <a:r>
              <a:rPr lang="en-US" sz="2000" dirty="0" smtClean="0"/>
              <a:t>        // Finding Union of set1 and set2   </a:t>
            </a:r>
          </a:p>
          <a:p>
            <a:pPr>
              <a:buNone/>
            </a:pPr>
            <a:r>
              <a:rPr lang="en-US" sz="2000" dirty="0" smtClean="0"/>
              <a:t>        Set&lt;Integer&gt;  set3= </a:t>
            </a:r>
            <a:r>
              <a:rPr lang="en-US" sz="2000" b="1" dirty="0" smtClean="0"/>
              <a:t>new</a:t>
            </a:r>
            <a:r>
              <a:rPr lang="en-US" sz="2000" dirty="0" smtClean="0"/>
              <a:t> </a:t>
            </a:r>
            <a:r>
              <a:rPr lang="en-US" sz="2000" dirty="0" err="1" smtClean="0"/>
              <a:t>HashSet</a:t>
            </a:r>
            <a:r>
              <a:rPr lang="en-US" sz="2000" dirty="0" smtClean="0"/>
              <a:t>&lt;Integer&gt;(set1);    </a:t>
            </a:r>
          </a:p>
          <a:p>
            <a:pPr>
              <a:buNone/>
            </a:pPr>
            <a:r>
              <a:rPr lang="en-US" sz="2000" dirty="0" smtClean="0"/>
              <a:t>        set3.addAll(set2);    </a:t>
            </a:r>
          </a:p>
          <a:p>
            <a:pPr>
              <a:buNone/>
            </a:pPr>
            <a:r>
              <a:rPr lang="en-US" sz="2000" dirty="0" smtClean="0"/>
              <a:t>        </a:t>
            </a:r>
            <a:r>
              <a:rPr lang="en-US" sz="2000" dirty="0" err="1" smtClean="0"/>
              <a:t>System.out.print</a:t>
            </a:r>
            <a:r>
              <a:rPr lang="en-US" sz="2000" dirty="0" smtClean="0"/>
              <a:t>("Union of set1 and set2 is:");    </a:t>
            </a:r>
          </a:p>
          <a:p>
            <a:pPr>
              <a:buNone/>
            </a:pPr>
            <a:r>
              <a:rPr lang="en-US" sz="2000" dirty="0" smtClean="0"/>
              <a:t>        </a:t>
            </a:r>
            <a:r>
              <a:rPr lang="en-US" sz="2000" dirty="0" err="1" smtClean="0"/>
              <a:t>System.out.println</a:t>
            </a:r>
            <a:r>
              <a:rPr lang="en-US" sz="2000" dirty="0" smtClean="0"/>
              <a:t>(set3);    </a:t>
            </a:r>
          </a:p>
          <a:p>
            <a:pPr>
              <a:buNone/>
            </a:pPr>
            <a:r>
              <a:rPr lang="en-US" sz="2000" dirty="0" smtClean="0"/>
              <a:t>    </a:t>
            </a:r>
          </a:p>
          <a:p>
            <a:pPr>
              <a:buNone/>
            </a:pPr>
            <a:r>
              <a:rPr lang="en-US" sz="2000" dirty="0" smtClean="0"/>
              <a:t>        // Finding Intersection of set1 and set2    </a:t>
            </a:r>
          </a:p>
          <a:p>
            <a:pPr>
              <a:buNone/>
            </a:pPr>
            <a:r>
              <a:rPr lang="en-US" sz="2000" dirty="0" smtClean="0"/>
              <a:t>        Set&lt;Integer&gt; set4 = </a:t>
            </a:r>
            <a:r>
              <a:rPr lang="en-US" sz="2000" b="1" dirty="0" smtClean="0"/>
              <a:t>new</a:t>
            </a:r>
            <a:r>
              <a:rPr lang="en-US" sz="2000" dirty="0" smtClean="0"/>
              <a:t> </a:t>
            </a:r>
            <a:r>
              <a:rPr lang="en-US" sz="2000" dirty="0" err="1" smtClean="0"/>
              <a:t>HashSet</a:t>
            </a:r>
            <a:r>
              <a:rPr lang="en-US" sz="2000" dirty="0" smtClean="0"/>
              <a:t>&lt;Integer&gt;(set1);    </a:t>
            </a:r>
          </a:p>
          <a:p>
            <a:pPr>
              <a:buNone/>
            </a:pPr>
            <a:r>
              <a:rPr lang="en-US" sz="2000" dirty="0" smtClean="0"/>
              <a:t>        set4.retainAll(set2);    </a:t>
            </a:r>
          </a:p>
          <a:p>
            <a:pPr>
              <a:buNone/>
            </a:pPr>
            <a:r>
              <a:rPr lang="en-US" sz="2000" dirty="0" smtClean="0"/>
              <a:t>        </a:t>
            </a:r>
            <a:r>
              <a:rPr lang="en-US" sz="2000" dirty="0" err="1" smtClean="0"/>
              <a:t>System.out.print</a:t>
            </a:r>
            <a:r>
              <a:rPr lang="en-US" sz="2000" dirty="0" smtClean="0"/>
              <a:t>("Intersection of set1 and set2 is:");    </a:t>
            </a:r>
          </a:p>
          <a:p>
            <a:pPr>
              <a:buNone/>
            </a:pPr>
            <a:r>
              <a:rPr lang="en-US" sz="2000" dirty="0" smtClean="0"/>
              <a:t>        </a:t>
            </a:r>
            <a:r>
              <a:rPr lang="en-US" sz="2000" dirty="0" err="1" smtClean="0"/>
              <a:t>System.out.println</a:t>
            </a:r>
            <a:r>
              <a:rPr lang="en-US" sz="2000" dirty="0" smtClean="0"/>
              <a:t>(set4);    </a:t>
            </a:r>
          </a:p>
          <a:p>
            <a:pPr>
              <a:buNone/>
            </a:pPr>
            <a:r>
              <a:rPr lang="en-US" sz="2000" dirty="0" smtClean="0"/>
              <a:t>    </a:t>
            </a:r>
          </a:p>
          <a:p>
            <a:pPr>
              <a:buNone/>
            </a:pPr>
            <a:r>
              <a:rPr lang="en-US" sz="2000" dirty="0" smtClean="0"/>
              <a:t>        // Finding Difference of set1 and set2    </a:t>
            </a:r>
          </a:p>
          <a:p>
            <a:pPr>
              <a:buNone/>
            </a:pPr>
            <a:r>
              <a:rPr lang="en-US" sz="2000" dirty="0" smtClean="0"/>
              <a:t>        Set&lt;Integer&gt; set5= </a:t>
            </a:r>
            <a:r>
              <a:rPr lang="en-US" sz="2000" b="1" dirty="0" smtClean="0"/>
              <a:t>new</a:t>
            </a:r>
            <a:r>
              <a:rPr lang="en-US" sz="2000" dirty="0" smtClean="0"/>
              <a:t> </a:t>
            </a:r>
            <a:r>
              <a:rPr lang="en-US" sz="2000" dirty="0" err="1" smtClean="0"/>
              <a:t>HashSet</a:t>
            </a:r>
            <a:r>
              <a:rPr lang="en-US" sz="2000" dirty="0" smtClean="0"/>
              <a:t>&lt;Integer&gt;(set1);    </a:t>
            </a:r>
          </a:p>
          <a:p>
            <a:pPr>
              <a:buNone/>
            </a:pPr>
            <a:r>
              <a:rPr lang="en-US" sz="2000" dirty="0" smtClean="0"/>
              <a:t>        set5.removeAll(set2);    </a:t>
            </a:r>
          </a:p>
          <a:p>
            <a:pPr>
              <a:buNone/>
            </a:pPr>
            <a:r>
              <a:rPr lang="en-US" sz="2000" dirty="0" smtClean="0"/>
              <a:t>        </a:t>
            </a:r>
            <a:r>
              <a:rPr lang="en-US" sz="2000" dirty="0" err="1" smtClean="0"/>
              <a:t>System.out.print</a:t>
            </a:r>
            <a:r>
              <a:rPr lang="en-US" sz="2000" dirty="0" smtClean="0"/>
              <a:t>("Difference of set1 and set2 is:");    </a:t>
            </a:r>
          </a:p>
          <a:p>
            <a:pPr>
              <a:buNone/>
            </a:pPr>
            <a:r>
              <a:rPr lang="en-US" sz="2000" dirty="0" smtClean="0"/>
              <a:t>        </a:t>
            </a:r>
            <a:r>
              <a:rPr lang="en-US" sz="2000" dirty="0" err="1" smtClean="0"/>
              <a:t>System.out.println</a:t>
            </a:r>
            <a:r>
              <a:rPr lang="en-US" sz="2000" dirty="0" smtClean="0"/>
              <a:t>(set5);    </a:t>
            </a:r>
          </a:p>
          <a:p>
            <a:pPr>
              <a:buNone/>
            </a:pPr>
            <a:r>
              <a:rPr lang="en-US" sz="2000" dirty="0" smtClean="0"/>
              <a:t>    }    </a:t>
            </a:r>
          </a:p>
          <a:p>
            <a:pPr>
              <a:buNone/>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pic>
        <p:nvPicPr>
          <p:cNvPr id="5" name="Content Placeholder 4" descr="Set in Java"/>
          <p:cNvPicPr>
            <a:picLocks noGrp="1"/>
          </p:cNvPicPr>
          <p:nvPr>
            <p:ph idx="1"/>
          </p:nvPr>
        </p:nvPicPr>
        <p:blipFill>
          <a:blip r:embed="rId2"/>
          <a:srcRect/>
          <a:stretch>
            <a:fillRect/>
          </a:stretch>
        </p:blipFill>
        <p:spPr bwMode="auto">
          <a:xfrm>
            <a:off x="3000375" y="2072481"/>
            <a:ext cx="6191250" cy="385762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a:t>
            </a:r>
            <a:r>
              <a:rPr lang="en-US" dirty="0" smtClean="0"/>
              <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Java </a:t>
            </a:r>
            <a:r>
              <a:rPr lang="en-GB" dirty="0" err="1" smtClean="0"/>
              <a:t>HashSet</a:t>
            </a:r>
            <a:r>
              <a:rPr lang="en-GB" dirty="0" smtClean="0"/>
              <a:t> class is used to create a collection that uses a hash table for storage. It inherits the </a:t>
            </a:r>
            <a:r>
              <a:rPr lang="en-GB" dirty="0" err="1" smtClean="0"/>
              <a:t>AbstractSet</a:t>
            </a:r>
            <a:r>
              <a:rPr lang="en-GB" dirty="0" smtClean="0"/>
              <a:t> class and implements Set interface.</a:t>
            </a:r>
          </a:p>
          <a:p>
            <a:r>
              <a:rPr lang="en-GB" dirty="0" smtClean="0"/>
              <a:t>The important points about Java </a:t>
            </a:r>
            <a:r>
              <a:rPr lang="en-GB" dirty="0" err="1" smtClean="0"/>
              <a:t>HashSet</a:t>
            </a:r>
            <a:r>
              <a:rPr lang="en-GB" dirty="0" smtClean="0"/>
              <a:t> class are:</a:t>
            </a:r>
          </a:p>
          <a:p>
            <a:r>
              <a:rPr lang="en-GB" dirty="0" err="1" smtClean="0"/>
              <a:t>HashSet</a:t>
            </a:r>
            <a:r>
              <a:rPr lang="en-GB" dirty="0" smtClean="0"/>
              <a:t> stores the elements by using a mechanism called </a:t>
            </a:r>
            <a:r>
              <a:rPr lang="en-GB" b="1" dirty="0" smtClean="0"/>
              <a:t>hashing.</a:t>
            </a:r>
            <a:endParaRPr lang="en-GB" dirty="0" smtClean="0"/>
          </a:p>
          <a:p>
            <a:r>
              <a:rPr lang="en-GB" dirty="0" err="1" smtClean="0"/>
              <a:t>HashSet</a:t>
            </a:r>
            <a:r>
              <a:rPr lang="en-GB" dirty="0" smtClean="0"/>
              <a:t> contains unique elements only.</a:t>
            </a:r>
          </a:p>
          <a:p>
            <a:r>
              <a:rPr lang="en-GB" dirty="0" err="1" smtClean="0"/>
              <a:t>HashSet</a:t>
            </a:r>
            <a:r>
              <a:rPr lang="en-GB" dirty="0" smtClean="0"/>
              <a:t> allows null value.</a:t>
            </a:r>
          </a:p>
          <a:p>
            <a:r>
              <a:rPr lang="en-GB" dirty="0" err="1" smtClean="0"/>
              <a:t>HashSet</a:t>
            </a:r>
            <a:r>
              <a:rPr lang="en-GB" dirty="0" smtClean="0"/>
              <a:t> class is non synchronized.</a:t>
            </a:r>
          </a:p>
          <a:p>
            <a:r>
              <a:rPr lang="en-GB" dirty="0" err="1" smtClean="0"/>
              <a:t>HashSet</a:t>
            </a:r>
            <a:r>
              <a:rPr lang="en-GB" dirty="0" smtClean="0"/>
              <a:t> doesn't maintain the insertion order. Here, elements are inserted on the basis of their </a:t>
            </a:r>
            <a:r>
              <a:rPr lang="en-GB" dirty="0" err="1" smtClean="0"/>
              <a:t>hashcode</a:t>
            </a:r>
            <a:r>
              <a:rPr lang="en-GB" dirty="0" smtClean="0"/>
              <a:t>.</a:t>
            </a:r>
          </a:p>
          <a:p>
            <a:r>
              <a:rPr lang="en-GB" dirty="0" err="1" smtClean="0"/>
              <a:t>HashSet</a:t>
            </a:r>
            <a:r>
              <a:rPr lang="en-GB" dirty="0" smtClean="0"/>
              <a:t> is the best approach for search operations.</a:t>
            </a:r>
          </a:p>
          <a:p>
            <a:r>
              <a:rPr lang="en-GB" dirty="0" smtClean="0"/>
              <a:t>The initial default capacity of </a:t>
            </a:r>
            <a:r>
              <a:rPr lang="en-GB" dirty="0" err="1" smtClean="0"/>
              <a:t>HashSet</a:t>
            </a:r>
            <a:r>
              <a:rPr lang="en-GB" dirty="0" smtClean="0"/>
              <a:t> is 16, and the load factor is 0.75.</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pic>
        <p:nvPicPr>
          <p:cNvPr id="5" name="Picture 4" descr="Java HashSet class hierarchy"/>
          <p:cNvPicPr/>
          <p:nvPr/>
        </p:nvPicPr>
        <p:blipFill>
          <a:blip r:embed="rId2"/>
          <a:srcRect/>
          <a:stretch>
            <a:fillRect/>
          </a:stretch>
        </p:blipFill>
        <p:spPr bwMode="auto">
          <a:xfrm>
            <a:off x="10453718" y="1643050"/>
            <a:ext cx="1530985" cy="4429156"/>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a:t>
            </a:r>
            <a:r>
              <a:rPr lang="en-GB" dirty="0" err="1" smtClean="0"/>
              <a:t>HashSet</a:t>
            </a:r>
            <a:r>
              <a:rPr lang="en-GB" dirty="0" smtClean="0"/>
              <a:t> example to remove elements</a:t>
            </a:r>
            <a:endParaRPr lang="en-GB"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HashSet3{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HashSet</a:t>
            </a:r>
            <a:r>
              <a:rPr lang="en-US" sz="2000" dirty="0" smtClean="0"/>
              <a:t>&lt;String&gt; set=</a:t>
            </a:r>
            <a:r>
              <a:rPr lang="en-US" sz="2000" b="1" dirty="0" smtClean="0"/>
              <a:t>new</a:t>
            </a:r>
            <a:r>
              <a:rPr lang="en-US" sz="2000" dirty="0" smtClean="0"/>
              <a:t> </a:t>
            </a:r>
            <a:r>
              <a:rPr lang="en-US" sz="2000" dirty="0" err="1" smtClean="0"/>
              <a:t>HashSet</a:t>
            </a:r>
            <a:r>
              <a:rPr lang="en-US" sz="2000" dirty="0" smtClean="0"/>
              <a:t>&lt;String&gt;();  </a:t>
            </a:r>
          </a:p>
          <a:p>
            <a:pPr>
              <a:spcBef>
                <a:spcPts val="0"/>
              </a:spcBef>
              <a:buNone/>
            </a:pPr>
            <a:r>
              <a:rPr lang="en-US" sz="2000" dirty="0" smtClean="0"/>
              <a:t>  </a:t>
            </a:r>
            <a:r>
              <a:rPr lang="en-US" sz="2000" dirty="0" err="1" smtClean="0"/>
              <a:t>set.add</a:t>
            </a:r>
            <a:r>
              <a:rPr lang="en-US" sz="2000" dirty="0" smtClean="0"/>
              <a:t>("Ravi");  </a:t>
            </a:r>
          </a:p>
          <a:p>
            <a:pPr>
              <a:spcBef>
                <a:spcPts val="0"/>
              </a:spcBef>
              <a:buNone/>
            </a:pPr>
            <a:r>
              <a:rPr lang="en-US" sz="2000" dirty="0" smtClean="0"/>
              <a:t>  </a:t>
            </a:r>
            <a:r>
              <a:rPr lang="en-US" sz="2000" dirty="0" err="1" smtClean="0"/>
              <a:t>set.add</a:t>
            </a:r>
            <a:r>
              <a:rPr lang="en-US" sz="2000" dirty="0" smtClean="0"/>
              <a:t>("Vijay");  </a:t>
            </a:r>
          </a:p>
          <a:p>
            <a:pPr>
              <a:spcBef>
                <a:spcPts val="0"/>
              </a:spcBef>
              <a:buNone/>
            </a:pPr>
            <a:r>
              <a:rPr lang="en-US" sz="2000" dirty="0" smtClean="0"/>
              <a:t>   </a:t>
            </a:r>
            <a:r>
              <a:rPr lang="en-US" sz="2000" dirty="0" err="1" smtClean="0"/>
              <a:t>set.add</a:t>
            </a:r>
            <a:r>
              <a:rPr lang="en-US" sz="2000" dirty="0" smtClean="0"/>
              <a:t>("</a:t>
            </a:r>
            <a:r>
              <a:rPr lang="en-US" sz="2000" dirty="0" err="1" smtClean="0"/>
              <a:t>Arun</a:t>
            </a:r>
            <a:r>
              <a:rPr lang="en-US" sz="2000" dirty="0" smtClean="0"/>
              <a:t>");  </a:t>
            </a:r>
          </a:p>
          <a:p>
            <a:pPr>
              <a:spcBef>
                <a:spcPts val="0"/>
              </a:spcBef>
              <a:buNone/>
            </a:pPr>
            <a:r>
              <a:rPr lang="en-US" sz="2000" dirty="0" smtClean="0"/>
              <a:t>  </a:t>
            </a:r>
            <a:r>
              <a:rPr lang="en-US" sz="2000" dirty="0" err="1" smtClean="0"/>
              <a:t>set.add</a:t>
            </a:r>
            <a:r>
              <a:rPr lang="en-US" sz="2000" dirty="0" smtClean="0"/>
              <a:t>("</a:t>
            </a:r>
            <a:r>
              <a:rPr lang="en-US" sz="2000" dirty="0" err="1" smtClean="0"/>
              <a:t>Sumit</a:t>
            </a:r>
            <a:r>
              <a:rPr lang="en-US" sz="2000" dirty="0" smtClean="0"/>
              <a:t>");  </a:t>
            </a:r>
          </a:p>
          <a:p>
            <a:pPr>
              <a:spcBef>
                <a:spcPts val="0"/>
              </a:spcBef>
              <a:buNone/>
            </a:pPr>
            <a:r>
              <a:rPr lang="en-US" sz="2000" dirty="0" smtClean="0"/>
              <a:t>  </a:t>
            </a:r>
            <a:r>
              <a:rPr lang="en-US" sz="2000" dirty="0" err="1" smtClean="0"/>
              <a:t>System.out.println</a:t>
            </a:r>
            <a:r>
              <a:rPr lang="en-US" sz="2000" dirty="0" smtClean="0"/>
              <a:t>("An initial list of elements: "+set);  </a:t>
            </a:r>
          </a:p>
          <a:p>
            <a:pPr>
              <a:spcBef>
                <a:spcPts val="0"/>
              </a:spcBef>
              <a:buNone/>
            </a:pPr>
            <a:r>
              <a:rPr lang="en-US" sz="2000" dirty="0" smtClean="0"/>
              <a:t>   //Removing specific element from </a:t>
            </a:r>
            <a:r>
              <a:rPr lang="en-US" sz="2000" dirty="0" err="1" smtClean="0"/>
              <a:t>HashSet</a:t>
            </a:r>
            <a:r>
              <a:rPr lang="en-US" sz="2000" dirty="0" smtClean="0"/>
              <a:t>  </a:t>
            </a:r>
          </a:p>
          <a:p>
            <a:pPr>
              <a:spcBef>
                <a:spcPts val="0"/>
              </a:spcBef>
              <a:buNone/>
            </a:pPr>
            <a:r>
              <a:rPr lang="en-US" sz="2000" dirty="0" smtClean="0"/>
              <a:t>           </a:t>
            </a:r>
            <a:r>
              <a:rPr lang="en-US" sz="2000" dirty="0" err="1" smtClean="0"/>
              <a:t>set.remove</a:t>
            </a:r>
            <a:r>
              <a:rPr lang="en-US" sz="2000" dirty="0" smtClean="0"/>
              <a:t>("Ravi");  </a:t>
            </a:r>
          </a:p>
          <a:p>
            <a:pPr>
              <a:spcBef>
                <a:spcPts val="0"/>
              </a:spcBef>
              <a:buNone/>
            </a:pPr>
            <a:r>
              <a:rPr lang="en-US" sz="2000" dirty="0" smtClean="0"/>
              <a:t>           </a:t>
            </a:r>
            <a:r>
              <a:rPr lang="en-US" sz="2000" dirty="0" err="1" smtClean="0"/>
              <a:t>System.out.println</a:t>
            </a:r>
            <a:r>
              <a:rPr lang="en-US" sz="2000" dirty="0" smtClean="0"/>
              <a:t>("After invoking remove(object) method: "+set);  </a:t>
            </a:r>
          </a:p>
          <a:p>
            <a:pPr>
              <a:spcBef>
                <a:spcPts val="0"/>
              </a:spcBef>
              <a:buNone/>
            </a:pPr>
            <a:r>
              <a:rPr lang="en-US" sz="2000" dirty="0" smtClean="0"/>
              <a:t>           </a:t>
            </a:r>
            <a:r>
              <a:rPr lang="en-US" sz="2000" dirty="0" err="1" smtClean="0"/>
              <a:t>HashSet</a:t>
            </a:r>
            <a:r>
              <a:rPr lang="en-US" sz="2000" dirty="0" smtClean="0"/>
              <a:t>&lt;String&gt; set1=</a:t>
            </a:r>
            <a:r>
              <a:rPr lang="en-US" sz="2000" b="1" dirty="0" smtClean="0"/>
              <a:t>new</a:t>
            </a:r>
            <a:r>
              <a:rPr lang="en-US" sz="2000" dirty="0" smtClean="0"/>
              <a:t> </a:t>
            </a:r>
            <a:r>
              <a:rPr lang="en-US" sz="2000" dirty="0" err="1" smtClean="0"/>
              <a:t>HashSet</a:t>
            </a:r>
            <a:r>
              <a:rPr lang="en-US" sz="2000" dirty="0" smtClean="0"/>
              <a:t>&lt;String&gt;();  </a:t>
            </a:r>
          </a:p>
          <a:p>
            <a:pPr>
              <a:spcBef>
                <a:spcPts val="0"/>
              </a:spcBef>
              <a:buNone/>
            </a:pPr>
            <a:r>
              <a:rPr lang="en-US" sz="2000" dirty="0" smtClean="0"/>
              <a:t>           set1.add("Ajay");  </a:t>
            </a:r>
          </a:p>
          <a:p>
            <a:pPr>
              <a:spcBef>
                <a:spcPts val="0"/>
              </a:spcBef>
              <a:buNone/>
            </a:pPr>
            <a:r>
              <a:rPr lang="en-US" sz="2000" dirty="0" smtClean="0"/>
              <a:t>           set1.add("</a:t>
            </a:r>
            <a:r>
              <a:rPr lang="en-US" sz="2000" dirty="0" err="1" smtClean="0"/>
              <a:t>Gaurav</a:t>
            </a:r>
            <a:r>
              <a:rPr lang="en-US" sz="2000" dirty="0" smtClean="0"/>
              <a:t>");  </a:t>
            </a:r>
          </a:p>
          <a:p>
            <a:pPr>
              <a:spcBef>
                <a:spcPts val="0"/>
              </a:spcBef>
              <a:buNone/>
            </a:pPr>
            <a:r>
              <a:rPr lang="en-US" sz="2000" dirty="0" smtClean="0"/>
              <a:t>           </a:t>
            </a:r>
            <a:r>
              <a:rPr lang="en-US" sz="2000" dirty="0" err="1" smtClean="0"/>
              <a:t>set.addAll</a:t>
            </a:r>
            <a:r>
              <a:rPr lang="en-US" sz="2000" dirty="0" smtClean="0"/>
              <a:t>(set1);  </a:t>
            </a:r>
          </a:p>
          <a:p>
            <a:pPr>
              <a:spcBef>
                <a:spcPts val="0"/>
              </a:spcBef>
              <a:buNone/>
            </a:pPr>
            <a:r>
              <a:rPr lang="en-US" sz="2000" dirty="0" smtClean="0"/>
              <a:t>           </a:t>
            </a:r>
            <a:r>
              <a:rPr lang="en-US" sz="2000" dirty="0" err="1" smtClean="0"/>
              <a:t>System.out.println</a:t>
            </a:r>
            <a:r>
              <a:rPr lang="en-US" sz="2000" dirty="0" smtClean="0"/>
              <a:t>("Updated List: "+set);  </a:t>
            </a:r>
          </a:p>
          <a:p>
            <a:pPr>
              <a:spcBef>
                <a:spcPts val="0"/>
              </a:spcBef>
              <a:buNone/>
            </a:pPr>
            <a:r>
              <a:rPr lang="en-US" sz="2000" dirty="0" smtClean="0"/>
              <a:t>           //Removing all the new elements from </a:t>
            </a:r>
            <a:r>
              <a:rPr lang="en-US" sz="2000" dirty="0" err="1" smtClean="0"/>
              <a:t>HashSet</a:t>
            </a:r>
            <a:r>
              <a:rPr lang="en-US" sz="2000" dirty="0" smtClean="0"/>
              <a:t>  </a:t>
            </a:r>
          </a:p>
          <a:p>
            <a:pPr>
              <a:spcBef>
                <a:spcPts val="0"/>
              </a:spcBef>
              <a:buNone/>
            </a:pPr>
            <a:r>
              <a:rPr lang="en-US" sz="2000" dirty="0" smtClean="0"/>
              <a:t>           </a:t>
            </a:r>
            <a:r>
              <a:rPr lang="en-US" sz="2000" dirty="0" err="1" smtClean="0"/>
              <a:t>set.removeAll</a:t>
            </a:r>
            <a:r>
              <a:rPr lang="en-US" sz="2000" dirty="0" smtClean="0"/>
              <a:t>(set1);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removeAll</a:t>
            </a:r>
            <a:r>
              <a:rPr lang="en-US" sz="2000" dirty="0" smtClean="0"/>
              <a:t>() method: "+set);  </a:t>
            </a:r>
          </a:p>
          <a:p>
            <a:pPr>
              <a:spcBef>
                <a:spcPts val="0"/>
              </a:spcBef>
              <a:buNone/>
            </a:pPr>
            <a:r>
              <a:rPr lang="en-US" sz="2000" dirty="0" smtClean="0"/>
              <a:t>           //Removing elements on the basis of specified condition  </a:t>
            </a:r>
          </a:p>
          <a:p>
            <a:pPr>
              <a:spcBef>
                <a:spcPts val="0"/>
              </a:spcBef>
              <a:buNone/>
            </a:pPr>
            <a:r>
              <a:rPr lang="en-US" sz="2000" dirty="0" smtClean="0"/>
              <a:t>           </a:t>
            </a:r>
            <a:r>
              <a:rPr lang="en-US" sz="2000" dirty="0" err="1" smtClean="0"/>
              <a:t>set.removeIf</a:t>
            </a:r>
            <a:r>
              <a:rPr lang="en-US" sz="2000" dirty="0" smtClean="0"/>
              <a:t>(</a:t>
            </a:r>
            <a:r>
              <a:rPr lang="en-US" sz="2000" dirty="0" err="1" smtClean="0"/>
              <a:t>str</a:t>
            </a:r>
            <a:r>
              <a:rPr lang="en-US" sz="2000" dirty="0" smtClean="0"/>
              <a:t>-&gt;</a:t>
            </a:r>
            <a:r>
              <a:rPr lang="en-US" sz="2000" dirty="0" err="1" smtClean="0"/>
              <a:t>str.contains</a:t>
            </a:r>
            <a:r>
              <a:rPr lang="en-US" sz="2000" dirty="0" smtClean="0"/>
              <a:t>("Vijay"));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removeIf</a:t>
            </a:r>
            <a:r>
              <a:rPr lang="en-US" sz="2000" dirty="0" smtClean="0"/>
              <a:t>() method: "+set);  </a:t>
            </a:r>
          </a:p>
          <a:p>
            <a:pPr>
              <a:spcBef>
                <a:spcPts val="0"/>
              </a:spcBef>
              <a:buNone/>
            </a:pPr>
            <a:r>
              <a:rPr lang="en-US" sz="2000" dirty="0" smtClean="0"/>
              <a:t>           //Removing all the elements available in the set  </a:t>
            </a:r>
          </a:p>
          <a:p>
            <a:pPr>
              <a:spcBef>
                <a:spcPts val="0"/>
              </a:spcBef>
              <a:buNone/>
            </a:pPr>
            <a:r>
              <a:rPr lang="en-US" sz="2000" dirty="0" smtClean="0"/>
              <a:t>           </a:t>
            </a:r>
            <a:r>
              <a:rPr lang="en-US" sz="2000" dirty="0" err="1" smtClean="0"/>
              <a:t>set.clear</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clear() method: "+set);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pPr algn="ctr"/>
            <a:r>
              <a:rPr lang="en-GB" dirty="0" smtClean="0"/>
              <a:t>Stream</a:t>
            </a: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smtClean="0"/>
              <a:t>A stream can be defined as a sequence of data. There are two kinds of Streams −</a:t>
            </a:r>
          </a:p>
          <a:p>
            <a:r>
              <a:rPr lang="en-GB" sz="2000" b="1" dirty="0" err="1" smtClean="0"/>
              <a:t>InPutStream</a:t>
            </a:r>
            <a:r>
              <a:rPr lang="en-GB" sz="2000" dirty="0" smtClean="0"/>
              <a:t> − The </a:t>
            </a:r>
            <a:r>
              <a:rPr lang="en-GB" sz="2000" dirty="0" err="1" smtClean="0"/>
              <a:t>InputStream</a:t>
            </a:r>
            <a:r>
              <a:rPr lang="en-GB" sz="2000" dirty="0" smtClean="0"/>
              <a:t> is used to read data from a source.</a:t>
            </a:r>
          </a:p>
          <a:p>
            <a:r>
              <a:rPr lang="en-GB" sz="2000" b="1" dirty="0" err="1" smtClean="0"/>
              <a:t>OutPutStream</a:t>
            </a:r>
            <a:r>
              <a:rPr lang="en-GB" sz="2000" dirty="0" smtClean="0"/>
              <a:t> − The </a:t>
            </a:r>
            <a:r>
              <a:rPr lang="en-GB" sz="2000" dirty="0" err="1" smtClean="0"/>
              <a:t>OutputStream</a:t>
            </a:r>
            <a:r>
              <a:rPr lang="en-GB" sz="2000" dirty="0" smtClean="0"/>
              <a:t> is used for writing data to a destination.</a:t>
            </a:r>
          </a:p>
          <a:p>
            <a:pPr>
              <a:buNone/>
            </a:pPr>
            <a:endParaRPr lang="en-GB" sz="2000" dirty="0" smtClean="0"/>
          </a:p>
          <a:p>
            <a:r>
              <a:rPr lang="en-GB" sz="1800" b="1" dirty="0" smtClean="0"/>
              <a:t>Byte Streams</a:t>
            </a:r>
          </a:p>
          <a:p>
            <a:r>
              <a:rPr lang="en-GB" sz="1800" dirty="0" smtClean="0"/>
              <a:t>Java byte streams are used to perform input and output of 8-bit bytes. Though there are many classes related to byte streams but the most frequently used classes are, </a:t>
            </a:r>
            <a:r>
              <a:rPr lang="en-GB" sz="1800" b="1" dirty="0" err="1" smtClean="0"/>
              <a:t>FileInputStream</a:t>
            </a:r>
            <a:r>
              <a:rPr lang="en-GB" sz="1800" dirty="0" smtClean="0"/>
              <a:t> and </a:t>
            </a:r>
            <a:r>
              <a:rPr lang="en-GB" sz="1800" b="1" dirty="0" err="1" smtClean="0"/>
              <a:t>FileOutputStream</a:t>
            </a:r>
            <a:r>
              <a:rPr lang="en-GB" sz="1800" dirty="0" smtClean="0"/>
              <a:t>.</a:t>
            </a:r>
          </a:p>
          <a:p>
            <a:r>
              <a:rPr lang="en-GB" sz="1800" b="1" dirty="0" smtClean="0"/>
              <a:t>Character Streams</a:t>
            </a:r>
          </a:p>
          <a:p>
            <a:r>
              <a:rPr lang="en-GB" sz="1800" dirty="0" smtClean="0"/>
              <a:t>Java </a:t>
            </a:r>
            <a:r>
              <a:rPr lang="en-GB" sz="1800" b="1" dirty="0" smtClean="0"/>
              <a:t>Byte</a:t>
            </a:r>
            <a:r>
              <a:rPr lang="en-GB" sz="1800" dirty="0" smtClean="0"/>
              <a:t> streams are used to perform input and output of 8-bit bytes, whereas Java </a:t>
            </a:r>
            <a:r>
              <a:rPr lang="en-GB" sz="1800" b="1" dirty="0" smtClean="0"/>
              <a:t>Character</a:t>
            </a:r>
            <a:r>
              <a:rPr lang="en-GB" sz="1800" dirty="0" smtClean="0"/>
              <a:t> streams are used to perform input and output for 16-bit </a:t>
            </a:r>
            <a:r>
              <a:rPr lang="en-GB" sz="1800" dirty="0" err="1" smtClean="0"/>
              <a:t>unicode</a:t>
            </a:r>
            <a:r>
              <a:rPr lang="en-GB" sz="1800" dirty="0" smtClean="0"/>
              <a:t>. Though there are many classes related to character streams but the most frequently used classes are, </a:t>
            </a:r>
            <a:r>
              <a:rPr lang="en-GB" sz="1800" b="1" dirty="0" err="1" smtClean="0"/>
              <a:t>FileReader</a:t>
            </a:r>
            <a:r>
              <a:rPr lang="en-GB" sz="1800" dirty="0" smtClean="0"/>
              <a:t> and </a:t>
            </a:r>
            <a:r>
              <a:rPr lang="en-GB" sz="1800" b="1" dirty="0" err="1" smtClean="0"/>
              <a:t>FileWriter</a:t>
            </a:r>
            <a:r>
              <a:rPr lang="en-GB" sz="1800" dirty="0" smtClean="0"/>
              <a:t>. Though internally </a:t>
            </a:r>
            <a:r>
              <a:rPr lang="en-GB" sz="1800" dirty="0" err="1" smtClean="0"/>
              <a:t>FileReader</a:t>
            </a:r>
            <a:r>
              <a:rPr lang="en-GB" sz="1800" dirty="0" smtClean="0"/>
              <a:t> uses </a:t>
            </a:r>
            <a:r>
              <a:rPr lang="en-GB" sz="1800" dirty="0" err="1" smtClean="0"/>
              <a:t>FileInputStream</a:t>
            </a:r>
            <a:r>
              <a:rPr lang="en-GB" sz="1800" dirty="0" smtClean="0"/>
              <a:t> and </a:t>
            </a:r>
            <a:r>
              <a:rPr lang="en-GB" sz="1800" dirty="0" err="1" smtClean="0"/>
              <a:t>FileWriter</a:t>
            </a:r>
            <a:r>
              <a:rPr lang="en-GB" sz="1800" dirty="0" smtClean="0"/>
              <a:t> uses </a:t>
            </a:r>
            <a:r>
              <a:rPr lang="en-GB" sz="1800" dirty="0" err="1" smtClean="0"/>
              <a:t>FileOutputStream</a:t>
            </a:r>
            <a:r>
              <a:rPr lang="en-GB" sz="1800" dirty="0" smtClean="0"/>
              <a:t> but here the major difference is that </a:t>
            </a:r>
            <a:r>
              <a:rPr lang="en-GB" sz="1800" dirty="0" err="1" smtClean="0"/>
              <a:t>FileReader</a:t>
            </a:r>
            <a:r>
              <a:rPr lang="en-GB" sz="1800" dirty="0" smtClean="0"/>
              <a:t> reads two bytes at a time and </a:t>
            </a:r>
            <a:r>
              <a:rPr lang="en-GB" sz="1800" dirty="0" err="1" smtClean="0"/>
              <a:t>FileWriter</a:t>
            </a:r>
            <a:r>
              <a:rPr lang="en-GB" sz="1800" dirty="0" smtClean="0"/>
              <a:t> writes two bytes at a time</a:t>
            </a:r>
          </a:p>
          <a:p>
            <a:endParaRPr lang="en-US" sz="12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pic>
        <p:nvPicPr>
          <p:cNvPr id="5" name="Picture 4" descr="Streams"/>
          <p:cNvPicPr/>
          <p:nvPr/>
        </p:nvPicPr>
        <p:blipFill>
          <a:blip r:embed="rId2"/>
          <a:srcRect/>
          <a:stretch>
            <a:fillRect/>
          </a:stretch>
        </p:blipFill>
        <p:spPr bwMode="auto">
          <a:xfrm>
            <a:off x="3095604" y="2285992"/>
            <a:ext cx="5709920" cy="7442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a:t>
            </a:r>
            <a:r>
              <a:rPr lang="en-GB" dirty="0" err="1" smtClean="0"/>
              <a:t>HashSet</a:t>
            </a:r>
            <a:r>
              <a:rPr lang="en-GB" dirty="0" smtClean="0"/>
              <a:t> from another Collection</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HashSet4{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ArrayList</a:t>
            </a:r>
            <a:r>
              <a:rPr lang="en-US" sz="2000" dirty="0" smtClean="0"/>
              <a:t>&lt;String&gt; list=</a:t>
            </a:r>
            <a:r>
              <a:rPr lang="en-US" sz="2000" b="1" dirty="0" smtClean="0"/>
              <a:t>new</a:t>
            </a:r>
            <a:r>
              <a:rPr lang="en-US" sz="2000" dirty="0" smtClean="0"/>
              <a:t> </a:t>
            </a:r>
            <a:r>
              <a:rPr lang="en-US" sz="2000" dirty="0" err="1" smtClean="0"/>
              <a:t>ArrayList</a:t>
            </a:r>
            <a:r>
              <a:rPr lang="en-US" sz="2000" dirty="0" smtClean="0"/>
              <a:t>&lt;String&gt;();  </a:t>
            </a:r>
          </a:p>
          <a:p>
            <a:pPr>
              <a:spcBef>
                <a:spcPts val="0"/>
              </a:spcBef>
              <a:buNone/>
            </a:pPr>
            <a:r>
              <a:rPr lang="en-US" sz="2000" dirty="0" smtClean="0"/>
              <a:t>           </a:t>
            </a:r>
            <a:r>
              <a:rPr lang="en-US" sz="2000" dirty="0" err="1" smtClean="0"/>
              <a:t>list.add</a:t>
            </a:r>
            <a:r>
              <a:rPr lang="en-US" sz="2000" dirty="0" smtClean="0"/>
              <a:t>("Ravi");  </a:t>
            </a:r>
          </a:p>
          <a:p>
            <a:pPr>
              <a:spcBef>
                <a:spcPts val="0"/>
              </a:spcBef>
              <a:buNone/>
            </a:pPr>
            <a:r>
              <a:rPr lang="en-US" sz="2000" dirty="0" smtClean="0"/>
              <a:t>           </a:t>
            </a:r>
            <a:r>
              <a:rPr lang="en-US" sz="2000" dirty="0" err="1" smtClean="0"/>
              <a:t>list.add</a:t>
            </a:r>
            <a:r>
              <a:rPr lang="en-US" sz="2000" dirty="0" smtClean="0"/>
              <a:t>("Vijay");  </a:t>
            </a:r>
          </a:p>
          <a:p>
            <a:pPr>
              <a:spcBef>
                <a:spcPts val="0"/>
              </a:spcBef>
              <a:buNone/>
            </a:pPr>
            <a:r>
              <a:rPr lang="en-US" sz="2000" dirty="0" smtClean="0"/>
              <a:t>           </a:t>
            </a:r>
            <a:r>
              <a:rPr lang="en-US" sz="2000" dirty="0" err="1" smtClean="0"/>
              <a:t>list.add</a:t>
            </a:r>
            <a:r>
              <a:rPr lang="en-US" sz="2000" dirty="0" smtClean="0"/>
              <a:t>("Ajay");  </a:t>
            </a:r>
          </a:p>
          <a:p>
            <a:pPr>
              <a:spcBef>
                <a:spcPts val="0"/>
              </a:spcBef>
              <a:buNone/>
            </a:pPr>
            <a:r>
              <a:rPr lang="en-US" sz="2000" dirty="0" smtClean="0"/>
              <a:t>             </a:t>
            </a:r>
          </a:p>
          <a:p>
            <a:pPr>
              <a:spcBef>
                <a:spcPts val="0"/>
              </a:spcBef>
              <a:buNone/>
            </a:pPr>
            <a:r>
              <a:rPr lang="en-US" sz="2000" dirty="0" smtClean="0"/>
              <a:t>           </a:t>
            </a:r>
            <a:r>
              <a:rPr lang="en-US" sz="2000" dirty="0" err="1" smtClean="0"/>
              <a:t>HashSet</a:t>
            </a:r>
            <a:r>
              <a:rPr lang="en-US" sz="2000" dirty="0" smtClean="0"/>
              <a:t>&lt;String&gt; set=</a:t>
            </a:r>
            <a:r>
              <a:rPr lang="en-US" sz="2000" b="1" dirty="0" smtClean="0"/>
              <a:t>new</a:t>
            </a:r>
            <a:r>
              <a:rPr lang="en-US" sz="2000" dirty="0" smtClean="0"/>
              <a:t> </a:t>
            </a:r>
            <a:r>
              <a:rPr lang="en-US" sz="2000" dirty="0" err="1" smtClean="0"/>
              <a:t>HashSet</a:t>
            </a:r>
            <a:r>
              <a:rPr lang="en-US" sz="2000" dirty="0" smtClean="0"/>
              <a:t>(list);  </a:t>
            </a:r>
          </a:p>
          <a:p>
            <a:pPr>
              <a:spcBef>
                <a:spcPts val="0"/>
              </a:spcBef>
              <a:buNone/>
            </a:pPr>
            <a:r>
              <a:rPr lang="en-US" sz="2000" dirty="0" smtClean="0"/>
              <a:t>           </a:t>
            </a:r>
            <a:r>
              <a:rPr lang="en-US" sz="2000" dirty="0" err="1" smtClean="0"/>
              <a:t>set.add</a:t>
            </a:r>
            <a:r>
              <a:rPr lang="en-US" sz="2000" dirty="0" smtClean="0"/>
              <a:t>("</a:t>
            </a:r>
            <a:r>
              <a:rPr lang="en-US" sz="2000" dirty="0" err="1" smtClean="0"/>
              <a:t>Gaurav</a:t>
            </a:r>
            <a:r>
              <a:rPr lang="en-US" sz="2000" dirty="0" smtClean="0"/>
              <a:t>");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i.hasNext</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i.next</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LinkedHashSet</a:t>
            </a:r>
            <a:endParaRPr lang="en-US" dirty="0"/>
          </a:p>
        </p:txBody>
      </p:sp>
      <p:sp>
        <p:nvSpPr>
          <p:cNvPr id="3" name="Content Placeholder 2"/>
          <p:cNvSpPr>
            <a:spLocks noGrp="1"/>
          </p:cNvSpPr>
          <p:nvPr>
            <p:ph idx="1"/>
          </p:nvPr>
        </p:nvSpPr>
        <p:spPr/>
        <p:txBody>
          <a:bodyPr/>
          <a:lstStyle/>
          <a:p>
            <a:r>
              <a:rPr lang="en-GB" dirty="0" smtClean="0"/>
              <a:t>Java </a:t>
            </a:r>
            <a:r>
              <a:rPr lang="en-GB" dirty="0" err="1" smtClean="0"/>
              <a:t>LinkedHashSet</a:t>
            </a:r>
            <a:r>
              <a:rPr lang="en-GB" dirty="0" smtClean="0"/>
              <a:t> class is a </a:t>
            </a:r>
            <a:r>
              <a:rPr lang="en-GB" dirty="0" err="1" smtClean="0"/>
              <a:t>Hashtable</a:t>
            </a:r>
            <a:r>
              <a:rPr lang="en-GB" dirty="0" smtClean="0"/>
              <a:t> and Linked list implementation of the Set interface. It inherits the </a:t>
            </a:r>
            <a:r>
              <a:rPr lang="en-GB" dirty="0" err="1" smtClean="0"/>
              <a:t>HashSet</a:t>
            </a:r>
            <a:r>
              <a:rPr lang="en-GB" dirty="0" smtClean="0"/>
              <a:t> class and implements the Set interface.</a:t>
            </a:r>
          </a:p>
          <a:p>
            <a:r>
              <a:rPr lang="en-GB" dirty="0" smtClean="0"/>
              <a:t>The important points about the Java </a:t>
            </a:r>
            <a:r>
              <a:rPr lang="en-GB" dirty="0" err="1" smtClean="0"/>
              <a:t>LinkedHashSet</a:t>
            </a:r>
            <a:r>
              <a:rPr lang="en-GB" dirty="0" smtClean="0"/>
              <a:t> class are:</a:t>
            </a:r>
          </a:p>
          <a:p>
            <a:r>
              <a:rPr lang="en-GB" dirty="0" smtClean="0"/>
              <a:t>Java </a:t>
            </a:r>
            <a:r>
              <a:rPr lang="en-GB" dirty="0" err="1" smtClean="0"/>
              <a:t>LinkedHashSet</a:t>
            </a:r>
            <a:r>
              <a:rPr lang="en-GB" dirty="0" smtClean="0"/>
              <a:t> class contains unique elements only like </a:t>
            </a:r>
            <a:r>
              <a:rPr lang="en-GB" dirty="0" err="1" smtClean="0"/>
              <a:t>HashSet</a:t>
            </a:r>
            <a:r>
              <a:rPr lang="en-GB" dirty="0" smtClean="0"/>
              <a:t>.</a:t>
            </a:r>
          </a:p>
          <a:p>
            <a:r>
              <a:rPr lang="en-GB" dirty="0" smtClean="0"/>
              <a:t>Java </a:t>
            </a:r>
            <a:r>
              <a:rPr lang="en-GB" dirty="0" err="1" smtClean="0"/>
              <a:t>LinkedHashSet</a:t>
            </a:r>
            <a:r>
              <a:rPr lang="en-GB" dirty="0" smtClean="0"/>
              <a:t> class provides all optional set operations and permits null elements.</a:t>
            </a:r>
          </a:p>
          <a:p>
            <a:r>
              <a:rPr lang="en-GB" dirty="0" smtClean="0"/>
              <a:t>Java </a:t>
            </a:r>
            <a:r>
              <a:rPr lang="en-GB" dirty="0" err="1" smtClean="0"/>
              <a:t>LinkedHashSet</a:t>
            </a:r>
            <a:r>
              <a:rPr lang="en-GB" dirty="0" smtClean="0"/>
              <a:t> class is non-synchronized.</a:t>
            </a:r>
          </a:p>
          <a:p>
            <a:r>
              <a:rPr lang="en-GB" dirty="0" smtClean="0"/>
              <a:t>Java </a:t>
            </a:r>
            <a:r>
              <a:rPr lang="en-GB" dirty="0" err="1" smtClean="0"/>
              <a:t>LinkedHashSet</a:t>
            </a:r>
            <a:r>
              <a:rPr lang="en-GB" dirty="0" smtClean="0"/>
              <a:t> class maintains insertion order.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pic>
        <p:nvPicPr>
          <p:cNvPr id="5" name="Picture 4" descr="Java HashSet class hierarchy"/>
          <p:cNvPicPr/>
          <p:nvPr/>
        </p:nvPicPr>
        <p:blipFill>
          <a:blip r:embed="rId2"/>
          <a:srcRect/>
          <a:stretch>
            <a:fillRect/>
          </a:stretch>
        </p:blipFill>
        <p:spPr bwMode="auto">
          <a:xfrm>
            <a:off x="10565130" y="1857364"/>
            <a:ext cx="1626870" cy="396781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LinkedHashSet1{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a:t>
            </a:r>
            <a:r>
              <a:rPr lang="en-US" sz="2000" dirty="0" err="1" smtClean="0"/>
              <a:t>HashSet</a:t>
            </a:r>
            <a:r>
              <a:rPr lang="en-US" sz="2000" dirty="0" smtClean="0"/>
              <a:t> and adding elements  </a:t>
            </a:r>
          </a:p>
          <a:p>
            <a:pPr>
              <a:spcBef>
                <a:spcPts val="0"/>
              </a:spcBef>
              <a:buNone/>
            </a:pPr>
            <a:r>
              <a:rPr lang="en-US" sz="2000" dirty="0" smtClean="0"/>
              <a:t>        </a:t>
            </a:r>
            <a:r>
              <a:rPr lang="en-US" sz="2000" dirty="0" err="1" smtClean="0"/>
              <a:t>LinkedHashSet</a:t>
            </a:r>
            <a:r>
              <a:rPr lang="en-US" sz="2000" dirty="0" smtClean="0"/>
              <a:t>&lt;String&gt; set=</a:t>
            </a:r>
            <a:r>
              <a:rPr lang="en-US" sz="2000" b="1" dirty="0" smtClean="0"/>
              <a:t>new</a:t>
            </a:r>
            <a:r>
              <a:rPr lang="en-US" sz="2000" dirty="0" smtClean="0"/>
              <a:t> </a:t>
            </a:r>
            <a:r>
              <a:rPr lang="en-US" sz="2000" dirty="0" err="1" smtClean="0"/>
              <a:t>LinkedHashSet</a:t>
            </a:r>
            <a:r>
              <a:rPr lang="en-US" sz="2000" dirty="0" smtClean="0"/>
              <a:t>();  </a:t>
            </a:r>
          </a:p>
          <a:p>
            <a:pPr>
              <a:spcBef>
                <a:spcPts val="0"/>
              </a:spcBef>
              <a:buNone/>
            </a:pPr>
            <a:r>
              <a:rPr lang="en-US" sz="2000" dirty="0" smtClean="0"/>
              <a:t>               </a:t>
            </a:r>
            <a:r>
              <a:rPr lang="en-US" sz="2000" dirty="0" err="1" smtClean="0"/>
              <a:t>set.add</a:t>
            </a:r>
            <a:r>
              <a:rPr lang="en-US" sz="2000" dirty="0" smtClean="0"/>
              <a:t>("One");    </a:t>
            </a:r>
          </a:p>
          <a:p>
            <a:pPr>
              <a:spcBef>
                <a:spcPts val="0"/>
              </a:spcBef>
              <a:buNone/>
            </a:pPr>
            <a:r>
              <a:rPr lang="en-US" sz="2000" dirty="0" smtClean="0"/>
              <a:t>               </a:t>
            </a:r>
            <a:r>
              <a:rPr lang="en-US" sz="2000" dirty="0" err="1" smtClean="0"/>
              <a:t>set.add</a:t>
            </a:r>
            <a:r>
              <a:rPr lang="en-US" sz="2000" dirty="0" smtClean="0"/>
              <a:t>("Two");    </a:t>
            </a:r>
          </a:p>
          <a:p>
            <a:pPr>
              <a:spcBef>
                <a:spcPts val="0"/>
              </a:spcBef>
              <a:buNone/>
            </a:pPr>
            <a:r>
              <a:rPr lang="en-US" sz="2000" dirty="0" smtClean="0"/>
              <a:t>               </a:t>
            </a:r>
            <a:r>
              <a:rPr lang="en-US" sz="2000" dirty="0" err="1" smtClean="0"/>
              <a:t>set.add</a:t>
            </a:r>
            <a:r>
              <a:rPr lang="en-US" sz="2000" dirty="0" smtClean="0"/>
              <a:t>("Three");   </a:t>
            </a:r>
          </a:p>
          <a:p>
            <a:pPr>
              <a:spcBef>
                <a:spcPts val="0"/>
              </a:spcBef>
              <a:buNone/>
            </a:pPr>
            <a:r>
              <a:rPr lang="en-US" sz="2000" dirty="0" smtClean="0"/>
              <a:t>               </a:t>
            </a:r>
            <a:r>
              <a:rPr lang="en-US" sz="2000" dirty="0" err="1" smtClean="0"/>
              <a:t>set.add</a:t>
            </a:r>
            <a:r>
              <a:rPr lang="en-US" sz="2000" dirty="0" smtClean="0"/>
              <a:t>("Four");  </a:t>
            </a:r>
          </a:p>
          <a:p>
            <a:pPr>
              <a:spcBef>
                <a:spcPts val="0"/>
              </a:spcBef>
              <a:buNone/>
            </a:pPr>
            <a:r>
              <a:rPr lang="en-US" sz="2000" dirty="0" smtClean="0"/>
              <a:t>               </a:t>
            </a:r>
            <a:r>
              <a:rPr lang="en-US" sz="2000" dirty="0" err="1" smtClean="0"/>
              <a:t>set.add</a:t>
            </a:r>
            <a:r>
              <a:rPr lang="en-US" sz="2000" dirty="0" smtClean="0"/>
              <a:t>("Five");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i.hasNext</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i.next</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b="1" dirty="0" smtClean="0"/>
              <a:t>import</a:t>
            </a:r>
            <a:r>
              <a:rPr lang="en-US" dirty="0" smtClean="0"/>
              <a:t> </a:t>
            </a:r>
            <a:r>
              <a:rPr lang="en-US" dirty="0" err="1" smtClean="0"/>
              <a:t>java.util</a:t>
            </a:r>
            <a:r>
              <a:rPr lang="en-US" dirty="0" smtClean="0"/>
              <a:t>.*;  </a:t>
            </a:r>
          </a:p>
          <a:p>
            <a:pPr>
              <a:spcBef>
                <a:spcPts val="0"/>
              </a:spcBef>
              <a:buNone/>
            </a:pPr>
            <a:r>
              <a:rPr lang="en-US" b="1" dirty="0" smtClean="0"/>
              <a:t>class</a:t>
            </a:r>
            <a:r>
              <a:rPr lang="en-US" dirty="0" smtClean="0"/>
              <a:t> LinkedHashSet2{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  </a:t>
            </a:r>
            <a:r>
              <a:rPr lang="en-US" dirty="0" err="1" smtClean="0"/>
              <a:t>LinkedHashSet</a:t>
            </a:r>
            <a:r>
              <a:rPr lang="en-US" dirty="0" smtClean="0"/>
              <a:t>&lt;String&gt; al=</a:t>
            </a:r>
            <a:r>
              <a:rPr lang="en-US" b="1" dirty="0" smtClean="0"/>
              <a:t>new</a:t>
            </a:r>
            <a:r>
              <a:rPr lang="en-US" dirty="0" smtClean="0"/>
              <a:t> </a:t>
            </a:r>
            <a:r>
              <a:rPr lang="en-US" dirty="0" err="1" smtClean="0"/>
              <a:t>LinkedHashSet</a:t>
            </a:r>
            <a:r>
              <a:rPr lang="en-US" dirty="0" smtClean="0"/>
              <a:t>&lt;String&gt;();  </a:t>
            </a:r>
          </a:p>
          <a:p>
            <a:pPr>
              <a:spcBef>
                <a:spcPts val="0"/>
              </a:spcBef>
              <a:buNone/>
            </a:pPr>
            <a:r>
              <a:rPr lang="en-US" dirty="0" smtClean="0"/>
              <a:t>  </a:t>
            </a:r>
            <a:r>
              <a:rPr lang="en-US" dirty="0" err="1" smtClean="0"/>
              <a:t>al.add</a:t>
            </a:r>
            <a:r>
              <a:rPr lang="en-US" dirty="0" smtClean="0"/>
              <a:t>("Ravi");  </a:t>
            </a:r>
          </a:p>
          <a:p>
            <a:pPr>
              <a:spcBef>
                <a:spcPts val="0"/>
              </a:spcBef>
              <a:buNone/>
            </a:pPr>
            <a:r>
              <a:rPr lang="en-US" dirty="0" smtClean="0"/>
              <a:t>  </a:t>
            </a:r>
            <a:r>
              <a:rPr lang="en-US" dirty="0" err="1" smtClean="0"/>
              <a:t>al.add</a:t>
            </a:r>
            <a:r>
              <a:rPr lang="en-US" dirty="0" smtClean="0"/>
              <a:t>("Vijay");  </a:t>
            </a:r>
          </a:p>
          <a:p>
            <a:pPr>
              <a:spcBef>
                <a:spcPts val="0"/>
              </a:spcBef>
              <a:buNone/>
            </a:pPr>
            <a:r>
              <a:rPr lang="en-US" dirty="0" smtClean="0"/>
              <a:t>  </a:t>
            </a:r>
            <a:r>
              <a:rPr lang="en-US" dirty="0" err="1" smtClean="0"/>
              <a:t>al.add</a:t>
            </a:r>
            <a:r>
              <a:rPr lang="en-US" dirty="0" smtClean="0"/>
              <a:t>("Ravi");  </a:t>
            </a:r>
          </a:p>
          <a:p>
            <a:pPr>
              <a:spcBef>
                <a:spcPts val="0"/>
              </a:spcBef>
              <a:buNone/>
            </a:pPr>
            <a:r>
              <a:rPr lang="en-US" dirty="0" smtClean="0"/>
              <a:t>  </a:t>
            </a:r>
            <a:r>
              <a:rPr lang="en-US" dirty="0" err="1" smtClean="0"/>
              <a:t>al.add</a:t>
            </a:r>
            <a:r>
              <a:rPr lang="en-US" dirty="0" smtClean="0"/>
              <a:t>("Ajay");  </a:t>
            </a:r>
          </a:p>
          <a:p>
            <a:pPr>
              <a:spcBef>
                <a:spcPts val="0"/>
              </a:spcBef>
              <a:buNone/>
            </a:pPr>
            <a:r>
              <a:rPr lang="en-US" dirty="0" smtClean="0"/>
              <a:t>  </a:t>
            </a:r>
            <a:r>
              <a:rPr lang="en-US" dirty="0" err="1" smtClean="0"/>
              <a:t>Iterator</a:t>
            </a:r>
            <a:r>
              <a:rPr lang="en-US" dirty="0" smtClean="0"/>
              <a:t>&lt;String&gt; </a:t>
            </a:r>
            <a:r>
              <a:rPr lang="en-US" dirty="0" err="1" smtClean="0"/>
              <a:t>itr</a:t>
            </a:r>
            <a:r>
              <a:rPr lang="en-US" dirty="0" smtClean="0"/>
              <a:t>=</a:t>
            </a:r>
            <a:r>
              <a:rPr lang="en-US" dirty="0" err="1" smtClean="0"/>
              <a:t>al.iterator</a:t>
            </a:r>
            <a:r>
              <a:rPr lang="en-US" dirty="0" smtClean="0"/>
              <a:t>();  </a:t>
            </a:r>
          </a:p>
          <a:p>
            <a:pPr>
              <a:spcBef>
                <a:spcPts val="0"/>
              </a:spcBef>
              <a:buNone/>
            </a:pPr>
            <a:r>
              <a:rPr lang="en-US" dirty="0" smtClean="0"/>
              <a:t>  </a:t>
            </a:r>
            <a:r>
              <a:rPr lang="en-US" b="1" dirty="0" smtClean="0"/>
              <a:t>while</a:t>
            </a:r>
            <a:r>
              <a:rPr lang="en-US" dirty="0" smtClean="0"/>
              <a:t>(</a:t>
            </a:r>
            <a:r>
              <a:rPr lang="en-US" dirty="0" err="1" smtClean="0"/>
              <a:t>itr.hasNext</a:t>
            </a:r>
            <a:r>
              <a:rPr lang="en-US" dirty="0" smtClean="0"/>
              <a:t>()){  </a:t>
            </a:r>
          </a:p>
          <a:p>
            <a:pPr>
              <a:spcBef>
                <a:spcPts val="0"/>
              </a:spcBef>
              <a:buNone/>
            </a:pPr>
            <a:r>
              <a:rPr lang="en-US" dirty="0" smtClean="0"/>
              <a:t>   </a:t>
            </a:r>
            <a:r>
              <a:rPr lang="en-US" dirty="0" err="1" smtClean="0"/>
              <a:t>System.out.println</a:t>
            </a:r>
            <a:r>
              <a:rPr lang="en-US" dirty="0" smtClean="0"/>
              <a:t>(</a:t>
            </a:r>
            <a:r>
              <a:rPr lang="en-US" dirty="0" err="1" smtClean="0"/>
              <a:t>itr.next</a:t>
            </a:r>
            <a:r>
              <a:rPr lang="en-US" dirty="0" smtClean="0"/>
              <a:t>());  </a:t>
            </a:r>
          </a:p>
          <a:p>
            <a:pPr>
              <a:spcBef>
                <a:spcPts val="0"/>
              </a:spcBef>
              <a:buNone/>
            </a:pPr>
            <a:r>
              <a:rPr lang="en-US" dirty="0" smtClean="0"/>
              <a:t>  }  </a:t>
            </a:r>
          </a:p>
          <a:p>
            <a:pPr>
              <a:spcBef>
                <a:spcPts val="0"/>
              </a:spcBef>
              <a:buNone/>
            </a:pPr>
            <a:r>
              <a:rPr lang="en-US" dirty="0" smtClean="0"/>
              <a:t> }  </a:t>
            </a:r>
          </a:p>
          <a:p>
            <a:pPr>
              <a:spcBef>
                <a:spcPts val="0"/>
              </a:spcBef>
              <a:buNone/>
            </a:pP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Example3</a:t>
            </a:r>
            <a:endParaRPr lang="en-US" dirty="0"/>
          </a:p>
        </p:txBody>
      </p:sp>
      <p:sp>
        <p:nvSpPr>
          <p:cNvPr id="3" name="Content Placeholder 2"/>
          <p:cNvSpPr>
            <a:spLocks noGrp="1"/>
          </p:cNvSpPr>
          <p:nvPr>
            <p:ph idx="1"/>
          </p:nvPr>
        </p:nvSpPr>
        <p:spPr/>
        <p:txBody>
          <a:bodyPr/>
          <a:lstStyle/>
          <a:p>
            <a:pPr>
              <a:spcBef>
                <a:spcPts val="0"/>
              </a:spcBef>
              <a:buNone/>
            </a:pPr>
            <a:r>
              <a:rPr lang="en-US" b="1" dirty="0" smtClean="0"/>
              <a:t>import</a:t>
            </a:r>
            <a:r>
              <a:rPr lang="en-US" dirty="0" smtClean="0"/>
              <a:t>  </a:t>
            </a:r>
            <a:r>
              <a:rPr lang="en-US" dirty="0" err="1" smtClean="0"/>
              <a:t>java.util</a:t>
            </a:r>
            <a:r>
              <a:rPr lang="en-US" dirty="0" smtClean="0"/>
              <a:t>.*;  </a:t>
            </a:r>
          </a:p>
          <a:p>
            <a:pPr>
              <a:spcBef>
                <a:spcPts val="0"/>
              </a:spcBef>
              <a:buNone/>
            </a:pPr>
            <a:r>
              <a:rPr lang="en-US" dirty="0" smtClean="0"/>
              <a:t>  </a:t>
            </a:r>
          </a:p>
          <a:p>
            <a:pPr>
              <a:spcBef>
                <a:spcPts val="0"/>
              </a:spcBef>
              <a:buNone/>
            </a:pPr>
            <a:r>
              <a:rPr lang="en-US" b="1" dirty="0" smtClean="0"/>
              <a:t>public</a:t>
            </a:r>
            <a:r>
              <a:rPr lang="en-US" dirty="0" smtClean="0"/>
              <a:t> </a:t>
            </a:r>
            <a:r>
              <a:rPr lang="en-US" b="1" dirty="0" smtClean="0"/>
              <a:t>class</a:t>
            </a:r>
            <a:r>
              <a:rPr lang="en-US" dirty="0" smtClean="0"/>
              <a:t> LinkedHashSet3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main method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argvs</a:t>
            </a:r>
            <a:r>
              <a:rPr lang="en-US" dirty="0" smtClean="0"/>
              <a:t>[])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Creating an empty </a:t>
            </a:r>
            <a:r>
              <a:rPr lang="en-US" dirty="0" err="1" smtClean="0"/>
              <a:t>LinekdhashSet</a:t>
            </a:r>
            <a:r>
              <a:rPr lang="en-US" dirty="0" smtClean="0"/>
              <a:t> of string type  </a:t>
            </a:r>
          </a:p>
          <a:p>
            <a:pPr>
              <a:spcBef>
                <a:spcPts val="0"/>
              </a:spcBef>
              <a:buNone/>
            </a:pPr>
            <a:r>
              <a:rPr lang="en-US" dirty="0" err="1" smtClean="0"/>
              <a:t>LinkedHashSet</a:t>
            </a:r>
            <a:r>
              <a:rPr lang="en-US" dirty="0" smtClean="0"/>
              <a:t>&lt;String&gt; lhs = </a:t>
            </a:r>
            <a:r>
              <a:rPr lang="en-US" b="1" dirty="0" smtClean="0"/>
              <a:t>new</a:t>
            </a:r>
            <a:r>
              <a:rPr lang="en-US" dirty="0" smtClean="0"/>
              <a:t> </a:t>
            </a:r>
            <a:r>
              <a:rPr lang="en-US" dirty="0" err="1" smtClean="0"/>
              <a:t>LinkedHashSet</a:t>
            </a:r>
            <a:r>
              <a:rPr lang="en-US" dirty="0" smtClean="0"/>
              <a:t>&lt;String&gt;();  </a:t>
            </a:r>
          </a:p>
          <a:p>
            <a:pPr>
              <a:spcBef>
                <a:spcPts val="0"/>
              </a:spcBef>
              <a:buNone/>
            </a:pPr>
            <a:r>
              <a:rPr lang="en-US" dirty="0" smtClean="0"/>
              <a:t>  </a:t>
            </a:r>
          </a:p>
          <a:p>
            <a:pPr>
              <a:spcBef>
                <a:spcPts val="0"/>
              </a:spcBef>
              <a:buNone/>
            </a:pPr>
            <a:r>
              <a:rPr lang="en-US" dirty="0" smtClean="0"/>
              <a:t>// Adding elements to the above Set  </a:t>
            </a:r>
          </a:p>
          <a:p>
            <a:pPr>
              <a:spcBef>
                <a:spcPts val="0"/>
              </a:spcBef>
              <a:buNone/>
            </a:pPr>
            <a:r>
              <a:rPr lang="en-US" dirty="0" smtClean="0"/>
              <a:t>// by invoking the add() method  </a:t>
            </a:r>
          </a:p>
          <a:p>
            <a:pPr>
              <a:spcBef>
                <a:spcPts val="0"/>
              </a:spcBef>
              <a:buNone/>
            </a:pPr>
            <a:r>
              <a:rPr lang="en-US" dirty="0" err="1" smtClean="0"/>
              <a:t>lhs.add</a:t>
            </a:r>
            <a:r>
              <a:rPr lang="en-US" dirty="0" smtClean="0"/>
              <a:t>("Java");  </a:t>
            </a:r>
          </a:p>
          <a:p>
            <a:pPr>
              <a:spcBef>
                <a:spcPts val="0"/>
              </a:spcBef>
              <a:buNone/>
            </a:pPr>
            <a:r>
              <a:rPr lang="en-US" dirty="0" err="1" smtClean="0"/>
              <a:t>lhs.add</a:t>
            </a:r>
            <a:r>
              <a:rPr lang="en-US" dirty="0" smtClean="0"/>
              <a:t>("T");  </a:t>
            </a:r>
          </a:p>
          <a:p>
            <a:pPr>
              <a:spcBef>
                <a:spcPts val="0"/>
              </a:spcBef>
              <a:buNone/>
            </a:pPr>
            <a:r>
              <a:rPr lang="en-US" dirty="0" err="1" smtClean="0"/>
              <a:t>lhs.add</a:t>
            </a:r>
            <a:r>
              <a:rPr lang="en-US" dirty="0" smtClean="0"/>
              <a:t>("Point");  </a:t>
            </a:r>
          </a:p>
          <a:p>
            <a:pPr>
              <a:spcBef>
                <a:spcPts val="0"/>
              </a:spcBef>
              <a:buNone/>
            </a:pPr>
            <a:r>
              <a:rPr lang="en-US" dirty="0" err="1" smtClean="0"/>
              <a:t>lhs.add</a:t>
            </a:r>
            <a:r>
              <a:rPr lang="en-US" dirty="0" smtClean="0"/>
              <a:t>("Good");  </a:t>
            </a:r>
          </a:p>
          <a:p>
            <a:pPr>
              <a:spcBef>
                <a:spcPts val="0"/>
              </a:spcBef>
              <a:buNone/>
            </a:pPr>
            <a:r>
              <a:rPr lang="en-US" dirty="0" err="1" smtClean="0"/>
              <a:t>lhs.add</a:t>
            </a:r>
            <a:r>
              <a:rPr lang="en-US" dirty="0" smtClean="0"/>
              <a:t>("Website");  </a:t>
            </a:r>
          </a:p>
          <a:p>
            <a:pPr>
              <a:spcBef>
                <a:spcPts val="0"/>
              </a:spcBef>
              <a:buNone/>
            </a:pPr>
            <a:r>
              <a:rPr lang="en-US" dirty="0" smtClean="0"/>
              <a:t>  </a:t>
            </a:r>
          </a:p>
          <a:p>
            <a:pPr>
              <a:spcBef>
                <a:spcPts val="0"/>
              </a:spcBef>
              <a:buNone/>
            </a:pPr>
            <a:r>
              <a:rPr lang="en-US" dirty="0" smtClean="0"/>
              <a:t>// displaying all the elements on the console  </a:t>
            </a:r>
          </a:p>
          <a:p>
            <a:pPr>
              <a:spcBef>
                <a:spcPts val="0"/>
              </a:spcBef>
              <a:buNone/>
            </a:pPr>
            <a:r>
              <a:rPr lang="en-US" dirty="0" err="1" smtClean="0"/>
              <a:t>System.out.println</a:t>
            </a:r>
            <a:r>
              <a:rPr lang="en-US" dirty="0" smtClean="0"/>
              <a:t>("The hash set is: " + lhs);  </a:t>
            </a:r>
          </a:p>
          <a:p>
            <a:pPr>
              <a:spcBef>
                <a:spcPts val="0"/>
              </a:spcBef>
              <a:buNone/>
            </a:pPr>
            <a:r>
              <a:rPr lang="en-US" dirty="0" smtClean="0"/>
              <a:t>  </a:t>
            </a:r>
          </a:p>
          <a:p>
            <a:pPr>
              <a:spcBef>
                <a:spcPts val="0"/>
              </a:spcBef>
              <a:buNone/>
            </a:pPr>
            <a:r>
              <a:rPr lang="en-US" dirty="0" smtClean="0"/>
              <a:t>// Removing an element from the above linked Set  </a:t>
            </a:r>
          </a:p>
          <a:p>
            <a:pPr>
              <a:spcBef>
                <a:spcPts val="0"/>
              </a:spcBef>
              <a:buNone/>
            </a:pPr>
            <a:r>
              <a:rPr lang="en-US" dirty="0" smtClean="0"/>
              <a:t>  </a:t>
            </a:r>
          </a:p>
          <a:p>
            <a:pPr>
              <a:spcBef>
                <a:spcPts val="0"/>
              </a:spcBef>
              <a:buNone/>
            </a:pPr>
            <a:r>
              <a:rPr lang="en-US" dirty="0" smtClean="0"/>
              <a:t>// since the element "Good" is present, therefore, the method remove()  </a:t>
            </a:r>
          </a:p>
          <a:p>
            <a:pPr>
              <a:spcBef>
                <a:spcPts val="0"/>
              </a:spcBef>
              <a:buNone/>
            </a:pPr>
            <a:r>
              <a:rPr lang="en-US" dirty="0" smtClean="0"/>
              <a:t>// returns true  </a:t>
            </a:r>
          </a:p>
          <a:p>
            <a:pPr>
              <a:spcBef>
                <a:spcPts val="0"/>
              </a:spcBef>
              <a:buNone/>
            </a:pPr>
            <a:r>
              <a:rPr lang="en-US" dirty="0" err="1" smtClean="0"/>
              <a:t>System.out.println</a:t>
            </a:r>
            <a:r>
              <a:rPr lang="en-US" dirty="0" smtClean="0"/>
              <a:t>(</a:t>
            </a:r>
            <a:r>
              <a:rPr lang="en-US" dirty="0" err="1" smtClean="0"/>
              <a:t>lhs.remove</a:t>
            </a:r>
            <a:r>
              <a:rPr lang="en-US" dirty="0" smtClean="0"/>
              <a:t>("Good"));  </a:t>
            </a:r>
          </a:p>
          <a:p>
            <a:pPr>
              <a:spcBef>
                <a:spcPts val="0"/>
              </a:spcBef>
              <a:buNone/>
            </a:pPr>
            <a:r>
              <a:rPr lang="en-US" dirty="0" smtClean="0"/>
              <a:t>  </a:t>
            </a:r>
          </a:p>
          <a:p>
            <a:pPr>
              <a:spcBef>
                <a:spcPts val="0"/>
              </a:spcBef>
              <a:buNone/>
            </a:pPr>
            <a:r>
              <a:rPr lang="en-US" dirty="0" smtClean="0"/>
              <a:t>// After removing the element  </a:t>
            </a:r>
          </a:p>
          <a:p>
            <a:pPr>
              <a:spcBef>
                <a:spcPts val="0"/>
              </a:spcBef>
              <a:buNone/>
            </a:pPr>
            <a:r>
              <a:rPr lang="en-US" dirty="0" err="1" smtClean="0"/>
              <a:t>System.out.println</a:t>
            </a:r>
            <a:r>
              <a:rPr lang="en-US" dirty="0" smtClean="0"/>
              <a:t>("After removing the element, the hash set is: " + lhs);  </a:t>
            </a:r>
          </a:p>
          <a:p>
            <a:pPr>
              <a:spcBef>
                <a:spcPts val="0"/>
              </a:spcBef>
              <a:buNone/>
            </a:pPr>
            <a:r>
              <a:rPr lang="en-US" dirty="0" smtClean="0"/>
              <a:t>  </a:t>
            </a:r>
          </a:p>
          <a:p>
            <a:pPr>
              <a:spcBef>
                <a:spcPts val="0"/>
              </a:spcBef>
              <a:buNone/>
            </a:pPr>
            <a:r>
              <a:rPr lang="en-US" dirty="0" smtClean="0"/>
              <a:t>// since the element "For" is not present, therefore, the method remove()  </a:t>
            </a:r>
          </a:p>
          <a:p>
            <a:pPr>
              <a:spcBef>
                <a:spcPts val="0"/>
              </a:spcBef>
              <a:buNone/>
            </a:pPr>
            <a:r>
              <a:rPr lang="en-US" dirty="0" smtClean="0"/>
              <a:t>// returns false  </a:t>
            </a:r>
          </a:p>
          <a:p>
            <a:pPr>
              <a:spcBef>
                <a:spcPts val="0"/>
              </a:spcBef>
              <a:buNone/>
            </a:pPr>
            <a:r>
              <a:rPr lang="en-US" dirty="0" err="1" smtClean="0"/>
              <a:t>System.out.println</a:t>
            </a:r>
            <a:r>
              <a:rPr lang="en-US" dirty="0" smtClean="0"/>
              <a:t>(</a:t>
            </a:r>
            <a:r>
              <a:rPr lang="en-US" dirty="0" err="1" smtClean="0"/>
              <a:t>lhs.remove</a:t>
            </a:r>
            <a:r>
              <a:rPr lang="en-US" dirty="0" smtClean="0"/>
              <a:t>("For"));  </a:t>
            </a:r>
          </a:p>
          <a:p>
            <a:pPr>
              <a:spcBef>
                <a:spcPts val="0"/>
              </a:spcBef>
              <a:buNone/>
            </a:pPr>
            <a:r>
              <a:rPr lang="en-US" dirty="0" smtClean="0"/>
              <a:t>  </a:t>
            </a:r>
          </a:p>
          <a:p>
            <a:pPr>
              <a:spcBef>
                <a:spcPts val="0"/>
              </a:spcBef>
              <a:buNone/>
            </a:pPr>
            <a:r>
              <a:rPr lang="en-US" dirty="0" smtClean="0"/>
              <a:t>}  </a:t>
            </a:r>
          </a:p>
          <a:p>
            <a:pPr>
              <a:spcBef>
                <a:spcPts val="0"/>
              </a:spcBef>
              <a:buNone/>
            </a:pP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LinkedHashSetExample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LinkedHashSet</a:t>
            </a:r>
            <a:r>
              <a:rPr lang="en-US" sz="2000" dirty="0" smtClean="0"/>
              <a:t>&lt;Book&gt; </a:t>
            </a:r>
            <a:r>
              <a:rPr lang="en-US" sz="2000" dirty="0" err="1" smtClean="0"/>
              <a:t>hs</a:t>
            </a:r>
            <a:r>
              <a:rPr lang="en-US" sz="2000" dirty="0" smtClean="0"/>
              <a:t>=</a:t>
            </a:r>
            <a:r>
              <a:rPr lang="en-US" sz="2000" b="1" dirty="0" smtClean="0"/>
              <a:t>new</a:t>
            </a:r>
            <a:r>
              <a:rPr lang="en-US" sz="2000" dirty="0" smtClean="0"/>
              <a:t> </a:t>
            </a:r>
            <a:r>
              <a:rPr lang="en-US" sz="2000" dirty="0" err="1" smtClean="0"/>
              <a:t>LinkedHashSet</a:t>
            </a:r>
            <a:r>
              <a:rPr lang="en-US" sz="2000" dirty="0" smtClean="0"/>
              <a:t>&lt;Book&gt;();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hash table  </a:t>
            </a:r>
          </a:p>
          <a:p>
            <a:pPr>
              <a:spcBef>
                <a:spcPts val="0"/>
              </a:spcBef>
              <a:buNone/>
            </a:pPr>
            <a:r>
              <a:rPr lang="en-US" sz="2000" dirty="0" smtClean="0"/>
              <a:t>    </a:t>
            </a:r>
            <a:r>
              <a:rPr lang="en-US" sz="2000" dirty="0" err="1" smtClean="0"/>
              <a:t>hs.add</a:t>
            </a:r>
            <a:r>
              <a:rPr lang="en-US" sz="2000" dirty="0" smtClean="0"/>
              <a:t>(b1);  </a:t>
            </a:r>
          </a:p>
          <a:p>
            <a:pPr>
              <a:spcBef>
                <a:spcPts val="0"/>
              </a:spcBef>
              <a:buNone/>
            </a:pPr>
            <a:r>
              <a:rPr lang="en-US" sz="2000" dirty="0" smtClean="0"/>
              <a:t>    </a:t>
            </a:r>
            <a:r>
              <a:rPr lang="en-US" sz="2000" dirty="0" err="1" smtClean="0"/>
              <a:t>hs.add</a:t>
            </a:r>
            <a:r>
              <a:rPr lang="en-US" sz="2000" dirty="0" smtClean="0"/>
              <a:t>(b2);  </a:t>
            </a:r>
          </a:p>
          <a:p>
            <a:pPr>
              <a:spcBef>
                <a:spcPts val="0"/>
              </a:spcBef>
              <a:buNone/>
            </a:pPr>
            <a:r>
              <a:rPr lang="en-US" sz="2000" dirty="0" smtClean="0"/>
              <a:t>    </a:t>
            </a:r>
            <a:r>
              <a:rPr lang="en-US" sz="2000" dirty="0" err="1" smtClean="0"/>
              <a:t>hs.add</a:t>
            </a:r>
            <a:r>
              <a:rPr lang="en-US" sz="2000" dirty="0" smtClean="0"/>
              <a:t>(b3);  </a:t>
            </a:r>
          </a:p>
          <a:p>
            <a:pPr>
              <a:spcBef>
                <a:spcPts val="0"/>
              </a:spcBef>
              <a:buNone/>
            </a:pPr>
            <a:r>
              <a:rPr lang="en-US" sz="2000" dirty="0" smtClean="0"/>
              <a:t>    //Traversing hash table  </a:t>
            </a:r>
          </a:p>
          <a:p>
            <a:pPr>
              <a:spcBef>
                <a:spcPts val="0"/>
              </a:spcBef>
              <a:buNone/>
            </a:pPr>
            <a:r>
              <a:rPr lang="en-US" sz="2000" dirty="0" smtClean="0"/>
              <a:t>    </a:t>
            </a:r>
            <a:r>
              <a:rPr lang="en-US" sz="2000" b="1" dirty="0" smtClean="0"/>
              <a:t>for</a:t>
            </a:r>
            <a:r>
              <a:rPr lang="en-US" sz="2000" dirty="0" smtClean="0"/>
              <a:t>(Book b:hs){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TreeSet</a:t>
            </a: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pPr>
            <a:r>
              <a:rPr lang="en-GB" sz="2000" dirty="0" smtClean="0"/>
              <a:t>Java </a:t>
            </a:r>
            <a:r>
              <a:rPr lang="en-GB" sz="2000" dirty="0" err="1" smtClean="0"/>
              <a:t>TreeSet</a:t>
            </a:r>
            <a:r>
              <a:rPr lang="en-GB" sz="2000" dirty="0" smtClean="0"/>
              <a:t> class implements the Set interface that uses a tree for storage. It inherits </a:t>
            </a:r>
            <a:r>
              <a:rPr lang="en-GB" sz="2000" dirty="0" err="1" smtClean="0"/>
              <a:t>AbstractSet</a:t>
            </a:r>
            <a:r>
              <a:rPr lang="en-GB" sz="2000" dirty="0" smtClean="0"/>
              <a:t> class and implements the </a:t>
            </a:r>
            <a:r>
              <a:rPr lang="en-GB" sz="2000" dirty="0" err="1" smtClean="0"/>
              <a:t>NavigableSet</a:t>
            </a:r>
            <a:r>
              <a:rPr lang="en-GB" sz="2000" dirty="0" smtClean="0"/>
              <a:t> interface. The objects of the </a:t>
            </a:r>
            <a:r>
              <a:rPr lang="en-GB" sz="2000" dirty="0" err="1" smtClean="0"/>
              <a:t>TreeSet</a:t>
            </a:r>
            <a:r>
              <a:rPr lang="en-GB" sz="2000" dirty="0" smtClean="0"/>
              <a:t> class are stored in ascending order.</a:t>
            </a:r>
          </a:p>
          <a:p>
            <a:pPr>
              <a:spcBef>
                <a:spcPts val="0"/>
              </a:spcBef>
            </a:pPr>
            <a:r>
              <a:rPr lang="en-GB" sz="2000" dirty="0" smtClean="0"/>
              <a:t>The important points about the Java </a:t>
            </a:r>
            <a:r>
              <a:rPr lang="en-GB" sz="2000" dirty="0" err="1" smtClean="0"/>
              <a:t>TreeSet</a:t>
            </a:r>
            <a:r>
              <a:rPr lang="en-GB" sz="2000" dirty="0" smtClean="0"/>
              <a:t> class are:</a:t>
            </a:r>
          </a:p>
          <a:p>
            <a:pPr>
              <a:spcBef>
                <a:spcPts val="0"/>
              </a:spcBef>
            </a:pPr>
            <a:r>
              <a:rPr lang="en-GB" sz="2000" dirty="0" smtClean="0"/>
              <a:t>Java </a:t>
            </a:r>
            <a:r>
              <a:rPr lang="en-GB" sz="2000" dirty="0" err="1" smtClean="0"/>
              <a:t>TreeSet</a:t>
            </a:r>
            <a:r>
              <a:rPr lang="en-GB" sz="2000" dirty="0" smtClean="0"/>
              <a:t> class contains unique elements only like </a:t>
            </a:r>
            <a:r>
              <a:rPr lang="en-GB" sz="2000" dirty="0" err="1" smtClean="0"/>
              <a:t>HashSet</a:t>
            </a:r>
            <a:r>
              <a:rPr lang="en-GB" sz="2000" dirty="0" smtClean="0"/>
              <a:t>.</a:t>
            </a:r>
          </a:p>
          <a:p>
            <a:pPr>
              <a:spcBef>
                <a:spcPts val="0"/>
              </a:spcBef>
            </a:pPr>
            <a:r>
              <a:rPr lang="en-GB" sz="2000" dirty="0" smtClean="0"/>
              <a:t>Java </a:t>
            </a:r>
            <a:r>
              <a:rPr lang="en-GB" sz="2000" dirty="0" err="1" smtClean="0"/>
              <a:t>TreeSet</a:t>
            </a:r>
            <a:r>
              <a:rPr lang="en-GB" sz="2000" dirty="0" smtClean="0"/>
              <a:t> class access and retrieval times are quiet fast.</a:t>
            </a:r>
          </a:p>
          <a:p>
            <a:pPr>
              <a:spcBef>
                <a:spcPts val="0"/>
              </a:spcBef>
            </a:pPr>
            <a:r>
              <a:rPr lang="en-GB" sz="2000" dirty="0" smtClean="0"/>
              <a:t>Java </a:t>
            </a:r>
            <a:r>
              <a:rPr lang="en-GB" sz="2000" dirty="0" err="1" smtClean="0"/>
              <a:t>TreeSet</a:t>
            </a:r>
            <a:r>
              <a:rPr lang="en-GB" sz="2000" dirty="0" smtClean="0"/>
              <a:t> class doesn't allow null element.</a:t>
            </a:r>
          </a:p>
          <a:p>
            <a:pPr>
              <a:spcBef>
                <a:spcPts val="0"/>
              </a:spcBef>
            </a:pPr>
            <a:r>
              <a:rPr lang="en-GB" sz="2000" dirty="0" smtClean="0"/>
              <a:t>Java </a:t>
            </a:r>
            <a:r>
              <a:rPr lang="en-GB" sz="2000" dirty="0" err="1" smtClean="0"/>
              <a:t>TreeSet</a:t>
            </a:r>
            <a:r>
              <a:rPr lang="en-GB" sz="2000" dirty="0" smtClean="0"/>
              <a:t> class is non synchronized.</a:t>
            </a:r>
          </a:p>
          <a:p>
            <a:pPr>
              <a:spcBef>
                <a:spcPts val="0"/>
              </a:spcBef>
            </a:pPr>
            <a:r>
              <a:rPr lang="en-GB" sz="2000" dirty="0" smtClean="0"/>
              <a:t>Java </a:t>
            </a:r>
            <a:r>
              <a:rPr lang="en-GB" sz="2000" dirty="0" err="1" smtClean="0"/>
              <a:t>TreeSet</a:t>
            </a:r>
            <a:r>
              <a:rPr lang="en-GB" sz="2000" dirty="0" smtClean="0"/>
              <a:t> class maintains ascending order.</a:t>
            </a:r>
          </a:p>
          <a:p>
            <a:pPr>
              <a:spcBef>
                <a:spcPts val="0"/>
              </a:spcBef>
            </a:pPr>
            <a:r>
              <a:rPr lang="en-GB" sz="2000" dirty="0" smtClean="0"/>
              <a:t>Java </a:t>
            </a:r>
            <a:r>
              <a:rPr lang="en-GB" sz="2000" dirty="0" err="1" smtClean="0"/>
              <a:t>TreeSet</a:t>
            </a:r>
            <a:r>
              <a:rPr lang="en-GB" sz="2000" dirty="0" smtClean="0"/>
              <a:t> class contains unique elements only like </a:t>
            </a:r>
            <a:r>
              <a:rPr lang="en-GB" sz="2000" dirty="0" err="1" smtClean="0"/>
              <a:t>HashSet</a:t>
            </a:r>
            <a:r>
              <a:rPr lang="en-GB" sz="2000" dirty="0" smtClean="0"/>
              <a:t>.</a:t>
            </a:r>
          </a:p>
          <a:p>
            <a:pPr>
              <a:spcBef>
                <a:spcPts val="0"/>
              </a:spcBef>
            </a:pPr>
            <a:r>
              <a:rPr lang="en-GB" sz="2000" dirty="0" smtClean="0"/>
              <a:t>Java </a:t>
            </a:r>
            <a:r>
              <a:rPr lang="en-GB" sz="2000" dirty="0" err="1" smtClean="0"/>
              <a:t>TreeSet</a:t>
            </a:r>
            <a:r>
              <a:rPr lang="en-GB" sz="2000" dirty="0" smtClean="0"/>
              <a:t> class access and retrieval times are quite fast.</a:t>
            </a:r>
          </a:p>
          <a:p>
            <a:pPr>
              <a:spcBef>
                <a:spcPts val="0"/>
              </a:spcBef>
            </a:pPr>
            <a:r>
              <a:rPr lang="en-GB" sz="2000" dirty="0" smtClean="0"/>
              <a:t>Java </a:t>
            </a:r>
            <a:r>
              <a:rPr lang="en-GB" sz="2000" dirty="0" err="1" smtClean="0"/>
              <a:t>TreeSet</a:t>
            </a:r>
            <a:r>
              <a:rPr lang="en-GB" sz="2000" dirty="0" smtClean="0"/>
              <a:t> class doesn't allow null elements.</a:t>
            </a:r>
          </a:p>
          <a:p>
            <a:pPr>
              <a:spcBef>
                <a:spcPts val="0"/>
              </a:spcBef>
            </a:pPr>
            <a:r>
              <a:rPr lang="en-GB" sz="2000" dirty="0" smtClean="0"/>
              <a:t>Java </a:t>
            </a:r>
            <a:r>
              <a:rPr lang="en-GB" sz="2000" dirty="0" err="1" smtClean="0"/>
              <a:t>TreeSet</a:t>
            </a:r>
            <a:r>
              <a:rPr lang="en-GB" sz="2000" dirty="0" smtClean="0"/>
              <a:t> class is non-synchronized.</a:t>
            </a:r>
          </a:p>
          <a:p>
            <a:pPr>
              <a:spcBef>
                <a:spcPts val="0"/>
              </a:spcBef>
            </a:pPr>
            <a:r>
              <a:rPr lang="en-GB" sz="2000" dirty="0" smtClean="0"/>
              <a:t>Java </a:t>
            </a:r>
            <a:r>
              <a:rPr lang="en-GB" sz="2000" dirty="0" err="1" smtClean="0"/>
              <a:t>TreeSet</a:t>
            </a:r>
            <a:r>
              <a:rPr lang="en-GB" sz="2000" dirty="0" smtClean="0"/>
              <a:t> class maintains ascending order.</a:t>
            </a:r>
          </a:p>
          <a:p>
            <a:pPr>
              <a:spcBef>
                <a:spcPts val="0"/>
              </a:spcBef>
            </a:pPr>
            <a:r>
              <a:rPr lang="en-GB" sz="2000" dirty="0" smtClean="0"/>
              <a:t>The </a:t>
            </a:r>
            <a:r>
              <a:rPr lang="en-GB" sz="2000" dirty="0" err="1" smtClean="0"/>
              <a:t>TreeSet</a:t>
            </a:r>
            <a:r>
              <a:rPr lang="en-GB" sz="2000" dirty="0" smtClean="0"/>
              <a:t> can only allow those generic types that are comparable. For example The Comparable interface is being implemented by the </a:t>
            </a:r>
            <a:r>
              <a:rPr lang="en-GB" sz="2000" dirty="0" err="1" smtClean="0"/>
              <a:t>StringBuffer</a:t>
            </a:r>
            <a:r>
              <a:rPr lang="en-GB" sz="2000" dirty="0" smtClean="0"/>
              <a:t> class.</a:t>
            </a:r>
          </a:p>
          <a:p>
            <a:pPr>
              <a:spcBef>
                <a:spcPts val="0"/>
              </a:spcBef>
            </a:pPr>
            <a:r>
              <a:rPr lang="en-GB" sz="2000" dirty="0" smtClean="0"/>
              <a:t>Internal Working of The </a:t>
            </a:r>
            <a:r>
              <a:rPr lang="en-GB" sz="2000" dirty="0" err="1" smtClean="0"/>
              <a:t>TreeSet</a:t>
            </a:r>
            <a:r>
              <a:rPr lang="en-GB" sz="2000" dirty="0" smtClean="0"/>
              <a:t> Class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pic>
        <p:nvPicPr>
          <p:cNvPr id="5" name="Picture 4" descr="TreeSet class hierarchy"/>
          <p:cNvPicPr/>
          <p:nvPr/>
        </p:nvPicPr>
        <p:blipFill>
          <a:blip r:embed="rId2"/>
          <a:srcRect/>
          <a:stretch>
            <a:fillRect/>
          </a:stretch>
        </p:blipFill>
        <p:spPr bwMode="auto">
          <a:xfrm>
            <a:off x="10025090" y="1928802"/>
            <a:ext cx="1530985" cy="422084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TreeSet1{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//Creating and adding elements  </a:t>
            </a:r>
          </a:p>
          <a:p>
            <a:pPr>
              <a:spcBef>
                <a:spcPts val="0"/>
              </a:spcBef>
              <a:buNone/>
            </a:pPr>
            <a:r>
              <a:rPr lang="en-US" sz="2000" dirty="0" smtClean="0"/>
              <a:t>  </a:t>
            </a:r>
            <a:r>
              <a:rPr lang="en-US" sz="2000" dirty="0" err="1" smtClean="0"/>
              <a:t>TreeSet</a:t>
            </a:r>
            <a:r>
              <a:rPr lang="en-US" sz="2000" dirty="0" smtClean="0"/>
              <a:t>&lt;String&gt; al=</a:t>
            </a:r>
            <a:r>
              <a:rPr lang="en-US" sz="2000" b="1" dirty="0" smtClean="0"/>
              <a:t>new</a:t>
            </a:r>
            <a:r>
              <a:rPr lang="en-US" sz="2000" dirty="0" smtClean="0"/>
              <a:t> </a:t>
            </a:r>
            <a:r>
              <a:rPr lang="en-US" sz="2000" dirty="0" err="1" smtClean="0"/>
              <a:t>TreeSet</a:t>
            </a:r>
            <a:r>
              <a:rPr lang="en-US" sz="2000" dirty="0" smtClean="0"/>
              <a:t>&lt;String&gt;();  </a:t>
            </a:r>
          </a:p>
          <a:p>
            <a:pPr>
              <a:spcBef>
                <a:spcPts val="0"/>
              </a:spcBef>
              <a:buNone/>
            </a:pPr>
            <a:r>
              <a:rPr lang="en-US" sz="2000" dirty="0" smtClean="0"/>
              <a:t>  </a:t>
            </a:r>
            <a:r>
              <a:rPr lang="en-US" sz="2000" dirty="0" err="1" smtClean="0"/>
              <a:t>al.add</a:t>
            </a:r>
            <a:r>
              <a:rPr lang="en-US" sz="2000" dirty="0" smtClean="0"/>
              <a:t>("Ravi");  </a:t>
            </a:r>
          </a:p>
          <a:p>
            <a:pPr>
              <a:spcBef>
                <a:spcPts val="0"/>
              </a:spcBef>
              <a:buNone/>
            </a:pPr>
            <a:r>
              <a:rPr lang="en-US" sz="2000" dirty="0" smtClean="0"/>
              <a:t>  </a:t>
            </a:r>
            <a:r>
              <a:rPr lang="en-US" sz="2000" dirty="0" err="1" smtClean="0"/>
              <a:t>al.add</a:t>
            </a:r>
            <a:r>
              <a:rPr lang="en-US" sz="2000" dirty="0" smtClean="0"/>
              <a:t>("Vijay");  </a:t>
            </a:r>
          </a:p>
          <a:p>
            <a:pPr>
              <a:spcBef>
                <a:spcPts val="0"/>
              </a:spcBef>
              <a:buNone/>
            </a:pPr>
            <a:r>
              <a:rPr lang="en-US" sz="2000" dirty="0" smtClean="0"/>
              <a:t>  </a:t>
            </a:r>
            <a:r>
              <a:rPr lang="en-US" sz="2000" dirty="0" err="1" smtClean="0"/>
              <a:t>al.add</a:t>
            </a:r>
            <a:r>
              <a:rPr lang="en-US" sz="2000" dirty="0" smtClean="0"/>
              <a:t>("Ravi");  </a:t>
            </a:r>
          </a:p>
          <a:p>
            <a:pPr>
              <a:spcBef>
                <a:spcPts val="0"/>
              </a:spcBef>
              <a:buNone/>
            </a:pPr>
            <a:r>
              <a:rPr lang="en-US" sz="2000" dirty="0" smtClean="0"/>
              <a:t>  </a:t>
            </a:r>
            <a:r>
              <a:rPr lang="en-US" sz="2000" dirty="0" err="1" smtClean="0"/>
              <a:t>al.add</a:t>
            </a:r>
            <a:r>
              <a:rPr lang="en-US" sz="2000" dirty="0" smtClean="0"/>
              <a:t>("Ajay");  </a:t>
            </a:r>
          </a:p>
          <a:p>
            <a:pPr>
              <a:spcBef>
                <a:spcPts val="0"/>
              </a:spcBef>
              <a:buNone/>
            </a:pPr>
            <a:r>
              <a:rPr lang="en-US" sz="2000" dirty="0" smtClean="0"/>
              <a:t>  //Traversing elements  </a:t>
            </a:r>
          </a:p>
          <a:p>
            <a:pPr>
              <a:spcBef>
                <a:spcPts val="0"/>
              </a:spcBef>
              <a:buNone/>
            </a:pPr>
            <a:r>
              <a:rPr lang="en-US" sz="2000" dirty="0" smtClean="0"/>
              <a:t>  </a:t>
            </a:r>
            <a:r>
              <a:rPr lang="en-US" sz="2000" dirty="0" err="1" smtClean="0"/>
              <a:t>Iterator</a:t>
            </a:r>
            <a:r>
              <a:rPr lang="en-US" sz="2000" dirty="0" smtClean="0"/>
              <a:t>&lt;String&gt; </a:t>
            </a:r>
            <a:r>
              <a:rPr lang="en-US" sz="2000" dirty="0" err="1" smtClean="0"/>
              <a:t>itr</a:t>
            </a:r>
            <a:r>
              <a:rPr lang="en-US" sz="2000" dirty="0" smtClean="0"/>
              <a:t>=</a:t>
            </a:r>
            <a:r>
              <a:rPr lang="en-US" sz="2000" dirty="0" err="1" smtClean="0"/>
              <a:t>al.iterator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itr.next</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TreeSet4{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TreeSet</a:t>
            </a:r>
            <a:r>
              <a:rPr lang="en-US" sz="2000" dirty="0" smtClean="0"/>
              <a:t>&lt;String&gt; set=</a:t>
            </a:r>
            <a:r>
              <a:rPr lang="en-US" sz="2000" b="1" dirty="0" smtClean="0"/>
              <a:t>new</a:t>
            </a:r>
            <a:r>
              <a:rPr lang="en-US" sz="2000" dirty="0" smtClean="0"/>
              <a:t> </a:t>
            </a:r>
            <a:r>
              <a:rPr lang="en-US" sz="2000" dirty="0" err="1" smtClean="0"/>
              <a:t>TreeSet</a:t>
            </a:r>
            <a:r>
              <a:rPr lang="en-US" sz="2000" dirty="0" smtClean="0"/>
              <a:t>&lt;String&gt;();  </a:t>
            </a:r>
          </a:p>
          <a:p>
            <a:pPr>
              <a:spcBef>
                <a:spcPts val="0"/>
              </a:spcBef>
              <a:buNone/>
            </a:pPr>
            <a:r>
              <a:rPr lang="en-US" sz="2000" dirty="0" smtClean="0"/>
              <a:t>         </a:t>
            </a:r>
            <a:r>
              <a:rPr lang="en-US" sz="2000" dirty="0" err="1" smtClean="0"/>
              <a:t>set.add</a:t>
            </a:r>
            <a:r>
              <a:rPr lang="en-US" sz="2000" dirty="0" smtClean="0"/>
              <a:t>("A");  </a:t>
            </a:r>
          </a:p>
          <a:p>
            <a:pPr>
              <a:spcBef>
                <a:spcPts val="0"/>
              </a:spcBef>
              <a:buNone/>
            </a:pPr>
            <a:r>
              <a:rPr lang="en-US" sz="2000" dirty="0" smtClean="0"/>
              <a:t>         </a:t>
            </a:r>
            <a:r>
              <a:rPr lang="en-US" sz="2000" dirty="0" err="1" smtClean="0"/>
              <a:t>set.add</a:t>
            </a:r>
            <a:r>
              <a:rPr lang="en-US" sz="2000" dirty="0" smtClean="0"/>
              <a:t>("B");  </a:t>
            </a:r>
          </a:p>
          <a:p>
            <a:pPr>
              <a:spcBef>
                <a:spcPts val="0"/>
              </a:spcBef>
              <a:buNone/>
            </a:pPr>
            <a:r>
              <a:rPr lang="en-US" sz="2000" dirty="0" smtClean="0"/>
              <a:t>         </a:t>
            </a:r>
            <a:r>
              <a:rPr lang="en-US" sz="2000" dirty="0" err="1" smtClean="0"/>
              <a:t>set.add</a:t>
            </a:r>
            <a:r>
              <a:rPr lang="en-US" sz="2000" dirty="0" smtClean="0"/>
              <a:t>("C");  </a:t>
            </a:r>
          </a:p>
          <a:p>
            <a:pPr>
              <a:spcBef>
                <a:spcPts val="0"/>
              </a:spcBef>
              <a:buNone/>
            </a:pPr>
            <a:r>
              <a:rPr lang="en-US" sz="2000" dirty="0" smtClean="0"/>
              <a:t>         </a:t>
            </a:r>
            <a:r>
              <a:rPr lang="en-US" sz="2000" dirty="0" err="1" smtClean="0"/>
              <a:t>set.add</a:t>
            </a:r>
            <a:r>
              <a:rPr lang="en-US" sz="2000" dirty="0" smtClean="0"/>
              <a:t>("D");  </a:t>
            </a:r>
          </a:p>
          <a:p>
            <a:pPr>
              <a:spcBef>
                <a:spcPts val="0"/>
              </a:spcBef>
              <a:buNone/>
            </a:pPr>
            <a:r>
              <a:rPr lang="en-US" sz="2000" dirty="0" smtClean="0"/>
              <a:t>         </a:t>
            </a:r>
            <a:r>
              <a:rPr lang="en-US" sz="2000" dirty="0" err="1" smtClean="0"/>
              <a:t>set.add</a:t>
            </a:r>
            <a:r>
              <a:rPr lang="en-US" sz="2000" dirty="0" smtClean="0"/>
              <a:t>("E");  </a:t>
            </a:r>
          </a:p>
          <a:p>
            <a:pPr>
              <a:spcBef>
                <a:spcPts val="0"/>
              </a:spcBef>
              <a:buNone/>
            </a:pPr>
            <a:r>
              <a:rPr lang="en-US" sz="2000" dirty="0" smtClean="0"/>
              <a:t>         </a:t>
            </a:r>
            <a:r>
              <a:rPr lang="en-US" sz="2000" dirty="0" err="1" smtClean="0"/>
              <a:t>System.out.println</a:t>
            </a:r>
            <a:r>
              <a:rPr lang="en-US" sz="2000" dirty="0" smtClean="0"/>
              <a:t>("Initial Set: "+set);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("Reverse Set: "+</a:t>
            </a:r>
            <a:r>
              <a:rPr lang="en-US" sz="2000" dirty="0" err="1" smtClean="0"/>
              <a:t>set.descendingSet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("Head Set: "+</a:t>
            </a:r>
            <a:r>
              <a:rPr lang="en-US" sz="2000" dirty="0" err="1" smtClean="0"/>
              <a:t>set.headSet</a:t>
            </a:r>
            <a:r>
              <a:rPr lang="en-US" sz="2000" dirty="0" smtClean="0"/>
              <a:t>("C", </a:t>
            </a:r>
            <a:r>
              <a:rPr lang="en-US" sz="2000" b="1" dirty="0" smtClean="0"/>
              <a:t>true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SubSet</a:t>
            </a:r>
            <a:r>
              <a:rPr lang="en-US" sz="2000" dirty="0" smtClean="0"/>
              <a:t>: "+</a:t>
            </a:r>
            <a:r>
              <a:rPr lang="en-US" sz="2000" dirty="0" err="1" smtClean="0"/>
              <a:t>set.subSet</a:t>
            </a:r>
            <a:r>
              <a:rPr lang="en-US" sz="2000" dirty="0" smtClean="0"/>
              <a:t>("A", </a:t>
            </a:r>
            <a:r>
              <a:rPr lang="en-US" sz="2000" b="1" dirty="0" smtClean="0"/>
              <a:t>false</a:t>
            </a:r>
            <a:r>
              <a:rPr lang="en-US" sz="2000" dirty="0" smtClean="0"/>
              <a:t>, "E", </a:t>
            </a:r>
            <a:r>
              <a:rPr lang="en-US" sz="2000" b="1" dirty="0" smtClean="0"/>
              <a:t>true</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TailSet</a:t>
            </a:r>
            <a:r>
              <a:rPr lang="en-US" sz="2000" dirty="0" smtClean="0"/>
              <a:t>: "+</a:t>
            </a:r>
            <a:r>
              <a:rPr lang="en-US" sz="2000" dirty="0" err="1" smtClean="0"/>
              <a:t>set.tailSet</a:t>
            </a:r>
            <a:r>
              <a:rPr lang="en-US" sz="2000" dirty="0" smtClean="0"/>
              <a:t>("C", </a:t>
            </a:r>
            <a:r>
              <a:rPr lang="en-US" sz="2000" b="1" dirty="0" smtClean="0"/>
              <a:t>false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GB" sz="2000" dirty="0" smtClean="0"/>
              <a:t>// important import statement  </a:t>
            </a:r>
          </a:p>
          <a:p>
            <a:pPr>
              <a:spcBef>
                <a:spcPts val="0"/>
              </a:spcBef>
              <a:buNone/>
            </a:pPr>
            <a:r>
              <a:rPr lang="en-GB" sz="2000" b="1" dirty="0" smtClean="0"/>
              <a:t>import</a:t>
            </a:r>
            <a:r>
              <a:rPr lang="en-GB" sz="2000" dirty="0" smtClean="0"/>
              <a:t> </a:t>
            </a:r>
            <a:r>
              <a:rPr lang="en-GB" sz="2000" dirty="0" err="1" smtClean="0"/>
              <a:t>java.util</a:t>
            </a:r>
            <a:r>
              <a:rPr lang="en-GB" sz="2000" dirty="0" smtClean="0"/>
              <a:t>.*;  </a:t>
            </a:r>
          </a:p>
          <a:p>
            <a:pPr>
              <a:spcBef>
                <a:spcPts val="0"/>
              </a:spcBef>
              <a:buNone/>
            </a:pPr>
            <a:r>
              <a:rPr lang="en-GB" sz="2000" dirty="0" smtClean="0"/>
              <a:t>  </a:t>
            </a:r>
          </a:p>
          <a:p>
            <a:pPr>
              <a:spcBef>
                <a:spcPts val="0"/>
              </a:spcBef>
              <a:buNone/>
            </a:pPr>
            <a:r>
              <a:rPr lang="en-GB" sz="2000" b="1" dirty="0" smtClean="0"/>
              <a:t>class</a:t>
            </a:r>
            <a:r>
              <a:rPr lang="en-GB" sz="2000" dirty="0" smtClean="0"/>
              <a:t> Employee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err="1" smtClean="0"/>
              <a:t>int</a:t>
            </a:r>
            <a:r>
              <a:rPr lang="en-GB" sz="2000" dirty="0" smtClean="0"/>
              <a:t> </a:t>
            </a:r>
            <a:r>
              <a:rPr lang="en-GB" sz="2000" dirty="0" err="1" smtClean="0"/>
              <a:t>empId</a:t>
            </a:r>
            <a:r>
              <a:rPr lang="en-GB" sz="2000" dirty="0" smtClean="0"/>
              <a:t>;  </a:t>
            </a:r>
          </a:p>
          <a:p>
            <a:pPr>
              <a:spcBef>
                <a:spcPts val="0"/>
              </a:spcBef>
              <a:buNone/>
            </a:pPr>
            <a:r>
              <a:rPr lang="en-GB" sz="2000" dirty="0" smtClean="0"/>
              <a:t>String name;  </a:t>
            </a:r>
          </a:p>
          <a:p>
            <a:pPr>
              <a:spcBef>
                <a:spcPts val="0"/>
              </a:spcBef>
              <a:buNone/>
            </a:pPr>
            <a:r>
              <a:rPr lang="en-GB" sz="2000" dirty="0" smtClean="0"/>
              <a:t>  </a:t>
            </a:r>
          </a:p>
          <a:p>
            <a:pPr>
              <a:spcBef>
                <a:spcPts val="0"/>
              </a:spcBef>
              <a:buNone/>
            </a:pPr>
            <a:r>
              <a:rPr lang="en-GB" sz="2000" dirty="0" smtClean="0"/>
              <a:t>// getting the name of the employee  </a:t>
            </a:r>
          </a:p>
          <a:p>
            <a:pPr>
              <a:spcBef>
                <a:spcPts val="0"/>
              </a:spcBef>
              <a:buNone/>
            </a:pPr>
            <a:r>
              <a:rPr lang="en-GB" sz="2000" dirty="0" smtClean="0"/>
              <a:t>String </a:t>
            </a:r>
            <a:r>
              <a:rPr lang="en-GB" sz="2000" dirty="0" err="1" smtClean="0"/>
              <a:t>getName</a:t>
            </a:r>
            <a:r>
              <a:rPr lang="en-GB" sz="2000" dirty="0" smtClean="0"/>
              <a:t>()  </a:t>
            </a:r>
          </a:p>
          <a:p>
            <a:pPr>
              <a:spcBef>
                <a:spcPts val="0"/>
              </a:spcBef>
              <a:buNone/>
            </a:pPr>
            <a:r>
              <a:rPr lang="en-GB" sz="2000" dirty="0" smtClean="0"/>
              <a:t>{  </a:t>
            </a:r>
          </a:p>
          <a:p>
            <a:pPr>
              <a:spcBef>
                <a:spcPts val="0"/>
              </a:spcBef>
              <a:buNone/>
            </a:pPr>
            <a:r>
              <a:rPr lang="en-GB" sz="2000" dirty="0" smtClean="0"/>
              <a:t>    </a:t>
            </a:r>
            <a:r>
              <a:rPr lang="en-GB" sz="2000" b="1" dirty="0" smtClean="0"/>
              <a:t>return</a:t>
            </a:r>
            <a:r>
              <a:rPr lang="en-GB" sz="2000" dirty="0" smtClean="0"/>
              <a:t> </a:t>
            </a:r>
            <a:r>
              <a:rPr lang="en-GB" sz="2000" b="1" dirty="0" smtClean="0"/>
              <a:t>this</a:t>
            </a:r>
            <a:r>
              <a:rPr lang="en-GB" sz="2000" dirty="0" smtClean="0"/>
              <a:t>.name;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setting the name of the employee  </a:t>
            </a:r>
          </a:p>
          <a:p>
            <a:pPr>
              <a:spcBef>
                <a:spcPts val="0"/>
              </a:spcBef>
              <a:buNone/>
            </a:pPr>
            <a:r>
              <a:rPr lang="en-GB" sz="2000" b="1" dirty="0" smtClean="0"/>
              <a:t>void</a:t>
            </a:r>
            <a:r>
              <a:rPr lang="en-GB" sz="2000" dirty="0" smtClean="0"/>
              <a:t> </a:t>
            </a:r>
            <a:r>
              <a:rPr lang="en-GB" sz="2000" dirty="0" err="1" smtClean="0"/>
              <a:t>setName</a:t>
            </a:r>
            <a:r>
              <a:rPr lang="en-GB" sz="2000" dirty="0" smtClean="0"/>
              <a:t>(String name)  </a:t>
            </a:r>
          </a:p>
          <a:p>
            <a:pPr>
              <a:spcBef>
                <a:spcPts val="0"/>
              </a:spcBef>
              <a:buNone/>
            </a:pPr>
            <a:r>
              <a:rPr lang="en-GB" sz="2000" dirty="0" smtClean="0"/>
              <a:t>{  </a:t>
            </a:r>
          </a:p>
          <a:p>
            <a:pPr>
              <a:spcBef>
                <a:spcPts val="0"/>
              </a:spcBef>
              <a:buNone/>
            </a:pPr>
            <a:r>
              <a:rPr lang="en-GB" sz="2000" b="1" dirty="0" smtClean="0"/>
              <a:t>this</a:t>
            </a:r>
            <a:r>
              <a:rPr lang="en-GB" sz="2000" dirty="0" smtClean="0"/>
              <a:t>.name = name;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setting the employee id   </a:t>
            </a:r>
          </a:p>
          <a:p>
            <a:pPr>
              <a:spcBef>
                <a:spcPts val="0"/>
              </a:spcBef>
              <a:buNone/>
            </a:pPr>
            <a:r>
              <a:rPr lang="en-GB" sz="2000" dirty="0" smtClean="0"/>
              <a:t>// of the employee  </a:t>
            </a:r>
          </a:p>
          <a:p>
            <a:pPr>
              <a:spcBef>
                <a:spcPts val="0"/>
              </a:spcBef>
              <a:buNone/>
            </a:pPr>
            <a:r>
              <a:rPr lang="en-GB" sz="2000" b="1" dirty="0" smtClean="0"/>
              <a:t>void</a:t>
            </a:r>
            <a:r>
              <a:rPr lang="en-GB" sz="2000" dirty="0" smtClean="0"/>
              <a:t> </a:t>
            </a:r>
            <a:r>
              <a:rPr lang="en-GB" sz="2000" dirty="0" err="1" smtClean="0"/>
              <a:t>setId</a:t>
            </a:r>
            <a:r>
              <a:rPr lang="en-GB" sz="2000" dirty="0" smtClean="0"/>
              <a:t>(</a:t>
            </a:r>
            <a:r>
              <a:rPr lang="en-GB" sz="2000" b="1" dirty="0" err="1" smtClean="0"/>
              <a:t>int</a:t>
            </a:r>
            <a:r>
              <a:rPr lang="en-GB" sz="2000" dirty="0" smtClean="0"/>
              <a:t> a)  </a:t>
            </a:r>
          </a:p>
          <a:p>
            <a:pPr>
              <a:spcBef>
                <a:spcPts val="0"/>
              </a:spcBef>
              <a:buNone/>
            </a:pPr>
            <a:r>
              <a:rPr lang="en-GB" sz="2000" dirty="0" smtClean="0"/>
              <a:t>{  </a:t>
            </a:r>
          </a:p>
          <a:p>
            <a:pPr>
              <a:spcBef>
                <a:spcPts val="0"/>
              </a:spcBef>
              <a:buNone/>
            </a:pPr>
            <a:r>
              <a:rPr lang="en-GB" sz="2000" b="1" dirty="0" err="1" smtClean="0"/>
              <a:t>this</a:t>
            </a:r>
            <a:r>
              <a:rPr lang="en-GB" sz="2000" dirty="0" err="1" smtClean="0"/>
              <a:t>.empId</a:t>
            </a:r>
            <a:r>
              <a:rPr lang="en-GB" sz="2000" dirty="0" smtClean="0"/>
              <a:t> = a;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retrieving the employee id of  </a:t>
            </a:r>
          </a:p>
          <a:p>
            <a:pPr>
              <a:spcBef>
                <a:spcPts val="0"/>
              </a:spcBef>
              <a:buNone/>
            </a:pPr>
            <a:r>
              <a:rPr lang="en-GB" sz="2000" dirty="0" smtClean="0"/>
              <a:t>// the employee  </a:t>
            </a:r>
          </a:p>
          <a:p>
            <a:pPr>
              <a:spcBef>
                <a:spcPts val="0"/>
              </a:spcBef>
              <a:buNone/>
            </a:pPr>
            <a:r>
              <a:rPr lang="en-GB" sz="2000" b="1" dirty="0" err="1" smtClean="0"/>
              <a:t>int</a:t>
            </a:r>
            <a:r>
              <a:rPr lang="en-GB" sz="2000" dirty="0" smtClean="0"/>
              <a:t> </a:t>
            </a:r>
            <a:r>
              <a:rPr lang="en-GB" sz="2000" dirty="0" err="1" smtClean="0"/>
              <a:t>getId</a:t>
            </a:r>
            <a:r>
              <a:rPr lang="en-GB" sz="2000" dirty="0" smtClean="0"/>
              <a:t>()  </a:t>
            </a:r>
          </a:p>
          <a:p>
            <a:pPr>
              <a:spcBef>
                <a:spcPts val="0"/>
              </a:spcBef>
              <a:buNone/>
            </a:pPr>
            <a:r>
              <a:rPr lang="en-GB" sz="2000" dirty="0" smtClean="0"/>
              <a:t>{  </a:t>
            </a:r>
          </a:p>
          <a:p>
            <a:pPr>
              <a:spcBef>
                <a:spcPts val="0"/>
              </a:spcBef>
              <a:buNone/>
            </a:pPr>
            <a:r>
              <a:rPr lang="en-GB" sz="2000" b="1" dirty="0" smtClean="0"/>
              <a:t>return</a:t>
            </a:r>
            <a:r>
              <a:rPr lang="en-GB" sz="2000" dirty="0" smtClean="0"/>
              <a:t> </a:t>
            </a:r>
            <a:r>
              <a:rPr lang="en-GB" sz="2000" b="1" dirty="0" err="1" smtClean="0"/>
              <a:t>this</a:t>
            </a:r>
            <a:r>
              <a:rPr lang="en-GB" sz="2000" dirty="0" err="1" smtClean="0"/>
              <a:t>.empId</a:t>
            </a: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b="1" dirty="0" smtClean="0"/>
              <a:t>public</a:t>
            </a:r>
            <a:r>
              <a:rPr lang="en-GB" sz="2000" dirty="0" smtClean="0"/>
              <a:t> </a:t>
            </a:r>
            <a:r>
              <a:rPr lang="en-GB" sz="2000" b="1" dirty="0" smtClean="0"/>
              <a:t>class</a:t>
            </a:r>
            <a:r>
              <a:rPr lang="en-GB" sz="2000" dirty="0" smtClean="0"/>
              <a:t> </a:t>
            </a:r>
            <a:r>
              <a:rPr lang="en-GB" sz="2000" dirty="0" err="1" smtClean="0"/>
              <a:t>ClassCastExceptionTreeSet</a:t>
            </a: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main method  </a:t>
            </a:r>
          </a:p>
          <a:p>
            <a:pPr>
              <a:spcBef>
                <a:spcPts val="0"/>
              </a:spcBef>
              <a:buNone/>
            </a:pPr>
            <a:r>
              <a:rPr lang="en-GB" sz="2000" b="1" dirty="0" smtClean="0"/>
              <a:t>public</a:t>
            </a:r>
            <a:r>
              <a:rPr lang="en-GB" sz="2000" dirty="0" smtClean="0"/>
              <a:t> </a:t>
            </a:r>
            <a:r>
              <a:rPr lang="en-GB" sz="2000" b="1" dirty="0" smtClean="0"/>
              <a:t>static</a:t>
            </a:r>
            <a:r>
              <a:rPr lang="en-GB" sz="2000" dirty="0" smtClean="0"/>
              <a:t> </a:t>
            </a:r>
            <a:r>
              <a:rPr lang="en-GB" sz="2000" b="1" dirty="0" smtClean="0"/>
              <a:t>void</a:t>
            </a:r>
            <a:r>
              <a:rPr lang="en-GB" sz="2000" dirty="0" smtClean="0"/>
              <a:t> main(String[] </a:t>
            </a:r>
            <a:r>
              <a:rPr lang="en-GB" sz="2000" dirty="0" err="1" smtClean="0"/>
              <a:t>argvs</a:t>
            </a:r>
            <a:r>
              <a:rPr lang="en-GB" sz="2000" dirty="0" smtClean="0"/>
              <a:t>)  </a:t>
            </a:r>
          </a:p>
          <a:p>
            <a:pPr>
              <a:spcBef>
                <a:spcPts val="0"/>
              </a:spcBef>
              <a:buNone/>
            </a:pPr>
            <a:r>
              <a:rPr lang="en-GB" sz="2000" dirty="0" smtClean="0"/>
              <a:t>{  </a:t>
            </a:r>
          </a:p>
          <a:p>
            <a:pPr>
              <a:spcBef>
                <a:spcPts val="0"/>
              </a:spcBef>
              <a:buNone/>
            </a:pPr>
            <a:r>
              <a:rPr lang="en-GB" sz="2000" dirty="0" smtClean="0"/>
              <a:t>// creating objects of the class Employee  </a:t>
            </a:r>
          </a:p>
          <a:p>
            <a:pPr>
              <a:spcBef>
                <a:spcPts val="0"/>
              </a:spcBef>
              <a:buNone/>
            </a:pPr>
            <a:r>
              <a:rPr lang="en-GB" sz="2000" dirty="0" smtClean="0"/>
              <a:t>Employee obj1 = </a:t>
            </a:r>
            <a:r>
              <a:rPr lang="en-GB" sz="2000" b="1" dirty="0" smtClean="0"/>
              <a:t>new</a:t>
            </a:r>
            <a:r>
              <a:rPr lang="en-GB" sz="2000" dirty="0" smtClean="0"/>
              <a:t> Employee();  </a:t>
            </a:r>
          </a:p>
          <a:p>
            <a:pPr>
              <a:spcBef>
                <a:spcPts val="0"/>
              </a:spcBef>
              <a:buNone/>
            </a:pPr>
            <a:r>
              <a:rPr lang="en-GB" sz="2000" dirty="0" smtClean="0"/>
              <a:t>  </a:t>
            </a:r>
          </a:p>
          <a:p>
            <a:pPr>
              <a:spcBef>
                <a:spcPts val="0"/>
              </a:spcBef>
              <a:buNone/>
            </a:pPr>
            <a:r>
              <a:rPr lang="en-GB" sz="2000" dirty="0" smtClean="0"/>
              <a:t>Employee obj2 = </a:t>
            </a:r>
            <a:r>
              <a:rPr lang="en-GB" sz="2000" b="1" dirty="0" smtClean="0"/>
              <a:t>new</a:t>
            </a:r>
            <a:r>
              <a:rPr lang="en-GB" sz="2000" dirty="0" smtClean="0"/>
              <a:t> Employee();  </a:t>
            </a:r>
          </a:p>
          <a:p>
            <a:pPr>
              <a:spcBef>
                <a:spcPts val="0"/>
              </a:spcBef>
              <a:buNone/>
            </a:pPr>
            <a:r>
              <a:rPr lang="en-GB" sz="2000" dirty="0" smtClean="0"/>
              <a:t>  </a:t>
            </a:r>
          </a:p>
          <a:p>
            <a:pPr>
              <a:spcBef>
                <a:spcPts val="0"/>
              </a:spcBef>
              <a:buNone/>
            </a:pPr>
            <a:r>
              <a:rPr lang="en-GB" sz="2000" dirty="0" err="1" smtClean="0"/>
              <a:t>TreeSet</a:t>
            </a:r>
            <a:r>
              <a:rPr lang="en-GB" sz="2000" dirty="0" smtClean="0"/>
              <a:t>&lt;Employee&gt; </a:t>
            </a:r>
            <a:r>
              <a:rPr lang="en-GB" sz="2000" dirty="0" err="1" smtClean="0"/>
              <a:t>ts</a:t>
            </a:r>
            <a:r>
              <a:rPr lang="en-GB" sz="2000" dirty="0" smtClean="0"/>
              <a:t> =  </a:t>
            </a:r>
            <a:r>
              <a:rPr lang="en-GB" sz="2000" b="1" dirty="0" smtClean="0"/>
              <a:t>new</a:t>
            </a:r>
            <a:r>
              <a:rPr lang="en-GB" sz="2000" dirty="0" smtClean="0"/>
              <a:t> </a:t>
            </a:r>
            <a:r>
              <a:rPr lang="en-GB" sz="2000" dirty="0" err="1" smtClean="0"/>
              <a:t>TreeSet</a:t>
            </a:r>
            <a:r>
              <a:rPr lang="en-GB" sz="2000" dirty="0" smtClean="0"/>
              <a:t>&lt;Employee&gt;();  </a:t>
            </a:r>
          </a:p>
          <a:p>
            <a:pPr>
              <a:spcBef>
                <a:spcPts val="0"/>
              </a:spcBef>
              <a:buNone/>
            </a:pPr>
            <a:r>
              <a:rPr lang="en-GB" sz="2000" dirty="0" smtClean="0"/>
              <a:t>  </a:t>
            </a:r>
          </a:p>
          <a:p>
            <a:pPr>
              <a:spcBef>
                <a:spcPts val="0"/>
              </a:spcBef>
              <a:buNone/>
            </a:pPr>
            <a:r>
              <a:rPr lang="en-GB" sz="2000" dirty="0" smtClean="0"/>
              <a:t>// adding the employee objects to   </a:t>
            </a:r>
          </a:p>
          <a:p>
            <a:pPr>
              <a:spcBef>
                <a:spcPts val="0"/>
              </a:spcBef>
              <a:buNone/>
            </a:pPr>
            <a:r>
              <a:rPr lang="en-GB" sz="2000" dirty="0" smtClean="0"/>
              <a:t>// the </a:t>
            </a:r>
            <a:r>
              <a:rPr lang="en-GB" sz="2000" dirty="0" err="1" smtClean="0"/>
              <a:t>TreeSet</a:t>
            </a:r>
            <a:r>
              <a:rPr lang="en-GB" sz="2000" dirty="0" smtClean="0"/>
              <a:t> class  </a:t>
            </a:r>
          </a:p>
          <a:p>
            <a:pPr>
              <a:spcBef>
                <a:spcPts val="0"/>
              </a:spcBef>
              <a:buNone/>
            </a:pPr>
            <a:r>
              <a:rPr lang="en-GB" sz="2000" dirty="0" err="1" smtClean="0"/>
              <a:t>ts.add</a:t>
            </a:r>
            <a:r>
              <a:rPr lang="en-GB" sz="2000" dirty="0" smtClean="0"/>
              <a:t>(obj1);  </a:t>
            </a:r>
          </a:p>
          <a:p>
            <a:pPr>
              <a:spcBef>
                <a:spcPts val="0"/>
              </a:spcBef>
              <a:buNone/>
            </a:pPr>
            <a:r>
              <a:rPr lang="en-GB" sz="2000" dirty="0" err="1" smtClean="0"/>
              <a:t>ts.add</a:t>
            </a:r>
            <a:r>
              <a:rPr lang="en-GB" sz="2000" dirty="0" smtClean="0"/>
              <a:t>(obj2);  </a:t>
            </a:r>
          </a:p>
          <a:p>
            <a:pPr>
              <a:spcBef>
                <a:spcPts val="0"/>
              </a:spcBef>
              <a:buNone/>
            </a:pPr>
            <a:r>
              <a:rPr lang="en-GB" sz="2000" dirty="0" smtClean="0"/>
              <a:t>  </a:t>
            </a:r>
          </a:p>
          <a:p>
            <a:pPr>
              <a:spcBef>
                <a:spcPts val="0"/>
              </a:spcBef>
              <a:buNone/>
            </a:pPr>
            <a:r>
              <a:rPr lang="en-GB" sz="2000" dirty="0" err="1" smtClean="0"/>
              <a:t>System.out.println</a:t>
            </a:r>
            <a:r>
              <a:rPr lang="en-GB" sz="2000" dirty="0" smtClean="0"/>
              <a:t>("The program has been executed successfully.");  </a:t>
            </a:r>
          </a:p>
          <a:p>
            <a:pPr>
              <a:spcBef>
                <a:spcPts val="0"/>
              </a:spcBef>
              <a:buNone/>
            </a:pPr>
            <a:r>
              <a:rPr lang="en-GB" sz="2000" dirty="0" smtClean="0"/>
              <a:t>  </a:t>
            </a:r>
          </a:p>
          <a:p>
            <a:pPr>
              <a:spcBef>
                <a:spcPts val="0"/>
              </a:spcBef>
              <a:buNone/>
            </a:pPr>
            <a:r>
              <a:rPr lang="en-GB" sz="2000" dirty="0" smtClean="0"/>
              <a:t>}  </a:t>
            </a:r>
          </a:p>
          <a:p>
            <a:pPr>
              <a:spcBef>
                <a:spcPts val="0"/>
              </a:spcBef>
              <a:buNone/>
            </a:pPr>
            <a:r>
              <a:rPr lang="en-GB"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dirty="0" smtClean="0"/>
              <a:t>OutputStream vs InputStream</a:t>
            </a: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sz="2000" dirty="0" err="1" smtClean="0"/>
              <a:t>OutputStream</a:t>
            </a:r>
            <a:endParaRPr lang="en-GB" sz="2000" dirty="0" smtClean="0"/>
          </a:p>
          <a:p>
            <a:r>
              <a:rPr lang="en-GB" sz="2000" dirty="0" smtClean="0"/>
              <a:t>Java application uses an output stream to write data to a destination; it may be a file, an array, peripheral device or socket.</a:t>
            </a:r>
          </a:p>
          <a:p>
            <a:pPr>
              <a:buNone/>
            </a:pPr>
            <a:r>
              <a:rPr lang="en-GB" sz="1800" dirty="0" err="1" smtClean="0"/>
              <a:t>InputStream</a:t>
            </a:r>
            <a:endParaRPr lang="en-GB" sz="1800" dirty="0" smtClean="0"/>
          </a:p>
          <a:p>
            <a:r>
              <a:rPr lang="en-GB" sz="1800" dirty="0" smtClean="0"/>
              <a:t>Java application uses an input stream to read data from a source; it may be a file, an array, peripheral device or socket.</a:t>
            </a:r>
          </a:p>
          <a:p>
            <a:pPr>
              <a:buNone/>
            </a:pPr>
            <a:endParaRPr lang="en-GB" sz="1800" dirty="0" smtClean="0"/>
          </a:p>
          <a:p>
            <a:pPr>
              <a:buNone/>
            </a:pPr>
            <a:endParaRPr lang="en-GB" sz="14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pic>
        <p:nvPicPr>
          <p:cNvPr id="5" name="Picture 4" descr="Java IO"/>
          <p:cNvPicPr/>
          <p:nvPr/>
        </p:nvPicPr>
        <p:blipFill>
          <a:blip r:embed="rId2"/>
          <a:srcRect/>
          <a:stretch>
            <a:fillRect/>
          </a:stretch>
        </p:blipFill>
        <p:spPr bwMode="auto">
          <a:xfrm>
            <a:off x="3024166" y="3143248"/>
            <a:ext cx="5943600" cy="18922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differences and similarities between </a:t>
            </a:r>
            <a:r>
              <a:rPr lang="en-GB" b="1" dirty="0" err="1" smtClean="0"/>
              <a:t>HashSet</a:t>
            </a:r>
            <a:r>
              <a:rPr lang="en-GB" b="1" dirty="0" smtClean="0"/>
              <a:t> and </a:t>
            </a:r>
            <a:r>
              <a:rPr lang="en-GB" b="1" dirty="0" err="1" smtClean="0"/>
              <a:t>TreeSet</a:t>
            </a:r>
            <a:r>
              <a:rPr lang="en-GB" dirty="0" smtClean="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pic>
        <p:nvPicPr>
          <p:cNvPr id="5" name="Content Placeholder 4" descr="HashSet vs TreeSet"/>
          <p:cNvPicPr>
            <a:picLocks noGrp="1"/>
          </p:cNvPicPr>
          <p:nvPr>
            <p:ph idx="1"/>
          </p:nvPr>
        </p:nvPicPr>
        <p:blipFill>
          <a:blip r:embed="rId2"/>
          <a:srcRect/>
          <a:stretch>
            <a:fillRect/>
          </a:stretch>
        </p:blipFill>
        <p:spPr bwMode="auto">
          <a:xfrm>
            <a:off x="3476625" y="1857364"/>
            <a:ext cx="5238750" cy="3186917"/>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Map Interface</a:t>
            </a:r>
            <a:br>
              <a:rPr lang="en-US" dirty="0" smtClean="0"/>
            </a:br>
            <a:endParaRPr lang="en-US" dirty="0"/>
          </a:p>
        </p:txBody>
      </p:sp>
      <p:sp>
        <p:nvSpPr>
          <p:cNvPr id="3" name="Content Placeholder 2"/>
          <p:cNvSpPr>
            <a:spLocks noGrp="1"/>
          </p:cNvSpPr>
          <p:nvPr>
            <p:ph idx="1"/>
          </p:nvPr>
        </p:nvSpPr>
        <p:spPr/>
        <p:txBody>
          <a:bodyPr/>
          <a:lstStyle/>
          <a:p>
            <a:r>
              <a:rPr lang="en-GB" dirty="0" smtClean="0"/>
              <a:t>A map contains values on the basis of key, i.e. key and value pair. Each key and value pair is known as an entry. A Map contains unique keys.</a:t>
            </a:r>
          </a:p>
          <a:p>
            <a:r>
              <a:rPr lang="en-GB" dirty="0" smtClean="0"/>
              <a:t>A Map is useful if you have to search, update or delete elements on the basis of a key.</a:t>
            </a:r>
          </a:p>
          <a:p>
            <a:r>
              <a:rPr lang="en-GB" dirty="0" smtClean="0"/>
              <a:t>A Map doesn't allow duplicate keys, but you can have duplicate values. </a:t>
            </a:r>
            <a:r>
              <a:rPr lang="en-GB" dirty="0" err="1" smtClean="0"/>
              <a:t>HashMap</a:t>
            </a:r>
            <a:r>
              <a:rPr lang="en-GB" dirty="0" smtClean="0"/>
              <a:t> and </a:t>
            </a:r>
            <a:r>
              <a:rPr lang="en-GB" dirty="0" err="1" smtClean="0"/>
              <a:t>LinkedHashMap</a:t>
            </a:r>
            <a:r>
              <a:rPr lang="en-GB" dirty="0" smtClean="0"/>
              <a:t> allow null keys and values, but </a:t>
            </a:r>
            <a:r>
              <a:rPr lang="en-GB" dirty="0" err="1" smtClean="0"/>
              <a:t>TreeMap</a:t>
            </a:r>
            <a:r>
              <a:rPr lang="en-GB" dirty="0" smtClean="0"/>
              <a:t> doesn't allow any null key or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pic>
        <p:nvPicPr>
          <p:cNvPr id="5" name="Picture 4" descr="Java Map Hierarchy"/>
          <p:cNvPicPr/>
          <p:nvPr/>
        </p:nvPicPr>
        <p:blipFill>
          <a:blip r:embed="rId2"/>
          <a:srcRect/>
          <a:stretch>
            <a:fillRect/>
          </a:stretch>
        </p:blipFill>
        <p:spPr bwMode="auto">
          <a:xfrm>
            <a:off x="10317318" y="2714620"/>
            <a:ext cx="3749363" cy="3831279"/>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Map Example: Non-Generic (Old Style)</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dirty="0" smtClean="0"/>
              <a:t>//Non-generic  </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MapExample1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Map </a:t>
            </a:r>
            <a:r>
              <a:rPr lang="en-US" sz="2000" dirty="0" err="1" smtClean="0"/>
              <a:t>map</a:t>
            </a:r>
            <a:r>
              <a:rPr lang="en-US" sz="2000" dirty="0" smtClean="0"/>
              <a:t>=</a:t>
            </a:r>
            <a:r>
              <a:rPr lang="en-US" sz="2000" b="1" dirty="0" smtClean="0"/>
              <a:t>new</a:t>
            </a:r>
            <a:r>
              <a:rPr lang="en-US" sz="2000" dirty="0" smtClean="0"/>
              <a:t> </a:t>
            </a:r>
            <a:r>
              <a:rPr lang="en-US" sz="2000" dirty="0" err="1" smtClean="0"/>
              <a:t>HashMap</a:t>
            </a:r>
            <a:r>
              <a:rPr lang="en-US" sz="2000" dirty="0" smtClean="0"/>
              <a:t>();  </a:t>
            </a:r>
          </a:p>
          <a:p>
            <a:pPr>
              <a:spcBef>
                <a:spcPts val="0"/>
              </a:spcBef>
              <a:buNone/>
            </a:pPr>
            <a:r>
              <a:rPr lang="en-US" sz="2000" dirty="0" smtClean="0"/>
              <a:t>    //Adding elements to map  </a:t>
            </a:r>
          </a:p>
          <a:p>
            <a:pPr>
              <a:spcBef>
                <a:spcPts val="0"/>
              </a:spcBef>
              <a:buNone/>
            </a:pPr>
            <a:r>
              <a:rPr lang="en-US" sz="2000" dirty="0" smtClean="0"/>
              <a:t>    </a:t>
            </a:r>
            <a:r>
              <a:rPr lang="en-US" sz="2000" dirty="0" err="1" smtClean="0"/>
              <a:t>map.put</a:t>
            </a:r>
            <a:r>
              <a:rPr lang="en-US" sz="2000" dirty="0" smtClean="0"/>
              <a:t>(1,"Amit");  </a:t>
            </a:r>
          </a:p>
          <a:p>
            <a:pPr>
              <a:spcBef>
                <a:spcPts val="0"/>
              </a:spcBef>
              <a:buNone/>
            </a:pPr>
            <a:r>
              <a:rPr lang="en-US" sz="2000" dirty="0" smtClean="0"/>
              <a:t>    </a:t>
            </a:r>
            <a:r>
              <a:rPr lang="en-US" sz="2000" dirty="0" err="1" smtClean="0"/>
              <a:t>map.put</a:t>
            </a:r>
            <a:r>
              <a:rPr lang="en-US" sz="2000" dirty="0" smtClean="0"/>
              <a:t>(5,"Rahul");  </a:t>
            </a:r>
          </a:p>
          <a:p>
            <a:pPr>
              <a:spcBef>
                <a:spcPts val="0"/>
              </a:spcBef>
              <a:buNone/>
            </a:pPr>
            <a:r>
              <a:rPr lang="en-US" sz="2000" dirty="0" smtClean="0"/>
              <a:t>    </a:t>
            </a:r>
            <a:r>
              <a:rPr lang="en-US" sz="2000" dirty="0" err="1" smtClean="0"/>
              <a:t>map.put</a:t>
            </a:r>
            <a:r>
              <a:rPr lang="en-US" sz="2000" dirty="0" smtClean="0"/>
              <a:t>(2,"Jai");  </a:t>
            </a:r>
          </a:p>
          <a:p>
            <a:pPr>
              <a:spcBef>
                <a:spcPts val="0"/>
              </a:spcBef>
              <a:buNone/>
            </a:pPr>
            <a:r>
              <a:rPr lang="en-US" sz="2000" dirty="0" smtClean="0"/>
              <a:t>    </a:t>
            </a:r>
            <a:r>
              <a:rPr lang="en-US" sz="2000" dirty="0" err="1" smtClean="0"/>
              <a:t>map.put</a:t>
            </a:r>
            <a:r>
              <a:rPr lang="en-US" sz="2000" dirty="0" smtClean="0"/>
              <a:t>(6,"Amit");  </a:t>
            </a:r>
          </a:p>
          <a:p>
            <a:pPr>
              <a:spcBef>
                <a:spcPts val="0"/>
              </a:spcBef>
              <a:buNone/>
            </a:pPr>
            <a:r>
              <a:rPr lang="en-US" sz="2000" dirty="0" smtClean="0"/>
              <a:t>    //Traversing Map  </a:t>
            </a:r>
          </a:p>
          <a:p>
            <a:pPr>
              <a:spcBef>
                <a:spcPts val="0"/>
              </a:spcBef>
              <a:buNone/>
            </a:pPr>
            <a:r>
              <a:rPr lang="en-US" sz="2000" dirty="0" smtClean="0"/>
              <a:t>    Set </a:t>
            </a:r>
            <a:r>
              <a:rPr lang="en-US" sz="2000" dirty="0" err="1" smtClean="0"/>
              <a:t>set</a:t>
            </a:r>
            <a:r>
              <a:rPr lang="en-US" sz="2000" dirty="0" smtClean="0"/>
              <a:t>=</a:t>
            </a:r>
            <a:r>
              <a:rPr lang="en-US" sz="2000" dirty="0" err="1" smtClean="0"/>
              <a:t>map.entrySet</a:t>
            </a:r>
            <a:r>
              <a:rPr lang="en-US" sz="2000" dirty="0" smtClean="0"/>
              <a:t>();//Converting to Set so that we can traverse  </a:t>
            </a:r>
          </a:p>
          <a:p>
            <a:pPr>
              <a:spcBef>
                <a:spcPts val="0"/>
              </a:spcBef>
              <a:buNone/>
            </a:pPr>
            <a:r>
              <a:rPr lang="en-US" sz="2000" dirty="0" smtClean="0"/>
              <a:t>    </a:t>
            </a:r>
            <a:r>
              <a:rPr lang="en-US" sz="2000" dirty="0" err="1" smtClean="0"/>
              <a:t>Iterator</a:t>
            </a:r>
            <a:r>
              <a:rPr lang="en-US" sz="2000" dirty="0" smtClean="0"/>
              <a:t> </a:t>
            </a:r>
            <a:r>
              <a:rPr lang="en-US" sz="2000" dirty="0" err="1" smtClean="0"/>
              <a:t>itr</a:t>
            </a:r>
            <a:r>
              <a:rPr lang="en-US" sz="2000" dirty="0" smtClean="0"/>
              <a:t>=</a:t>
            </a:r>
            <a:r>
              <a:rPr lang="en-US" sz="2000" dirty="0" err="1" smtClean="0"/>
              <a:t>set.iterator</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itr.hasNext</a:t>
            </a:r>
            <a:r>
              <a:rPr lang="en-US" sz="2000" dirty="0" smtClean="0"/>
              <a:t>()){  </a:t>
            </a:r>
          </a:p>
          <a:p>
            <a:pPr>
              <a:spcBef>
                <a:spcPts val="0"/>
              </a:spcBef>
              <a:buNone/>
            </a:pPr>
            <a:r>
              <a:rPr lang="en-US" sz="2000" dirty="0" smtClean="0"/>
              <a:t>        //Converting to </a:t>
            </a:r>
            <a:r>
              <a:rPr lang="en-US" sz="2000" dirty="0" err="1" smtClean="0"/>
              <a:t>Map.Entry</a:t>
            </a:r>
            <a:r>
              <a:rPr lang="en-US" sz="2000" dirty="0" smtClean="0"/>
              <a:t> so that we can get key and value separately  </a:t>
            </a:r>
          </a:p>
          <a:p>
            <a:pPr>
              <a:spcBef>
                <a:spcPts val="0"/>
              </a:spcBef>
              <a:buNone/>
            </a:pPr>
            <a:r>
              <a:rPr lang="en-US" sz="2000" dirty="0" smtClean="0"/>
              <a:t>        </a:t>
            </a:r>
            <a:r>
              <a:rPr lang="en-US" sz="2000" dirty="0" err="1" smtClean="0"/>
              <a:t>Map.Entry</a:t>
            </a:r>
            <a:r>
              <a:rPr lang="en-US" sz="2000" dirty="0" smtClean="0"/>
              <a:t> entry=(</a:t>
            </a:r>
            <a:r>
              <a:rPr lang="en-US" sz="2000" dirty="0" err="1" smtClean="0"/>
              <a:t>Map.Entry</a:t>
            </a:r>
            <a:r>
              <a:rPr lang="en-US" sz="2000" dirty="0" smtClean="0"/>
              <a:t>)</a:t>
            </a:r>
            <a:r>
              <a:rPr lang="en-US" sz="2000" dirty="0" err="1" smtClean="0"/>
              <a:t>itr.next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entry.getKey</a:t>
            </a:r>
            <a:r>
              <a:rPr lang="en-US" sz="2000" dirty="0" smtClean="0"/>
              <a:t>()+" "+</a:t>
            </a:r>
            <a:r>
              <a:rPr lang="en-US" sz="2000" dirty="0" err="1" smtClean="0"/>
              <a:t>entry.getValue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Map Example: Generic (New Style)</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//Elements can traverse in any order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Map Example: </a:t>
            </a:r>
            <a:r>
              <a:rPr lang="en-US" dirty="0" err="1" smtClean="0"/>
              <a:t>comparingByKey</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MapExample3{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//Returns a Set view of the mappings contained in this map        </a:t>
            </a:r>
          </a:p>
          <a:p>
            <a:pPr>
              <a:spcBef>
                <a:spcPts val="0"/>
              </a:spcBef>
              <a:buNone/>
            </a:pPr>
            <a:r>
              <a:rPr lang="en-US" sz="2000" dirty="0" smtClean="0"/>
              <a:t>      </a:t>
            </a:r>
            <a:r>
              <a:rPr lang="en-US" sz="2000" dirty="0" err="1" smtClean="0"/>
              <a:t>map.entrySet</a:t>
            </a:r>
            <a:r>
              <a:rPr lang="en-US" sz="2000" dirty="0" smtClean="0"/>
              <a:t>()  </a:t>
            </a:r>
          </a:p>
          <a:p>
            <a:pPr>
              <a:spcBef>
                <a:spcPts val="0"/>
              </a:spcBef>
              <a:buNone/>
            </a:pPr>
            <a:r>
              <a:rPr lang="en-US" sz="2000" dirty="0" smtClean="0"/>
              <a:t>      //Returns a sequential Stream with this collection as its source  </a:t>
            </a:r>
          </a:p>
          <a:p>
            <a:pPr>
              <a:spcBef>
                <a:spcPts val="0"/>
              </a:spcBef>
              <a:buNone/>
            </a:pPr>
            <a:r>
              <a:rPr lang="en-US" sz="2000" dirty="0" smtClean="0"/>
              <a:t>      .stream()  </a:t>
            </a:r>
          </a:p>
          <a:p>
            <a:pPr>
              <a:spcBef>
                <a:spcPts val="0"/>
              </a:spcBef>
              <a:buNone/>
            </a:pPr>
            <a:r>
              <a:rPr lang="en-US" sz="2000" dirty="0" smtClean="0"/>
              <a:t>      //Sorted according to the provided Comparator  </a:t>
            </a:r>
          </a:p>
          <a:p>
            <a:pPr>
              <a:spcBef>
                <a:spcPts val="0"/>
              </a:spcBef>
              <a:buNone/>
            </a:pPr>
            <a:r>
              <a:rPr lang="en-US" sz="2000" dirty="0" smtClean="0"/>
              <a:t>      .sorted(</a:t>
            </a:r>
            <a:r>
              <a:rPr lang="en-US" sz="2000" dirty="0" err="1" smtClean="0"/>
              <a:t>Map.Entry.comparingByKey</a:t>
            </a:r>
            <a:r>
              <a:rPr lang="en-US" sz="2000" dirty="0" smtClean="0"/>
              <a:t>())  </a:t>
            </a:r>
          </a:p>
          <a:p>
            <a:pPr>
              <a:spcBef>
                <a:spcPts val="0"/>
              </a:spcBef>
              <a:buNone/>
            </a:pPr>
            <a:r>
              <a:rPr lang="en-US" sz="2000" dirty="0" smtClean="0"/>
              <a:t>      //Performs an action for each element of this stream  </a:t>
            </a:r>
          </a:p>
          <a:p>
            <a:pPr>
              <a:spcBef>
                <a:spcPts val="0"/>
              </a:spcBef>
              <a:buNone/>
            </a:pPr>
            <a:r>
              <a:rPr lang="en-US" sz="2000" dirty="0" smtClean="0"/>
              <a:t>      .</a:t>
            </a:r>
            <a:r>
              <a:rPr lang="en-US" sz="2000" dirty="0" err="1" smtClean="0"/>
              <a:t>forEach</a:t>
            </a:r>
            <a:r>
              <a:rPr lang="en-US" sz="2000" dirty="0" smtClean="0"/>
              <a:t>(</a:t>
            </a:r>
            <a:r>
              <a:rPr lang="en-US" sz="2000" dirty="0" err="1" smtClean="0"/>
              <a:t>System.out</a:t>
            </a:r>
            <a:r>
              <a:rPr lang="en-US" sz="2000" dirty="0" smtClean="0"/>
              <a:t>::</a:t>
            </a:r>
            <a:r>
              <a:rPr lang="en-US" sz="2000" dirty="0" err="1" smtClean="0"/>
              <a:t>println</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Map Example: </a:t>
            </a:r>
            <a:r>
              <a:rPr lang="en-GB" dirty="0" err="1" smtClean="0"/>
              <a:t>comparingByKey</a:t>
            </a:r>
            <a:r>
              <a:rPr lang="en-GB" dirty="0" smtClean="0"/>
              <a:t>() in Descending Order</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//Returns a Set view of the mappings contained in this map    </a:t>
            </a:r>
          </a:p>
          <a:p>
            <a:pPr>
              <a:spcBef>
                <a:spcPts val="0"/>
              </a:spcBef>
              <a:buNone/>
            </a:pPr>
            <a:r>
              <a:rPr lang="en-US" sz="2000" dirty="0" smtClean="0"/>
              <a:t>      </a:t>
            </a:r>
            <a:r>
              <a:rPr lang="en-US" sz="2000" dirty="0" err="1" smtClean="0"/>
              <a:t>map.entrySet</a:t>
            </a:r>
            <a:r>
              <a:rPr lang="en-US" sz="2000" dirty="0" smtClean="0"/>
              <a:t>()  </a:t>
            </a:r>
          </a:p>
          <a:p>
            <a:pPr>
              <a:spcBef>
                <a:spcPts val="0"/>
              </a:spcBef>
              <a:buNone/>
            </a:pPr>
            <a:r>
              <a:rPr lang="en-US" sz="2000" dirty="0" smtClean="0"/>
              <a:t>      //Returns a sequential Stream with this collection as its source  </a:t>
            </a:r>
          </a:p>
          <a:p>
            <a:pPr>
              <a:spcBef>
                <a:spcPts val="0"/>
              </a:spcBef>
              <a:buNone/>
            </a:pPr>
            <a:r>
              <a:rPr lang="en-US" sz="2000" dirty="0" smtClean="0"/>
              <a:t>      .stream()  </a:t>
            </a:r>
          </a:p>
          <a:p>
            <a:pPr>
              <a:spcBef>
                <a:spcPts val="0"/>
              </a:spcBef>
              <a:buNone/>
            </a:pPr>
            <a:r>
              <a:rPr lang="en-US" sz="2000" dirty="0" smtClean="0"/>
              <a:t>      //Sorted according to the provided Comparator  </a:t>
            </a:r>
          </a:p>
          <a:p>
            <a:pPr>
              <a:spcBef>
                <a:spcPts val="0"/>
              </a:spcBef>
              <a:buNone/>
            </a:pPr>
            <a:r>
              <a:rPr lang="en-US" sz="2000" dirty="0" smtClean="0"/>
              <a:t>      .sorted(</a:t>
            </a:r>
            <a:r>
              <a:rPr lang="en-US" sz="2000" dirty="0" err="1" smtClean="0"/>
              <a:t>Map.Entry.comparingByKey</a:t>
            </a:r>
            <a:r>
              <a:rPr lang="en-US" sz="2000" dirty="0" smtClean="0"/>
              <a:t>(</a:t>
            </a:r>
            <a:r>
              <a:rPr lang="en-US" sz="2000" dirty="0" err="1" smtClean="0"/>
              <a:t>Comparator.reverseOrder</a:t>
            </a:r>
            <a:r>
              <a:rPr lang="en-US" sz="2000" dirty="0" smtClean="0"/>
              <a:t>()))  </a:t>
            </a:r>
          </a:p>
          <a:p>
            <a:pPr>
              <a:spcBef>
                <a:spcPts val="0"/>
              </a:spcBef>
              <a:buNone/>
            </a:pPr>
            <a:r>
              <a:rPr lang="en-US" sz="2000" dirty="0" smtClean="0"/>
              <a:t>      //Performs an action for each element of this stream  </a:t>
            </a:r>
          </a:p>
          <a:p>
            <a:pPr>
              <a:spcBef>
                <a:spcPts val="0"/>
              </a:spcBef>
              <a:buNone/>
            </a:pPr>
            <a:r>
              <a:rPr lang="en-US" sz="2000" dirty="0" smtClean="0"/>
              <a:t>      .</a:t>
            </a:r>
            <a:r>
              <a:rPr lang="en-US" sz="2000" dirty="0" err="1" smtClean="0"/>
              <a:t>forEach</a:t>
            </a:r>
            <a:r>
              <a:rPr lang="en-US" sz="2000" dirty="0" smtClean="0"/>
              <a:t>(</a:t>
            </a:r>
            <a:r>
              <a:rPr lang="en-US" sz="2000" dirty="0" err="1" smtClean="0"/>
              <a:t>System.out</a:t>
            </a:r>
            <a:r>
              <a:rPr lang="en-US" sz="2000" dirty="0" smtClean="0"/>
              <a:t>::</a:t>
            </a:r>
            <a:r>
              <a:rPr lang="en-US" sz="2000" dirty="0" err="1" smtClean="0"/>
              <a:t>println</a:t>
            </a:r>
            <a:r>
              <a:rPr lang="en-US" sz="2000" dirty="0" smtClean="0"/>
              <a:t>);  </a:t>
            </a:r>
          </a:p>
          <a:p>
            <a:pPr>
              <a:spcBef>
                <a:spcPts val="0"/>
              </a:spcBef>
              <a:buNone/>
            </a:pPr>
            <a:r>
              <a:rPr lang="en-US" sz="2000" dirty="0" smtClean="0"/>
              <a:t> }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Map Example: </a:t>
            </a:r>
            <a:r>
              <a:rPr lang="en-US" dirty="0" err="1" smtClean="0"/>
              <a:t>comparingByValue</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MapExample5{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//Returns a Set view of the mappings contained in this map    </a:t>
            </a:r>
          </a:p>
          <a:p>
            <a:pPr>
              <a:spcBef>
                <a:spcPts val="0"/>
              </a:spcBef>
              <a:buNone/>
            </a:pPr>
            <a:r>
              <a:rPr lang="en-US" sz="2000" dirty="0" smtClean="0"/>
              <a:t>      </a:t>
            </a:r>
            <a:r>
              <a:rPr lang="en-US" sz="2000" dirty="0" err="1" smtClean="0"/>
              <a:t>map.entrySet</a:t>
            </a:r>
            <a:r>
              <a:rPr lang="en-US" sz="2000" dirty="0" smtClean="0"/>
              <a:t>()  </a:t>
            </a:r>
          </a:p>
          <a:p>
            <a:pPr>
              <a:spcBef>
                <a:spcPts val="0"/>
              </a:spcBef>
              <a:buNone/>
            </a:pPr>
            <a:r>
              <a:rPr lang="en-US" sz="2000" dirty="0" smtClean="0"/>
              <a:t>      //Returns a sequential Stream with this collection as its source  </a:t>
            </a:r>
          </a:p>
          <a:p>
            <a:pPr>
              <a:spcBef>
                <a:spcPts val="0"/>
              </a:spcBef>
              <a:buNone/>
            </a:pPr>
            <a:r>
              <a:rPr lang="en-US" sz="2000" dirty="0" smtClean="0"/>
              <a:t>      .stream()  </a:t>
            </a:r>
          </a:p>
          <a:p>
            <a:pPr>
              <a:spcBef>
                <a:spcPts val="0"/>
              </a:spcBef>
              <a:buNone/>
            </a:pPr>
            <a:r>
              <a:rPr lang="en-US" sz="2000" dirty="0" smtClean="0"/>
              <a:t>      //Sorted according to the provided Comparator  </a:t>
            </a:r>
          </a:p>
          <a:p>
            <a:pPr>
              <a:spcBef>
                <a:spcPts val="0"/>
              </a:spcBef>
              <a:buNone/>
            </a:pPr>
            <a:r>
              <a:rPr lang="en-US" sz="2000" dirty="0" smtClean="0"/>
              <a:t>      .sorted(</a:t>
            </a:r>
            <a:r>
              <a:rPr lang="en-US" sz="2000" dirty="0" err="1" smtClean="0"/>
              <a:t>Map.Entry.comparingByValue</a:t>
            </a:r>
            <a:r>
              <a:rPr lang="en-US" sz="2000" dirty="0" smtClean="0"/>
              <a:t>())  </a:t>
            </a:r>
          </a:p>
          <a:p>
            <a:pPr>
              <a:spcBef>
                <a:spcPts val="0"/>
              </a:spcBef>
              <a:buNone/>
            </a:pPr>
            <a:r>
              <a:rPr lang="en-US" sz="2000" dirty="0" smtClean="0"/>
              <a:t>      //Performs an action for each element of this stream  </a:t>
            </a:r>
          </a:p>
          <a:p>
            <a:pPr>
              <a:spcBef>
                <a:spcPts val="0"/>
              </a:spcBef>
              <a:buNone/>
            </a:pPr>
            <a:r>
              <a:rPr lang="en-US" sz="2000" dirty="0" smtClean="0"/>
              <a:t>      .</a:t>
            </a:r>
            <a:r>
              <a:rPr lang="en-US" sz="2000" dirty="0" err="1" smtClean="0"/>
              <a:t>forEach</a:t>
            </a:r>
            <a:r>
              <a:rPr lang="en-US" sz="2000" dirty="0" smtClean="0"/>
              <a:t>(</a:t>
            </a:r>
            <a:r>
              <a:rPr lang="en-US" sz="2000" dirty="0" err="1" smtClean="0"/>
              <a:t>System.out</a:t>
            </a:r>
            <a:r>
              <a:rPr lang="en-US" sz="2000" dirty="0" smtClean="0"/>
              <a:t>::</a:t>
            </a:r>
            <a:r>
              <a:rPr lang="en-US" sz="2000" dirty="0" err="1" smtClean="0"/>
              <a:t>println</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Map Example: </a:t>
            </a:r>
            <a:r>
              <a:rPr lang="en-GB" dirty="0" err="1" smtClean="0"/>
              <a:t>comparingByValue</a:t>
            </a:r>
            <a:r>
              <a:rPr lang="en-GB" dirty="0" smtClean="0"/>
              <a:t>() in Descending Order</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MapExample6{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//Returns a Set view of the mappings contained in this map    </a:t>
            </a:r>
          </a:p>
          <a:p>
            <a:pPr>
              <a:spcBef>
                <a:spcPts val="0"/>
              </a:spcBef>
              <a:buNone/>
            </a:pPr>
            <a:r>
              <a:rPr lang="en-US" sz="2000" dirty="0" smtClean="0"/>
              <a:t>     </a:t>
            </a:r>
            <a:r>
              <a:rPr lang="en-US" sz="2000" dirty="0" err="1" smtClean="0"/>
              <a:t>map.entrySet</a:t>
            </a:r>
            <a:r>
              <a:rPr lang="en-US" sz="2000" dirty="0" smtClean="0"/>
              <a:t>()  </a:t>
            </a:r>
          </a:p>
          <a:p>
            <a:pPr>
              <a:spcBef>
                <a:spcPts val="0"/>
              </a:spcBef>
              <a:buNone/>
            </a:pPr>
            <a:r>
              <a:rPr lang="en-US" sz="2000" dirty="0" smtClean="0"/>
              <a:t>     //Returns a sequential Stream with this collection as its source  </a:t>
            </a:r>
          </a:p>
          <a:p>
            <a:pPr>
              <a:spcBef>
                <a:spcPts val="0"/>
              </a:spcBef>
              <a:buNone/>
            </a:pPr>
            <a:r>
              <a:rPr lang="en-US" sz="2000" dirty="0" smtClean="0"/>
              <a:t>     .stream()  </a:t>
            </a:r>
          </a:p>
          <a:p>
            <a:pPr>
              <a:spcBef>
                <a:spcPts val="0"/>
              </a:spcBef>
              <a:buNone/>
            </a:pPr>
            <a:r>
              <a:rPr lang="en-US" sz="2000" dirty="0" smtClean="0"/>
              <a:t>     //Sorted according to the provided Comparator  </a:t>
            </a:r>
          </a:p>
          <a:p>
            <a:pPr>
              <a:spcBef>
                <a:spcPts val="0"/>
              </a:spcBef>
              <a:buNone/>
            </a:pPr>
            <a:r>
              <a:rPr lang="en-US" sz="2000" dirty="0" smtClean="0"/>
              <a:t>     .sorted(</a:t>
            </a:r>
            <a:r>
              <a:rPr lang="en-US" sz="2000" dirty="0" err="1" smtClean="0"/>
              <a:t>Map.Entry.comparingByValue</a:t>
            </a:r>
            <a:r>
              <a:rPr lang="en-US" sz="2000" dirty="0" smtClean="0"/>
              <a:t>(</a:t>
            </a:r>
            <a:r>
              <a:rPr lang="en-US" sz="2000" dirty="0" err="1" smtClean="0"/>
              <a:t>Comparator.reverseOrder</a:t>
            </a:r>
            <a:r>
              <a:rPr lang="en-US" sz="2000" dirty="0" smtClean="0"/>
              <a:t>()))  </a:t>
            </a:r>
          </a:p>
          <a:p>
            <a:pPr>
              <a:spcBef>
                <a:spcPts val="0"/>
              </a:spcBef>
              <a:buNone/>
            </a:pPr>
            <a:r>
              <a:rPr lang="en-US" sz="2000" dirty="0" smtClean="0"/>
              <a:t>     //Performs an action for each element of this stream  </a:t>
            </a:r>
          </a:p>
          <a:p>
            <a:pPr>
              <a:spcBef>
                <a:spcPts val="0"/>
              </a:spcBef>
              <a:buNone/>
            </a:pPr>
            <a:r>
              <a:rPr lang="en-US" sz="2000" dirty="0" smtClean="0"/>
              <a:t>     .</a:t>
            </a:r>
            <a:r>
              <a:rPr lang="en-US" sz="2000" dirty="0" err="1" smtClean="0"/>
              <a:t>forEach</a:t>
            </a:r>
            <a:r>
              <a:rPr lang="en-US" sz="2000" dirty="0" smtClean="0"/>
              <a:t>(</a:t>
            </a:r>
            <a:r>
              <a:rPr lang="en-US" sz="2000" dirty="0" err="1" smtClean="0"/>
              <a:t>System.out</a:t>
            </a:r>
            <a:r>
              <a:rPr lang="en-US" sz="2000" dirty="0" smtClean="0"/>
              <a:t>::</a:t>
            </a:r>
            <a:r>
              <a:rPr lang="en-US" sz="2000" dirty="0" err="1" smtClean="0"/>
              <a:t>println</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HashMap</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Java </a:t>
            </a:r>
            <a:r>
              <a:rPr lang="en-GB" b="1" dirty="0" err="1" smtClean="0"/>
              <a:t>HashMap</a:t>
            </a:r>
            <a:r>
              <a:rPr lang="en-GB" dirty="0" smtClean="0"/>
              <a:t> class implements the Map interface which allows us </a:t>
            </a:r>
            <a:r>
              <a:rPr lang="en-GB" i="1" dirty="0" smtClean="0"/>
              <a:t>to store key and value pair</a:t>
            </a:r>
            <a:r>
              <a:rPr lang="en-GB" dirty="0" smtClean="0"/>
              <a:t>, where keys should be unique. If you try to insert the duplicate key, it will replace the element of the corresponding key. It is easy to perform operations using the key index like </a:t>
            </a:r>
            <a:r>
              <a:rPr lang="en-GB" dirty="0" err="1" smtClean="0"/>
              <a:t>updation</a:t>
            </a:r>
            <a:r>
              <a:rPr lang="en-GB" dirty="0" smtClean="0"/>
              <a:t>, deletion, etc. </a:t>
            </a:r>
            <a:r>
              <a:rPr lang="en-GB" dirty="0" err="1" smtClean="0"/>
              <a:t>HashMap</a:t>
            </a:r>
            <a:r>
              <a:rPr lang="en-GB" dirty="0" smtClean="0"/>
              <a:t> class is found in the </a:t>
            </a:r>
            <a:r>
              <a:rPr lang="en-GB" dirty="0" err="1" smtClean="0"/>
              <a:t>java.util</a:t>
            </a:r>
            <a:r>
              <a:rPr lang="en-GB" dirty="0" smtClean="0"/>
              <a:t> package.</a:t>
            </a:r>
          </a:p>
          <a:p>
            <a:r>
              <a:rPr lang="en-GB" dirty="0" err="1" smtClean="0"/>
              <a:t>HashMap</a:t>
            </a:r>
            <a:r>
              <a:rPr lang="en-GB" dirty="0" smtClean="0"/>
              <a:t> in Java is like the legacy </a:t>
            </a:r>
            <a:r>
              <a:rPr lang="en-GB" dirty="0" err="1" smtClean="0"/>
              <a:t>Hashtable</a:t>
            </a:r>
            <a:r>
              <a:rPr lang="en-GB" dirty="0" smtClean="0"/>
              <a:t> class, but it is not synchronized. It allows us to store the null elements as well, but there should be only one null key. Since Java 5, it is denoted as </a:t>
            </a:r>
            <a:r>
              <a:rPr lang="en-GB" dirty="0" err="1" smtClean="0"/>
              <a:t>HashMap</a:t>
            </a:r>
            <a:r>
              <a:rPr lang="en-GB" dirty="0" smtClean="0"/>
              <a:t>&lt;K,V&gt;, where K stands for key and V for value. It inherits the </a:t>
            </a:r>
            <a:r>
              <a:rPr lang="en-GB" dirty="0" err="1" smtClean="0"/>
              <a:t>AbstractMap</a:t>
            </a:r>
            <a:r>
              <a:rPr lang="en-GB" dirty="0" smtClean="0"/>
              <a:t> class and implements the Map interface.</a:t>
            </a:r>
            <a:endParaRPr lang="en-GB" smtClean="0"/>
          </a:p>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HashMapExample1{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&gt;();//Creating </a:t>
            </a:r>
            <a:r>
              <a:rPr lang="en-US" sz="2000" dirty="0" err="1" smtClean="0"/>
              <a:t>HashMap</a:t>
            </a:r>
            <a:r>
              <a:rPr lang="en-US" sz="2000" dirty="0" smtClean="0"/>
              <a:t>    </a:t>
            </a:r>
          </a:p>
          <a:p>
            <a:pPr>
              <a:spcBef>
                <a:spcPts val="0"/>
              </a:spcBef>
              <a:buNone/>
            </a:pPr>
            <a:r>
              <a:rPr lang="en-US" sz="2000" dirty="0" smtClean="0"/>
              <a:t>   </a:t>
            </a:r>
            <a:r>
              <a:rPr lang="en-US" sz="2000" dirty="0" err="1" smtClean="0"/>
              <a:t>map.put</a:t>
            </a:r>
            <a:r>
              <a:rPr lang="en-US" sz="2000" dirty="0" smtClean="0"/>
              <a:t>(1,"Mango");  //Put elements in Map  </a:t>
            </a:r>
          </a:p>
          <a:p>
            <a:pPr>
              <a:spcBef>
                <a:spcPts val="0"/>
              </a:spcBef>
              <a:buNone/>
            </a:pPr>
            <a:r>
              <a:rPr lang="en-US" sz="2000" dirty="0" smtClean="0"/>
              <a:t>   </a:t>
            </a:r>
            <a:r>
              <a:rPr lang="en-US" sz="2000" dirty="0" err="1" smtClean="0"/>
              <a:t>map.put</a:t>
            </a:r>
            <a:r>
              <a:rPr lang="en-US" sz="2000" dirty="0" smtClean="0"/>
              <a:t>(2,"Apple");    </a:t>
            </a:r>
          </a:p>
          <a:p>
            <a:pPr>
              <a:spcBef>
                <a:spcPts val="0"/>
              </a:spcBef>
              <a:buNone/>
            </a:pPr>
            <a:r>
              <a:rPr lang="en-US" sz="2000" dirty="0" smtClean="0"/>
              <a:t>   </a:t>
            </a:r>
            <a:r>
              <a:rPr lang="en-US" sz="2000" dirty="0" err="1" smtClean="0"/>
              <a:t>map.put</a:t>
            </a:r>
            <a:r>
              <a:rPr lang="en-US" sz="2000" dirty="0" smtClean="0"/>
              <a:t>(3,"Banana");   </a:t>
            </a:r>
          </a:p>
          <a:p>
            <a:pPr>
              <a:spcBef>
                <a:spcPts val="0"/>
              </a:spcBef>
              <a:buNone/>
            </a:pPr>
            <a:r>
              <a:rPr lang="en-US" sz="2000" dirty="0" smtClean="0"/>
              <a:t>   </a:t>
            </a:r>
            <a:r>
              <a:rPr lang="en-US" sz="2000" dirty="0" err="1" smtClean="0"/>
              <a:t>map.put</a:t>
            </a:r>
            <a:r>
              <a:rPr lang="en-US" sz="2000" dirty="0" smtClean="0"/>
              <a:t>(4,"Grapes");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("Iterating </a:t>
            </a:r>
            <a:r>
              <a:rPr lang="en-US" sz="2000" dirty="0" err="1" smtClean="0"/>
              <a:t>Hashmap</a:t>
            </a: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 : </a:t>
            </a:r>
            <a:r>
              <a:rPr lang="en-US" sz="2000" dirty="0" err="1" smtClean="0"/>
              <a:t>map.entrySet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Byte Stream and Character Stream</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pic>
        <p:nvPicPr>
          <p:cNvPr id="5" name="Content Placeholder 4" descr="https://media.geeksforgeeks.org/wp-content/uploads/20191127121553/Java-stream-classification-filetype2.png"/>
          <p:cNvPicPr>
            <a:picLocks noGrp="1"/>
          </p:cNvPicPr>
          <p:nvPr>
            <p:ph idx="1"/>
          </p:nvPr>
        </p:nvPicPr>
        <p:blipFill>
          <a:blip r:embed="rId2"/>
          <a:srcRect/>
          <a:stretch>
            <a:fillRect/>
          </a:stretch>
        </p:blipFill>
        <p:spPr bwMode="auto">
          <a:xfrm>
            <a:off x="2997414" y="1428736"/>
            <a:ext cx="7170552" cy="4786346"/>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Duplicate Key on </a:t>
            </a:r>
            <a:r>
              <a:rPr lang="en-GB" dirty="0" err="1" smtClean="0"/>
              <a:t>HashMap</a:t>
            </a:r>
            <a:r>
              <a:rPr lang="en-GB" dirty="0" smtClean="0"/>
              <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 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HashMapExample2{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&gt;();//Creating </a:t>
            </a:r>
            <a:r>
              <a:rPr lang="en-US" sz="2000" dirty="0" err="1" smtClean="0"/>
              <a:t>HashMap</a:t>
            </a:r>
            <a:r>
              <a:rPr lang="en-US" sz="2000" dirty="0" smtClean="0"/>
              <a:t>    </a:t>
            </a:r>
          </a:p>
          <a:p>
            <a:pPr>
              <a:spcBef>
                <a:spcPts val="0"/>
              </a:spcBef>
              <a:buNone/>
            </a:pPr>
            <a:r>
              <a:rPr lang="en-US" sz="2000" dirty="0" smtClean="0"/>
              <a:t>   </a:t>
            </a:r>
            <a:r>
              <a:rPr lang="en-US" sz="2000" dirty="0" err="1" smtClean="0"/>
              <a:t>map.put</a:t>
            </a:r>
            <a:r>
              <a:rPr lang="en-US" sz="2000" dirty="0" smtClean="0"/>
              <a:t>(1,"Mango");  //Put elements in Map  </a:t>
            </a:r>
          </a:p>
          <a:p>
            <a:pPr>
              <a:spcBef>
                <a:spcPts val="0"/>
              </a:spcBef>
              <a:buNone/>
            </a:pPr>
            <a:r>
              <a:rPr lang="en-US" sz="2000" dirty="0" smtClean="0"/>
              <a:t>   </a:t>
            </a:r>
            <a:r>
              <a:rPr lang="en-US" sz="2000" dirty="0" err="1" smtClean="0"/>
              <a:t>map.put</a:t>
            </a:r>
            <a:r>
              <a:rPr lang="en-US" sz="2000" dirty="0" smtClean="0"/>
              <a:t>(2,"Apple");    </a:t>
            </a:r>
          </a:p>
          <a:p>
            <a:pPr>
              <a:spcBef>
                <a:spcPts val="0"/>
              </a:spcBef>
              <a:buNone/>
            </a:pPr>
            <a:r>
              <a:rPr lang="en-US" sz="2000" dirty="0" smtClean="0"/>
              <a:t>   </a:t>
            </a:r>
            <a:r>
              <a:rPr lang="en-US" sz="2000" dirty="0" err="1" smtClean="0"/>
              <a:t>map.put</a:t>
            </a:r>
            <a:r>
              <a:rPr lang="en-US" sz="2000" dirty="0" smtClean="0"/>
              <a:t>(3,"Banana");   </a:t>
            </a:r>
          </a:p>
          <a:p>
            <a:pPr>
              <a:spcBef>
                <a:spcPts val="0"/>
              </a:spcBef>
              <a:buNone/>
            </a:pPr>
            <a:r>
              <a:rPr lang="en-US" sz="2000" dirty="0" smtClean="0"/>
              <a:t>   </a:t>
            </a:r>
            <a:r>
              <a:rPr lang="en-US" sz="2000" dirty="0" err="1" smtClean="0"/>
              <a:t>map.put</a:t>
            </a:r>
            <a:r>
              <a:rPr lang="en-US" sz="2000" dirty="0" smtClean="0"/>
              <a:t>(1,"Grapes"); //trying duplicate key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("Iterating </a:t>
            </a:r>
            <a:r>
              <a:rPr lang="en-US" sz="2000" dirty="0" err="1" smtClean="0"/>
              <a:t>Hashmap</a:t>
            </a: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 : </a:t>
            </a:r>
            <a:r>
              <a:rPr lang="en-US" sz="2000" dirty="0" err="1" smtClean="0"/>
              <a:t>map.entrySet</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a:t>
            </a:r>
            <a:r>
              <a:rPr lang="en-GB" dirty="0" err="1" smtClean="0"/>
              <a:t>HashMap</a:t>
            </a:r>
            <a:r>
              <a:rPr lang="en-GB" dirty="0" smtClean="0"/>
              <a:t> example to add() elements</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HashMap1{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r>
              <a:rPr lang="en-US" sz="2000" dirty="0" err="1" smtClean="0"/>
              <a:t>hm</a:t>
            </a:r>
            <a:r>
              <a:rPr lang="en-US" sz="2000" dirty="0" smtClean="0"/>
              <a:t>=</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System.out.println</a:t>
            </a:r>
            <a:r>
              <a:rPr lang="en-US" sz="2000" dirty="0" smtClean="0"/>
              <a:t>("Initial list of elements: "+</a:t>
            </a:r>
            <a:r>
              <a:rPr lang="en-US" sz="2000" dirty="0" err="1" smtClean="0"/>
              <a:t>hm</a:t>
            </a:r>
            <a:r>
              <a:rPr lang="en-US" sz="2000" dirty="0" smtClean="0"/>
              <a:t>);  </a:t>
            </a:r>
          </a:p>
          <a:p>
            <a:pPr>
              <a:spcBef>
                <a:spcPts val="0"/>
              </a:spcBef>
              <a:buNone/>
            </a:pPr>
            <a:r>
              <a:rPr lang="en-US" sz="2000" dirty="0" smtClean="0"/>
              <a:t>      </a:t>
            </a:r>
            <a:r>
              <a:rPr lang="en-US" sz="2000" dirty="0" err="1" smtClean="0"/>
              <a:t>hm.put</a:t>
            </a:r>
            <a:r>
              <a:rPr lang="en-US" sz="2000" dirty="0" smtClean="0"/>
              <a:t>(100,"Amit");    </a:t>
            </a:r>
          </a:p>
          <a:p>
            <a:pPr>
              <a:spcBef>
                <a:spcPts val="0"/>
              </a:spcBef>
              <a:buNone/>
            </a:pPr>
            <a:r>
              <a:rPr lang="en-US" sz="2000" dirty="0" smtClean="0"/>
              <a:t>      </a:t>
            </a:r>
            <a:r>
              <a:rPr lang="en-US" sz="2000" dirty="0" err="1" smtClean="0"/>
              <a:t>hm.put</a:t>
            </a:r>
            <a:r>
              <a:rPr lang="en-US" sz="2000" dirty="0" smtClean="0"/>
              <a:t>(101,"Vijay");    </a:t>
            </a:r>
          </a:p>
          <a:p>
            <a:pPr>
              <a:spcBef>
                <a:spcPts val="0"/>
              </a:spcBef>
              <a:buNone/>
            </a:pPr>
            <a:r>
              <a:rPr lang="en-US" sz="2000" dirty="0" smtClean="0"/>
              <a:t>      </a:t>
            </a:r>
            <a:r>
              <a:rPr lang="en-US" sz="2000" dirty="0" err="1" smtClean="0"/>
              <a:t>hm.put</a:t>
            </a:r>
            <a:r>
              <a:rPr lang="en-US" sz="2000" dirty="0" smtClean="0"/>
              <a:t>(102,"Rahul");   </a:t>
            </a:r>
          </a:p>
          <a:p>
            <a:pPr>
              <a:spcBef>
                <a:spcPts val="0"/>
              </a:spcBef>
              <a:buNone/>
            </a:pP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put() method ");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hm.putIfAbsent</a:t>
            </a:r>
            <a:r>
              <a:rPr lang="en-US" sz="2000" dirty="0" smtClean="0"/>
              <a:t>(103, "</a:t>
            </a:r>
            <a:r>
              <a:rPr lang="en-US" sz="2000" dirty="0" err="1" smtClean="0"/>
              <a:t>Gaurav</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putIfAbsent</a:t>
            </a:r>
            <a:r>
              <a:rPr lang="en-US" sz="2000" dirty="0" smtClean="0"/>
              <a:t>() method ");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(104,"Ravi");  </a:t>
            </a:r>
          </a:p>
          <a:p>
            <a:pPr>
              <a:spcBef>
                <a:spcPts val="0"/>
              </a:spcBef>
              <a:buNone/>
            </a:pPr>
            <a:r>
              <a:rPr lang="en-US" sz="2000" dirty="0" smtClean="0"/>
              <a:t>      </a:t>
            </a:r>
            <a:r>
              <a:rPr lang="en-US" sz="2000" dirty="0" err="1" smtClean="0"/>
              <a:t>map.putAll</a:t>
            </a:r>
            <a:r>
              <a:rPr lang="en-US" sz="2000" dirty="0" smtClean="0"/>
              <a:t>(</a:t>
            </a:r>
            <a:r>
              <a:rPr lang="en-US" sz="2000" dirty="0" err="1" smtClean="0"/>
              <a:t>hm</a:t>
            </a:r>
            <a:r>
              <a:rPr lang="en-US" sz="2000" dirty="0" smtClean="0"/>
              <a:t>);  </a:t>
            </a:r>
          </a:p>
          <a:p>
            <a:pPr>
              <a:spcBef>
                <a:spcPts val="0"/>
              </a:spcBef>
              <a:buNone/>
            </a:pPr>
            <a:r>
              <a:rPr lang="en-US" sz="2000" dirty="0" smtClean="0"/>
              <a:t>      </a:t>
            </a:r>
            <a:r>
              <a:rPr lang="en-US" sz="2000" dirty="0" err="1" smtClean="0"/>
              <a:t>System.out.println</a:t>
            </a:r>
            <a:r>
              <a:rPr lang="en-US" sz="2000" dirty="0" smtClean="0"/>
              <a:t>("After invoking </a:t>
            </a:r>
            <a:r>
              <a:rPr lang="en-US" sz="2000" dirty="0" err="1" smtClean="0"/>
              <a:t>putAll</a:t>
            </a:r>
            <a:r>
              <a:rPr lang="en-US" sz="2000" dirty="0" smtClean="0"/>
              <a:t>() method ");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a:t>
            </a:r>
            <a:r>
              <a:rPr lang="en-GB" dirty="0" err="1" smtClean="0"/>
              <a:t>HashMap</a:t>
            </a:r>
            <a:r>
              <a:rPr lang="en-GB" dirty="0" smtClean="0"/>
              <a:t> example to remove() elements</a:t>
            </a:r>
            <a:br>
              <a:rPr lang="en-GB" dirty="0" smtClean="0"/>
            </a:b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HashMap2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a:t>
            </a:r>
            <a:r>
              <a:rPr lang="en-US" sz="2000" dirty="0" err="1" smtClean="0"/>
              <a:t>map.put</a:t>
            </a:r>
            <a:r>
              <a:rPr lang="en-US" sz="2000" dirty="0" smtClean="0"/>
              <a:t>(103, "</a:t>
            </a:r>
            <a:r>
              <a:rPr lang="en-US" sz="2000" dirty="0" err="1" smtClean="0"/>
              <a:t>Gaurav</a:t>
            </a:r>
            <a:r>
              <a:rPr lang="en-US" sz="2000" dirty="0" smtClean="0"/>
              <a:t>");  </a:t>
            </a:r>
          </a:p>
          <a:p>
            <a:pPr>
              <a:spcBef>
                <a:spcPts val="0"/>
              </a:spcBef>
              <a:buNone/>
            </a:pPr>
            <a:r>
              <a:rPr lang="en-US" sz="2000" dirty="0" smtClean="0"/>
              <a:t>    </a:t>
            </a:r>
            <a:r>
              <a:rPr lang="en-US" sz="2000" dirty="0" err="1" smtClean="0"/>
              <a:t>System.out.println</a:t>
            </a:r>
            <a:r>
              <a:rPr lang="en-US" sz="2000" dirty="0" smtClean="0"/>
              <a:t>("Initial list of elements: "+map);  </a:t>
            </a:r>
          </a:p>
          <a:p>
            <a:pPr>
              <a:spcBef>
                <a:spcPts val="0"/>
              </a:spcBef>
              <a:buNone/>
            </a:pPr>
            <a:r>
              <a:rPr lang="en-US" sz="2000" dirty="0" smtClean="0"/>
              <a:t>    //key-based removal  </a:t>
            </a:r>
          </a:p>
          <a:p>
            <a:pPr>
              <a:spcBef>
                <a:spcPts val="0"/>
              </a:spcBef>
              <a:buNone/>
            </a:pPr>
            <a:r>
              <a:rPr lang="en-US" sz="2000" dirty="0" smtClean="0"/>
              <a:t>    </a:t>
            </a:r>
            <a:r>
              <a:rPr lang="en-US" sz="2000" dirty="0" err="1" smtClean="0"/>
              <a:t>map.remove</a:t>
            </a:r>
            <a:r>
              <a:rPr lang="en-US" sz="2000" dirty="0" smtClean="0"/>
              <a:t>(100);  </a:t>
            </a:r>
          </a:p>
          <a:p>
            <a:pPr>
              <a:spcBef>
                <a:spcPts val="0"/>
              </a:spcBef>
              <a:buNone/>
            </a:pPr>
            <a:r>
              <a:rPr lang="en-US" sz="2000" dirty="0" smtClean="0"/>
              <a:t>    </a:t>
            </a:r>
            <a:r>
              <a:rPr lang="en-US" sz="2000" dirty="0" err="1" smtClean="0"/>
              <a:t>System.out.println</a:t>
            </a:r>
            <a:r>
              <a:rPr lang="en-US" sz="2000" dirty="0" smtClean="0"/>
              <a:t>("Updated list of elements: "+map);  </a:t>
            </a:r>
          </a:p>
          <a:p>
            <a:pPr>
              <a:spcBef>
                <a:spcPts val="0"/>
              </a:spcBef>
              <a:buNone/>
            </a:pPr>
            <a:r>
              <a:rPr lang="en-US" sz="2000" dirty="0" smtClean="0"/>
              <a:t>    //value-based removal  </a:t>
            </a:r>
          </a:p>
          <a:p>
            <a:pPr>
              <a:spcBef>
                <a:spcPts val="0"/>
              </a:spcBef>
              <a:buNone/>
            </a:pPr>
            <a:r>
              <a:rPr lang="en-US" sz="2000" dirty="0" smtClean="0"/>
              <a:t>    </a:t>
            </a:r>
            <a:r>
              <a:rPr lang="en-US" sz="2000" dirty="0" err="1" smtClean="0"/>
              <a:t>map.remove</a:t>
            </a:r>
            <a:r>
              <a:rPr lang="en-US" sz="2000" dirty="0" smtClean="0"/>
              <a:t>(101);  </a:t>
            </a:r>
          </a:p>
          <a:p>
            <a:pPr>
              <a:spcBef>
                <a:spcPts val="0"/>
              </a:spcBef>
              <a:buNone/>
            </a:pPr>
            <a:r>
              <a:rPr lang="en-US" sz="2000" dirty="0" smtClean="0"/>
              <a:t>    </a:t>
            </a:r>
            <a:r>
              <a:rPr lang="en-US" sz="2000" dirty="0" err="1" smtClean="0"/>
              <a:t>System.out.println</a:t>
            </a:r>
            <a:r>
              <a:rPr lang="en-US" sz="2000" dirty="0" smtClean="0"/>
              <a:t>("Updated list of elements: "+map);  </a:t>
            </a:r>
          </a:p>
          <a:p>
            <a:pPr>
              <a:spcBef>
                <a:spcPts val="0"/>
              </a:spcBef>
              <a:buNone/>
            </a:pPr>
            <a:r>
              <a:rPr lang="en-US" sz="2000" dirty="0" smtClean="0"/>
              <a:t>    //key-value pair based removal  </a:t>
            </a:r>
          </a:p>
          <a:p>
            <a:pPr>
              <a:spcBef>
                <a:spcPts val="0"/>
              </a:spcBef>
              <a:buNone/>
            </a:pPr>
            <a:r>
              <a:rPr lang="en-US" sz="2000" dirty="0" smtClean="0"/>
              <a:t>    </a:t>
            </a:r>
            <a:r>
              <a:rPr lang="en-US" sz="2000" dirty="0" err="1" smtClean="0"/>
              <a:t>map.remove</a:t>
            </a:r>
            <a:r>
              <a:rPr lang="en-US" sz="2000" dirty="0" smtClean="0"/>
              <a:t>(102, "</a:t>
            </a:r>
            <a:r>
              <a:rPr lang="en-US" sz="2000" dirty="0" err="1" smtClean="0"/>
              <a:t>Rahul</a:t>
            </a:r>
            <a:r>
              <a:rPr lang="en-US" sz="2000" dirty="0" smtClean="0"/>
              <a:t>");  </a:t>
            </a:r>
          </a:p>
          <a:p>
            <a:pPr>
              <a:spcBef>
                <a:spcPts val="0"/>
              </a:spcBef>
              <a:buNone/>
            </a:pPr>
            <a:r>
              <a:rPr lang="en-US" sz="2000" dirty="0" smtClean="0"/>
              <a:t>    </a:t>
            </a:r>
            <a:r>
              <a:rPr lang="en-US" sz="2000" dirty="0" err="1" smtClean="0"/>
              <a:t>System.out.println</a:t>
            </a:r>
            <a:r>
              <a:rPr lang="en-US" sz="2000" dirty="0" smtClean="0"/>
              <a:t>("Updated list of elements: "+map);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a:t>
            </a:r>
            <a:r>
              <a:rPr lang="en-GB" dirty="0" err="1" smtClean="0"/>
              <a:t>HashMap</a:t>
            </a:r>
            <a:r>
              <a:rPr lang="en-GB" dirty="0" smtClean="0"/>
              <a:t> example to replace() elements</a:t>
            </a:r>
            <a:br>
              <a:rPr lang="en-GB"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HashMap3{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r>
              <a:rPr lang="en-US" sz="2000" dirty="0" err="1" smtClean="0"/>
              <a:t>hm</a:t>
            </a:r>
            <a:r>
              <a:rPr lang="en-US" sz="2000" dirty="0" smtClean="0"/>
              <a:t>=</a:t>
            </a:r>
            <a:r>
              <a:rPr lang="en-US" sz="2000" b="1" dirty="0" smtClean="0"/>
              <a:t>new</a:t>
            </a:r>
            <a:r>
              <a:rPr lang="en-US" sz="2000" dirty="0" smtClean="0"/>
              <a:t> </a:t>
            </a:r>
            <a:r>
              <a:rPr lang="en-US" sz="2000" dirty="0" err="1" smtClean="0"/>
              <a:t>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hm.put</a:t>
            </a:r>
            <a:r>
              <a:rPr lang="en-US" sz="2000" dirty="0" smtClean="0"/>
              <a:t>(100,"Amit");    </a:t>
            </a:r>
          </a:p>
          <a:p>
            <a:pPr>
              <a:spcBef>
                <a:spcPts val="0"/>
              </a:spcBef>
              <a:buNone/>
            </a:pPr>
            <a:r>
              <a:rPr lang="en-US" sz="2000" dirty="0" smtClean="0"/>
              <a:t>      </a:t>
            </a:r>
            <a:r>
              <a:rPr lang="en-US" sz="2000" dirty="0" err="1" smtClean="0"/>
              <a:t>hm.put</a:t>
            </a:r>
            <a:r>
              <a:rPr lang="en-US" sz="2000" dirty="0" smtClean="0"/>
              <a:t>(101,"Vijay");    </a:t>
            </a:r>
          </a:p>
          <a:p>
            <a:pPr>
              <a:spcBef>
                <a:spcPts val="0"/>
              </a:spcBef>
              <a:buNone/>
            </a:pPr>
            <a:r>
              <a:rPr lang="en-US" sz="2000" dirty="0" smtClean="0"/>
              <a:t>      </a:t>
            </a:r>
            <a:r>
              <a:rPr lang="en-US" sz="2000" dirty="0" err="1" smtClean="0"/>
              <a:t>hm.put</a:t>
            </a:r>
            <a:r>
              <a:rPr lang="en-US" sz="2000" dirty="0" smtClean="0"/>
              <a:t>(102,"Rahul");   </a:t>
            </a:r>
          </a:p>
          <a:p>
            <a:pPr>
              <a:spcBef>
                <a:spcPts val="0"/>
              </a:spcBef>
              <a:buNone/>
            </a:pPr>
            <a:r>
              <a:rPr lang="en-US" sz="2000" dirty="0" smtClean="0"/>
              <a:t>      </a:t>
            </a:r>
            <a:r>
              <a:rPr lang="en-US" sz="2000" dirty="0" err="1" smtClean="0"/>
              <a:t>System.out.println</a:t>
            </a:r>
            <a:r>
              <a:rPr lang="en-US" sz="2000" dirty="0" smtClean="0"/>
              <a:t>("Initial list of elements:");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("Updated list of elements:");  </a:t>
            </a:r>
          </a:p>
          <a:p>
            <a:pPr>
              <a:spcBef>
                <a:spcPts val="0"/>
              </a:spcBef>
              <a:buNone/>
            </a:pPr>
            <a:r>
              <a:rPr lang="en-US" sz="2000" dirty="0" smtClean="0"/>
              <a:t>     </a:t>
            </a:r>
            <a:r>
              <a:rPr lang="en-US" sz="2000" dirty="0" err="1" smtClean="0"/>
              <a:t>hm.replace</a:t>
            </a:r>
            <a:r>
              <a:rPr lang="en-US" sz="2000" dirty="0" smtClean="0"/>
              <a:t>(102, "</a:t>
            </a:r>
            <a:r>
              <a:rPr lang="en-US" sz="2000" dirty="0" err="1" smtClean="0"/>
              <a:t>Gaurav</a:t>
            </a: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("Updated list of elements:");  </a:t>
            </a:r>
          </a:p>
          <a:p>
            <a:pPr>
              <a:spcBef>
                <a:spcPts val="0"/>
              </a:spcBef>
              <a:buNone/>
            </a:pPr>
            <a:r>
              <a:rPr lang="en-US" sz="2000" dirty="0" smtClean="0"/>
              <a:t>     </a:t>
            </a:r>
            <a:r>
              <a:rPr lang="en-US" sz="2000" dirty="0" err="1" smtClean="0"/>
              <a:t>hm.replace</a:t>
            </a:r>
            <a:r>
              <a:rPr lang="en-US" sz="2000" dirty="0" smtClean="0"/>
              <a:t>(101, "Vijay", "Ravi");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("Updated list of elements:");  </a:t>
            </a:r>
          </a:p>
          <a:p>
            <a:pPr>
              <a:spcBef>
                <a:spcPts val="0"/>
              </a:spcBef>
              <a:buNone/>
            </a:pPr>
            <a:r>
              <a:rPr lang="en-US" sz="2000" dirty="0" smtClean="0"/>
              <a:t>     </a:t>
            </a:r>
            <a:r>
              <a:rPr lang="en-US" sz="2000" dirty="0" err="1" smtClean="0"/>
              <a:t>hm.replaceAll</a:t>
            </a:r>
            <a:r>
              <a:rPr lang="en-US" sz="2000" dirty="0" smtClean="0"/>
              <a:t>((</a:t>
            </a:r>
            <a:r>
              <a:rPr lang="en-US" sz="2000" dirty="0" err="1" smtClean="0"/>
              <a:t>k,v</a:t>
            </a:r>
            <a:r>
              <a:rPr lang="en-US" sz="2000" dirty="0" smtClean="0"/>
              <a:t>) -&gt; "Ajay");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HashMap</a:t>
            </a:r>
            <a:r>
              <a:rPr lang="en-US" dirty="0" smtClean="0"/>
              <a:t> Example: Book</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MapExample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map of Books    </a:t>
            </a:r>
          </a:p>
          <a:p>
            <a:pPr>
              <a:spcBef>
                <a:spcPts val="0"/>
              </a:spcBef>
              <a:buNone/>
            </a:pPr>
            <a:r>
              <a:rPr lang="en-US" sz="2000" dirty="0" smtClean="0"/>
              <a:t>    Map&lt;</a:t>
            </a:r>
            <a:r>
              <a:rPr lang="en-US" sz="2000" dirty="0" err="1" smtClean="0"/>
              <a:t>Integer,Book</a:t>
            </a:r>
            <a:r>
              <a:rPr lang="en-US" sz="2000" dirty="0" smtClean="0"/>
              <a:t>&gt; map=</a:t>
            </a:r>
            <a:r>
              <a:rPr lang="en-US" sz="2000" b="1" dirty="0" smtClean="0"/>
              <a:t>new</a:t>
            </a:r>
            <a:r>
              <a:rPr lang="en-US" sz="2000" dirty="0" smtClean="0"/>
              <a:t> </a:t>
            </a:r>
            <a:r>
              <a:rPr lang="en-US" sz="2000" dirty="0" err="1" smtClean="0"/>
              <a:t>HashMap</a:t>
            </a:r>
            <a:r>
              <a:rPr lang="en-US" sz="2000" dirty="0" smtClean="0"/>
              <a:t>&lt;</a:t>
            </a:r>
            <a:r>
              <a:rPr lang="en-US" sz="2000" dirty="0" err="1" smtClean="0"/>
              <a:t>Integer,Book</a:t>
            </a:r>
            <a:r>
              <a:rPr lang="en-US" sz="2000" dirty="0" smtClean="0"/>
              <a:t>&gt;();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map   </a:t>
            </a:r>
          </a:p>
          <a:p>
            <a:pPr>
              <a:spcBef>
                <a:spcPts val="0"/>
              </a:spcBef>
              <a:buNone/>
            </a:pPr>
            <a:r>
              <a:rPr lang="en-US" sz="2000" dirty="0" smtClean="0"/>
              <a:t>    </a:t>
            </a:r>
            <a:r>
              <a:rPr lang="en-US" sz="2000" dirty="0" err="1" smtClean="0"/>
              <a:t>map.put</a:t>
            </a:r>
            <a:r>
              <a:rPr lang="en-US" sz="2000" dirty="0" smtClean="0"/>
              <a:t>(1,b1);  </a:t>
            </a:r>
          </a:p>
          <a:p>
            <a:pPr>
              <a:spcBef>
                <a:spcPts val="0"/>
              </a:spcBef>
              <a:buNone/>
            </a:pPr>
            <a:r>
              <a:rPr lang="en-US" sz="2000" dirty="0" smtClean="0"/>
              <a:t>    </a:t>
            </a:r>
            <a:r>
              <a:rPr lang="en-US" sz="2000" dirty="0" err="1" smtClean="0"/>
              <a:t>map.put</a:t>
            </a:r>
            <a:r>
              <a:rPr lang="en-US" sz="2000" dirty="0" smtClean="0"/>
              <a:t>(2,b2);  </a:t>
            </a:r>
          </a:p>
          <a:p>
            <a:pPr>
              <a:spcBef>
                <a:spcPts val="0"/>
              </a:spcBef>
              <a:buNone/>
            </a:pPr>
            <a:r>
              <a:rPr lang="en-US" sz="2000" dirty="0" smtClean="0"/>
              <a:t>    </a:t>
            </a:r>
            <a:r>
              <a:rPr lang="en-US" sz="2000" dirty="0" err="1" smtClean="0"/>
              <a:t>map.put</a:t>
            </a:r>
            <a:r>
              <a:rPr lang="en-US" sz="2000" dirty="0" smtClean="0"/>
              <a:t>(3,b3);  </a:t>
            </a:r>
          </a:p>
          <a:p>
            <a:pPr>
              <a:spcBef>
                <a:spcPts val="0"/>
              </a:spcBef>
              <a:buNone/>
            </a:pPr>
            <a:r>
              <a:rPr lang="en-US" sz="2000" dirty="0" smtClean="0"/>
              <a:t>      </a:t>
            </a:r>
          </a:p>
          <a:p>
            <a:pPr>
              <a:spcBef>
                <a:spcPts val="0"/>
              </a:spcBef>
              <a:buNone/>
            </a:pPr>
            <a:r>
              <a:rPr lang="en-US" sz="2000" dirty="0" smtClean="0"/>
              <a:t>    //Traversing map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&lt;Integer, Book&gt; </a:t>
            </a:r>
            <a:r>
              <a:rPr lang="en-US" sz="2000" dirty="0" err="1" smtClean="0"/>
              <a:t>entry:map.entrySet</a:t>
            </a:r>
            <a:r>
              <a:rPr lang="en-US" sz="2000" dirty="0" smtClean="0"/>
              <a:t>()){    </a:t>
            </a:r>
          </a:p>
          <a:p>
            <a:pPr>
              <a:spcBef>
                <a:spcPts val="0"/>
              </a:spcBef>
              <a:buNone/>
            </a:pPr>
            <a:r>
              <a:rPr lang="en-US" sz="2000" dirty="0" smtClean="0"/>
              <a:t>        </a:t>
            </a:r>
            <a:r>
              <a:rPr lang="en-US" sz="2000" b="1" dirty="0" err="1" smtClean="0"/>
              <a:t>int</a:t>
            </a:r>
            <a:r>
              <a:rPr lang="en-US" sz="2000" dirty="0" smtClean="0"/>
              <a:t> key=</a:t>
            </a:r>
            <a:r>
              <a:rPr lang="en-US" sz="2000" dirty="0" err="1" smtClean="0"/>
              <a:t>entry.getKey</a:t>
            </a:r>
            <a:r>
              <a:rPr lang="en-US" sz="2000" dirty="0" smtClean="0"/>
              <a:t>();  </a:t>
            </a:r>
          </a:p>
          <a:p>
            <a:pPr>
              <a:spcBef>
                <a:spcPts val="0"/>
              </a:spcBef>
              <a:buNone/>
            </a:pPr>
            <a:r>
              <a:rPr lang="en-US" sz="2000" dirty="0" smtClean="0"/>
              <a:t>        Book b=</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(key+" Details:");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LinkedHashMap</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Java </a:t>
            </a:r>
            <a:r>
              <a:rPr lang="en-GB" dirty="0" err="1" smtClean="0"/>
              <a:t>LinkedHashMap</a:t>
            </a:r>
            <a:r>
              <a:rPr lang="en-GB" dirty="0" smtClean="0"/>
              <a:t> class is </a:t>
            </a:r>
            <a:r>
              <a:rPr lang="en-GB" dirty="0" err="1" smtClean="0"/>
              <a:t>Hashtable</a:t>
            </a:r>
            <a:r>
              <a:rPr lang="en-GB" dirty="0" smtClean="0"/>
              <a:t> and Linked list implementation of the Map interface, with predictable iteration order. It inherits </a:t>
            </a:r>
            <a:r>
              <a:rPr lang="en-GB" dirty="0" err="1" smtClean="0"/>
              <a:t>HashMap</a:t>
            </a:r>
            <a:r>
              <a:rPr lang="en-GB" dirty="0" smtClean="0"/>
              <a:t> class and implements the Map interface.</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LinkedHashMap1{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LinkedHashMap</a:t>
            </a:r>
            <a:r>
              <a:rPr lang="en-US" sz="2000" dirty="0" smtClean="0"/>
              <a:t>&lt;</a:t>
            </a:r>
            <a:r>
              <a:rPr lang="en-US" sz="2000" dirty="0" err="1" smtClean="0"/>
              <a:t>Integer,String</a:t>
            </a:r>
            <a:r>
              <a:rPr lang="en-US" sz="2000" dirty="0" smtClean="0"/>
              <a:t>&gt; </a:t>
            </a:r>
            <a:r>
              <a:rPr lang="en-US" sz="2000" dirty="0" err="1" smtClean="0"/>
              <a:t>hm</a:t>
            </a:r>
            <a:r>
              <a:rPr lang="en-US" sz="2000" dirty="0" smtClean="0"/>
              <a:t>=</a:t>
            </a:r>
            <a:r>
              <a:rPr lang="en-US" sz="2000" b="1" dirty="0" smtClean="0"/>
              <a:t>new</a:t>
            </a:r>
            <a:r>
              <a:rPr lang="en-US" sz="2000" dirty="0" smtClean="0"/>
              <a:t> </a:t>
            </a:r>
            <a:r>
              <a:rPr lang="en-US" sz="2000" dirty="0" err="1" smtClean="0"/>
              <a:t>LinkedHashMap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p>
          <a:p>
            <a:pPr>
              <a:spcBef>
                <a:spcPts val="0"/>
              </a:spcBef>
              <a:buNone/>
            </a:pPr>
            <a:r>
              <a:rPr lang="en-US" sz="2000" dirty="0" smtClean="0"/>
              <a:t>  </a:t>
            </a:r>
            <a:r>
              <a:rPr lang="en-US" sz="2000" dirty="0" err="1" smtClean="0"/>
              <a:t>hm.put</a:t>
            </a:r>
            <a:r>
              <a:rPr lang="en-US" sz="2000" dirty="0" smtClean="0"/>
              <a:t>(100,"Amit");  </a:t>
            </a:r>
          </a:p>
          <a:p>
            <a:pPr>
              <a:spcBef>
                <a:spcPts val="0"/>
              </a:spcBef>
              <a:buNone/>
            </a:pPr>
            <a:r>
              <a:rPr lang="en-US" sz="2000" dirty="0" smtClean="0"/>
              <a:t>  </a:t>
            </a:r>
            <a:r>
              <a:rPr lang="en-US" sz="2000" dirty="0" err="1" smtClean="0"/>
              <a:t>hm.put</a:t>
            </a:r>
            <a:r>
              <a:rPr lang="en-US" sz="2000" dirty="0" smtClean="0"/>
              <a:t>(101,"Vijay");  </a:t>
            </a:r>
          </a:p>
          <a:p>
            <a:pPr>
              <a:spcBef>
                <a:spcPts val="0"/>
              </a:spcBef>
              <a:buNone/>
            </a:pPr>
            <a:r>
              <a:rPr lang="en-US" sz="2000" dirty="0" smtClean="0"/>
              <a:t>  </a:t>
            </a:r>
            <a:r>
              <a:rPr lang="en-US" sz="2000" dirty="0" err="1" smtClean="0"/>
              <a:t>hm.put</a:t>
            </a:r>
            <a:r>
              <a:rPr lang="en-US" sz="2000" dirty="0" smtClean="0"/>
              <a:t>(102,"Rahul");  </a:t>
            </a:r>
          </a:p>
          <a:p>
            <a:pPr>
              <a:spcBef>
                <a:spcPts val="0"/>
              </a:spcBef>
              <a:buNone/>
            </a:pPr>
            <a:r>
              <a:rPr lang="en-US" sz="2000" dirty="0" smtClean="0"/>
              <a:t>  </a:t>
            </a:r>
          </a:p>
          <a:p>
            <a:pPr>
              <a:spcBef>
                <a:spcPts val="0"/>
              </a:spcBef>
              <a:buNone/>
            </a:pP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pic>
        <p:nvPicPr>
          <p:cNvPr id="5" name="Picture 4" descr="Java LinkedHashMap class hierarchy"/>
          <p:cNvPicPr/>
          <p:nvPr/>
        </p:nvPicPr>
        <p:blipFill>
          <a:blip r:embed="rId2"/>
          <a:srcRect/>
          <a:stretch>
            <a:fillRect/>
          </a:stretch>
        </p:blipFill>
        <p:spPr bwMode="auto">
          <a:xfrm>
            <a:off x="9382148" y="3286124"/>
            <a:ext cx="1628775" cy="2695575"/>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a:t>
            </a:r>
            <a:r>
              <a:rPr lang="en-GB" dirty="0" err="1" smtClean="0"/>
              <a:t>LinkedHashMap</a:t>
            </a:r>
            <a:r>
              <a:rPr lang="en-GB" dirty="0" smtClean="0"/>
              <a:t> Example: Key-Value pair</a:t>
            </a:r>
            <a:br>
              <a:rPr lang="en-GB" dirty="0" smtClean="0"/>
            </a:b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LinkedHashMap2{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LinkedHashMap</a:t>
            </a:r>
            <a:r>
              <a:rPr lang="en-US" sz="2000" dirty="0" smtClean="0"/>
              <a:t>&lt;Integer, String&gt; map = </a:t>
            </a:r>
            <a:r>
              <a:rPr lang="en-US" sz="2000" b="1" dirty="0" smtClean="0"/>
              <a:t>new</a:t>
            </a:r>
            <a:r>
              <a:rPr lang="en-US" sz="2000" dirty="0" smtClean="0"/>
              <a:t> </a:t>
            </a:r>
            <a:r>
              <a:rPr lang="en-US" sz="2000" dirty="0" err="1" smtClean="0"/>
              <a:t>LinkedHashMap</a:t>
            </a:r>
            <a:r>
              <a:rPr lang="en-US" sz="2000" dirty="0" smtClean="0"/>
              <a:t>&lt;Integer, String&gt;();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(102,"Rahul");    </a:t>
            </a:r>
          </a:p>
          <a:p>
            <a:pPr>
              <a:spcBef>
                <a:spcPts val="0"/>
              </a:spcBef>
              <a:buNone/>
            </a:pPr>
            <a:r>
              <a:rPr lang="en-US" sz="2000" dirty="0" smtClean="0"/>
              <a:t>       //Fetching key  </a:t>
            </a:r>
          </a:p>
          <a:p>
            <a:pPr>
              <a:spcBef>
                <a:spcPts val="0"/>
              </a:spcBef>
              <a:buNone/>
            </a:pPr>
            <a:r>
              <a:rPr lang="en-US" sz="2000" dirty="0" smtClean="0"/>
              <a:t>       </a:t>
            </a:r>
            <a:r>
              <a:rPr lang="en-US" sz="2000" dirty="0" err="1" smtClean="0"/>
              <a:t>System.out.println</a:t>
            </a:r>
            <a:r>
              <a:rPr lang="en-US" sz="2000" dirty="0" smtClean="0"/>
              <a:t>("Keys: "+</a:t>
            </a:r>
            <a:r>
              <a:rPr lang="en-US" sz="2000" dirty="0" err="1" smtClean="0"/>
              <a:t>map.keySet</a:t>
            </a:r>
            <a:r>
              <a:rPr lang="en-US" sz="2000" dirty="0" smtClean="0"/>
              <a:t>());  </a:t>
            </a:r>
          </a:p>
          <a:p>
            <a:pPr>
              <a:spcBef>
                <a:spcPts val="0"/>
              </a:spcBef>
              <a:buNone/>
            </a:pPr>
            <a:r>
              <a:rPr lang="en-US" sz="2000" dirty="0" smtClean="0"/>
              <a:t>       //Fetching value  </a:t>
            </a:r>
          </a:p>
          <a:p>
            <a:pPr>
              <a:spcBef>
                <a:spcPts val="0"/>
              </a:spcBef>
              <a:buNone/>
            </a:pPr>
            <a:r>
              <a:rPr lang="en-US" sz="2000" dirty="0" smtClean="0"/>
              <a:t>       </a:t>
            </a:r>
            <a:r>
              <a:rPr lang="en-US" sz="2000" dirty="0" err="1" smtClean="0"/>
              <a:t>System.out.println</a:t>
            </a:r>
            <a:r>
              <a:rPr lang="en-US" sz="2000" dirty="0" smtClean="0"/>
              <a:t>("Values: "+</a:t>
            </a:r>
            <a:r>
              <a:rPr lang="en-US" sz="2000" dirty="0" err="1" smtClean="0"/>
              <a:t>map.values</a:t>
            </a:r>
            <a:r>
              <a:rPr lang="en-US" sz="2000" dirty="0" smtClean="0"/>
              <a:t>());  </a:t>
            </a:r>
          </a:p>
          <a:p>
            <a:pPr>
              <a:spcBef>
                <a:spcPts val="0"/>
              </a:spcBef>
              <a:buNone/>
            </a:pPr>
            <a:r>
              <a:rPr lang="en-US" sz="2000" dirty="0" smtClean="0"/>
              <a:t>       //Fetching key-value pair  </a:t>
            </a:r>
          </a:p>
          <a:p>
            <a:pPr>
              <a:spcBef>
                <a:spcPts val="0"/>
              </a:spcBef>
              <a:buNone/>
            </a:pPr>
            <a:r>
              <a:rPr lang="en-US" sz="2000" dirty="0" smtClean="0"/>
              <a:t>       </a:t>
            </a:r>
            <a:r>
              <a:rPr lang="en-US" sz="2000" dirty="0" err="1" smtClean="0"/>
              <a:t>System.out.println</a:t>
            </a:r>
            <a:r>
              <a:rPr lang="en-US" sz="2000" dirty="0" smtClean="0"/>
              <a:t>("Key-Value pairs: "+</a:t>
            </a:r>
            <a:r>
              <a:rPr lang="en-US" sz="2000" dirty="0" err="1" smtClean="0"/>
              <a:t>map.entrySet</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LinkedHashMap</a:t>
            </a:r>
            <a:r>
              <a:rPr lang="en-US" dirty="0" smtClean="0"/>
              <a:t> </a:t>
            </a:r>
            <a:r>
              <a:rPr lang="en-US" dirty="0" err="1" smtClean="0"/>
              <a:t>Example:remove</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LinkedHashMap3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Map&lt;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LinkedHashMap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(101,"Amit");    </a:t>
            </a:r>
          </a:p>
          <a:p>
            <a:pPr>
              <a:spcBef>
                <a:spcPts val="0"/>
              </a:spcBef>
              <a:buNone/>
            </a:pPr>
            <a:r>
              <a:rPr lang="en-US" sz="2000" dirty="0" smtClean="0"/>
              <a:t>     </a:t>
            </a:r>
            <a:r>
              <a:rPr lang="en-US" sz="2000" dirty="0" err="1" smtClean="0"/>
              <a:t>map.put</a:t>
            </a:r>
            <a:r>
              <a:rPr lang="en-US" sz="2000" dirty="0" smtClean="0"/>
              <a:t>(102,"Vijay");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a:t>
            </a:r>
            <a:r>
              <a:rPr lang="en-US" sz="2000" dirty="0" err="1" smtClean="0"/>
              <a:t>System.out.println</a:t>
            </a:r>
            <a:r>
              <a:rPr lang="en-US" sz="2000" dirty="0" smtClean="0"/>
              <a:t>("Before invoking remove() method: "+map);     </a:t>
            </a:r>
          </a:p>
          <a:p>
            <a:pPr>
              <a:spcBef>
                <a:spcPts val="0"/>
              </a:spcBef>
              <a:buNone/>
            </a:pPr>
            <a:r>
              <a:rPr lang="en-US" sz="2000" dirty="0" smtClean="0"/>
              <a:t>    </a:t>
            </a:r>
            <a:r>
              <a:rPr lang="en-US" sz="2000" dirty="0" err="1" smtClean="0"/>
              <a:t>map.remove</a:t>
            </a:r>
            <a:r>
              <a:rPr lang="en-US" sz="2000" dirty="0" smtClean="0"/>
              <a:t>(102);  </a:t>
            </a:r>
          </a:p>
          <a:p>
            <a:pPr>
              <a:spcBef>
                <a:spcPts val="0"/>
              </a:spcBef>
              <a:buNone/>
            </a:pPr>
            <a:r>
              <a:rPr lang="en-US" sz="2000" dirty="0" smtClean="0"/>
              <a:t>    </a:t>
            </a:r>
            <a:r>
              <a:rPr lang="en-US" sz="2000" dirty="0" err="1" smtClean="0"/>
              <a:t>System.out.println</a:t>
            </a:r>
            <a:r>
              <a:rPr lang="en-US" sz="2000" dirty="0" smtClean="0"/>
              <a:t>("After invoking remove() method: "+map);    </a:t>
            </a:r>
          </a:p>
          <a:p>
            <a:pPr>
              <a:spcBef>
                <a:spcPts val="0"/>
              </a:spcBef>
              <a:buNone/>
            </a:pPr>
            <a:r>
              <a:rPr lang="en-US" sz="2000" dirty="0" smtClean="0"/>
              <a:t>   }      </a:t>
            </a:r>
          </a:p>
          <a:p>
            <a:pPr>
              <a:spcBef>
                <a:spcPts val="0"/>
              </a:spcBef>
              <a:buNone/>
            </a:pPr>
            <a:r>
              <a:rPr lang="en-GB" sz="2000" dirty="0" smtClean="0"/>
              <a:t>}</a:t>
            </a:r>
            <a:endParaRPr lang="en-US"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LinkedHashMap</a:t>
            </a:r>
            <a:r>
              <a:rPr lang="en-US" dirty="0" smtClean="0"/>
              <a:t> Example: Book</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MapExample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map of Books    </a:t>
            </a:r>
          </a:p>
          <a:p>
            <a:pPr>
              <a:spcBef>
                <a:spcPts val="0"/>
              </a:spcBef>
              <a:buNone/>
            </a:pPr>
            <a:r>
              <a:rPr lang="en-US" sz="2000" dirty="0" smtClean="0"/>
              <a:t>    Map&lt;</a:t>
            </a:r>
            <a:r>
              <a:rPr lang="en-US" sz="2000" dirty="0" err="1" smtClean="0"/>
              <a:t>Integer,Book</a:t>
            </a:r>
            <a:r>
              <a:rPr lang="en-US" sz="2000" dirty="0" smtClean="0"/>
              <a:t>&gt; map=</a:t>
            </a:r>
            <a:r>
              <a:rPr lang="en-US" sz="2000" b="1" dirty="0" smtClean="0"/>
              <a:t>new</a:t>
            </a:r>
            <a:r>
              <a:rPr lang="en-US" sz="2000" dirty="0" smtClean="0"/>
              <a:t> </a:t>
            </a:r>
            <a:r>
              <a:rPr lang="en-US" sz="2000" dirty="0" err="1" smtClean="0"/>
              <a:t>LinkedHashMap</a:t>
            </a:r>
            <a:r>
              <a:rPr lang="en-US" sz="2000" dirty="0" smtClean="0"/>
              <a:t>&lt;</a:t>
            </a:r>
            <a:r>
              <a:rPr lang="en-US" sz="2000" dirty="0" err="1" smtClean="0"/>
              <a:t>Integer,Book</a:t>
            </a:r>
            <a:r>
              <a:rPr lang="en-US" sz="2000" dirty="0" smtClean="0"/>
              <a:t>&gt;();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map   </a:t>
            </a:r>
          </a:p>
          <a:p>
            <a:pPr>
              <a:spcBef>
                <a:spcPts val="0"/>
              </a:spcBef>
              <a:buNone/>
            </a:pPr>
            <a:r>
              <a:rPr lang="en-US" sz="2000" dirty="0" smtClean="0"/>
              <a:t>    </a:t>
            </a:r>
            <a:r>
              <a:rPr lang="en-US" sz="2000" dirty="0" err="1" smtClean="0"/>
              <a:t>map.put</a:t>
            </a:r>
            <a:r>
              <a:rPr lang="en-US" sz="2000" dirty="0" smtClean="0"/>
              <a:t>(2,b2);  </a:t>
            </a:r>
          </a:p>
          <a:p>
            <a:pPr>
              <a:spcBef>
                <a:spcPts val="0"/>
              </a:spcBef>
              <a:buNone/>
            </a:pPr>
            <a:r>
              <a:rPr lang="en-US" sz="2000" dirty="0" smtClean="0"/>
              <a:t>    </a:t>
            </a:r>
            <a:r>
              <a:rPr lang="en-US" sz="2000" dirty="0" err="1" smtClean="0"/>
              <a:t>map.put</a:t>
            </a:r>
            <a:r>
              <a:rPr lang="en-US" sz="2000" dirty="0" smtClean="0"/>
              <a:t>(1,b1);  </a:t>
            </a:r>
          </a:p>
          <a:p>
            <a:pPr>
              <a:spcBef>
                <a:spcPts val="0"/>
              </a:spcBef>
              <a:buNone/>
            </a:pPr>
            <a:r>
              <a:rPr lang="en-US" sz="2000" dirty="0" smtClean="0"/>
              <a:t>    </a:t>
            </a:r>
            <a:r>
              <a:rPr lang="en-US" sz="2000" dirty="0" err="1" smtClean="0"/>
              <a:t>map.put</a:t>
            </a:r>
            <a:r>
              <a:rPr lang="en-US" sz="2000" dirty="0" smtClean="0"/>
              <a:t>(3,b3);  </a:t>
            </a:r>
          </a:p>
          <a:p>
            <a:pPr>
              <a:spcBef>
                <a:spcPts val="0"/>
              </a:spcBef>
              <a:buNone/>
            </a:pPr>
            <a:r>
              <a:rPr lang="en-US" sz="2000" dirty="0" smtClean="0"/>
              <a:t>      </a:t>
            </a:r>
          </a:p>
          <a:p>
            <a:pPr>
              <a:spcBef>
                <a:spcPts val="0"/>
              </a:spcBef>
              <a:buNone/>
            </a:pPr>
            <a:r>
              <a:rPr lang="en-US" sz="2000" dirty="0" smtClean="0"/>
              <a:t>    //Traversing map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&lt;Integer, Book&gt; </a:t>
            </a:r>
            <a:r>
              <a:rPr lang="en-US" sz="2000" dirty="0" err="1" smtClean="0"/>
              <a:t>entry:map.entrySet</a:t>
            </a:r>
            <a:r>
              <a:rPr lang="en-US" sz="2000" dirty="0" smtClean="0"/>
              <a:t>()){    </a:t>
            </a:r>
          </a:p>
          <a:p>
            <a:pPr>
              <a:spcBef>
                <a:spcPts val="0"/>
              </a:spcBef>
              <a:buNone/>
            </a:pPr>
            <a:r>
              <a:rPr lang="en-US" sz="2000" dirty="0" smtClean="0"/>
              <a:t>        </a:t>
            </a:r>
            <a:r>
              <a:rPr lang="en-US" sz="2000" b="1" dirty="0" err="1" smtClean="0"/>
              <a:t>int</a:t>
            </a:r>
            <a:r>
              <a:rPr lang="en-US" sz="2000" dirty="0" smtClean="0"/>
              <a:t> key=</a:t>
            </a:r>
            <a:r>
              <a:rPr lang="en-US" sz="2000" dirty="0" err="1" smtClean="0"/>
              <a:t>entry.getKey</a:t>
            </a:r>
            <a:r>
              <a:rPr lang="en-US" sz="2000" dirty="0" smtClean="0"/>
              <a:t>();  </a:t>
            </a:r>
          </a:p>
          <a:p>
            <a:pPr>
              <a:spcBef>
                <a:spcPts val="0"/>
              </a:spcBef>
              <a:buNone/>
            </a:pPr>
            <a:r>
              <a:rPr lang="en-US" sz="2000" dirty="0" smtClean="0"/>
              <a:t>        Book b=</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(key+" Details:");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TreeMap</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GB" dirty="0" smtClean="0"/>
              <a:t>Java </a:t>
            </a:r>
            <a:r>
              <a:rPr lang="en-GB" dirty="0" err="1" smtClean="0"/>
              <a:t>TreeMap</a:t>
            </a:r>
            <a:r>
              <a:rPr lang="en-GB" dirty="0" smtClean="0"/>
              <a:t> class is a red-black tree based implementation. It provides an efficient means of storing key-value pairs in sorted order.</a:t>
            </a:r>
          </a:p>
          <a:p>
            <a:r>
              <a:rPr lang="en-GB" dirty="0" smtClean="0"/>
              <a:t>The important points about Java </a:t>
            </a:r>
            <a:r>
              <a:rPr lang="en-GB" dirty="0" err="1" smtClean="0"/>
              <a:t>TreeMap</a:t>
            </a:r>
            <a:r>
              <a:rPr lang="en-GB" dirty="0" smtClean="0"/>
              <a:t> class are:</a:t>
            </a:r>
          </a:p>
          <a:p>
            <a:r>
              <a:rPr lang="en-GB" dirty="0" smtClean="0"/>
              <a:t>Java </a:t>
            </a:r>
            <a:r>
              <a:rPr lang="en-GB" dirty="0" err="1" smtClean="0"/>
              <a:t>TreeMap</a:t>
            </a:r>
            <a:r>
              <a:rPr lang="en-GB" dirty="0" smtClean="0"/>
              <a:t> contains values based on the key. It implements the </a:t>
            </a:r>
            <a:r>
              <a:rPr lang="en-GB" dirty="0" err="1" smtClean="0"/>
              <a:t>NavigableMap</a:t>
            </a:r>
            <a:r>
              <a:rPr lang="en-GB" dirty="0" smtClean="0"/>
              <a:t> interface and extends </a:t>
            </a:r>
            <a:r>
              <a:rPr lang="en-GB" dirty="0" err="1" smtClean="0"/>
              <a:t>AbstractMap</a:t>
            </a:r>
            <a:r>
              <a:rPr lang="en-GB" dirty="0" smtClean="0"/>
              <a:t> class.</a:t>
            </a:r>
          </a:p>
          <a:p>
            <a:r>
              <a:rPr lang="en-GB" dirty="0" smtClean="0"/>
              <a:t>Java </a:t>
            </a:r>
            <a:r>
              <a:rPr lang="en-GB" dirty="0" err="1" smtClean="0"/>
              <a:t>TreeMap</a:t>
            </a:r>
            <a:r>
              <a:rPr lang="en-GB" dirty="0" smtClean="0"/>
              <a:t> contains only unique elements.</a:t>
            </a:r>
          </a:p>
          <a:p>
            <a:r>
              <a:rPr lang="en-GB" dirty="0" smtClean="0"/>
              <a:t>Java </a:t>
            </a:r>
            <a:r>
              <a:rPr lang="en-GB" dirty="0" err="1" smtClean="0"/>
              <a:t>TreeMap</a:t>
            </a:r>
            <a:r>
              <a:rPr lang="en-GB" dirty="0" smtClean="0"/>
              <a:t> cannot have a null key but can have multiple null values.</a:t>
            </a:r>
          </a:p>
          <a:p>
            <a:r>
              <a:rPr lang="en-GB" dirty="0" smtClean="0"/>
              <a:t>Java </a:t>
            </a:r>
            <a:r>
              <a:rPr lang="en-GB" dirty="0" err="1" smtClean="0"/>
              <a:t>TreeMap</a:t>
            </a:r>
            <a:r>
              <a:rPr lang="en-GB" dirty="0" smtClean="0"/>
              <a:t> is non synchronized.</a:t>
            </a:r>
          </a:p>
          <a:p>
            <a:r>
              <a:rPr lang="en-GB" dirty="0" smtClean="0"/>
              <a:t>Java </a:t>
            </a:r>
            <a:r>
              <a:rPr lang="en-GB" dirty="0" err="1" smtClean="0"/>
              <a:t>TreeMap</a:t>
            </a:r>
            <a:r>
              <a:rPr lang="en-GB" dirty="0" smtClean="0"/>
              <a:t> maintains ascending order.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pic>
        <p:nvPicPr>
          <p:cNvPr id="5" name="Picture 4" descr="Java TreeMap class hierarchy"/>
          <p:cNvPicPr/>
          <p:nvPr/>
        </p:nvPicPr>
        <p:blipFill>
          <a:blip r:embed="rId2"/>
          <a:srcRect/>
          <a:stretch>
            <a:fillRect/>
          </a:stretch>
        </p:blipFill>
        <p:spPr bwMode="auto">
          <a:xfrm>
            <a:off x="10167966" y="3643314"/>
            <a:ext cx="1530985" cy="270065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OutputStream class</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err="1" smtClean="0"/>
              <a:t>OutputStream</a:t>
            </a:r>
            <a:r>
              <a:rPr lang="en-GB" dirty="0" smtClean="0"/>
              <a:t> class is an abstract class. It is the </a:t>
            </a:r>
            <a:r>
              <a:rPr lang="en-GB" dirty="0" err="1" smtClean="0"/>
              <a:t>superclass</a:t>
            </a:r>
            <a:r>
              <a:rPr lang="en-GB" dirty="0" smtClean="0"/>
              <a:t> of all classes representing an output stream of bytes. An output stream accepts output bytes and sends them to some sink.</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graphicFrame>
        <p:nvGraphicFramePr>
          <p:cNvPr id="5" name="Table 4"/>
          <p:cNvGraphicFramePr>
            <a:graphicFrameLocks noGrp="1"/>
          </p:cNvGraphicFramePr>
          <p:nvPr/>
        </p:nvGraphicFramePr>
        <p:xfrm>
          <a:off x="1238216" y="2357430"/>
          <a:ext cx="8921784" cy="3521396"/>
        </p:xfrm>
        <a:graphic>
          <a:graphicData uri="http://schemas.openxmlformats.org/drawingml/2006/table">
            <a:tbl>
              <a:tblPr firstRow="1" bandRow="1">
                <a:tableStyleId>{5C22544A-7EE6-4342-B048-85BDC9FD1C3A}</a:tableStyleId>
              </a:tblPr>
              <a:tblGrid>
                <a:gridCol w="4460892"/>
                <a:gridCol w="4460892"/>
              </a:tblGrid>
              <a:tr h="535512">
                <a:tc>
                  <a:txBody>
                    <a:bodyPr/>
                    <a:lstStyle/>
                    <a:p>
                      <a:pPr algn="l" fontAlgn="t"/>
                      <a:r>
                        <a:rPr lang="en-US" dirty="0" smtClean="0">
                          <a:solidFill>
                            <a:srgbClr val="000000"/>
                          </a:solidFill>
                          <a:latin typeface="times new roman"/>
                        </a:rPr>
                        <a:t>Method</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746471">
                <a:tc>
                  <a:txBody>
                    <a:bodyPr/>
                    <a:lstStyle/>
                    <a:p>
                      <a:pPr algn="just" fontAlgn="t"/>
                      <a:r>
                        <a:rPr lang="en-GB">
                          <a:solidFill>
                            <a:srgbClr val="333333"/>
                          </a:solidFill>
                          <a:latin typeface="inter-regular"/>
                        </a:rPr>
                        <a:t>1) public void write(int)throws IOException</a:t>
                      </a:r>
                    </a:p>
                  </a:txBody>
                  <a:tcPr marL="76200" marR="76200" marT="76200" marB="76200"/>
                </a:tc>
                <a:tc>
                  <a:txBody>
                    <a:bodyPr/>
                    <a:lstStyle/>
                    <a:p>
                      <a:pPr algn="just" fontAlgn="t"/>
                      <a:r>
                        <a:rPr lang="en-GB">
                          <a:solidFill>
                            <a:srgbClr val="333333"/>
                          </a:solidFill>
                          <a:latin typeface="inter-regular"/>
                        </a:rPr>
                        <a:t>is used to write a byte to the current output stream.</a:t>
                      </a:r>
                    </a:p>
                  </a:txBody>
                  <a:tcPr marL="76200" marR="76200" marT="76200" marB="76200"/>
                </a:tc>
              </a:tr>
              <a:tr h="746471">
                <a:tc>
                  <a:txBody>
                    <a:bodyPr/>
                    <a:lstStyle/>
                    <a:p>
                      <a:pPr algn="just" fontAlgn="t"/>
                      <a:r>
                        <a:rPr lang="en-GB">
                          <a:solidFill>
                            <a:srgbClr val="333333"/>
                          </a:solidFill>
                          <a:latin typeface="inter-regular"/>
                        </a:rPr>
                        <a:t>2) public void write(byte[])throws IOException</a:t>
                      </a:r>
                    </a:p>
                  </a:txBody>
                  <a:tcPr marL="76200" marR="76200" marT="76200" marB="76200"/>
                </a:tc>
                <a:tc>
                  <a:txBody>
                    <a:bodyPr/>
                    <a:lstStyle/>
                    <a:p>
                      <a:pPr algn="just" fontAlgn="t"/>
                      <a:r>
                        <a:rPr lang="en-GB" dirty="0">
                          <a:solidFill>
                            <a:srgbClr val="333333"/>
                          </a:solidFill>
                          <a:latin typeface="inter-regular"/>
                        </a:rPr>
                        <a:t>is used to write an array of byte to the current output stream.</a:t>
                      </a:r>
                    </a:p>
                  </a:txBody>
                  <a:tcPr marL="76200" marR="76200" marT="76200" marB="76200"/>
                </a:tc>
              </a:tr>
              <a:tr h="746471">
                <a:tc>
                  <a:txBody>
                    <a:bodyPr/>
                    <a:lstStyle/>
                    <a:p>
                      <a:pPr algn="just" fontAlgn="t"/>
                      <a:r>
                        <a:rPr lang="en-GB">
                          <a:solidFill>
                            <a:srgbClr val="333333"/>
                          </a:solidFill>
                          <a:latin typeface="inter-regular"/>
                        </a:rPr>
                        <a:t>3) public void flush()throws IOException</a:t>
                      </a:r>
                    </a:p>
                  </a:txBody>
                  <a:tcPr marL="76200" marR="76200" marT="76200" marB="76200"/>
                </a:tc>
                <a:tc>
                  <a:txBody>
                    <a:bodyPr/>
                    <a:lstStyle/>
                    <a:p>
                      <a:pPr algn="just" fontAlgn="t"/>
                      <a:r>
                        <a:rPr lang="en-GB">
                          <a:solidFill>
                            <a:srgbClr val="333333"/>
                          </a:solidFill>
                          <a:latin typeface="inter-regular"/>
                        </a:rPr>
                        <a:t>flushes the current output stream.</a:t>
                      </a:r>
                    </a:p>
                  </a:txBody>
                  <a:tcPr marL="76200" marR="76200" marT="76200" marB="76200"/>
                </a:tc>
              </a:tr>
              <a:tr h="746471">
                <a:tc>
                  <a:txBody>
                    <a:bodyPr/>
                    <a:lstStyle/>
                    <a:p>
                      <a:pPr algn="just" fontAlgn="t"/>
                      <a:r>
                        <a:rPr lang="en-GB">
                          <a:solidFill>
                            <a:srgbClr val="333333"/>
                          </a:solidFill>
                          <a:latin typeface="inter-regular"/>
                        </a:rPr>
                        <a:t>4) public void close()throws IOException</a:t>
                      </a:r>
                    </a:p>
                  </a:txBody>
                  <a:tcPr marL="76200" marR="76200" marT="76200" marB="76200"/>
                </a:tc>
                <a:tc>
                  <a:txBody>
                    <a:bodyPr/>
                    <a:lstStyle/>
                    <a:p>
                      <a:pPr algn="just" fontAlgn="t"/>
                      <a:r>
                        <a:rPr lang="en-GB" dirty="0">
                          <a:solidFill>
                            <a:srgbClr val="333333"/>
                          </a:solidFill>
                          <a:latin typeface="inter-regular"/>
                        </a:rPr>
                        <a:t>is used to close the current output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TreeMap</a:t>
            </a:r>
            <a:r>
              <a:rPr lang="en-US" dirty="0" smtClean="0"/>
              <a:t> Example</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TreeMap1{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TreeMap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(102,"Ravi");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TreeMap</a:t>
            </a:r>
            <a:r>
              <a:rPr lang="en-US" dirty="0" smtClean="0"/>
              <a:t> Example: remove()</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public</a:t>
            </a:r>
            <a:r>
              <a:rPr lang="en-US" sz="2000" dirty="0" smtClean="0"/>
              <a:t> </a:t>
            </a:r>
            <a:r>
              <a:rPr lang="en-US" sz="2000" b="1" dirty="0" smtClean="0"/>
              <a:t>class</a:t>
            </a:r>
            <a:r>
              <a:rPr lang="en-US" sz="2000" dirty="0" smtClean="0"/>
              <a:t> TreeMap2 {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pPr>
            <a:r>
              <a:rPr lang="en-US" sz="2000" dirty="0" smtClean="0"/>
              <a:t>    </a:t>
            </a:r>
            <a:r>
              <a:rPr lang="en-US" sz="2000" dirty="0" err="1" smtClean="0"/>
              <a:t>TreeMap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map.put</a:t>
            </a:r>
            <a:r>
              <a:rPr lang="en-US" sz="2000" dirty="0" smtClean="0"/>
              <a:t>(100,"Amit");    </a:t>
            </a:r>
          </a:p>
          <a:p>
            <a:pPr>
              <a:spcBef>
                <a:spcPts val="0"/>
              </a:spcBef>
            </a:pPr>
            <a:r>
              <a:rPr lang="en-US" sz="2000" dirty="0" smtClean="0"/>
              <a:t>      </a:t>
            </a:r>
            <a:r>
              <a:rPr lang="en-US" sz="2000" dirty="0" err="1" smtClean="0"/>
              <a:t>map.put</a:t>
            </a:r>
            <a:r>
              <a:rPr lang="en-US" sz="2000" dirty="0" smtClean="0"/>
              <a:t>(102,"Ravi");    </a:t>
            </a:r>
          </a:p>
          <a:p>
            <a:pPr>
              <a:spcBef>
                <a:spcPts val="0"/>
              </a:spcBef>
            </a:pPr>
            <a:r>
              <a:rPr lang="en-US" sz="2000" dirty="0" smtClean="0"/>
              <a:t>      </a:t>
            </a:r>
            <a:r>
              <a:rPr lang="en-US" sz="2000" dirty="0" err="1" smtClean="0"/>
              <a:t>map.put</a:t>
            </a:r>
            <a:r>
              <a:rPr lang="en-US" sz="2000" dirty="0" smtClean="0"/>
              <a:t>(101,"Vijay");    </a:t>
            </a:r>
          </a:p>
          <a:p>
            <a:pPr>
              <a:spcBef>
                <a:spcPts val="0"/>
              </a:spcBef>
            </a:pPr>
            <a:r>
              <a:rPr lang="en-US" sz="2000" dirty="0" smtClean="0"/>
              <a:t>      </a:t>
            </a:r>
            <a:r>
              <a:rPr lang="en-US" sz="2000" dirty="0" err="1" smtClean="0"/>
              <a:t>map.put</a:t>
            </a:r>
            <a:r>
              <a:rPr lang="en-US" sz="2000" dirty="0" smtClean="0"/>
              <a:t>(103,"Rahul");    </a:t>
            </a:r>
          </a:p>
          <a:p>
            <a:pPr>
              <a:spcBef>
                <a:spcPts val="0"/>
              </a:spcBef>
            </a:pPr>
            <a:r>
              <a:rPr lang="en-US" sz="2000" dirty="0" smtClean="0"/>
              <a:t>      </a:t>
            </a:r>
            <a:r>
              <a:rPr lang="en-US" sz="2000" dirty="0" err="1" smtClean="0"/>
              <a:t>System.out.println</a:t>
            </a:r>
            <a:r>
              <a:rPr lang="en-US" sz="2000" dirty="0" smtClean="0"/>
              <a:t>("Before invoking remove() method");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a:t>
            </a:r>
            <a:r>
              <a:rPr lang="en-US" sz="2000" dirty="0" err="1" smtClean="0"/>
              <a:t>map.remove</a:t>
            </a:r>
            <a:r>
              <a:rPr lang="en-US" sz="2000" dirty="0" smtClean="0"/>
              <a:t>(102);      </a:t>
            </a:r>
          </a:p>
          <a:p>
            <a:pPr>
              <a:spcBef>
                <a:spcPts val="0"/>
              </a:spcBef>
            </a:pPr>
            <a:r>
              <a:rPr lang="en-US" sz="2000" dirty="0" smtClean="0"/>
              <a:t>      </a:t>
            </a:r>
            <a:r>
              <a:rPr lang="en-US" sz="2000" dirty="0" err="1" smtClean="0"/>
              <a:t>System.out.println</a:t>
            </a:r>
            <a:r>
              <a:rPr lang="en-US" sz="2000" dirty="0" smtClean="0"/>
              <a:t>("After invoking remove() method");  </a:t>
            </a:r>
          </a:p>
          <a:p>
            <a:pPr>
              <a:spcBef>
                <a:spcPts val="0"/>
              </a:spcBef>
            </a:pPr>
            <a:r>
              <a:rPr lang="en-US" sz="2000" dirty="0" smtClean="0"/>
              <a:t>      </a:t>
            </a:r>
            <a:r>
              <a:rPr lang="en-US" sz="2000" b="1" dirty="0" smtClean="0"/>
              <a:t>for</a:t>
            </a:r>
            <a:r>
              <a:rPr lang="en-US" sz="2000" dirty="0" smtClean="0"/>
              <a:t>(</a:t>
            </a:r>
            <a:r>
              <a:rPr lang="en-US" sz="2000" dirty="0" err="1" smtClean="0"/>
              <a:t>Map.Entry</a:t>
            </a:r>
            <a:r>
              <a:rPr lang="en-US" sz="2000" dirty="0" smtClean="0"/>
              <a:t> m:map.entrySet())  </a:t>
            </a:r>
          </a:p>
          <a:p>
            <a:pPr>
              <a:spcBef>
                <a:spcPts val="0"/>
              </a:spcBef>
            </a:pPr>
            <a:r>
              <a:rPr lang="en-US" sz="2000" dirty="0" smtClean="0"/>
              <a:t>      {  </a:t>
            </a:r>
          </a:p>
          <a:p>
            <a:pPr>
              <a:spcBef>
                <a:spcPts val="0"/>
              </a:spcBef>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pPr>
            <a:r>
              <a:rPr lang="en-US" sz="2000" dirty="0" smtClean="0"/>
              <a:t>      }  </a:t>
            </a:r>
          </a:p>
          <a:p>
            <a:pPr>
              <a:spcBef>
                <a:spcPts val="0"/>
              </a:spcBef>
            </a:pPr>
            <a:r>
              <a:rPr lang="en-US" sz="2000" dirty="0" smtClean="0"/>
              <a:t>      }  </a:t>
            </a:r>
          </a:p>
          <a:p>
            <a:pPr>
              <a:spcBef>
                <a:spcPts val="0"/>
              </a:spcBef>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TreeMap</a:t>
            </a:r>
            <a:r>
              <a:rPr lang="en-US" dirty="0" smtClean="0"/>
              <a:t> Example: </a:t>
            </a:r>
            <a:r>
              <a:rPr lang="en-US" dirty="0" err="1" smtClean="0"/>
              <a:t>NavigableMap</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class</a:t>
            </a:r>
            <a:r>
              <a:rPr lang="en-US" sz="2000" dirty="0" smtClean="0"/>
              <a:t> TreeMap3{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smtClean="0"/>
              <a:t>   </a:t>
            </a:r>
            <a:r>
              <a:rPr lang="en-US" sz="2000" dirty="0" err="1" smtClean="0"/>
              <a:t>NavigableMap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map.put</a:t>
            </a:r>
            <a:r>
              <a:rPr lang="en-US" sz="2000" dirty="0" smtClean="0"/>
              <a:t>(100,"Amit");    </a:t>
            </a:r>
          </a:p>
          <a:p>
            <a:pPr>
              <a:spcBef>
                <a:spcPts val="0"/>
              </a:spcBef>
            </a:pPr>
            <a:r>
              <a:rPr lang="en-US" sz="2000" dirty="0" smtClean="0"/>
              <a:t>      </a:t>
            </a:r>
            <a:r>
              <a:rPr lang="en-US" sz="2000" dirty="0" err="1" smtClean="0"/>
              <a:t>map.put</a:t>
            </a:r>
            <a:r>
              <a:rPr lang="en-US" sz="2000" dirty="0" smtClean="0"/>
              <a:t>(102,"Ravi");    </a:t>
            </a:r>
          </a:p>
          <a:p>
            <a:pPr>
              <a:spcBef>
                <a:spcPts val="0"/>
              </a:spcBef>
            </a:pPr>
            <a:r>
              <a:rPr lang="en-US" sz="2000" dirty="0" smtClean="0"/>
              <a:t>      </a:t>
            </a:r>
            <a:r>
              <a:rPr lang="en-US" sz="2000" dirty="0" err="1" smtClean="0"/>
              <a:t>map.put</a:t>
            </a:r>
            <a:r>
              <a:rPr lang="en-US" sz="2000" dirty="0" smtClean="0"/>
              <a:t>(101,"Vijay");    </a:t>
            </a:r>
          </a:p>
          <a:p>
            <a:pPr>
              <a:spcBef>
                <a:spcPts val="0"/>
              </a:spcBef>
            </a:pPr>
            <a:r>
              <a:rPr lang="en-US" sz="2000" dirty="0" smtClean="0"/>
              <a:t>      </a:t>
            </a:r>
            <a:r>
              <a:rPr lang="en-US" sz="2000" dirty="0" err="1" smtClean="0"/>
              <a:t>map.put</a:t>
            </a:r>
            <a:r>
              <a:rPr lang="en-US" sz="2000" dirty="0" smtClean="0"/>
              <a:t>(103,"Rahul");    </a:t>
            </a:r>
          </a:p>
          <a:p>
            <a:pPr>
              <a:spcBef>
                <a:spcPts val="0"/>
              </a:spcBef>
            </a:pPr>
            <a:r>
              <a:rPr lang="en-US" sz="2000" dirty="0" smtClean="0"/>
              <a:t>      //Maintains descending order  </a:t>
            </a:r>
          </a:p>
          <a:p>
            <a:pPr>
              <a:spcBef>
                <a:spcPts val="0"/>
              </a:spcBef>
            </a:pPr>
            <a:r>
              <a:rPr lang="en-US" sz="2000" dirty="0" smtClean="0"/>
              <a:t>      </a:t>
            </a:r>
            <a:r>
              <a:rPr lang="en-US" sz="2000" dirty="0" err="1" smtClean="0"/>
              <a:t>System.out.println</a:t>
            </a:r>
            <a:r>
              <a:rPr lang="en-US" sz="2000" dirty="0" smtClean="0"/>
              <a:t>("</a:t>
            </a:r>
            <a:r>
              <a:rPr lang="en-US" sz="2000" dirty="0" err="1" smtClean="0"/>
              <a:t>descendingMap</a:t>
            </a:r>
            <a:r>
              <a:rPr lang="en-US" sz="2000" dirty="0" smtClean="0"/>
              <a:t>: "+</a:t>
            </a:r>
            <a:r>
              <a:rPr lang="en-US" sz="2000" dirty="0" err="1" smtClean="0"/>
              <a:t>map.descendingMap</a:t>
            </a:r>
            <a:r>
              <a:rPr lang="en-US" sz="2000" dirty="0" smtClean="0"/>
              <a:t>());  </a:t>
            </a:r>
          </a:p>
          <a:p>
            <a:pPr>
              <a:spcBef>
                <a:spcPts val="0"/>
              </a:spcBef>
            </a:pPr>
            <a:r>
              <a:rPr lang="en-US" sz="2000" dirty="0" smtClean="0"/>
              <a:t>      //Returns key-value pairs whose keys are less than or equal to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headMap</a:t>
            </a:r>
            <a:r>
              <a:rPr lang="en-US" sz="2000" dirty="0" smtClean="0"/>
              <a:t>: "+</a:t>
            </a:r>
            <a:r>
              <a:rPr lang="en-US" sz="2000" dirty="0" err="1" smtClean="0"/>
              <a:t>map.headMap</a:t>
            </a:r>
            <a:r>
              <a:rPr lang="en-US" sz="2000" dirty="0" smtClean="0"/>
              <a:t>(102,</a:t>
            </a:r>
            <a:r>
              <a:rPr lang="en-US" sz="2000" b="1" dirty="0" smtClean="0"/>
              <a:t>true</a:t>
            </a:r>
            <a:r>
              <a:rPr lang="en-US" sz="2000" dirty="0" smtClean="0"/>
              <a:t>));  </a:t>
            </a:r>
          </a:p>
          <a:p>
            <a:pPr>
              <a:spcBef>
                <a:spcPts val="0"/>
              </a:spcBef>
            </a:pPr>
            <a:r>
              <a:rPr lang="en-US" sz="2000" dirty="0" smtClean="0"/>
              <a:t>      //Returns key-value pairs whose keys are greater than or equal to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tailMap</a:t>
            </a:r>
            <a:r>
              <a:rPr lang="en-US" sz="2000" dirty="0" smtClean="0"/>
              <a:t>: "+</a:t>
            </a:r>
            <a:r>
              <a:rPr lang="en-US" sz="2000" dirty="0" err="1" smtClean="0"/>
              <a:t>map.tailMap</a:t>
            </a:r>
            <a:r>
              <a:rPr lang="en-US" sz="2000" dirty="0" smtClean="0"/>
              <a:t>(102,</a:t>
            </a:r>
            <a:r>
              <a:rPr lang="en-US" sz="2000" b="1" dirty="0" smtClean="0"/>
              <a:t>true</a:t>
            </a:r>
            <a:r>
              <a:rPr lang="en-US" sz="2000" dirty="0" smtClean="0"/>
              <a:t>));  </a:t>
            </a:r>
          </a:p>
          <a:p>
            <a:pPr>
              <a:spcBef>
                <a:spcPts val="0"/>
              </a:spcBef>
            </a:pPr>
            <a:r>
              <a:rPr lang="en-US" sz="2000" dirty="0" smtClean="0"/>
              <a:t>      //Returns key-value pairs exists in between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subMap</a:t>
            </a:r>
            <a:r>
              <a:rPr lang="en-US" sz="2000" dirty="0" smtClean="0"/>
              <a:t>: "+</a:t>
            </a:r>
            <a:r>
              <a:rPr lang="en-US" sz="2000" dirty="0" err="1" smtClean="0"/>
              <a:t>map.subMap</a:t>
            </a:r>
            <a:r>
              <a:rPr lang="en-US" sz="2000" dirty="0" smtClean="0"/>
              <a:t>(100, </a:t>
            </a:r>
            <a:r>
              <a:rPr lang="en-US" sz="2000" b="1" dirty="0" smtClean="0"/>
              <a:t>false</a:t>
            </a:r>
            <a:r>
              <a:rPr lang="en-US" sz="2000" dirty="0" smtClean="0"/>
              <a:t>, 102, </a:t>
            </a:r>
            <a:r>
              <a:rPr lang="en-US" sz="2000" b="1" dirty="0" smtClean="0"/>
              <a:t>true</a:t>
            </a:r>
            <a:r>
              <a:rPr lang="en-US" sz="2000" dirty="0" smtClean="0"/>
              <a:t>));   </a:t>
            </a:r>
          </a:p>
          <a:p>
            <a:pPr>
              <a:spcBef>
                <a:spcPts val="0"/>
              </a:spcBef>
            </a:pPr>
            <a:r>
              <a:rPr lang="en-US" sz="2000" dirty="0" smtClean="0"/>
              <a:t> }  </a:t>
            </a:r>
          </a:p>
          <a:p>
            <a:pPr>
              <a:spcBef>
                <a:spcPts val="0"/>
              </a:spcBef>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TreeMap</a:t>
            </a:r>
            <a:r>
              <a:rPr lang="en-US" dirty="0" smtClean="0"/>
              <a:t> Example: </a:t>
            </a:r>
            <a:r>
              <a:rPr lang="en-US" dirty="0" err="1" smtClean="0"/>
              <a:t>SortedMap</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Bef>
                <a:spcPts val="0"/>
              </a:spcBef>
            </a:pPr>
            <a:r>
              <a:rPr lang="en-US" sz="2000" b="1" dirty="0" smtClean="0"/>
              <a:t>import</a:t>
            </a:r>
            <a:r>
              <a:rPr lang="en-US" sz="2000" dirty="0" smtClean="0"/>
              <a:t> </a:t>
            </a:r>
            <a:r>
              <a:rPr lang="en-US" sz="2000" dirty="0" err="1" smtClean="0"/>
              <a:t>java.util</a:t>
            </a:r>
            <a:r>
              <a:rPr lang="en-US" sz="2000" dirty="0" smtClean="0"/>
              <a:t>.*;  </a:t>
            </a:r>
          </a:p>
          <a:p>
            <a:pPr>
              <a:spcBef>
                <a:spcPts val="0"/>
              </a:spcBef>
            </a:pPr>
            <a:r>
              <a:rPr lang="en-US" sz="2000" b="1" dirty="0" smtClean="0"/>
              <a:t>class</a:t>
            </a:r>
            <a:r>
              <a:rPr lang="en-US" sz="2000" dirty="0" smtClean="0"/>
              <a:t> TreeMap4{  </a:t>
            </a:r>
          </a:p>
          <a:p>
            <a:pPr>
              <a:spcBef>
                <a:spcPts val="0"/>
              </a:spcBef>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pPr>
            <a:r>
              <a:rPr lang="en-US" sz="2000" dirty="0" smtClean="0"/>
              <a:t>   </a:t>
            </a:r>
            <a:r>
              <a:rPr lang="en-US" sz="2000" dirty="0" err="1" smtClean="0"/>
              <a:t>SortedMap</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Integer,String</a:t>
            </a:r>
            <a:r>
              <a:rPr lang="en-US" sz="2000" dirty="0" smtClean="0"/>
              <a:t>&gt;();    </a:t>
            </a:r>
          </a:p>
          <a:p>
            <a:pPr>
              <a:spcBef>
                <a:spcPts val="0"/>
              </a:spcBef>
            </a:pPr>
            <a:r>
              <a:rPr lang="en-US" sz="2000" dirty="0" smtClean="0"/>
              <a:t>      </a:t>
            </a:r>
            <a:r>
              <a:rPr lang="en-US" sz="2000" dirty="0" err="1" smtClean="0"/>
              <a:t>map.put</a:t>
            </a:r>
            <a:r>
              <a:rPr lang="en-US" sz="2000" dirty="0" smtClean="0"/>
              <a:t>(100,"Amit");    </a:t>
            </a:r>
          </a:p>
          <a:p>
            <a:pPr>
              <a:spcBef>
                <a:spcPts val="0"/>
              </a:spcBef>
            </a:pPr>
            <a:r>
              <a:rPr lang="en-US" sz="2000" dirty="0" smtClean="0"/>
              <a:t>      </a:t>
            </a:r>
            <a:r>
              <a:rPr lang="en-US" sz="2000" dirty="0" err="1" smtClean="0"/>
              <a:t>map.put</a:t>
            </a:r>
            <a:r>
              <a:rPr lang="en-US" sz="2000" dirty="0" smtClean="0"/>
              <a:t>(102,"Ravi");    </a:t>
            </a:r>
          </a:p>
          <a:p>
            <a:pPr>
              <a:spcBef>
                <a:spcPts val="0"/>
              </a:spcBef>
            </a:pPr>
            <a:r>
              <a:rPr lang="en-US" sz="2000" dirty="0" smtClean="0"/>
              <a:t>      </a:t>
            </a:r>
            <a:r>
              <a:rPr lang="en-US" sz="2000" dirty="0" err="1" smtClean="0"/>
              <a:t>map.put</a:t>
            </a:r>
            <a:r>
              <a:rPr lang="en-US" sz="2000" dirty="0" smtClean="0"/>
              <a:t>(101,"Vijay");    </a:t>
            </a:r>
          </a:p>
          <a:p>
            <a:pPr>
              <a:spcBef>
                <a:spcPts val="0"/>
              </a:spcBef>
            </a:pPr>
            <a:r>
              <a:rPr lang="en-US" sz="2000" dirty="0" smtClean="0"/>
              <a:t>      </a:t>
            </a:r>
            <a:r>
              <a:rPr lang="en-US" sz="2000" dirty="0" err="1" smtClean="0"/>
              <a:t>map.put</a:t>
            </a:r>
            <a:r>
              <a:rPr lang="en-US" sz="2000" dirty="0" smtClean="0"/>
              <a:t>(103,"Rahul");    </a:t>
            </a:r>
          </a:p>
          <a:p>
            <a:pPr>
              <a:spcBef>
                <a:spcPts val="0"/>
              </a:spcBef>
            </a:pPr>
            <a:r>
              <a:rPr lang="en-US" sz="2000" dirty="0" smtClean="0"/>
              <a:t>      //Returns key-value pairs whose keys are less than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headMap</a:t>
            </a:r>
            <a:r>
              <a:rPr lang="en-US" sz="2000" dirty="0" smtClean="0"/>
              <a:t>: "+</a:t>
            </a:r>
            <a:r>
              <a:rPr lang="en-US" sz="2000" dirty="0" err="1" smtClean="0"/>
              <a:t>map.headMap</a:t>
            </a:r>
            <a:r>
              <a:rPr lang="en-US" sz="2000" dirty="0" smtClean="0"/>
              <a:t>(102));  </a:t>
            </a:r>
          </a:p>
          <a:p>
            <a:pPr>
              <a:spcBef>
                <a:spcPts val="0"/>
              </a:spcBef>
            </a:pPr>
            <a:r>
              <a:rPr lang="en-US" sz="2000" dirty="0" smtClean="0"/>
              <a:t>      //Returns key-value pairs whose keys are greater than or equal to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tailMap</a:t>
            </a:r>
            <a:r>
              <a:rPr lang="en-US" sz="2000" dirty="0" smtClean="0"/>
              <a:t>: "+</a:t>
            </a:r>
            <a:r>
              <a:rPr lang="en-US" sz="2000" dirty="0" err="1" smtClean="0"/>
              <a:t>map.tailMap</a:t>
            </a:r>
            <a:r>
              <a:rPr lang="en-US" sz="2000" dirty="0" smtClean="0"/>
              <a:t>(102));  </a:t>
            </a:r>
          </a:p>
          <a:p>
            <a:pPr>
              <a:spcBef>
                <a:spcPts val="0"/>
              </a:spcBef>
            </a:pPr>
            <a:r>
              <a:rPr lang="en-US" sz="2000" dirty="0" smtClean="0"/>
              <a:t>      //Returns key-value pairs exists in between the specified key.  </a:t>
            </a:r>
          </a:p>
          <a:p>
            <a:pPr>
              <a:spcBef>
                <a:spcPts val="0"/>
              </a:spcBef>
            </a:pPr>
            <a:r>
              <a:rPr lang="en-US" sz="2000" dirty="0" smtClean="0"/>
              <a:t>      </a:t>
            </a:r>
            <a:r>
              <a:rPr lang="en-US" sz="2000" dirty="0" err="1" smtClean="0"/>
              <a:t>System.out.println</a:t>
            </a:r>
            <a:r>
              <a:rPr lang="en-US" sz="2000" dirty="0" smtClean="0"/>
              <a:t>("</a:t>
            </a:r>
            <a:r>
              <a:rPr lang="en-US" sz="2000" dirty="0" err="1" smtClean="0"/>
              <a:t>subMap</a:t>
            </a:r>
            <a:r>
              <a:rPr lang="en-US" sz="2000" dirty="0" smtClean="0"/>
              <a:t>: "+</a:t>
            </a:r>
            <a:r>
              <a:rPr lang="en-US" sz="2000" dirty="0" err="1" smtClean="0"/>
              <a:t>map.subMap</a:t>
            </a:r>
            <a:r>
              <a:rPr lang="en-US" sz="2000" dirty="0" smtClean="0"/>
              <a:t>(100, 102));    </a:t>
            </a:r>
          </a:p>
          <a:p>
            <a:pPr>
              <a:spcBef>
                <a:spcPts val="0"/>
              </a:spcBef>
            </a:pPr>
            <a:r>
              <a:rPr lang="en-US" sz="2000" dirty="0" smtClean="0"/>
              <a:t> }  </a:t>
            </a:r>
          </a:p>
          <a:p>
            <a:pPr>
              <a:spcBef>
                <a:spcPts val="0"/>
              </a:spcBef>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TreeMap</a:t>
            </a:r>
            <a:r>
              <a:rPr lang="en-US" dirty="0" smtClean="0"/>
              <a:t> Example: Book</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a:t>
            </a:r>
          </a:p>
          <a:p>
            <a:pPr>
              <a:spcBef>
                <a:spcPts val="0"/>
              </a:spcBef>
              <a:buNone/>
            </a:pP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MapExample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map of Books    </a:t>
            </a:r>
          </a:p>
          <a:p>
            <a:pPr>
              <a:spcBef>
                <a:spcPts val="0"/>
              </a:spcBef>
              <a:buNone/>
            </a:pPr>
            <a:r>
              <a:rPr lang="en-US" sz="2000" dirty="0" smtClean="0"/>
              <a:t>    Map&lt;</a:t>
            </a:r>
            <a:r>
              <a:rPr lang="en-US" sz="2000" dirty="0" err="1" smtClean="0"/>
              <a:t>Integer,Book</a:t>
            </a:r>
            <a:r>
              <a:rPr lang="en-US" sz="2000" dirty="0" smtClean="0"/>
              <a:t>&gt; map=</a:t>
            </a:r>
            <a:r>
              <a:rPr lang="en-US" sz="2000" b="1" dirty="0" smtClean="0"/>
              <a:t>new</a:t>
            </a:r>
            <a:r>
              <a:rPr lang="en-US" sz="2000" dirty="0" smtClean="0"/>
              <a:t> </a:t>
            </a:r>
            <a:r>
              <a:rPr lang="en-US" sz="2000" dirty="0" err="1" smtClean="0"/>
              <a:t>TreeMap</a:t>
            </a:r>
            <a:r>
              <a:rPr lang="en-US" sz="2000" dirty="0" smtClean="0"/>
              <a:t>&lt;</a:t>
            </a:r>
            <a:r>
              <a:rPr lang="en-US" sz="2000" dirty="0" err="1" smtClean="0"/>
              <a:t>Integer,Book</a:t>
            </a:r>
            <a:r>
              <a:rPr lang="en-US" sz="2000" dirty="0" smtClean="0"/>
              <a:t>&gt;();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map   </a:t>
            </a:r>
          </a:p>
          <a:p>
            <a:pPr>
              <a:spcBef>
                <a:spcPts val="0"/>
              </a:spcBef>
              <a:buNone/>
            </a:pPr>
            <a:r>
              <a:rPr lang="en-US" sz="2000" dirty="0" smtClean="0"/>
              <a:t>    </a:t>
            </a:r>
            <a:r>
              <a:rPr lang="en-US" sz="2000" dirty="0" err="1" smtClean="0"/>
              <a:t>map.put</a:t>
            </a:r>
            <a:r>
              <a:rPr lang="en-US" sz="2000" dirty="0" smtClean="0"/>
              <a:t>(2,b2);  </a:t>
            </a:r>
          </a:p>
          <a:p>
            <a:pPr>
              <a:spcBef>
                <a:spcPts val="0"/>
              </a:spcBef>
              <a:buNone/>
            </a:pPr>
            <a:r>
              <a:rPr lang="en-US" sz="2000" dirty="0" smtClean="0"/>
              <a:t>    </a:t>
            </a:r>
            <a:r>
              <a:rPr lang="en-US" sz="2000" dirty="0" err="1" smtClean="0"/>
              <a:t>map.put</a:t>
            </a:r>
            <a:r>
              <a:rPr lang="en-US" sz="2000" dirty="0" smtClean="0"/>
              <a:t>(1,b1);  </a:t>
            </a:r>
          </a:p>
          <a:p>
            <a:pPr>
              <a:spcBef>
                <a:spcPts val="0"/>
              </a:spcBef>
              <a:buNone/>
            </a:pPr>
            <a:r>
              <a:rPr lang="en-US" sz="2000" dirty="0" smtClean="0"/>
              <a:t>    </a:t>
            </a:r>
            <a:r>
              <a:rPr lang="en-US" sz="2000" dirty="0" err="1" smtClean="0"/>
              <a:t>map.put</a:t>
            </a:r>
            <a:r>
              <a:rPr lang="en-US" sz="2000" dirty="0" smtClean="0"/>
              <a:t>(3,b3);  </a:t>
            </a:r>
          </a:p>
          <a:p>
            <a:pPr>
              <a:spcBef>
                <a:spcPts val="0"/>
              </a:spcBef>
              <a:buNone/>
            </a:pPr>
            <a:r>
              <a:rPr lang="en-US" sz="2000" dirty="0" smtClean="0"/>
              <a:t>      </a:t>
            </a:r>
          </a:p>
          <a:p>
            <a:pPr>
              <a:spcBef>
                <a:spcPts val="0"/>
              </a:spcBef>
              <a:buNone/>
            </a:pPr>
            <a:r>
              <a:rPr lang="en-US" sz="2000" dirty="0" smtClean="0"/>
              <a:t>    //Traversing map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&lt;Integer, Book&gt; </a:t>
            </a:r>
            <a:r>
              <a:rPr lang="en-US" sz="2000" dirty="0" err="1" smtClean="0"/>
              <a:t>entry:map.entrySet</a:t>
            </a:r>
            <a:r>
              <a:rPr lang="en-US" sz="2000" dirty="0" smtClean="0"/>
              <a:t>()){    </a:t>
            </a:r>
          </a:p>
          <a:p>
            <a:pPr>
              <a:spcBef>
                <a:spcPts val="0"/>
              </a:spcBef>
              <a:buNone/>
            </a:pPr>
            <a:r>
              <a:rPr lang="en-US" sz="2000" dirty="0" smtClean="0"/>
              <a:t>        </a:t>
            </a:r>
            <a:r>
              <a:rPr lang="en-US" sz="2000" b="1" dirty="0" err="1" smtClean="0"/>
              <a:t>int</a:t>
            </a:r>
            <a:r>
              <a:rPr lang="en-US" sz="2000" dirty="0" smtClean="0"/>
              <a:t> key=</a:t>
            </a:r>
            <a:r>
              <a:rPr lang="en-US" sz="2000" dirty="0" err="1" smtClean="0"/>
              <a:t>entry.getKey</a:t>
            </a:r>
            <a:r>
              <a:rPr lang="en-US" sz="2000" dirty="0" smtClean="0"/>
              <a:t>();  </a:t>
            </a:r>
          </a:p>
          <a:p>
            <a:pPr>
              <a:spcBef>
                <a:spcPts val="0"/>
              </a:spcBef>
              <a:buNone/>
            </a:pPr>
            <a:r>
              <a:rPr lang="en-US" sz="2000" dirty="0" smtClean="0"/>
              <a:t>        Book b=</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(key+" Details:");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Java </a:t>
            </a:r>
            <a:r>
              <a:rPr lang="en-GB" dirty="0" err="1" smtClean="0"/>
              <a:t>Hashtable</a:t>
            </a:r>
            <a:r>
              <a:rPr lang="en-GB" dirty="0" smtClean="0"/>
              <a:t> class implements a </a:t>
            </a:r>
            <a:r>
              <a:rPr lang="en-GB" dirty="0" err="1" smtClean="0"/>
              <a:t>hashtable</a:t>
            </a:r>
            <a:r>
              <a:rPr lang="en-GB" dirty="0" smtClean="0"/>
              <a:t>, which maps keys to values. It inherits Dictionary class and implements the Map interface.</a:t>
            </a:r>
          </a:p>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Hashtable1{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r>
              <a:rPr lang="en-US" sz="2000" dirty="0" err="1" smtClean="0"/>
              <a:t>hm</a:t>
            </a:r>
            <a:r>
              <a:rPr lang="en-US" sz="2000" dirty="0" smtClean="0"/>
              <a:t>=</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p>
          <a:p>
            <a:pPr>
              <a:spcBef>
                <a:spcPts val="0"/>
              </a:spcBef>
              <a:buNone/>
            </a:pPr>
            <a:r>
              <a:rPr lang="en-US" sz="2000" dirty="0" smtClean="0"/>
              <a:t>  </a:t>
            </a:r>
            <a:r>
              <a:rPr lang="en-US" sz="2000" dirty="0" err="1" smtClean="0"/>
              <a:t>hm.put</a:t>
            </a:r>
            <a:r>
              <a:rPr lang="en-US" sz="2000" dirty="0" smtClean="0"/>
              <a:t>(100,"Amit");  </a:t>
            </a:r>
          </a:p>
          <a:p>
            <a:pPr>
              <a:spcBef>
                <a:spcPts val="0"/>
              </a:spcBef>
              <a:buNone/>
            </a:pPr>
            <a:r>
              <a:rPr lang="en-US" sz="2000" dirty="0" smtClean="0"/>
              <a:t>  </a:t>
            </a:r>
            <a:r>
              <a:rPr lang="en-US" sz="2000" dirty="0" err="1" smtClean="0"/>
              <a:t>hm.put</a:t>
            </a:r>
            <a:r>
              <a:rPr lang="en-US" sz="2000" dirty="0" smtClean="0"/>
              <a:t>(102,"Ravi");  </a:t>
            </a:r>
          </a:p>
          <a:p>
            <a:pPr>
              <a:spcBef>
                <a:spcPts val="0"/>
              </a:spcBef>
              <a:buNone/>
            </a:pPr>
            <a:r>
              <a:rPr lang="en-US" sz="2000" dirty="0" smtClean="0"/>
              <a:t>  </a:t>
            </a:r>
            <a:r>
              <a:rPr lang="en-US" sz="2000" dirty="0" err="1" smtClean="0"/>
              <a:t>hm.put</a:t>
            </a:r>
            <a:r>
              <a:rPr lang="en-US" sz="2000" dirty="0" smtClean="0"/>
              <a:t>(101,"Vijay");  </a:t>
            </a:r>
          </a:p>
          <a:p>
            <a:pPr>
              <a:spcBef>
                <a:spcPts val="0"/>
              </a:spcBef>
              <a:buNone/>
            </a:pPr>
            <a:r>
              <a:rPr lang="en-US" sz="2000" dirty="0" smtClean="0"/>
              <a:t>  </a:t>
            </a:r>
            <a:r>
              <a:rPr lang="en-US" sz="2000" dirty="0" err="1" smtClean="0"/>
              <a:t>hm.put</a:t>
            </a:r>
            <a:r>
              <a:rPr lang="en-US" sz="2000" dirty="0" smtClean="0"/>
              <a:t>(103,"Rahul");  </a:t>
            </a:r>
          </a:p>
          <a:p>
            <a:pPr>
              <a:spcBef>
                <a:spcPts val="0"/>
              </a:spcBef>
              <a:buNone/>
            </a:pPr>
            <a:r>
              <a:rPr lang="en-US" sz="2000" dirty="0" smtClean="0"/>
              <a:t>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 m:hm.entrySet()){  </a:t>
            </a:r>
          </a:p>
          <a:p>
            <a:pPr>
              <a:spcBef>
                <a:spcPts val="0"/>
              </a:spcBef>
              <a:buNone/>
            </a:pPr>
            <a:r>
              <a:rPr lang="en-US" sz="2000" dirty="0" smtClean="0"/>
              <a:t>   </a:t>
            </a:r>
            <a:r>
              <a:rPr lang="en-US" sz="2000" dirty="0" err="1" smtClean="0"/>
              <a:t>System.out.println</a:t>
            </a:r>
            <a:r>
              <a:rPr lang="en-US" sz="2000" dirty="0" smtClean="0"/>
              <a:t>(</a:t>
            </a:r>
            <a:r>
              <a:rPr lang="en-US" sz="2000" dirty="0" err="1" smtClean="0"/>
              <a:t>m.getKey</a:t>
            </a:r>
            <a:r>
              <a:rPr lang="en-US" sz="2000" dirty="0" smtClean="0"/>
              <a:t>()+" "+</a:t>
            </a:r>
            <a:r>
              <a:rPr lang="en-US" sz="2000" dirty="0" err="1" smtClean="0"/>
              <a:t>m.getValue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Hashtable</a:t>
            </a:r>
            <a:r>
              <a:rPr lang="en-US" dirty="0" smtClean="0"/>
              <a:t> Example: remove()</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Hashtable2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dirty="0" err="1" smtClean="0"/>
              <a:t>Hashtable</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(102,"Ravi");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a:t>
            </a:r>
            <a:r>
              <a:rPr lang="en-US" sz="2000" dirty="0" err="1" smtClean="0"/>
              <a:t>System.out.println</a:t>
            </a:r>
            <a:r>
              <a:rPr lang="en-US" sz="2000" dirty="0" smtClean="0"/>
              <a:t>("Before remove: "+ map);    </a:t>
            </a:r>
          </a:p>
          <a:p>
            <a:pPr>
              <a:spcBef>
                <a:spcPts val="0"/>
              </a:spcBef>
              <a:buNone/>
            </a:pPr>
            <a:r>
              <a:rPr lang="en-US" sz="2000" dirty="0" smtClean="0"/>
              <a:t>       // Remove value for key 102  </a:t>
            </a:r>
          </a:p>
          <a:p>
            <a:pPr>
              <a:spcBef>
                <a:spcPts val="0"/>
              </a:spcBef>
              <a:buNone/>
            </a:pPr>
            <a:r>
              <a:rPr lang="en-US" sz="2000" dirty="0" smtClean="0"/>
              <a:t>       </a:t>
            </a:r>
            <a:r>
              <a:rPr lang="en-US" sz="2000" dirty="0" err="1" smtClean="0"/>
              <a:t>map.remove</a:t>
            </a:r>
            <a:r>
              <a:rPr lang="en-US" sz="2000" dirty="0" smtClean="0"/>
              <a:t>(102);  </a:t>
            </a:r>
          </a:p>
          <a:p>
            <a:pPr>
              <a:spcBef>
                <a:spcPts val="0"/>
              </a:spcBef>
              <a:buNone/>
            </a:pPr>
            <a:r>
              <a:rPr lang="en-US" sz="2000" dirty="0" smtClean="0"/>
              <a:t>       </a:t>
            </a:r>
            <a:r>
              <a:rPr lang="en-US" sz="2000" dirty="0" err="1" smtClean="0"/>
              <a:t>System.out.println</a:t>
            </a:r>
            <a:r>
              <a:rPr lang="en-US" sz="2000" dirty="0" smtClean="0"/>
              <a:t>("After remove: "+ map);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Hashtable</a:t>
            </a:r>
            <a:r>
              <a:rPr lang="en-US" dirty="0" smtClean="0"/>
              <a:t> Example: </a:t>
            </a:r>
            <a:r>
              <a:rPr lang="en-US" dirty="0" err="1" smtClean="0"/>
              <a:t>getOrDefault</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Hashtable3{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Hashtable</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(102,"Ravi");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//Here, we specify the if and else statement as arguments of the method  </a:t>
            </a:r>
          </a:p>
          <a:p>
            <a:pPr>
              <a:spcBef>
                <a:spcPts val="0"/>
              </a:spcBef>
              <a:buNone/>
            </a:pPr>
            <a:r>
              <a:rPr lang="en-US" sz="2000" dirty="0" smtClean="0"/>
              <a:t>     </a:t>
            </a:r>
            <a:r>
              <a:rPr lang="en-US" sz="2000" dirty="0" err="1" smtClean="0"/>
              <a:t>System.out.println</a:t>
            </a:r>
            <a:r>
              <a:rPr lang="en-US" sz="2000" dirty="0" smtClean="0"/>
              <a:t>(</a:t>
            </a:r>
            <a:r>
              <a:rPr lang="en-US" sz="2000" dirty="0" err="1" smtClean="0"/>
              <a:t>map.getOrDefault</a:t>
            </a:r>
            <a:r>
              <a:rPr lang="en-US" sz="2000" dirty="0" smtClean="0"/>
              <a:t>(101, "Not Found"));  </a:t>
            </a:r>
          </a:p>
          <a:p>
            <a:pPr>
              <a:spcBef>
                <a:spcPts val="0"/>
              </a:spcBef>
              <a:buNone/>
            </a:pPr>
            <a:r>
              <a:rPr lang="en-US" sz="2000" dirty="0" smtClean="0"/>
              <a:t>     </a:t>
            </a:r>
            <a:r>
              <a:rPr lang="en-US" sz="2000" dirty="0" err="1" smtClean="0"/>
              <a:t>System.out.println</a:t>
            </a:r>
            <a:r>
              <a:rPr lang="en-US" sz="2000" dirty="0" smtClean="0"/>
              <a:t>(</a:t>
            </a:r>
            <a:r>
              <a:rPr lang="en-US" sz="2000" dirty="0" err="1" smtClean="0"/>
              <a:t>map.getOrDefault</a:t>
            </a:r>
            <a:r>
              <a:rPr lang="en-US" sz="2000" dirty="0" smtClean="0"/>
              <a:t>(105, "Not Found"));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Hashtable</a:t>
            </a:r>
            <a:r>
              <a:rPr lang="en-US" dirty="0" smtClean="0"/>
              <a:t> Example: </a:t>
            </a:r>
            <a:r>
              <a:rPr lang="en-US" dirty="0" err="1" smtClean="0"/>
              <a:t>putIfAbsent</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Hashtable4{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dirty="0" err="1" smtClean="0"/>
              <a:t>Hashtable</a:t>
            </a:r>
            <a:r>
              <a:rPr lang="en-US" sz="2000" dirty="0" smtClean="0"/>
              <a:t>&lt;</a:t>
            </a:r>
            <a:r>
              <a:rPr lang="en-US" sz="2000" dirty="0" err="1" smtClean="0"/>
              <a:t>Integer,String</a:t>
            </a:r>
            <a:r>
              <a:rPr lang="en-US" sz="2000" dirty="0" smtClean="0"/>
              <a:t>&gt; map=</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Integer,String</a:t>
            </a:r>
            <a:r>
              <a:rPr lang="en-US" sz="2000" dirty="0" smtClean="0"/>
              <a:t>&gt;();          </a:t>
            </a:r>
          </a:p>
          <a:p>
            <a:pPr>
              <a:spcBef>
                <a:spcPts val="0"/>
              </a:spcBef>
              <a:buNone/>
            </a:pPr>
            <a:r>
              <a:rPr lang="en-US" sz="2000" dirty="0" smtClean="0"/>
              <a:t>     </a:t>
            </a:r>
            <a:r>
              <a:rPr lang="en-US" sz="2000" dirty="0" err="1" smtClean="0"/>
              <a:t>map.put</a:t>
            </a:r>
            <a:r>
              <a:rPr lang="en-US" sz="2000" dirty="0" smtClean="0"/>
              <a:t>(100,"Amit");    </a:t>
            </a:r>
          </a:p>
          <a:p>
            <a:pPr>
              <a:spcBef>
                <a:spcPts val="0"/>
              </a:spcBef>
              <a:buNone/>
            </a:pPr>
            <a:r>
              <a:rPr lang="en-US" sz="2000" dirty="0" smtClean="0"/>
              <a:t>     </a:t>
            </a:r>
            <a:r>
              <a:rPr lang="en-US" sz="2000" dirty="0" err="1" smtClean="0"/>
              <a:t>map.put</a:t>
            </a:r>
            <a:r>
              <a:rPr lang="en-US" sz="2000" dirty="0" smtClean="0"/>
              <a:t>(102,"Ravi");   </a:t>
            </a:r>
          </a:p>
          <a:p>
            <a:pPr>
              <a:spcBef>
                <a:spcPts val="0"/>
              </a:spcBef>
              <a:buNone/>
            </a:pPr>
            <a:r>
              <a:rPr lang="en-US" sz="2000" dirty="0" smtClean="0"/>
              <a:t>     </a:t>
            </a:r>
            <a:r>
              <a:rPr lang="en-US" sz="2000" dirty="0" err="1" smtClean="0"/>
              <a:t>map.put</a:t>
            </a:r>
            <a:r>
              <a:rPr lang="en-US" sz="2000" dirty="0" smtClean="0"/>
              <a:t>(101,"Vijay");    </a:t>
            </a:r>
          </a:p>
          <a:p>
            <a:pPr>
              <a:spcBef>
                <a:spcPts val="0"/>
              </a:spcBef>
              <a:buNone/>
            </a:pPr>
            <a:r>
              <a:rPr lang="en-US" sz="2000" dirty="0" smtClean="0"/>
              <a:t>     </a:t>
            </a:r>
            <a:r>
              <a:rPr lang="en-US" sz="2000" dirty="0" err="1" smtClean="0"/>
              <a:t>map.put</a:t>
            </a:r>
            <a:r>
              <a:rPr lang="en-US" sz="2000" dirty="0" smtClean="0"/>
              <a:t>(103,"Rahul");    </a:t>
            </a:r>
          </a:p>
          <a:p>
            <a:pPr>
              <a:spcBef>
                <a:spcPts val="0"/>
              </a:spcBef>
              <a:buNone/>
            </a:pPr>
            <a:r>
              <a:rPr lang="en-US" sz="2000" dirty="0" smtClean="0"/>
              <a:t>     </a:t>
            </a:r>
            <a:r>
              <a:rPr lang="en-US" sz="2000" dirty="0" err="1" smtClean="0"/>
              <a:t>System.out.println</a:t>
            </a:r>
            <a:r>
              <a:rPr lang="en-US" sz="2000" dirty="0" smtClean="0"/>
              <a:t>("Initial Map: "+map);  </a:t>
            </a:r>
          </a:p>
          <a:p>
            <a:pPr>
              <a:spcBef>
                <a:spcPts val="0"/>
              </a:spcBef>
              <a:buNone/>
            </a:pPr>
            <a:r>
              <a:rPr lang="en-US" sz="2000" dirty="0" smtClean="0"/>
              <a:t>     //Inserts, as the specified pair is unique  </a:t>
            </a:r>
          </a:p>
          <a:p>
            <a:pPr>
              <a:spcBef>
                <a:spcPts val="0"/>
              </a:spcBef>
              <a:buNone/>
            </a:pPr>
            <a:r>
              <a:rPr lang="en-US" sz="2000" dirty="0" smtClean="0"/>
              <a:t>     </a:t>
            </a:r>
            <a:r>
              <a:rPr lang="en-US" sz="2000" dirty="0" err="1" smtClean="0"/>
              <a:t>map.putIfAbsent</a:t>
            </a:r>
            <a:r>
              <a:rPr lang="en-US" sz="2000" dirty="0" smtClean="0"/>
              <a:t>(104,"Gaurav");  </a:t>
            </a:r>
          </a:p>
          <a:p>
            <a:pPr>
              <a:spcBef>
                <a:spcPts val="0"/>
              </a:spcBef>
              <a:buNone/>
            </a:pPr>
            <a:r>
              <a:rPr lang="en-US" sz="2000" dirty="0" smtClean="0"/>
              <a:t>     </a:t>
            </a:r>
            <a:r>
              <a:rPr lang="en-US" sz="2000" dirty="0" err="1" smtClean="0"/>
              <a:t>System.out.println</a:t>
            </a:r>
            <a:r>
              <a:rPr lang="en-US" sz="2000" dirty="0" smtClean="0"/>
              <a:t>("Updated Map: "+map);  </a:t>
            </a:r>
          </a:p>
          <a:p>
            <a:pPr>
              <a:spcBef>
                <a:spcPts val="0"/>
              </a:spcBef>
              <a:buNone/>
            </a:pPr>
            <a:r>
              <a:rPr lang="en-US" sz="2000" dirty="0" smtClean="0"/>
              <a:t>     //Returns the current value, as the specified pair already exist  </a:t>
            </a:r>
          </a:p>
          <a:p>
            <a:pPr>
              <a:spcBef>
                <a:spcPts val="0"/>
              </a:spcBef>
              <a:buNone/>
            </a:pPr>
            <a:r>
              <a:rPr lang="en-US" sz="2000" dirty="0" smtClean="0"/>
              <a:t>     </a:t>
            </a:r>
            <a:r>
              <a:rPr lang="en-US" sz="2000" dirty="0" err="1" smtClean="0"/>
              <a:t>map.putIfAbsent</a:t>
            </a:r>
            <a:r>
              <a:rPr lang="en-US" sz="2000" dirty="0" smtClean="0"/>
              <a:t>(101,"Vijay");  </a:t>
            </a:r>
          </a:p>
          <a:p>
            <a:pPr>
              <a:spcBef>
                <a:spcPts val="0"/>
              </a:spcBef>
              <a:buNone/>
            </a:pPr>
            <a:r>
              <a:rPr lang="en-US" sz="2000" dirty="0" smtClean="0"/>
              <a:t>     </a:t>
            </a:r>
            <a:r>
              <a:rPr lang="en-US" sz="2000" dirty="0" err="1" smtClean="0"/>
              <a:t>System.out.println</a:t>
            </a:r>
            <a:r>
              <a:rPr lang="en-US" sz="2000" dirty="0" smtClean="0"/>
              <a:t>("Updated Map: "+map);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Hashtable</a:t>
            </a:r>
            <a:r>
              <a:rPr lang="en-US" dirty="0" smtClean="0"/>
              <a:t> Example: Book</a:t>
            </a:r>
            <a:br>
              <a:rPr lang="en-US" dirty="0" smtClean="0"/>
            </a:b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class</a:t>
            </a:r>
            <a:r>
              <a:rPr lang="en-US" sz="2000" dirty="0" smtClean="0"/>
              <a:t> Book {    </a:t>
            </a:r>
          </a:p>
          <a:p>
            <a:pPr>
              <a:spcBef>
                <a:spcPts val="0"/>
              </a:spcBef>
              <a:buNone/>
            </a:pPr>
            <a:r>
              <a:rPr lang="en-US" sz="2000" b="1" dirty="0" err="1" smtClean="0"/>
              <a:t>int</a:t>
            </a:r>
            <a:r>
              <a:rPr lang="en-US" sz="2000" dirty="0" smtClean="0"/>
              <a:t> id;    </a:t>
            </a:r>
          </a:p>
          <a:p>
            <a:pPr>
              <a:spcBef>
                <a:spcPts val="0"/>
              </a:spcBef>
              <a:buNone/>
            </a:pPr>
            <a:r>
              <a:rPr lang="en-US" sz="2000" dirty="0" smtClean="0"/>
              <a:t>String </a:t>
            </a:r>
            <a:r>
              <a:rPr lang="en-US" sz="2000" dirty="0" err="1" smtClean="0"/>
              <a:t>name,author,publisher</a:t>
            </a:r>
            <a:r>
              <a:rPr lang="en-US" sz="2000" dirty="0" smtClean="0"/>
              <a:t>;    </a:t>
            </a:r>
          </a:p>
          <a:p>
            <a:pPr>
              <a:spcBef>
                <a:spcPts val="0"/>
              </a:spcBef>
              <a:buNone/>
            </a:pPr>
            <a:r>
              <a:rPr lang="en-US" sz="2000" b="1" dirty="0" err="1" smtClean="0"/>
              <a:t>int</a:t>
            </a:r>
            <a:r>
              <a:rPr lang="en-US" sz="2000" dirty="0" smtClean="0"/>
              <a:t> quantity;    </a:t>
            </a:r>
          </a:p>
          <a:p>
            <a:pPr>
              <a:spcBef>
                <a:spcPts val="0"/>
              </a:spcBef>
              <a:buNone/>
            </a:pPr>
            <a:r>
              <a:rPr lang="en-US" sz="2000" b="1" dirty="0" smtClean="0"/>
              <a:t>public</a:t>
            </a:r>
            <a:r>
              <a:rPr lang="en-US" sz="2000" dirty="0" smtClean="0"/>
              <a:t> Book(</a:t>
            </a:r>
            <a:r>
              <a:rPr lang="en-US" sz="2000" b="1" dirty="0" err="1" smtClean="0"/>
              <a:t>int</a:t>
            </a:r>
            <a:r>
              <a:rPr lang="en-US" sz="2000" dirty="0" smtClean="0"/>
              <a:t> id, String name, String author, String publisher, </a:t>
            </a:r>
            <a:r>
              <a:rPr lang="en-US" sz="2000" b="1" dirty="0" err="1" smtClean="0"/>
              <a:t>int</a:t>
            </a:r>
            <a:r>
              <a:rPr lang="en-US" sz="2000" dirty="0" smtClean="0"/>
              <a:t> quantity)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.author</a:t>
            </a:r>
            <a:r>
              <a:rPr lang="en-US" sz="2000" dirty="0" smtClean="0"/>
              <a:t> = author;    </a:t>
            </a:r>
          </a:p>
          <a:p>
            <a:pPr>
              <a:spcBef>
                <a:spcPts val="0"/>
              </a:spcBef>
              <a:buNone/>
            </a:pPr>
            <a:r>
              <a:rPr lang="en-US" sz="2000" dirty="0" smtClean="0"/>
              <a:t>    </a:t>
            </a:r>
            <a:r>
              <a:rPr lang="en-US" sz="2000" b="1" dirty="0" err="1" smtClean="0"/>
              <a:t>this</a:t>
            </a:r>
            <a:r>
              <a:rPr lang="en-US" sz="2000" dirty="0" err="1" smtClean="0"/>
              <a:t>.publisher</a:t>
            </a:r>
            <a:r>
              <a:rPr lang="en-US" sz="2000" dirty="0" smtClean="0"/>
              <a:t> = publisher;    </a:t>
            </a:r>
          </a:p>
          <a:p>
            <a:pPr>
              <a:spcBef>
                <a:spcPts val="0"/>
              </a:spcBef>
              <a:buNone/>
            </a:pPr>
            <a:r>
              <a:rPr lang="en-US" sz="2000" dirty="0" smtClean="0"/>
              <a:t>    </a:t>
            </a:r>
            <a:r>
              <a:rPr lang="en-US" sz="2000" b="1" dirty="0" err="1" smtClean="0"/>
              <a:t>this</a:t>
            </a:r>
            <a:r>
              <a:rPr lang="en-US" sz="2000" dirty="0" err="1" smtClean="0"/>
              <a:t>.quantity</a:t>
            </a:r>
            <a:r>
              <a:rPr lang="en-US" sz="2000" dirty="0" smtClean="0"/>
              <a:t> = quantity;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HashtableExample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//Creating map of Books    </a:t>
            </a:r>
          </a:p>
          <a:p>
            <a:pPr>
              <a:spcBef>
                <a:spcPts val="0"/>
              </a:spcBef>
              <a:buNone/>
            </a:pPr>
            <a:r>
              <a:rPr lang="en-US" sz="2000" dirty="0" smtClean="0"/>
              <a:t>    Map&lt;</a:t>
            </a:r>
            <a:r>
              <a:rPr lang="en-US" sz="2000" dirty="0" err="1" smtClean="0"/>
              <a:t>Integer,Book</a:t>
            </a:r>
            <a:r>
              <a:rPr lang="en-US" sz="2000" dirty="0" smtClean="0"/>
              <a:t>&gt; map=</a:t>
            </a:r>
            <a:r>
              <a:rPr lang="en-US" sz="2000" b="1" dirty="0" smtClean="0"/>
              <a:t>new</a:t>
            </a:r>
            <a:r>
              <a:rPr lang="en-US" sz="2000" dirty="0" smtClean="0"/>
              <a:t> </a:t>
            </a:r>
            <a:r>
              <a:rPr lang="en-US" sz="2000" dirty="0" err="1" smtClean="0"/>
              <a:t>Hashtable</a:t>
            </a:r>
            <a:r>
              <a:rPr lang="en-US" sz="2000" dirty="0" smtClean="0"/>
              <a:t>&lt;</a:t>
            </a:r>
            <a:r>
              <a:rPr lang="en-US" sz="2000" dirty="0" err="1" smtClean="0"/>
              <a:t>Integer,Book</a:t>
            </a:r>
            <a:r>
              <a:rPr lang="en-US" sz="2000" dirty="0" smtClean="0"/>
              <a:t>&gt;();    </a:t>
            </a:r>
          </a:p>
          <a:p>
            <a:pPr>
              <a:spcBef>
                <a:spcPts val="0"/>
              </a:spcBef>
              <a:buNone/>
            </a:pPr>
            <a:r>
              <a:rPr lang="en-US" sz="2000" dirty="0" smtClean="0"/>
              <a:t>    //Creating Books    </a:t>
            </a:r>
          </a:p>
          <a:p>
            <a:pPr>
              <a:spcBef>
                <a:spcPts val="0"/>
              </a:spcBef>
              <a:buNone/>
            </a:pPr>
            <a:r>
              <a:rPr lang="en-US" sz="2000" dirty="0" smtClean="0"/>
              <a:t>    Book b1=</a:t>
            </a:r>
            <a:r>
              <a:rPr lang="en-US" sz="2000" b="1" dirty="0" smtClean="0"/>
              <a:t>new</a:t>
            </a:r>
            <a:r>
              <a:rPr lang="en-US" sz="2000" dirty="0" smtClean="0"/>
              <a:t> Book(101,"Let us </a:t>
            </a:r>
            <a:r>
              <a:rPr lang="en-US" sz="2000" dirty="0" err="1" smtClean="0"/>
              <a:t>C","Yashwant</a:t>
            </a:r>
            <a:r>
              <a:rPr lang="en-US" sz="2000" dirty="0" smtClean="0"/>
              <a:t> Kanetkar","BPB",8);    </a:t>
            </a:r>
          </a:p>
          <a:p>
            <a:pPr>
              <a:spcBef>
                <a:spcPts val="0"/>
              </a:spcBef>
              <a:buNone/>
            </a:pPr>
            <a:r>
              <a:rPr lang="en-US" sz="2000" dirty="0" smtClean="0"/>
              <a:t>    Book b2=</a:t>
            </a:r>
            <a:r>
              <a:rPr lang="en-US" sz="2000" b="1" dirty="0" smtClean="0"/>
              <a:t>new</a:t>
            </a:r>
            <a:r>
              <a:rPr lang="en-US" sz="2000" dirty="0" smtClean="0"/>
              <a:t> Book(102,"Data Communications &amp; </a:t>
            </a:r>
            <a:r>
              <a:rPr lang="en-US" sz="2000" dirty="0" err="1" smtClean="0"/>
              <a:t>Networking","Forouzan","Mc</a:t>
            </a:r>
            <a:r>
              <a:rPr lang="en-US" sz="2000" dirty="0" smtClean="0"/>
              <a:t> </a:t>
            </a:r>
            <a:r>
              <a:rPr lang="en-US" sz="2000" dirty="0" err="1" smtClean="0"/>
              <a:t>Graw</a:t>
            </a:r>
            <a:r>
              <a:rPr lang="en-US" sz="2000" dirty="0" smtClean="0"/>
              <a:t> Hill",4);    </a:t>
            </a:r>
          </a:p>
          <a:p>
            <a:pPr>
              <a:spcBef>
                <a:spcPts val="0"/>
              </a:spcBef>
              <a:buNone/>
            </a:pPr>
            <a:r>
              <a:rPr lang="en-US" sz="2000" dirty="0" smtClean="0"/>
              <a:t>    Book b3=</a:t>
            </a:r>
            <a:r>
              <a:rPr lang="en-US" sz="2000" b="1" dirty="0" smtClean="0"/>
              <a:t>new</a:t>
            </a:r>
            <a:r>
              <a:rPr lang="en-US" sz="2000" dirty="0" smtClean="0"/>
              <a:t> Book(103,"Operating System","Galvin","Wiley",6);    </a:t>
            </a:r>
          </a:p>
          <a:p>
            <a:pPr>
              <a:spcBef>
                <a:spcPts val="0"/>
              </a:spcBef>
              <a:buNone/>
            </a:pPr>
            <a:r>
              <a:rPr lang="en-US" sz="2000" dirty="0" smtClean="0"/>
              <a:t>    //Adding Books to map   </a:t>
            </a:r>
          </a:p>
          <a:p>
            <a:pPr>
              <a:spcBef>
                <a:spcPts val="0"/>
              </a:spcBef>
              <a:buNone/>
            </a:pPr>
            <a:r>
              <a:rPr lang="en-US" sz="2000" dirty="0" smtClean="0"/>
              <a:t>    </a:t>
            </a:r>
            <a:r>
              <a:rPr lang="en-US" sz="2000" dirty="0" err="1" smtClean="0"/>
              <a:t>map.put</a:t>
            </a:r>
            <a:r>
              <a:rPr lang="en-US" sz="2000" dirty="0" smtClean="0"/>
              <a:t>(1,b1);  </a:t>
            </a:r>
          </a:p>
          <a:p>
            <a:pPr>
              <a:spcBef>
                <a:spcPts val="0"/>
              </a:spcBef>
              <a:buNone/>
            </a:pPr>
            <a:r>
              <a:rPr lang="en-US" sz="2000" dirty="0" smtClean="0"/>
              <a:t>    </a:t>
            </a:r>
            <a:r>
              <a:rPr lang="en-US" sz="2000" dirty="0" err="1" smtClean="0"/>
              <a:t>map.put</a:t>
            </a:r>
            <a:r>
              <a:rPr lang="en-US" sz="2000" dirty="0" smtClean="0"/>
              <a:t>(2,b2);  </a:t>
            </a:r>
          </a:p>
          <a:p>
            <a:pPr>
              <a:spcBef>
                <a:spcPts val="0"/>
              </a:spcBef>
              <a:buNone/>
            </a:pPr>
            <a:r>
              <a:rPr lang="en-US" sz="2000" dirty="0" smtClean="0"/>
              <a:t>    </a:t>
            </a:r>
            <a:r>
              <a:rPr lang="en-US" sz="2000" dirty="0" err="1" smtClean="0"/>
              <a:t>map.put</a:t>
            </a:r>
            <a:r>
              <a:rPr lang="en-US" sz="2000" dirty="0" smtClean="0"/>
              <a:t>(3,b3);      </a:t>
            </a:r>
          </a:p>
          <a:p>
            <a:pPr>
              <a:spcBef>
                <a:spcPts val="0"/>
              </a:spcBef>
              <a:buNone/>
            </a:pPr>
            <a:r>
              <a:rPr lang="en-US" sz="2000" dirty="0" smtClean="0"/>
              <a:t>    //Traversing map  </a:t>
            </a:r>
          </a:p>
          <a:p>
            <a:pPr>
              <a:spcBef>
                <a:spcPts val="0"/>
              </a:spcBef>
              <a:buNone/>
            </a:pPr>
            <a:r>
              <a:rPr lang="en-US" sz="2000" dirty="0" smtClean="0"/>
              <a:t>    </a:t>
            </a:r>
            <a:r>
              <a:rPr lang="en-US" sz="2000" b="1" dirty="0" smtClean="0"/>
              <a:t>for</a:t>
            </a:r>
            <a:r>
              <a:rPr lang="en-US" sz="2000" dirty="0" smtClean="0"/>
              <a:t>(</a:t>
            </a:r>
            <a:r>
              <a:rPr lang="en-US" sz="2000" dirty="0" err="1" smtClean="0"/>
              <a:t>Map.Entry</a:t>
            </a:r>
            <a:r>
              <a:rPr lang="en-US" sz="2000" dirty="0" smtClean="0"/>
              <a:t>&lt;Integer, Book&gt; </a:t>
            </a:r>
            <a:r>
              <a:rPr lang="en-US" sz="2000" dirty="0" err="1" smtClean="0"/>
              <a:t>entry:map.entrySet</a:t>
            </a:r>
            <a:r>
              <a:rPr lang="en-US" sz="2000" dirty="0" smtClean="0"/>
              <a:t>()){    </a:t>
            </a:r>
          </a:p>
          <a:p>
            <a:pPr>
              <a:spcBef>
                <a:spcPts val="0"/>
              </a:spcBef>
              <a:buNone/>
            </a:pPr>
            <a:r>
              <a:rPr lang="en-US" sz="2000" dirty="0" smtClean="0"/>
              <a:t>        </a:t>
            </a:r>
            <a:r>
              <a:rPr lang="en-US" sz="2000" b="1" dirty="0" err="1" smtClean="0"/>
              <a:t>int</a:t>
            </a:r>
            <a:r>
              <a:rPr lang="en-US" sz="2000" dirty="0" smtClean="0"/>
              <a:t> key=</a:t>
            </a:r>
            <a:r>
              <a:rPr lang="en-US" sz="2000" dirty="0" err="1" smtClean="0"/>
              <a:t>entry.getKey</a:t>
            </a:r>
            <a:r>
              <a:rPr lang="en-US" sz="2000" dirty="0" smtClean="0"/>
              <a:t>();  </a:t>
            </a:r>
          </a:p>
          <a:p>
            <a:pPr>
              <a:spcBef>
                <a:spcPts val="0"/>
              </a:spcBef>
              <a:buNone/>
            </a:pPr>
            <a:r>
              <a:rPr lang="en-US" sz="2000" dirty="0" smtClean="0"/>
              <a:t>        Book b=</a:t>
            </a:r>
            <a:r>
              <a:rPr lang="en-US" sz="2000" dirty="0" err="1" smtClean="0"/>
              <a:t>entry.getValue</a:t>
            </a:r>
            <a:r>
              <a:rPr lang="en-US" sz="2000" dirty="0" smtClean="0"/>
              <a:t>();  </a:t>
            </a:r>
          </a:p>
          <a:p>
            <a:pPr>
              <a:spcBef>
                <a:spcPts val="0"/>
              </a:spcBef>
              <a:buNone/>
            </a:pPr>
            <a:r>
              <a:rPr lang="en-US" sz="2000" dirty="0" smtClean="0"/>
              <a:t>        </a:t>
            </a:r>
            <a:r>
              <a:rPr lang="en-US" sz="2000" dirty="0" err="1" smtClean="0"/>
              <a:t>System.out.println</a:t>
            </a:r>
            <a:r>
              <a:rPr lang="en-US" sz="2000" dirty="0" smtClean="0"/>
              <a:t>(key+" Details:");  </a:t>
            </a:r>
          </a:p>
          <a:p>
            <a:pPr>
              <a:spcBef>
                <a:spcPts val="0"/>
              </a:spcBef>
              <a:buNone/>
            </a:pPr>
            <a:r>
              <a:rPr lang="en-US" sz="2000" dirty="0" smtClean="0"/>
              <a:t>        </a:t>
            </a:r>
            <a:r>
              <a:rPr lang="en-US" sz="2000" dirty="0" err="1" smtClean="0"/>
              <a:t>System.out.println</a:t>
            </a:r>
            <a:r>
              <a:rPr lang="en-US" sz="2000" dirty="0" smtClean="0"/>
              <a:t>(b.id+" "+b.name+" "+</a:t>
            </a:r>
            <a:r>
              <a:rPr lang="en-US" sz="2000" dirty="0" err="1" smtClean="0"/>
              <a:t>b.author</a:t>
            </a:r>
            <a:r>
              <a:rPr lang="en-US" sz="2000" dirty="0" smtClean="0"/>
              <a:t>+" "+</a:t>
            </a:r>
            <a:r>
              <a:rPr lang="en-US" sz="2000" dirty="0" err="1" smtClean="0"/>
              <a:t>b.publisher</a:t>
            </a:r>
            <a:r>
              <a:rPr lang="en-US" sz="2000" dirty="0" smtClean="0"/>
              <a:t>+" "+</a:t>
            </a:r>
            <a:r>
              <a:rPr lang="en-US" sz="2000" dirty="0" err="1" smtClean="0"/>
              <a:t>b.quantity</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16945</TotalTime>
  <Words>5302</Words>
  <Application>Microsoft Office PowerPoint</Application>
  <PresentationFormat>Custom</PresentationFormat>
  <Paragraphs>3040</Paragraphs>
  <Slides>190</Slides>
  <Notes>1</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Course Overview</vt:lpstr>
      <vt:lpstr>Module 1</vt:lpstr>
      <vt:lpstr>Module1 - Content</vt:lpstr>
      <vt:lpstr>Module 1 Overview</vt:lpstr>
      <vt:lpstr>Java I/O</vt:lpstr>
      <vt:lpstr>Stream</vt:lpstr>
      <vt:lpstr>OutputStream vs InputStream</vt:lpstr>
      <vt:lpstr>Byte Stream and Character Stream</vt:lpstr>
      <vt:lpstr>OutputStream class</vt:lpstr>
      <vt:lpstr>  OutputStream Hierarchy </vt:lpstr>
      <vt:lpstr>InputStream class</vt:lpstr>
      <vt:lpstr>InputStream Hierarchy</vt:lpstr>
      <vt:lpstr> FileOutputStream</vt:lpstr>
      <vt:lpstr>Methods in FileOutputStream</vt:lpstr>
      <vt:lpstr>Java FileOutputStream Example 1: write byte</vt:lpstr>
      <vt:lpstr>Java FileOutputStream example 2: write string</vt:lpstr>
      <vt:lpstr>FileInputStream Class  </vt:lpstr>
      <vt:lpstr> Java FileInputStream example 1: read single character  </vt:lpstr>
      <vt:lpstr> Java FileInputStream example 2: read all characters </vt:lpstr>
      <vt:lpstr>Serialization and Deserialization</vt:lpstr>
      <vt:lpstr>Advantages of Java Serialization </vt:lpstr>
      <vt:lpstr>Methods used for Serialization and Deserialization</vt:lpstr>
      <vt:lpstr>Example - Serialization</vt:lpstr>
      <vt:lpstr>Example - Deserialization</vt:lpstr>
      <vt:lpstr>Collection Framework</vt:lpstr>
      <vt:lpstr>Terms used</vt:lpstr>
      <vt:lpstr>Hierarchy of Collection Framework </vt:lpstr>
      <vt:lpstr>Contd..</vt:lpstr>
      <vt:lpstr>Iterable Interface </vt:lpstr>
      <vt:lpstr>Collection Interface </vt:lpstr>
      <vt:lpstr>Methods of Collection interface </vt:lpstr>
      <vt:lpstr>Iterator interface </vt:lpstr>
      <vt:lpstr>used to iterate or traverse or retrieve a Collection or Stream object’s elements one by one.</vt:lpstr>
      <vt:lpstr>Access collection by </vt:lpstr>
      <vt:lpstr>Enumerator</vt:lpstr>
      <vt:lpstr>Example</vt:lpstr>
      <vt:lpstr>Distinguish between Iterator and Enumeration.</vt:lpstr>
      <vt:lpstr>List Interface </vt:lpstr>
      <vt:lpstr>ArrayList </vt:lpstr>
      <vt:lpstr>Example1</vt:lpstr>
      <vt:lpstr>Example2</vt:lpstr>
      <vt:lpstr>User-defined class objects in Java ArrayList </vt:lpstr>
      <vt:lpstr>Vector</vt:lpstr>
      <vt:lpstr>Example</vt:lpstr>
      <vt:lpstr>Difference between ArrayList and Vector </vt:lpstr>
      <vt:lpstr>Stack</vt:lpstr>
      <vt:lpstr>Example</vt:lpstr>
      <vt:lpstr>Queue</vt:lpstr>
      <vt:lpstr>Example</vt:lpstr>
      <vt:lpstr>Java Deque Interface </vt:lpstr>
      <vt:lpstr>Example</vt:lpstr>
      <vt:lpstr>LinkedList class </vt:lpstr>
      <vt:lpstr>Example</vt:lpstr>
      <vt:lpstr>Example</vt:lpstr>
      <vt:lpstr>Set  </vt:lpstr>
      <vt:lpstr> Difference between List and Set  </vt:lpstr>
      <vt:lpstr>Slide 57</vt:lpstr>
      <vt:lpstr>HashSet </vt:lpstr>
      <vt:lpstr>Java HashSet example to remove elements</vt:lpstr>
      <vt:lpstr>Java HashSet from another Collection  </vt:lpstr>
      <vt:lpstr>LinkedHashSet</vt:lpstr>
      <vt:lpstr>Example</vt:lpstr>
      <vt:lpstr>Slide 63</vt:lpstr>
      <vt:lpstr>Example3</vt:lpstr>
      <vt:lpstr>Slide 65</vt:lpstr>
      <vt:lpstr>TreeSet</vt:lpstr>
      <vt:lpstr>Example</vt:lpstr>
      <vt:lpstr>Slide 68</vt:lpstr>
      <vt:lpstr>Slide 69</vt:lpstr>
      <vt:lpstr>differences and similarities between HashSet and TreeSet.</vt:lpstr>
      <vt:lpstr> Map Interface </vt:lpstr>
      <vt:lpstr>Java Map Example: Non-Generic (Old Style) </vt:lpstr>
      <vt:lpstr>Java Map Example: Generic (New Style) </vt:lpstr>
      <vt:lpstr>Java Map Example: comparingByKey() </vt:lpstr>
      <vt:lpstr>Java Map Example: comparingByKey() in Descending Order </vt:lpstr>
      <vt:lpstr>Java Map Example: comparingByValue() </vt:lpstr>
      <vt:lpstr>Java Map Example: comparingByValue() in Descending Order </vt:lpstr>
      <vt:lpstr>Java HashMap </vt:lpstr>
      <vt:lpstr>Example</vt:lpstr>
      <vt:lpstr>No Duplicate Key on HashMap </vt:lpstr>
      <vt:lpstr>Java HashMap example to add() elements </vt:lpstr>
      <vt:lpstr>Java HashMap example to remove() elements </vt:lpstr>
      <vt:lpstr>Java HashMap example to replace() elements </vt:lpstr>
      <vt:lpstr>Java HashMap Example: Book </vt:lpstr>
      <vt:lpstr>LinkedHashMap </vt:lpstr>
      <vt:lpstr>Java LinkedHashMap Example: Key-Value pair </vt:lpstr>
      <vt:lpstr>Java LinkedHashMap Example:remove() </vt:lpstr>
      <vt:lpstr>Java LinkedHashMap Example: Book </vt:lpstr>
      <vt:lpstr>TreeMap  </vt:lpstr>
      <vt:lpstr>Java TreeMap Example </vt:lpstr>
      <vt:lpstr>Java TreeMap Example: remove() </vt:lpstr>
      <vt:lpstr>Java TreeMap Example: NavigableMap </vt:lpstr>
      <vt:lpstr>Java TreeMap Example: SortedMap </vt:lpstr>
      <vt:lpstr>Java TreeMap Example: Book </vt:lpstr>
      <vt:lpstr>Hashtable </vt:lpstr>
      <vt:lpstr>Java Hashtable Example: remove() </vt:lpstr>
      <vt:lpstr>Java Hashtable Example: getOrDefault() </vt:lpstr>
      <vt:lpstr>Java Hashtable Example: putIfAbsent() </vt:lpstr>
      <vt:lpstr>Java Hashtable Example: Book </vt:lpstr>
      <vt:lpstr>EnumSet </vt:lpstr>
      <vt:lpstr>Java EnumSet Example: allOf() and noneOf() </vt:lpstr>
      <vt:lpstr>EnumMap </vt:lpstr>
      <vt:lpstr>Slide 103</vt:lpstr>
      <vt:lpstr>Comparable interface </vt:lpstr>
      <vt:lpstr>Slide 105</vt:lpstr>
      <vt:lpstr>Slide 106</vt:lpstr>
      <vt:lpstr> Comparable Example: reverse order </vt:lpstr>
      <vt:lpstr>Slide 108</vt:lpstr>
      <vt:lpstr>Comparator interface </vt:lpstr>
      <vt:lpstr>Slide 110</vt:lpstr>
      <vt:lpstr>Slide 111</vt:lpstr>
      <vt:lpstr>Java 8 Comparator Example: nullsFirst() and nullsLast() method </vt:lpstr>
      <vt:lpstr>Generics </vt:lpstr>
      <vt:lpstr>Advantage of Java Generics </vt:lpstr>
      <vt:lpstr>Type Safety</vt:lpstr>
      <vt:lpstr>Type casting is not required</vt:lpstr>
      <vt:lpstr>Example1</vt:lpstr>
      <vt:lpstr>Example2</vt:lpstr>
      <vt:lpstr>Generic class </vt:lpstr>
      <vt:lpstr>Using generic class </vt:lpstr>
      <vt:lpstr>Slide 121</vt:lpstr>
      <vt:lpstr>Example 2</vt:lpstr>
      <vt:lpstr>Slide 123</vt:lpstr>
      <vt:lpstr>Type Parameters </vt:lpstr>
      <vt:lpstr>Generic Method </vt:lpstr>
      <vt:lpstr>Wildcard in Java Generics </vt:lpstr>
      <vt:lpstr>Example</vt:lpstr>
      <vt:lpstr>Upper Bounded Wildcards </vt:lpstr>
      <vt:lpstr>Slide 129</vt:lpstr>
      <vt:lpstr>Unbounded Wildcards</vt:lpstr>
      <vt:lpstr>Lower Bounded Wildcards </vt:lpstr>
      <vt:lpstr>Slide 132</vt:lpstr>
      <vt:lpstr>Annotation</vt:lpstr>
      <vt:lpstr>Built-In Java Annotations</vt:lpstr>
      <vt:lpstr>@Override</vt:lpstr>
      <vt:lpstr>@SuppressWarnings</vt:lpstr>
      <vt:lpstr>   @Deprecated </vt:lpstr>
      <vt:lpstr>Java Custom Annotations/ Java User-defined annotations </vt:lpstr>
      <vt:lpstr> Types of Annotation  </vt:lpstr>
      <vt:lpstr>  Marker Annotation </vt:lpstr>
      <vt:lpstr>Single-Value Annotation</vt:lpstr>
      <vt:lpstr>  Multi-Value Annotation </vt:lpstr>
      <vt:lpstr> Built-in Annotations used in custom annotations in java </vt:lpstr>
      <vt:lpstr>  @Target  </vt:lpstr>
      <vt:lpstr>   Example </vt:lpstr>
      <vt:lpstr>   @Retention  </vt:lpstr>
      <vt:lpstr>Slide 147</vt:lpstr>
      <vt:lpstr>Example</vt:lpstr>
      <vt:lpstr>@Inherited </vt:lpstr>
      <vt:lpstr>@Documented </vt:lpstr>
      <vt:lpstr>Lambda Expression</vt:lpstr>
      <vt:lpstr>  Functional Interface  </vt:lpstr>
      <vt:lpstr>   Why use Lambda Expression   </vt:lpstr>
      <vt:lpstr>  Parameter Syntax  </vt:lpstr>
      <vt:lpstr>   Without Lambda Expression   </vt:lpstr>
      <vt:lpstr>Java Lambda Expression Example </vt:lpstr>
      <vt:lpstr>  Java Lambda Expression Example: No Parameter  </vt:lpstr>
      <vt:lpstr>Java Lambda Expression Example: Single Parameter </vt:lpstr>
      <vt:lpstr>Java Lambda Expression Example: Multiple Parameters</vt:lpstr>
      <vt:lpstr>   Java Lambda Expression Example: with or without return keyword   </vt:lpstr>
      <vt:lpstr>  Java Lambda Expression Example: Foreach Loop  </vt:lpstr>
      <vt:lpstr>Java Lambda Expression Example: Multiple Statements</vt:lpstr>
      <vt:lpstr>   Java Lambda Expression Example: Creating Thread  </vt:lpstr>
      <vt:lpstr>  Java Lambda Expression Example: Comparator   </vt:lpstr>
      <vt:lpstr>  Java Lambda Expression Example: Filter Collection Data  </vt:lpstr>
      <vt:lpstr>Java Lambda Expression Example: Event Listener</vt:lpstr>
      <vt:lpstr>API</vt:lpstr>
      <vt:lpstr>JDBC </vt:lpstr>
      <vt:lpstr>JDBC</vt:lpstr>
      <vt:lpstr> interfaces of JDBC API</vt:lpstr>
      <vt:lpstr>classes of JDBC API</vt:lpstr>
      <vt:lpstr>    JDBC Driver  </vt:lpstr>
      <vt:lpstr> JDBC-ODBC bridge driver </vt:lpstr>
      <vt:lpstr>  Native-API driver  </vt:lpstr>
      <vt:lpstr>  Network Protocol driver  </vt:lpstr>
      <vt:lpstr> Thin driver </vt:lpstr>
      <vt:lpstr>Database Connectivity with 5 Steps</vt:lpstr>
      <vt:lpstr> 1) Register the driver class </vt:lpstr>
      <vt:lpstr>2) Create the connection object</vt:lpstr>
      <vt:lpstr>3) Create the Statement object</vt:lpstr>
      <vt:lpstr>4) Execute the query</vt:lpstr>
      <vt:lpstr>5) Close the connection object</vt:lpstr>
      <vt:lpstr> Java Database Connectivity with Oracle </vt:lpstr>
      <vt:lpstr>Example</vt:lpstr>
      <vt:lpstr>Statement interface to insert, update and delete the record.</vt:lpstr>
      <vt:lpstr>ResultSet</vt:lpstr>
      <vt:lpstr>PreparedStatement  </vt:lpstr>
      <vt:lpstr>Contd..</vt:lpstr>
      <vt:lpstr>ResultSetMetaData </vt:lpstr>
      <vt:lpstr>Configuring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GOD</cp:lastModifiedBy>
  <cp:revision>784</cp:revision>
  <dcterms:created xsi:type="dcterms:W3CDTF">2007-08-28T09:12:38Z</dcterms:created>
  <dcterms:modified xsi:type="dcterms:W3CDTF">2023-10-08T07:26:25Z</dcterms:modified>
</cp:coreProperties>
</file>