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1" r:id="rId1"/>
  </p:sldMasterIdLst>
  <p:sldIdLst>
    <p:sldId id="256" r:id="rId2"/>
    <p:sldId id="257" r:id="rId3"/>
    <p:sldId id="261" r:id="rId4"/>
    <p:sldId id="258" r:id="rId5"/>
    <p:sldId id="259"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213730"/>
    <a:srgbClr val="36584D"/>
    <a:srgbClr val="172135"/>
    <a:srgbClr val="FF9999"/>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DF9089-D3C3-4125-8AD4-B5E27F65FBB5}" v="3" dt="2023-12-14T13:49:56.9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4AF0103-6AFF-4162-BBE3-EBC3596A2951}" type="datetimeFigureOut">
              <a:rPr lang="en-AU" smtClean="0"/>
              <a:t>21/12/2023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3B4BC7B-08F7-4203-AB7D-36D40A6F3581}" type="slidenum">
              <a:rPr lang="en-AU" smtClean="0"/>
              <a:t>‹#›</a:t>
            </a:fld>
            <a:endParaRPr lang="en-AU"/>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143561"/>
      </p:ext>
    </p:extLst>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F0103-6AFF-4162-BBE3-EBC3596A2951}" type="datetimeFigureOut">
              <a:rPr lang="en-AU" smtClean="0"/>
              <a:t>21/12/2023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3B4BC7B-08F7-4203-AB7D-36D40A6F3581}" type="slidenum">
              <a:rPr lang="en-AU" smtClean="0"/>
              <a:t>‹#›</a:t>
            </a:fld>
            <a:endParaRPr lang="en-AU"/>
          </a:p>
        </p:txBody>
      </p:sp>
    </p:spTree>
    <p:extLst>
      <p:ext uri="{BB962C8B-B14F-4D97-AF65-F5344CB8AC3E}">
        <p14:creationId xmlns:p14="http://schemas.microsoft.com/office/powerpoint/2010/main" val="3650918681"/>
      </p:ext>
    </p:extLst>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F0103-6AFF-4162-BBE3-EBC3596A2951}" type="datetimeFigureOut">
              <a:rPr lang="en-AU" smtClean="0"/>
              <a:t>21/12/2023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3B4BC7B-08F7-4203-AB7D-36D40A6F3581}" type="slidenum">
              <a:rPr lang="en-AU" smtClean="0"/>
              <a:t>‹#›</a:t>
            </a:fld>
            <a:endParaRPr lang="en-AU"/>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890846"/>
      </p:ext>
    </p:extLst>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F0103-6AFF-4162-BBE3-EBC3596A2951}" type="datetimeFigureOut">
              <a:rPr lang="en-AU" smtClean="0"/>
              <a:t>21/12/2023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3B4BC7B-08F7-4203-AB7D-36D40A6F3581}" type="slidenum">
              <a:rPr lang="en-AU" smtClean="0"/>
              <a:t>‹#›</a:t>
            </a:fld>
            <a:endParaRPr lang="en-AU"/>
          </a:p>
        </p:txBody>
      </p:sp>
    </p:spTree>
    <p:extLst>
      <p:ext uri="{BB962C8B-B14F-4D97-AF65-F5344CB8AC3E}">
        <p14:creationId xmlns:p14="http://schemas.microsoft.com/office/powerpoint/2010/main" val="2125815558"/>
      </p:ext>
    </p:extLst>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AF0103-6AFF-4162-BBE3-EBC3596A2951}" type="datetimeFigureOut">
              <a:rPr lang="en-AU" smtClean="0"/>
              <a:t>21/12/2023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3B4BC7B-08F7-4203-AB7D-36D40A6F3581}" type="slidenum">
              <a:rPr lang="en-AU" smtClean="0"/>
              <a:t>‹#›</a:t>
            </a:fld>
            <a:endParaRPr lang="en-AU"/>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04242385"/>
      </p:ext>
    </p:extLst>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AF0103-6AFF-4162-BBE3-EBC3596A2951}" type="datetimeFigureOut">
              <a:rPr lang="en-AU" smtClean="0"/>
              <a:t>21/12/2023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3B4BC7B-08F7-4203-AB7D-36D40A6F3581}" type="slidenum">
              <a:rPr lang="en-AU" smtClean="0"/>
              <a:t>‹#›</a:t>
            </a:fld>
            <a:endParaRPr lang="en-AU"/>
          </a:p>
        </p:txBody>
      </p:sp>
    </p:spTree>
    <p:extLst>
      <p:ext uri="{BB962C8B-B14F-4D97-AF65-F5344CB8AC3E}">
        <p14:creationId xmlns:p14="http://schemas.microsoft.com/office/powerpoint/2010/main" val="2709913610"/>
      </p:ext>
    </p:extLst>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AF0103-6AFF-4162-BBE3-EBC3596A2951}" type="datetimeFigureOut">
              <a:rPr lang="en-AU" smtClean="0"/>
              <a:t>21/12/2023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3B4BC7B-08F7-4203-AB7D-36D40A6F3581}" type="slidenum">
              <a:rPr lang="en-AU" smtClean="0"/>
              <a:t>‹#›</a:t>
            </a:fld>
            <a:endParaRPr lang="en-AU"/>
          </a:p>
        </p:txBody>
      </p:sp>
    </p:spTree>
    <p:extLst>
      <p:ext uri="{BB962C8B-B14F-4D97-AF65-F5344CB8AC3E}">
        <p14:creationId xmlns:p14="http://schemas.microsoft.com/office/powerpoint/2010/main" val="413837055"/>
      </p:ext>
    </p:extLst>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AF0103-6AFF-4162-BBE3-EBC3596A2951}" type="datetimeFigureOut">
              <a:rPr lang="en-AU" smtClean="0"/>
              <a:t>21/12/2023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3B4BC7B-08F7-4203-AB7D-36D40A6F3581}" type="slidenum">
              <a:rPr lang="en-AU" smtClean="0"/>
              <a:t>‹#›</a:t>
            </a:fld>
            <a:endParaRPr lang="en-AU"/>
          </a:p>
        </p:txBody>
      </p:sp>
    </p:spTree>
    <p:extLst>
      <p:ext uri="{BB962C8B-B14F-4D97-AF65-F5344CB8AC3E}">
        <p14:creationId xmlns:p14="http://schemas.microsoft.com/office/powerpoint/2010/main" val="3028592661"/>
      </p:ext>
    </p:extLst>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AF0103-6AFF-4162-BBE3-EBC3596A2951}" type="datetimeFigureOut">
              <a:rPr lang="en-AU" smtClean="0"/>
              <a:t>21/12/2023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53B4BC7B-08F7-4203-AB7D-36D40A6F3581}" type="slidenum">
              <a:rPr lang="en-AU" smtClean="0"/>
              <a:t>‹#›</a:t>
            </a:fld>
            <a:endParaRPr lang="en-AU"/>
          </a:p>
        </p:txBody>
      </p:sp>
    </p:spTree>
    <p:extLst>
      <p:ext uri="{BB962C8B-B14F-4D97-AF65-F5344CB8AC3E}">
        <p14:creationId xmlns:p14="http://schemas.microsoft.com/office/powerpoint/2010/main" val="16508211"/>
      </p:ext>
    </p:extLst>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AF0103-6AFF-4162-BBE3-EBC3596A2951}" type="datetimeFigureOut">
              <a:rPr lang="en-AU" smtClean="0"/>
              <a:t>21/12/2023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3B4BC7B-08F7-4203-AB7D-36D40A6F3581}" type="slidenum">
              <a:rPr lang="en-AU" smtClean="0"/>
              <a:t>‹#›</a:t>
            </a:fld>
            <a:endParaRPr lang="en-AU"/>
          </a:p>
        </p:txBody>
      </p:sp>
    </p:spTree>
    <p:extLst>
      <p:ext uri="{BB962C8B-B14F-4D97-AF65-F5344CB8AC3E}">
        <p14:creationId xmlns:p14="http://schemas.microsoft.com/office/powerpoint/2010/main" val="3054520745"/>
      </p:ext>
    </p:extLst>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AF0103-6AFF-4162-BBE3-EBC3596A2951}" type="datetimeFigureOut">
              <a:rPr lang="en-AU" smtClean="0"/>
              <a:t>21/12/2023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3B4BC7B-08F7-4203-AB7D-36D40A6F3581}" type="slidenum">
              <a:rPr lang="en-AU" smtClean="0"/>
              <a:t>‹#›</a:t>
            </a:fld>
            <a:endParaRPr lang="en-AU"/>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330569"/>
      </p:ext>
    </p:extLst>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4AF0103-6AFF-4162-BBE3-EBC3596A2951}" type="datetimeFigureOut">
              <a:rPr lang="en-AU" smtClean="0"/>
              <a:t>21/12/2023</a:t>
            </a:fld>
            <a:endParaRPr lang="en-AU"/>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AU"/>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3B4BC7B-08F7-4203-AB7D-36D40A6F3581}" type="slidenum">
              <a:rPr lang="en-AU" smtClean="0"/>
              <a:t>‹#›</a:t>
            </a:fld>
            <a:endParaRPr lang="en-AU"/>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367928"/>
      </p:ext>
    </p:extLst>
  </p:cSld>
  <p:clrMap bg1="dk1" tx1="lt1" bg2="dk2" tx2="lt2" accent1="accent1" accent2="accent2" accent3="accent3" accent4="accent4" accent5="accent5" accent6="accent6" hlink="hlink" folHlink="folHlink"/>
  <p:sldLayoutIdLst>
    <p:sldLayoutId id="2147484122" r:id="rId1"/>
    <p:sldLayoutId id="2147484123" r:id="rId2"/>
    <p:sldLayoutId id="2147484124" r:id="rId3"/>
    <p:sldLayoutId id="2147484125" r:id="rId4"/>
    <p:sldLayoutId id="2147484126" r:id="rId5"/>
    <p:sldLayoutId id="2147484127" r:id="rId6"/>
    <p:sldLayoutId id="2147484128" r:id="rId7"/>
    <p:sldLayoutId id="2147484129" r:id="rId8"/>
    <p:sldLayoutId id="2147484130" r:id="rId9"/>
    <p:sldLayoutId id="2147484131" r:id="rId10"/>
    <p:sldLayoutId id="2147484132" r:id="rId11"/>
  </p:sldLayoutIdLst>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hyperlink" Target="https://www.mynextmove.org/profile/summary/15-1111.00" TargetMode="External"/><Relationship Id="rId2" Type="http://schemas.openxmlformats.org/officeDocument/2006/relationships/image" Target="../media/image21.jp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hyperlink" Target="https://creativecommons.org/licenses/by/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56674A-46A6-D8FE-05F4-3B41A1F86280}"/>
              </a:ext>
            </a:extLst>
          </p:cNvPr>
          <p:cNvPicPr>
            <a:picLocks noChangeAspect="1"/>
          </p:cNvPicPr>
          <p:nvPr/>
        </p:nvPicPr>
        <p:blipFill>
          <a:blip r:embed="rId2"/>
          <a:stretch>
            <a:fillRect/>
          </a:stretch>
        </p:blipFill>
        <p:spPr>
          <a:xfrm>
            <a:off x="111968" y="167951"/>
            <a:ext cx="11961844" cy="6559419"/>
          </a:xfrm>
          <a:prstGeom prst="rect">
            <a:avLst/>
          </a:prstGeom>
        </p:spPr>
      </p:pic>
      <p:sp>
        <p:nvSpPr>
          <p:cNvPr id="7" name="TextBox 6">
            <a:extLst>
              <a:ext uri="{FF2B5EF4-FFF2-40B4-BE49-F238E27FC236}">
                <a16:creationId xmlns:a16="http://schemas.microsoft.com/office/drawing/2014/main" id="{01EA3734-385A-9A14-99D8-66DF1D86C83C}"/>
              </a:ext>
            </a:extLst>
          </p:cNvPr>
          <p:cNvSpPr txBox="1"/>
          <p:nvPr/>
        </p:nvSpPr>
        <p:spPr>
          <a:xfrm>
            <a:off x="1268963" y="1015475"/>
            <a:ext cx="3265715" cy="646331"/>
          </a:xfrm>
          <a:prstGeom prst="rect">
            <a:avLst/>
          </a:prstGeom>
          <a:noFill/>
          <a:effectLst>
            <a:outerShdw blurRad="50800" dist="50800" dir="5400000" algn="ctr" rotWithShape="0">
              <a:srgbClr val="FFC000"/>
            </a:outerShdw>
          </a:effectLst>
        </p:spPr>
        <p:txBody>
          <a:bodyPr wrap="square" rtlCol="0">
            <a:spAutoFit/>
          </a:bodyPr>
          <a:lstStyle/>
          <a:p>
            <a:r>
              <a:rPr lang="en-AU" sz="3600" b="1" dirty="0"/>
              <a:t>DATA SCIENCE</a:t>
            </a:r>
          </a:p>
        </p:txBody>
      </p:sp>
      <p:pic>
        <p:nvPicPr>
          <p:cNvPr id="12" name="Picture 11">
            <a:extLst>
              <a:ext uri="{FF2B5EF4-FFF2-40B4-BE49-F238E27FC236}">
                <a16:creationId xmlns:a16="http://schemas.microsoft.com/office/drawing/2014/main" id="{78EF4E7D-C1F1-67DB-E6C8-0E835F73449C}"/>
              </a:ext>
            </a:extLst>
          </p:cNvPr>
          <p:cNvPicPr>
            <a:picLocks noChangeAspect="1"/>
          </p:cNvPicPr>
          <p:nvPr/>
        </p:nvPicPr>
        <p:blipFill>
          <a:blip r:embed="rId3"/>
          <a:stretch>
            <a:fillRect/>
          </a:stretch>
        </p:blipFill>
        <p:spPr>
          <a:xfrm>
            <a:off x="4096724" y="2753547"/>
            <a:ext cx="4745002" cy="1087702"/>
          </a:xfrm>
          <a:prstGeom prst="rect">
            <a:avLst/>
          </a:prstGeom>
          <a:noFill/>
          <a:effectLst>
            <a:outerShdw blurRad="50800" dist="50800" dir="5400000" algn="ctr" rotWithShape="0">
              <a:srgbClr val="00B050"/>
            </a:outerShdw>
          </a:effectLst>
        </p:spPr>
      </p:pic>
      <p:sp>
        <p:nvSpPr>
          <p:cNvPr id="10" name="Oval 9">
            <a:extLst>
              <a:ext uri="{FF2B5EF4-FFF2-40B4-BE49-F238E27FC236}">
                <a16:creationId xmlns:a16="http://schemas.microsoft.com/office/drawing/2014/main" id="{5F0B2B0E-CF8C-8C37-69E7-36F8D607E73B}"/>
              </a:ext>
            </a:extLst>
          </p:cNvPr>
          <p:cNvSpPr/>
          <p:nvPr/>
        </p:nvSpPr>
        <p:spPr>
          <a:xfrm>
            <a:off x="10515602" y="433883"/>
            <a:ext cx="914400" cy="839755"/>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a:extLst>
              <a:ext uri="{FF2B5EF4-FFF2-40B4-BE49-F238E27FC236}">
                <a16:creationId xmlns:a16="http://schemas.microsoft.com/office/drawing/2014/main" id="{E77C4790-C33D-F2C8-C2E4-343F4ADB87D6}"/>
              </a:ext>
            </a:extLst>
          </p:cNvPr>
          <p:cNvSpPr/>
          <p:nvPr/>
        </p:nvSpPr>
        <p:spPr>
          <a:xfrm>
            <a:off x="10534264" y="2589244"/>
            <a:ext cx="914400" cy="839756"/>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a:extLst>
              <a:ext uri="{FF2B5EF4-FFF2-40B4-BE49-F238E27FC236}">
                <a16:creationId xmlns:a16="http://schemas.microsoft.com/office/drawing/2014/main" id="{F8977DAF-CB8E-3E65-7ADA-59790DB3CD7A}"/>
              </a:ext>
            </a:extLst>
          </p:cNvPr>
          <p:cNvSpPr/>
          <p:nvPr/>
        </p:nvSpPr>
        <p:spPr>
          <a:xfrm>
            <a:off x="10534264" y="4640530"/>
            <a:ext cx="914400" cy="91440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TextBox 17">
            <a:extLst>
              <a:ext uri="{FF2B5EF4-FFF2-40B4-BE49-F238E27FC236}">
                <a16:creationId xmlns:a16="http://schemas.microsoft.com/office/drawing/2014/main" id="{D85E18C3-810C-E3C3-C9D6-D69E53795A47}"/>
              </a:ext>
            </a:extLst>
          </p:cNvPr>
          <p:cNvSpPr txBox="1"/>
          <p:nvPr/>
        </p:nvSpPr>
        <p:spPr>
          <a:xfrm>
            <a:off x="10515602" y="1300474"/>
            <a:ext cx="1138334" cy="261610"/>
          </a:xfrm>
          <a:prstGeom prst="rect">
            <a:avLst/>
          </a:prstGeom>
          <a:noFill/>
        </p:spPr>
        <p:txBody>
          <a:bodyPr wrap="square" rtlCol="0">
            <a:spAutoFit/>
          </a:bodyPr>
          <a:lstStyle/>
          <a:p>
            <a:r>
              <a:rPr lang="en-AU" sz="1100" b="1" dirty="0">
                <a:solidFill>
                  <a:srgbClr val="00B050"/>
                </a:solidFill>
                <a:latin typeface="Arial" panose="020B0604020202020204" pitchFamily="34" charset="0"/>
                <a:cs typeface="Arial" panose="020B0604020202020204" pitchFamily="34" charset="0"/>
              </a:rPr>
              <a:t>MICROSOFT</a:t>
            </a:r>
          </a:p>
        </p:txBody>
      </p:sp>
      <p:sp>
        <p:nvSpPr>
          <p:cNvPr id="20" name="TextBox 19">
            <a:extLst>
              <a:ext uri="{FF2B5EF4-FFF2-40B4-BE49-F238E27FC236}">
                <a16:creationId xmlns:a16="http://schemas.microsoft.com/office/drawing/2014/main" id="{349E43EF-92D3-9A27-B5FA-2B6B05ADDEDE}"/>
              </a:ext>
            </a:extLst>
          </p:cNvPr>
          <p:cNvSpPr txBox="1"/>
          <p:nvPr/>
        </p:nvSpPr>
        <p:spPr>
          <a:xfrm>
            <a:off x="10681996" y="3436482"/>
            <a:ext cx="1035698" cy="261610"/>
          </a:xfrm>
          <a:prstGeom prst="rect">
            <a:avLst/>
          </a:prstGeom>
          <a:noFill/>
        </p:spPr>
        <p:txBody>
          <a:bodyPr wrap="square" rtlCol="0">
            <a:spAutoFit/>
          </a:bodyPr>
          <a:lstStyle/>
          <a:p>
            <a:r>
              <a:rPr lang="en-AU" sz="1100" b="1" dirty="0">
                <a:solidFill>
                  <a:srgbClr val="00B050"/>
                </a:solidFill>
                <a:latin typeface="Arial" panose="020B0604020202020204" pitchFamily="34" charset="0"/>
                <a:cs typeface="Arial" panose="020B0604020202020204" pitchFamily="34" charset="0"/>
              </a:rPr>
              <a:t>TESLA</a:t>
            </a:r>
          </a:p>
        </p:txBody>
      </p:sp>
      <p:sp>
        <p:nvSpPr>
          <p:cNvPr id="21" name="TextBox 20">
            <a:extLst>
              <a:ext uri="{FF2B5EF4-FFF2-40B4-BE49-F238E27FC236}">
                <a16:creationId xmlns:a16="http://schemas.microsoft.com/office/drawing/2014/main" id="{1D916FEA-5E00-6C1E-839B-8D214BF028EA}"/>
              </a:ext>
            </a:extLst>
          </p:cNvPr>
          <p:cNvSpPr txBox="1"/>
          <p:nvPr/>
        </p:nvSpPr>
        <p:spPr>
          <a:xfrm>
            <a:off x="10681996" y="5595286"/>
            <a:ext cx="748006" cy="264337"/>
          </a:xfrm>
          <a:prstGeom prst="rect">
            <a:avLst/>
          </a:prstGeom>
          <a:noFill/>
        </p:spPr>
        <p:txBody>
          <a:bodyPr wrap="square" rtlCol="0">
            <a:spAutoFit/>
          </a:bodyPr>
          <a:lstStyle/>
          <a:p>
            <a:r>
              <a:rPr lang="en-AU" sz="1100" b="1" dirty="0">
                <a:solidFill>
                  <a:srgbClr val="00B050"/>
                </a:solidFill>
                <a:latin typeface="Arial" panose="020B0604020202020204" pitchFamily="34" charset="0"/>
                <a:cs typeface="Arial" panose="020B0604020202020204" pitchFamily="34" charset="0"/>
              </a:rPr>
              <a:t>APPLE</a:t>
            </a:r>
          </a:p>
        </p:txBody>
      </p:sp>
      <p:sp>
        <p:nvSpPr>
          <p:cNvPr id="22" name="TextBox 21">
            <a:extLst>
              <a:ext uri="{FF2B5EF4-FFF2-40B4-BE49-F238E27FC236}">
                <a16:creationId xmlns:a16="http://schemas.microsoft.com/office/drawing/2014/main" id="{122F33E0-D6F8-9242-9582-DD6BB5951267}"/>
              </a:ext>
            </a:extLst>
          </p:cNvPr>
          <p:cNvSpPr txBox="1"/>
          <p:nvPr/>
        </p:nvSpPr>
        <p:spPr>
          <a:xfrm>
            <a:off x="1352938" y="5842525"/>
            <a:ext cx="2827761" cy="276999"/>
          </a:xfrm>
          <a:prstGeom prst="rect">
            <a:avLst/>
          </a:prstGeom>
          <a:noFill/>
        </p:spPr>
        <p:txBody>
          <a:bodyPr wrap="square" rtlCol="0">
            <a:spAutoFit/>
          </a:bodyPr>
          <a:lstStyle/>
          <a:p>
            <a:r>
              <a:rPr lang="en-AU" sz="1100" b="1" dirty="0">
                <a:solidFill>
                  <a:srgbClr val="FFFF00"/>
                </a:solidFill>
                <a:latin typeface="Arial" panose="020B0604020202020204" pitchFamily="34" charset="0"/>
                <a:cs typeface="Arial" panose="020B0604020202020204" pitchFamily="34" charset="0"/>
              </a:rPr>
              <a:t>SHEIK ASHANUR </a:t>
            </a:r>
            <a:r>
              <a:rPr lang="en-AU" sz="1200" b="1" dirty="0">
                <a:solidFill>
                  <a:srgbClr val="FFFF00"/>
                </a:solidFill>
                <a:latin typeface="Arial" panose="020B0604020202020204" pitchFamily="34" charset="0"/>
                <a:cs typeface="Arial" panose="020B0604020202020204" pitchFamily="34" charset="0"/>
              </a:rPr>
              <a:t>RAHMAN</a:t>
            </a:r>
          </a:p>
        </p:txBody>
      </p:sp>
    </p:spTree>
    <p:extLst>
      <p:ext uri="{BB962C8B-B14F-4D97-AF65-F5344CB8AC3E}">
        <p14:creationId xmlns:p14="http://schemas.microsoft.com/office/powerpoint/2010/main" val="34335700"/>
      </p:ext>
    </p:extLst>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6584D"/>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FF1B66DD-74F7-A8FD-D5B8-9AFA1A4053F0}"/>
              </a:ext>
            </a:extLst>
          </p:cNvPr>
          <p:cNvSpPr/>
          <p:nvPr/>
        </p:nvSpPr>
        <p:spPr>
          <a:xfrm>
            <a:off x="1810139" y="2178696"/>
            <a:ext cx="2817845" cy="134827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b="1" dirty="0"/>
              <a:t>What are the comparative descriptive statistic of the stock price of Microsoft, Tesla, and Apple?</a:t>
            </a:r>
          </a:p>
        </p:txBody>
      </p:sp>
      <p:sp>
        <p:nvSpPr>
          <p:cNvPr id="8" name="Arrow: Right 7">
            <a:extLst>
              <a:ext uri="{FF2B5EF4-FFF2-40B4-BE49-F238E27FC236}">
                <a16:creationId xmlns:a16="http://schemas.microsoft.com/office/drawing/2014/main" id="{EB522090-B681-7802-4072-5BACB9A5B7C4}"/>
              </a:ext>
            </a:extLst>
          </p:cNvPr>
          <p:cNvSpPr/>
          <p:nvPr/>
        </p:nvSpPr>
        <p:spPr>
          <a:xfrm>
            <a:off x="5054084" y="2547256"/>
            <a:ext cx="1623526" cy="615821"/>
          </a:xfrm>
          <a:prstGeom prst="rightArrow">
            <a:avLst/>
          </a:prstGeom>
          <a:solidFill>
            <a:srgbClr val="FF99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Rounded Corners 8">
            <a:extLst>
              <a:ext uri="{FF2B5EF4-FFF2-40B4-BE49-F238E27FC236}">
                <a16:creationId xmlns:a16="http://schemas.microsoft.com/office/drawing/2014/main" id="{EFE94444-05FC-6FC4-0D68-122E3A608C01}"/>
              </a:ext>
            </a:extLst>
          </p:cNvPr>
          <p:cNvSpPr/>
          <p:nvPr/>
        </p:nvSpPr>
        <p:spPr>
          <a:xfrm>
            <a:off x="7431831" y="2178696"/>
            <a:ext cx="2817845" cy="1250303"/>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What are the price trend of stock value showing charts?</a:t>
            </a:r>
          </a:p>
        </p:txBody>
      </p:sp>
      <p:sp>
        <p:nvSpPr>
          <p:cNvPr id="10" name="Arrow: Down 9">
            <a:extLst>
              <a:ext uri="{FF2B5EF4-FFF2-40B4-BE49-F238E27FC236}">
                <a16:creationId xmlns:a16="http://schemas.microsoft.com/office/drawing/2014/main" id="{4C2006ED-E88C-6A71-B3AF-9CC20E704986}"/>
              </a:ext>
            </a:extLst>
          </p:cNvPr>
          <p:cNvSpPr/>
          <p:nvPr/>
        </p:nvSpPr>
        <p:spPr>
          <a:xfrm>
            <a:off x="8451978" y="3638936"/>
            <a:ext cx="746449" cy="1250303"/>
          </a:xfrm>
          <a:prstGeom prst="down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Rounded Corners 10">
            <a:extLst>
              <a:ext uri="{FF2B5EF4-FFF2-40B4-BE49-F238E27FC236}">
                <a16:creationId xmlns:a16="http://schemas.microsoft.com/office/drawing/2014/main" id="{5B97C157-033A-6365-D9F2-FD6CA598B275}"/>
              </a:ext>
            </a:extLst>
          </p:cNvPr>
          <p:cNvSpPr/>
          <p:nvPr/>
        </p:nvSpPr>
        <p:spPr>
          <a:xfrm>
            <a:off x="7268547" y="4991877"/>
            <a:ext cx="3113313" cy="1035698"/>
          </a:xfrm>
          <a:prstGeom prst="roundRect">
            <a:avLst/>
          </a:prstGeom>
          <a:solidFill>
            <a:srgbClr val="FF99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What are the regression model for the Microsoft, Tesla, and Apple</a:t>
            </a:r>
          </a:p>
        </p:txBody>
      </p:sp>
      <p:sp>
        <p:nvSpPr>
          <p:cNvPr id="12" name="Arrow: Left 11">
            <a:extLst>
              <a:ext uri="{FF2B5EF4-FFF2-40B4-BE49-F238E27FC236}">
                <a16:creationId xmlns:a16="http://schemas.microsoft.com/office/drawing/2014/main" id="{5BD32A3C-F44F-10C5-662D-E27E0A432DE9}"/>
              </a:ext>
            </a:extLst>
          </p:cNvPr>
          <p:cNvSpPr/>
          <p:nvPr/>
        </p:nvSpPr>
        <p:spPr>
          <a:xfrm>
            <a:off x="5150499" y="5126891"/>
            <a:ext cx="1623527" cy="615821"/>
          </a:xfrm>
          <a:prstGeom prst="lef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Rounded Corners 12">
            <a:extLst>
              <a:ext uri="{FF2B5EF4-FFF2-40B4-BE49-F238E27FC236}">
                <a16:creationId xmlns:a16="http://schemas.microsoft.com/office/drawing/2014/main" id="{2E975431-0C05-F060-79FF-95BE540EB745}"/>
              </a:ext>
            </a:extLst>
          </p:cNvPr>
          <p:cNvSpPr/>
          <p:nvPr/>
        </p:nvSpPr>
        <p:spPr>
          <a:xfrm>
            <a:off x="1810139" y="4889239"/>
            <a:ext cx="2845838" cy="125030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What are the comparative value of Beta showing the progress of the stock and the risk value involved.</a:t>
            </a:r>
          </a:p>
        </p:txBody>
      </p:sp>
      <p:sp>
        <p:nvSpPr>
          <p:cNvPr id="16" name="TextBox 15">
            <a:extLst>
              <a:ext uri="{FF2B5EF4-FFF2-40B4-BE49-F238E27FC236}">
                <a16:creationId xmlns:a16="http://schemas.microsoft.com/office/drawing/2014/main" id="{A065A408-6F52-1CE0-6C70-27D376C5C768}"/>
              </a:ext>
            </a:extLst>
          </p:cNvPr>
          <p:cNvSpPr txBox="1"/>
          <p:nvPr/>
        </p:nvSpPr>
        <p:spPr>
          <a:xfrm>
            <a:off x="4026158" y="456848"/>
            <a:ext cx="6223518" cy="523220"/>
          </a:xfrm>
          <a:prstGeom prst="rect">
            <a:avLst/>
          </a:prstGeom>
          <a:noFill/>
        </p:spPr>
        <p:txBody>
          <a:bodyPr wrap="square" rtlCol="0">
            <a:spAutoFit/>
          </a:bodyPr>
          <a:lstStyle/>
          <a:p>
            <a:r>
              <a:rPr lang="en-AU" sz="2800" b="1" dirty="0">
                <a:latin typeface="Arial" panose="020B0604020202020204" pitchFamily="34" charset="0"/>
                <a:cs typeface="Arial" panose="020B0604020202020204" pitchFamily="34" charset="0"/>
              </a:rPr>
              <a:t>PROBLEMS STATEMEMT</a:t>
            </a:r>
          </a:p>
        </p:txBody>
      </p:sp>
    </p:spTree>
    <p:extLst>
      <p:ext uri="{BB962C8B-B14F-4D97-AF65-F5344CB8AC3E}">
        <p14:creationId xmlns:p14="http://schemas.microsoft.com/office/powerpoint/2010/main" val="708504056"/>
      </p:ext>
    </p:extLst>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13730"/>
        </a:solidFill>
        <a:effectLst/>
      </p:bgPr>
    </p:bg>
    <p:spTree>
      <p:nvGrpSpPr>
        <p:cNvPr id="1" name=""/>
        <p:cNvGrpSpPr/>
        <p:nvPr/>
      </p:nvGrpSpPr>
      <p:grpSpPr>
        <a:xfrm>
          <a:off x="0" y="0"/>
          <a:ext cx="0" cy="0"/>
          <a:chOff x="0" y="0"/>
          <a:chExt cx="0" cy="0"/>
        </a:xfrm>
      </p:grpSpPr>
      <p:pic>
        <p:nvPicPr>
          <p:cNvPr id="7" name="Picture 6" descr="Programming data on computer monitor">
            <a:extLst>
              <a:ext uri="{FF2B5EF4-FFF2-40B4-BE49-F238E27FC236}">
                <a16:creationId xmlns:a16="http://schemas.microsoft.com/office/drawing/2014/main" id="{4EBB21FB-4D44-5046-EF9C-7288963A1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 y="152400"/>
            <a:ext cx="11934826" cy="6486525"/>
          </a:xfrm>
          <a:prstGeom prst="rect">
            <a:avLst/>
          </a:prstGeom>
        </p:spPr>
      </p:pic>
      <p:sp>
        <p:nvSpPr>
          <p:cNvPr id="8" name="TextBox 7">
            <a:extLst>
              <a:ext uri="{FF2B5EF4-FFF2-40B4-BE49-F238E27FC236}">
                <a16:creationId xmlns:a16="http://schemas.microsoft.com/office/drawing/2014/main" id="{86EDB77C-045B-F6BE-D02D-F39900C9DECB}"/>
              </a:ext>
            </a:extLst>
          </p:cNvPr>
          <p:cNvSpPr txBox="1"/>
          <p:nvPr/>
        </p:nvSpPr>
        <p:spPr>
          <a:xfrm>
            <a:off x="2571750" y="2514600"/>
            <a:ext cx="5433915" cy="1569660"/>
          </a:xfrm>
          <a:prstGeom prst="rect">
            <a:avLst/>
          </a:prstGeom>
          <a:noFill/>
        </p:spPr>
        <p:txBody>
          <a:bodyPr wrap="square" rtlCol="0">
            <a:spAutoFit/>
          </a:bodyPr>
          <a:lstStyle/>
          <a:p>
            <a:pPr algn="ctr"/>
            <a:r>
              <a:rPr lang="en-AU" sz="3200" b="1" dirty="0">
                <a:solidFill>
                  <a:srgbClr val="FFC000"/>
                </a:solidFill>
                <a:latin typeface="Arial" panose="020B0604020202020204" pitchFamily="34" charset="0"/>
                <a:cs typeface="Arial" panose="020B0604020202020204" pitchFamily="34" charset="0"/>
              </a:rPr>
              <a:t>DESCRIPTIVE STATISTIC </a:t>
            </a:r>
          </a:p>
          <a:p>
            <a:pPr algn="ctr"/>
            <a:r>
              <a:rPr lang="en-AU" sz="3200" b="1" dirty="0">
                <a:solidFill>
                  <a:srgbClr val="FFC000"/>
                </a:solidFill>
                <a:latin typeface="Arial" panose="020B0604020202020204" pitchFamily="34" charset="0"/>
                <a:cs typeface="Arial" panose="020B0604020202020204" pitchFamily="34" charset="0"/>
              </a:rPr>
              <a:t>&amp; </a:t>
            </a:r>
          </a:p>
          <a:p>
            <a:pPr algn="ctr"/>
            <a:r>
              <a:rPr lang="en-AU" sz="3200" b="1" dirty="0">
                <a:solidFill>
                  <a:srgbClr val="FFC000"/>
                </a:solidFill>
                <a:latin typeface="Arial" panose="020B0604020202020204" pitchFamily="34" charset="0"/>
                <a:cs typeface="Arial" panose="020B0604020202020204" pitchFamily="34" charset="0"/>
              </a:rPr>
              <a:t>MARKET BEHAVIOUR </a:t>
            </a:r>
          </a:p>
        </p:txBody>
      </p:sp>
    </p:spTree>
    <p:extLst>
      <p:ext uri="{BB962C8B-B14F-4D97-AF65-F5344CB8AC3E}">
        <p14:creationId xmlns:p14="http://schemas.microsoft.com/office/powerpoint/2010/main" val="623194290"/>
      </p:ext>
    </p:extLst>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50000"/>
            <a:alpha val="94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A093DB-8131-145A-2C2D-AF99966ABF34}"/>
              </a:ext>
            </a:extLst>
          </p:cNvPr>
          <p:cNvSpPr txBox="1"/>
          <p:nvPr/>
        </p:nvSpPr>
        <p:spPr>
          <a:xfrm>
            <a:off x="276418" y="1318993"/>
            <a:ext cx="1688841" cy="307777"/>
          </a:xfrm>
          <a:prstGeom prst="rect">
            <a:avLst/>
          </a:prstGeom>
          <a:noFill/>
        </p:spPr>
        <p:txBody>
          <a:bodyPr wrap="square" rtlCol="0">
            <a:spAutoFit/>
          </a:bodyPr>
          <a:lstStyle/>
          <a:p>
            <a:r>
              <a:rPr lang="en-AU" sz="1400" b="1" dirty="0">
                <a:latin typeface="Arial" panose="020B0604020202020204" pitchFamily="34" charset="0"/>
                <a:cs typeface="Arial" panose="020B0604020202020204" pitchFamily="34" charset="0"/>
              </a:rPr>
              <a:t>MICROSOFT</a:t>
            </a:r>
          </a:p>
        </p:txBody>
      </p:sp>
      <p:pic>
        <p:nvPicPr>
          <p:cNvPr id="5" name="Picture 4">
            <a:extLst>
              <a:ext uri="{FF2B5EF4-FFF2-40B4-BE49-F238E27FC236}">
                <a16:creationId xmlns:a16="http://schemas.microsoft.com/office/drawing/2014/main" id="{24235DCC-986B-7529-1734-8A62DE3C2932}"/>
              </a:ext>
            </a:extLst>
          </p:cNvPr>
          <p:cNvPicPr>
            <a:picLocks noChangeAspect="1"/>
          </p:cNvPicPr>
          <p:nvPr/>
        </p:nvPicPr>
        <p:blipFill>
          <a:blip r:embed="rId2"/>
          <a:stretch>
            <a:fillRect/>
          </a:stretch>
        </p:blipFill>
        <p:spPr>
          <a:xfrm>
            <a:off x="466102" y="418517"/>
            <a:ext cx="914479" cy="841321"/>
          </a:xfrm>
          <a:prstGeom prst="rect">
            <a:avLst/>
          </a:prstGeom>
        </p:spPr>
      </p:pic>
      <p:pic>
        <p:nvPicPr>
          <p:cNvPr id="7" name="Picture 6">
            <a:extLst>
              <a:ext uri="{FF2B5EF4-FFF2-40B4-BE49-F238E27FC236}">
                <a16:creationId xmlns:a16="http://schemas.microsoft.com/office/drawing/2014/main" id="{99E74DCD-30AB-7581-F2E5-7E2E37B6A153}"/>
              </a:ext>
            </a:extLst>
          </p:cNvPr>
          <p:cNvPicPr>
            <a:picLocks noChangeAspect="1"/>
          </p:cNvPicPr>
          <p:nvPr/>
        </p:nvPicPr>
        <p:blipFill>
          <a:blip r:embed="rId3"/>
          <a:stretch>
            <a:fillRect/>
          </a:stretch>
        </p:blipFill>
        <p:spPr>
          <a:xfrm>
            <a:off x="1769317" y="418518"/>
            <a:ext cx="3819720" cy="4181474"/>
          </a:xfrm>
          <a:prstGeom prst="rect">
            <a:avLst/>
          </a:prstGeom>
        </p:spPr>
      </p:pic>
      <p:pic>
        <p:nvPicPr>
          <p:cNvPr id="11" name="Picture 10">
            <a:extLst>
              <a:ext uri="{FF2B5EF4-FFF2-40B4-BE49-F238E27FC236}">
                <a16:creationId xmlns:a16="http://schemas.microsoft.com/office/drawing/2014/main" id="{9F6740A6-1C38-859F-9904-36471DD891A2}"/>
              </a:ext>
            </a:extLst>
          </p:cNvPr>
          <p:cNvPicPr>
            <a:picLocks noChangeAspect="1"/>
          </p:cNvPicPr>
          <p:nvPr/>
        </p:nvPicPr>
        <p:blipFill>
          <a:blip r:embed="rId4"/>
          <a:stretch>
            <a:fillRect/>
          </a:stretch>
        </p:blipFill>
        <p:spPr>
          <a:xfrm>
            <a:off x="6161314" y="418517"/>
            <a:ext cx="5222032" cy="4078837"/>
          </a:xfrm>
          <a:prstGeom prst="rect">
            <a:avLst/>
          </a:prstGeom>
        </p:spPr>
      </p:pic>
      <p:sp>
        <p:nvSpPr>
          <p:cNvPr id="8" name="TextBox 7">
            <a:extLst>
              <a:ext uri="{FF2B5EF4-FFF2-40B4-BE49-F238E27FC236}">
                <a16:creationId xmlns:a16="http://schemas.microsoft.com/office/drawing/2014/main" id="{9A997B6A-6D65-426C-DA48-44C478C1883A}"/>
              </a:ext>
            </a:extLst>
          </p:cNvPr>
          <p:cNvSpPr txBox="1"/>
          <p:nvPr/>
        </p:nvSpPr>
        <p:spPr>
          <a:xfrm>
            <a:off x="1769317" y="5299788"/>
            <a:ext cx="9614029" cy="830997"/>
          </a:xfrm>
          <a:prstGeom prst="rect">
            <a:avLst/>
          </a:prstGeom>
          <a:noFill/>
        </p:spPr>
        <p:txBody>
          <a:bodyPr wrap="square" rtlCol="0">
            <a:spAutoFit/>
          </a:bodyPr>
          <a:lstStyle/>
          <a:p>
            <a:pPr algn="just"/>
            <a:r>
              <a:rPr lang="en-AU" sz="1600" b="1" dirty="0">
                <a:solidFill>
                  <a:srgbClr val="FFFF00"/>
                </a:solidFill>
                <a:latin typeface="Arial" panose="020B0604020202020204" pitchFamily="34" charset="0"/>
                <a:cs typeface="Arial" panose="020B0604020202020204" pitchFamily="34" charset="0"/>
              </a:rPr>
              <a:t>The Microsoft stock price has less than median price volatility and also no significance declines from 2018 to 2022 periods over 5years total. But it is clear shown that there is downward trend in future stock price after 2022 that will be impacted to the stock holder.</a:t>
            </a:r>
          </a:p>
        </p:txBody>
      </p:sp>
    </p:spTree>
    <p:extLst>
      <p:ext uri="{BB962C8B-B14F-4D97-AF65-F5344CB8AC3E}">
        <p14:creationId xmlns:p14="http://schemas.microsoft.com/office/powerpoint/2010/main" val="3191340369"/>
      </p:ext>
    </p:extLst>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1E02A0-A089-67D0-390A-7C416BAD6080}"/>
              </a:ext>
            </a:extLst>
          </p:cNvPr>
          <p:cNvPicPr>
            <a:picLocks noChangeAspect="1"/>
          </p:cNvPicPr>
          <p:nvPr/>
        </p:nvPicPr>
        <p:blipFill>
          <a:blip r:embed="rId2"/>
          <a:stretch>
            <a:fillRect/>
          </a:stretch>
        </p:blipFill>
        <p:spPr>
          <a:xfrm>
            <a:off x="433436" y="438539"/>
            <a:ext cx="932769" cy="859611"/>
          </a:xfrm>
          <a:prstGeom prst="rect">
            <a:avLst/>
          </a:prstGeom>
        </p:spPr>
      </p:pic>
      <p:sp>
        <p:nvSpPr>
          <p:cNvPr id="3" name="TextBox 2">
            <a:extLst>
              <a:ext uri="{FF2B5EF4-FFF2-40B4-BE49-F238E27FC236}">
                <a16:creationId xmlns:a16="http://schemas.microsoft.com/office/drawing/2014/main" id="{15BA8F4A-65B8-8363-521F-D61264CE3885}"/>
              </a:ext>
            </a:extLst>
          </p:cNvPr>
          <p:cNvSpPr txBox="1"/>
          <p:nvPr/>
        </p:nvSpPr>
        <p:spPr>
          <a:xfrm>
            <a:off x="517412" y="1394551"/>
            <a:ext cx="1304244" cy="307777"/>
          </a:xfrm>
          <a:prstGeom prst="rect">
            <a:avLst/>
          </a:prstGeom>
          <a:noFill/>
        </p:spPr>
        <p:txBody>
          <a:bodyPr wrap="square" rtlCol="0">
            <a:spAutoFit/>
          </a:bodyPr>
          <a:lstStyle/>
          <a:p>
            <a:r>
              <a:rPr lang="en-AU" sz="1400" b="1" dirty="0">
                <a:latin typeface="Arial" panose="020B0604020202020204" pitchFamily="34" charset="0"/>
                <a:cs typeface="Arial" panose="020B0604020202020204" pitchFamily="34" charset="0"/>
              </a:rPr>
              <a:t>TESLA</a:t>
            </a:r>
          </a:p>
        </p:txBody>
      </p:sp>
      <p:pic>
        <p:nvPicPr>
          <p:cNvPr id="5" name="Picture 4">
            <a:extLst>
              <a:ext uri="{FF2B5EF4-FFF2-40B4-BE49-F238E27FC236}">
                <a16:creationId xmlns:a16="http://schemas.microsoft.com/office/drawing/2014/main" id="{BECEA109-6712-6E51-4924-B79DAEB69C90}"/>
              </a:ext>
            </a:extLst>
          </p:cNvPr>
          <p:cNvPicPr>
            <a:picLocks noChangeAspect="1"/>
          </p:cNvPicPr>
          <p:nvPr/>
        </p:nvPicPr>
        <p:blipFill>
          <a:blip r:embed="rId3"/>
          <a:stretch>
            <a:fillRect/>
          </a:stretch>
        </p:blipFill>
        <p:spPr>
          <a:xfrm>
            <a:off x="1921182" y="438540"/>
            <a:ext cx="3807814" cy="4329404"/>
          </a:xfrm>
          <a:prstGeom prst="rect">
            <a:avLst/>
          </a:prstGeom>
        </p:spPr>
      </p:pic>
      <p:pic>
        <p:nvPicPr>
          <p:cNvPr id="9" name="Picture 8">
            <a:extLst>
              <a:ext uri="{FF2B5EF4-FFF2-40B4-BE49-F238E27FC236}">
                <a16:creationId xmlns:a16="http://schemas.microsoft.com/office/drawing/2014/main" id="{45DAFC2E-AB47-38ED-4A06-56C6653ED4E4}"/>
              </a:ext>
            </a:extLst>
          </p:cNvPr>
          <p:cNvPicPr>
            <a:picLocks noChangeAspect="1"/>
          </p:cNvPicPr>
          <p:nvPr/>
        </p:nvPicPr>
        <p:blipFill>
          <a:blip r:embed="rId4"/>
          <a:stretch>
            <a:fillRect/>
          </a:stretch>
        </p:blipFill>
        <p:spPr>
          <a:xfrm>
            <a:off x="6096000" y="438540"/>
            <a:ext cx="5343331" cy="4329404"/>
          </a:xfrm>
          <a:prstGeom prst="rect">
            <a:avLst/>
          </a:prstGeom>
        </p:spPr>
      </p:pic>
      <p:sp>
        <p:nvSpPr>
          <p:cNvPr id="12" name="TextBox 11">
            <a:extLst>
              <a:ext uri="{FF2B5EF4-FFF2-40B4-BE49-F238E27FC236}">
                <a16:creationId xmlns:a16="http://schemas.microsoft.com/office/drawing/2014/main" id="{06ECA3BD-EBFF-EF9F-FFD7-0DBF003B96A9}"/>
              </a:ext>
            </a:extLst>
          </p:cNvPr>
          <p:cNvSpPr txBox="1"/>
          <p:nvPr/>
        </p:nvSpPr>
        <p:spPr>
          <a:xfrm>
            <a:off x="1921182" y="5290457"/>
            <a:ext cx="9611455" cy="1077218"/>
          </a:xfrm>
          <a:prstGeom prst="rect">
            <a:avLst/>
          </a:prstGeom>
          <a:noFill/>
        </p:spPr>
        <p:txBody>
          <a:bodyPr wrap="square" rtlCol="0">
            <a:spAutoFit/>
          </a:bodyPr>
          <a:lstStyle/>
          <a:p>
            <a:pPr algn="just"/>
            <a:r>
              <a:rPr lang="en-US" sz="1600" b="1" dirty="0">
                <a:solidFill>
                  <a:srgbClr val="FFFF00"/>
                </a:solidFill>
                <a:latin typeface="Arial" panose="020B0604020202020204" pitchFamily="34" charset="0"/>
                <a:cs typeface="Arial" panose="020B0604020202020204" pitchFamily="34" charset="0"/>
              </a:rPr>
              <a:t>The TESLA stock price has high price volatility, basically 2020 to 2022 and also very less significance declines from 2018 to 2020 periods with high growth over 5years total. But it is clear shown that there is vacillating downward trend in future stock price after 2022 that will be impacted to the stock holder.</a:t>
            </a:r>
          </a:p>
        </p:txBody>
      </p:sp>
    </p:spTree>
    <p:extLst>
      <p:ext uri="{BB962C8B-B14F-4D97-AF65-F5344CB8AC3E}">
        <p14:creationId xmlns:p14="http://schemas.microsoft.com/office/powerpoint/2010/main" val="715018305"/>
      </p:ext>
    </p:extLst>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3997CB-C77F-E495-3E52-7428A55B690A}"/>
              </a:ext>
            </a:extLst>
          </p:cNvPr>
          <p:cNvPicPr>
            <a:picLocks noChangeAspect="1"/>
          </p:cNvPicPr>
          <p:nvPr/>
        </p:nvPicPr>
        <p:blipFill>
          <a:blip r:embed="rId2"/>
          <a:stretch>
            <a:fillRect/>
          </a:stretch>
        </p:blipFill>
        <p:spPr>
          <a:xfrm>
            <a:off x="414679" y="471486"/>
            <a:ext cx="932769" cy="932769"/>
          </a:xfrm>
          <a:prstGeom prst="rect">
            <a:avLst/>
          </a:prstGeom>
        </p:spPr>
      </p:pic>
      <p:sp>
        <p:nvSpPr>
          <p:cNvPr id="3" name="TextBox 2">
            <a:extLst>
              <a:ext uri="{FF2B5EF4-FFF2-40B4-BE49-F238E27FC236}">
                <a16:creationId xmlns:a16="http://schemas.microsoft.com/office/drawing/2014/main" id="{91690E33-B20B-3991-FA20-670FE4BC51D1}"/>
              </a:ext>
            </a:extLst>
          </p:cNvPr>
          <p:cNvSpPr txBox="1"/>
          <p:nvPr/>
        </p:nvSpPr>
        <p:spPr>
          <a:xfrm>
            <a:off x="423086" y="1483632"/>
            <a:ext cx="1141979" cy="307777"/>
          </a:xfrm>
          <a:prstGeom prst="rect">
            <a:avLst/>
          </a:prstGeom>
          <a:noFill/>
        </p:spPr>
        <p:txBody>
          <a:bodyPr wrap="square" rtlCol="0">
            <a:spAutoFit/>
          </a:bodyPr>
          <a:lstStyle/>
          <a:p>
            <a:r>
              <a:rPr lang="en-AU" sz="1400" b="1" dirty="0">
                <a:latin typeface="Arial" panose="020B0604020202020204" pitchFamily="34" charset="0"/>
                <a:cs typeface="Arial" panose="020B0604020202020204" pitchFamily="34" charset="0"/>
              </a:rPr>
              <a:t>APPLE</a:t>
            </a:r>
          </a:p>
        </p:txBody>
      </p:sp>
      <p:pic>
        <p:nvPicPr>
          <p:cNvPr id="5" name="Picture 4">
            <a:extLst>
              <a:ext uri="{FF2B5EF4-FFF2-40B4-BE49-F238E27FC236}">
                <a16:creationId xmlns:a16="http://schemas.microsoft.com/office/drawing/2014/main" id="{4BBEBD4D-6540-3621-6756-0A3983ADE5E4}"/>
              </a:ext>
            </a:extLst>
          </p:cNvPr>
          <p:cNvPicPr>
            <a:picLocks noChangeAspect="1"/>
          </p:cNvPicPr>
          <p:nvPr/>
        </p:nvPicPr>
        <p:blipFill>
          <a:blip r:embed="rId3"/>
          <a:stretch>
            <a:fillRect/>
          </a:stretch>
        </p:blipFill>
        <p:spPr>
          <a:xfrm>
            <a:off x="1707502" y="541249"/>
            <a:ext cx="3685591" cy="4254686"/>
          </a:xfrm>
          <a:prstGeom prst="rect">
            <a:avLst/>
          </a:prstGeom>
        </p:spPr>
      </p:pic>
      <p:pic>
        <p:nvPicPr>
          <p:cNvPr id="9" name="Picture 8">
            <a:extLst>
              <a:ext uri="{FF2B5EF4-FFF2-40B4-BE49-F238E27FC236}">
                <a16:creationId xmlns:a16="http://schemas.microsoft.com/office/drawing/2014/main" id="{0FF08036-7F96-1091-CDA1-D826EB0A7961}"/>
              </a:ext>
            </a:extLst>
          </p:cNvPr>
          <p:cNvPicPr>
            <a:picLocks noChangeAspect="1"/>
          </p:cNvPicPr>
          <p:nvPr/>
        </p:nvPicPr>
        <p:blipFill>
          <a:blip r:embed="rId4"/>
          <a:stretch>
            <a:fillRect/>
          </a:stretch>
        </p:blipFill>
        <p:spPr>
          <a:xfrm>
            <a:off x="5794310" y="541249"/>
            <a:ext cx="5784980" cy="4254686"/>
          </a:xfrm>
          <a:prstGeom prst="rect">
            <a:avLst/>
          </a:prstGeom>
        </p:spPr>
      </p:pic>
      <p:sp>
        <p:nvSpPr>
          <p:cNvPr id="6" name="TextBox 5">
            <a:extLst>
              <a:ext uri="{FF2B5EF4-FFF2-40B4-BE49-F238E27FC236}">
                <a16:creationId xmlns:a16="http://schemas.microsoft.com/office/drawing/2014/main" id="{A1B21B88-A9C3-4570-261A-1E2F56ACD109}"/>
              </a:ext>
            </a:extLst>
          </p:cNvPr>
          <p:cNvSpPr txBox="1"/>
          <p:nvPr/>
        </p:nvSpPr>
        <p:spPr>
          <a:xfrm>
            <a:off x="1707504" y="5125626"/>
            <a:ext cx="9871786" cy="830997"/>
          </a:xfrm>
          <a:prstGeom prst="rect">
            <a:avLst/>
          </a:prstGeom>
          <a:noFill/>
        </p:spPr>
        <p:txBody>
          <a:bodyPr wrap="square">
            <a:spAutoFit/>
          </a:bodyPr>
          <a:lstStyle/>
          <a:p>
            <a:pPr algn="just"/>
            <a:r>
              <a:rPr lang="en-US" sz="1600" b="1" dirty="0">
                <a:solidFill>
                  <a:srgbClr val="FFFF00"/>
                </a:solidFill>
                <a:latin typeface="Arial" panose="020B0604020202020204" pitchFamily="34" charset="0"/>
                <a:cs typeface="Arial" panose="020B0604020202020204" pitchFamily="34" charset="0"/>
              </a:rPr>
              <a:t>The Apple stock price has high vacillating price volatility and also no significance declines from 2018 to 2022 periods over 5years total. But it is clear shown that there is downward trend in future stock price after 2022 that will be impacted to the stock holder.</a:t>
            </a:r>
            <a:endParaRPr lang="en-AU" sz="1600" b="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9619289"/>
      </p:ext>
    </p:extLst>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background of dark mesh">
            <a:extLst>
              <a:ext uri="{FF2B5EF4-FFF2-40B4-BE49-F238E27FC236}">
                <a16:creationId xmlns:a16="http://schemas.microsoft.com/office/drawing/2014/main" id="{65EC0FF6-2607-400F-A86A-3047A56AB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59" y="-69979"/>
            <a:ext cx="12192000" cy="6858000"/>
          </a:xfrm>
          <a:prstGeom prst="rect">
            <a:avLst/>
          </a:prstGeom>
        </p:spPr>
      </p:pic>
      <p:sp>
        <p:nvSpPr>
          <p:cNvPr id="7" name="TextBox 6">
            <a:extLst>
              <a:ext uri="{FF2B5EF4-FFF2-40B4-BE49-F238E27FC236}">
                <a16:creationId xmlns:a16="http://schemas.microsoft.com/office/drawing/2014/main" id="{50FB10BB-0282-0C26-0A5D-1F4E97DC0010}"/>
              </a:ext>
            </a:extLst>
          </p:cNvPr>
          <p:cNvSpPr txBox="1"/>
          <p:nvPr/>
        </p:nvSpPr>
        <p:spPr>
          <a:xfrm>
            <a:off x="494523" y="401216"/>
            <a:ext cx="4693297" cy="369332"/>
          </a:xfrm>
          <a:prstGeom prst="rect">
            <a:avLst/>
          </a:prstGeom>
          <a:noFill/>
        </p:spPr>
        <p:txBody>
          <a:bodyPr wrap="square" rtlCol="0">
            <a:spAutoFit/>
          </a:bodyPr>
          <a:lstStyle/>
          <a:p>
            <a:r>
              <a:rPr lang="en-AU" b="1" dirty="0">
                <a:solidFill>
                  <a:srgbClr val="00B050"/>
                </a:solidFill>
                <a:latin typeface="Arial" panose="020B0604020202020204" pitchFamily="34" charset="0"/>
                <a:cs typeface="Arial" panose="020B0604020202020204" pitchFamily="34" charset="0"/>
              </a:rPr>
              <a:t>REGRATION ANALYSIS</a:t>
            </a:r>
          </a:p>
        </p:txBody>
      </p:sp>
      <p:sp>
        <p:nvSpPr>
          <p:cNvPr id="9" name="TextBox 8">
            <a:extLst>
              <a:ext uri="{FF2B5EF4-FFF2-40B4-BE49-F238E27FC236}">
                <a16:creationId xmlns:a16="http://schemas.microsoft.com/office/drawing/2014/main" id="{E6BB7872-7EDF-1F50-8763-62A62FA7314A}"/>
              </a:ext>
            </a:extLst>
          </p:cNvPr>
          <p:cNvSpPr txBox="1"/>
          <p:nvPr/>
        </p:nvSpPr>
        <p:spPr>
          <a:xfrm>
            <a:off x="419878" y="1511759"/>
            <a:ext cx="3125755" cy="1200329"/>
          </a:xfrm>
          <a:prstGeom prst="rect">
            <a:avLst/>
          </a:prstGeom>
          <a:noFill/>
        </p:spPr>
        <p:txBody>
          <a:bodyPr wrap="square">
            <a:spAutoFit/>
          </a:bodyPr>
          <a:lstStyle/>
          <a:p>
            <a:pPr algn="ctr"/>
            <a:r>
              <a:rPr lang="fr-FR" sz="2400" b="1" dirty="0">
                <a:solidFill>
                  <a:srgbClr val="00B0F0"/>
                </a:solidFill>
                <a:latin typeface="Arial" panose="020B0604020202020204" pitchFamily="34" charset="0"/>
                <a:cs typeface="Arial" panose="020B0604020202020204" pitchFamily="34" charset="0"/>
              </a:rPr>
              <a:t>Microsoft</a:t>
            </a:r>
            <a:r>
              <a:rPr lang="fr-FR" sz="1400" b="1" dirty="0">
                <a:solidFill>
                  <a:srgbClr val="FFFF00"/>
                </a:solidFill>
                <a:latin typeface="Arial" panose="020B0604020202020204" pitchFamily="34" charset="0"/>
                <a:cs typeface="Arial" panose="020B0604020202020204" pitchFamily="34" charset="0"/>
              </a:rPr>
              <a:t>	</a:t>
            </a:r>
          </a:p>
          <a:p>
            <a:r>
              <a:rPr lang="fr-FR" sz="1600" b="1" dirty="0">
                <a:solidFill>
                  <a:srgbClr val="FFFF00"/>
                </a:solidFill>
                <a:latin typeface="Arial" panose="020B0604020202020204" pitchFamily="34" charset="0"/>
                <a:cs typeface="Arial" panose="020B0604020202020204" pitchFamily="34" charset="0"/>
              </a:rPr>
              <a:t>Intercept	-9.65313E-05</a:t>
            </a:r>
          </a:p>
          <a:p>
            <a:r>
              <a:rPr lang="fr-FR" sz="1600" b="1" dirty="0">
                <a:solidFill>
                  <a:srgbClr val="FFFF00"/>
                </a:solidFill>
                <a:latin typeface="Arial" panose="020B0604020202020204" pitchFamily="34" charset="0"/>
                <a:cs typeface="Arial" panose="020B0604020202020204" pitchFamily="34" charset="0"/>
              </a:rPr>
              <a:t>X Variable 1	0.494478178</a:t>
            </a:r>
          </a:p>
          <a:p>
            <a:r>
              <a:rPr lang="fr-FR" sz="1600" b="1" dirty="0">
                <a:solidFill>
                  <a:srgbClr val="FFFF00"/>
                </a:solidFill>
                <a:latin typeface="Arial" panose="020B0604020202020204" pitchFamily="34" charset="0"/>
                <a:cs typeface="Arial" panose="020B0604020202020204" pitchFamily="34" charset="0"/>
              </a:rPr>
              <a:t>Y= -0.000096 + 0.50 X</a:t>
            </a:r>
          </a:p>
        </p:txBody>
      </p:sp>
      <p:sp>
        <p:nvSpPr>
          <p:cNvPr id="11" name="TextBox 10">
            <a:extLst>
              <a:ext uri="{FF2B5EF4-FFF2-40B4-BE49-F238E27FC236}">
                <a16:creationId xmlns:a16="http://schemas.microsoft.com/office/drawing/2014/main" id="{59F7F228-BF4B-85D2-EDE4-21C090B0521C}"/>
              </a:ext>
            </a:extLst>
          </p:cNvPr>
          <p:cNvSpPr txBox="1"/>
          <p:nvPr/>
        </p:nvSpPr>
        <p:spPr>
          <a:xfrm>
            <a:off x="3852375" y="1511759"/>
            <a:ext cx="2744368" cy="1477328"/>
          </a:xfrm>
          <a:prstGeom prst="rect">
            <a:avLst/>
          </a:prstGeom>
          <a:noFill/>
        </p:spPr>
        <p:txBody>
          <a:bodyPr wrap="square">
            <a:spAutoFit/>
          </a:bodyPr>
          <a:lstStyle/>
          <a:p>
            <a:pPr algn="ctr"/>
            <a:r>
              <a:rPr lang="fr-FR" sz="2400" b="1" dirty="0">
                <a:solidFill>
                  <a:srgbClr val="FF0000"/>
                </a:solidFill>
                <a:latin typeface="Arial" panose="020B0604020202020204" pitchFamily="34" charset="0"/>
                <a:cs typeface="Arial" panose="020B0604020202020204" pitchFamily="34" charset="0"/>
              </a:rPr>
              <a:t>TESLA</a:t>
            </a:r>
          </a:p>
          <a:p>
            <a:r>
              <a:rPr lang="fr-FR" sz="1600" b="1" dirty="0">
                <a:solidFill>
                  <a:srgbClr val="92D050"/>
                </a:solidFill>
                <a:latin typeface="Arial" panose="020B0604020202020204" pitchFamily="34" charset="0"/>
                <a:cs typeface="Arial" panose="020B0604020202020204" pitchFamily="34" charset="0"/>
              </a:rPr>
              <a:t>Intercept	5.59603E-05</a:t>
            </a:r>
          </a:p>
          <a:p>
            <a:r>
              <a:rPr lang="fr-FR" sz="1600" b="1" dirty="0">
                <a:solidFill>
                  <a:srgbClr val="92D050"/>
                </a:solidFill>
                <a:latin typeface="Arial" panose="020B0604020202020204" pitchFamily="34" charset="0"/>
                <a:cs typeface="Arial" panose="020B0604020202020204" pitchFamily="34" charset="0"/>
              </a:rPr>
              <a:t>X Variable 1	0.12650446</a:t>
            </a:r>
          </a:p>
          <a:p>
            <a:r>
              <a:rPr lang="fr-FR" sz="1600" b="1" dirty="0">
                <a:solidFill>
                  <a:srgbClr val="92D050"/>
                </a:solidFill>
                <a:latin typeface="Arial" panose="020B0604020202020204" pitchFamily="34" charset="0"/>
                <a:cs typeface="Arial" panose="020B0604020202020204" pitchFamily="34" charset="0"/>
              </a:rPr>
              <a:t>Y= 0.000056 + 0.13 X</a:t>
            </a:r>
          </a:p>
          <a:p>
            <a:endParaRPr lang="fr-FR" dirty="0"/>
          </a:p>
        </p:txBody>
      </p:sp>
      <p:sp>
        <p:nvSpPr>
          <p:cNvPr id="15" name="TextBox 14">
            <a:extLst>
              <a:ext uri="{FF2B5EF4-FFF2-40B4-BE49-F238E27FC236}">
                <a16:creationId xmlns:a16="http://schemas.microsoft.com/office/drawing/2014/main" id="{B93F39A2-6044-4AC7-1DB7-567D8651DE64}"/>
              </a:ext>
            </a:extLst>
          </p:cNvPr>
          <p:cNvSpPr txBox="1"/>
          <p:nvPr/>
        </p:nvSpPr>
        <p:spPr>
          <a:xfrm>
            <a:off x="7928688" y="1511759"/>
            <a:ext cx="2744369" cy="1415772"/>
          </a:xfrm>
          <a:prstGeom prst="rect">
            <a:avLst/>
          </a:prstGeom>
          <a:noFill/>
        </p:spPr>
        <p:txBody>
          <a:bodyPr wrap="square">
            <a:spAutoFit/>
          </a:bodyPr>
          <a:lstStyle/>
          <a:p>
            <a:pPr algn="ctr"/>
            <a:r>
              <a:rPr lang="fr-FR" sz="2000" b="1" dirty="0">
                <a:solidFill>
                  <a:srgbClr val="00B050"/>
                </a:solidFill>
                <a:latin typeface="Arial" panose="020B0604020202020204" pitchFamily="34" charset="0"/>
                <a:cs typeface="Arial" panose="020B0604020202020204" pitchFamily="34" charset="0"/>
              </a:rPr>
              <a:t>APPLE</a:t>
            </a:r>
          </a:p>
          <a:p>
            <a:r>
              <a:rPr lang="fr-FR" sz="1600" b="1" dirty="0">
                <a:solidFill>
                  <a:srgbClr val="FF0000"/>
                </a:solidFill>
                <a:latin typeface="Arial" panose="020B0604020202020204" pitchFamily="34" charset="0"/>
                <a:cs typeface="Arial" panose="020B0604020202020204" pitchFamily="34" charset="0"/>
              </a:rPr>
              <a:t>Intercept	-9.42198E-05</a:t>
            </a:r>
          </a:p>
          <a:p>
            <a:r>
              <a:rPr lang="fr-FR" sz="1600" b="1" dirty="0">
                <a:solidFill>
                  <a:srgbClr val="FF0000"/>
                </a:solidFill>
                <a:latin typeface="Arial" panose="020B0604020202020204" pitchFamily="34" charset="0"/>
                <a:cs typeface="Arial" panose="020B0604020202020204" pitchFamily="34" charset="0"/>
              </a:rPr>
              <a:t>X Variable 1	0.410431143</a:t>
            </a:r>
          </a:p>
          <a:p>
            <a:r>
              <a:rPr lang="fr-FR" sz="1600" b="1" dirty="0">
                <a:solidFill>
                  <a:srgbClr val="FF0000"/>
                </a:solidFill>
                <a:latin typeface="Arial" panose="020B0604020202020204" pitchFamily="34" charset="0"/>
                <a:cs typeface="Arial" panose="020B0604020202020204" pitchFamily="34" charset="0"/>
              </a:rPr>
              <a:t>Y= -0.000094 + 0.41 X</a:t>
            </a:r>
          </a:p>
          <a:p>
            <a:endParaRPr lang="fr-FR" dirty="0"/>
          </a:p>
        </p:txBody>
      </p:sp>
      <p:pic>
        <p:nvPicPr>
          <p:cNvPr id="2" name="Picture 1">
            <a:extLst>
              <a:ext uri="{FF2B5EF4-FFF2-40B4-BE49-F238E27FC236}">
                <a16:creationId xmlns:a16="http://schemas.microsoft.com/office/drawing/2014/main" id="{0218E746-FC1F-B87F-9527-193E61912B02}"/>
              </a:ext>
            </a:extLst>
          </p:cNvPr>
          <p:cNvPicPr>
            <a:picLocks noChangeAspect="1"/>
          </p:cNvPicPr>
          <p:nvPr/>
        </p:nvPicPr>
        <p:blipFill>
          <a:blip r:embed="rId3"/>
          <a:stretch>
            <a:fillRect/>
          </a:stretch>
        </p:blipFill>
        <p:spPr>
          <a:xfrm>
            <a:off x="419879" y="3498993"/>
            <a:ext cx="3125754" cy="1745045"/>
          </a:xfrm>
          <a:prstGeom prst="rect">
            <a:avLst/>
          </a:prstGeom>
        </p:spPr>
      </p:pic>
      <p:pic>
        <p:nvPicPr>
          <p:cNvPr id="4" name="Picture 3">
            <a:extLst>
              <a:ext uri="{FF2B5EF4-FFF2-40B4-BE49-F238E27FC236}">
                <a16:creationId xmlns:a16="http://schemas.microsoft.com/office/drawing/2014/main" id="{3FC83D6C-82EF-4A6F-4E1E-98F64F1600FA}"/>
              </a:ext>
            </a:extLst>
          </p:cNvPr>
          <p:cNvPicPr>
            <a:picLocks noChangeAspect="1"/>
          </p:cNvPicPr>
          <p:nvPr/>
        </p:nvPicPr>
        <p:blipFill>
          <a:blip r:embed="rId4"/>
          <a:stretch>
            <a:fillRect/>
          </a:stretch>
        </p:blipFill>
        <p:spPr>
          <a:xfrm>
            <a:off x="3928188" y="3492367"/>
            <a:ext cx="3303036" cy="1723445"/>
          </a:xfrm>
          <a:prstGeom prst="rect">
            <a:avLst/>
          </a:prstGeom>
        </p:spPr>
      </p:pic>
      <p:pic>
        <p:nvPicPr>
          <p:cNvPr id="8" name="Picture 7">
            <a:extLst>
              <a:ext uri="{FF2B5EF4-FFF2-40B4-BE49-F238E27FC236}">
                <a16:creationId xmlns:a16="http://schemas.microsoft.com/office/drawing/2014/main" id="{6BA4C0B2-3914-A71D-5987-62D3CA6A97F3}"/>
              </a:ext>
            </a:extLst>
          </p:cNvPr>
          <p:cNvPicPr>
            <a:picLocks noChangeAspect="1"/>
          </p:cNvPicPr>
          <p:nvPr/>
        </p:nvPicPr>
        <p:blipFill>
          <a:blip r:embed="rId5"/>
          <a:stretch>
            <a:fillRect/>
          </a:stretch>
        </p:blipFill>
        <p:spPr>
          <a:xfrm>
            <a:off x="7817886" y="3470767"/>
            <a:ext cx="3378849" cy="1745045"/>
          </a:xfrm>
          <a:prstGeom prst="rect">
            <a:avLst/>
          </a:prstGeom>
        </p:spPr>
      </p:pic>
    </p:spTree>
    <p:extLst>
      <p:ext uri="{BB962C8B-B14F-4D97-AF65-F5344CB8AC3E}">
        <p14:creationId xmlns:p14="http://schemas.microsoft.com/office/powerpoint/2010/main" val="4069023931"/>
      </p:ext>
    </p:extLst>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794A8F-19F7-9988-0671-1FA307F64CC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D11F62B7-E3E7-DF6E-2EF0-A3F083939AAE}"/>
              </a:ext>
            </a:extLst>
          </p:cNvPr>
          <p:cNvSpPr txBox="1"/>
          <p:nvPr/>
        </p:nvSpPr>
        <p:spPr>
          <a:xfrm>
            <a:off x="0" y="6858000"/>
            <a:ext cx="12192000" cy="230832"/>
          </a:xfrm>
          <a:prstGeom prst="rect">
            <a:avLst/>
          </a:prstGeom>
          <a:noFill/>
        </p:spPr>
        <p:txBody>
          <a:bodyPr wrap="square" rtlCol="0">
            <a:spAutoFit/>
          </a:bodyPr>
          <a:lstStyle/>
          <a:p>
            <a:r>
              <a:rPr lang="en-AU" sz="900">
                <a:hlinkClick r:id="rId3" tooltip="https://www.mynextmove.org/profile/summary/15-1111.00"/>
              </a:rPr>
              <a:t>This Photo</a:t>
            </a:r>
            <a:r>
              <a:rPr lang="en-AU" sz="900"/>
              <a:t> by Unknown Author is licensed under </a:t>
            </a:r>
            <a:r>
              <a:rPr lang="en-AU" sz="900">
                <a:hlinkClick r:id="rId4" tooltip="https://creativecommons.org/licenses/by/3.0/"/>
              </a:rPr>
              <a:t>CC BY</a:t>
            </a:r>
            <a:endParaRPr lang="en-AU" sz="900"/>
          </a:p>
        </p:txBody>
      </p:sp>
      <p:sp>
        <p:nvSpPr>
          <p:cNvPr id="6" name="TextBox 5">
            <a:extLst>
              <a:ext uri="{FF2B5EF4-FFF2-40B4-BE49-F238E27FC236}">
                <a16:creationId xmlns:a16="http://schemas.microsoft.com/office/drawing/2014/main" id="{162510DD-D943-AFC9-7687-E0BAC97B3F0F}"/>
              </a:ext>
            </a:extLst>
          </p:cNvPr>
          <p:cNvSpPr txBox="1"/>
          <p:nvPr/>
        </p:nvSpPr>
        <p:spPr>
          <a:xfrm>
            <a:off x="895739" y="656262"/>
            <a:ext cx="10552922" cy="1261884"/>
          </a:xfrm>
          <a:prstGeom prst="rect">
            <a:avLst/>
          </a:prstGeom>
          <a:noFill/>
        </p:spPr>
        <p:txBody>
          <a:bodyPr wrap="square">
            <a:spAutoFit/>
          </a:bodyPr>
          <a:lstStyle/>
          <a:p>
            <a:r>
              <a:rPr lang="en-US" sz="2800" b="1" dirty="0">
                <a:solidFill>
                  <a:srgbClr val="FF0000"/>
                </a:solidFill>
              </a:rPr>
              <a:t>Conclusion:</a:t>
            </a:r>
          </a:p>
          <a:p>
            <a:pPr algn="just"/>
            <a:r>
              <a:rPr lang="en-US" sz="1600" b="1" dirty="0">
                <a:solidFill>
                  <a:srgbClr val="FFFF00"/>
                </a:solidFill>
                <a:latin typeface="Arial" panose="020B0604020202020204" pitchFamily="34" charset="0"/>
                <a:cs typeface="Arial" panose="020B0604020202020204" pitchFamily="34" charset="0"/>
              </a:rPr>
              <a:t>We can find from the above that the value of beta are 0.50, 0.13, and 0.41 according of Microsoft, Tesla, and Apple. From this analysis, we can see that Apple is recommended for safe investors, Microsoft is for high risk investors, and Tesla is for medium investors.</a:t>
            </a:r>
          </a:p>
        </p:txBody>
      </p:sp>
      <p:pic>
        <p:nvPicPr>
          <p:cNvPr id="9" name="Picture 8">
            <a:extLst>
              <a:ext uri="{FF2B5EF4-FFF2-40B4-BE49-F238E27FC236}">
                <a16:creationId xmlns:a16="http://schemas.microsoft.com/office/drawing/2014/main" id="{A974B21B-823D-91DD-2745-771AD19694C2}"/>
              </a:ext>
            </a:extLst>
          </p:cNvPr>
          <p:cNvPicPr>
            <a:picLocks noChangeAspect="1"/>
          </p:cNvPicPr>
          <p:nvPr/>
        </p:nvPicPr>
        <p:blipFill>
          <a:blip r:embed="rId5"/>
          <a:stretch>
            <a:fillRect/>
          </a:stretch>
        </p:blipFill>
        <p:spPr>
          <a:xfrm>
            <a:off x="4842588" y="5094845"/>
            <a:ext cx="2603241" cy="1333616"/>
          </a:xfrm>
          <a:prstGeom prst="rect">
            <a:avLst/>
          </a:prstGeom>
        </p:spPr>
      </p:pic>
    </p:spTree>
    <p:extLst>
      <p:ext uri="{BB962C8B-B14F-4D97-AF65-F5344CB8AC3E}">
        <p14:creationId xmlns:p14="http://schemas.microsoft.com/office/powerpoint/2010/main" val="487314430"/>
      </p:ext>
    </p:extLst>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750</TotalTime>
  <Words>353</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Tw Cen MT</vt:lpstr>
      <vt:lpstr>Tw Cen MT Condensed</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Sheik Rahman</dc:creator>
  <cp:lastModifiedBy>Sheik Rahman</cp:lastModifiedBy>
  <cp:revision>11</cp:revision>
  <dcterms:created xsi:type="dcterms:W3CDTF">2023-12-14T13:02:58Z</dcterms:created>
  <dcterms:modified xsi:type="dcterms:W3CDTF">2023-12-20T14:10:58Z</dcterms:modified>
</cp:coreProperties>
</file>