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fNJ0XLa+/gZTQi+WRTQPbXSI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2cde3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42cde3f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" name="Google Shape;2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www.rdocumentatio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65820" y="763666"/>
            <a:ext cx="7268344" cy="118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 R: una herramienta versátil</a:t>
            </a:r>
            <a:b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el análisis de datos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784" y="2276872"/>
            <a:ext cx="4347964" cy="328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Visualizaciones 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438632" y="48175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s-ES">
                <a:latin typeface="Arial"/>
                <a:ea typeface="Arial"/>
                <a:cs typeface="Arial"/>
                <a:sym typeface="Arial"/>
              </a:rPr>
              <a:t>iii. Gr</a:t>
            </a:r>
            <a:r>
              <a:rPr b="0" lang="es-ES">
                <a:latin typeface="Arial"/>
                <a:ea typeface="Arial"/>
                <a:cs typeface="Arial"/>
                <a:sym typeface="Arial"/>
              </a:rPr>
              <a:t>á</a:t>
            </a:r>
            <a:r>
              <a:rPr b="0" i="0" lang="es-ES">
                <a:latin typeface="Arial"/>
                <a:ea typeface="Arial"/>
                <a:cs typeface="Arial"/>
                <a:sym typeface="Arial"/>
              </a:rPr>
              <a:t>fico de dispersión</a:t>
            </a:r>
            <a:endParaRPr/>
          </a:p>
        </p:txBody>
      </p:sp>
      <p:sp>
        <p:nvSpPr>
          <p:cNvPr id="185" name="Google Shape;185;p10"/>
          <p:cNvSpPr txBox="1"/>
          <p:nvPr>
            <p:ph idx="3" type="body"/>
          </p:nvPr>
        </p:nvSpPr>
        <p:spPr>
          <a:xfrm>
            <a:off x="4663593" y="48175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s-ES">
                <a:latin typeface="Arial"/>
                <a:ea typeface="Arial"/>
                <a:cs typeface="Arial"/>
                <a:sym typeface="Arial"/>
              </a:rPr>
              <a:t>iv. Boxplot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240181" y="3429000"/>
            <a:ext cx="3971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visualización permite observar la disper</a:t>
            </a:r>
            <a:r>
              <a:rPr lang="es-ES">
                <a:solidFill>
                  <a:schemeClr val="dk1"/>
                </a:solidFill>
              </a:rPr>
              <a:t>s</a:t>
            </a: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ión de los datos, es útil para encontrar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agrupaciones y patrones. Se crea usando el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 </a:t>
            </a: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b="0" i="0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plot(data1, data2, main ="Nombre",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 = "X", ylab = "Y"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4632669" y="3360700"/>
            <a:ext cx="39717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boxplot se puede observar un resumen de los datos. El m</a:t>
            </a:r>
            <a:r>
              <a:rPr lang="es-ES">
                <a:solidFill>
                  <a:schemeClr val="dk1"/>
                </a:solidFill>
              </a:rPr>
              <a:t>á</a:t>
            </a: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ximo, el m</a:t>
            </a:r>
            <a:r>
              <a:rPr lang="es-ES">
                <a:solidFill>
                  <a:schemeClr val="dk1"/>
                </a:solidFill>
              </a:rPr>
              <a:t>í</a:t>
            </a: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nimo, la mediana, cuartiles y valores atípicos de los datos. Para generar uno se utiliza el comando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endParaRPr b="0" i="0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boxplot(data1, data2, data3,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= "Nombre",xlab="valores",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ylab = "Datos", col = "orange",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border = "brown",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horizontal = T, notch = T)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145293"/>
            <a:ext cx="3232883" cy="225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>
            <p:ph idx="4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8820" y="1212388"/>
            <a:ext cx="3073206" cy="214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Visualizaciones </a:t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3059832" y="345006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s-ES">
                <a:latin typeface="Arial"/>
                <a:ea typeface="Arial"/>
                <a:cs typeface="Arial"/>
                <a:sym typeface="Arial"/>
              </a:rPr>
              <a:t>v. Mapa de calor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1727684" y="3088875"/>
            <a:ext cx="594066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mapas de calor sirven para comparar ver diferentes valores en una tabla usando colores, son de gran utilidad para comparar matrices de correlación. Para generarla se usa el código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matrix(rnorm(25, 0, 5),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nrow = 5, ncol = 5)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colnames(data) &lt;-paste0("col", 1:5)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rownames(data) &lt;-paste0("row", 1:5)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heatmap(data)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9003" y="1084996"/>
            <a:ext cx="2786838" cy="194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42cde3fbc_0_0"/>
          <p:cNvSpPr/>
          <p:nvPr/>
        </p:nvSpPr>
        <p:spPr>
          <a:xfrm>
            <a:off x="0" y="5884269"/>
            <a:ext cx="9144000" cy="10002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206" name="Google Shape;206;g1342cde3fbc_0_0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342cde3fbc_0_0"/>
          <p:cNvSpPr txBox="1"/>
          <p:nvPr/>
        </p:nvSpPr>
        <p:spPr>
          <a:xfrm>
            <a:off x="446372" y="6310579"/>
            <a:ext cx="40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208" name="Google Shape;208;g1342cde3fbc_0_0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Visualizaciones </a:t>
            </a:r>
            <a:endParaRPr/>
          </a:p>
        </p:txBody>
      </p:sp>
      <p:sp>
        <p:nvSpPr>
          <p:cNvPr id="209" name="Google Shape;209;g1342cde3fbc_0_0"/>
          <p:cNvSpPr txBox="1"/>
          <p:nvPr>
            <p:ph idx="1" type="body"/>
          </p:nvPr>
        </p:nvSpPr>
        <p:spPr>
          <a:xfrm>
            <a:off x="3059832" y="345006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lang="es-ES"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</p:txBody>
      </p:sp>
      <p:sp>
        <p:nvSpPr>
          <p:cNvPr id="210" name="Google Shape;210;g1342cde3fbc_0_0"/>
          <p:cNvSpPr txBox="1"/>
          <p:nvPr/>
        </p:nvSpPr>
        <p:spPr>
          <a:xfrm>
            <a:off x="1549959" y="1217550"/>
            <a:ext cx="594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[bhartirishika, 2022] Data Visualization in R. Geeksforgeeks. https://www.geeksforgeeks.org/datavisualization-in-r/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[RDocumentation]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https://www.rdocumentation.org/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[Figueredo and Wolf, 2009] Figueredo, A. J. and Wolf, P. S. A. (2009). Assortative pairing and life history strategy - a crosscultural study. Human Nature, 20:317–330.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844648" y="110753"/>
            <a:ext cx="7268344" cy="118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R?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95" name="Google Shape;95;p2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23528" y="1292746"/>
            <a:ext cx="324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1993 los laboratorios Bell crearon un lenguaje de programación llamado R, derivado del lenguaje S, que ten</a:t>
            </a:r>
            <a:r>
              <a:rPr lang="es-ES" sz="1800">
                <a:solidFill>
                  <a:schemeClr val="dk1"/>
                </a:solidFill>
              </a:rPr>
              <a:t>í</a:t>
            </a: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como propósito</a:t>
            </a: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brindar un enfoque más interactivo en el campo de análisis de datos.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572000" y="1292746"/>
            <a:ext cx="396044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entorno de programación es una poderosa herramienta para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 estadísticos y creación de gráficos</a:t>
            </a:r>
            <a:r>
              <a:rPr b="1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tiene la ventaja de ser gratis, tener numerosos paquetes de mucha ayuda para múltiples cálculos.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su página web muchas guías y ayudas para la</a:t>
            </a: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correcta implementación de sus comandos.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44648" y="110753"/>
            <a:ext cx="7268344" cy="118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46372" y="1114202"/>
            <a:ext cx="819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importante tener en cuenta que se debe descargar tanto R como Rstudio. Rstudio funciona como un IDE que brinda un entorno más agradable del lenguaje 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51520" y="2132856"/>
            <a:ext cx="39603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Instalación de R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Ingresar a la p</a:t>
            </a:r>
            <a:r>
              <a:rPr lang="es-ES" sz="1600">
                <a:solidFill>
                  <a:schemeClr val="dk1"/>
                </a:solidFill>
              </a:rPr>
              <a:t>á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gina web de 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(http://www.r-project.org)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haga clic en descargar CRAN en la barra izquierda.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Elija un sitio de descarga.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Elija Windows como sistema operativo de destino.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Haga clic en la base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Elija Descargar R 3.0.3 para Windows y elija las respuestas predeterminadas para todas las preguntas.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706836" y="2139955"/>
            <a:ext cx="415529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Rstudio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Ingresar en la página web de Rstudio (http://www.rstudio.org/).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haga clic en Descargar RStudio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Haga clic en Descargar RStudio Desktop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Haga clic en Recomendado para su sistema.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descargue el archivo .exe y ejecútelo (elija las respuestas predeterminadas para todas las preguntas)</a:t>
            </a:r>
            <a:b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1146916" y="1916167"/>
            <a:ext cx="7268344" cy="118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E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Estructuras de datos básicas</a:t>
            </a:r>
            <a:b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R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403648" y="3167775"/>
            <a:ext cx="68407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estructuras de datos se conocen como las formas de organización y manipulación de datos para posterior análisis y presentación. El lenguaje R maneja </a:t>
            </a:r>
            <a:r>
              <a:rPr lang="es-ES" sz="1600">
                <a:solidFill>
                  <a:schemeClr val="dk1"/>
                </a:solidFill>
              </a:rPr>
              <a:t>tres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principales estructuras de datos: vectores, matrices y data frames.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435318" y="829122"/>
            <a:ext cx="1389284" cy="368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Vectores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459347" y="1197337"/>
            <a:ext cx="4125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definir un vector en lenguaje R es necesario hacer uso de la función </a:t>
            </a:r>
            <a:r>
              <a:rPr b="0" i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c(). 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desea crear un vector con los números del 1 al 10, el vector debe ser escrito de la siguiente forma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c(1,2,3,4,5,6,7,8,9,19)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generar un vector con valores aleatorios, se usa la función </a:t>
            </a: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rnorm(). 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rnorm()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obtenemos valores aleatorios dentro una media y varianza establecidas. La función se usa de la siguiente manera: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y= rnorm(100, media, ds)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datos básicas de R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076056" y="817091"/>
            <a:ext cx="38163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Observaciones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línea de código indica que hemos almacenado el vector en una variable llamada x. Además, con la función c () creamos un vector que va de 1 a 10.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resaltar que dentro de un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pueden estar números, valores lógicos (booleanos), cadenas de caracteres y valores complejos. Incluso pueden estar diferentes tipos de datos dentro de un mismo vector.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435318" y="829122"/>
            <a:ext cx="1389284" cy="368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Matrices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datos básicas de R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446372" y="1340768"/>
            <a:ext cx="3189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matrices en R son objetos donde los datos son almacenados en un conjunto rectangular bidimensional. Las matr</a:t>
            </a:r>
            <a:r>
              <a:rPr lang="es-ES" sz="1600">
                <a:solidFill>
                  <a:schemeClr val="dk1"/>
                </a:solidFill>
              </a:rPr>
              <a:t>i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 son muy útiles para la organización y posterior análisis de datos.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la creación de matrices en lenguaje R se usa la función: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matrix(data, nrow, ncol, byrow=F)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283968" y="920338"/>
            <a:ext cx="4514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Observaciones: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parámetro "data" hace referencia a los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que estarán dentro de la matriz.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función "nrow" hace referencia al n</a:t>
            </a:r>
            <a:r>
              <a:rPr lang="es-ES" sz="1600">
                <a:solidFill>
                  <a:schemeClr val="dk1"/>
                </a:solidFill>
              </a:rPr>
              <a:t>ú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mero de filas de la matriz.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col" es el número de columnas de la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y por </a:t>
            </a:r>
            <a:r>
              <a:rPr lang="es-ES" sz="1600">
                <a:solidFill>
                  <a:schemeClr val="dk1"/>
                </a:solidFill>
              </a:rPr>
              <a:t>ú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ltimo.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función "byrow" sirve para indicar si los datos se colocan por filas o columnas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283968" y="4077072"/>
            <a:ext cx="44136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ejemplo de la función de matrix(data, nrow, ncol, byrow=F) tenemos el siguiente: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&lt;- matrix(c(2, 7, 1, 3, 6, 1),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ncol = 2, byrow = TRUE)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435318" y="829122"/>
            <a:ext cx="1832426" cy="439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Data frames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Estructuras de datos básicas de R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4644008" y="829122"/>
            <a:ext cx="44999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Observaciones: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caso el comando </a:t>
            </a:r>
            <a:r>
              <a:rPr b="0" i="0" lang="es-E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data.frame </a:t>
            </a: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recibe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 columna entre comillas y un vector que ubica en dicha columna, estos vectores deben ser de igual tamaño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51519" y="1412776"/>
            <a:ext cx="4121795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dataframe es una estructura de datos similar a una matriz en la que las columnas son vectores y tienen un nombre, parecido a una tabla. A diferencia de las matrices, un dataframe puede tener distintos tipos de datos en cada columna.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crear un dataframe se puede hacer de la siguiente manera: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 &lt;- data.frame(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"entero" = 1:4,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"factor" = c("a", "b", "c", "d"),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"numero" = c(1.2, 3.4, 4.5, 5.6),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"cadena" = as.character(c("a","b"))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Visualizaciones 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2051720" y="1772816"/>
            <a:ext cx="5544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Visualizaciones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ser R un lenguaje de programación estadístic</a:t>
            </a:r>
            <a:r>
              <a:rPr lang="es-ES" sz="1800">
                <a:solidFill>
                  <a:schemeClr val="dk1"/>
                </a:solidFill>
              </a:rPr>
              <a:t>o</a:t>
            </a:r>
            <a:r>
              <a:rPr b="0" i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dispone de visualizaciones como histogramas, lineplots, barplots, boxplots, scatter plots, heatmaps, etc. A continuación se describirá cada uno con un ejemplo.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0" y="5884269"/>
            <a:ext cx="9144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5940020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446372" y="6310579"/>
            <a:ext cx="40324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 en Lenguajes estadísticos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De La Paz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0" y="0"/>
            <a:ext cx="9144000" cy="27699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Visualizaciones 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438632" y="48175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s-ES">
                <a:latin typeface="Arial"/>
                <a:ea typeface="Arial"/>
                <a:cs typeface="Arial"/>
                <a:sym typeface="Arial"/>
              </a:rPr>
              <a:t>i. Gráfico de barras</a:t>
            </a:r>
            <a:endParaRPr/>
          </a:p>
        </p:txBody>
      </p:sp>
      <p:sp>
        <p:nvSpPr>
          <p:cNvPr id="171" name="Google Shape;171;p9"/>
          <p:cNvSpPr txBox="1"/>
          <p:nvPr>
            <p:ph idx="3" type="body"/>
          </p:nvPr>
        </p:nvSpPr>
        <p:spPr>
          <a:xfrm>
            <a:off x="4663593" y="48175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s-ES">
                <a:latin typeface="Arial"/>
                <a:ea typeface="Arial"/>
                <a:cs typeface="Arial"/>
                <a:sym typeface="Arial"/>
              </a:rPr>
              <a:t>ii. Histograma</a:t>
            </a:r>
            <a:endParaRPr/>
          </a:p>
        </p:txBody>
      </p:sp>
      <p:pic>
        <p:nvPicPr>
          <p:cNvPr id="172" name="Google Shape;172;p9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116451"/>
            <a:ext cx="3152824" cy="220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238" y="1225031"/>
            <a:ext cx="3152824" cy="220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240181" y="3429000"/>
            <a:ext cx="4104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Estos son usados para analizar cambios en el tiempo de los datos y observar tendencias. Para crearlo se usa la función barplot().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barplot(data1, main=’Barplot’,</a:t>
            </a: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xlab=’values’, col = ’gray’,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horiz = F)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788024" y="3429000"/>
            <a:ext cx="3600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histograma permite ver la frecuencia de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valores en ciertos rangos y se crea con la funci</a:t>
            </a:r>
            <a:r>
              <a:rPr lang="es-ES">
                <a:solidFill>
                  <a:schemeClr val="dk1"/>
                </a:solidFill>
              </a:rPr>
              <a:t>ó</a:t>
            </a:r>
            <a:r>
              <a:rPr b="0" i="0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hist().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hist(c(data1,data2),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="Nombre", xlab ="Valores",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 ="yellow",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2016-04-12T21:51:58Z</dcterms:created>
  <dc:creator>Estrategia</dc:creator>
</cp:coreProperties>
</file>