
<file path=[Content_Types].xml><?xml version="1.0" encoding="utf-8"?>
<Types xmlns="http://schemas.openxmlformats.org/package/2006/content-types">
  <Default Extension="wmf" ContentType="image/x-wmf"/>
  <Default Extension="png" ContentType="image/png"/>
  <Default Extension="jpeg" ContentType="image/jpeg"/>
  <Default Extension="xml" ContentType="application/xml"/>
  <Default Extension="rels" ContentType="application/vnd.openxmlformats-package.relationships+xml"/>
  <Default Extension="bin" ContentType="application/vnd.openxmlformats-officedocument.oleObject"/>
  <Override PartName="/ppt/notesSlides/notesSlide27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3.xml" ContentType="application/vnd.openxmlformats-officedocument.presentationml.notesSlide+xml"/>
  <Override PartName="/ppt/slides/slide25.xml" ContentType="application/vnd.openxmlformats-officedocument.presentationml.slide+xml"/>
  <Override PartName="/ppt/slides/slide23.xml" ContentType="application/vnd.openxmlformats-officedocument.presentationml.slide+xml"/>
  <Override PartName="/ppt/slides/slide22.xml" ContentType="application/vnd.openxmlformats-officedocument.presentationml.slide+xml"/>
  <Override PartName="/ppt/slides/slide19.xml" ContentType="application/vnd.openxmlformats-officedocument.presentationml.slide+xml"/>
  <Override PartName="/ppt/slides/slide18.xml" ContentType="application/vnd.openxmlformats-officedocument.presentationml.slide+xml"/>
  <Override PartName="/ppt/notesSlides/notesSlide3.xml" ContentType="application/vnd.openxmlformats-officedocument.presentationml.notesSlide+xml"/>
  <Override PartName="/ppt/notesSlides/notesSlide19.xml" ContentType="application/vnd.openxmlformats-officedocument.presentationml.notesSlide+xml"/>
  <Override PartName="/ppt/slides/slide17.xml" ContentType="application/vnd.openxmlformats-officedocument.presentationml.slide+xml"/>
  <Override PartName="/ppt/slides/slide13.xml" ContentType="application/vnd.openxmlformats-officedocument.presentationml.slide+xml"/>
  <Override PartName="/ppt/notesSlides/notesSlide26.xml" ContentType="application/vnd.openxmlformats-officedocument.presentationml.notesSlide+xml"/>
  <Override PartName="/ppt/slides/slide20.xml" ContentType="application/vnd.openxmlformats-officedocument.presentationml.slide+xml"/>
  <Override PartName="/ppt/slides/slide11.xml" ContentType="application/vnd.openxmlformats-officedocument.presentationml.slide+xml"/>
  <Override PartName="/ppt/notesSlides/notesSlide11.xml" ContentType="application/vnd.openxmlformats-officedocument.presentationml.notesSlide+xml"/>
  <Override PartName="/ppt/slides/slide10.xml" ContentType="application/vnd.openxmlformats-officedocument.presentationml.slide+xml"/>
  <Override PartName="/ppt/slides/slide7.xml" ContentType="application/vnd.openxmlformats-officedocument.presentationml.slide+xml"/>
  <Override PartName="/ppt/slides/slide21.xml" ContentType="application/vnd.openxmlformats-officedocument.presentationml.slide+xml"/>
  <Override PartName="/ppt/slides/slide6.xml" ContentType="application/vnd.openxmlformats-officedocument.presentationml.slide+xml"/>
  <Override PartName="/ppt/notesSlides/notesSlide15.xml" ContentType="application/vnd.openxmlformats-officedocument.presentationml.notesSlide+xml"/>
  <Override PartName="/ppt/slides/slide8.xml" ContentType="application/vnd.openxmlformats-officedocument.presentationml.slide+xml"/>
  <Override PartName="/ppt/slideLayouts/slideLayout9.xml" ContentType="application/vnd.openxmlformats-officedocument.presentationml.slideLayout+xml"/>
  <Override PartName="/ppt/slides/slide1.xml" ContentType="application/vnd.openxmlformats-officedocument.presentationml.slide+xml"/>
  <Override PartName="/ppt/slides/slide26.xml" ContentType="application/vnd.openxmlformats-officedocument.presentationml.slide+xml"/>
  <Override PartName="/ppt/notesSlides/notesSlide14.xml" ContentType="application/vnd.openxmlformats-officedocument.presentationml.notesSlide+xml"/>
  <Override PartName="/ppt/slideLayouts/slideLayout8.xml" ContentType="application/vnd.openxmlformats-officedocument.presentationml.slideLayout+xml"/>
  <Override PartName="/ppt/slides/slide4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s/slide9.xml" ContentType="application/vnd.openxmlformats-officedocument.presentationml.slide+xml"/>
  <Override PartName="/ppt/slideLayouts/slideLayout2.xml" ContentType="application/vnd.openxmlformats-officedocument.presentationml.slideLayout+xml"/>
  <Override PartName="/ppt/slides/slide5.xml" ContentType="application/vnd.openxmlformats-officedocument.presentationml.slide+xml"/>
  <Override PartName="/ppt/slides/slide3.xml" ContentType="application/vnd.openxmlformats-officedocument.presentationml.slide+xml"/>
  <Override PartName="/ppt/slides/slide12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0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s/slide14.xml" ContentType="application/vnd.openxmlformats-officedocument.presentationml.slide+xml"/>
  <Override PartName="/ppt/slideMasters/slideMaster1.xml" ContentType="application/vnd.openxmlformats-officedocument.presentationml.slideMaster+xml"/>
  <Override PartName="/ppt/notesSlides/notesSlide23.xml" ContentType="application/vnd.openxmlformats-officedocument.presentationml.notesSlide+xml"/>
  <Override PartName="/ppt/theme/theme2.xml" ContentType="application/vnd.openxmlformats-officedocument.theme+xml"/>
  <Override PartName="/ppt/slides/slide24.xml" ContentType="application/vnd.openxmlformats-officedocument.presentationml.slide+xml"/>
  <Override PartName="/ppt/notesSlides/notesSlide17.xml" ContentType="application/vnd.openxmlformats-officedocument.presentationml.notesSlide+xml"/>
  <Override PartName="/ppt/slideLayouts/slideLayout11.xml" ContentType="application/vnd.openxmlformats-officedocument.presentationml.slideLayout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slides/slide16.xml" ContentType="application/vnd.openxmlformats-officedocument.presentationml.slide+xml"/>
  <Override PartName="/ppt/slideLayouts/slideLayout1.xml" ContentType="application/vnd.openxmlformats-officedocument.presentationml.slideLayout+xml"/>
  <Override PartName="/ppt/slides/slide2.xml" ContentType="application/vnd.openxmlformats-officedocument.presentationml.slide+xml"/>
  <Override PartName="/ppt/viewProps.xml" ContentType="application/vnd.openxmlformats-officedocument.presentationml.viewProps+xml"/>
  <Override PartName="/ppt/presProps.xml" ContentType="application/vnd.openxmlformats-officedocument.presentationml.presProps+xml"/>
  <Override PartName="/ppt/slideLayouts/slideLayout6.xml" ContentType="application/vnd.openxmlformats-officedocument.presentationml.slideLayout+xml"/>
  <Override PartName="/ppt/notesSlides/notesSlide12.xml" ContentType="application/vnd.openxmlformats-officedocument.presentationml.notesSlide+xml"/>
  <Override PartName="/ppt/notesSlides/notesSlide22.xml" ContentType="application/vnd.openxmlformats-officedocument.presentationml.notesSlide+xml"/>
  <Override PartName="/ppt/slideLayouts/slideLayout5.xml" ContentType="application/vnd.openxmlformats-officedocument.presentationml.slideLayout+xml"/>
  <Override PartName="/ppt/presentation.xml" ContentType="application/vnd.openxmlformats-officedocument.presentationml.presentation.main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<Relationships xmlns="http://schemas.openxmlformats.org/package/2006/relationships"><Relationship Id="rId3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saveSubsetFonts="1">
  <p:sldMasterIdLst>
    <p:sldMasterId id="2147483648" r:id="rId1"/>
  </p:sldMasterIdLst>
  <p:notesMasterIdLst>
    <p:notesMasterId r:id="rId31"/>
  </p:notesMasterIdLst>
  <p:sldIdLst>
    <p:sldId id="256" r:id="rId4"/>
    <p:sldId id="257" r:id="rId5"/>
    <p:sldId id="258" r:id="rId6"/>
    <p:sldId id="259" r:id="rId7"/>
    <p:sldId id="260" r:id="rId8"/>
    <p:sldId id="261" r:id="rId9"/>
    <p:sldId id="262" r:id="rId10"/>
    <p:sldId id="263" r:id="rId11"/>
    <p:sldId id="264" r:id="rId12"/>
    <p:sldId id="265" r:id="rId13"/>
    <p:sldId id="266" r:id="rId14"/>
    <p:sldId id="267" r:id="rId15"/>
    <p:sldId id="268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</p:sldIdLst>
  <p:sldSz cx="12192000" cy="6858000"/>
  <p:notesSz cx="6858000" cy="9144000"/>
  <p:defaultTextStyle>
    <a:defPPr>
      <a:defRPr lang="ru-RU"/>
    </a:defPPr>
    <a:lvl1pPr marL="0" algn="l" defTabSz="914400">
      <a:defRPr sz="18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8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8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8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8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8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8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8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940675A-B579-460E-94D1-54222C63F5DA}">
  <a:tblStyle styleId="{5940675A-B579-460E-94D1-54222C63F5DA}" styleName="No Style, Table Grid">
    <a:wholeTbl>
      <a:tcTxStyle>
        <a:fontRef idx="minor">
          <a:prstClr val="black"/>
        </a:fontRef>
        <a:schemeClr val="dk1"/>
      </a:tcTxStyle>
      <a:tcStyle>
        <a:tcBdr>
          <a:left>
            <a:ln w="12700">
              <a:solidFill>
                <a:schemeClr val="dk1"/>
              </a:solidFill>
            </a:ln>
          </a:left>
          <a:right>
            <a:ln w="12700">
              <a:solidFill>
                <a:schemeClr val="dk1"/>
              </a:solidFill>
            </a:ln>
          </a:right>
          <a:top>
            <a:ln w="12700">
              <a:solidFill>
                <a:schemeClr val="dk1"/>
              </a:solidFill>
            </a:ln>
          </a:top>
          <a:bottom>
            <a:ln w="12700">
              <a:solidFill>
                <a:schemeClr val="dk1"/>
              </a:solidFill>
            </a:ln>
          </a:bottom>
          <a:insideH>
            <a:ln w="12700">
              <a:solidFill>
                <a:schemeClr val="dk1"/>
              </a:solidFill>
            </a:ln>
          </a:insideH>
          <a:insideV>
            <a:ln w="12700">
              <a:solidFill>
                <a:schemeClr val="dk1"/>
              </a:solidFill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lt1"/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lt1"/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lastCol>
    <a:firstCol>
      <a:tcTxStyle b="on">
        <a:fontRef idx="minor">
          <a:prstClr val="black"/>
        </a:fontRef>
        <a:schemeClr val="dk1"/>
      </a:tcTxStyle>
      <a:tcStyle>
        <a:tcBdr/>
        <a:fill>
          <a:solidFill>
            <a:schemeClr val="lt1"/>
          </a:solidFill>
        </a:fill>
      </a:tcStyle>
    </a:firstCol>
    <a:lastRow>
      <a:tcTxStyle b="on">
        <a:fontRef idx="minor">
          <a:prstClr val="black"/>
        </a:fontRef>
        <a:schemeClr val="dk1"/>
      </a:tcTxStyle>
      <a:tcStyle>
        <a:tcBdr>
          <a:top>
            <a:ln w="12700">
              <a:solidFill>
                <a:schemeClr val="lt1"/>
              </a:solidFill>
            </a:ln>
          </a:top>
        </a:tcBdr>
        <a:fill>
          <a:solidFill>
            <a:schemeClr val="lt1"/>
          </a:solidFill>
        </a:fill>
      </a:tcStyle>
    </a:lastRow>
    <a:seCell>
      <a:tcStyle>
        <a:tcBdr/>
      </a:tcStyle>
    </a:seCell>
    <a:swCell>
      <a:tcStyle>
        <a:tcBdr/>
      </a:tcStyle>
    </a:swCell>
    <a:firstRow>
      <a:tcTxStyle b="on">
        <a:fontRef idx="minor">
          <a:prstClr val="black"/>
        </a:fontRef>
        <a:schemeClr val="dk1"/>
      </a:tcTxStyle>
      <a:tcStyle>
        <a:tcBdr>
          <a:bottom>
            <a:ln w="12700">
              <a:solidFill>
                <a:schemeClr val="dk1"/>
              </a:solidFill>
            </a:ln>
          </a:bottom>
        </a:tcBdr>
        <a:fill>
          <a:solidFill>
            <a:schemeClr val="lt1"/>
          </a:solidFill>
        </a:fill>
      </a:tcStyle>
    </a:firstRow>
    <a:neCell>
      <a:tcStyle>
        <a:tcBdr/>
      </a:tcStyle>
    </a:neCell>
    <a:nwCell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slideViewPr>
    <p:cSldViewPr snapToGrid="0">
      <p:cViewPr varScale="1">
        <p:scale>
          <a:sx n="100" d="100"/>
          <a:sy n="100" d="100"/>
        </p:scale>
        <p:origin x="378" y="90"/>
      </p:cViewPr>
      <p:guideLst>
        <p:guide pos="3840"/>
        <p:guide pos="2160" orient="horz"/>
      </p:guideLst>
    </p:cSldViewPr>
  </p:slideViewPr>
  <p:gridSpacing cx="72008" cy="72008"/>
</p:viewPr>
</file>

<file path=ppt/_rels/presentation.xml.rels><?xml version="1.0" encoding="UTF-8" standalone="yes"?>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theme" Target="theme/theme1.xml"/><Relationship Id="rId3" Type="http://schemas.openxmlformats.org/officeDocument/2006/relationships/theme" Target="theme/theme2.xml"/><Relationship Id="rId4" Type="http://schemas.openxmlformats.org/officeDocument/2006/relationships/slide" Target="slides/slide1.xml"/><Relationship Id="rId5" Type="http://schemas.openxmlformats.org/officeDocument/2006/relationships/slide" Target="slides/slide2.xml"/><Relationship Id="rId6" Type="http://schemas.openxmlformats.org/officeDocument/2006/relationships/slide" Target="slides/slide3.xml"/><Relationship Id="rId7" Type="http://schemas.openxmlformats.org/officeDocument/2006/relationships/slide" Target="slides/slide4.xml"/><Relationship Id="rId8" Type="http://schemas.openxmlformats.org/officeDocument/2006/relationships/slide" Target="slides/slide5.xml"/><Relationship Id="rId9" Type="http://schemas.openxmlformats.org/officeDocument/2006/relationships/slide" Target="slides/slide6.xml"/><Relationship Id="rId10" Type="http://schemas.openxmlformats.org/officeDocument/2006/relationships/slide" Target="slides/slide7.xml"/><Relationship Id="rId11" Type="http://schemas.openxmlformats.org/officeDocument/2006/relationships/slide" Target="slides/slide8.xml"/><Relationship Id="rId12" Type="http://schemas.openxmlformats.org/officeDocument/2006/relationships/slide" Target="slides/slide9.xml"/><Relationship Id="rId13" Type="http://schemas.openxmlformats.org/officeDocument/2006/relationships/slide" Target="slides/slide10.xml"/><Relationship Id="rId14" Type="http://schemas.openxmlformats.org/officeDocument/2006/relationships/slide" Target="slides/slide11.xml"/><Relationship Id="rId15" Type="http://schemas.openxmlformats.org/officeDocument/2006/relationships/slide" Target="slides/slide12.xml"/><Relationship Id="rId16" Type="http://schemas.openxmlformats.org/officeDocument/2006/relationships/slide" Target="slides/slide13.xml"/><Relationship Id="rId17" Type="http://schemas.openxmlformats.org/officeDocument/2006/relationships/slide" Target="slides/slide14.xml"/><Relationship Id="rId18" Type="http://schemas.openxmlformats.org/officeDocument/2006/relationships/slide" Target="slides/slide15.xml"/><Relationship Id="rId19" Type="http://schemas.openxmlformats.org/officeDocument/2006/relationships/slide" Target="slides/slide16.xml"/><Relationship Id="rId20" Type="http://schemas.openxmlformats.org/officeDocument/2006/relationships/slide" Target="slides/slide17.xml"/><Relationship Id="rId21" Type="http://schemas.openxmlformats.org/officeDocument/2006/relationships/slide" Target="slides/slide18.xml"/><Relationship Id="rId22" Type="http://schemas.openxmlformats.org/officeDocument/2006/relationships/slide" Target="slides/slide19.xml"/><Relationship Id="rId23" Type="http://schemas.openxmlformats.org/officeDocument/2006/relationships/slide" Target="slides/slide20.xml"/><Relationship Id="rId24" Type="http://schemas.openxmlformats.org/officeDocument/2006/relationships/slide" Target="slides/slide21.xml"/><Relationship Id="rId25" Type="http://schemas.openxmlformats.org/officeDocument/2006/relationships/slide" Target="slides/slide22.xml"/><Relationship Id="rId26" Type="http://schemas.openxmlformats.org/officeDocument/2006/relationships/slide" Target="slides/slide23.xml"/><Relationship Id="rId27" Type="http://schemas.openxmlformats.org/officeDocument/2006/relationships/slide" Target="slides/slide24.xml"/><Relationship Id="rId28" Type="http://schemas.openxmlformats.org/officeDocument/2006/relationships/slide" Target="slides/slide25.xml"/><Relationship Id="rId29" Type="http://schemas.openxmlformats.org/officeDocument/2006/relationships/slide" Target="slides/slide26.xml"/><Relationship Id="rId30" Type="http://schemas.openxmlformats.org/officeDocument/2006/relationships/slide" Target="slides/slide27.xml"/><Relationship Id="rId31" Type="http://schemas.openxmlformats.org/officeDocument/2006/relationships/notesMaster" Target="notesMasters/notesMaster1.xml"/><Relationship Id="rId32" Type="http://schemas.openxmlformats.org/officeDocument/2006/relationships/presProps" Target="presProps.xml" /><Relationship Id="rId33" Type="http://schemas.openxmlformats.org/officeDocument/2006/relationships/tableStyles" Target="tableStyles.xml" /><Relationship Id="rId34" Type="http://schemas.openxmlformats.org/officeDocument/2006/relationships/viewProps" Target="viewProps.xml" /></Relationships>
</file>

<file path=ppt/notesMasters/_rels/notesMaster1.xml.rels><?xml version="1.0" encoding="UTF-8" standalone="yes"?>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 bwMode="auto"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 bwMode="auto"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>
              <a:defRPr/>
            </a:pPr>
            <a:fld id="{3632E96E-41F7-40C5-8419-297958CC00FA}" type="datetimeFigureOut">
              <a:rPr lang="en-US"/>
              <a:t>10/30/2013</a:t>
            </a:fld>
            <a:endParaRPr lang="en-US"/>
          </a:p>
        </p:txBody>
      </p:sp>
      <p:sp>
        <p:nvSpPr>
          <p:cNvPr id="4" name="Slide Image Placeholder 3"/>
          <p:cNvSpPr>
            <a:spLocks noChangeAspect="1" noGrp="1" noRot="1"/>
          </p:cNvSpPr>
          <p:nvPr>
            <p:ph type="sldImg" idx="2"/>
          </p:nvPr>
        </p:nvSpPr>
        <p:spPr bwMode="auto"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>
              <a:defRPr/>
            </a:pPr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 bwMode="auto"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 bwMode="auto"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>
              <a:defRPr/>
            </a:pPr>
            <a:fld id="{2E6999B8-B6B4-4561-A3CD-BBCDAB9FC9D9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>
      <a:defRPr sz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>
      <a:defRPr sz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>
      <a:defRPr sz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>
      <a:defRPr sz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>
      <a:defRPr sz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>
      <a:defRPr sz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>
      <a:defRPr sz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>
      <a:defRPr sz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>
      <a:defRPr sz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 ?>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 ?>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 ?>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 ?>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 ?>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 ?>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 ?>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 ?>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 ?>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 ?>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 ?>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 ?>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 ?>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 ?>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 ?>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 ?>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 ?>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 ?>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 ?>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 ?>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 ?>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 ?>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 ?>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 ?>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 ?>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 lang="en-US">
              <a:latin typeface="Arial"/>
              <a:cs typeface="Arial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E6999B8-B6B4-4561-A3CD-BBCDAB9FC9D9}" type="slidenum">
              <a:rPr lang="en-US"/>
              <a:t>1</a:t>
            </a:fld>
            <a:endParaRPr lang="en-US"/>
          </a:p>
        </p:txBody>
      </p:sp>
    </p:spTree>
  </p:cSld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106407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6981801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9774417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B8CEC05-0C7B-59B4-4665-12AC41B9979A}" type="slidenum">
              <a:rPr/>
              <a:t/>
            </a:fld>
            <a:endParaRPr/>
          </a:p>
        </p:txBody>
      </p:sp>
    </p:spTree>
  </p:cSld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690442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2390421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617341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8448D9F-5DDF-1AFF-6700-0F45D78F9992}" type="slidenum">
              <a:rPr/>
              <a:t/>
            </a:fld>
            <a:endParaRPr/>
          </a:p>
        </p:txBody>
      </p:sp>
    </p:spTree>
  </p:cSld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8110802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592247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33400332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ABFB8E6-4517-E3A4-34DC-99E9E5DF6280}" type="slidenum">
              <a:rPr/>
              <a:t/>
            </a:fld>
            <a:endParaRPr/>
          </a:p>
        </p:txBody>
      </p:sp>
    </p:spTree>
  </p:cSld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6315128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251464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0532656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C7994327-1D37-502B-9D76-C0AE7F50C3DC}" type="slidenum">
              <a:rPr/>
              <a:t/>
            </a:fld>
            <a:endParaRPr/>
          </a:p>
        </p:txBody>
      </p:sp>
    </p:spTree>
  </p:cSld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11AD3CE-827A-04DA-F090-3958D071CF12}" type="slidenum">
              <a:rPr/>
              <a:t/>
            </a:fld>
            <a:endParaRPr/>
          </a:p>
        </p:txBody>
      </p:sp>
    </p:spTree>
  </p:cSld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4060288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253893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25228884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D8979F60-A10B-E919-1AFB-956FD7D4F7FD}" type="slidenum">
              <a:rPr/>
              <a:t/>
            </a:fld>
            <a:endParaRPr/>
          </a:p>
        </p:txBody>
      </p:sp>
    </p:spTree>
  </p:cSld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17293388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1386726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039420070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06A8B2C-7DD5-9CDC-442F-ED9E77B9A83F}" type="slidenum">
              <a:rPr/>
              <a:t/>
            </a:fld>
            <a:endParaRPr/>
          </a:p>
        </p:txBody>
      </p:sp>
    </p:spTree>
  </p:cSld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77322000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00376238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92919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372BC02-3FD4-5782-9426-2EE54DDEECEE}" type="slidenum">
              <a:rPr/>
              <a:t/>
            </a:fld>
            <a:endParaRPr/>
          </a:p>
        </p:txBody>
      </p:sp>
    </p:spTree>
  </p:cSld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78D98CE3-CADD-A26E-C0EB-687FBEB033CB}" type="slidenum">
              <a:rPr/>
              <a:t/>
            </a:fld>
            <a:endParaRPr/>
          </a:p>
        </p:txBody>
      </p:sp>
    </p:spTree>
  </p:cSld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6484E03-4676-F4FE-D28E-C3058FA56590}" type="slidenum">
              <a:rPr/>
              <a:t/>
            </a:fld>
            <a:endParaRPr/>
          </a:p>
        </p:txBody>
      </p:sp>
    </p:spTree>
  </p:cSld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E487F060-8BB2-5346-FA6B-134EDA7D30AC}" type="slidenum">
              <a:rPr/>
              <a:t/>
            </a:fld>
            <a:endParaRPr/>
          </a:p>
        </p:txBody>
      </p:sp>
    </p:spTree>
  </p:cSld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9907405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7870818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153594013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DC4669F-E3AF-7030-1C05-CA26587647F1}" type="slidenum">
              <a:rPr/>
              <a:t/>
            </a:fld>
            <a:endParaRPr/>
          </a:p>
        </p:txBody>
      </p:sp>
    </p:spTree>
  </p:cSld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1615011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5723419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53968778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2CE32A94-95EE-D641-1155-5073E82091FA}" type="slidenum">
              <a:rPr/>
              <a:t/>
            </a:fld>
            <a:endParaRPr/>
          </a:p>
        </p:txBody>
      </p:sp>
    </p:spTree>
  </p:cSld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85106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976856340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711533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8A859642-A5F1-3434-2016-828F2B07AE80}" type="slidenum">
              <a:rPr/>
              <a:t/>
            </a:fld>
            <a:endParaRPr/>
          </a:p>
        </p:txBody>
      </p:sp>
    </p:spTree>
  </p:cSld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01919454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20091718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7129034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932F6DF5-1B67-6093-E34B-FBB8C94D2F58}" type="slidenum">
              <a:rPr/>
              <a:t/>
            </a:fld>
            <a:endParaRPr/>
          </a:p>
        </p:txBody>
      </p:sp>
    </p:spTree>
  </p:cSld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0242825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73659362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800873377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AF0BE68-40A6-02AD-375C-25C2CEFBCC4C}" type="slidenum">
              <a:rPr/>
              <a:t/>
            </a:fld>
            <a:endParaRPr/>
          </a:p>
        </p:txBody>
      </p:sp>
    </p:spTree>
  </p:cSld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4535693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4043829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96366452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AF11952A-29B7-D46C-C88E-3ACE2E82EE1B}" type="slidenum">
              <a:rPr/>
              <a:t/>
            </a:fld>
            <a:endParaRPr/>
          </a:p>
        </p:txBody>
      </p:sp>
    </p:spTree>
  </p:cSld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42668623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594412567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42277708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5134414-52E4-4E52-8B7E-A471EE7BD0CF}" type="slidenum">
              <a:rPr/>
              <a:t/>
            </a:fld>
            <a:endParaRPr/>
          </a:p>
        </p:txBody>
      </p:sp>
    </p:spTree>
  </p:cSld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5327878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99975331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131936896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96AF77F-876B-4439-0BDE-111FE0E95969}" type="slidenum">
              <a:rPr/>
              <a:t/>
            </a:fld>
            <a:endParaRPr/>
          </a:p>
        </p:txBody>
      </p:sp>
    </p:spTree>
  </p:cSld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10289861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2109220321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68174361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41E18B2-8778-8EBA-FDDC-4B57F2218BCA}" type="slidenum">
              <a:rPr/>
              <a:t/>
            </a:fld>
            <a:endParaRPr/>
          </a:p>
        </p:txBody>
      </p:sp>
    </p:spTree>
  </p:cSld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741782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31034992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27364648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0D5F2EB0-88EB-2557-C26A-B4FA178D9AFD}" type="slidenum">
              <a:rPr/>
              <a:t/>
            </a:fld>
            <a:endParaRPr/>
          </a:p>
        </p:txBody>
      </p:sp>
    </p:spTree>
  </p:cSld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932431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857483049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2988657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3B15110E-3E81-8B7B-A96D-96C9A7E910A9}" type="slidenum">
              <a:rPr/>
              <a:t/>
            </a:fld>
            <a:endParaRPr/>
          </a:p>
        </p:txBody>
      </p:sp>
    </p:spTree>
  </p:cSld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34903117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476095986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848274505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F75348D2-8C1E-C184-DD54-F7436FA0BA5D}" type="slidenum">
              <a:rPr/>
              <a:t/>
            </a:fld>
            <a:endParaRPr/>
          </a:p>
        </p:txBody>
      </p:sp>
    </p:spTree>
  </p:cSld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00468204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1665791354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564648389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5C945F99-C3A2-3927-D565-2B552387F766}" type="slidenum">
              <a:rPr/>
              <a:t/>
            </a:fld>
            <a:endParaRPr/>
          </a:p>
        </p:txBody>
      </p:sp>
    </p:spTree>
  </p:cSld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64655B3A-E688-0EA7-7C38-7ACD6BDE4A02}" type="slidenum">
              <a:rPr/>
              <a:t/>
            </a:fld>
            <a:endParaRPr/>
          </a:p>
        </p:txBody>
      </p:sp>
    </p:spTree>
  </p:cSld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ChangeAspect="1" noGrp="1" noRot="1"/>
          </p:cNvSpPr>
          <p:nvPr>
            <p:ph type="sldImg"/>
          </p:nvPr>
        </p:nvSpPr>
        <p:spPr bwMode="auto"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pPr>
              <a:defRPr/>
            </a:pPr>
            <a:endParaRPr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 bwMode="auto"/>
        <p:txBody>
          <a:bodyPr/>
          <a:lstStyle/>
          <a:p>
            <a:pPr>
              <a:defRPr/>
            </a:pPr>
            <a:fld id="{1281B8B4-0A3A-C9C8-4EB2-7C49A5862314}" type="slidenum">
              <a:rPr/>
              <a:t/>
            </a:fld>
            <a:endParaRPr/>
          </a:p>
        </p:txBody>
      </p:sp>
    </p:spTree>
  </p:cSld>
</p:notes>
</file>

<file path=ppt/slideLayouts/_rels/slideLayout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" userDrawn="1">
  <p:cSld name="Title Slide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>
              <a:defRPr/>
            </a:pPr>
            <a:r>
              <a:rPr lang="en-US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x" userDrawn="1">
  <p:cSld name="Title and Vertical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/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vertTitleAndTx" userDrawn="1">
  <p:cSld name="Vertical Title and Tex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 bwMode="auto">
          <a:xfrm>
            <a:off x="8724900" y="365125"/>
            <a:ext cx="2628900" cy="5811838"/>
          </a:xfrm>
        </p:spPr>
        <p:txBody>
          <a:bodyPr vert="eaVert"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 bwMode="auto">
          <a:xfrm>
            <a:off x="838200" y="365125"/>
            <a:ext cx="7734300" cy="5811838"/>
          </a:xfrm>
        </p:spPr>
        <p:txBody>
          <a:bodyPr vert="eaVert"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" userDrawn="1">
  <p:cSld name="Title and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/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secHead" userDrawn="1">
  <p:cSld name="Section Header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Obj" userDrawn="1">
  <p:cSld name="Two Content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 bwMode="auto">
          <a:xfrm>
            <a:off x="838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6172200" y="1825625"/>
            <a:ext cx="5181600" cy="435133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woTxTwoObj" userDrawn="1">
  <p:cSld name="Comparis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365125"/>
            <a:ext cx="10515600" cy="1325563"/>
          </a:xfrm>
        </p:spPr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 bwMode="auto">
          <a:xfrm>
            <a:off x="839788" y="2505074"/>
            <a:ext cx="5157787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 bwMode="auto"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 bwMode="auto">
          <a:xfrm>
            <a:off x="6172200" y="2505074"/>
            <a:ext cx="5183188" cy="3684588"/>
          </a:xfrm>
        </p:spPr>
        <p:txBody>
          <a:bodyPr/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titleOnly" userDrawn="1">
  <p:cSld name="Title Only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blank" userDrawn="1">
  <p:cSld name="Blank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objTx" userDrawn="1">
  <p:cSld name="Content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 bwMode="auto"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matchingName="" preserve="1" showMasterPhAnim="0" showMasterSp="1" type="picTx" userDrawn="1">
  <p:cSld name="Picture with Caption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auto"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ChangeAspect="1" noGrp="1"/>
          </p:cNvSpPr>
          <p:nvPr>
            <p:ph type="pic" idx="1"/>
          </p:nvPr>
        </p:nvSpPr>
        <p:spPr bwMode="auto"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>
              <a:defRPr/>
            </a:pPr>
            <a:r>
              <a:rPr lang="en-US"/>
              <a:t>Click icon to add picture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 bwMode="auto"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>
              <a:defRPr/>
            </a:pPr>
            <a:r>
              <a:rPr lang="en-US"/>
              <a:t>Click to edit Master text styles</a:t>
            </a:r>
            <a:endParaRPr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 bwMode="auto"/>
        <p:txBody>
          <a:bodyPr/>
          <a:lstStyle/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 bwMode="auto"/>
        <p:txBody>
          <a:bodyPr/>
          <a:lstStyle/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 bwMode="auto"/>
        <p:txBody>
          <a:bodyPr/>
          <a:lstStyle/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preserve="0">
  <p:cSld name="">
    <p:bg>
      <p:bgRef idx="1001">
        <a:schemeClr val="bg1"/>
      </p:bgRef>
    </p:bg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>
              <a:defRPr/>
            </a:pPr>
            <a:r>
              <a:rPr lang="en-US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>
              <a:defRPr/>
            </a:pPr>
            <a:r>
              <a:rPr lang="en-US"/>
              <a:t>Click to edit Master text styles</a:t>
            </a:r>
            <a:endParaRPr/>
          </a:p>
          <a:p>
            <a:pPr lvl="1">
              <a:defRPr/>
            </a:pPr>
            <a:r>
              <a:rPr lang="en-US"/>
              <a:t>Second level</a:t>
            </a:r>
            <a:endParaRPr/>
          </a:p>
          <a:p>
            <a:pPr lvl="2">
              <a:defRPr/>
            </a:pPr>
            <a:r>
              <a:rPr lang="en-US"/>
              <a:t>Third level</a:t>
            </a:r>
            <a:endParaRPr/>
          </a:p>
          <a:p>
            <a:pPr lvl="3">
              <a:defRPr/>
            </a:pPr>
            <a:r>
              <a:rPr lang="en-US"/>
              <a:t>Fourth level</a:t>
            </a:r>
            <a:endParaRPr/>
          </a:p>
          <a:p>
            <a:pPr lvl="4">
              <a:defRPr/>
            </a:pPr>
            <a:r>
              <a:rPr lang="en-US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 bwMode="auto"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BCC18F51-09EC-435C-A3BA-64A766E099C0}" type="datetimeFigureOut">
              <a:rPr lang="en-US"/>
              <a:t>30.10.2013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 bwMode="auto"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auto"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fld id="{08395586-F03A-48D1-94DF-16B239DF4FB5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>
        <a:lnSpc>
          <a:spcPct val="90000"/>
        </a:lnSpc>
        <a:spcBef>
          <a:spcPts val="0"/>
        </a:spcBef>
        <a:buNone/>
        <a:defRPr sz="44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>
        <a:lnSpc>
          <a:spcPct val="90000"/>
        </a:lnSpc>
        <a:spcBef>
          <a:spcPts val="1000"/>
        </a:spcBef>
        <a:buFont typeface="Arial"/>
        <a:buChar char="•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4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20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>
        <a:lnSpc>
          <a:spcPct val="90000"/>
        </a:lnSpc>
        <a:spcBef>
          <a:spcPts val="500"/>
        </a:spcBef>
        <a:buFont typeface="Arial"/>
        <a:buChar char="•"/>
        <a:defRPr sz="18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>
        <a:defRPr sz="18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1.png"/></Relationships>
</file>

<file path=ppt/slides/_rels/slide1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/Relationships>
</file>

<file path=ppt/slides/_rels/slide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/Relationships>
</file>

<file path=ppt/slides/_rels/slide21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1.xml"/></Relationships>
</file>

<file path=ppt/slides/_rels/slide22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5.xml"/></Relationships>
</file>

<file path=ppt/slides/_rels/slide2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7.xml"/></Relationships>
</file>

<file path=ppt/slides/_rels/slide3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 bwMode="auto"/>
        <p:txBody>
          <a:bodyPr/>
          <a:lstStyle/>
          <a:p>
            <a:pPr>
              <a:defRPr/>
            </a:pPr>
            <a:r>
              <a:rPr lang="en-US"/>
              <a:t>ОС Linux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 bwMode="auto">
          <a:xfrm flipH="0" flipV="0">
            <a:off x="9300154" y="4683943"/>
            <a:ext cx="1367845" cy="573856"/>
          </a:xfrm>
        </p:spPr>
        <p:txBody>
          <a:bodyPr/>
          <a:lstStyle/>
          <a:p>
            <a:pPr>
              <a:defRPr/>
            </a:pPr>
            <a:r>
              <a:rPr lang="en-US"/>
              <a:t>V2</a:t>
            </a:r>
            <a:endParaRPr lang="en-US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3101573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15029"/>
          </a:xfrm>
        </p:spPr>
        <p:txBody>
          <a:bodyPr/>
          <a:lstStyle/>
          <a:p>
            <a:pPr>
              <a:defRPr/>
            </a:pPr>
            <a:r>
              <a:rPr sz="2400"/>
              <a:t>Файловая система Linux: ext4</a:t>
            </a:r>
            <a:endParaRPr sz="2400"/>
          </a:p>
        </p:txBody>
      </p:sp>
      <p:sp>
        <p:nvSpPr>
          <p:cNvPr id="6907139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88169"/>
            <a:ext cx="10515600" cy="5194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Основана на Htree (hash дереве).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Типы файлов: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обычные (regular file);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lnSpc>
                <a:spcPct val="100000"/>
              </a:lnSpc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 для туннелей, устройств (device file):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Файлы устройств (device file) классифицируют как специальные символы или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специальные блоки. Символьные файлы – устройства, которые взаимодействуют с ОС посимвольно.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block-special — это накопители, взаимодействующие с ОС,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используя блоки данных.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8" indent="-283878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директории (каталоги):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файл, который содержит другие организованные структуры данных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и обеспечивает указатели на них. Играет роль папки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(группирует связанные файлы).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soft link (символическая ссылка):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символическая (мягкая, soft) ссылка указывает на имя и местоположение отдельного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файла.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Когда пользователь копирует, перемещает или другим образом указывает на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ссылку, операция проводится над файлом, на который ссылаются.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5396792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15029"/>
          </a:xfrm>
        </p:spPr>
        <p:txBody>
          <a:bodyPr/>
          <a:lstStyle/>
          <a:p>
            <a:pPr>
              <a:defRPr/>
            </a:pPr>
            <a:r>
              <a:rPr sz="2400"/>
              <a:t>Файловая система Linux: ext4</a:t>
            </a:r>
            <a:endParaRPr sz="2400"/>
          </a:p>
        </p:txBody>
      </p:sp>
      <p:sp>
        <p:nvSpPr>
          <p:cNvPr id="94346126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88169"/>
            <a:ext cx="10515600" cy="5194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каталоги: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/bin: Основные исполняемые программы ОС (бинарные файлы).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/sbin: Системные исполняемые файлы -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необходимое для регенерации, загрузки и отката ОС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/lib, /lib32, /lib64: Библиотеки, необходимые для выполнения стандартных команд и программ.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/boot – загрузчик ОС и его конфигурационные файлы.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/var: Динамически изменяющиеся данные, такие как журналы и очереди сообщений.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/tmp: Временные файлы (могут удаляться после перезагрузки),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необходимые приложениям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во время сеанса работы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/dev: подключенные устройства и драйверы устройств.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/proc: Виртуальная файловая система, отображающая текущее состояние системы (содержит псевдофайлы).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72865" indent="-2728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/mnt и /media: Точки монтирования для временных файловых систем.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3719884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15029"/>
          </a:xfrm>
        </p:spPr>
        <p:txBody>
          <a:bodyPr/>
          <a:lstStyle/>
          <a:p>
            <a:pPr>
              <a:defRPr/>
            </a:pPr>
            <a:r>
              <a:rPr sz="2400"/>
              <a:t>Файловая система Linux: ext4</a:t>
            </a:r>
            <a:endParaRPr sz="2400"/>
          </a:p>
        </p:txBody>
      </p:sp>
      <p:sp>
        <p:nvSpPr>
          <p:cNvPr id="106601270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88169"/>
            <a:ext cx="10515600" cy="5194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10. /usr: Вторичная иерархия файлов, включающая пользовательские приложения и утилиты.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/usr/bin — большинство двоичных программ.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/usr/include — заголовочные организованные структуры данных, необходимые для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компиляции исходного кода.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/usr/sbin — подкаталоги, предназначенные для задач, выполняющихся многократно.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/usr/lib — libraries (библиотеки)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/usr/src — исходные тексты ядра, header files (файлы заголовков).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/usr/share — это разделяемые от архитектуры файлы (документы, иконки, шрифты).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Изначально этот каталог предназначался для всего, что связано с пользователем, но со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временем он потерял свое значение и теперь это место для ПО и данных, используемых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пользователем.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32709823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15029"/>
          </a:xfrm>
        </p:spPr>
        <p:txBody>
          <a:bodyPr/>
          <a:lstStyle/>
          <a:p>
            <a:pPr>
              <a:defRPr/>
            </a:pPr>
            <a:r>
              <a:rPr sz="2400"/>
              <a:t>Файловая система Linux: ext4</a:t>
            </a:r>
            <a:endParaRPr sz="2400"/>
          </a:p>
        </p:txBody>
      </p:sp>
      <p:sp>
        <p:nvSpPr>
          <p:cNvPr id="107111039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88169"/>
            <a:ext cx="10515600" cy="519456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283879" marR="0" indent="-283879" algn="l" defTabSz="914400">
              <a:lnSpc>
                <a:spcPct val="90000"/>
              </a:lnSpc>
              <a:spcBef>
                <a:spcPts val="999"/>
              </a:spcBef>
              <a:spcAft>
                <a:spcPts val="0"/>
              </a:spcAft>
              <a:buFont typeface="Arial"/>
              <a:buAutoNum type="arabicPeriod" startAt="1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etc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: Конфигурационные файлы.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 startAt="1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/home: Домашние каталоги пользователей.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/home/username – папка конкретного пользователя.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 startAt="1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/opt: Дополнительное программное обеспечение.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 startAt="11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/root: домашний каталог суперюзера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6304060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28457"/>
          </a:xfrm>
        </p:spPr>
        <p:txBody>
          <a:bodyPr/>
          <a:lstStyle/>
          <a:p>
            <a:pPr>
              <a:defRPr/>
            </a:pPr>
            <a:r>
              <a:rPr sz="2400"/>
              <a:t>Пользователи и права</a:t>
            </a:r>
            <a:endParaRPr sz="2400"/>
          </a:p>
        </p:txBody>
      </p:sp>
      <p:sp>
        <p:nvSpPr>
          <p:cNvPr id="1922231181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70334"/>
            <a:ext cx="10515600" cy="510662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Любая работа в Linux выполняется от имени какого-то пользователя,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зарегистрированного и авторизованного в системе.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Linux существуют три типа пользователей: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Администраторы — привилегированные пользователи с полным доступом к системе.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 умолчанию на Linux-сервере после установки операционной системы всегда есть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один такой пользователь — root.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Локальные пользователи — непривилегированные пользователи.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Особенность таких аккаунтов в ограниченном доступе к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серверу — они не могут пользоваться некоторыми системными утилитами, могут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работать только с теми файлами и папками, к которым им открыт доступ.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Системные пользователи — учётные записи, автоматически создаваемые системой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для работы внутренних процессов и служб.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7183316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28457"/>
          </a:xfrm>
        </p:spPr>
        <p:txBody>
          <a:bodyPr/>
          <a:lstStyle/>
          <a:p>
            <a:pPr>
              <a:defRPr/>
            </a:pPr>
            <a:r>
              <a:rPr sz="2400"/>
              <a:t>Пользователи и права</a:t>
            </a:r>
            <a:endParaRPr sz="2400"/>
          </a:p>
        </p:txBody>
      </p:sp>
      <p:sp>
        <p:nvSpPr>
          <p:cNvPr id="13206434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70334"/>
            <a:ext cx="10515600" cy="510662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Каждый пользователь имеет свой уникальный идентификатор пользователя, UID.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Он отличается в зависимости от типа пользователя: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администратор — 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349965" indent="-349965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системный пользователь — от 1 до 100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обычный пользователь — от 100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Чтобы упростить процесс настройки прав для новых пользователей, их объединяют в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группы. Каждая группа имеет свой набор прав и ограничений. Любой пользователь,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создаваемый или добавляемый в такую группу, автоматически их наследует.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 умолчанию каждому пользователю создаётся личная группа, название – как username.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Настройки юзеров хранятся в: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/etc/passwd – имя, контактная информация, uid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/etc/shadow – захэшированной пароль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/etc/group – группы, в которые входит юзер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8457238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28457"/>
          </a:xfrm>
        </p:spPr>
        <p:txBody>
          <a:bodyPr/>
          <a:lstStyle/>
          <a:p>
            <a:pPr>
              <a:defRPr/>
            </a:pPr>
            <a:r>
              <a:rPr sz="2400"/>
              <a:t>Пользователи и права</a:t>
            </a:r>
            <a:endParaRPr sz="2400"/>
          </a:p>
        </p:txBody>
      </p:sp>
      <p:sp>
        <p:nvSpPr>
          <p:cNvPr id="138143442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070334"/>
            <a:ext cx="10515600" cy="510662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Права доступа определяют, какие действия конкретный пользователь может или не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может совершать с определенным файлами и каталогами.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Есть 3 вида разрешений. Они определяют права пользователя на 3 действия: чтение,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запись и выполнение. В Linux эти действия обозначаются вот так: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 — read (чтение) — право просматривать содержимое файла;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 — write (запись) — право изменять содержимое файла;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x — execute (выполнение) — право запускать файл, если это программа или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скрипт.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 каждого файла есть 3 группы пользователей, для которых можно устанавливать права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доступа.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owner (владелец) — отдельный человек, который владеет файлом.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group (группа) — пользователи с общими заданными правами.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others (другие) — все остальные пользователи, не относящиеся к группе и не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являющиеся владельцами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569387916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28457"/>
          </a:xfrm>
        </p:spPr>
        <p:txBody>
          <a:bodyPr/>
          <a:lstStyle/>
          <a:p>
            <a:pPr>
              <a:defRPr/>
            </a:pPr>
            <a:r>
              <a:rPr sz="2400"/>
              <a:t>Пользователи и права</a:t>
            </a:r>
            <a:endParaRPr sz="2400"/>
          </a:p>
        </p:txBody>
      </p:sp>
      <p:pic>
        <p:nvPicPr>
          <p:cNvPr id="1289330139" name=""/>
          <p:cNvPicPr>
            <a:picLocks noChangeAspect="1"/>
          </p:cNvPicPr>
          <p:nvPr/>
        </p:nvPicPr>
        <p:blipFill>
          <a:blip r:embed="rId3"/>
          <a:stretch/>
        </p:blipFill>
        <p:spPr bwMode="auto">
          <a:xfrm>
            <a:off x="579355" y="1728247"/>
            <a:ext cx="10906124" cy="3705224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95935531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26653"/>
          </a:xfrm>
        </p:spPr>
        <p:txBody>
          <a:bodyPr/>
          <a:lstStyle/>
          <a:p>
            <a:pPr>
              <a:defRPr/>
            </a:pPr>
            <a:r>
              <a:rPr sz="2400"/>
              <a:t>Debian</a:t>
            </a:r>
            <a:endParaRPr sz="2400"/>
          </a:p>
        </p:txBody>
      </p:sp>
      <p:sp>
        <p:nvSpPr>
          <p:cNvPr id="176063438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09613"/>
            <a:ext cx="10515600" cy="5067349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Debian — это одна из самых популярных и старейших операционных систем на основе ядра Linux.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Пакетный менеджмент: Система управления пакетами APT (Advanced Package Tool) и формат пакетов DEB — одни из сильных сторон Debian. Они обеспечивают легкую установку, обновление и удаление программного обеспечения.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Разнообразие Архитектур: Debian поддерживает множество архитектур процессоров, включая x86, ARM, MIPS и PowerPC.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Производные Дистрибутивы: Debian является основой для многих других дистрибутивов Linux, включая такие популярные, как Ubuntu, Kali Linux и Raspbian.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Релизы новой версии выходят каждый год.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2583535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44488"/>
          </a:xfrm>
        </p:spPr>
        <p:txBody>
          <a:bodyPr/>
          <a:lstStyle/>
          <a:p>
            <a:pPr>
              <a:defRPr/>
            </a:pPr>
            <a:r>
              <a:rPr sz="2400"/>
              <a:t>Linux: работа в командной строке</a:t>
            </a:r>
            <a:endParaRPr sz="2400"/>
          </a:p>
        </p:txBody>
      </p:sp>
      <p:sp>
        <p:nvSpPr>
          <p:cNvPr id="92505702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276546"/>
            <a:ext cx="10515600" cy="4900416"/>
          </a:xfrm>
        </p:spPr>
        <p:txBody>
          <a:bodyPr/>
          <a:lstStyle/>
          <a:p>
            <a:pPr marL="0" indent="0">
              <a:buFont typeface="Arial"/>
              <a:buNone/>
              <a:defRPr/>
            </a:pPr>
            <a:endParaRPr sz="24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запускайте команды, которых вы не знаете. Копировать команды из интернета и вводить их в терминал, не понимая, что они делают, — плохая практика.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RTFM (read the fucking manual)</a:t>
            </a: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Терминал хорош ещё и тем, что содержит встроенную подробную справку по всем командам — её можно вызвать командами man или help. </a:t>
            </a:r>
            <a:endParaRPr sz="24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400"/>
          </a:p>
          <a:p>
            <a:pPr>
              <a:defRPr/>
            </a:pPr>
            <a:r>
              <a:rPr lang="ru-RU" sz="24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Не запускайте команды от имени администратора без необходимости!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5583260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142791407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68530"/>
            <a:ext cx="10515600" cy="50084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Ричард Мэттью Столлман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основатель движения свободного программного обеспечения, проекта GNU, Фонда свободного программного обеспечения и Лиги за свободу программирования.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Из авторских программ можно отметить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GNU Emacs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Коллекция компиляторов GNU (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GCC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 и Отладчик GNU (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GDB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).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Работая в MIT, Столлман привык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свободно обмениваться программами и их исходными кодами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Лицензия же на Unix от AT&amp;T, к примеру, стоила 40 000 долларов, что мешало разработке ОП для неё.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1983-м году Столлман объявил о начале разработки проекта GNU, целью которого было создание полностью открытой операционной системы.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GNU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(акроним от англ. GNU’s Not UNIX — «GNU — не Unix») — свободная Unix-подобная операционная система, распространяемая по «свободной» лицензии GPL.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5 января 1984 года Столлман уволился из Массачусетского технологического института с целью посвятить своё время написанию свободного программного обеспечения, а также для того, чтобы институт не мог предъявить каких-либо прав на исходный код.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49801975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44488"/>
          </a:xfrm>
        </p:spPr>
        <p:txBody>
          <a:bodyPr/>
          <a:lstStyle/>
          <a:p>
            <a:pPr>
              <a:defRPr/>
            </a:pPr>
            <a:r>
              <a:rPr sz="2400"/>
              <a:t>Linux: работа в командной строке</a:t>
            </a:r>
            <a:endParaRPr sz="2400"/>
          </a:p>
        </p:txBody>
      </p:sp>
      <p:sp>
        <p:nvSpPr>
          <p:cNvPr id="30332181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276546"/>
            <a:ext cx="10515600" cy="49004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Комбинации клавиш:</a:t>
            </a:r>
            <a:endParaRPr sz="1800"/>
          </a:p>
          <a:p>
            <a:pPr marL="394023" indent="-394023">
              <a:buFont typeface="Arial"/>
              <a:buAutoNum type="arabicPeriod"/>
              <a:defRPr/>
            </a:pPr>
            <a:r>
              <a:rPr sz="1800" b="1"/>
              <a:t>Ctrl + Alt + T</a:t>
            </a:r>
            <a:r>
              <a:rPr sz="1800"/>
              <a:t> / Alt + T – открыть терминал</a:t>
            </a:r>
            <a:endParaRPr sz="1800"/>
          </a:p>
          <a:p>
            <a:pPr marL="394023" indent="-394023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TAB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: 1 нажатие – дополнить команду, 2 нажатия – предложить все варианты дополнения.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Стрелка вверх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 предыдущая команда</a:t>
            </a: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394023" indent="-394023">
              <a:buFont typeface="Arial"/>
              <a:buAutoNum type="arabicPeriod"/>
              <a:defRPr/>
            </a:pPr>
            <a:r>
              <a:rPr sz="1800"/>
              <a:t>Ctrl + Shift + T – открыть новую вкладку в терминале</a:t>
            </a:r>
            <a:endParaRPr sz="1800"/>
          </a:p>
          <a:p>
            <a:pPr marL="394023" indent="-394023">
              <a:buFont typeface="Arial"/>
              <a:buAutoNum type="arabicPeriod"/>
              <a:defRPr/>
            </a:pPr>
            <a:r>
              <a:rPr sz="1800"/>
              <a:t>Ctrl + A – перейти в начало строки</a:t>
            </a:r>
            <a:endParaRPr sz="1800"/>
          </a:p>
          <a:p>
            <a:pPr marL="394023" indent="-394023">
              <a:buFont typeface="Arial"/>
              <a:buAutoNum type="arabicPeriod"/>
              <a:defRPr/>
            </a:pPr>
            <a:r>
              <a:rPr sz="1800"/>
              <a:t>Ctrl + E – перейти в конец строки</a:t>
            </a:r>
            <a:endParaRPr sz="1800"/>
          </a:p>
          <a:p>
            <a:pPr marL="394023" indent="-394023">
              <a:buFont typeface="Arial"/>
              <a:buAutoNum type="arabicPeriod"/>
              <a:defRPr/>
            </a:pPr>
            <a:r>
              <a:rPr sz="1800"/>
              <a:t>Ctrl + U – удалить строку</a:t>
            </a:r>
            <a:endParaRPr sz="1800"/>
          </a:p>
          <a:p>
            <a:pPr marL="394023" indent="-394023">
              <a:buFont typeface="Arial"/>
              <a:buAutoNum type="arabicPeriod"/>
              <a:defRPr/>
            </a:pPr>
            <a:r>
              <a:rPr sz="1800"/>
              <a:t>Как копировать в термнале:</a:t>
            </a:r>
            <a:endParaRPr sz="1800"/>
          </a:p>
          <a:p>
            <a:pPr marL="794073" lvl="1" indent="-394023">
              <a:buFont typeface="Arial"/>
              <a:buAutoNum type="arabicPeriod"/>
              <a:defRPr/>
            </a:pPr>
            <a:r>
              <a:rPr sz="1800"/>
              <a:t>Выделить текст в терминале и нажать на колесо мыши: автоматически вставит текст в терминал</a:t>
            </a:r>
            <a:endParaRPr sz="1800"/>
          </a:p>
          <a:p>
            <a:pPr marL="794073" lvl="1" indent="-394023">
              <a:buFont typeface="Arial"/>
              <a:buAutoNum type="arabicPeriod"/>
              <a:defRPr/>
            </a:pPr>
            <a:r>
              <a:rPr sz="1800"/>
              <a:t>Мышкой выделить – правая кнопка скопировать/вставить</a:t>
            </a:r>
            <a:endParaRPr sz="1800"/>
          </a:p>
          <a:p>
            <a:pPr marL="794073" lvl="1" indent="-394023">
              <a:buFont typeface="Arial"/>
              <a:buAutoNum type="arabicPeriod"/>
              <a:defRPr/>
            </a:pPr>
            <a:r>
              <a:rPr sz="1800"/>
              <a:t>Ctrl + Shift + C, Ctrl + Shift + V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53402673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44488"/>
          </a:xfrm>
        </p:spPr>
        <p:txBody>
          <a:bodyPr/>
          <a:lstStyle/>
          <a:p>
            <a:pPr>
              <a:defRPr/>
            </a:pPr>
            <a:r>
              <a:rPr sz="2400"/>
              <a:t>Linux: работа в командной строке</a:t>
            </a:r>
            <a:endParaRPr sz="2400"/>
          </a:p>
        </p:txBody>
      </p:sp>
      <p:sp>
        <p:nvSpPr>
          <p:cNvPr id="27318493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276546"/>
            <a:ext cx="10515600" cy="49004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Обычно команды в Linux имеют следующий синтаксис:</a:t>
            </a:r>
            <a:endParaRPr sz="2000">
              <a:latin typeface="Arial"/>
              <a:cs typeface="Arial"/>
            </a:endParaRPr>
          </a:p>
          <a:p>
            <a:pPr marL="0" indent="0" algn="ctr">
              <a:buFont typeface="Arial"/>
              <a:buNone/>
              <a:defRPr/>
            </a:pP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команда аргументы</a:t>
            </a:r>
            <a:endParaRPr sz="2000" b="1">
              <a:latin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команда — действие, которое нужно выполнить;</a:t>
            </a:r>
            <a:endParaRPr sz="2000">
              <a:latin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аргумент — файл, доп. информация или функция, с которой нужно выполнить действие.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000" b="1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Аргументы пишутся через пробел!!!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2000">
              <a:latin typeface="Arial"/>
              <a:cs typeface="Arial"/>
            </a:endParaRPr>
          </a:p>
          <a:p>
            <a:pPr marL="0" indent="0">
              <a:buFont typeface="Arial"/>
              <a:buNone/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Примеры: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cd /home/username: cd – команда,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/home/username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аргумент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apt install telegram: apt – команда, install – аргумент 1, </a:t>
            </a:r>
            <a:r>
              <a:rPr lang="ru-RU" sz="2000" b="0" i="0" u="none" strike="noStrike" cap="none" spc="0">
                <a:solidFill>
                  <a:srgbClr val="000000"/>
                </a:solidFill>
                <a:latin typeface="Arial"/>
                <a:ea typeface="Arial"/>
                <a:cs typeface="Arial"/>
              </a:rPr>
              <a:t>telegram</a:t>
            </a:r>
            <a:r>
              <a:rPr sz="20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– аргумент 2</a:t>
            </a:r>
            <a:endParaRPr sz="2000" b="0" i="0" u="none">
              <a:solidFill>
                <a:srgbClr val="000000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1107896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44488"/>
          </a:xfrm>
        </p:spPr>
        <p:txBody>
          <a:bodyPr/>
          <a:lstStyle/>
          <a:p>
            <a:pPr>
              <a:defRPr/>
            </a:pPr>
            <a:r>
              <a:rPr sz="2400"/>
              <a:t>Linux: работа в командной строке</a:t>
            </a:r>
            <a:endParaRPr sz="2400"/>
          </a:p>
        </p:txBody>
      </p:sp>
      <p:sp>
        <p:nvSpPr>
          <p:cNvPr id="174821445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276546"/>
            <a:ext cx="10160742" cy="507672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5000" lnSpcReduction="1000"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Управление файлами: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2600" b="1"/>
              <a:t>.</a:t>
            </a:r>
            <a:r>
              <a:rPr sz="7200" b="1"/>
              <a:t> </a:t>
            </a:r>
            <a:r>
              <a:rPr sz="1800"/>
              <a:t>(точка) – текущая папка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2800" b="1"/>
              <a:t>..</a:t>
            </a:r>
            <a:r>
              <a:rPr sz="1800"/>
              <a:t> </a:t>
            </a:r>
            <a:r>
              <a:rPr sz="1800"/>
              <a:t>(2 точки) – папка на уровень выше по иерархии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 b="1"/>
              <a:t>~</a:t>
            </a:r>
            <a:r>
              <a:rPr sz="1800"/>
              <a:t> – путь до домашней папки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1"/>
              <a:t>cd   </a:t>
            </a:r>
            <a:r>
              <a:rPr sz="1800"/>
              <a:t>&lt;dir name&gt; – перейти в папку «dir name»</a:t>
            </a:r>
            <a:br>
              <a:rPr sz="1800"/>
            </a:br>
            <a:br>
              <a:rPr sz="1800"/>
            </a:br>
            <a:r>
              <a:rPr sz="1800"/>
              <a:t>cd – перейти в домашний каталог</a:t>
            </a:r>
            <a:br>
              <a:rPr sz="1800"/>
            </a:br>
            <a:br>
              <a:rPr sz="1800"/>
            </a:br>
            <a:r>
              <a:rPr sz="1800"/>
              <a:t>cd   .. – перейти на уровень назад</a:t>
            </a:r>
            <a:br>
              <a:rPr sz="1800"/>
            </a:br>
            <a:br>
              <a:rPr sz="1800"/>
            </a:br>
            <a:r>
              <a:rPr sz="1800"/>
              <a:t>cd   /home/username/cats – перейти в папку «cats»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1"/>
              <a:t>mkdir   </a:t>
            </a:r>
            <a:r>
              <a:rPr sz="1800"/>
              <a:t>&lt;dir name&gt; – cоздать папку «dir name»</a:t>
            </a:r>
            <a:br>
              <a:rPr sz="1800"/>
            </a:br>
            <a:br>
              <a:rPr sz="1800"/>
            </a:br>
            <a:r>
              <a:rPr sz="1800"/>
              <a:t>mkdir   cats – создать папку «cats»</a:t>
            </a:r>
            <a:endParaRPr sz="1800"/>
          </a:p>
          <a:p>
            <a:pPr marL="283879" indent="-283879">
              <a:buFont typeface="Arial"/>
              <a:buAutoNum type="arabicPeriod"/>
              <a:defRPr/>
            </a:pPr>
            <a:r>
              <a:rPr sz="1800" b="1"/>
              <a:t>ls </a:t>
            </a:r>
            <a:r>
              <a:rPr sz="1800"/>
              <a:t>– вывести на экран файлы в папке</a:t>
            </a:r>
            <a:endParaRPr sz="1800"/>
          </a:p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656048271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44488"/>
          </a:xfrm>
        </p:spPr>
        <p:txBody>
          <a:bodyPr/>
          <a:lstStyle/>
          <a:p>
            <a:pPr>
              <a:defRPr/>
            </a:pPr>
            <a:r>
              <a:rPr sz="2400"/>
              <a:t>Linux: работа в командной строке</a:t>
            </a:r>
            <a:endParaRPr sz="2400"/>
          </a:p>
        </p:txBody>
      </p:sp>
      <p:sp>
        <p:nvSpPr>
          <p:cNvPr id="162190900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276546"/>
            <a:ext cx="10190201" cy="49004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sz="1800"/>
              <a:t>Управление файлами: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4. </a:t>
            </a:r>
            <a:r>
              <a:rPr sz="1800" b="1"/>
              <a:t>pwd </a:t>
            </a:r>
            <a:r>
              <a:rPr sz="1800"/>
              <a:t>-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показывает директорию, в которой вы находитесь.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5. </a:t>
            </a:r>
            <a:r>
              <a:rPr sz="1800" b="1"/>
              <a:t>cat   </a:t>
            </a:r>
            <a:r>
              <a:rPr sz="1800"/>
              <a:t>&lt;имя файла&gt; – выводит на экран содержимое файла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cat   ~/home/username/file.txt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6. </a:t>
            </a:r>
            <a:r>
              <a:rPr sz="1800" b="1"/>
              <a:t>touch   </a:t>
            </a:r>
            <a:r>
              <a:rPr sz="1800"/>
              <a:t>&lt;file name&gt; – создать пустой файл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touch   a.txt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7. </a:t>
            </a:r>
            <a:r>
              <a:rPr sz="1800" b="1"/>
              <a:t>rm   </a:t>
            </a:r>
            <a:r>
              <a:rPr sz="1800"/>
              <a:t>&lt;путь к файлу&gt; – удалить файл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rm   a.txt</a:t>
            </a:r>
            <a:endParaRPr sz="1800"/>
          </a:p>
          <a:p>
            <a:pPr marL="0" indent="0">
              <a:buFont typeface="Arial"/>
              <a:buNone/>
              <a:defRPr/>
            </a:pPr>
            <a:r>
              <a:rPr sz="1800"/>
              <a:t>8. </a:t>
            </a:r>
            <a:r>
              <a:rPr sz="1800" b="1"/>
              <a:t>rm   </a:t>
            </a:r>
            <a:r>
              <a:rPr sz="1800" b="1"/>
              <a:t>-r</a:t>
            </a:r>
            <a:r>
              <a:rPr sz="1800"/>
              <a:t>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&lt;путь к папке&gt; – удалить папку рекурсивно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9.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&lt;путь к исходному файлу&gt; – скопировать файл в текущую папку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10.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исходному файлу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копии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– скопировать файл в какую-то папку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11. </a:t>
            </a: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  –r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исходной папки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 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&lt;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путь к копии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&gt; – скопировать папку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cp   –r   /home/cats /home/cats2</a:t>
            </a:r>
            <a:endParaRPr lang="ru-RU"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92189521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44488"/>
          </a:xfrm>
        </p:spPr>
        <p:txBody>
          <a:bodyPr/>
          <a:lstStyle/>
          <a:p>
            <a:pPr>
              <a:defRPr/>
            </a:pPr>
            <a:r>
              <a:rPr sz="2400"/>
              <a:t>Linux: работа в командной строке</a:t>
            </a:r>
            <a:endParaRPr sz="2400"/>
          </a:p>
        </p:txBody>
      </p:sp>
      <p:sp>
        <p:nvSpPr>
          <p:cNvPr id="171502273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276546"/>
            <a:ext cx="10190201" cy="49004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Консольный текстовый редактор nano: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 открывает новый файл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 &lt;fileName&gt; – открывает файл с именем «fileName»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S – сохранит изменения. Может попросить ввести имя файла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X – выйти из редактора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Пример: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*ввели текст*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S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*ввели имя файла*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Enter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nano test.txt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*ввели текст*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S</a:t>
            </a:r>
            <a:b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</a:b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Ctrl + X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36873898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44488"/>
          </a:xfrm>
        </p:spPr>
        <p:txBody>
          <a:bodyPr/>
          <a:lstStyle/>
          <a:p>
            <a:pPr>
              <a:defRPr/>
            </a:pPr>
            <a:r>
              <a:rPr sz="2400"/>
              <a:t>Linux: работа в командной строке</a:t>
            </a:r>
            <a:endParaRPr sz="2400"/>
          </a:p>
        </p:txBody>
      </p:sp>
      <p:sp>
        <p:nvSpPr>
          <p:cNvPr id="7059897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276546"/>
            <a:ext cx="10190201" cy="49004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85000" lnSpcReduction="3000"/>
          </a:bodyPr>
          <a:lstStyle/>
          <a:p>
            <a:pPr marL="394023" indent="-394023">
              <a:buFont typeface="Arial"/>
              <a:buAutoNum type="arabicPeriod"/>
              <a:defRPr/>
            </a:pPr>
            <a:r>
              <a:rPr sz="2400"/>
              <a:t>Создать любую папку </a:t>
            </a:r>
            <a:endParaRPr sz="2400"/>
          </a:p>
          <a:p>
            <a:pPr marL="394023" indent="-394023">
              <a:buFont typeface="Arial"/>
              <a:buAutoNum type="arabicPeriod"/>
              <a:defRPr/>
            </a:pPr>
            <a:r>
              <a:rPr sz="2400"/>
              <a:t>Перейти в папку </a:t>
            </a:r>
            <a:endParaRPr sz="2400"/>
          </a:p>
          <a:p>
            <a:pPr marL="394023" indent="-394023">
              <a:buFont typeface="Arial"/>
              <a:buAutoNum type="arabicPeriod"/>
              <a:defRPr/>
            </a:pPr>
            <a:r>
              <a:rPr sz="2400"/>
              <a:t>Создать пустой файл в данной папке </a:t>
            </a:r>
            <a:endParaRPr sz="2400"/>
          </a:p>
          <a:p>
            <a:pPr marL="394023" indent="-394023">
              <a:buFont typeface="Arial"/>
              <a:buAutoNum type="arabicPeriod"/>
              <a:defRPr/>
            </a:pPr>
            <a:r>
              <a:rPr sz="2400"/>
              <a:t>Проверить содержимое папки </a:t>
            </a:r>
            <a:endParaRPr sz="2400"/>
          </a:p>
          <a:p>
            <a:pPr marL="394023" indent="-394023">
              <a:buFont typeface="Arial"/>
              <a:buAutoNum type="arabicPeriod"/>
              <a:defRPr/>
            </a:pPr>
            <a:r>
              <a:rPr sz="2400"/>
              <a:t>Вернуться в домашнюю директорию</a:t>
            </a:r>
            <a:endParaRPr sz="2400"/>
          </a:p>
          <a:p>
            <a:pPr marL="394023" indent="-394023">
              <a:buFont typeface="Arial"/>
              <a:buAutoNum type="arabicPeriod"/>
              <a:defRPr/>
            </a:pPr>
            <a:r>
              <a:rPr sz="2400"/>
              <a:t>Создать ещё одну папку, в качестве названия использовать свою фамилию</a:t>
            </a:r>
            <a:endParaRPr sz="2400"/>
          </a:p>
          <a:p>
            <a:pPr marL="394023" indent="-394023">
              <a:buFont typeface="Arial"/>
              <a:buAutoNum type="arabicPeriod"/>
              <a:defRPr/>
            </a:pPr>
            <a:r>
              <a:rPr sz="2400"/>
              <a:t>Скопировать файл из первой папки во вторую папку</a:t>
            </a:r>
            <a:endParaRPr sz="2400"/>
          </a:p>
          <a:p>
            <a:pPr marL="394023" indent="-394023">
              <a:buFont typeface="Arial"/>
              <a:buAutoNum type="arabicPeriod"/>
              <a:defRPr/>
            </a:pPr>
            <a:r>
              <a:rPr sz="2400"/>
              <a:t>Удалить файл из первой папки</a:t>
            </a:r>
            <a:endParaRPr sz="2400"/>
          </a:p>
          <a:p>
            <a:pPr marL="394023" indent="-394023">
              <a:buFont typeface="Arial"/>
              <a:buAutoNum type="arabicPeriod"/>
              <a:defRPr/>
            </a:pPr>
            <a:r>
              <a:rPr sz="2400"/>
              <a:t>Открыть в nano файл во второй папке</a:t>
            </a:r>
            <a:endParaRPr sz="2400"/>
          </a:p>
          <a:p>
            <a:pPr marL="394023" indent="-394023">
              <a:buFont typeface="Arial"/>
              <a:buAutoNum type="arabicPeriod"/>
              <a:defRPr/>
            </a:pPr>
            <a:r>
              <a:rPr sz="2400"/>
              <a:t> Набрать любой текст</a:t>
            </a:r>
            <a:endParaRPr sz="2400"/>
          </a:p>
          <a:p>
            <a:pPr marL="394023" indent="-394023">
              <a:buFont typeface="Arial"/>
              <a:buAutoNum type="arabicPeriod"/>
              <a:defRPr/>
            </a:pPr>
            <a:r>
              <a:rPr sz="2400"/>
              <a:t> Сохранить изменения, закрыть редактор</a:t>
            </a:r>
            <a:endParaRPr sz="2400"/>
          </a:p>
          <a:p>
            <a:pPr marL="394023" indent="-394023">
              <a:buFont typeface="Arial"/>
              <a:buAutoNum type="arabicPeriod"/>
              <a:defRPr/>
            </a:pPr>
            <a:r>
              <a:rPr sz="2400"/>
              <a:t>Вывести на экран содержимое файла</a:t>
            </a:r>
            <a:endParaRPr sz="24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5252589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15029"/>
          </a:xfrm>
        </p:spPr>
        <p:txBody>
          <a:bodyPr/>
          <a:lstStyle/>
          <a:p>
            <a:pPr>
              <a:defRPr/>
            </a:pPr>
            <a:r>
              <a:rPr sz="2400"/>
              <a:t>Linux: сравнение с другими ОС</a:t>
            </a:r>
            <a:endParaRPr sz="2400"/>
          </a:p>
        </p:txBody>
      </p:sp>
      <p:graphicFrame>
        <p:nvGraphicFramePr>
          <p:cNvPr id="1317816288" name=""/>
          <p:cNvGraphicFramePr>
            <a:graphicFrameLocks xmlns:a="http://schemas.openxmlformats.org/drawingml/2006/main"/>
          </p:cNvGraphicFramePr>
          <p:nvPr/>
        </p:nvGraphicFramePr>
        <p:xfrm>
          <a:off x="838199" y="1371600"/>
          <a:ext cx="10850033" cy="2207259"/>
        </p:xfrm>
        <a:graphic>
          <a:graphicData uri="http://schemas.openxmlformats.org/drawingml/2006/table">
            <a:tbl>
              <a:tblPr firstRow="1" firstCol="0" lastRow="0" lastCol="0" bandRow="1" bandCol="0">
                <a:tableStyleId>{5940675A-B579-460E-94D1-54222C63F5DA}</a:tableStyleId>
              </a:tblPr>
              <a:tblGrid>
                <a:gridCol w="2625724"/>
                <a:gridCol w="2625724"/>
                <a:gridCol w="2625724"/>
                <a:gridCol w="2625724"/>
              </a:tblGrid>
              <a:tr h="365760">
                <a:tc>
                  <a:txBody>
                    <a:bodyPr/>
                    <a:p>
                      <a:pPr>
                        <a:defRPr/>
                      </a:pP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Linux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Windows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1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MacOS</a:t>
                      </a:r>
                      <a:endParaRPr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Файловая система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Ext4</a:t>
                      </a:r>
                      <a:r>
                        <a:rPr sz="1800"/>
                        <a:t> - H-tree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NTFS</a:t>
                      </a:r>
                      <a:r>
                        <a:rPr sz="1800"/>
                        <a:t> -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B-tree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HFS+</a:t>
                      </a:r>
                      <a:r>
                        <a:rPr sz="1800"/>
                        <a:t> - 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B*-tree</a:t>
                      </a:r>
                      <a:endParaRPr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Макс. размер 1 файла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16 терабайт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(10^12)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16 экскабайт</a:t>
                      </a:r>
                      <a:r>
                        <a:rPr sz="1800"/>
                        <a:t> (10^18)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8 экскабайт</a:t>
                      </a: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 (10^18)</a:t>
                      </a:r>
                      <a:endParaRPr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Макс. длина пути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4096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260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1024</a:t>
                      </a:r>
                      <a:endParaRPr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Одновременная работа нескольких юзеров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Да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Да, полноценная с W10 и Windows Server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Да, но с ограничениями</a:t>
                      </a:r>
                      <a:endParaRPr sz="1800"/>
                    </a:p>
                  </a:txBody>
                  <a:tcPr/>
                </a:tc>
              </a:tr>
              <a:tr h="365760"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Права доступа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sz="1800"/>
                        <a:t>Владелец, группа, остальные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Arial"/>
                          <a:ea typeface="Arial"/>
                          <a:cs typeface="Arial"/>
                        </a:rPr>
                        <a:t>ACLs (списки контроля доступа)</a:t>
                      </a:r>
                      <a:endParaRPr sz="1800"/>
                    </a:p>
                  </a:txBody>
                  <a:tcPr/>
                </a:tc>
                <a:tc>
                  <a:txBody>
                    <a:bodyPr/>
                    <a:p>
                      <a:pPr>
                        <a:defRPr/>
                      </a:pPr>
                      <a:r>
                        <a:rPr lang="ru-RU" sz="1800" b="0" i="0" u="none" strike="noStrike" cap="none" spc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Владелец, группа, остальные</a:t>
                      </a:r>
                      <a:endParaRPr sz="1800"/>
                    </a:p>
                  </a:txBody>
                  <a:tcPr/>
                </a:tc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49704059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44488"/>
          </a:xfrm>
        </p:spPr>
        <p:txBody>
          <a:bodyPr/>
          <a:lstStyle/>
          <a:p>
            <a:pPr>
              <a:defRPr/>
            </a:pPr>
            <a:r>
              <a:rPr sz="2400"/>
              <a:t>Linux: работа в командной строке</a:t>
            </a:r>
            <a:endParaRPr sz="2400"/>
          </a:p>
        </p:txBody>
      </p:sp>
      <p:sp>
        <p:nvSpPr>
          <p:cNvPr id="716867686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276546"/>
            <a:ext cx="10190201" cy="4900416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6686647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803464405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68530"/>
            <a:ext cx="10515600" cy="50084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 1990 году в рамках проекта GNU, основанного Ричардом Столлманом, были разработаны и постоянно развивались свободные программы, составляющие основной инструментарий для разработки программ на языке Си: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Текстовый редактор Emacs;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Компилятор языка Си gcc;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Отладчик программ gdb;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Командная оболочка bash;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Библиотека важнейших функций для программ на Си libc.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Все эти программы были написаны для операционных систем, похожих на UNIX. При помощи системных вызовов программы получают доступ к оперативной памяти, файловой системе, устройствам ввода и вывода.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Благодаря тому, что системные вызовы выглядели более-менее стандартно во всех реализациях UNIX, программы GNU могли работать (с минимальными изменениями или вообще без изменений) в любой UNIX-подобной операционной системе.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78223156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915059928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68530"/>
            <a:ext cx="10515600" cy="50084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Системный вызов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— обращение прикладной программы к ядру операционной системы для выполнения какой-либо операции.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1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POSIX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(англ. Portable Operating System Interface — переносимый интерфейс операционных систем) — набор стандартов, описывающих интерфейсы между операционной системой и прикладной программой (системный API), библиотеку языка C и набор приложений и их интерфейсов.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Стандарт состоит из четырёх основных разделов.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Основные определения (англ. Base definitions) — список основных определений и соглашений, используемых в спецификациях, и список заголовочных файлов языка Си, которые должны быть предоставлены соответствующей стандарту системой.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Оболочка и утилиты (англ. Shell and utilities) — описание утилит и командной оболочки sh, стандарты регулярных выражений.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Системные интерфейсы (англ. System interfaces) — список системных вызовов языка Си.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Обоснование (англ. Rationale) — объяснение принципов, используемых в стандарте. Например, запрещённые директивы, принципы создания процессов и т.д.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324786487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69736113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68530"/>
            <a:ext cx="10515600" cy="50084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Лицензия GPL -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GNU General Public License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лицензия на свободное программное обеспечение, по которой автор передаёт программное обеспечение в общественную собственность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Основная идея GPL состоит в том, что пользователь должен обладать следующими четырьмя правами (или четырьмя свободами):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Правом запускать и использовать программу для любых целей;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Правом изучать устройство программы и приспосабливать её к своим потребностям (свобода 1), что предполагает доступ к исходному коду программы;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Правом создавать и распространять программу, имея возможность помочь другим;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283879" indent="-283879">
              <a:buFont typeface="Arial"/>
              <a:buAutoNum type="arabicPeriod"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Правом улучшать программу и публиковать улучшения, в пользу всего сообщества, что тоже предполагает доступ к исходному коду программы.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Открытое программное обеспечение (англ. open-source software) — программное обеспечение с открытым исходным кодом.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marL="0" marR="0" indent="0"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Существуют также программы, исходный код которых можно видеть, но которые не подходят под определения открытого или свободного ПО. Например, программа шифрования TrueCrypt: её лицензия отнюдь не свободная, исходный код при этом открыт, но менять его нельзя. </a:t>
            </a: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2084904472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508613633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68530"/>
            <a:ext cx="10515600" cy="5008431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К 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1990-му</a:t>
            </a:r>
            <a:r>
              <a:rPr sz="1800" b="0" i="0" u="none">
                <a:solidFill>
                  <a:srgbClr val="000000"/>
                </a:solidFill>
                <a:latin typeface="Arial"/>
                <a:ea typeface="Arial"/>
                <a:cs typeface="Arial"/>
              </a:rPr>
              <a:t> году система GNU была практически закончена, не хватало только одного из базовых компонентов — ядра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Ожидалось, что ядро (оно получило название Hurd) будет реализовано как набор серверных процессов, работающих на Mach.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1991 году Линус Торвальдс, финский студент, увлёкся идеей написать совместимую с UNIX ядром операционною систему для своего персонального компьютера с процессором Intel 80386.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На самых ранних стадиях Линус Торвальдс обсуждал свою работу и возникающие трудности с другими разработчиками в телеконференции comp.os.minix в сети Usenet (формул был посвящён другой ОС – Minix). Ключевым решением Линуса стала публикация исходных текстов ещё малоработоспособной первой версии ядра под свободной лицензией GNU GPL.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 разработке присоединилось огромное количество энтузиастов, и к 1994 вышла версия 1.0, включающая в себя весь базовый набор утилит GNU.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 algn="l">
              <a:lnSpc>
                <a:spcPct val="84000"/>
              </a:lnSpc>
              <a:spcBef>
                <a:spcPts val="999"/>
              </a:spcBef>
              <a:spcAft>
                <a:spcPts val="0"/>
              </a:spcAft>
              <a:defRPr/>
            </a:pPr>
            <a:endParaRPr lang="ru-RU"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86298029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607014"/>
          </a:xfrm>
        </p:spPr>
        <p:txBody>
          <a:bodyPr/>
          <a:lstStyle/>
          <a:p>
            <a:pPr>
              <a:defRPr/>
            </a:pPr>
            <a:r>
              <a:rPr sz="2400"/>
              <a:t>История Linux</a:t>
            </a:r>
            <a:endParaRPr sz="2400"/>
          </a:p>
        </p:txBody>
      </p:sp>
      <p:sp>
        <p:nvSpPr>
          <p:cNvPr id="189824364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68530"/>
            <a:ext cx="10515600" cy="5302577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 fontScale="90000" lnSpcReduction="2000"/>
          </a:bodyPr>
          <a:lstStyle/>
          <a:p>
            <a:pPr marL="0" indent="0">
              <a:buFont typeface="Arial"/>
              <a:buNone/>
              <a:defRPr/>
            </a:pP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From: torvaldsSklaava.Helsinki.Fi (Linus Benedict Torvalds)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To: Newsgroups: comp.os.inix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Subject: Чего вам больше всего не хватает в minix?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Summary: небольшой опрос для моей операционной системы Message-ID: &lt;1991Aug25.205708.9541@klaava.Helsinki.Fi&gt;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Date: 25 августа 1991 г., 20:57:08 GMT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Organization: University of Helsinki</a:t>
            </a: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br>
              <a:rPr sz="1800" b="0" i="1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Привет всем пользователям minix!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Я пишу (бесплатную) операционную систему (это просто хобби, ничего  большого и профессионального вроде gnu) для AT 386(486). Я вожусь с этим  с апреля, и она, похоже, скоро будет готова. Напишите мне, кому что  нравится/не нравится в minix, поскольку моя ОС на неё похожа (кроме  всего прочего, у неё — по практическим соображениям — то же физическое  размещение файловой системы).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Пока что я перенёс в неё bash (1.08) и gсс (1.40), и всё вроде работает.  Значит, в ближайшие месяцы у меня получится уже что-то работающее,  и мне бы хотелось знать, какие функции нужны большинству. Все заявки  принимаются, но выполнение не гарантируется :-)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Линус (torvalds@kruuna.helsinki.fi)</a:t>
            </a: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b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</a:b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PS. Она свободна от кода minix и включает мультизадачную файловую  систему. Она НЕ переносима (используется переключение задач 386 и пр.)  и, возможно, никогда не будет поддерживать ничего, кроме АТ-винчестеров,  потому что у меня больше ничего нет :-( </a:t>
            </a:r>
            <a:endParaRPr sz="1800"/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839982330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597194"/>
          </a:xfrm>
        </p:spPr>
        <p:txBody>
          <a:bodyPr vertOverflow="overflow" horzOverflow="overflow" vert="horz" wrap="square" lIns="91440" tIns="45720" rIns="91440" bIns="45720" numCol="1" spcCol="0" rtlCol="0" fromWordArt="0" anchor="ctr" anchorCtr="0" forceAA="0" upright="0" compatLnSpc="0">
            <a:normAutofit/>
          </a:bodyPr>
          <a:lstStyle/>
          <a:p>
            <a:pPr>
              <a:defRPr/>
            </a:pPr>
            <a:r>
              <a:rPr sz="2400"/>
              <a:t>Linux сейчас</a:t>
            </a:r>
            <a:endParaRPr sz="2400"/>
          </a:p>
        </p:txBody>
      </p:sp>
      <p:sp>
        <p:nvSpPr>
          <p:cNvPr id="1373287150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39072"/>
            <a:ext cx="10515600" cy="5037890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Linux (GNU/Linux)  — семейство Unix-подобных операционных систем на базе ядра Linux, включающих набор утилит и программ проекта GNU.</a:t>
            </a:r>
            <a:endParaRPr sz="1800"/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Код ядра написан в основном на Си с некоторыми расширениями gcc и на ассемблере (с использованием AT&amp;T-синтаксиса GNU Assembler). </a:t>
            </a:r>
            <a:endParaRPr lang="ru-RU"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Суперкомпьютеры (2017): все суперкомпьютеры из «топ 500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самых мощных общественно известных суперкомпьютеров мира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» используют Linux.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Использование для серверных решений (2020): Linux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39%,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Windows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21.9%, другие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Unix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системы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40.1%.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Смартфоны (2021): Android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71%, iOS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28%, 1% – другие ОС.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Десктоп (2024): Linux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3.7%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Windows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72.9%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,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iOS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 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–</a:t>
            </a:r>
            <a:r>
              <a:rPr sz="1800" b="0" i="0" u="none">
                <a:solidFill>
                  <a:srgbClr val="000000"/>
                </a:solidFill>
                <a:latin typeface="Times New Roman"/>
                <a:ea typeface="Times New Roman"/>
                <a:cs typeface="Times New Roman"/>
              </a:rPr>
              <a:t> 16.13%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Times New Roman"/>
              <a:cs typeface="Times New Roman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w="http://schemas.openxmlformats.org/wordprocessingml/2006/main" xmlns:mc="http://schemas.openxmlformats.org/markup-compatibility/2006" showMasterPhAnim="0" showMasterSp="1" show="1">
  <p:cSld name="">
    <p:spTree>
      <p:nvGrpSpPr>
        <p:cNvPr id="1" name=""/>
        <p:cNvGrpSpPr/>
        <p:nvPr/>
      </p:nvGrpSpPr>
      <p:grpSpPr bwMode="auto">
        <a:xfrm>
          <a:off x="0" y="0"/>
          <a:ext cx="0" cy="0"/>
          <a:chOff x="0" y="0"/>
          <a:chExt cx="0" cy="0"/>
        </a:xfrm>
      </p:grpSpPr>
      <p:sp>
        <p:nvSpPr>
          <p:cNvPr id="1671145424" name="Title 1"/>
          <p:cNvSpPr>
            <a:spLocks noGrp="1"/>
          </p:cNvSpPr>
          <p:nvPr>
            <p:ph type="title"/>
          </p:nvPr>
        </p:nvSpPr>
        <p:spPr bwMode="auto">
          <a:xfrm flipH="0" flipV="0">
            <a:off x="838199" y="365124"/>
            <a:ext cx="10515600" cy="715029"/>
          </a:xfrm>
        </p:spPr>
        <p:txBody>
          <a:bodyPr/>
          <a:lstStyle/>
          <a:p>
            <a:pPr>
              <a:defRPr/>
            </a:pPr>
            <a:r>
              <a:rPr sz="2400"/>
              <a:t>Файловая система Linux</a:t>
            </a:r>
            <a:endParaRPr sz="2400"/>
          </a:p>
        </p:txBody>
      </p:sp>
      <p:sp>
        <p:nvSpPr>
          <p:cNvPr id="2018587267" name="Content Placeholder 2"/>
          <p:cNvSpPr>
            <a:spLocks noGrp="1"/>
          </p:cNvSpPr>
          <p:nvPr>
            <p:ph idx="1"/>
          </p:nvPr>
        </p:nvSpPr>
        <p:spPr bwMode="auto">
          <a:xfrm flipH="0" flipV="0">
            <a:off x="838199" y="1188169"/>
            <a:ext cx="10515600" cy="4988792"/>
          </a:xfrm>
        </p:spPr>
        <p:txBody>
          <a:bodyPr vertOverflow="overflow" horzOverflow="overflow" vert="horz" wrap="square" lIns="91440" tIns="45720" rIns="91440" bIns="45720" numCol="1" spcCol="0" rtlCol="0" fromWordArt="0" anchor="t" anchorCtr="0" forceAA="0" upright="0" compatLnSpc="0">
            <a:normAutofit/>
          </a:bodyPr>
          <a:lstStyle/>
          <a:p>
            <a:pPr marL="0" indent="0">
              <a:buFont typeface="Arial"/>
              <a:buNone/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Файловая система — это способ, которым файлы именуются, хранятся, извлекаются, а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также обновляются на диске или в разделе хранилища. Разделена такая системная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оболочка на два сегмента: meta-данные (имя файла, дата создания, размер) и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пользовательские данные.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Корневой каталог (обозначается как `/`) является вершиной и начальной точкой файловой системы. Все файлы и каталоги в системе находятся в иерархической структуре, начинающейся с корневого каталога.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У каждого файла есть права доступа, которые разделяются на три категории: владелец, группа и остальные пользователи.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Поддержка журналирования: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хранение регистрационных записей о изменениях, что позволяет восстановить файловую систему до согласованного состояния после сбоев.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В файловой системе используется структура данных, называемая inode, которая хранит информацию о файле: владельца, тип, права доступа, размер, время последнего изменения и местоположение данных файла на диске.</a:t>
            </a:r>
            <a:endParaRPr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  <a:p>
            <a:pPr>
              <a:defRPr/>
            </a:pPr>
            <a:endParaRPr sz="1800" b="0" i="0" u="none" strike="noStrike" cap="none" spc="0">
              <a:solidFill>
                <a:schemeClr val="tx1"/>
              </a:solidFill>
              <a:latin typeface="Arial"/>
              <a:cs typeface="Arial"/>
            </a:endParaRPr>
          </a:p>
          <a:p>
            <a:pPr>
              <a:defRPr/>
            </a:pP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Linux поддерживает множество типов файловых систем, таких как ext3, ext4, XFS, Btrfs, ReiserFS, и другие. Самой популярной является 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ext4</a:t>
            </a:r>
            <a:r>
              <a:rPr lang="ru-RU" sz="1800" b="0" i="0" u="none" strike="noStrike" cap="none" spc="0">
                <a:solidFill>
                  <a:schemeClr val="tx1"/>
                </a:solidFill>
                <a:latin typeface="Arial"/>
                <a:ea typeface="Arial"/>
                <a:cs typeface="Arial"/>
              </a:rPr>
              <a:t>.</a:t>
            </a:r>
            <a:endParaRPr lang="ru-RU" sz="1800" b="0" i="0" u="none" strike="noStrike" cap="none" spc="0">
              <a:solidFill>
                <a:schemeClr val="tx1"/>
              </a:solidFill>
              <a:latin typeface="Arial"/>
              <a:ea typeface="Arial"/>
              <a:cs typeface="Arial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59="http://schemas.microsoft.com/office/powerpoint/2015/09/main" xmlns:p14="http://schemas.microsoft.com/office/powerpoint/2010/main" Requires="p159">
      <p:transition p14:dur="2000" advClick="1"/>
    </mc:Choice>
    <mc:Fallback>
      <p:transition advClick="1"/>
    </mc:Fallback>
  </mc:AlternateContent>
</p:sld>
</file>

<file path=ppt/theme/_rels/theme1.xml.rels><?xml version="1.0" encoding="UTF-8" standalone="yes"?><Relationships xmlns="http://schemas.openxmlformats.org/package/2006/relationships"></Relationships>
</file>

<file path=ppt/theme/_rels/theme2.xml.rels><?xml version="1.0" encoding="UTF-8" standalone="yes"?><Relationships xmlns="http://schemas.openxmlformats.org/package/2006/relationships"></Relationships>
</file>

<file path=ppt/theme/theme1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New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 Them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ppt/theme/theme2.xml><?xml version="1.0" encoding="utf-8"?>
<a:theme xmlns:a="http://schemas.openxmlformats.org/drawingml/2006/main" xmlns:r="http://schemas.openxmlformats.org/officeDocument/2006/relationships" xmlns:p="http://schemas.openxmlformats.org/presentation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">
      <a:majorFont>
        <a:latin typeface="Arial"/>
        <a:ea typeface="Arial"/>
        <a:cs typeface="Arial"/>
      </a:majorFont>
      <a:minorFont>
        <a:latin typeface="Arial"/>
        <a:ea typeface="Arial"/>
        <a:cs typeface="Arial"/>
      </a:minorFont>
    </a:fontScheme>
    <a:fmtScheme name="Office">
      <a:fillStyleLst>
        <a:solidFill>
          <a:schemeClr val="phClr"/>
        </a:solidFill>
        <a:gradFill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0</Words>
  <Application>ONLYOFFICE/8.1.1.27</Application>
  <DocSecurity>0</DocSecurity>
  <PresentationFormat>Widescreen</PresentationFormat>
  <Paragraphs>0</Paragraphs>
  <Slides>27</Slides>
  <Notes>27</Notes>
  <HiddenSlides>0</HiddenSlides>
  <MMClips>2</MMClips>
  <ScaleCrop>0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Theme 1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</vt:vector>
  </TitlesOfParts>
  <Manager/>
  <Company/>
  <LinksUpToDate>0</LinksUpToDate>
  <SharedDoc>0</SharedDoc>
  <HyperlinkBase/>
  <HyperlinksChanged>0</HyperlinksChanged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/>
  <dc:identifier/>
  <dc:language/>
  <cp:lastModifiedBy/>
  <cp:revision>6</cp:revision>
  <dcterms:modified xsi:type="dcterms:W3CDTF">2024-09-07T15:06:43Z</dcterms:modified>
  <cp:category/>
  <cp:contentStatus/>
  <cp:version/>
</cp:coreProperties>
</file>