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0368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4290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20273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E7ADE6-F92B-22AD-DC03-5D2195E8434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375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69502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87949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181400-25F9-E7BA-C3C1-61AC0227B66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43383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06334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8923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737DD3-8957-A56C-BAF7-9866F46D059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941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41401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0579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9B68C8-B3B4-C464-778D-334C96A0E90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1667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9865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98905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CBFCEB-C617-73F4-4CAB-B67DC9A7786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6745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96153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0523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A93529-4D88-54B5-12B7-8926027392B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1577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60031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79198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5D5DBD-E337-B739-F6C2-73E545DEF26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3585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8421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31358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BBF69C-BEA6-9ED4-41B3-A31B1DBFB07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2489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10470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13288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F9574-4F88-0D55-35D8-200875847DE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9813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90479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28477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353462-1C33-E9DE-B6E1-F3FAA1987FB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4525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10135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932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1BDAE4-FA2E-33BC-2C96-2484729E47A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9554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6720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27255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B7665A-7BC0-49B9-7D81-EF83A1FF617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8431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16515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268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02261B-491B-B3E5-CFCD-E5B85804C98C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3807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4200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64286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C7B5D5-4346-570B-9C84-6E971EDE9CF8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5557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0433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5667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BC8128-D602-204C-31B3-41E014C036B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3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95471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1086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C0907D-F186-6616-C26A-07FC781F44E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8422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1051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8783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1316BA-F7AF-C619-F8DE-547C72AE1A35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677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2501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0517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BF6D91-E5D2-5B29-982C-D53C075A2724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729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28997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86596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7AA96-B8EE-A8E5-8C40-07C8CCA6B5A1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271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43665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1474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0913A3-02A8-0B83-2E97-1E273914D337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8564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70123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5728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A042F8-082B-F671-C314-BCF2BA8B746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328E56-5576-FEF5-6AF9-9FA2B7CABBA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506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85988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16157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867202-52EF-6962-A760-E785129122E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2802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92312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08143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FE0875-3972-2924-8B8E-FDD01182B85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017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3687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07916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1DF795-3545-55D8-F617-B0611377F38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092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43530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7825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6DBB39-95C9-FC8E-9D38-AC2600867BB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124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2540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40580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9C5D3A-5871-95F9-D0A9-EF799701520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6860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0459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27654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44FF93-D84E-009F-6B65-7CB3ABA99BA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9347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45837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98297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0A388D-D198-E085-8611-940B11CCCCE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git@github.com:Rudeigin/cdoc.git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johndoe@example.com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git@github.com:Rudeigin/cdoc.git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575102" y="4772319"/>
            <a:ext cx="1092896" cy="485480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3410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CVS (Concurrent Versions System): второе поколение</a:t>
            </a:r>
            <a:endParaRPr sz="2400"/>
          </a:p>
        </p:txBody>
      </p:sp>
      <p:sp>
        <p:nvSpPr>
          <p:cNvPr id="12204836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 – добавление поддержки сети в систему контроля версий.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CVS — это фронтенд для RCS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добавлены команды для удалённой работы, но под капотом используется тот же формат файла истории RCS и команды RCS.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Удалённый репозиторий реализован как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централизированный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Все версии и изменения проекта хранятся на едином центральном сервере, который выступает в качестве основного хранилища данных.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Разработчик получает полную копию модуля, который копируется в рабочий каталог на его локальном компьютере;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Новые ветки создаются на самом сервере, а не локально, что позволяет всем получить к ним доступ;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 появлении новых версий на сервере каждый разработчик может обновить свою локальную версию проекта.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2620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CVS (Concurrent Versions System): второе поколение</a:t>
            </a:r>
            <a:endParaRPr sz="2400"/>
          </a:p>
        </p:txBody>
      </p:sp>
      <p:sp>
        <p:nvSpPr>
          <p:cNvPr id="16868377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Минусы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одиночная точка отказа: если центральный сервер выходит из строя или становится недоступным, все пользователи теряют возможность работать с версиями проекта.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ограниченная оффлайн работа: пользователи не могут работать с историей версий без подключения к серверу, что затрудняет работу в отсутствие сети.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низкая производительность при большой нагрузке: центральный сервер может стать узким местом при увеличении числа пользователей или интенсивности операций.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сложная система слияния и создания ветвлений.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4510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SVN (Subversion): второе поколение</a:t>
            </a:r>
            <a:endParaRPr sz="2400"/>
          </a:p>
        </p:txBody>
      </p:sp>
      <p:sp>
        <p:nvSpPr>
          <p:cNvPr id="13615105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Subversion создана в 2000 году, в настоящее время поддерживается Apache Software Foundation. Система разработана как более надёжное централизованное решение, чем CVS.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Как и CVS, Subversion использует модель централизованного репозитория. Изменения в сравнении с CVS: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атомарность операци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й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коммит либо полностью успешен, либо полностью отменяется в случае проблемы.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коммит может включать в себя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несколько файлов и директорий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что позволяет отслеживать изменение сразу в группе файлов;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каждый коммит хранится в новом файле в каталоге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revs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и ему присваивается имя с последовательным числовым идентификатором, начинающимся с 1;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 первом коммите сохраняется полное содержимое файла. Будущие коммиты одного и того же файла приведут к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сохранению только изменений (дельт)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дельты сжимаются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с помощью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lz4 или zlib.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928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SVN (Subversion): второе поколение</a:t>
            </a:r>
            <a:endParaRPr sz="2400"/>
          </a:p>
        </p:txBody>
      </p:sp>
      <p:sp>
        <p:nvSpPr>
          <p:cNvPr id="15388378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Минусы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Subversion: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Все те же минусы центрального репозитория: плохая отказоустойчивость, медленная производительность;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Хотя дельты экономят место, но если их очень много, то на операции  уходит немало времени, так как для воссоздания текущего состояния файла  нужно обработать все дельты;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Хранение веток в нескольких папках: отдельно релизные версии, теги и обычные ветки, что затрудняет работу с переключением и поиском ветвлений.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defRPr/>
            </a:pP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4754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Mercurial: третье поколение</a:t>
            </a:r>
            <a:endParaRPr sz="2400"/>
          </a:p>
        </p:txBody>
      </p:sp>
      <p:sp>
        <p:nvSpPr>
          <p:cNvPr id="3172892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Изначально создавалась для хранения истории изменений в ядре Linux, но в итоге для этого был выбран git.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Особенности: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Распределённая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система управления версиями. Каждый пользователь имеет полную копию всего репозитория, включая всю историю изменений. В отличие от централизованной системы – не требуется постоянное подключение к сети, все операции по ветвлению и слиянию можно выполнить локально.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Возможно восстановить репозиторий из локальной копии, т.к. в ней содержится вся история.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Вместо отслеживания изменений в отдельном файле построчно, Mercurial фиксирует состояние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всех файлов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на момент коммита.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Subversion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сохраняла в коммите только изменённые файлы, что делало доступ к конкретной версии более медленным.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2362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Mercurial: третье поколение</a:t>
            </a:r>
            <a:endParaRPr sz="2400"/>
          </a:p>
        </p:txBody>
      </p:sp>
      <p:sp>
        <p:nvSpPr>
          <p:cNvPr id="15846500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Все снимки сохраняются в истории изменений. Каждый коммит хранит информацию о самом изменении (какие файлы изменились, какие строки – хранение дельт), метаданные (дата и время, автор)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Каждый коммит идентифицируется уникальным хешем, который вычисляется на основе содержимого коммита, что гарантирует уникальность номеров коммитов в каждой ветке.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Минусы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br>
              <a:rPr lang="ru-RU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Ветки в Mercurial остаются в истории навсегда и требуют довольно сложные операции как для их закрытия, так и в целом для управления ветвлением.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Неэффективные алгоритмы поиска изменений: для каждого файла отдельно хранится его история дельт (то есть всех построчных изменений – строка добавлена, строка убавлена), что делает поиск восстановление версии всего репозитория по хэшу коммита медленным.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31583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Git: третье поколение</a:t>
            </a:r>
            <a:endParaRPr sz="2400"/>
          </a:p>
        </p:txBody>
      </p:sp>
      <p:sp>
        <p:nvSpPr>
          <p:cNvPr id="7583487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Самая популярная СКВ на данный момент. Создана для ядра Linux Линусом Торвальдсом.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Особенности: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Распределённая система как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Mercurial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Локальная копия создаётся как полная копия репозитория со всей историей изменений и ветвлений;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Изменения в конкретной версии репозитория </a:t>
            </a:r>
            <a:r>
              <a:rPr lang="ru-RU"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сначала сжимаются, а потом хэшируются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что обеспечивает малый вес файла с изменениями в базе объектов.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Каждый коммит в Git — это мгновенный снимок (snapshot) всей структуры файлов на момент этого коммита.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комбинирует 2 подхода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сохраняет дельты для небольших изменений, а для крупных – фиксирует состояние всех файлов на момент каждого коммита, т.е. сохраняет их полную копию.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4774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Git: третье поколение</a:t>
            </a:r>
            <a:endParaRPr sz="2400"/>
          </a:p>
        </p:txBody>
      </p:sp>
      <p:sp>
        <p:nvSpPr>
          <p:cNvPr id="250056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Минусы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 сравнении 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Mercurial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предоставляет больше функций для управления коммитами и ветвлением, однако это усложняет работу с ним. Т.к. базовые команды предоставляют больше возможностей, то они усложнены;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Менее «дружелюбный» интерфейс в плане отображения ошибок и дополнительной информации, что делает вхождение более сложным;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Репозитории с очень большими файлами могут «распухнуть» в базовой версии git.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14181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783765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Git: как работать с этой штукой?</a:t>
            </a:r>
            <a:endParaRPr sz="2400"/>
          </a:p>
        </p:txBody>
      </p:sp>
      <p:sp>
        <p:nvSpPr>
          <p:cNvPr id="11120744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4"/>
            <a:ext cx="10515600" cy="513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имеет как консольный, так и графический интерфейс. Как правило графическое управление интегрировано во все IDE, однако оно замедляет управление базовыми операциями и имеет более сложный интерфейс.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Основные команды: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1. Создание репозитория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init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создаёт в папке с проектом скрытый подкаталог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.git</a:t>
            </a:r>
            <a:b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 Получение готового репозитория: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clone ссылка_на_репозиторий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clone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mailto:git@github.com:Rudeigin/cdoc.git"/>
              </a:rPr>
              <a:t>git@github.com:Rudeigin/cdoc.git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Позволяет получить репозиторий по https (с помощью ключа-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аутентификатора), так и по ssh (с помощью логина и пароля).</a:t>
            </a: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69719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22242"/>
            <a:ext cx="10515600" cy="60194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3. Настройка git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 состав Git входит утилита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которая позволяет просматривать и настраивать параметры, контролирующие все аспекты работы Git, а также его внешний вид.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Настройки можно сделать на 3 уровнях: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а)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локальные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настройки для проекта – файл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.git/gitconfig</a:t>
            </a:r>
            <a:endParaRPr sz="1800" b="1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б)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пользовательские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настройки – файл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/home/user/.git/gitconfig</a:t>
            </a: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в)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системные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настройки – файл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/etc/gitconfig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Как настраивать?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  --key setting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--local – настройка текущего проекта, в папке которого мы находимся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--global – настройка для текущего пользователя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--system – настройка для всех пользователей (системная)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968762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sz="2400"/>
              <a:t>Системы контроля версий</a:t>
            </a:r>
            <a:endParaRPr sz="2400"/>
          </a:p>
        </p:txBody>
      </p:sp>
      <p:sp>
        <p:nvSpPr>
          <p:cNvPr id="17047840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/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Система управления версиями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(version control system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VCS ) — программное обеспечение для облегчения работы с изменяющейся информацией.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Применение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при разработке ПО для хранения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отслеживания изменений исходного кода;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при работе с конфигурационными файлами;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при работе со статьями и веб-страницами (например, Википедия);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при работе с макетами дизайна, чертежами и т.д.;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при работе с документами (к примеру, диплом).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правило используется в связке с серверами для возможности работы нескольких людей над одним проектом/файлом.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7127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22242"/>
            <a:ext cx="10515600" cy="60194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3. Настройка git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Что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нужно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настроить для работы с git: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9" lvl="1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имя пользователя: user.name 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 --global user.name "John Doe"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 email пользователя: user.email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 --global user.email </a:t>
            </a:r>
            <a:r>
              <a:rPr lang="ru-RU" sz="18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http://johndoe@example.com"/>
              </a:rPr>
              <a:t>johndoe@example.com</a:t>
            </a:r>
            <a:endParaRPr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 текстовый редактор для написания сообщения к коммиту: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core.editor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 --global core.editor nano</a:t>
            </a: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поиска всех остальных настроек можно воспользоваться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config --list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7023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22242"/>
            <a:ext cx="10515600" cy="60194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 Создание коммитов.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Все файлы в репозитории в каждый момент времени могут находиться в 4 состояниях: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не отслеживается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(untraking),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изменён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(modified),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индексирован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(staged) и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зафиксирован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(committed).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Новые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файлы идут в категории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неотслеживаемых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изменённым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относятся файлы, которые поменялись, но ещё не были зафиксированы;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Индексированный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— это изменённый файл в его текущей версии, отмеченный для включения в следующий коммит;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Зафиксированный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значит, что файл уже сохранён в локальной базе.</a:t>
            </a:r>
            <a:endParaRPr sz="1800" b="1" i="0" u="non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910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4564" y="1044209"/>
            <a:ext cx="11522869" cy="5069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7070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 Создание коммитов.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Working directory – папка с проектом;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Staging area – файл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обычно находящийся в каталоге Git, в нём содержится информация о том, что попадёт в следующий коммит;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Каталог Git — это то место, где Git хранит метаданные и базу объектов проекта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/>
          </a:p>
        </p:txBody>
      </p:sp>
      <p:pic>
        <p:nvPicPr>
          <p:cNvPr id="1809493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39871" y="841169"/>
            <a:ext cx="6608582" cy="3642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89469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 Создание коммитов.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Определение состояния файлов: 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status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Добавление файлов для коммита: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add filename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	– добавление конкретного файла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add .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	– добавление всех файлов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add *.c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	– добавление всех файлов, закачивающихся на .c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Сохранение изменений (создание коммита):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commit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открывает текстовый редактор для ввода описания изменений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commit -m ‘’описание коммита’’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короткая команда для того же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Просмотр лога изменений: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log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990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 Создание коммитов.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 списке файлов для коммита часто нужно игнорировать часть файлов: логи, локальные настройки IDE, результаты сборки программ и т.д. 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Это можно сделать автоматически, вписав такие файлы в специальный файл -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.gitignore</a:t>
            </a:r>
            <a:endParaRPr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.gitignore: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a.out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*.user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Отмена добавления файла для коммита: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reset HEAD filename 	–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перевод файла filename из staged обратно в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modified 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reset HEAD .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перевод всех файлов из staged обратно в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modified</a:t>
            </a: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Удаление изменений в папке (только для файлов в modified состоянии!)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checkout --  filename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– отмена изменений в конкретном файле</a:t>
            </a: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checkout --  . 		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отмена изменений во всех файлах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862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5. Управление ветвлением.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 умолчанию создаётся одна ветка – master или main.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Посмотреть все ветки: 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branch</a:t>
            </a: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Создать ветку: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branch имя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branch newFeature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Переключиться на ветку: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checkout newFeature</a:t>
            </a:r>
            <a:endParaRPr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Слить 2 ветки в одну: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checkout firstBranch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merge secondBranch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добавит коммиты с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secondBranch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		             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   на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firstBranch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Удалить ветку: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branch –D name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4939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314226"/>
            <a:ext cx="10515600" cy="61274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5. Управление ветвлением.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git branch iss53</a:t>
            </a: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git checkout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iss53</a:t>
            </a:r>
            <a:endParaRPr lang="ru-RU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git commit -m ‘’изменение бла бла бла’’</a:t>
            </a: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33715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5437" y="971334"/>
            <a:ext cx="6048865" cy="2795556"/>
          </a:xfrm>
          <a:prstGeom prst="rect">
            <a:avLst/>
          </a:prstGeom>
        </p:spPr>
      </p:pic>
      <p:pic>
        <p:nvPicPr>
          <p:cNvPr id="3120827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19413" y="4320618"/>
            <a:ext cx="6416264" cy="230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989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314226"/>
            <a:ext cx="10515600" cy="61274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5. Управление ветвлением.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git checkout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master</a:t>
            </a:r>
            <a:endParaRPr lang="ru-RU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	git merge iss53</a:t>
            </a:r>
            <a:endParaRPr lang="ru-RU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244554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69847" y="1957402"/>
            <a:ext cx="8452301" cy="3040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18293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6. Управление репозиторием.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9" lvl="1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 создали папку с файлами 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сначала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 ПК. Как её связать с репозиторием на GitHub?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Добавить ссылку на репозиторий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1. git init</a:t>
            </a: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 git add .</a:t>
            </a: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 git commit –m ‘’текст коммита’’</a:t>
            </a: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 git remote add псевдоним ссылка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git remote add origin </a:t>
            </a:r>
            <a:r>
              <a:rPr lang="ru-RU" sz="18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mailto:git@github.com:Rudeigin/cdoc.git"/>
              </a:rPr>
              <a:t>git@github.com:Rudeigin/cdoc.git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9" lvl="1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9" lvl="1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 создали сначала репозиторий на GitHub. Тогда скопировать его на ПК: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clone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mailto:git@github.com:Rudeigin/cdoc.git"/>
              </a:rPr>
              <a:t>git@github.com:Rudeigin/cdoc.git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667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sz="2400"/>
              <a:t>Системы контроля версий. Примитивная </a:t>
            </a:r>
            <a:endParaRPr sz="2400"/>
          </a:p>
        </p:txBody>
      </p:sp>
      <p:sp>
        <p:nvSpPr>
          <p:cNvPr id="2336366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Классика жанра – сохранение копий файла с версией в названии:</a:t>
            </a:r>
            <a:br>
              <a:rPr sz="1800"/>
            </a:br>
            <a:endParaRPr sz="1800"/>
          </a:p>
          <a:p>
            <a:pPr algn="l">
              <a:defRPr/>
            </a:pPr>
            <a:r>
              <a:rPr sz="1800"/>
              <a:t>диплом.docx</a:t>
            </a:r>
            <a:endParaRPr sz="1800"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диплом2.docx</a:t>
            </a:r>
            <a:endParaRPr sz="1800"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диплом3.docx</a:t>
            </a:r>
            <a:endParaRPr sz="1800"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диплом_исправленный.docx</a:t>
            </a:r>
            <a:endParaRPr sz="1800"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диплом_правки_Маркова.docx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диплом_научник_козёл.docx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диплом_последняя.docx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диплом_последняя_последняя_версия.docx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диплом_точно_последняя.docx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9076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14226"/>
            <a:ext cx="10515600" cy="61274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6. Управление репозиторием.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9" lvl="1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 изменили файлы и сохранили (закоммитили) изменения. Теперь надо отправить их на сервер.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1. Один раз нужно сделать текущую ветку веткой по умолчанию: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branch --set-upstream-to=origin/master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 Залить изменения на сервер: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push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Можно объединить первые 2 команды: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push –u origin master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– в первый раз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push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		– в последующие разы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41078" lvl="1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Получить изменения с сервера:</a:t>
            </a: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git pull</a:t>
            </a:r>
            <a:endParaRPr lang="ru-RU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9107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sz="2400"/>
              <a:t>Общие принципы систем контроля версий</a:t>
            </a:r>
            <a:endParaRPr sz="2400"/>
          </a:p>
        </p:txBody>
      </p:sp>
      <p:sp>
        <p:nvSpPr>
          <p:cNvPr id="3487016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/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Branch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создание разных вариантов одного документа (ветки), с общей историей изменений до точки ветвления и с разными — после неё;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Blame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возможность узнать, кто и когда добавил или изменил конкретный набор строк в файле;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Commit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сохранение состояний отдельных файлов или всего проекта;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ведение журнала изменений, в который пользователи могут записывать пояснения о том, что и почему они изменили в данной версии;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Remote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загрузка и выгрузка файлов на удалённый сервер (репозиторий);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Merge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многопользовательская работа над проектом и решение конфликтов.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2314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sz="2400"/>
              <a:t>История автоматизированных систем</a:t>
            </a:r>
            <a:endParaRPr sz="2400"/>
          </a:p>
        </p:txBody>
      </p:sp>
      <p:pic>
        <p:nvPicPr>
          <p:cNvPr id="12309815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6724" y="1148891"/>
            <a:ext cx="1125855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1969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SCCS (Source Code Control System): первое поколение</a:t>
            </a:r>
            <a:endParaRPr sz="2400"/>
          </a:p>
        </p:txBody>
      </p:sp>
      <p:sp>
        <p:nvSpPr>
          <p:cNvPr id="16888049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SCCS считается одной из первых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успешных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 управления версиями.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принципы работы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добавлении файла для отслеживания в SCCS создаётся файл специального типа, который называется s-файл или файл истории. Он именуется как исходный файл, только с префиксом s.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(s.text.txt)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Последующие сохранения состояния файла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добавляют в файл истории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дельты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(изменения в файле), а содержимое файла обновляется на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последнюю версию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Каждая дельта сохраняется внутри файла истории в структуре под названием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дельта-таблица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восстановления N версии файла дельты применяются к последней версии в обратном порядке.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51040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SCCS (Source Code Control System): первое поколение</a:t>
            </a:r>
            <a:endParaRPr sz="2400"/>
          </a:p>
        </p:txBody>
      </p:sp>
      <p:sp>
        <p:nvSpPr>
          <p:cNvPr id="3649318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Минусы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Файлы истории не используют сжатие, поэтому имеют большой размер;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каждого файла создаётся отдельный файл истории, поэтому невозможно отследить крупное изменение отдельных файлов в проекте: нужно искать коммит с изменением в каждом файле отдельно;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извлечении последний версии файла на него ставится блокировка, поэтому несколько пользователей не могут работать с файлом одновременно;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Нет поддержки удалённого хранения файлов.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21979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RCS (Revision Control System): первое поколение</a:t>
            </a:r>
            <a:endParaRPr sz="2400"/>
          </a:p>
        </p:txBody>
      </p:sp>
      <p:sp>
        <p:nvSpPr>
          <p:cNvPr id="212737823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RCS написана в 1982 году Уолтером Тихи на языке С в качестве альтернативы системе SCCS, которая в то время не была open source.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принципы работы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Когда файл впервые добавляется в RCS, для него в локальном хранилище создаётся соответствующий файл истории с расширением ,v (test.txt,v).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файле истории хранится первая версия файла, а при изменении в файл истории записывается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только дельта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базовая версия файла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изменяется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извлечении версии файла дельты последовательно накатываются на 1 версию файла.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6305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83766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RCS (Revision Control System): первое поколение</a:t>
            </a:r>
            <a:endParaRPr sz="2400"/>
          </a:p>
        </p:txBody>
      </p:sp>
      <p:sp>
        <p:nvSpPr>
          <p:cNvPr id="12452749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06005"/>
            <a:ext cx="10515600" cy="4870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Минусы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Долгий доступ к последней версии файла;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Управление версия файла как в SCCS: для каждого файла версия записывается отдельно, и нет возможности комплексно оценить изменения;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Нет поддержки удалённого хранения файлов.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2024-11-10T22:59:27Z</dcterms:modified>
  <cp:category/>
  <cp:contentStatus/>
  <cp:version/>
</cp:coreProperties>
</file>