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5542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7066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62631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CC1BCC-8E2B-CEA3-262A-E3E48C5C97E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96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160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92906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A6D4A2-775A-7C95-7D6B-B4E8EF94612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0150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04308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12565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D0D631-BB92-C574-CDB3-AE328FC2B48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967421-00A4-B958-8075-4998272FB98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893493-E91C-8356-E92C-0B6C8B53517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1228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75665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7843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0EEB04-0D6A-7095-B4B8-8607A865997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8046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81559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0236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B41B12-A0EB-232E-163B-1ADA7E706CF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27206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59198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06848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90AFA5-C26C-309B-6116-80F6881BC54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4722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3260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5531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BA1C51-3A60-DA19-F1FF-6EFAA27827E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7335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46583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72785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457993-2F6D-3CE1-5C4B-4DDF37D569B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GDB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908969" y="4605386"/>
            <a:ext cx="759030" cy="652413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5138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GDB. Ошибки в работе программы</a:t>
            </a:r>
            <a:endParaRPr sz="2400"/>
          </a:p>
        </p:txBody>
      </p:sp>
      <p:sp>
        <p:nvSpPr>
          <p:cNvPr id="91513214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40876"/>
            <a:ext cx="10515600" cy="54793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800" b="1"/>
              <a:t>Ввести n &lt; 1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 received signal SIGSEGV, Segmentation fault.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0x00005555555552c8 in main () at test.c:21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21	    arr[0] = 10;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 arr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Изменим программу: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 main() {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int *arr = create();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(arr) {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arr[0] = 10;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printf("arr[0]= %i\n", arr[0]);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free(arr);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return 0;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776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GDB. Trace</a:t>
            </a:r>
            <a:endParaRPr sz="2400"/>
          </a:p>
        </p:txBody>
      </p:sp>
      <p:sp>
        <p:nvSpPr>
          <p:cNvPr id="7981753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40876"/>
            <a:ext cx="10515600" cy="5479329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#include &lt;stdio.h&gt;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void func(int *a) {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*a = 10;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printf("%i", *a);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 main() {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int * test = NULL;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func(test);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return 0;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gcc file.c -g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gdb a.out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run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 received signal SIGSEGV, Segmentation fault.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0x000055555555515d in func (a=0x0) at test2.c:4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bt или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backtrace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#0  0x000055555555515d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func (a=0x0)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at test2.c:4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#1  0x00005555555551a2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main ()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at test2.c:10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5527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Отладка программ</a:t>
            </a:r>
            <a:endParaRPr sz="2400"/>
          </a:p>
        </p:txBody>
      </p:sp>
      <p:sp>
        <p:nvSpPr>
          <p:cNvPr id="126693650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08698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Программа скомпилировалась, но она не работает: иными словами, Карл, у нас баг.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Что используется для отладки работы программы?</a:t>
            </a:r>
            <a:endParaRPr sz="1800"/>
          </a:p>
          <a:p>
            <a:pPr>
              <a:defRPr/>
            </a:pPr>
            <a:r>
              <a:rPr sz="1800" b="1"/>
              <a:t>Отладка логами</a:t>
            </a:r>
            <a:r>
              <a:rPr sz="1800"/>
              <a:t>. Вывод в консоль значений переменных и информацию о выполнении какой-либо инструкции (printf – C, cout – C++, console.log – js, printf – python...);</a:t>
            </a:r>
            <a:br>
              <a:rPr sz="1800"/>
            </a:br>
            <a:br>
              <a:rPr sz="1800"/>
            </a:br>
            <a:r>
              <a:rPr sz="1800"/>
              <a:t>Специализированное ПО:</a:t>
            </a:r>
            <a:endParaRPr sz="1800"/>
          </a:p>
          <a:p>
            <a:pPr>
              <a:defRPr/>
            </a:pPr>
            <a:r>
              <a:rPr sz="1800" b="1"/>
              <a:t>Статические анализаторы кода</a:t>
            </a:r>
            <a:r>
              <a:rPr sz="1800"/>
              <a:t> – анализ использования переменных и функций (cppcheck,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Infer Static Analyzer</a:t>
            </a:r>
            <a:r>
              <a:rPr sz="1800"/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Moose</a:t>
            </a:r>
            <a:r>
              <a:rPr sz="1800"/>
              <a:t> + у каждой IDE свой)</a:t>
            </a:r>
            <a:endParaRPr sz="1800"/>
          </a:p>
          <a:p>
            <a:pPr>
              <a:defRPr/>
            </a:pPr>
            <a:r>
              <a:rPr sz="1800" b="1"/>
              <a:t>Анализаторы используемой памяти</a:t>
            </a:r>
            <a:r>
              <a:rPr sz="1800"/>
              <a:t> – обнаружение утечек памяти (Valgrind, ASan,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Dmalloc</a:t>
            </a:r>
            <a:r>
              <a:rPr sz="1800"/>
              <a:t>)</a:t>
            </a:r>
            <a:endParaRPr sz="1800"/>
          </a:p>
          <a:p>
            <a:pPr>
              <a:defRPr/>
            </a:pPr>
            <a:r>
              <a:rPr sz="1800" b="1"/>
              <a:t>Отладчики </a:t>
            </a:r>
            <a:r>
              <a:rPr sz="1800"/>
              <a:t>– построчный анализы программы в реальном времени (GNU Debugger, LLDB, WinDbg)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2755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Debugger и с чём его едят</a:t>
            </a:r>
            <a:endParaRPr sz="2400"/>
          </a:p>
        </p:txBody>
      </p:sp>
      <p:sp>
        <p:nvSpPr>
          <p:cNvPr id="9850916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08698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У всех программ-отладчиков есть общие принципы работы: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Отладка в реальном времени</a:t>
            </a:r>
            <a:r>
              <a:rPr sz="1800"/>
              <a:t>. Анализ кода во время выполнения программы.</a:t>
            </a:r>
            <a:br>
              <a:rPr sz="1800"/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Точки останова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breakpoints</a:t>
            </a:r>
            <a:r>
              <a:rPr sz="1800" b="1"/>
              <a:t>)</a:t>
            </a:r>
            <a:r>
              <a:rPr sz="1800"/>
              <a:t>. Возможность поставить программу на «паузу» в заранее заданных местах в коде. </a:t>
            </a:r>
            <a:br>
              <a:rPr sz="1800"/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Просмотр памяти и переменных</a:t>
            </a:r>
            <a:r>
              <a:rPr sz="1800"/>
              <a:t>. В момент остановки программы можно посмотреть какие переменные загружены в память и что в них находится, в том числе внести в них изменения.</a:t>
            </a:r>
            <a:br>
              <a:rPr sz="1800"/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Стек вызовов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backtrace</a:t>
            </a:r>
            <a:r>
              <a:rPr sz="1800" b="1"/>
              <a:t>)</a:t>
            </a:r>
            <a:r>
              <a:rPr sz="1800"/>
              <a:t>. В случае некорректного завершения ПО можно посмотреть последовательность вызов функций.</a:t>
            </a:r>
            <a:br>
              <a:rPr sz="1800"/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Отдельное управление каждым потоком</a:t>
            </a:r>
            <a:r>
              <a:rPr sz="1800"/>
              <a:t>. Как правило для многопоточных приложений есть дополнительные средства отладки каждого потока отдельно.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8329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490979"/>
            <a:ext cx="10515600" cy="5685983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#include &lt;stdio.h&gt;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#include &lt;stdlib.h&gt;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 * create() {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int n;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printf("n=");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scanf("%i", &amp;n);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(n &lt; 1) {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return NULL;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}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int * a = (int *)calloc(n, sizeof(int));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for (int i = 0; i &lt; n; i++) {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printf("arr[%i]=", i);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scanf("%i", &amp;a[i]);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}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return a;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 main() {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int *arr = create();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arr[0] = 10;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printf("arr[0]= %i\n", arr[0]);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free(arr);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return 0;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}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73113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</a:t>
            </a:r>
            <a:endParaRPr sz="2400"/>
          </a:p>
        </p:txBody>
      </p:sp>
      <p:sp>
        <p:nvSpPr>
          <p:cNvPr id="184786945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08698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GDB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sz="1800"/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Debugger</a:t>
            </a:r>
            <a:r>
              <a:rPr sz="1800"/>
              <a:t> – одна из самых популярных программ-отладчиков.</a:t>
            </a:r>
            <a:br>
              <a:rPr sz="1800"/>
            </a:br>
            <a:br>
              <a:rPr sz="1800"/>
            </a:br>
            <a:r>
              <a:rPr sz="1800"/>
              <a:t>Как использовать: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Скомпилировать программу с добавлением символьной информации</a:t>
            </a:r>
            <a:r>
              <a:rPr sz="1800"/>
              <a:t> (в исполняемый файл записываются имена переменных и функций + соответствие между строками кода и машинными инструкциями)</a:t>
            </a:r>
            <a:br>
              <a:rPr sz="1800"/>
            </a:br>
            <a:br>
              <a:rPr sz="1800"/>
            </a:br>
            <a:r>
              <a:rPr sz="1800"/>
              <a:t>				gcc   file.c   -g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Запуск окружения gdb:</a:t>
            </a:r>
            <a:br>
              <a:rPr sz="1800"/>
            </a:br>
            <a:br>
              <a:rPr sz="1800"/>
            </a:br>
            <a:r>
              <a:rPr sz="1800"/>
              <a:t>				gdb program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Запуск программы</a:t>
            </a:r>
            <a:br>
              <a:rPr sz="1800"/>
            </a:br>
            <a:br>
              <a:rPr sz="1800"/>
            </a:br>
            <a:r>
              <a:rPr sz="1800"/>
              <a:t>				run</a:t>
            </a:r>
            <a:br>
              <a:rPr sz="1800"/>
            </a:br>
            <a:br>
              <a:rPr sz="1800"/>
            </a:br>
            <a:r>
              <a:rPr sz="1800"/>
              <a:t>В случае необходимости аргументов командной строки:</a:t>
            </a:r>
            <a:br>
              <a:rPr sz="1800"/>
            </a:br>
            <a:br>
              <a:rPr sz="1800"/>
            </a:br>
            <a:r>
              <a:rPr sz="1800"/>
              <a:t>				run  arg1  arg2  ...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06546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</a:t>
            </a:r>
            <a:endParaRPr sz="2400"/>
          </a:p>
        </p:txBody>
      </p:sp>
      <p:sp>
        <p:nvSpPr>
          <p:cNvPr id="6470673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086988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gcc  file.c  -g</a:t>
            </a: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gdb  a.out</a:t>
            </a: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run или r</a:t>
            </a: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quit или q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sum = 10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[Inferior 1 (process 47299) exited normally]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6549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GDB. Точки останова</a:t>
            </a:r>
            <a:endParaRPr sz="2400"/>
          </a:p>
        </p:txBody>
      </p:sp>
      <p:sp>
        <p:nvSpPr>
          <p:cNvPr id="988694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086988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sz="1800"/>
              <a:t>Создание точки останова:</a:t>
            </a:r>
            <a:br>
              <a:rPr sz="1800"/>
            </a:br>
            <a:br>
              <a:rPr sz="1800"/>
            </a:br>
            <a:r>
              <a:rPr sz="1800"/>
              <a:t>		а) </a:t>
            </a:r>
            <a:r>
              <a:rPr sz="1800" b="1"/>
              <a:t>break main</a:t>
            </a:r>
            <a:br>
              <a:rPr sz="1800"/>
            </a:br>
            <a:r>
              <a:rPr sz="1800"/>
              <a:t>		main – функция, на вызове которой надо остановить программу</a:t>
            </a:r>
            <a:br>
              <a:rPr sz="1800"/>
            </a:br>
            <a:br>
              <a:rPr sz="1800"/>
            </a:br>
            <a:r>
              <a:rPr sz="1800"/>
              <a:t>		б) </a:t>
            </a:r>
            <a:r>
              <a:rPr sz="1800" b="1"/>
              <a:t>break file.c:N</a:t>
            </a:r>
            <a:br>
              <a:rPr sz="1800"/>
            </a:br>
            <a:r>
              <a:rPr sz="1800"/>
              <a:t>		N – номер строки, на которой надо остановить программу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Команды по управлению:</a:t>
            </a:r>
            <a:br>
              <a:rPr sz="1800"/>
            </a:br>
            <a:br>
              <a:rPr sz="1800"/>
            </a:br>
            <a:r>
              <a:rPr sz="1800"/>
              <a:t>		1. </a:t>
            </a:r>
            <a:r>
              <a:rPr sz="1800" b="1"/>
              <a:t>next </a:t>
            </a:r>
            <a:r>
              <a:rPr sz="1800"/>
              <a:t>– перейти к следующей строке кода</a:t>
            </a:r>
            <a:br>
              <a:rPr sz="1800"/>
            </a:br>
            <a:br>
              <a:rPr sz="1800"/>
            </a:br>
            <a:r>
              <a:rPr sz="1800"/>
              <a:t>		2. </a:t>
            </a:r>
            <a:r>
              <a:rPr sz="1800" b="1"/>
              <a:t>сontinue </a:t>
            </a:r>
            <a:r>
              <a:rPr sz="1800"/>
              <a:t>– продолжить выполнение программы</a:t>
            </a:r>
            <a:br>
              <a:rPr sz="1800"/>
            </a:br>
            <a:br>
              <a:rPr sz="1800"/>
            </a:br>
            <a:r>
              <a:rPr sz="1800"/>
              <a:t>		3. </a:t>
            </a:r>
            <a:r>
              <a:rPr sz="1800" b="1"/>
              <a:t>print x</a:t>
            </a:r>
            <a:r>
              <a:rPr sz="1800"/>
              <a:t> – вывести значение переменной x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8595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GDB. Точки останова</a:t>
            </a:r>
            <a:endParaRPr sz="2400"/>
          </a:p>
        </p:txBody>
      </p:sp>
      <p:sp>
        <p:nvSpPr>
          <p:cNvPr id="110578375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430231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sz="1800"/>
              <a:t>Создадим точку останова: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  –l  file.c 		//Запуск nano с показом номеров строк</a:t>
            </a:r>
            <a:br>
              <a:rPr sz="1800"/>
            </a:br>
            <a:br>
              <a:rPr sz="1800"/>
            </a:br>
            <a:r>
              <a:rPr sz="1800"/>
              <a:t>Остановим программу на строке: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(n &lt; 1)</a:t>
            </a:r>
            <a:r>
              <a:rPr sz="1800"/>
              <a:t> (8)</a:t>
            </a:r>
            <a:br>
              <a:rPr sz="1800"/>
            </a:br>
            <a:br>
              <a:rPr sz="1800"/>
            </a:br>
            <a:r>
              <a:rPr sz="1800"/>
              <a:t>					</a:t>
            </a:r>
            <a:r>
              <a:rPr sz="1800" b="1"/>
              <a:t>break file.c:8</a:t>
            </a:r>
            <a:endParaRPr sz="1800" b="1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Запустим: 				</a:t>
            </a:r>
            <a:r>
              <a:rPr sz="1800" b="1"/>
              <a:t>run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Breakpoint 1, create () at test.c:8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		if (n &lt; 1)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Выведем значение n:			</a:t>
            </a:r>
            <a:r>
              <a:rPr sz="1800" b="1"/>
              <a:t>print n</a:t>
            </a:r>
            <a:endParaRPr/>
          </a:p>
          <a:p>
            <a:pPr marL="283879" indent="-283879">
              <a:buFont typeface="Arial"/>
              <a:buAutoNum type="arabicPeriod"/>
              <a:defRPr/>
            </a:pPr>
            <a:r>
              <a:rPr sz="1800" b="0"/>
              <a:t>Перейдём на следующую строку: 	</a:t>
            </a:r>
            <a:r>
              <a:rPr sz="1800" b="1"/>
              <a:t>next</a:t>
            </a:r>
            <a:br>
              <a:rPr sz="1800" b="0"/>
            </a:br>
            <a:br>
              <a:rPr sz="1800" b="0"/>
            </a:br>
            <a:r>
              <a:rPr sz="1800" b="0"/>
              <a:t>					</a:t>
            </a:r>
            <a:r>
              <a:rPr sz="1800" b="1"/>
              <a:t>print a			</a:t>
            </a:r>
            <a:r>
              <a:rPr sz="1800" b="0"/>
              <a:t>// a == 0</a:t>
            </a:r>
            <a:endParaRPr sz="1800" b="1"/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Опять на следующую строку: 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next</a:t>
            </a:r>
            <a:br>
              <a:rPr sz="1800" b="1"/>
            </a:br>
            <a:br>
              <a:rPr sz="1800" b="1"/>
            </a:br>
            <a:r>
              <a:rPr sz="1800" b="1"/>
              <a:t>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a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// a != 0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Продолжить выполнение программы: 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continue</a:t>
            </a: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00132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24849"/>
          </a:xfrm>
        </p:spPr>
        <p:txBody>
          <a:bodyPr/>
          <a:lstStyle/>
          <a:p>
            <a:pPr>
              <a:defRPr/>
            </a:pPr>
            <a:r>
              <a:rPr sz="2400"/>
              <a:t>GDB. Точки останова</a:t>
            </a:r>
            <a:endParaRPr sz="2400"/>
          </a:p>
        </p:txBody>
      </p:sp>
      <p:sp>
        <p:nvSpPr>
          <p:cNvPr id="11509323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89974"/>
            <a:ext cx="10515600" cy="543023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Полезные команды:</a:t>
            </a:r>
            <a:br>
              <a:rPr sz="1800"/>
            </a:br>
            <a:br>
              <a:rPr sz="1800"/>
            </a:br>
            <a:r>
              <a:rPr sz="1800"/>
              <a:t>1. Просмотреть созданные точки останова: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info breakpoints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Удалить точку останова: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delete &lt;номер&gt;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3. Прервать выполнение программы: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kill</a:t>
            </a:r>
            <a:b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Посмотреть кусок кода, на котором сейчас находимся: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2024-11-24T20:31:31Z</dcterms:modified>
  <cp:category/>
  <cp:contentStatus/>
  <cp:version/>
</cp:coreProperties>
</file>