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  <a:fill>
          <a:solidFill>
            <a:schemeClr val="lt1"/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22730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769645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833688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F9A648-5CC5-60C5-227D-95550AFA96BD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23178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364180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42503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5CD552-D3CF-AC22-E7F9-DD351B250CB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DAFE34-ADD4-1249-F595-DBF0C683CA81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29237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781327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12343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2CE322-BC04-F31B-2674-F5ACC4547DA8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48378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242981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736427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FCA13D-109E-1C94-F82A-5D177F8A3A8B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722146-91A8-03B8-AE72-EFAF45568C52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42879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887224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489286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FAB1F5-FA50-A791-CD98-3956B27EC8B8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5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892905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998370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AB10C97-3B57-E129-CC3C-89212F10D39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7EFE3B-3134-1C0E-9617-5375DF2C069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418985-69FE-42F7-6475-DF76530844F7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9136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726167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60328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FF3C95-079A-AF5C-CC4D-8B9BFA77158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05121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310544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06215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18EB61-C7EA-2DD9-BACE-EA5B7D6E3ED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96A698-F5CD-7459-3A17-E2C274FB218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16678C-6841-7D27-2C76-A09CF58C5C05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0DFC363-9098-C6AE-B881-76DC3F98D78A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D5E72F-74D5-72B9-41EE-69972C8FFCC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jp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media1.sv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0" Type="http://schemas.openxmlformats.org/officeDocument/2006/relationships/image" Target="../media/image7.jpg"/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3" Type="http://schemas.openxmlformats.org/officeDocument/2006/relationships/image" Target="../media/image10.png"/><Relationship Id="rId14" Type="http://schemas.openxmlformats.org/officeDocument/2006/relationships/image" Target="../media/media2.sv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Операционные системы</a:t>
            </a:r>
            <a:endParaRPr lang="en-US"/>
          </a:p>
        </p:txBody>
      </p:sp>
      <p:sp>
        <p:nvSpPr>
          <p:cNvPr id="1417558138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796137" y="5834311"/>
            <a:ext cx="1743723" cy="520364"/>
          </a:xfrm>
        </p:spPr>
        <p:txBody>
          <a:bodyPr/>
          <a:lstStyle/>
          <a:p>
            <a:pPr>
              <a:defRPr/>
            </a:pPr>
            <a:r>
              <a:rPr lang="ru-RU"/>
              <a:t>ОИ p.2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163983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227301" y="782721"/>
            <a:ext cx="4114800" cy="1066798"/>
          </a:xfrm>
          <a:prstGeom prst="rect">
            <a:avLst/>
          </a:prstGeom>
        </p:spPr>
      </p:pic>
      <p:pic>
        <p:nvPicPr>
          <p:cNvPr id="172477362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330738" y="2266420"/>
            <a:ext cx="1666873" cy="1666873"/>
          </a:xfrm>
          <a:prstGeom prst="rect">
            <a:avLst/>
          </a:prstGeom>
        </p:spPr>
      </p:pic>
      <p:pic>
        <p:nvPicPr>
          <p:cNvPr id="132201861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568092" y="2384564"/>
            <a:ext cx="2038348" cy="2238373"/>
          </a:xfrm>
          <a:prstGeom prst="rect">
            <a:avLst/>
          </a:prstGeom>
        </p:spPr>
      </p:pic>
      <p:pic>
        <p:nvPicPr>
          <p:cNvPr id="47462019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33436" y="894011"/>
            <a:ext cx="1666873" cy="1666873"/>
          </a:xfrm>
          <a:prstGeom prst="rect">
            <a:avLst/>
          </a:prstGeom>
        </p:spPr>
      </p:pic>
      <p:pic>
        <p:nvPicPr>
          <p:cNvPr id="1649390033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833436" y="3463255"/>
            <a:ext cx="1666873" cy="1666873"/>
          </a:xfrm>
          <a:prstGeom prst="rect">
            <a:avLst/>
          </a:prstGeom>
        </p:spPr>
      </p:pic>
      <p:pic>
        <p:nvPicPr>
          <p:cNvPr id="1976256991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4347441" y="473685"/>
            <a:ext cx="1684867" cy="1684867"/>
          </a:xfrm>
          <a:prstGeom prst="rect">
            <a:avLst/>
          </a:prstGeom>
        </p:spPr>
      </p:pic>
      <p:pic>
        <p:nvPicPr>
          <p:cNvPr id="323606845" name=""/>
          <p:cNvPicPr>
            <a:picLocks noChangeAspect="1"/>
          </p:cNvPicPr>
          <p:nvPr/>
        </p:nvPicPr>
        <p:blipFill>
          <a:blip r:embed="rId9"/>
          <a:srcRect l="22863" t="11428" r="22328" b="9673"/>
          <a:stretch/>
        </p:blipFill>
        <p:spPr bwMode="auto">
          <a:xfrm flipH="0" flipV="0">
            <a:off x="3448017" y="2266420"/>
            <a:ext cx="1384029" cy="1345196"/>
          </a:xfrm>
          <a:prstGeom prst="rect">
            <a:avLst/>
          </a:prstGeom>
        </p:spPr>
      </p:pic>
      <p:pic>
        <p:nvPicPr>
          <p:cNvPr id="1645272209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3396412" y="4211051"/>
            <a:ext cx="1666873" cy="1666873"/>
          </a:xfrm>
          <a:prstGeom prst="rect">
            <a:avLst/>
          </a:prstGeom>
        </p:spPr>
      </p:pic>
      <p:pic>
        <p:nvPicPr>
          <p:cNvPr id="568306647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5569209" y="5031433"/>
            <a:ext cx="1513156" cy="1519090"/>
          </a:xfrm>
          <a:prstGeom prst="rect">
            <a:avLst/>
          </a:prstGeom>
        </p:spPr>
      </p:pic>
      <p:pic>
        <p:nvPicPr>
          <p:cNvPr id="2093379886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9658683" y="5031433"/>
            <a:ext cx="1169678" cy="11696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732942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59071" y="2384564"/>
            <a:ext cx="2038348" cy="2238373"/>
          </a:xfrm>
          <a:prstGeom prst="rect">
            <a:avLst/>
          </a:prstGeom>
        </p:spPr>
      </p:pic>
      <p:pic>
        <p:nvPicPr>
          <p:cNvPr id="3530979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248092" y="2269658"/>
            <a:ext cx="4386189" cy="24681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879570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75750"/>
          </a:xfrm>
        </p:spPr>
        <p:txBody>
          <a:bodyPr/>
          <a:lstStyle/>
          <a:p>
            <a:pPr>
              <a:defRPr/>
            </a:pPr>
            <a:r>
              <a:rPr sz="2400"/>
              <a:t>Так почему ОС всего 2?</a:t>
            </a:r>
            <a:endParaRPr sz="2400"/>
          </a:p>
        </p:txBody>
      </p:sp>
      <p:sp>
        <p:nvSpPr>
          <p:cNvPr id="179198087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266726"/>
            <a:ext cx="10515600" cy="491023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UNIX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— это мощная многопользовательская операционная система, разработанная в конце 1960-х и начале 1970-х годов в AT&amp;T Bell Labs.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Edition 1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была изначально создана Кеном Томпсоном, Деннис Ритчи и Дугласом Маклроем в AT&amp;T Bell Labs и использовалась для внутренних нужд компании. Первая версия была выпущена в 1969 году.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В 1970 году система была переименована в "UNIX". 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В 1973 году Деннис Ритчи переписал UNIX на языке C, что сделало её более переносимой на разные аппаратные платформы.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В 1975 году была выпущена версия UNIX 6, которая сделала систему доступной для образовательных учреждений и позволила распространять её исходный код.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В 1984 году был выпущен UNIX System V, одна из наиболее популярных и стандартных версий UNIX.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Впоследствии UNIX стал основой для множества других операционных систем, включая такие как BSD (Berkeley Software Distribution) и популярные сегодня версии GNU/Linux.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484381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75749"/>
          </a:xfrm>
        </p:spPr>
        <p:txBody>
          <a:bodyPr/>
          <a:lstStyle/>
          <a:p>
            <a:pPr>
              <a:defRPr/>
            </a:pPr>
            <a:r>
              <a:rPr sz="2400"/>
              <a:t>Характерные особенности UNIX</a:t>
            </a:r>
            <a:endParaRPr sz="2400"/>
          </a:p>
        </p:txBody>
      </p:sp>
      <p:sp>
        <p:nvSpPr>
          <p:cNvPr id="164025204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266725"/>
            <a:ext cx="10515600" cy="49102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Многопользовательская система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UNIX позволяет нескольким пользователям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одновременно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работать на одном компьютере. Каждый пользователь имеет свой собственный профиль и настройки.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Многозадачность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Файловая система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UNIX имеет уникальную иерархическую файловую систему, которая включает корневой каталог и подкаталоги. Всё в UNIX представлено в виде файлов, включая устройства и процессы.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Модульность и простота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UNIX следует философии "делай одну задачу, но делай её хорошо". Многие утилиты UNIX выполняют одну функцию, но могут быть объединены для выполнения сложных задач.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Командная оболочка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Пользователи взаимодействуют с системой через командную оболочку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(например, Bash)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Безопасность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Пользователи имеют различные уровни доступа, а файловая система защищена правами доступа к файлам.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TCP/IP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UNIX был одной из первых систем, которая включала поддержку сети TCP/IP, что сделало её основой для многих интернет-сервисов.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689070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3"/>
            <a:ext cx="10515600" cy="675749"/>
          </a:xfrm>
        </p:spPr>
        <p:txBody>
          <a:bodyPr/>
          <a:lstStyle/>
          <a:p>
            <a:pPr>
              <a:defRPr/>
            </a:pPr>
            <a:r>
              <a:rPr sz="2400"/>
              <a:t>Так почему ОС всего 2?</a:t>
            </a:r>
            <a:endParaRPr sz="2400"/>
          </a:p>
        </p:txBody>
      </p:sp>
      <p:sp>
        <p:nvSpPr>
          <p:cNvPr id="817066376" name=""/>
          <p:cNvSpPr txBox="1"/>
          <p:nvPr/>
        </p:nvSpPr>
        <p:spPr bwMode="auto">
          <a:xfrm flipH="0" flipV="0">
            <a:off x="4793423" y="812093"/>
            <a:ext cx="911810" cy="4575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UNIX</a:t>
            </a:r>
            <a:endParaRPr sz="24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5399978" flipH="0" flipV="1">
            <a:off x="6029178" y="792414"/>
            <a:ext cx="678706" cy="132659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3105502" name=""/>
          <p:cNvCxnSpPr>
            <a:cxnSpLocks/>
          </p:cNvCxnSpPr>
          <p:nvPr/>
        </p:nvCxnSpPr>
        <p:spPr bwMode="auto">
          <a:xfrm rot="5399978" flipH="0" flipV="0">
            <a:off x="2989866" y="2156182"/>
            <a:ext cx="2908516" cy="1232112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113016" name=""/>
          <p:cNvCxnSpPr>
            <a:cxnSpLocks/>
          </p:cNvCxnSpPr>
          <p:nvPr/>
        </p:nvCxnSpPr>
        <p:spPr bwMode="auto">
          <a:xfrm rot="5399978" flipH="0" flipV="0">
            <a:off x="3675236" y="676878"/>
            <a:ext cx="579618" cy="165675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7931928" name=""/>
          <p:cNvSpPr txBox="1"/>
          <p:nvPr/>
        </p:nvSpPr>
        <p:spPr bwMode="auto">
          <a:xfrm flipH="0" flipV="0">
            <a:off x="424657" y="3089095"/>
            <a:ext cx="1199793" cy="4575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MacOS</a:t>
            </a:r>
            <a:endParaRPr sz="2400"/>
          </a:p>
        </p:txBody>
      </p:sp>
      <p:sp>
        <p:nvSpPr>
          <p:cNvPr id="1551174443" name=""/>
          <p:cNvSpPr txBox="1"/>
          <p:nvPr/>
        </p:nvSpPr>
        <p:spPr bwMode="auto">
          <a:xfrm flipH="0" flipV="0">
            <a:off x="1995267" y="1863812"/>
            <a:ext cx="1648804" cy="4575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Ядро XNU</a:t>
            </a:r>
            <a:endParaRPr sz="2400"/>
          </a:p>
        </p:txBody>
      </p:sp>
      <p:cxnSp>
        <p:nvCxnSpPr>
          <p:cNvPr id="447205706" name=""/>
          <p:cNvCxnSpPr>
            <a:cxnSpLocks/>
          </p:cNvCxnSpPr>
          <p:nvPr/>
        </p:nvCxnSpPr>
        <p:spPr bwMode="auto">
          <a:xfrm rot="5399978" flipH="0" flipV="0">
            <a:off x="1273298" y="2289562"/>
            <a:ext cx="702306" cy="765927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9923061" name=""/>
          <p:cNvCxnSpPr>
            <a:cxnSpLocks/>
          </p:cNvCxnSpPr>
          <p:nvPr/>
        </p:nvCxnSpPr>
        <p:spPr bwMode="auto">
          <a:xfrm rot="5399978" flipH="0" flipV="1">
            <a:off x="2321418" y="2819624"/>
            <a:ext cx="996502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2512108" name=""/>
          <p:cNvSpPr txBox="1"/>
          <p:nvPr/>
        </p:nvSpPr>
        <p:spPr bwMode="auto">
          <a:xfrm flipH="0" flipV="0">
            <a:off x="2444972" y="3405088"/>
            <a:ext cx="691695" cy="4575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iOS</a:t>
            </a:r>
            <a:endParaRPr sz="2400"/>
          </a:p>
        </p:txBody>
      </p:sp>
      <p:sp>
        <p:nvSpPr>
          <p:cNvPr id="1290774713" name=""/>
          <p:cNvSpPr txBox="1"/>
          <p:nvPr/>
        </p:nvSpPr>
        <p:spPr bwMode="auto">
          <a:xfrm flipH="0" flipV="0">
            <a:off x="6717602" y="1863812"/>
            <a:ext cx="2151209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Ядро Linux</a:t>
            </a:r>
            <a:endParaRPr sz="2400"/>
          </a:p>
        </p:txBody>
      </p:sp>
      <p:cxnSp>
        <p:nvCxnSpPr>
          <p:cNvPr id="1165847427" name=""/>
          <p:cNvCxnSpPr>
            <a:cxnSpLocks/>
          </p:cNvCxnSpPr>
          <p:nvPr/>
        </p:nvCxnSpPr>
        <p:spPr bwMode="auto">
          <a:xfrm rot="5399978" flipH="0" flipV="0">
            <a:off x="3636104" y="2688714"/>
            <a:ext cx="2927196" cy="299251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826997" name=""/>
          <p:cNvSpPr txBox="1"/>
          <p:nvPr/>
        </p:nvSpPr>
        <p:spPr bwMode="auto">
          <a:xfrm flipH="0" flipV="0">
            <a:off x="3238556" y="4301938"/>
            <a:ext cx="811030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BSD</a:t>
            </a:r>
            <a:endParaRPr sz="2400"/>
          </a:p>
        </p:txBody>
      </p:sp>
      <p:sp>
        <p:nvSpPr>
          <p:cNvPr id="1652215823" name=""/>
          <p:cNvSpPr txBox="1"/>
          <p:nvPr/>
        </p:nvSpPr>
        <p:spPr bwMode="auto">
          <a:xfrm flipH="0" flipV="0">
            <a:off x="4589978" y="4378896"/>
            <a:ext cx="1115255" cy="4575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Solaris</a:t>
            </a:r>
            <a:endParaRPr sz="2400"/>
          </a:p>
        </p:txBody>
      </p:sp>
      <p:cxnSp>
        <p:nvCxnSpPr>
          <p:cNvPr id="1628579421" name=""/>
          <p:cNvCxnSpPr>
            <a:cxnSpLocks/>
          </p:cNvCxnSpPr>
          <p:nvPr/>
        </p:nvCxnSpPr>
        <p:spPr bwMode="auto">
          <a:xfrm rot="5399978" flipH="1" flipV="0">
            <a:off x="9148086" y="1985942"/>
            <a:ext cx="1261207" cy="29983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314465" name=""/>
          <p:cNvCxnSpPr>
            <a:cxnSpLocks/>
          </p:cNvCxnSpPr>
          <p:nvPr/>
        </p:nvCxnSpPr>
        <p:spPr bwMode="auto">
          <a:xfrm rot="5399978" flipH="0" flipV="1">
            <a:off x="6584208" y="3242439"/>
            <a:ext cx="1842131" cy="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686849" name=""/>
          <p:cNvCxnSpPr>
            <a:cxnSpLocks/>
          </p:cNvCxnSpPr>
          <p:nvPr/>
        </p:nvCxnSpPr>
        <p:spPr bwMode="auto">
          <a:xfrm rot="5399978" flipH="0" flipV="1">
            <a:off x="8523810" y="2064482"/>
            <a:ext cx="534836" cy="975447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2806438" name=""/>
          <p:cNvCxnSpPr>
            <a:cxnSpLocks/>
          </p:cNvCxnSpPr>
          <p:nvPr/>
        </p:nvCxnSpPr>
        <p:spPr bwMode="auto">
          <a:xfrm rot="5399978" flipH="0" flipV="1">
            <a:off x="7397479" y="2792232"/>
            <a:ext cx="1601211" cy="809755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35437" name=""/>
          <p:cNvSpPr txBox="1"/>
          <p:nvPr/>
        </p:nvSpPr>
        <p:spPr bwMode="auto">
          <a:xfrm flipH="0" flipV="0">
            <a:off x="8912094" y="2860315"/>
            <a:ext cx="2895485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Google Android</a:t>
            </a:r>
            <a:endParaRPr sz="2400"/>
          </a:p>
        </p:txBody>
      </p:sp>
      <p:sp>
        <p:nvSpPr>
          <p:cNvPr id="105009081" name=""/>
          <p:cNvSpPr txBox="1"/>
          <p:nvPr/>
        </p:nvSpPr>
        <p:spPr bwMode="auto">
          <a:xfrm flipH="0" flipV="0">
            <a:off x="8912094" y="986667"/>
            <a:ext cx="2351022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HarmonyOS</a:t>
            </a:r>
            <a:endParaRPr sz="2400"/>
          </a:p>
        </p:txBody>
      </p:sp>
      <p:sp>
        <p:nvSpPr>
          <p:cNvPr id="1904370249" name=""/>
          <p:cNvSpPr txBox="1"/>
          <p:nvPr/>
        </p:nvSpPr>
        <p:spPr bwMode="auto">
          <a:xfrm flipH="0" flipV="0">
            <a:off x="8452361" y="3997716"/>
            <a:ext cx="2352821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CentOS</a:t>
            </a:r>
            <a:endParaRPr sz="2400"/>
          </a:p>
        </p:txBody>
      </p:sp>
      <p:sp>
        <p:nvSpPr>
          <p:cNvPr id="999346748" name=""/>
          <p:cNvSpPr txBox="1"/>
          <p:nvPr/>
        </p:nvSpPr>
        <p:spPr bwMode="auto">
          <a:xfrm flipH="0" flipV="0">
            <a:off x="6868472" y="4226496"/>
            <a:ext cx="2356061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Debian</a:t>
            </a:r>
            <a:endParaRPr sz="2400"/>
          </a:p>
        </p:txBody>
      </p:sp>
      <p:cxnSp>
        <p:nvCxnSpPr>
          <p:cNvPr id="1970083967" name=""/>
          <p:cNvCxnSpPr>
            <a:cxnSpLocks/>
          </p:cNvCxnSpPr>
          <p:nvPr/>
        </p:nvCxnSpPr>
        <p:spPr bwMode="auto">
          <a:xfrm rot="5399978" flipH="0" flipV="0">
            <a:off x="6349526" y="4823197"/>
            <a:ext cx="710433" cy="583034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989566" name=""/>
          <p:cNvCxnSpPr>
            <a:cxnSpLocks/>
          </p:cNvCxnSpPr>
          <p:nvPr/>
        </p:nvCxnSpPr>
        <p:spPr bwMode="auto">
          <a:xfrm rot="5399978" flipH="0" flipV="1">
            <a:off x="7007263" y="5242136"/>
            <a:ext cx="1260196" cy="144037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958654" name=""/>
          <p:cNvCxnSpPr>
            <a:cxnSpLocks/>
          </p:cNvCxnSpPr>
          <p:nvPr/>
        </p:nvCxnSpPr>
        <p:spPr bwMode="auto">
          <a:xfrm rot="5399978" flipH="0" flipV="1">
            <a:off x="7907066" y="4687795"/>
            <a:ext cx="792877" cy="764639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3999035" name=""/>
          <p:cNvSpPr txBox="1"/>
          <p:nvPr/>
        </p:nvSpPr>
        <p:spPr bwMode="auto">
          <a:xfrm flipH="0" flipV="0">
            <a:off x="5437145" y="5571532"/>
            <a:ext cx="2356061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Ubuntu</a:t>
            </a:r>
            <a:endParaRPr sz="2400"/>
          </a:p>
        </p:txBody>
      </p:sp>
      <p:sp>
        <p:nvSpPr>
          <p:cNvPr id="2081941877" name=""/>
          <p:cNvSpPr txBox="1"/>
          <p:nvPr/>
        </p:nvSpPr>
        <p:spPr bwMode="auto">
          <a:xfrm flipH="0" flipV="0">
            <a:off x="8912094" y="5980128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6884015" name=""/>
          <p:cNvSpPr txBox="1"/>
          <p:nvPr/>
        </p:nvSpPr>
        <p:spPr bwMode="auto">
          <a:xfrm flipH="0" flipV="0">
            <a:off x="7067787" y="5980128"/>
            <a:ext cx="2360021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Linux Mint</a:t>
            </a:r>
            <a:endParaRPr sz="2400"/>
          </a:p>
        </p:txBody>
      </p:sp>
      <p:sp>
        <p:nvSpPr>
          <p:cNvPr id="927669055" name=""/>
          <p:cNvSpPr txBox="1"/>
          <p:nvPr/>
        </p:nvSpPr>
        <p:spPr bwMode="auto">
          <a:xfrm flipH="0" flipV="0">
            <a:off x="8685825" y="5466553"/>
            <a:ext cx="2358941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SteamOS</a:t>
            </a:r>
            <a:endParaRPr sz="2400"/>
          </a:p>
        </p:txBody>
      </p:sp>
      <p:cxnSp>
        <p:nvCxnSpPr>
          <p:cNvPr id="930570226" name=""/>
          <p:cNvCxnSpPr>
            <a:cxnSpLocks/>
          </p:cNvCxnSpPr>
          <p:nvPr/>
        </p:nvCxnSpPr>
        <p:spPr bwMode="auto">
          <a:xfrm rot="5399978" flipH="1" flipV="1">
            <a:off x="10603599" y="2309756"/>
            <a:ext cx="602687" cy="16836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9996969" name=""/>
          <p:cNvSpPr txBox="1"/>
          <p:nvPr/>
        </p:nvSpPr>
        <p:spPr bwMode="auto">
          <a:xfrm flipH="0" flipV="0">
            <a:off x="10177207" y="1566285"/>
            <a:ext cx="2353181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Fire OS</a:t>
            </a:r>
            <a:endParaRPr sz="2400"/>
          </a:p>
        </p:txBody>
      </p:sp>
      <p:sp>
        <p:nvSpPr>
          <p:cNvPr id="1761782079" name=""/>
          <p:cNvSpPr txBox="1"/>
          <p:nvPr/>
        </p:nvSpPr>
        <p:spPr bwMode="auto">
          <a:xfrm flipH="0" flipV="0">
            <a:off x="5624098" y="2947528"/>
            <a:ext cx="2161288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400"/>
              <a:t>Chrome OS</a:t>
            </a:r>
            <a:endParaRPr sz="2400"/>
          </a:p>
        </p:txBody>
      </p:sp>
      <p:cxnSp>
        <p:nvCxnSpPr>
          <p:cNvPr id="1340117309" name=""/>
          <p:cNvCxnSpPr>
            <a:cxnSpLocks/>
            <a:endCxn id="1761782079" idx="0"/>
          </p:cNvCxnSpPr>
          <p:nvPr/>
        </p:nvCxnSpPr>
        <p:spPr bwMode="auto">
          <a:xfrm rot="5399978" flipH="0" flipV="0">
            <a:off x="6671068" y="2439473"/>
            <a:ext cx="541729" cy="474379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832529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685570"/>
          </a:xfrm>
        </p:spPr>
        <p:txBody>
          <a:bodyPr/>
          <a:lstStyle/>
          <a:p>
            <a:pPr>
              <a:defRPr/>
            </a:pPr>
            <a:r>
              <a:rPr sz="2400"/>
              <a:t>А есть ли ещё уникальные ОС?</a:t>
            </a:r>
            <a:endParaRPr sz="2400"/>
          </a:p>
        </p:txBody>
      </p:sp>
      <p:sp>
        <p:nvSpPr>
          <p:cNvPr id="16947168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139072"/>
            <a:ext cx="5339325" cy="5037890"/>
          </a:xfrm>
        </p:spPr>
        <p:txBody>
          <a:bodyPr/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IBM z/OS</a:t>
            </a:r>
            <a:r>
              <a:rPr sz="1800"/>
              <a:t> – с 1970-х до наших дней. До сих пор используется в банковской сфере для обработки транзакций, в телекоммуникациях для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биллинговых систем, управления абонентами и данных о вызовах, управления производственными мощностями.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Используется одной из крупнейших банковских компаний в мире -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JPMorgan Chase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Последнее обновление: 29 сентября 2023г.</a:t>
            </a:r>
            <a:endParaRPr sz="1800"/>
          </a:p>
        </p:txBody>
      </p:sp>
      <p:pic>
        <p:nvPicPr>
          <p:cNvPr id="10376758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235437" y="1050695"/>
            <a:ext cx="5467349" cy="3686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621385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685570"/>
          </a:xfrm>
        </p:spPr>
        <p:txBody>
          <a:bodyPr/>
          <a:lstStyle/>
          <a:p>
            <a:pPr>
              <a:defRPr/>
            </a:pPr>
            <a:r>
              <a:rPr sz="2400"/>
              <a:t>А есть ли ещё уникальные ОС?</a:t>
            </a:r>
            <a:endParaRPr sz="2400"/>
          </a:p>
        </p:txBody>
      </p:sp>
      <p:sp>
        <p:nvSpPr>
          <p:cNvPr id="163672475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139072"/>
            <a:ext cx="5257799" cy="5037890"/>
          </a:xfrm>
        </p:spPr>
        <p:txBody>
          <a:bodyPr/>
          <a:lstStyle/>
          <a:p>
            <a:pPr marL="228600" marR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OpenVMS</a:t>
            </a:r>
            <a:r>
              <a:rPr sz="1800"/>
              <a:t> – с 1970-х до наших дней.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Применяется для построения отказоустойчивых систем высокой готовности и mission-critical применений.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Среди заказчиков OpenVMS преобладают оборонные структуры и банки,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телекоммуникационные компании, предприятия непрерывного цикла (АЭС).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Используется в Парижском метро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Последнее обновление: 15 июня2023г.</a:t>
            </a:r>
            <a:endParaRPr sz="1800"/>
          </a:p>
        </p:txBody>
      </p:sp>
      <p:pic>
        <p:nvPicPr>
          <p:cNvPr id="12346699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706778" y="1139072"/>
            <a:ext cx="4724226" cy="3588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25715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685570"/>
          </a:xfrm>
        </p:spPr>
        <p:txBody>
          <a:bodyPr/>
          <a:lstStyle/>
          <a:p>
            <a:pPr>
              <a:defRPr/>
            </a:pPr>
            <a:r>
              <a:rPr sz="2400"/>
              <a:t>А есть ли ещё уникальные ОС?</a:t>
            </a:r>
            <a:endParaRPr sz="2400"/>
          </a:p>
        </p:txBody>
      </p:sp>
      <p:sp>
        <p:nvSpPr>
          <p:cNvPr id="109897210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139072"/>
            <a:ext cx="4553758" cy="5037890"/>
          </a:xfrm>
        </p:spPr>
        <p:txBody>
          <a:bodyPr/>
          <a:lstStyle/>
          <a:p>
            <a:pPr marL="228600" marR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HarmonyOS NEXT</a:t>
            </a:r>
            <a:r>
              <a:rPr sz="1800"/>
              <a:t> – с 4 августа 2023. ОС от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Huawei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sz="1800"/>
              <a:t>с собственным ядром. Не поддерживает Android приложения.</a:t>
            </a:r>
            <a:endParaRPr sz="1800"/>
          </a:p>
          <a:p>
            <a:pPr marL="228600" marR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1800"/>
              <a:t>Используется в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Huawei</a:t>
            </a:r>
            <a:r>
              <a:rPr lang="ru-RU" sz="1800"/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Mate 60, Mate 60 Pro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 Mate X5. Выпускается только в Китае.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Последнее обновление: 30 августа 2024г.</a:t>
            </a:r>
            <a:endParaRPr sz="1800"/>
          </a:p>
        </p:txBody>
      </p:sp>
      <p:pic>
        <p:nvPicPr>
          <p:cNvPr id="20936825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190970" y="365124"/>
            <a:ext cx="2573899" cy="5679739"/>
          </a:xfrm>
          <a:prstGeom prst="rect">
            <a:avLst/>
          </a:prstGeom>
        </p:spPr>
      </p:pic>
      <p:pic>
        <p:nvPicPr>
          <p:cNvPr id="45950139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62932" y="365124"/>
            <a:ext cx="2477504" cy="5734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62486287" name="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 bwMode="auto">
          <a:xfrm>
            <a:off x="7227302" y="782721"/>
            <a:ext cx="4114800" cy="1066799"/>
          </a:xfrm>
          <a:prstGeom prst="rect">
            <a:avLst/>
          </a:prstGeom>
        </p:spPr>
      </p:pic>
      <p:pic>
        <p:nvPicPr>
          <p:cNvPr id="41707058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9330739" y="2266421"/>
            <a:ext cx="1666874" cy="1666874"/>
          </a:xfrm>
          <a:prstGeom prst="rect">
            <a:avLst/>
          </a:prstGeom>
        </p:spPr>
      </p:pic>
      <p:pic>
        <p:nvPicPr>
          <p:cNvPr id="198944496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568092" y="2384565"/>
            <a:ext cx="2038349" cy="2238374"/>
          </a:xfrm>
          <a:prstGeom prst="rect">
            <a:avLst/>
          </a:prstGeom>
        </p:spPr>
      </p:pic>
      <p:pic>
        <p:nvPicPr>
          <p:cNvPr id="67699609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833437" y="894012"/>
            <a:ext cx="1666874" cy="1666874"/>
          </a:xfrm>
          <a:prstGeom prst="rect">
            <a:avLst/>
          </a:prstGeom>
        </p:spPr>
      </p:pic>
      <p:pic>
        <p:nvPicPr>
          <p:cNvPr id="1620666039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833437" y="3463256"/>
            <a:ext cx="1666874" cy="1666874"/>
          </a:xfrm>
          <a:prstGeom prst="rect">
            <a:avLst/>
          </a:prstGeom>
        </p:spPr>
      </p:pic>
      <p:pic>
        <p:nvPicPr>
          <p:cNvPr id="324597369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4347442" y="473686"/>
            <a:ext cx="1684868" cy="1684868"/>
          </a:xfrm>
          <a:prstGeom prst="rect">
            <a:avLst/>
          </a:prstGeom>
        </p:spPr>
      </p:pic>
      <p:pic>
        <p:nvPicPr>
          <p:cNvPr id="479989981" name=""/>
          <p:cNvPicPr>
            <a:picLocks noChangeAspect="1"/>
          </p:cNvPicPr>
          <p:nvPr/>
        </p:nvPicPr>
        <p:blipFill>
          <a:blip r:embed="rId10"/>
          <a:srcRect l="22863" t="11428" r="22328" b="9673"/>
          <a:stretch/>
        </p:blipFill>
        <p:spPr bwMode="auto">
          <a:xfrm flipH="0" flipV="0">
            <a:off x="3448018" y="2266421"/>
            <a:ext cx="1384029" cy="1345197"/>
          </a:xfrm>
          <a:prstGeom prst="rect">
            <a:avLst/>
          </a:prstGeom>
        </p:spPr>
      </p:pic>
      <p:pic>
        <p:nvPicPr>
          <p:cNvPr id="551891399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>
            <a:off x="3396413" y="4211052"/>
            <a:ext cx="1666874" cy="1666874"/>
          </a:xfrm>
          <a:prstGeom prst="rect">
            <a:avLst/>
          </a:prstGeom>
        </p:spPr>
      </p:pic>
      <p:pic>
        <p:nvPicPr>
          <p:cNvPr id="1981619891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5569210" y="5031434"/>
            <a:ext cx="1513157" cy="1519091"/>
          </a:xfrm>
          <a:prstGeom prst="rect">
            <a:avLst/>
          </a:prstGeom>
        </p:spPr>
      </p:pic>
      <p:pic>
        <p:nvPicPr>
          <p:cNvPr id="1775352190" name="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/>
        </p:blipFill>
        <p:spPr bwMode="auto">
          <a:xfrm flipH="0" flipV="0">
            <a:off x="9658684" y="5031434"/>
            <a:ext cx="1169679" cy="11696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487575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595730"/>
          </a:xfrm>
        </p:spPr>
        <p:txBody>
          <a:bodyPr/>
          <a:lstStyle/>
          <a:p>
            <a:pPr>
              <a:defRPr/>
            </a:pPr>
            <a:r>
              <a:rPr sz="2400"/>
              <a:t>Что происходит по нажатию кнопки питания?</a:t>
            </a:r>
            <a:endParaRPr sz="2400"/>
          </a:p>
        </p:txBody>
      </p:sp>
      <p:sp>
        <p:nvSpPr>
          <p:cNvPr id="133814170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135023"/>
            <a:ext cx="10515600" cy="532626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1029" lvl="0" indent="-283879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Замыкание цепи.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Нажатие кнопки питания замыкает электрическую цепь, посылая сигнал на блок питания (PSU).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1029" lvl="0" indent="-283879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rabicPeriod"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1029" lvl="0" indent="-283879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Инициализация блока питания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PSU проверяет наличие корректных выходных напряжений на своих каналах (например, +12В, +5В, +3.3В).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1029" lvl="0" indent="-283879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rabicPeriod"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1029" lvl="0" indent="-283879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Сигнал Power Good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PSU отправляет сигнал "Power Good" на материнскую плату, указывая на стабильность и достаточность напряжений для запуска системы.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1029" lvl="0" indent="-283879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rabicPeriod"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1029" lvl="0" indent="-283879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Инициализация материнской платы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 сигналу "Power Good" процессор (CPU) начинает выполнение первой инструкции с заранее определённого адреса (обычно это адрес, где находится стартовый код BIOS или UEFI)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1029" lvl="0" indent="-283879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rabicPeriod"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27936" marR="0" lvl="0" indent="-327936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rabicPeriod" startAt="5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Проверка обращения к памяти.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Процессор исполняет стартовый код, который находится в энергонезависимой памяти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Этот код выполняет первичные шаги для обеспечения корректной работы процессора и обращения к памяти.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27936" marR="0" lvl="0" indent="-327936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rabicPeriod" startAt="5"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27936" marR="0" lvl="0" indent="-327936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rabicPeriod" startAt="5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Запуск BIOS/UEFI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862707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595730"/>
          </a:xfrm>
        </p:spPr>
        <p:txBody>
          <a:bodyPr/>
          <a:lstStyle/>
          <a:p>
            <a:pPr>
              <a:defRPr/>
            </a:pPr>
            <a:r>
              <a:rPr sz="2400"/>
              <a:t>BIOS и UEFI</a:t>
            </a:r>
            <a:endParaRPr sz="2400"/>
          </a:p>
        </p:txBody>
      </p:sp>
      <p:sp>
        <p:nvSpPr>
          <p:cNvPr id="40354120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311775"/>
            <a:ext cx="10515600" cy="497275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BIOS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(Basic Input/Output System) и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UEFI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(Unified Extensible Firmware Interface) – это два различных типа прошивки, которые используются для инициализации аппаратной части компьютера и загрузки операционной системы.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28600" marR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BIOS существует уже давно и эволюционировал мало. Он появился с выпуском первых ПК в 1980-х.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 традиционного BIOS до сих пор есть серьёзные ограничения: проблемы с одновременной загрузкой нескольких устройств, ограничения на размер памяти, плохая защищённость.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28600" marR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BIOS пора было заменить. Intel начала работу над Extensible Firmware Interface (EFI) ещё в 1998 году. Apple выбрала EFI, перейдя на архитектуру Intel на своих Маках в 2006-м, но другие производители не  пошли за ней.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2007 Intel, AMD, Microsoft и производители PC договорились о новой  спецификации Unified Extensible Firmware Interface (UEFI),  унифицированный интерфейс расширяемой прошивки.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Поддержка UEFI в ОС Windows появилась с  выходом Windows Vista Service Pack 1 и Windows 7.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057447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595730"/>
          </a:xfrm>
        </p:spPr>
        <p:txBody>
          <a:bodyPr/>
          <a:lstStyle/>
          <a:p>
            <a:pPr>
              <a:defRPr/>
            </a:pPr>
            <a:r>
              <a:rPr sz="2400"/>
              <a:t>Загрузка ОС</a:t>
            </a:r>
            <a:endParaRPr sz="2400"/>
          </a:p>
        </p:txBody>
      </p:sp>
      <p:sp>
        <p:nvSpPr>
          <p:cNvPr id="56700959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066286"/>
            <a:ext cx="10515600" cy="54048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94023" indent="-394023">
              <a:buFont typeface="Arial"/>
              <a:buAutoNum type="arabicPeriod"/>
              <a:defRPr/>
            </a:pPr>
            <a:r>
              <a:rPr sz="1800"/>
              <a:t>Инициализация прошивки – BIOS/UEFI.</a:t>
            </a:r>
            <a:endParaRPr sz="1800"/>
          </a:p>
          <a:p>
            <a:pPr marL="750015" marR="0" lvl="1" indent="-349965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lphaL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Процессор (CPU) начинает выполнение инструкций с заранее определённого адреса после включения питания.</a:t>
            </a:r>
            <a:endParaRPr sz="1800" strike="noStrike" cap="none" spc="0"/>
          </a:p>
          <a:p>
            <a:pPr marL="750015" marR="0" lvl="1" indent="-349965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lphaL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BIOS/UEFI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инициализирует базовые компоненты системы, такие как память и периферийные устройства.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27936" marR="0" lvl="0" indent="-327936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POST (Power-On Self Test)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83929" marR="0" lvl="1" indent="-283879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lphaL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BIOS/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UEFI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выполняет тестирование основных компонентов системы (видеоадаптер, ОЗУ, процессор и другие устройства) для проверки их работоспособности.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83929" marR="0" lvl="1" indent="-283879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lphaL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 успешном завершении POST, BIOS издаёт звуковой сигнал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27936" marR="0" lvl="0" indent="-327936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Инициализация оборудования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83929" marR="0" lvl="1" indent="-283879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lphaL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Обнаружение и инициализация всех подключенных устройств (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клавиатура, мышь, дисководы,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жесткие диски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 другие периферийные устройства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27936" marR="0" lvl="0" indent="-327936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Boot Manager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83929" marR="0" lvl="1" indent="-283879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lphaL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Определение порядка загрузки на основе настроек конфигурации, заданных пользователем (диск, флешка и т.д.)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83929" marR="0" lvl="1" indent="-283879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lphaL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Поиск программы-загрузчика на загрузочном секторе (ESP/1-2 сектор MBR)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lvl="0" indent="-283879" algn="l" defTabSz="914400">
              <a:lnSpc>
                <a:spcPct val="90000"/>
              </a:lnSpc>
              <a:spcBef>
                <a:spcPts val="499"/>
              </a:spcBef>
              <a:spcAft>
                <a:spcPts val="0"/>
              </a:spcAft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Запуск загрузчика ОС</a:t>
            </a:r>
            <a:endParaRPr sz="1800" strike="noStrike" cap="none" spc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501796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484605"/>
            <a:ext cx="10515600" cy="569235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Операционная система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представляет собой совокупность взаимосвязанных программ,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координирующих действия вычислительной машины; под ее управлением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осуществляется выполнение программ.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indent="0" algn="l">
              <a:lnSpc>
                <a:spcPct val="89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Основная функция операционной системы — исполнять прикладные программы 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предоставлять интерфейс между программами и аппаратурой.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89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89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Немного подробнее: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осуществление диалога с пользователем;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ввод-вывод и управление данными;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запуск, планирование и организация процесса обработки программ;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распределение ресурсов (оперативной памяти, процессора, внешних устройств);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передача информации между различными внутренними устройствами;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программная поддержка работы периферийных устройств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598009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87637"/>
          </a:xfrm>
        </p:spPr>
        <p:txBody>
          <a:bodyPr/>
          <a:lstStyle/>
          <a:p>
            <a:pPr>
              <a:defRPr/>
            </a:pPr>
            <a:r>
              <a:rPr sz="2400"/>
              <a:t>Из чего состоит ОС?</a:t>
            </a:r>
            <a:endParaRPr sz="2400"/>
          </a:p>
        </p:txBody>
      </p:sp>
      <p:sp>
        <p:nvSpPr>
          <p:cNvPr id="214577012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8" y="1311776"/>
            <a:ext cx="10515600" cy="486518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 Загрузчик ОС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Программа, которая загружает файлы операционной системы, когда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пользователь запускает компьютер.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Ядро ОС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В ОС выделяется некоторая часть важных модулей, которые должны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постоянно находиться в оперативной памяти для более эффективной организации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вычислительного процесса. Эту часть в ОС называют ядром.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3. Драйверы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Дополнительный софт для управления устройствами, которые подключают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 ПК.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4. Командный процессор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Передает действия пользователя компьютеру (ЭВМ), чтобы тот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их обработал.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5. Пользовательский интерфейс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Графический или консольный.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939279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734668"/>
          </a:xfrm>
        </p:spPr>
        <p:txBody>
          <a:bodyPr/>
          <a:lstStyle/>
          <a:p>
            <a:pPr>
              <a:defRPr/>
            </a:pPr>
            <a:r>
              <a:rPr sz="2400"/>
              <a:t>Что делает загрузчик ОС?</a:t>
            </a:r>
            <a:endParaRPr sz="2400"/>
          </a:p>
        </p:txBody>
      </p:sp>
      <p:sp>
        <p:nvSpPr>
          <p:cNvPr id="1151710882" name="Content Placeholder 2"/>
          <p:cNvSpPr>
            <a:spLocks noGrp="1"/>
          </p:cNvSpPr>
          <p:nvPr>
            <p:ph idx="1"/>
          </p:nvPr>
        </p:nvSpPr>
        <p:spPr bwMode="auto">
          <a:xfrm>
            <a:off x="838198" y="1305186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49965" indent="-3499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Загрузка операционной системы: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buFont typeface="Arial"/>
              <a:buChar char="–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Загрузчик загружает ядро операционной системы в память.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Font typeface="Arial"/>
              <a:buChar char="–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Ядро инициализирует более высокоуровневое взаимодействие с аппаратной частью и начинает загрузку необходимых драйверов и сервисов.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marR="0" indent="-349965" algn="l" defTabSz="914400">
              <a:lnSpc>
                <a:spcPct val="87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2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Инициализация ОС: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buFont typeface="Arial"/>
              <a:buChar char="–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Операционная система завершает процесс загрузки, что включает инициализацию всех необходимых компонентов, служб и драйверов.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buFont typeface="Arial"/>
              <a:buChar char="–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Загружается пользовательский интерфейс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buFont typeface="Arial"/>
              <a:buChar char="–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Система готова к работе, а пользователь получает доступ к среде операционной системы.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330743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365124"/>
            <a:ext cx="10515600" cy="607014"/>
          </a:xfrm>
        </p:spPr>
        <p:txBody>
          <a:bodyPr/>
          <a:lstStyle/>
          <a:p>
            <a:pPr>
              <a:defRPr/>
            </a:pPr>
            <a:r>
              <a:rPr sz="2400"/>
              <a:t>BIOS или UEFI?</a:t>
            </a:r>
            <a:endParaRPr sz="2400"/>
          </a:p>
        </p:txBody>
      </p:sp>
      <p:graphicFrame>
        <p:nvGraphicFramePr>
          <p:cNvPr id="22777433" name=""/>
          <p:cNvGraphicFramePr>
            <a:graphicFrameLocks xmlns:a="http://schemas.openxmlformats.org/drawingml/2006/main"/>
          </p:cNvGraphicFramePr>
          <p:nvPr/>
        </p:nvGraphicFramePr>
        <p:xfrm>
          <a:off x="838198" y="1705465"/>
          <a:ext cx="10455625" cy="321944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{5940675A-B579-460E-94D1-54222C63F5DA}</a:tableStyleId>
              </a:tblPr>
              <a:tblGrid>
                <a:gridCol w="5218287"/>
                <a:gridCol w="5218287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BIOS</a:t>
                      </a:r>
                      <a:endParaRPr/>
                    </a:p>
                  </a:txBody>
                  <a:tcPr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UEFI</a:t>
                      </a:r>
                      <a:endParaRPr/>
                    </a:p>
                  </a:txBody>
                  <a:tcPr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До 4 разделов, &lt;= 2ТБ каждый</a:t>
                      </a:r>
                      <a:endParaRPr/>
                    </a:p>
                  </a:txBody>
                  <a:tcPr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 marL="0" marR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/>
                        <a:t>До 128 раздел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ов,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~ до 18,8 млн ТБ каждый</a:t>
                      </a:r>
                      <a:endParaRPr/>
                    </a:p>
                  </a:txBody>
                  <a:tcPr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Средства защиты: пароль</a:t>
                      </a:r>
                      <a:endParaRPr/>
                    </a:p>
                  </a:txBody>
                  <a:tcPr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Secure Boot</a:t>
                      </a:r>
                      <a:r>
                        <a:rPr/>
                        <a:t>: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предотвращает запуск несанкционированных загрузчиков (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проверка цифровых подписей для загрузочных модулей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)</a:t>
                      </a:r>
                      <a:endParaRPr/>
                    </a:p>
                  </a:txBody>
                  <a:tcPr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Нет параллельной загрузки устройств</a:t>
                      </a:r>
                      <a:endParaRPr/>
                    </a:p>
                  </a:txBody>
                  <a:tcPr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Поддержка параллельной инициализации устройств</a:t>
                      </a:r>
                      <a:endParaRPr/>
                    </a:p>
                  </a:txBody>
                  <a:tcPr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Практически не поддерживается современным железом</a:t>
                      </a:r>
                      <a:endParaRPr/>
                    </a:p>
                  </a:txBody>
                  <a:tcPr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/>
                        <a:t>Поддержка последних технологий</a:t>
                      </a:r>
                      <a:endParaRPr/>
                    </a:p>
                  </a:txBody>
                  <a:tcPr>
                    <a:lnL w="19049" algn="ctr">
                      <a:solidFill>
                        <a:srgbClr val="000000"/>
                      </a:solidFill>
                    </a:lnL>
                    <a:lnR w="19049" algn="ctr">
                      <a:solidFill>
                        <a:srgbClr val="000000"/>
                      </a:solidFill>
                    </a:lnR>
                    <a:lnT w="19049" algn="ctr">
                      <a:solidFill>
                        <a:srgbClr val="000000"/>
                      </a:solidFill>
                    </a:lnT>
                    <a:lnB w="19049" algn="ctr">
                      <a:solidFill>
                        <a:srgbClr val="000000"/>
                      </a:solidFill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10</cp:revision>
  <dcterms:modified xsi:type="dcterms:W3CDTF">2024-09-03T03:31:28Z</dcterms:modified>
  <cp:category/>
  <cp:contentStatus/>
  <cp:version/>
</cp:coreProperties>
</file>