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86483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91893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6370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32FA3-28A5-6150-EA36-11F63FB57DF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9654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0358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38771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1F4C01-E2FF-1799-A941-CCE943A2A7E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969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02174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660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A9E358-9274-C2BE-2565-20517BC9F46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8771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9468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861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BB2316-205C-B202-57FA-A839A80CED3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647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97057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1806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40E32A-0169-BA7D-3755-04B51074B0B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218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8454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2490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4C8188-7F4B-F7B6-A64D-673C46C9C68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22809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35232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49012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88C480-B124-D8EF-E189-DB49DA3B154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0025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066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12058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C321A0-0D9F-4151-AED5-033F1AEE3A50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83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12171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58103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DC6380-5DD9-11E9-27FE-A07E78AFBA2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4607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24051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84715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B96D84-F194-26A6-8F3E-7A7258F8CD0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25601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4412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59200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108B84-04ED-B281-5B07-BAA5555CBE6C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73572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65338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91062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C4D38E-4B0A-553E-9BA2-13AF727B28A4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8773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52602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12874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22EA30-0564-1496-9C81-223078F5961A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109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70743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77473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2EE902-FE40-991B-78B0-2B27DAE1454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5602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83781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19101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7188CD-2886-3E81-33C0-830B802806E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1128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9820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20543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C3A6A5-7193-D46B-2CBD-CB4F358DAA7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991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5636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65537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30A618-FB98-643E-2C69-7BF2A8B2139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83959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2100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84029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B5E3AB-635F-44DF-23A0-06F678447EC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387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95967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34038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CDF164-4A5E-6739-A8AC-932FBD872CA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1717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0624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06607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5A0DDE-2DCB-684F-EBDC-FC238D74FAE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83878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67262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49634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0A64C8-BE0F-8215-5DBB-2C3A0FA9CE3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60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работа в командной строке</a:t>
            </a:r>
            <a:endParaRPr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476907" y="4683943"/>
            <a:ext cx="1191092" cy="573856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13297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файлами</a:t>
            </a:r>
            <a:endParaRPr sz="2400"/>
          </a:p>
        </p:txBody>
      </p:sp>
      <p:sp>
        <p:nvSpPr>
          <p:cNvPr id="117070483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Скопировать файл под другим именем: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fileName fileName2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Скопировать файл в вашу папку (которую создали первой)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fileName path/to/fileName2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Вернуться в домашнюю директорию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Удалить файл из вашей папки (первой)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rm path/to/file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Удалить тестовую папку целиком вместе с файлом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rm –r dirName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44164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пользователями</a:t>
            </a:r>
            <a:endParaRPr sz="2400"/>
          </a:p>
        </p:txBody>
      </p:sp>
      <p:sp>
        <p:nvSpPr>
          <p:cNvPr id="128240730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– запуск команды от имени администратора (от имени пользователя «root»)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sudo rm –rf / – лучше не пробовать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Создание 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useradd [options] username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Опции: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-m, --create-home: автоматически создает домашний каталог 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-d, --home-dir homeDir: устанавливает папку homeDir в качестве домашнего каталога новой учетной записи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-e, --expiredate EXPIRE_DATE: задает дату истечения срока действия (EXPIRE_DATE) новой учетной записи в формате ГГГГ-ММ-ДД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useradd -m harrypotter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04145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пользователями</a:t>
            </a:r>
            <a:endParaRPr sz="2400"/>
          </a:p>
        </p:txBody>
      </p:sp>
      <p:sp>
        <p:nvSpPr>
          <p:cNvPr id="22330266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Изменение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usermod [options] username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Опции: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-aG, --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groups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добавляет пользователя в указанные группы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-p,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password: устанавливает пароль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useradd -aG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hogwarts gryffindor</a:t>
            </a: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userdel [options] username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-f, --force: принудительно выполняет действия, которые в ином случае бы не выполнились, например, удаление пользователя, вошедшего в систему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-r, --remove: удаляет домашний каталог 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userdel –r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voldemort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2951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группами</a:t>
            </a:r>
            <a:endParaRPr sz="2400"/>
          </a:p>
        </p:txBody>
      </p:sp>
      <p:sp>
        <p:nvSpPr>
          <p:cNvPr id="148934842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groups – получить все группы текущего пользователя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groupadd [options] group – добавить новую группу в систему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-U, --users: задает список пользователей-членов этой группы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groupadd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slytherin –U malfoy snape</a:t>
            </a: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56443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пользователями</a:t>
            </a:r>
            <a:endParaRPr sz="2400"/>
          </a:p>
        </p:txBody>
      </p:sp>
      <p:sp>
        <p:nvSpPr>
          <p:cNvPr id="12457834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Изменение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пароля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passwd [options] [username]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указан, то автоматически подставляет текущего пользователя. Если меняете пароль другого юзера, то нужно добавить «sudo»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Опции: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-d, --delete: удаляет пароль для указанной учетной записи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-x, --maxdays MAX_DAYS: устанавливает максимальное количество дней до смены пароля на MAX_DAYS. В течение этого периода пользователь может использовать свой пароль.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passwd username</a:t>
            </a: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078572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33298" y="4428633"/>
            <a:ext cx="5041008" cy="1784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8590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Кто я? Где я? Кто эти люди?</a:t>
            </a:r>
            <a:endParaRPr sz="2400"/>
          </a:p>
        </p:txBody>
      </p:sp>
      <p:sp>
        <p:nvSpPr>
          <p:cNvPr id="1982963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Итак, вы используете Linux. И вы можете быть не один.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id: получить информацию о текущем пользователе (его id, в какие группы он включён)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who: отображает пользователей, которые залогинены на данный момент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отображает имена всех подключенных пользователей, откуда и в какое время они вошли в систему, текущую статистику использования и какую программу они используют в данный момент (или использовали в качестве последней программы).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11980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Фильтрация строк в файле</a:t>
            </a:r>
            <a:endParaRPr sz="2400"/>
          </a:p>
        </p:txBody>
      </p:sp>
      <p:sp>
        <p:nvSpPr>
          <p:cNvPr id="18984416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 grep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grep [опции] шаблон [&lt;путь к файлу или папке&gt;]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Опции grep — дополнительные параметры, которые позволяют настраивать разные условия для поиска или вывода, такие как учет регистра или вывод названия файла.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Шаблон — любая строка или регулярное выражение, используемые для поиска определенного текстового паттерна.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означает имя файла или папки, где производится поиск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grep Alla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test.txt: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16PM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Adel G.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Alla G.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Sergey M.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0723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Доступ к файлам</a:t>
            </a:r>
            <a:endParaRPr sz="2400"/>
          </a:p>
        </p:txBody>
      </p:sp>
      <p:sp>
        <p:nvSpPr>
          <p:cNvPr id="21283491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sz="1800" b="0"/>
              <a:t>Посмотреть всех пользователей:</a:t>
            </a:r>
            <a:br>
              <a:rPr sz="1800" b="0"/>
            </a:br>
            <a:br>
              <a:rPr sz="1800" b="0"/>
            </a:br>
            <a:r>
              <a:rPr sz="1800" b="0"/>
              <a:t>cat /etc/passwd</a:t>
            </a:r>
            <a:endParaRPr sz="1800" b="0"/>
          </a:p>
          <a:p>
            <a:pPr marL="394023" indent="-394023">
              <a:buFont typeface="Arial"/>
              <a:buAutoNum type="arabicPeriod"/>
              <a:defRPr/>
            </a:pPr>
            <a:r>
              <a:rPr sz="1800" b="0"/>
              <a:t>Посмотреть все группы:</a:t>
            </a:r>
            <a:br>
              <a:rPr sz="1800" b="0"/>
            </a:br>
            <a:br>
              <a:rPr sz="1800" b="0"/>
            </a:br>
            <a:r>
              <a:rPr sz="1800" b="0"/>
              <a:t>cat /etc/groups</a:t>
            </a:r>
            <a:endParaRPr sz="1800" b="0"/>
          </a:p>
          <a:p>
            <a:pPr marL="394023" indent="-394023">
              <a:buFont typeface="Arial"/>
              <a:buAutoNum type="arabicPeriod"/>
              <a:defRPr/>
            </a:pPr>
            <a:r>
              <a:rPr sz="1800"/>
              <a:t>Вывести все файлы в папке с их текущими разрешениями:</a:t>
            </a:r>
            <a:br>
              <a:rPr sz="1800"/>
            </a:br>
            <a:br>
              <a:rPr sz="1800"/>
            </a:br>
            <a:r>
              <a:rPr sz="1800"/>
              <a:t>		</a:t>
            </a:r>
            <a:r>
              <a:rPr sz="1800" b="1"/>
              <a:t>ls -l</a:t>
            </a:r>
            <a:endParaRPr sz="1800" b="1"/>
          </a:p>
          <a:p>
            <a:pPr marL="0" indent="0">
              <a:buFont typeface="Arial"/>
              <a:buNone/>
              <a:defRPr/>
            </a:pPr>
            <a:br>
              <a:rPr sz="1800" b="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drwxr-xr-x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-rw-rw-r--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1 2 3 4 5 6 7 8 9 10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 r w x r  -  x  r -  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– папка или файл; 2, 3, 4 – права текущего юзера; 5, 6, 7 – права группы; 8, 9, 10 – права остальных юзеров.</a:t>
            </a:r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8864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528456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pic>
        <p:nvPicPr>
          <p:cNvPr id="1926767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9354" y="1728246"/>
            <a:ext cx="10906124" cy="370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1610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Доступ к файлам</a:t>
            </a:r>
            <a:endParaRPr sz="2400"/>
          </a:p>
        </p:txBody>
      </p:sp>
      <p:sp>
        <p:nvSpPr>
          <p:cNvPr id="11625026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sz="1800" b="0"/>
              <a:t>chown – изменить владельца файла</a:t>
            </a:r>
            <a:br>
              <a:rPr sz="1800" b="0"/>
            </a:br>
            <a:br>
              <a:rPr sz="1800" b="0"/>
            </a:br>
            <a:r>
              <a:rPr sz="1800" b="1"/>
              <a:t>sudo chown [options] user:group fileName</a:t>
            </a:r>
            <a:br>
              <a:rPr sz="1800" b="0"/>
            </a:br>
            <a:br>
              <a:rPr sz="1800" b="0"/>
            </a:br>
            <a:r>
              <a:rPr sz="1800" b="0"/>
              <a:t>-r – для каталогов, изменить владельца на всех вложенных файлах в каталоге</a:t>
            </a:r>
            <a:br>
              <a:rPr sz="1800" b="0"/>
            </a:br>
            <a:br>
              <a:rPr sz="1800" b="0"/>
            </a:br>
            <a:r>
              <a:rPr sz="1800" b="0"/>
              <a:t>sudo chown neville:gryffindor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livingRoomPasswords.txt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chown -r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hermione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:gryffindor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homework/</a:t>
            </a:r>
            <a:endParaRPr sz="1800" b="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0"/>
              <a:t>chmod – изменить права на файл</a:t>
            </a:r>
            <a:br>
              <a:rPr sz="1800" b="0"/>
            </a:br>
            <a:br>
              <a:rPr sz="1800" b="0"/>
            </a:br>
            <a:r>
              <a:rPr sz="1800" b="1"/>
              <a:t>sudo chmod [options] [permission] fileName</a:t>
            </a:r>
            <a:br>
              <a:rPr sz="1800" b="0"/>
            </a:br>
            <a:br>
              <a:rPr sz="1800" b="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 – для каталогов, изменить права на всех вложенных файлах в каталоге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+x – выдать права на выполнение файла всем юзерам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chmod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740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livingRoomPasswords.txt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chmod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+x progName</a:t>
            </a:r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46470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515600" cy="490041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запускайте команды, которых вы не знаете. Копировать команды из интернета и вводить их в терминал, не понимая, что они делают, — плохая практика.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RTFM (read the fucking manual)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Терминал хорош ещё и тем, что содержит встроенную подробную справку по всем командам — её можно вызвать командами man или help.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запускайте команды от имени администратора без необходимости!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4658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744486"/>
          </a:xfrm>
        </p:spPr>
        <p:txBody>
          <a:bodyPr/>
          <a:lstStyle/>
          <a:p>
            <a:pPr>
              <a:defRPr/>
            </a:pPr>
            <a:r>
              <a:rPr sz="2400"/>
              <a:t>Пакетный менеджер apt</a:t>
            </a:r>
            <a:endParaRPr sz="2400"/>
          </a:p>
        </p:txBody>
      </p:sp>
      <p:sp>
        <p:nvSpPr>
          <p:cNvPr id="12966280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4"/>
            <a:ext cx="10190200" cy="51552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Программы для Linux распространяются в архивах, содержащих множество файлов, а не один исполняемый, как это обычно происходит в случае Windows. Такие архивы, содержащие файлы самой программы, метаданные и другие файлы, принято называть пакетами.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Пакетный менеджер распаковывает архив, организует установку частей ПО и их зависимостей.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Команды apt: 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apt command packageName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search - поиск в описаниях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show - показ сведений о пакете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install - установка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reinstall - переустановка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remove - удаление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autoremove - автоматическое удаление всех неиспользуемых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update - обновление списка доступных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upgrade - обновление системы путем установки/обновления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2691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744486"/>
          </a:xfrm>
        </p:spPr>
        <p:txBody>
          <a:bodyPr/>
          <a:lstStyle/>
          <a:p>
            <a:pPr>
              <a:defRPr/>
            </a:pPr>
            <a:r>
              <a:rPr sz="2400"/>
              <a:t>Пакетный менеджер apt</a:t>
            </a:r>
            <a:endParaRPr sz="2400"/>
          </a:p>
        </p:txBody>
      </p:sp>
      <p:sp>
        <p:nvSpPr>
          <p:cNvPr id="148365163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4"/>
            <a:ext cx="10190200" cy="51552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Перед установкой пакета вызываем обновление списка пакетов и их версий: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apt update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 необходимости можно выкачать обновления сразу для всех пакетов: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apt upgrade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Установка конкретного пакета: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apt install gcc</a:t>
            </a: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установке пакета и его зависимостей apt запросит подтверждение: соглашаемся с помощью нажатия на enter/ввода Y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870973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744486"/>
          </a:xfrm>
        </p:spPr>
        <p:txBody>
          <a:bodyPr/>
          <a:lstStyle/>
          <a:p>
            <a:pPr>
              <a:defRPr/>
            </a:pPr>
            <a:r>
              <a:rPr sz="2400"/>
              <a:t>Пакетный менеджер apt</a:t>
            </a:r>
            <a:endParaRPr sz="2400"/>
          </a:p>
        </p:txBody>
      </p:sp>
      <p:pic>
        <p:nvPicPr>
          <p:cNvPr id="1749652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24" y="1708608"/>
            <a:ext cx="12172950" cy="4362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51023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Комбинации клавиш</a:t>
            </a:r>
            <a:endParaRPr sz="2400"/>
          </a:p>
        </p:txBody>
      </p:sp>
      <p:sp>
        <p:nvSpPr>
          <p:cNvPr id="162487291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515600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2" indent="-394022">
              <a:buFont typeface="Arial"/>
              <a:buAutoNum type="arabicPeriod"/>
              <a:defRPr/>
            </a:pPr>
            <a:r>
              <a:rPr sz="1800" b="1"/>
              <a:t>Ctrl + Alt + T</a:t>
            </a:r>
            <a:r>
              <a:rPr sz="1800"/>
              <a:t> / Alt + T – открыть терминал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TAB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1 нажатие – дополнить команду, 2 нажатия – предложить все варианты дополнения.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Стрелка вверх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предыдущая команда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C – прервать команду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Ctrl + Shift + T – открыть новую вкладку в терминале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Ctrl + A – перейти в начало строки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Ctrl + E – перейти в конец строки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Ctrl + U – удалить строку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Как копировать в терминале:</a:t>
            </a:r>
            <a:endParaRPr sz="1800"/>
          </a:p>
          <a:p>
            <a:pPr marL="794072" lvl="1" indent="-394022">
              <a:buFont typeface="Arial"/>
              <a:buAutoNum type="arabicPeriod"/>
              <a:defRPr/>
            </a:pPr>
            <a:r>
              <a:rPr sz="1800"/>
              <a:t>Выделить текст в терминале и нажать на колесо мыши: автоматически вставит текст в терминал</a:t>
            </a:r>
            <a:endParaRPr sz="1800"/>
          </a:p>
          <a:p>
            <a:pPr marL="794072" lvl="1" indent="-394022">
              <a:buFont typeface="Arial"/>
              <a:buAutoNum type="arabicPeriod"/>
              <a:defRPr/>
            </a:pPr>
            <a:r>
              <a:rPr sz="1800"/>
              <a:t>Мышкой выделить – правая кнопка скопировать/вставить</a:t>
            </a:r>
            <a:endParaRPr sz="1800"/>
          </a:p>
          <a:p>
            <a:pPr marL="794072" lvl="1" indent="-394022">
              <a:buFont typeface="Arial"/>
              <a:buAutoNum type="arabicPeriod"/>
              <a:defRPr/>
            </a:pPr>
            <a:r>
              <a:rPr sz="1800"/>
              <a:t>Ctrl + Shift + C, Ctrl + Shift + V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14014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Синтаксис</a:t>
            </a:r>
            <a:endParaRPr sz="2400"/>
          </a:p>
        </p:txBody>
      </p:sp>
      <p:sp>
        <p:nvSpPr>
          <p:cNvPr id="74987026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515600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Обычно команды в Linux имеют следующий синтаксис:</a:t>
            </a:r>
            <a:endParaRPr sz="2000">
              <a:latin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команда аргументы</a:t>
            </a:r>
            <a:endParaRPr sz="2000" b="1">
              <a:latin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команда — действие, которое нужно выполнить;</a:t>
            </a:r>
            <a:endParaRPr sz="2000">
              <a:latin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аргумент — файл, доп. информация или функция, с которой нужно выполнить действие.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Аргументы пишутся через пробел.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Примеры: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cd /home/username: cd – команда,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/home/username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аргумент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apt install telegram: apt – команда, install – аргумент 1,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telegram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аргумент 2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10165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папками</a:t>
            </a:r>
            <a:endParaRPr sz="2400"/>
          </a:p>
        </p:txBody>
      </p:sp>
      <p:sp>
        <p:nvSpPr>
          <p:cNvPr id="11937816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60741" cy="50767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Управление файлами: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2600" b="1"/>
              <a:t>.</a:t>
            </a:r>
            <a:r>
              <a:rPr sz="7200" b="1"/>
              <a:t> </a:t>
            </a:r>
            <a:r>
              <a:rPr sz="1800"/>
              <a:t>(точка) – текущая папка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2800" b="1"/>
              <a:t>..</a:t>
            </a:r>
            <a:r>
              <a:rPr sz="1800"/>
              <a:t> </a:t>
            </a:r>
            <a:r>
              <a:rPr sz="1800"/>
              <a:t>(2 точки) – папка на уровень выше по иерархии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 b="1"/>
              <a:t>~</a:t>
            </a:r>
            <a:r>
              <a:rPr sz="1800"/>
              <a:t> – путь до домашней папки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 b="1"/>
              <a:t>cd   </a:t>
            </a:r>
            <a:r>
              <a:rPr sz="1800"/>
              <a:t>&lt;dir name&gt; – перейти в папку «dir name»</a:t>
            </a:r>
            <a:br>
              <a:rPr sz="1800"/>
            </a:br>
            <a:br>
              <a:rPr sz="1800"/>
            </a:br>
            <a:r>
              <a:rPr sz="1800"/>
              <a:t>cd – перейти в домашний каталог</a:t>
            </a:r>
            <a:br>
              <a:rPr sz="1800"/>
            </a:br>
            <a:br>
              <a:rPr sz="1800"/>
            </a:br>
            <a:r>
              <a:rPr sz="1800"/>
              <a:t>cd   .. – перейти на уровень назад</a:t>
            </a:r>
            <a:br>
              <a:rPr sz="1800"/>
            </a:br>
            <a:br>
              <a:rPr sz="1800"/>
            </a:br>
            <a:r>
              <a:rPr sz="1800"/>
              <a:t>cd   /home/username/cats – перейти в папку «cats»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 b="1"/>
              <a:t>mkdir   </a:t>
            </a:r>
            <a:r>
              <a:rPr sz="1800"/>
              <a:t>&lt;dir name&gt; – cоздать папку «dir name»</a:t>
            </a:r>
            <a:br>
              <a:rPr sz="1800"/>
            </a:br>
            <a:br>
              <a:rPr sz="1800"/>
            </a:br>
            <a:r>
              <a:rPr sz="1800"/>
              <a:t>mkdir   cats – создать папку «cats»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 b="1"/>
              <a:t>ls </a:t>
            </a:r>
            <a:r>
              <a:rPr sz="1800"/>
              <a:t>– вывести на экран файлы в папке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301834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папками</a:t>
            </a:r>
            <a:endParaRPr sz="2400"/>
          </a:p>
        </p:txBody>
      </p:sp>
      <p:sp>
        <p:nvSpPr>
          <p:cNvPr id="20807341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60741" cy="50767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sz="1800"/>
              <a:t>Открыть консоль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alla@hostName: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</a:t>
            </a:r>
            <a:r>
              <a:rPr sz="1800"/>
              <a:t> </a:t>
            </a:r>
            <a:r>
              <a:rPr sz="1800" b="0"/>
              <a:t>		&lt;— вы в домашней папке</a:t>
            </a:r>
            <a:br>
              <a:rPr sz="1800"/>
            </a:b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Создать свою папку:	mkdir dirName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Перейти в папку:	cd dirName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alla@hostName: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~/dirName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&lt;— вы в своей папке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Вернуться из папки обратно в домашнюю:</a:t>
            </a:r>
            <a:br>
              <a:rPr sz="1800"/>
            </a:br>
            <a:br>
              <a:rPr sz="1800"/>
            </a:br>
            <a:r>
              <a:rPr sz="1800"/>
              <a:t>а. cd ~</a:t>
            </a:r>
            <a:br>
              <a:rPr sz="1800"/>
            </a:br>
            <a:r>
              <a:rPr sz="1800"/>
              <a:t>b. cd ../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Создать ещё одну тестовую папку с любым названием (допустим, «cats»)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Перейти в данную папку с помощью cd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75932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файлами</a:t>
            </a:r>
            <a:endParaRPr sz="2400"/>
          </a:p>
        </p:txBody>
      </p:sp>
      <p:sp>
        <p:nvSpPr>
          <p:cNvPr id="69028754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1. </a:t>
            </a:r>
            <a:r>
              <a:rPr sz="1800" b="1"/>
              <a:t>cat   </a:t>
            </a:r>
            <a:r>
              <a:rPr sz="1800"/>
              <a:t>&lt;имя файла&gt; – выводит на экран содержимое файла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cat   ~/home/username/file.txt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2. </a:t>
            </a:r>
            <a:r>
              <a:rPr sz="1800" b="1"/>
              <a:t>rm   </a:t>
            </a:r>
            <a:r>
              <a:rPr sz="1800"/>
              <a:t>&lt;путь к файлу&gt; – удалить файл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rm   a.txt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3. </a:t>
            </a:r>
            <a:r>
              <a:rPr sz="1800" b="1"/>
              <a:t>rm   </a:t>
            </a:r>
            <a:r>
              <a:rPr sz="1800" b="1"/>
              <a:t>-r</a:t>
            </a:r>
            <a:r>
              <a:rPr sz="1800"/>
              <a:t>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&lt;путь к папке&gt; – удалить папку рекурсивно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исходному файлу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копии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– скопировать файл в какую-то папку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  –r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исходной папки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копии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– скопировать папку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cp   –r   /home/cats   /home/cats2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5940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Консольный текстовый редактор nano</a:t>
            </a:r>
            <a:endParaRPr sz="2400"/>
          </a:p>
        </p:txBody>
      </p:sp>
      <p:sp>
        <p:nvSpPr>
          <p:cNvPr id="47667998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Консольный текстовый редактор nano: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открывает новый файл, имя задаётся при выходе из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&lt;fileName&gt; – открывает файл с именем «fileName». Если такого файла нет, то создаёт его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 – сохранит изменения. Может попросить ввести имя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 – выйти из редактора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текст*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имя файла*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Enter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текст*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3666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Консольный текстовый редактор nano</a:t>
            </a:r>
            <a:endParaRPr sz="2400"/>
          </a:p>
        </p:txBody>
      </p:sp>
      <p:sp>
        <p:nvSpPr>
          <p:cNvPr id="20531338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«тестовой» папке открыть текстовый редактор nano: 	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fileName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Ввести любой текст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Закрыть редактор: Ctrl S – сохранить; Ctrl X - выйти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Проверить наличие файла в папке: ls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Вывести содержимое файла на экран: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cat fileName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Снова открыть этот же файл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Изменить содержимое и сохранить изменения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Проверить изменения -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вывести содержимое файла на экран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2024-09-29T11:02:32Z</dcterms:modified>
  <cp:category/>
  <cp:contentStatus/>
  <cp:version/>
</cp:coreProperties>
</file>