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s/slide2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 /><Relationship Id="rId31" Type="http://schemas.openxmlformats.org/officeDocument/2006/relationships/tableStyles" Target="tableStyles.xml" /><Relationship Id="rId3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469296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36565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139807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CF47B0-B8EB-0704-9BE9-967DD8C0AC50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54625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007796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177247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5FF61D-0BD2-950E-35E2-0BAE84F041EC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005599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338241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235539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54A755-582A-785F-9E7F-448B7B267268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62747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37546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473599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64FB15-8562-6FBC-7DBC-DD574E38433B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95533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2251855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22693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FCFD0D-60A0-F140-B1DF-E43DE3DD4B7E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20891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409705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057771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20CFBD-DD14-375F-E80E-FA9A735D2F44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309184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475762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810847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03D232-1517-1251-F072-9812DE1AB8DB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38752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254158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093472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A4EB20-4E7A-3523-08E4-6F1EFEDAE993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56641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590200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48996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67ED8A-E151-8268-F143-92848EB8C646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92413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549119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23425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DDC2AA-DC20-270E-DE1C-5F6EEFE81310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262216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996112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1922434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7E35B3-32E0-7506-592F-D7284F1B110B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540464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9867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242703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4CD7AB-BD22-4639-7646-FA539128936C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089807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619105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947195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FC453A-F325-3282-019E-DCBB0EB3A560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682178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971535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25770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E78C932-7814-0671-3FBF-4ECC0B32119D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18919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98886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796295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002146-10E1-8880-F103-1519068CA181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20854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917912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533693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2CDE66-2E25-38BB-5885-2F3DC2B1D070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215480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296501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914492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BC10067-9F49-2819-5122-31904555B052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403574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77182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766286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126CAF-181B-3A63-8C3F-1EF99BCD3123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61436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403115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816855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E1A2FD-4067-01D7-BCB5-AE1477D47580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950511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009460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3683179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991061-0CDB-1550-EB98-517E78EFB3B6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552073F-1967-91E7-B04B-878501EEB01E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96859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993173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337883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DCE037-D2EF-33EE-94CC-7732D6900AA6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65239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250988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98329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DD9C32-75BF-127D-4957-6B162AE0535C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16352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122589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765094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0DF6718-1AD4-A5FF-D37A-3493D594AABF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3999" y="1122363"/>
            <a:ext cx="9144000" cy="2306637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US" sz="4800"/>
              <a:t>Bash скрипты</a:t>
            </a:r>
            <a:br>
              <a:rPr lang="en-US" sz="4800"/>
            </a:br>
            <a:r>
              <a:rPr lang="en-US" sz="4800"/>
              <a:t>Уровень: элементарно, Ватсон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0174097" y="5066907"/>
            <a:ext cx="1171453" cy="573856"/>
          </a:xfrm>
        </p:spPr>
        <p:txBody>
          <a:bodyPr/>
          <a:lstStyle/>
          <a:p>
            <a:pPr>
              <a:defRPr/>
            </a:pPr>
            <a:r>
              <a:rPr lang="en-US"/>
              <a:t>P2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014568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переменные</a:t>
            </a:r>
            <a:endParaRPr sz="2400"/>
          </a:p>
        </p:txBody>
      </p:sp>
      <p:sp>
        <p:nvSpPr>
          <p:cNvPr id="76239181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 b="1"/>
              <a:t>Использование переменных среды</a:t>
            </a:r>
            <a:r>
              <a:rPr sz="1800"/>
              <a:t>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			$имя переменной</a:t>
            </a:r>
            <a:br>
              <a:rPr sz="1800"/>
            </a:br>
            <a:r>
              <a:rPr sz="1800"/>
              <a:t>Попробуем в консоли: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			echo $SHELL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			echo $LANG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echo $PATH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Можно задать свою переменную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среды с помощью команды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export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export varName=’’value’’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Попробуем в консоли: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export TEST=’’Hello World’’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$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TEST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Удаление переменной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unset varName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590708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переменные</a:t>
            </a:r>
            <a:endParaRPr sz="2400"/>
          </a:p>
        </p:txBody>
      </p:sp>
      <p:sp>
        <p:nvSpPr>
          <p:cNvPr id="122187901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Пользовательские переменные</a:t>
            </a:r>
            <a:endParaRPr lang="ru-RU" sz="18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1. Объявление: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ИмяПеременной=значение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a=123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str=’’Hello World’’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Без пробела до и после равно!</a:t>
            </a:r>
            <a:endParaRPr lang="ru-RU" sz="18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 Обращение к переменной: так же как и с системной, через $: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			a=123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			echo $a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Можно вставлять переменные в строки: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			echo ‘’a=$a’’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199535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арифметика</a:t>
            </a:r>
            <a:endParaRPr sz="2400"/>
          </a:p>
        </p:txBody>
      </p:sp>
      <p:sp>
        <p:nvSpPr>
          <p:cNvPr id="132112684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Выведем на экран значение переменной</a:t>
            </a:r>
            <a:endParaRPr sz="1800"/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a=’’Hello World’’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$a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Арифметические операции: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необходимо использовать конструкцию вида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$((a+b))</a:t>
            </a:r>
            <a:endParaRPr lang="ru-RU" sz="18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a=5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b=10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c=$(($a + $b))	# строго говоря стоит писать а и б с $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d=$((a - b))	# но в случае вычислений вне операторов можно 						  	   $ опустить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981626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арифметика</a:t>
            </a:r>
            <a:endParaRPr sz="2400"/>
          </a:p>
        </p:txBody>
      </p:sp>
      <p:sp>
        <p:nvSpPr>
          <p:cNvPr id="109128765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Выведем на экран значение переменной</a:t>
            </a:r>
            <a:endParaRPr sz="1800"/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a=’’Hello World’’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$a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Арифметические операции: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необходимо использовать конструкцию вида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$((a+b))</a:t>
            </a:r>
            <a:endParaRPr lang="ru-RU" sz="18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a=5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b=10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c=$(($a + $b))	# строго говоря стоит писать а и б с $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d=$((a - b))	# но в случае вычислений вне операторов можно 						  	   $ опустить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506714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read</a:t>
            </a:r>
            <a:endParaRPr sz="2400"/>
          </a:p>
        </p:txBody>
      </p:sp>
      <p:sp>
        <p:nvSpPr>
          <p:cNvPr id="190213927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 b="1"/>
              <a:t>Ввод значений с клавиатуры</a:t>
            </a:r>
            <a:r>
              <a:rPr sz="1800"/>
              <a:t>: команда read</a:t>
            </a:r>
            <a:endParaRPr sz="1800"/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без аргументов считывает данные в системную переменную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$REPLY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$REPLY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varName – считывание данных в переменную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name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$name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a=’’ ’’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a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$a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479834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227650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read</a:t>
            </a:r>
            <a:endParaRPr sz="2400"/>
          </a:p>
        </p:txBody>
      </p:sp>
      <p:sp>
        <p:nvSpPr>
          <p:cNvPr id="88499668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844484"/>
            <a:ext cx="10515600" cy="574445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/>
              <a:t>Введём данные с клавиатуры 3 способами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‘’Введите что-нибудь:’’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			#ввод в системную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REPLY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‘’reply=$REPLY’’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‘’Введите имя:’’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name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#автосоздание переменной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name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‘’name=$name’’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a=0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b=0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‘’введите а:’’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a			#ввод в существующую переменную а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‘’введите b:’’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b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#ввод в существующую переменную б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‘’a+b=$(($a+$b))’’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567939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276748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read</a:t>
            </a:r>
            <a:endParaRPr sz="2400"/>
          </a:p>
        </p:txBody>
      </p:sp>
      <p:sp>
        <p:nvSpPr>
          <p:cNvPr id="62212928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893581"/>
            <a:ext cx="10515600" cy="560698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3. </a:t>
            </a:r>
            <a:r>
              <a:rPr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с опцией –p</a:t>
            </a:r>
            <a:r>
              <a:rPr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(promt) добавляет текст для пользователя перед началом ввода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–p ‘’Введите имя:’’ name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name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Изменим программу: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–p ‘’введите что-нибудь: 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‘’reply=$REPLY’’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–p ‘’введите имя: ’’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name		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‘’name=$name’’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a=0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b=0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–p ‘’Введите а: ’’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			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–p ‘’Введите b: ’’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b			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‘’a+b=$(($a+$b))’’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191950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условный оператор if</a:t>
            </a:r>
            <a:endParaRPr sz="2400"/>
          </a:p>
        </p:txBody>
      </p:sp>
      <p:sp>
        <p:nvSpPr>
          <p:cNvPr id="42895504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37131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Синтаксис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if [ условие ] 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			# команды, которые выполняются, если условие истинно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 Ветвление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if [ условие1 ]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 команды, которые выполняются, если условие1 истинно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elif [ условие2 ]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 команды, которые выполняются, если условие2 истинно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else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 команды, которые выполняются во всех остальных случаях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102411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условный оператор if</a:t>
            </a:r>
            <a:endParaRPr sz="2400"/>
          </a:p>
        </p:txBody>
      </p:sp>
      <p:sp>
        <p:nvSpPr>
          <p:cNvPr id="189882755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37131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Пример: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a=0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b=0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a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b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a &gt; b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"a&gt;b"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elif [ a &lt; b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"a&lt;b"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"a=b"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166392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обработка результата программы</a:t>
            </a:r>
            <a:endParaRPr sz="2400"/>
          </a:p>
        </p:txBody>
      </p:sp>
      <p:sp>
        <p:nvSpPr>
          <p:cNvPr id="179011992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37131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А. Проверка успеха выполнения программы (независимо от возвращаемого значения)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if program 	# без квадратных скобок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#обработка успешного выполнения команды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#обработка ошибки выполнения команды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1800"/>
          </a:p>
          <a:p>
            <a:pPr marL="0" indent="0">
              <a:buFont typeface="Arial"/>
              <a:buNone/>
              <a:defRPr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708029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548095"/>
          </a:xfrm>
        </p:spPr>
        <p:txBody>
          <a:bodyPr/>
          <a:lstStyle/>
          <a:p>
            <a:pPr>
              <a:defRPr/>
            </a:pPr>
            <a:r>
              <a:rPr sz="2200"/>
              <a:t>Командный интерпретатор (TUI)</a:t>
            </a:r>
            <a:endParaRPr sz="2200"/>
          </a:p>
        </p:txBody>
      </p:sp>
      <p:sp>
        <p:nvSpPr>
          <p:cNvPr id="7923765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060515"/>
            <a:ext cx="10515600" cy="511644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Один из вариантов оболочки, который предоставляется каждой ОС, –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омандный интерпретатор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Командный интерпретатор выполняет команды, переданные юзером через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интерфейс командной строки (Command line interface, CLI). 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Плюсы работы через интерфейс командной строки: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97021" lvl="1" indent="-239821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Менее затратный в плане использования ресурсов ПК;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97021" lvl="1" indent="-239821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Выше скорость работы пользователя в сравнении с графическими оболочками;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97021" lvl="1" indent="-239821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Возможность написания сценариев (скриптов).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Сценарий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 набор команд, которые будут выполнятся последовательно. Сценарии выполняют другие программы, программа – набор инструкций на каком-то ЯП для выполнения пользовательских задач.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ru-RU" sz="1800"/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Сценарии пишутся на «сценарном языке». Это может быть как и ЯП, так и язык командной оболочки. Сценарии как правило интерпретируются (переводятся в машинные команды во время выполнения).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26413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обработка результата программы</a:t>
            </a:r>
            <a:endParaRPr sz="2400"/>
          </a:p>
        </p:txBody>
      </p:sp>
      <p:sp>
        <p:nvSpPr>
          <p:cNvPr id="19010226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1: вывести на экран содержимое файла с hello world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if cat file.c		# без квадратных скобок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‘’успех’’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‘’не вышло’’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2: попробовать вывести содержимое несуществующего файла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cat blablabla.c		# без квадратных скобок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‘’успех’’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‘’не вышло’’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549643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обработка результата программы</a:t>
            </a:r>
            <a:endParaRPr sz="2400"/>
          </a:p>
        </p:txBody>
      </p:sp>
      <p:sp>
        <p:nvSpPr>
          <p:cNvPr id="46242789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3: проверить, выполнилась ли программа с Hello, world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if ./a.out		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‘’успех’’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‘’не вышло’’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4: поменять двойные кавычки на одинарные ( ‘Hello world’ )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./a.out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‘’успех’’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‘’не вышло’’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658651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обработка результата программы</a:t>
            </a:r>
            <a:endParaRPr sz="2400"/>
          </a:p>
        </p:txBody>
      </p:sp>
      <p:sp>
        <p:nvSpPr>
          <p:cNvPr id="92794295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Б. Проверка возвращаемого значения программы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Результат выполнения последней команды сохраняется в переменную «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$?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». Следовательно так можно проверить возвращаемое значение.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./a.out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result=$?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 [ $result == 0 ]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"успех"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"завершилась не с 0"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415522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for</a:t>
            </a:r>
            <a:endParaRPr sz="2400"/>
          </a:p>
        </p:txBody>
      </p:sp>
      <p:sp>
        <p:nvSpPr>
          <p:cNvPr id="107163068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for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variable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list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	#команды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done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variable – переменная, которая будет принимать значение каждого элемента из списка list.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list – набор значений, через которые будет происходить итерация.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br>
              <a:rPr lang="ru-RU" sz="1800"/>
            </a:br>
            <a:r>
              <a:rPr lang="ru-RU" sz="1800"/>
              <a:t>Пример:</a:t>
            </a:r>
            <a:endParaRPr lang="ru-RU"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for i in 1 2 3 4 5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					echo "Число: $i"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done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556772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for</a:t>
            </a:r>
            <a:endParaRPr sz="2400"/>
          </a:p>
        </p:txBody>
      </p:sp>
      <p:sp>
        <p:nvSpPr>
          <p:cNvPr id="116891065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Можно использовать диапазоны:</a:t>
            </a:r>
            <a:endParaRPr sz="1800"/>
          </a:p>
          <a:p>
            <a:pPr>
              <a:defRPr/>
            </a:pPr>
            <a:r>
              <a:rPr sz="1800"/>
              <a:t>{start...end} – перебор значений от start до end с шагом 1</a:t>
            </a:r>
            <a:endParaRPr sz="1800"/>
          </a:p>
          <a:p>
            <a:pPr>
              <a:defRPr/>
            </a:pPr>
            <a:r>
              <a:rPr sz="1800"/>
              <a:t>{start...end...step} – перебор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значений от start до end с шагом step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Пример: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for i in {1..10..2}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	echo "Число: $i"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done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531661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for</a:t>
            </a:r>
            <a:endParaRPr sz="2400"/>
          </a:p>
        </p:txBody>
      </p:sp>
      <p:sp>
        <p:nvSpPr>
          <p:cNvPr id="41118236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Некоторые команды возвращают список, по которому можно итерироваться.</a:t>
            </a:r>
            <a:endParaRPr sz="1800"/>
          </a:p>
          <a:p>
            <a:pPr marL="0" indent="0">
              <a:buFont typeface="Arial"/>
              <a:buNone/>
              <a:defRPr/>
            </a:pPr>
            <a:br>
              <a:rPr sz="1800"/>
            </a:br>
            <a:r>
              <a:rPr sz="1800"/>
              <a:t>Например, ls – возвращает список файлов в каталоге. </a:t>
            </a:r>
            <a:br>
              <a:rPr sz="1800"/>
            </a:br>
            <a:r>
              <a:rPr sz="1800"/>
              <a:t>		</a:t>
            </a:r>
            <a:r>
              <a:rPr sz="1800" b="1"/>
              <a:t>ls ~</a:t>
            </a:r>
            <a:r>
              <a:rPr sz="1800"/>
              <a:t> – список файлов в домашнем каталоге</a:t>
            </a:r>
            <a:endParaRPr sz="1800"/>
          </a:p>
          <a:p>
            <a:pPr marL="0" indent="0">
              <a:buFont typeface="Arial"/>
              <a:buNone/>
              <a:defRPr/>
            </a:pP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Пример: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for file in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$(ls ~)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	echo "Файл: $file"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done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314749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548095"/>
          </a:xfrm>
        </p:spPr>
        <p:txBody>
          <a:bodyPr/>
          <a:lstStyle/>
          <a:p>
            <a:pPr>
              <a:defRPr/>
            </a:pPr>
            <a:r>
              <a:rPr sz="2200"/>
              <a:t>Командный интерпретатор</a:t>
            </a:r>
            <a:endParaRPr sz="2200"/>
          </a:p>
        </p:txBody>
      </p:sp>
      <p:sp>
        <p:nvSpPr>
          <p:cNvPr id="50322183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060515"/>
            <a:ext cx="10515600" cy="511644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Виды сценарных языков:</a:t>
            </a:r>
            <a:endParaRPr sz="1800" b="0">
              <a:latin typeface="Arial"/>
              <a:cs typeface="Arial"/>
            </a:endParaRPr>
          </a:p>
          <a:p>
            <a:pPr marL="283878" indent="-283878">
              <a:buFont typeface="Arial"/>
              <a:buAutoNum type="arabicPeriod"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Командно-сценарные языки (язык командного интерпретатора, т.е. оболочки): </a:t>
            </a: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683928" lvl="1" indent="-283878">
              <a:buFont typeface="Arial"/>
              <a:buAutoNum type="arabicPeriod"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sh (Unix);</a:t>
            </a: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683928" lvl="1" indent="-283878">
              <a:buFont typeface="Arial"/>
              <a:buAutoNum type="arabicPeriod"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bash (Linux);</a:t>
            </a: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683928" lvl="1" indent="-283878">
              <a:buFont typeface="Arial"/>
              <a:buAutoNum type="arabicPeriod"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cmd и PowerShell (Windows);</a:t>
            </a: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683928" lvl="1" indent="-283878">
              <a:buFont typeface="Arial"/>
              <a:buAutoNum type="arabicPeriod"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ppleScript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(MacOS).</a:t>
            </a:r>
            <a:b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283878" indent="-283878">
              <a:buFont typeface="Arial"/>
              <a:buAutoNum type="arabicPeriod"/>
              <a:defRPr/>
            </a:pP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Встроенные языки (скрипты прикладного ПО):</a:t>
            </a: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697021" lvl="1" indent="-239821">
              <a:buFont typeface="Arial"/>
              <a:buAutoNum type="arabicPeriod"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VBA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Visual Basic для приложений (Microsoft Office, AutoCad);</a:t>
            </a: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697021" lvl="1" indent="-239821">
              <a:buFont typeface="Arial"/>
              <a:buAutoNum type="arabicPeriod"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Emacs Lisp</a:t>
            </a: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(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Emacs </a:t>
            </a: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редактор);</a:t>
            </a: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697021" lvl="1" indent="-239821">
              <a:buFont typeface="Arial"/>
              <a:buAutoNum type="arabicPeriod"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UnrealScript</a:t>
            </a: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(скрипты для Unreal Engine).</a:t>
            </a:r>
            <a:b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283878" indent="-283878">
              <a:buFont typeface="Arial"/>
              <a:buAutoNum type="arabicPeriod"/>
              <a:defRPr/>
            </a:pP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Языки общего назначения: </a:t>
            </a: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Python, Ruby, Lisp,  JavaScript</a:t>
            </a: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639640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548095"/>
          </a:xfrm>
        </p:spPr>
        <p:txBody>
          <a:bodyPr/>
          <a:lstStyle/>
          <a:p>
            <a:pPr>
              <a:defRPr/>
            </a:pPr>
            <a:r>
              <a:rPr sz="2200"/>
              <a:t>Командный интерпретатор Linux</a:t>
            </a:r>
            <a:endParaRPr sz="2200"/>
          </a:p>
        </p:txBody>
      </p:sp>
      <p:sp>
        <p:nvSpPr>
          <p:cNvPr id="122156853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060515"/>
            <a:ext cx="10515600" cy="511644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000"/>
              <a:t>Bash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— командная оболочка, особенно популярна в среде Linux, где она часто используется в качестве предустановленной командной оболочки. 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Исполняемый файл bash как правило находится в /bin/ (/bin/bash)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 простейшем случае скрипт — простой список команд, записанный в файл. Командный процессор должен знать, что он должен этот файл обработать, а не просто прочесть его содержимое. </a:t>
            </a:r>
            <a:b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Для этого служит специальная конструкция, называемая shebang: #!. Shebang означает, что после этого спецсимвола находится путь к интерпретатору для исполнения сценария. </a:t>
            </a:r>
            <a:b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#!/bin/bash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44768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уровень элементарный</a:t>
            </a:r>
            <a:endParaRPr sz="2400"/>
          </a:p>
        </p:txBody>
      </p:sp>
      <p:sp>
        <p:nvSpPr>
          <p:cNvPr id="34341274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 b="1"/>
              <a:t>Чтение и запуск:</a:t>
            </a:r>
            <a:endParaRPr sz="1800"/>
          </a:p>
          <a:p>
            <a:pPr>
              <a:defRPr/>
            </a:pPr>
            <a:r>
              <a:rPr sz="1800"/>
              <a:t>Скрипт – обычный файл, соответственно создаём, редактируем, читаем его в любом текстовом редакторе;</a:t>
            </a:r>
            <a:endParaRPr sz="1800"/>
          </a:p>
          <a:p>
            <a:pPr>
              <a:defRPr/>
            </a:pPr>
            <a:r>
              <a:rPr sz="1800"/>
              <a:t>Запуск:</a:t>
            </a:r>
            <a:br>
              <a:rPr sz="1800"/>
            </a:br>
            <a:br>
              <a:rPr sz="1800"/>
            </a:br>
            <a:r>
              <a:rPr sz="1800"/>
              <a:t>1.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Необходимо выдать файлу права на исполнение</a:t>
            </a:r>
            <a:r>
              <a:rPr sz="1800"/>
              <a:t> (</a:t>
            </a:r>
            <a:r>
              <a:rPr sz="1800" b="1"/>
              <a:t>ОДИН </a:t>
            </a:r>
            <a:r>
              <a:rPr sz="1800"/>
              <a:t>раз)</a:t>
            </a:r>
            <a:br>
              <a:rPr sz="1800"/>
            </a:br>
            <a:br>
              <a:rPr sz="1800"/>
            </a:br>
            <a:r>
              <a:rPr sz="1800"/>
              <a:t>chmod +x filename </a:t>
            </a:r>
            <a:br>
              <a:rPr sz="1800"/>
            </a:br>
            <a:br>
              <a:rPr sz="1800"/>
            </a:br>
            <a:r>
              <a:rPr sz="1800"/>
              <a:t>2. Запуск</a:t>
            </a:r>
            <a:br>
              <a:rPr sz="1800"/>
            </a:br>
            <a:br>
              <a:rPr sz="1800"/>
            </a:br>
            <a:r>
              <a:rPr sz="1800"/>
              <a:t>./filename </a:t>
            </a:r>
            <a:endParaRPr sz="1800"/>
          </a:p>
          <a:p>
            <a:pPr>
              <a:defRPr/>
            </a:pP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В начале каждого скрипта </a:t>
            </a:r>
            <a:r>
              <a:rPr sz="1800" b="1"/>
              <a:t>обязательно </a:t>
            </a:r>
            <a:r>
              <a:rPr sz="1800"/>
              <a:t>должен быть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shebang</a:t>
            </a:r>
            <a:r>
              <a:rPr sz="1800"/>
              <a:t>:</a:t>
            </a:r>
            <a:br>
              <a:rPr sz="1800"/>
            </a:br>
            <a:br>
              <a:rPr sz="1800"/>
            </a:br>
            <a:r>
              <a:rPr sz="1800"/>
              <a:t>#!/bin/bash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736744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уровень элементарный</a:t>
            </a:r>
            <a:endParaRPr sz="2400"/>
          </a:p>
        </p:txBody>
      </p:sp>
      <p:sp>
        <p:nvSpPr>
          <p:cNvPr id="112679632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 b="1"/>
              <a:t>Структура файла</a:t>
            </a:r>
            <a:r>
              <a:rPr sz="1800"/>
              <a:t>:</a:t>
            </a:r>
            <a:endParaRPr sz="1800"/>
          </a:p>
          <a:p>
            <a:pPr>
              <a:defRPr/>
            </a:pPr>
            <a:r>
              <a:rPr sz="1800"/>
              <a:t>В начале каждого скрипта </a:t>
            </a:r>
            <a:r>
              <a:rPr sz="1800" b="1"/>
              <a:t>обязательно </a:t>
            </a:r>
            <a:r>
              <a:rPr sz="1800"/>
              <a:t>должен быть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shebang</a:t>
            </a:r>
            <a:r>
              <a:rPr sz="1800"/>
              <a:t>:</a:t>
            </a:r>
            <a:br>
              <a:rPr sz="1800"/>
            </a:br>
            <a:br>
              <a:rPr sz="1800"/>
            </a:br>
            <a:r>
              <a:rPr sz="1800"/>
              <a:t>#!/bin/bash</a:t>
            </a:r>
            <a:br>
              <a:rPr sz="1800"/>
            </a:br>
            <a:endParaRPr sz="1800"/>
          </a:p>
          <a:p>
            <a:pPr>
              <a:defRPr/>
            </a:pPr>
            <a:r>
              <a:rPr sz="1800"/>
              <a:t>Команды отделяются знаком перевода строки</a:t>
            </a:r>
            <a:endParaRPr sz="1800"/>
          </a:p>
          <a:p>
            <a:pPr>
              <a:defRPr/>
            </a:pPr>
            <a:r>
              <a:rPr sz="1800"/>
              <a:t>Комментарии начинаются с #  (исключение – shebang)</a:t>
            </a:r>
            <a:endParaRPr sz="1800"/>
          </a:p>
          <a:p>
            <a:pPr marL="0" indent="0">
              <a:buFont typeface="Arial"/>
              <a:buNone/>
              <a:defRPr/>
            </a:pPr>
            <a:br>
              <a:rPr sz="1800"/>
            </a:br>
            <a:r>
              <a:rPr sz="1800"/>
              <a:t>Напишем скрипт, который выводит на экран а) текущую папку, б) текущего пользователя:</a:t>
            </a:r>
            <a:br>
              <a:rPr sz="1800"/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pwd</a:t>
            </a:r>
            <a:r>
              <a:rPr sz="1800"/>
              <a:t> – выводит на экран полный путь папки, в которой сейчас вы находитесь;</a:t>
            </a:r>
            <a:br>
              <a:rPr sz="1800"/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whoami</a:t>
            </a:r>
            <a:r>
              <a:rPr sz="1800"/>
              <a:t> – выводит имя текущего пользователя</a:t>
            </a:r>
            <a:br>
              <a:rPr sz="1800"/>
            </a:b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pwd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whoami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93303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echo</a:t>
            </a:r>
            <a:endParaRPr sz="2400"/>
          </a:p>
        </p:txBody>
      </p:sp>
      <p:sp>
        <p:nvSpPr>
          <p:cNvPr id="29340791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Вывод сообщений</a:t>
            </a:r>
            <a:r>
              <a:rPr sz="1800"/>
              <a:t>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Для вывода сообщений используется команда echo:</a:t>
            </a:r>
            <a:br>
              <a:rPr sz="1800"/>
            </a:br>
            <a:r>
              <a:rPr sz="1800"/>
              <a:t>		</a:t>
            </a:r>
            <a:br>
              <a:rPr sz="1800"/>
            </a:br>
            <a:r>
              <a:rPr sz="1800"/>
              <a:t>		echo ‘’message’’</a:t>
            </a:r>
            <a:endParaRPr sz="1800"/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1800"/>
              <a:t>Обновим скрипт: добавим пояснение для пользователя</a:t>
            </a:r>
            <a:endParaRPr sz="1800"/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‘’Текущая директория:’’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pwd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‘’Текущий пользователь:’’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whoami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58450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пример команд</a:t>
            </a:r>
            <a:endParaRPr sz="2400"/>
          </a:p>
        </p:txBody>
      </p:sp>
      <p:sp>
        <p:nvSpPr>
          <p:cNvPr id="127557682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Написать hello world на С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Сделать скрипт с командой компиляции и запуска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gcc fileName.c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./a.out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239967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переменные</a:t>
            </a:r>
            <a:endParaRPr sz="2400"/>
          </a:p>
        </p:txBody>
      </p:sp>
      <p:sp>
        <p:nvSpPr>
          <p:cNvPr id="743082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Переменные</a:t>
            </a:r>
            <a:r>
              <a:rPr sz="1800"/>
              <a:t>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Существуют два типа переменных, которые можно использовать в bash-скриптах: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Переменные среды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Пользовательские переменные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1.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Переменные среды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– системные переменные, в которых хранится информация о конфигурациях, настройках путей, юзерах и т.д.. Пример: PATH на Windows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Основные переменные среды: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HOME: домашний каталог пользователя.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PATH: список каталогов, в которых оболочка ищет исполняемые файлы.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USER: имя текущего пользователя.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SHELL: путь к текущему исполняемому файлу оболочки.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LANG: настройки локали (язык, формат времени, даты и пр.).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25</Slides>
  <Notes>25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modified xsi:type="dcterms:W3CDTF">2024-09-29T21:05:54Z</dcterms:modified>
  <cp:category/>
  <cp:contentStatus/>
  <cp:version/>
</cp:coreProperties>
</file>