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4959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65230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65323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DD01B5-3AD7-8485-98B0-B2CCB960DDE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1E58FF-6A0B-7BF4-F41E-73ECC4B5132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61647B-455E-2BEC-0FD2-E67B70D208D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785B2-B828-F45D-FFB7-C2C31B46D3B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7C2C0C-FC5D-0898-D210-D7915C1B53C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3A2985-5B52-1C2C-3722-0802E797CEE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C3935A-1803-8739-F7AB-81EFEE5C369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E13B04-0366-C546-87CC-2638BBA5A5F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8A3D84-0B02-65A8-ED22-AA51AEF0848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4491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99977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5537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5E4861-1545-D755-FBE0-F6D6C4DA8E7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316197-ADC3-9103-30EF-84A01553739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006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83458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67211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FFE73D-0D9B-17DF-AFF2-073CBE113C8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Введение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796137" y="5313947"/>
            <a:ext cx="1743723" cy="520365"/>
          </a:xfrm>
        </p:spPr>
        <p:txBody>
          <a:bodyPr/>
          <a:lstStyle/>
          <a:p>
            <a:pPr>
              <a:defRPr/>
            </a:pPr>
            <a:r>
              <a:rPr lang="ru-RU"/>
              <a:t>ОИ p.2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37566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45598"/>
          </a:xfrm>
        </p:spPr>
        <p:txBody>
          <a:bodyPr/>
          <a:lstStyle/>
          <a:p>
            <a:pPr>
              <a:defRPr/>
            </a:pPr>
            <a:r>
              <a:rPr sz="2400"/>
              <a:t>«Железо» ПК: память</a:t>
            </a:r>
            <a:endParaRPr sz="2400"/>
          </a:p>
        </p:txBody>
      </p:sp>
      <p:sp>
        <p:nvSpPr>
          <p:cNvPr id="784495993" name=""/>
          <p:cNvSpPr txBox="1"/>
          <p:nvPr/>
        </p:nvSpPr>
        <p:spPr bwMode="auto">
          <a:xfrm flipH="0" flipV="0">
            <a:off x="712870" y="1194802"/>
            <a:ext cx="5080910" cy="450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44" marR="0" indent="-283844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Регистровая память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наиболее быстрая (ее иногда называют сверхоперативной). Регистры используются при выполнении процессором простейших операций: пересылка, сложение, счет и т.д.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44" marR="0" indent="-283844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44" marR="0" indent="-283844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Кэш-память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по сравнению с регистровой памятью имеет больший объем, но меньшее быстродействие.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Кэш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недоступен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программисту.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44" marR="0" indent="-283844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Главная цель кэша - экономия времени, которое без нее тратилось на пересылку  данных и команд из процессора в оперативную память (и обратно).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7755633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940424" y="1194802"/>
            <a:ext cx="5940424" cy="4071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3628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19605"/>
            <a:ext cx="10515600" cy="50573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44" marR="0" indent="-283844"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ПЗУ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постоянное запоминающее устройство.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Хранит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служебные программы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(записанные туда при изготовлении микросхемы устройства), выполняемые во время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загрузки ЭВМ (диагностика и начальная отладка, оптимизация связей, запуск загрузчика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операционной системы). Является энергонезависимой памятью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44" marR="0" indent="-283844"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44" marR="0" indent="-283844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ОЗУ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оперативное запоминающее устройство.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Хранит программы, исходные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данные и результаты обработки во время их использования. Является энергозависимой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памятью.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ОЗУ допускает изменение своего содержимого в ходе выполнения процессором вычисли­тельных операций.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Размещение новых данных в ОЗУ возможно на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тех же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местах (в тех же ячейках), где находились исходные данные.</a:t>
            </a:r>
            <a:endParaRPr sz="1800"/>
          </a:p>
        </p:txBody>
      </p:sp>
      <p:sp>
        <p:nvSpPr>
          <p:cNvPr id="79274366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5598"/>
          </a:xfrm>
        </p:spPr>
        <p:txBody>
          <a:bodyPr/>
          <a:lstStyle/>
          <a:p>
            <a:pPr>
              <a:defRPr/>
            </a:pPr>
            <a:r>
              <a:rPr sz="2400"/>
              <a:t>«Железо» ПК: память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78784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61118"/>
            <a:ext cx="10515600" cy="51158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Шиной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называется вся совокупность линий (проводников на материнской плате), по которым обмениваются информацией компоненты и устройства ПК.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системная шина (ЦПУ и чипсеты)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шина кэш-памяти (ЦПУ и кэш)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шины ввода-вывода: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локальные - скоростная шина, для обмена информацией между быстродействующими периферийными устройствами (видеокартой, сетевой картой и т.д.) и системной шиной (PCI)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стандартная шина - для подключения более медленных устройств (ISA, USB)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Интерфейс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(сопряжение) - совокупность характеристики устройства, определяющих организацию обмена информацией между ним и ЦПУ (электрические, временные параметры, протокол обмена данными, конструктивные особенности).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714453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4"/>
            <a:ext cx="10515600" cy="545598"/>
          </a:xfrm>
        </p:spPr>
        <p:txBody>
          <a:bodyPr/>
          <a:lstStyle/>
          <a:p>
            <a:pPr>
              <a:defRPr/>
            </a:pPr>
            <a:r>
              <a:rPr sz="2400"/>
              <a:t>«Железо» ПК: шины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2988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31381" y="693486"/>
            <a:ext cx="6429375" cy="1819274"/>
          </a:xfrm>
          <a:prstGeom prst="rect">
            <a:avLst/>
          </a:prstGeom>
        </p:spPr>
      </p:pic>
      <p:pic>
        <p:nvPicPr>
          <p:cNvPr id="7257192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883943" y="2512761"/>
            <a:ext cx="3524249" cy="1333499"/>
          </a:xfrm>
          <a:prstGeom prst="rect">
            <a:avLst/>
          </a:prstGeom>
        </p:spPr>
      </p:pic>
      <p:pic>
        <p:nvPicPr>
          <p:cNvPr id="167733987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074444" y="3846261"/>
            <a:ext cx="3143250" cy="2066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81338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95993"/>
          </a:xfrm>
        </p:spPr>
        <p:txBody>
          <a:bodyPr/>
          <a:lstStyle/>
          <a:p>
            <a:pPr>
              <a:defRPr/>
            </a:pPr>
            <a:r>
              <a:rPr sz="2600"/>
              <a:t>IT?</a:t>
            </a:r>
            <a:endParaRPr sz="2600"/>
          </a:p>
        </p:txBody>
      </p:sp>
      <p:sp>
        <p:nvSpPr>
          <p:cNvPr id="1932389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61118"/>
            <a:ext cx="10515600" cy="5115844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Web Developer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backend, frontend, fullstack;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System Developer;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Software Developer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desktop, mobile apps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QA;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Systems Administrator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DevOps;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Cybersecurity Analyst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Scientist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AI/Machine Learning Engineer;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Cloud Solutions Architect;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 Engineer;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Systems Analyst;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IT Project Manager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Team Lead;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UX/UI Designer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IT Support Specialist;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88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SEO</a:t>
            </a:r>
            <a:endParaRPr lang="ru-RU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46277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417763"/>
            <a:ext cx="10515600" cy="60157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R="0">
              <a:defRPr/>
            </a:pPr>
            <a:endParaRPr sz="1800">
              <a:latin typeface="Times New Roman"/>
              <a:ea typeface="Times New Roman"/>
              <a:cs typeface="Times New Roman"/>
            </a:endParaRPr>
          </a:p>
          <a:p>
            <a:pPr marL="0" marR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Информатика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 это научная дисциплина,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основанная на использовании компьютерной техники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занимающаяся изучением, разработкой, и применением вычислительных систем и алгоритмов.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indent="0">
              <a:buFont typeface="Arial"/>
              <a:buNone/>
              <a:defRPr/>
            </a:pPr>
            <a:endParaRPr sz="1800">
              <a:latin typeface="Times New Roman"/>
              <a:ea typeface="Times New Roman"/>
              <a:cs typeface="Times New Roman"/>
            </a:endParaRPr>
          </a:p>
          <a:p>
            <a:pPr marL="0" marR="0" indent="0">
              <a:buFont typeface="Arial"/>
              <a:buNone/>
              <a:defRPr/>
            </a:pPr>
            <a:r>
              <a:rPr sz="1800" b="1"/>
              <a:t>Основные направления:</a:t>
            </a:r>
            <a:endParaRPr sz="1800"/>
          </a:p>
          <a:p>
            <a:pPr marR="0">
              <a:defRPr/>
            </a:pPr>
            <a:r>
              <a:rPr sz="1800"/>
              <a:t>теория информации, изучающая процессы, связанные с передачей, приёмом, преобразованием и хранением информации; </a:t>
            </a:r>
            <a:endParaRPr sz="1800"/>
          </a:p>
          <a:p>
            <a:pPr marR="0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вычислительных систем и программного обеспечения;    </a:t>
            </a:r>
            <a:r>
              <a:rPr sz="1800"/>
              <a:t>  </a:t>
            </a:r>
            <a:endParaRPr sz="1800"/>
          </a:p>
          <a:p>
            <a:pPr marR="0">
              <a:defRPr/>
            </a:pPr>
            <a:r>
              <a:rPr sz="1800"/>
              <a:t>анализ и разработка алгоритмов;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R="0">
              <a:defRPr/>
            </a:pPr>
            <a:r>
              <a:rPr sz="1800"/>
              <a:t>математическое моделирование, методы вычислительной и прикладной </a:t>
            </a:r>
            <a:r>
              <a:rPr sz="1800"/>
              <a:t>математики; </a:t>
            </a:r>
            <a:endParaRPr sz="1800"/>
          </a:p>
          <a:p>
            <a:pPr marR="0">
              <a:defRPr/>
            </a:pPr>
            <a:r>
              <a:rPr sz="1800"/>
              <a:t>методы искусственного интеллекта, моделирующие методы логического и    аналитического мышления в интеллектуальной деятельности человека (логический    вывод, обучение, понимание речи, визуальное восприятие, игры и др.);    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R="0">
              <a:defRPr/>
            </a:pPr>
            <a:r>
              <a:rPr sz="1800"/>
              <a:t>системный анализ;    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R="0">
              <a:defRPr/>
            </a:pPr>
            <a:r>
              <a:rPr sz="1800"/>
              <a:t>методы машинной графики, анимации, средства мультимедиа;    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R="0">
              <a:defRPr/>
            </a:pPr>
            <a:r>
              <a:rPr sz="1800"/>
              <a:t>телекоммуникационные системы и сети, в том числе глобальные компьютерные сети.</a:t>
            </a:r>
            <a:endParaRPr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5464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70927"/>
          </a:xfrm>
        </p:spPr>
        <p:txBody>
          <a:bodyPr/>
          <a:lstStyle/>
          <a:p>
            <a:pPr>
              <a:defRPr/>
            </a:pPr>
            <a:r>
              <a:rPr sz="2600"/>
              <a:t>Системный анализ? Что?</a:t>
            </a:r>
            <a:endParaRPr sz="2600"/>
          </a:p>
        </p:txBody>
      </p:sp>
      <p:sp>
        <p:nvSpPr>
          <p:cNvPr id="8300105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495591"/>
            <a:ext cx="10515600" cy="440322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800"/>
              <a:t>Википедия: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анализ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прикладное направление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теории систем, применяемое при решении сложных слабоформализуемых проблем.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Общая теория систем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научная и методологическая концепция исследования объектов, представляющих собой системы.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Систе́ма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 множество элементов, находящихся в отношениях и связях друг с другом, которое образует определённую целостность, единство.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ChatGPT: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анализ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это междисциплинарный методологический подход к изучению сложных систем, направленный на их понимание, моделирование и оптимизацию.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Скомпилируем: системный анализ – методология по решению плохо конкретизируемых проблем у связанных между собой объектов/сущностей.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1569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434473"/>
            <a:ext cx="10515600" cy="57424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аналитик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это специалист, который занимается выявлением, анализом и документированием требований и процессов для разработки или изменения информационных систем. 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000"/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Сбор требований: Взаимодействие с заинтересованными сторонами (заказчиками, пользователями, менеджерами и др.) для выявления их потребностей и ожиданий от системы.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Анализ требований: Оценка и формализация требований, их структурирование и приоритизация.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Документация: Создание технической документации (спецификаций, моделей процессов, рабочих инструкций и др.), которая будет служить основой для разработки системы.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Моделирование процессов: Обозначение текущих и предполагаемых процессов и системных взаимодействий через описанные модели (например, UML диаграммы, BPMN схемы).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Валидация и верификация: Проверка правильности и полноты требований, согласование их с заинтересованными сторонами, а также обеспечение соответствия конечного продукта этим требованиям.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6. Поддержка на этапе разработки и тестирования: Консультирование команды разработчиков, тестировщиков и других специалистов на протяжении полного цикла разработки системы.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8900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03822"/>
          </a:xfrm>
        </p:spPr>
        <p:txBody>
          <a:bodyPr/>
          <a:lstStyle/>
          <a:p>
            <a:pPr>
              <a:defRPr/>
            </a:pPr>
            <a:r>
              <a:rPr sz="2400"/>
              <a:t>Архитектура ЭВМ</a:t>
            </a:r>
            <a:endParaRPr sz="2400"/>
          </a:p>
        </p:txBody>
      </p:sp>
      <p:sp>
        <p:nvSpPr>
          <p:cNvPr id="9631857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958807"/>
            <a:ext cx="10515600" cy="524915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>
              <a:lnSpc>
                <a:spcPct val="100000"/>
              </a:lnSpc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Электронная вычислительная машина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комплекс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программных и технических средств, объединённых под общим управлением 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предназначенный для автоматизированной обработки информации по заданному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алгоритму.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Джоном фон Нейман выделил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пять базовых элементов компьютера: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арифметико-логическое устройство;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устройство управления;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запоминающее устройство;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система ввода информации;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R="0">
              <a:lnSpc>
                <a:spcPct val="100000"/>
              </a:lnSpc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система вывода информации.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Основу ЭВМ образует аппаратура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), построенная с использованием электронных и электромеханических элементов и устройств. Принцип действия ЭВМ состоит в выполнении программ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SoftWare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— заранее заданных, четко определённых последовательностей арифметических, логических и других операций.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47273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45598"/>
          </a:xfrm>
        </p:spPr>
        <p:txBody>
          <a:bodyPr/>
          <a:lstStyle/>
          <a:p>
            <a:pPr>
              <a:defRPr/>
            </a:pPr>
            <a:r>
              <a:rPr sz="2400"/>
              <a:t>«Железо» ПК: процессор</a:t>
            </a:r>
            <a:endParaRPr sz="2400"/>
          </a:p>
        </p:txBody>
      </p:sp>
      <p:sp>
        <p:nvSpPr>
          <p:cNvPr id="1603015673" name=""/>
          <p:cNvSpPr txBox="1"/>
          <p:nvPr/>
        </p:nvSpPr>
        <p:spPr bwMode="auto">
          <a:xfrm flipH="0" flipV="0">
            <a:off x="838199" y="910723"/>
            <a:ext cx="11043988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marR="0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компоненты на материнской плате связаны системой проводников, по которым передаются команды и данные. Проводники называют «шинами».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команды в процессор поступают из оперативной памяти.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Процессор связывается с оперативной памятью не напрямую, а через вспомогательный чип (микросхему), который называется северным мостом.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endParaRPr lang="ru-RU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Шина, соединяющая процессор, северный мост и оперативную память, носит название системная шина. </a:t>
            </a:r>
            <a:endParaRPr lang="ru-RU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endParaRPr lang="ru-RU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2043485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81776" y="3926973"/>
            <a:ext cx="5676899" cy="2247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5797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45598"/>
          </a:xfrm>
        </p:spPr>
        <p:txBody>
          <a:bodyPr/>
          <a:lstStyle/>
          <a:p>
            <a:pPr>
              <a:defRPr/>
            </a:pPr>
            <a:r>
              <a:rPr sz="2400"/>
              <a:t>«Железо» ПК: процессор</a:t>
            </a:r>
            <a:endParaRPr sz="2400"/>
          </a:p>
        </p:txBody>
      </p:sp>
      <p:sp>
        <p:nvSpPr>
          <p:cNvPr id="1339966997" name=""/>
          <p:cNvSpPr txBox="1"/>
          <p:nvPr/>
        </p:nvSpPr>
        <p:spPr bwMode="auto">
          <a:xfrm flipH="0" flipV="0">
            <a:off x="838199" y="910723"/>
            <a:ext cx="10960828" cy="475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УУ – центральное устройство управления. Осуществляет управление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аппаратными и программными ресурсами ЭВМ. Производит чтение команд из основной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памяти, определяет адреса операндов команд, тип операции, передаёт сигнал в ОП и АЛУ.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АЛУ – арифметико-логическое устройство. Выполняет арифметические 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логические операции над данными и вырабатывает различные условия, влияющие на ход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вычислительного процесса.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примере: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 = В + С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Компьютер работает с этой командой, как с последовательностью двоичных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сигналов.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Тогда условно можно представить команду в таком виде: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010 1000 1001 0110, 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где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010 – код операции (сложение);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1000 – адрес операнда В;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1001 – адрес операнда С;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0110 – адрес результата А.</a:t>
            </a:r>
            <a:endParaRPr lang="ru-RU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>
              <a:buFont typeface="Arial"/>
              <a:buChar char="•"/>
              <a:defRPr/>
            </a:pPr>
            <a:endParaRPr lang="ru-RU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17841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45598"/>
          </a:xfrm>
        </p:spPr>
        <p:txBody>
          <a:bodyPr/>
          <a:lstStyle/>
          <a:p>
            <a:pPr>
              <a:defRPr/>
            </a:pPr>
            <a:r>
              <a:rPr sz="2400"/>
              <a:t>«Железо» ПК: процессор</a:t>
            </a:r>
            <a:endParaRPr sz="2400"/>
          </a:p>
        </p:txBody>
      </p:sp>
      <p:sp>
        <p:nvSpPr>
          <p:cNvPr id="1076131317" name=""/>
          <p:cNvSpPr txBox="1"/>
          <p:nvPr/>
        </p:nvSpPr>
        <p:spPr bwMode="auto">
          <a:xfrm flipH="0" flipV="0">
            <a:off x="712870" y="1194802"/>
            <a:ext cx="5271113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1) УУ считывает команду из ОП в кэш;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2) УУ передаёт в регистр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Адресах операндов (В и С) и результата (А)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Коде операции (сложение);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3) Из регистра АЛУ берёт значения операндов B и C;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4) АЛУ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вычисляет сумму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передаёт её значение в кэш, откуда оно будет записано в ОП (изменены данные по адресу А)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передаёт сигнал в УУ о выполнении команды, на основании которого происходит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считывание следующей команды из кэша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30572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940424" y="1194802"/>
            <a:ext cx="5940424" cy="4071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2024-08-31T19:17:46Z</dcterms:modified>
  <cp:category/>
  <cp:contentStatus/>
  <cp:version/>
</cp:coreProperties>
</file>