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 /><Relationship Id="rId48" Type="http://schemas.openxmlformats.org/officeDocument/2006/relationships/tableStyles" Target="tableStyles.xml" /><Relationship Id="rId4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46929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656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3980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F47B0-B8EB-0704-9BE9-967DD8C0AC5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5462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07796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77247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5FF61D-0BD2-950E-35E2-0BAE84F041E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62747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37546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47359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64FB15-8562-6FBC-7DBC-DD574E38433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5533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25185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22693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FCFD0D-60A0-F140-B1DF-E43DE3DD4B7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0891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09705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57771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20CFBD-DD14-375F-E80E-FA9A735D2F4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0918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75762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10847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03D232-1517-1251-F072-9812DE1AB8D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8752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54158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93472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A4EB20-4E7A-3523-08E4-6F1EFEDAE99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25887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99038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6585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4B822A-8617-E90E-F6A7-5D535532B08D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02928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65010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03709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80736F-2B3E-28D2-FD85-15BA058C247A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08275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44419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99500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E995C3-BD83-57EC-D63D-3CFD2DEB9F8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26221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96112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92243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E35B3-32E0-7506-592F-D7284F1B110B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6641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9020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48996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67ED8A-E151-8268-F143-92848EB8C646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92413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49119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3425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DDC2AA-DC20-270E-DE1C-5F6EEFE81310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54046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9867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42703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4CD7AB-BD22-4639-7646-FA539128936C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8980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19105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4719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FC453A-F325-3282-019E-DCBB0EB3A560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8217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71535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25770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78C932-7814-0671-3FBF-4ECC0B32119D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80532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74099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8622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1ACBBE-C771-02C2-8486-911A18AD003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75952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93530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70491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609611-4E80-E7D2-D9D1-D84F9B4944FF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8919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8886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9629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002146-10E1-8880-F103-1519068CA181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0752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24265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36010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17FD4F-900B-98D2-7157-0A9916588D1C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20854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17912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33693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2CDE66-2E25-38BB-5885-2F3DC2B1D07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0357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7182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6628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26CAF-181B-3A63-8C3F-1EF99BCD3123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21548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9650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14492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C10067-9F49-2819-5122-31904555B052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9683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34408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95473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6F4DB1-7490-28A5-B7C2-B802E7EE33B3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93656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84947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8571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849685-3B9E-0DA7-BD96-EBAFFD50FAF0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66902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31333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8234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0B8F58-E691-4B5C-C809-0E485B70E573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5597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56527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72434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BD09CD-1002-C08B-4BDD-1F4F59E4BCDB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48146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46288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310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9240F6-BFD5-B617-E2D0-C86120DF60DD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11655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12927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96784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0AD288-1F52-B20A-FDE2-6EA3451084CF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72195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763932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54966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8D2730-4755-1E93-E561-4DDF48983138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7201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86184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31810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454794-063A-4203-38F2-4F5823744B09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9697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79090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49298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A69E-28A8-7DFD-917B-28DE49E21B8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1436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03115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16855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E1A2FD-4067-01D7-BCB5-AE1477D47580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97998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65103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56231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1A0651-B8F6-45F3-B4EA-6ACA42D7E244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87860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32118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00763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8BC0E5-C08C-C115-5745-919FF05FEFED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2057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54775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08876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7C3F52-3890-E831-0877-6CAEA2858B7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5051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09460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68317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991061-0CDB-1550-EB98-517E78EFB3B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52073F-1967-91E7-B04B-878501EEB01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6859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93173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3788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DCE037-D2EF-33EE-94CC-7732D6900AA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5239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5098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98329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DD9C32-75BF-127D-4957-6B162AE0535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16352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22589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65094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DF6718-1AD4-A5FF-D37A-3493D594AAB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122363"/>
            <a:ext cx="9144000" cy="230663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4800"/>
              <a:t>Bash скрипты</a:t>
            </a:r>
            <a:br>
              <a:rPr lang="en-US" sz="4800"/>
            </a:br>
            <a:r>
              <a:rPr lang="en-US" sz="4800"/>
              <a:t>Уровень: элементарно, Ватсон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174097" y="5066907"/>
            <a:ext cx="1171453" cy="573856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1456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7623918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Использование переменных среды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$имя переменной</a:t>
            </a:r>
            <a:br>
              <a:rPr sz="1800"/>
            </a:br>
            <a:r>
              <a:rPr sz="1800"/>
              <a:t>Попробуем в консоли: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echo $SHELL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echo $LANG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 $PATH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Можно задать свою переменную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среды с помощью команды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export varName=’’value’’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Попробуем в консоли: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 TEST=’’Hello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$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Удаление переменной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unset varName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90708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198190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122187901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815023"/>
            <a:ext cx="10515600" cy="560698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Пользовательские переменные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Объявление: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ИмяПеременной=значение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a=123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str=’’Hello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Без пробела до и после равно!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Обращение к переменной: так же как и с системной, через $: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a=123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Можно вставлять переменные в строки: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‘’a=$a’’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Можно сохранять результат выполнения команды в переменную: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result=$(pwd)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"Путь к папке=$result"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8162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арифметика</a:t>
            </a:r>
            <a:endParaRPr sz="2400"/>
          </a:p>
        </p:txBody>
      </p:sp>
      <p:sp>
        <p:nvSpPr>
          <p:cNvPr id="109128765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Выведем на экран значение переменной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Арифметические операции: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необходимо использовать конструкцию вида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$((a+b))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a=5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b=10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c=$(($a + $b))	# строго говоря стоит писать а и б с $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d=$((a - b))	# но в случае вычислений вне операторов можно 						  	   $ опустить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‘’a+b=$c, a-b=$d’’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06714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19021392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Ввод значений с клавиатуры</a:t>
            </a:r>
            <a:r>
              <a:rPr sz="1800"/>
              <a:t>: команда read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без аргументов считывает данные в системную переменную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$REPLY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$REPLY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varName – считывание данных в переменную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a=’’ 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a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79834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27650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8849966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844484"/>
            <a:ext cx="10515600" cy="574445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Введём данные с клавиатуры 3 способами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что-нибудь:’’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			#ввод в системную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REPLY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‘’reply=$REPLY’’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имя:’’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name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#автосоздание переменной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‘’name=$name’’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b=0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а:’’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a			#ввод в существующую переменную а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‘’введите b:’’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b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#ввод в существующую переменную б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‘’a+b=$(($a+$b))’’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67939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76748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62212928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893581"/>
            <a:ext cx="10515600" cy="56069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</a:t>
            </a:r>
            <a:r>
              <a:rPr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с опцией –p</a:t>
            </a: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(promt) добавляет текст для пользователя перед началом ввода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–p ‘’Введите имя:’’ 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Изменим программу: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что-нибудь: 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‘’reply=$REPLY’’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имя: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name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‘’name=$name’’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a=0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b=0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а: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	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b: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b	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‘’a+b=$(($a+$b))’’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91950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4289550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Синтаксис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 ]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			# команды, которые выполняются, если условие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Ветвление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условие1 ]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условие1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elif [ условие2 ]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условие2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 во всех остальных случаях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5495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49574460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Синтаксис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 ]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			# команды, которые выполняются, если условие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Ветвление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условие1 ]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условие1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elif [ условие2 ]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условие2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 во всех остальных случаях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855762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151631991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Сравнение значений:</a:t>
            </a:r>
            <a:endParaRPr sz="1800"/>
          </a:p>
          <a:p>
            <a:pPr marL="283879" marR="0" indent="-28387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sz="1800"/>
              <a:t>Строки: ==, !=, &gt;, &lt;</a:t>
            </a: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-n 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	true, если длина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&gt; 0.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-z 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true, если длина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== 0.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Числа: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==, !=, &gt;, &lt;</a:t>
            </a:r>
            <a:r>
              <a:rPr sz="1800"/>
              <a:t> или с помощью специальных ключей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n1 -eq n2 	n1 == 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n1 -ge n2 	n1 &gt;=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n1 -gt n2	n1 &gt;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n1 -le n2	n1 &lt;=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n1 -lt n2	n1 &lt;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n1 -ne n2	n1 != n2</a:t>
            </a:r>
            <a:br>
              <a:rPr sz="1800"/>
            </a:br>
            <a:br>
              <a:rPr sz="1800"/>
            </a:br>
            <a:r>
              <a:rPr sz="1800"/>
              <a:t>Важный момент: &gt; и &lt; используются для перенаправления потоков вывода, поэтому их нужно экранировать:</a:t>
            </a:r>
            <a:br>
              <a:rPr sz="1800"/>
            </a:br>
            <a:br>
              <a:rPr sz="1800"/>
            </a:br>
            <a:r>
              <a:rPr sz="1800"/>
              <a:t>		\&gt;	\&lt;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3921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Перенаправление потоков ввода и вывода</a:t>
            </a:r>
            <a:endParaRPr sz="2400"/>
          </a:p>
        </p:txBody>
      </p:sp>
      <p:sp>
        <p:nvSpPr>
          <p:cNvPr id="67301781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Если программа выводит в консоль какой-то текст, то его можно отправить в другую команду или в файл: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Направление потока вывода в другую команду</a:t>
            </a:r>
            <a:r>
              <a:rPr sz="1800"/>
              <a:t>: с помощью |</a:t>
            </a:r>
            <a:br>
              <a:rPr sz="1800"/>
            </a:br>
            <a:br>
              <a:rPr sz="1800"/>
            </a:br>
            <a:r>
              <a:rPr sz="1800"/>
              <a:t>Отфильтровать вывод команды ls:</a:t>
            </a:r>
            <a:br>
              <a:rPr sz="1800"/>
            </a:b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ls -l | grep 28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Направление потока вывода в файл: с помощью &gt;</a:t>
            </a:r>
            <a:br>
              <a:rPr sz="1800"/>
            </a:br>
            <a:br>
              <a:rPr sz="1800"/>
            </a:br>
            <a:r>
              <a:rPr sz="1800"/>
              <a:t>Перенаправить вывод команды ls в файл:</a:t>
            </a:r>
            <a:br>
              <a:rPr sz="1800"/>
            </a:br>
            <a:br>
              <a:rPr sz="1800"/>
            </a:br>
            <a:r>
              <a:rPr sz="1800"/>
              <a:t>				ls –l &gt; test.txt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Использование файла как поток ввода: с помощью &lt;</a:t>
            </a:r>
            <a:br>
              <a:rPr sz="1800"/>
            </a:br>
            <a:br>
              <a:rPr sz="1800"/>
            </a:br>
            <a:r>
              <a:rPr sz="1800"/>
              <a:t>sort – команда для сортировки содержимого файла; 	</a:t>
            </a:r>
            <a:r>
              <a:rPr sz="1800" b="1"/>
              <a:t>sort filename</a:t>
            </a:r>
            <a:br>
              <a:rPr sz="1800"/>
            </a:br>
            <a:br>
              <a:rPr sz="1800"/>
            </a:br>
            <a:r>
              <a:rPr sz="1800"/>
              <a:t>				sort &lt; filename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708029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48095"/>
          </a:xfrm>
        </p:spPr>
        <p:txBody>
          <a:bodyPr/>
          <a:lstStyle/>
          <a:p>
            <a:pPr>
              <a:defRPr/>
            </a:pPr>
            <a:r>
              <a:rPr sz="2200"/>
              <a:t>Командный интерпретатор (TUI)</a:t>
            </a:r>
            <a:endParaRPr sz="2200"/>
          </a:p>
        </p:txBody>
      </p:sp>
      <p:sp>
        <p:nvSpPr>
          <p:cNvPr id="7923765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60515"/>
            <a:ext cx="10515600" cy="51164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Один из вариантов оболочки, который предоставляется каждой ОС, –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омандный интерпретатор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Командный интерпретатор выполняет команды, переданные юзером через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интерфейс командной строки (Command line interface, CLI).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Плюсы работы через интерфейс командной строки: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Менее затратный в плане использования ресурсов ПК;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Выше скорость работы пользователя в сравнении с графическими оболочками;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Возможность написания сценариев (скриптов).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Сценарий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набор команд, которые будут выполнятся последовательно. Сценарии выполняют другие программы, программа – набор инструкций на каком-то ЯП для выполнения пользовательских задач.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Сценарии пишутся на «сценарном языке». Это может быть как и ЯП, так и язык командной оболочки. Сценарии как правило интерпретируются (переводятся в машинные команды во время выполнения).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0241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189882755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Пример: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a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b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$a \&gt; $b ]		# или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$a </a:t>
            </a:r>
            <a:r>
              <a:rPr lang="ru-RU" sz="1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-gt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$b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"a&gt;b"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elif [ $a \&lt; $b ]		#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$a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-lt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$b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"a&lt;b"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"a=b"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66392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17901199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А. Проверка успеха выполнения программы (независимо от возвращаемого значения)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program 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#обработка успешного выполнения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#обработка ошибки выполнения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26413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1901022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1: вывести на экран содержимое файла с hello world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cat file.c	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2: попробовать вывести содержимое несуществующего файла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cat blablabla.c	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4964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4624278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3: проверить, выполнилась ли программа с Hello, world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./a.out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4: поменять двойные кавычки на одинарные ( ‘Hello world’ )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./a.out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5865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9279429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Б. Проверка возвращаемого значения программы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Результат выполнения последней команды сохраняется в переменную «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$?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». Следовательно так можно проверить возвращаемое значение.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./a.out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result=$?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 [ $result == 0 ]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"успех"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"завершилась не с 0"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316002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проверки файлов</a:t>
            </a:r>
            <a:endParaRPr sz="2400"/>
          </a:p>
        </p:txBody>
      </p:sp>
      <p:sp>
        <p:nvSpPr>
          <p:cNvPr id="3861005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-e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-d file		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 является директорией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-f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 является файлом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-r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доступен для чтения.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-s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 является пустым.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-w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доступен для записи.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-x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является исполняемым.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-f "test"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"It’s a file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else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 have no ideas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96944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проверки файлов</a:t>
            </a:r>
            <a:endParaRPr sz="2400"/>
          </a:p>
        </p:txBody>
      </p:sp>
      <p:sp>
        <p:nvSpPr>
          <p:cNvPr id="61592407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-e "test.bash"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"file exist"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"file doesn't exist"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-x "test.bash"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"It's a program!"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"404"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415522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07163068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variable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list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#команды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variable – переменная, которая будет принимать значение каждого элемента из списка list.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list – набор значений, через которые будет происходить итерация.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/>
            </a:b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78835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24484372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1 2 3 4 5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		echo "Число: $i"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  <a:p>
            <a:pPr marL="0" indent="0">
              <a:buFont typeface="Arial"/>
              <a:buNone/>
              <a:defRPr/>
            </a:pPr>
            <a:endParaRPr lang="ru-RU" sz="1800"/>
          </a:p>
          <a:p>
            <a:pPr marL="0" indent="0">
              <a:buFont typeface="Arial"/>
              <a:buNone/>
              <a:defRPr/>
            </a:pPr>
            <a:r>
              <a:rPr lang="ru-RU" sz="1800"/>
              <a:t>Пример 2:</a:t>
            </a:r>
            <a:endParaRPr lang="ru-RU"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1 ‘’Hello World’’ 3 ‘’Test string’’ 5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		echo "$i"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56772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1689106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Можно использовать диапазоны:</a:t>
            </a:r>
            <a:endParaRPr sz="1800"/>
          </a:p>
          <a:p>
            <a:pPr>
              <a:defRPr/>
            </a:pPr>
            <a:r>
              <a:rPr sz="1800"/>
              <a:t>{start...end} – перебор значений от start до end с шагом 1</a:t>
            </a:r>
            <a:endParaRPr sz="1800"/>
          </a:p>
          <a:p>
            <a:pPr>
              <a:defRPr/>
            </a:pPr>
            <a:r>
              <a:rPr sz="1800"/>
              <a:t>{start...end...step} – перебор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значений от start до end с шагом step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{1..10..2}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"Число: $i"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14749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48095"/>
          </a:xfrm>
        </p:spPr>
        <p:txBody>
          <a:bodyPr/>
          <a:lstStyle/>
          <a:p>
            <a:pPr>
              <a:defRPr/>
            </a:pPr>
            <a:r>
              <a:rPr sz="2200"/>
              <a:t>Командный интерпретатор</a:t>
            </a:r>
            <a:endParaRPr sz="2200"/>
          </a:p>
        </p:txBody>
      </p:sp>
      <p:sp>
        <p:nvSpPr>
          <p:cNvPr id="50322183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60515"/>
            <a:ext cx="10515600" cy="51164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Виды сценарных языков:</a:t>
            </a:r>
            <a:endParaRPr sz="1800" b="0">
              <a:latin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Командно-сценарные языки (язык командного интерпретатора, т.е. оболочки): 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sh (Unix);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bash (Linux);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cmd и PowerShell (Windows);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ppleScript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(MacOS).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Встроенные языки (скрипты прикладного ПО):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VBA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Visual Basic для приложений (Microsoft Office, AutoCad);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Emacs Lisp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Emacs 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редактор);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UnrealScript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(скрипты для Unreal Engine).</a:t>
            </a:r>
            <a:b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Языки общего назначения: 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Python, Ruby, Lisp,  JavaScript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3166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41118236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Некоторые команды возвращают список, по которому можно итерироваться.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sz="1800"/>
            </a:br>
            <a:r>
              <a:rPr sz="1800"/>
              <a:t>Например, ls – возвращает список файлов в каталоге. </a:t>
            </a:r>
            <a:br>
              <a:rPr sz="1800"/>
            </a:br>
            <a:r>
              <a:rPr sz="1800"/>
              <a:t>		</a:t>
            </a:r>
            <a:r>
              <a:rPr sz="1800" b="1"/>
              <a:t>ls ~</a:t>
            </a:r>
            <a:r>
              <a:rPr sz="1800"/>
              <a:t> – список файлов в домашнем каталоге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596306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84945151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 (прервать цикл) и continue (пропустить итерацию)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				if [ $file == "test"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					continue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 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987799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78998021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 (прервать цикл) и continue (пропустить итерацию)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				if [ $file == "test"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		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 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473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78880206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Обход директории можно сделать и по-другому: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for file in ~/*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if [ -d $file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"$file is a directory"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elif [ -f $file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"$file is a 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453277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94108646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while [ условие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		#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1: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count=1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[ $count -le 10 ]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"$count"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count=$(($count+2))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004940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138890584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2 (бесконечный цикл):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true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"Прошла 1 секунда"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sleep 1  # Пауза на 1 секунду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 (бесконечный цикл):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"line: $line"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62241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19825553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 (бесконечный цикл + вывод в файл):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"line: $line"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test.txt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4 (чтение всех строк из файла):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"$line"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test.txt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888042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1: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резервное копирование</a:t>
            </a:r>
            <a:endParaRPr sz="2400"/>
          </a:p>
        </p:txBody>
      </p:sp>
      <p:sp>
        <p:nvSpPr>
          <p:cNvPr id="26665239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скрипт, который запрашивает у пользователя имя файла; 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Скрипт должен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создать резервную копию этого файла с добавлением к имени файла текущей даты. 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Если файл не существует или не удалось создать копию, то скрипт должен вывести сообщение об ошибке.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/>
              <a:t>Вам может понадобиться:</a:t>
            </a: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/>
              <a:t>Команда date: date  +’’format’’ – вывод текущей даты в указанном формате</a:t>
            </a:r>
            <a:br>
              <a:rPr lang="ru-RU" sz="2200"/>
            </a:br>
            <a:br>
              <a:rPr lang="ru-RU" sz="2200"/>
            </a:br>
            <a:r>
              <a:rPr lang="ru-RU" sz="2200"/>
              <a:t>	+’’%F’’ – ГГГГ-ММ-ДД: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2017-06-08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endParaRPr lang="ru-RU"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1632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1: резервное копирование. Решение</a:t>
            </a:r>
            <a:endParaRPr sz="2400"/>
          </a:p>
        </p:txBody>
      </p:sp>
      <p:sp>
        <p:nvSpPr>
          <p:cNvPr id="13770131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filename=""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имя файла: " filename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! -f $filename ]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"Файл $filename не существует"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exit 1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date=$(date +%F)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backupFilename="${filename}_${date}" 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$filename $backupFilename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$? -eq 0 ] #! -f $backupFilename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then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"Success"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"Error"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820932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2: подсчёт количества файлов в директории</a:t>
            </a:r>
            <a:endParaRPr sz="2400"/>
          </a:p>
        </p:txBody>
      </p:sp>
      <p:sp>
        <p:nvSpPr>
          <p:cNvPr id="21660011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скрипт, который запрашивает у пользователя имя директории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Скрипт должен подсчитать 1) количество файлов, 2) количество директорий в данной папке и вывести эти значения на экран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Если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директории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 существует или это не директория, то скрипт должен вывести сообщение об ошибке.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Вам может пригодиться: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ls имя_директории – выводит на экран список файлов в указанной директории</a:t>
            </a:r>
            <a:b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ls /home/user</a:t>
            </a:r>
            <a:endParaRPr lang="ru-RU"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639640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48095"/>
          </a:xfrm>
        </p:spPr>
        <p:txBody>
          <a:bodyPr/>
          <a:lstStyle/>
          <a:p>
            <a:pPr>
              <a:defRPr/>
            </a:pPr>
            <a:r>
              <a:rPr sz="2200"/>
              <a:t>Командный интерпретатор Linux</a:t>
            </a:r>
            <a:endParaRPr sz="2200"/>
          </a:p>
        </p:txBody>
      </p:sp>
      <p:sp>
        <p:nvSpPr>
          <p:cNvPr id="12215685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60515"/>
            <a:ext cx="10515600" cy="51164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000"/>
              <a:t>Bash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командная оболочка, особенно популярна в среде Linux, где она часто используется в качестве предустановленной командной оболочки. 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Исполняемый файл bash как правило находится в /bin/ (/bin/bash)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простейшем случае скрипт — простой список команд, записанный в файл. Командный процессор должен знать, что он должен этот файл обработать, а не просто прочесть его содержимое. 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этого служит специальная конструкция, называемая shebang: #!. Shebang означает, что после этого спецсимвола находится путь к интерпретатору для исполнения сценария. 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46445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2: подсчёт количества файлов. Решение</a:t>
            </a:r>
            <a:endParaRPr sz="2400"/>
          </a:p>
        </p:txBody>
      </p:sp>
      <p:sp>
        <p:nvSpPr>
          <p:cNvPr id="14325273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путь к директории: " dir_path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-d $dir_path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file_count=0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dir_count=0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item in $(ls $dir_path)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full_path="$dir_path/$item"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-f $full_path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file_count=$((file_count + 1))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elif [ -d $full_path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dir_count=$((dir_count + 1))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"Количество файлов: $file_count"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"Количество поддиректорий: $dir_count"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"Ошибка: Директория $dir_path не существует."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fi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74890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3: поиск строки в файле</a:t>
            </a:r>
            <a:endParaRPr sz="2400"/>
          </a:p>
        </p:txBody>
      </p:sp>
      <p:sp>
        <p:nvSpPr>
          <p:cNvPr id="36691851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скрипт, который запрашивает у пользователя 1) имя файла; 2) строку для поиска. 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Скрипт должен вывести все строки из файла, которые содержат переданную строку.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Если файл не существует, то скрипт должен вывести сообщение об ошибке.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2200"/>
            </a:br>
            <a:r>
              <a:rPr lang="ru-RU" sz="2200"/>
              <a:t>Вам может пригодиться:</a:t>
            </a: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сравнения 2х строковых переменных возьмите их в кавычки ‘’$a’’==’’$b’’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78901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3: поиск строки. Решение</a:t>
            </a:r>
            <a:endParaRPr sz="2400"/>
          </a:p>
        </p:txBody>
      </p:sp>
      <p:sp>
        <p:nvSpPr>
          <p:cNvPr id="2099632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filename=""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имя файла: " filename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! -f $filename ]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then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"Файл $filename не существует"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exit 1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search=""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строку для поиска: " search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вариант 1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grep $search $filename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вариант 3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do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if [ "$line" == "$search" ] # [ "$line" == *"$search"* ]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then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"$line"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fi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 &lt; "$filename"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476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уровень элементарный</a:t>
            </a:r>
            <a:endParaRPr sz="2400"/>
          </a:p>
        </p:txBody>
      </p:sp>
      <p:sp>
        <p:nvSpPr>
          <p:cNvPr id="34341274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Чтение и запуск:</a:t>
            </a:r>
            <a:endParaRPr sz="1800"/>
          </a:p>
          <a:p>
            <a:pPr>
              <a:defRPr/>
            </a:pPr>
            <a:r>
              <a:rPr sz="1800"/>
              <a:t>Скрипт – обычный файл, соответственно создаём, редактируем, читаем его в любом текстовом редакторе;</a:t>
            </a:r>
            <a:endParaRPr sz="1800"/>
          </a:p>
          <a:p>
            <a:pPr>
              <a:defRPr/>
            </a:pPr>
            <a:r>
              <a:rPr sz="1800"/>
              <a:t>Запуск:</a:t>
            </a:r>
            <a:br>
              <a:rPr sz="1800"/>
            </a:br>
            <a:br>
              <a:rPr sz="1800"/>
            </a:br>
            <a:r>
              <a:rPr sz="1800"/>
              <a:t>1.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Необходимо выдать файлу права на исполнение</a:t>
            </a:r>
            <a:r>
              <a:rPr sz="1800"/>
              <a:t> (</a:t>
            </a:r>
            <a:r>
              <a:rPr sz="1800" b="1"/>
              <a:t>ОДИН </a:t>
            </a:r>
            <a:r>
              <a:rPr sz="1800"/>
              <a:t>раз)</a:t>
            </a:r>
            <a:br>
              <a:rPr sz="1800"/>
            </a:br>
            <a:br>
              <a:rPr sz="1800"/>
            </a:br>
            <a:r>
              <a:rPr sz="1800"/>
              <a:t>chmod +x filename </a:t>
            </a:r>
            <a:br>
              <a:rPr sz="1800"/>
            </a:br>
            <a:br>
              <a:rPr sz="1800"/>
            </a:br>
            <a:r>
              <a:rPr sz="1800"/>
              <a:t>2. Запуск</a:t>
            </a:r>
            <a:br>
              <a:rPr sz="1800"/>
            </a:br>
            <a:br>
              <a:rPr sz="1800"/>
            </a:br>
            <a:r>
              <a:rPr sz="1800"/>
              <a:t>./filename </a:t>
            </a:r>
            <a:endParaRPr sz="1800"/>
          </a:p>
          <a:p>
            <a:pPr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В начале каждого скрипта </a:t>
            </a:r>
            <a:r>
              <a:rPr sz="1800" b="1"/>
              <a:t>обязательно </a:t>
            </a:r>
            <a:r>
              <a:rPr sz="1800"/>
              <a:t>должен быть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shebang</a:t>
            </a:r>
            <a:r>
              <a:rPr sz="1800"/>
              <a:t>:</a:t>
            </a:r>
            <a:br>
              <a:rPr sz="1800"/>
            </a:br>
            <a:br>
              <a:rPr sz="1800"/>
            </a:br>
            <a:r>
              <a:rPr sz="1800"/>
              <a:t>#!/bin/bash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36744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уровень элементарный</a:t>
            </a:r>
            <a:endParaRPr sz="2400"/>
          </a:p>
        </p:txBody>
      </p:sp>
      <p:sp>
        <p:nvSpPr>
          <p:cNvPr id="112679632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Структура файла</a:t>
            </a:r>
            <a:r>
              <a:rPr sz="1800"/>
              <a:t>:</a:t>
            </a:r>
            <a:endParaRPr sz="1800"/>
          </a:p>
          <a:p>
            <a:pPr>
              <a:defRPr/>
            </a:pPr>
            <a:r>
              <a:rPr sz="1800"/>
              <a:t>В начале каждого скрипта </a:t>
            </a:r>
            <a:r>
              <a:rPr sz="1800" b="1"/>
              <a:t>обязательно </a:t>
            </a:r>
            <a:r>
              <a:rPr sz="1800"/>
              <a:t>должен быть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shebang</a:t>
            </a:r>
            <a:r>
              <a:rPr sz="1800"/>
              <a:t>:</a:t>
            </a:r>
            <a:br>
              <a:rPr sz="1800"/>
            </a:br>
            <a:br>
              <a:rPr sz="1800"/>
            </a:br>
            <a:r>
              <a:rPr sz="1800"/>
              <a:t>#!/bin/bash</a:t>
            </a:r>
            <a:br>
              <a:rPr sz="1800"/>
            </a:br>
            <a:endParaRPr sz="1800"/>
          </a:p>
          <a:p>
            <a:pPr>
              <a:defRPr/>
            </a:pPr>
            <a:r>
              <a:rPr sz="1800"/>
              <a:t>Команды отделяются знаком перевода строки</a:t>
            </a:r>
            <a:endParaRPr sz="1800"/>
          </a:p>
          <a:p>
            <a:pPr>
              <a:defRPr/>
            </a:pPr>
            <a:r>
              <a:rPr sz="1800"/>
              <a:t>Комментарии начинаются с #  (исключение – shebang)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sz="1800"/>
            </a:br>
            <a:r>
              <a:rPr sz="1800"/>
              <a:t>Напишем скрипт, который выводит на экран а) текущую папку, б) текущего пользователя:</a:t>
            </a:r>
            <a:br>
              <a:rPr sz="1800"/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pwd</a:t>
            </a:r>
            <a:r>
              <a:rPr sz="1800"/>
              <a:t> – выводит на экран полный путь папки, в которой сейчас вы находитесь;</a:t>
            </a: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whoami</a:t>
            </a:r>
            <a:r>
              <a:rPr sz="1800"/>
              <a:t> – выводит имя текущего пользователя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pwd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whoami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330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echo</a:t>
            </a:r>
            <a:endParaRPr sz="2400"/>
          </a:p>
        </p:txBody>
      </p:sp>
      <p:sp>
        <p:nvSpPr>
          <p:cNvPr id="29340791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Вывод сообщений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Для вывода сообщений используется команда echo:</a:t>
            </a:r>
            <a:br>
              <a:rPr sz="1800"/>
            </a:br>
            <a:r>
              <a:rPr sz="1800"/>
              <a:t>		</a:t>
            </a:r>
            <a:br>
              <a:rPr sz="1800"/>
            </a:br>
            <a:r>
              <a:rPr sz="1800"/>
              <a:t>		echo ‘’message’’</a:t>
            </a:r>
            <a:endParaRPr sz="1800"/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800"/>
              <a:t>Обновим скрипт: добавим пояснение для пользователя</a:t>
            </a:r>
            <a:endParaRPr sz="1800"/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‘’Текущая директория:’’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pwd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‘’Текущий пользователь:’’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whoami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8450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пример команд</a:t>
            </a:r>
            <a:endParaRPr sz="2400"/>
          </a:p>
        </p:txBody>
      </p:sp>
      <p:sp>
        <p:nvSpPr>
          <p:cNvPr id="12755768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hello world на С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Сделать скрипт с командой компиляции и запуска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gcc fileName.c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./a.out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39967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743082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Переменные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Существуют два типа переменных, которые можно использовать в bash-скриптах: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Переменные среды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Пользовательские переменные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Переменные среды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системные переменные, в которых хранится информация о конфигурациях, настройках путей, юзерах и т.д.. Пример: PATH на Windows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Основные переменные среды: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HOME: домашний каталог пользователя.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PATH: список каталогов, в которых оболочка ищет исполняемые файлы.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USER: имя текущего пользователя.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SHELL: путь к текущему исполняемому файлу оболочки.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LANG: настройки локали (язык, формат времени, даты и пр.).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42</Slides>
  <Notes>42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modified xsi:type="dcterms:W3CDTF">2024-10-01T20:02:38Z</dcterms:modified>
  <cp:category/>
  <cp:contentStatus/>
  <cp:version/>
</cp:coreProperties>
</file>