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7.xml" ContentType="application/vnd.openxmlformats-officedocument.presentationml.slide+xml"/>
  <Override PartName="/ppt/notesSlides/notesSlide28.xml" ContentType="application/vnd.openxmlformats-officedocument.presentationml.notes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4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4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notesMaster" Target="notesMasters/notesMaster1.xml"/><Relationship Id="rId46" Type="http://schemas.openxmlformats.org/officeDocument/2006/relationships/presProps" Target="presProps.xml" /><Relationship Id="rId47" Type="http://schemas.openxmlformats.org/officeDocument/2006/relationships/tableStyles" Target="tableStyles.xml" /><Relationship Id="rId4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469296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36565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3980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CF47B0-B8EB-0704-9BE9-967DD8C0AC5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5462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07796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177247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5FF61D-0BD2-950E-35E2-0BAE84F041E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00559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38241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35539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54A755-582A-785F-9E7F-448B7B26726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62747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37546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47359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64FB15-8562-6FBC-7DBC-DD574E38433B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95533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225185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22693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FCFD0D-60A0-F140-B1DF-E43DE3DD4B7E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0891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09705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57771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20CFBD-DD14-375F-E80E-FA9A735D2F44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30918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475762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10847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03D232-1517-1251-F072-9812DE1AB8DB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8752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54158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093472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A4EB20-4E7A-3523-08E4-6F1EFEDAE993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25887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499038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6585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4B822A-8617-E90E-F6A7-5D535532B08D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02928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465010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403709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80736F-2B3E-28D2-FD85-15BA058C247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26221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96112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192243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7E35B3-32E0-7506-592F-D7284F1B110B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08275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644419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99500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E995C3-BD83-57EC-D63D-3CFD2DEB9F89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56641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9020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48996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67ED8A-E151-8268-F143-92848EB8C646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92413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549119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3425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DDC2AA-DC20-270E-DE1C-5F6EEFE81310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54046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9867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42703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4CD7AB-BD22-4639-7646-FA539128936C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08980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619105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47195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FC453A-F325-3282-019E-DCBB0EB3A560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68217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971535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25770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78C932-7814-0671-3FBF-4ECC0B32119D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80532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974099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86222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1ACBBE-C771-02C2-8486-911A18AD0034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75952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93530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470491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0609611-4E80-E7D2-D9D1-D84F9B4944FF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18919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8886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796295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002146-10E1-8880-F103-1519068CA181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707525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24265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36010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17FD4F-900B-98D2-7157-0A9916588D1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40357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7182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766286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126CAF-181B-3A63-8C3F-1EF99BCD3123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20854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917912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33693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2CDE66-2E25-38BB-5885-2F3DC2B1D070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21548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296501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14492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C10067-9F49-2819-5122-31904555B052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9683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34408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95473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6F4DB1-7490-28A5-B7C2-B802E7EE33B3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93656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084947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285719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849685-3B9E-0DA7-BD96-EBAFFD50FAF0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66902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831333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38234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0B8F58-E691-4B5C-C809-0E485B70E573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15597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756527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872434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BD09CD-1002-C08B-4BDD-1F4F59E4BCDB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48146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46288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31095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9240F6-BFD5-B617-E2D0-C86120DF60DD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11655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129278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296784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0AD288-1F52-B20A-FDE2-6EA3451084CF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98743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520800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87693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C3757F-07E1-651B-3F99-75CF05E07D64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8090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293377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41759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A2AAC9-55ED-7C80-895D-C8B1B5E6DE5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61436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403115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16855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E1A2FD-4067-01D7-BCB5-AE1477D47580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88691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444945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02311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6356C7-1FCF-AD46-EDC2-5295159A2542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56837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29934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689120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E7B6AF-7C1B-C325-3372-0F9D3272A7B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95051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09460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68317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991061-0CDB-1550-EB98-517E78EFB3B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52073F-1967-91E7-B04B-878501EEB01E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6859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993173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3788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DCE037-D2EF-33EE-94CC-7732D6900AA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5239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50988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98329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DD9C32-75BF-127D-4957-6B162AE0535C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16352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22589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765094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DF6718-1AD4-A5FF-D37A-3493D594AAB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1122363"/>
            <a:ext cx="9144000" cy="2306637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4800"/>
              <a:t>Bash скрипты</a:t>
            </a:r>
            <a:br>
              <a:rPr lang="en-US" sz="4800"/>
            </a:br>
            <a:r>
              <a:rPr lang="en-US" sz="4800"/>
              <a:t>Уровень: элементарно, Ватсон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174097" y="5066907"/>
            <a:ext cx="1171453" cy="573856"/>
          </a:xfrm>
        </p:spPr>
        <p:txBody>
          <a:bodyPr/>
          <a:lstStyle/>
          <a:p>
            <a:pPr>
              <a:defRPr/>
            </a:pPr>
            <a:r>
              <a:rPr lang="en-US"/>
              <a:t>P2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014568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переменные</a:t>
            </a:r>
            <a:endParaRPr sz="2400"/>
          </a:p>
        </p:txBody>
      </p:sp>
      <p:sp>
        <p:nvSpPr>
          <p:cNvPr id="76239181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1"/>
              <a:t>Использование переменных среды</a:t>
            </a:r>
            <a:r>
              <a:rPr sz="1800"/>
              <a:t>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$имя переменной</a:t>
            </a:r>
            <a:br>
              <a:rPr sz="1800"/>
            </a:br>
            <a:r>
              <a:rPr sz="1800"/>
              <a:t>Попробуем в консоли: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echo $SHELL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echo $LANG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echo $PATH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Можно задать свою переменную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среды с помощью команды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export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export varName=’’value’’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Попробуем в консоли: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export TEST=’’Hello World’’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$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TEST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Удаление переменной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unset varName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590708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переменные</a:t>
            </a:r>
            <a:endParaRPr sz="2400"/>
          </a:p>
        </p:txBody>
      </p:sp>
      <p:sp>
        <p:nvSpPr>
          <p:cNvPr id="122187901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Пользовательские переменные</a:t>
            </a:r>
            <a:endParaRPr lang="ru-RU" sz="18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 Объявление: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ИмяПеременной=значение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a=123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str=’’Hello World’’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Без пробела до и после равно!</a:t>
            </a:r>
            <a:endParaRPr lang="ru-RU" sz="18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Обращение к переменной: так же как и с системной, через $: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			a=123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			echo $a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Можно вставлять переменные в строки: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			echo ‘’a=$a’’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199535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арифметика</a:t>
            </a:r>
            <a:endParaRPr sz="2400"/>
          </a:p>
        </p:txBody>
      </p:sp>
      <p:sp>
        <p:nvSpPr>
          <p:cNvPr id="132112684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Выведем на экран значение переменной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a=’’Hello World’’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$a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Арифметические операции: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необходимо использовать конструкцию вида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$((a+b))</a:t>
            </a:r>
            <a:endParaRPr lang="ru-RU" sz="18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a=5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b=10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c=$(($a + $b))	# строго говоря стоит писать а и б с $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d=$((a - b))	# но в случае вычислений вне операторов можно 						  	   $ опустить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981626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арифметика</a:t>
            </a:r>
            <a:endParaRPr sz="2400"/>
          </a:p>
        </p:txBody>
      </p:sp>
      <p:sp>
        <p:nvSpPr>
          <p:cNvPr id="109128765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Выведем на экран значение переменной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a=’’Hello World’’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$a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Арифметические операции: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необходимо использовать конструкцию вида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$((a+b))</a:t>
            </a:r>
            <a:endParaRPr lang="ru-RU" sz="18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a=5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b=10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c=$(($a + $b))	# строго говоря стоит писать а и б с $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d=$((a - b))	# но в случае вычислений вне операторов можно 						  	   $ опустить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‘’a+b=$c, a-b=$d’’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506714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read</a:t>
            </a:r>
            <a:endParaRPr sz="2400"/>
          </a:p>
        </p:txBody>
      </p:sp>
      <p:sp>
        <p:nvSpPr>
          <p:cNvPr id="190213927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1"/>
              <a:t>Ввод значений с клавиатуры</a:t>
            </a:r>
            <a:r>
              <a:rPr sz="1800"/>
              <a:t>: команда read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без аргументов считывает данные в системную переменную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$REPLY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$REPLY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varName – считывание данных в переменную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$name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a=’’ 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a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$a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479834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227650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read</a:t>
            </a:r>
            <a:endParaRPr sz="2400"/>
          </a:p>
        </p:txBody>
      </p:sp>
      <p:sp>
        <p:nvSpPr>
          <p:cNvPr id="88499668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844484"/>
            <a:ext cx="10515600" cy="574445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Введём данные с клавиатуры 3 способами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‘’Введите что-нибудь:’’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			#ввод в системную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REPLY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‘’reply=$REPLY’’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‘’Введите имя:’’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name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#автосоздание переменной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name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‘’name=$name’’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b=0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‘’введите а:’’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a			#ввод в существующую переменную а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‘’введите b:’’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b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#ввод в существующую переменную б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‘’a+b=$(($a+$b))’’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567939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276748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read</a:t>
            </a:r>
            <a:endParaRPr sz="2400"/>
          </a:p>
        </p:txBody>
      </p:sp>
      <p:sp>
        <p:nvSpPr>
          <p:cNvPr id="62212928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893581"/>
            <a:ext cx="10515600" cy="56069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 </a:t>
            </a:r>
            <a:r>
              <a:rPr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с опцией –p</a:t>
            </a:r>
            <a:r>
              <a:rPr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(promt) добавляет текст для пользователя перед началом ввода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–p ‘’Введите имя:’’ 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name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Изменим программу: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–p ‘’введите что-нибудь: 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‘’reply=$REPLY’’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–p ‘’введите имя: ’’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name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‘’name=$name’’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a=0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b=0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–p ‘’Введите а: ’’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	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read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–p ‘’Введите b: ’’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b	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‘’a+b=$(($a+$b))’’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191950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условный оператор if</a:t>
            </a:r>
            <a:endParaRPr sz="2400"/>
          </a:p>
        </p:txBody>
      </p:sp>
      <p:sp>
        <p:nvSpPr>
          <p:cNvPr id="42895504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37131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Синтаксис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if [ условие ]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			# команды, которые выполняются, если условие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Ветвление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if [ условие1 ]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выполняются, если условие1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elif [ условие2 ]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выполняются, если условие2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else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 во всех остальных случаях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5495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условный оператор if</a:t>
            </a:r>
            <a:endParaRPr sz="2400"/>
          </a:p>
        </p:txBody>
      </p:sp>
      <p:sp>
        <p:nvSpPr>
          <p:cNvPr id="49574460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Синтаксис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if [ условие ]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			# команды, которые выполняются, если условие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Ветвление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if [ условие1 ]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выполняются, если условие1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elif [ условие2 ]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выполняются, если условие2 истинно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else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 команды, которые выполняются во всех остальных случаях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855762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условный оператор if</a:t>
            </a:r>
            <a:endParaRPr sz="2400"/>
          </a:p>
        </p:txBody>
      </p:sp>
      <p:sp>
        <p:nvSpPr>
          <p:cNvPr id="151631991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Сравнение значений:</a:t>
            </a:r>
            <a:endParaRPr sz="1800"/>
          </a:p>
          <a:p>
            <a:pPr marL="283879" marR="0" indent="-283879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/>
              <a:defRPr/>
            </a:pPr>
            <a:r>
              <a:rPr sz="1800"/>
              <a:t>Строки: ==, !=, &gt;, &lt;</a:t>
            </a: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-n str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	true, если длина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str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&gt; 0.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-z str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true, если длина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str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== 0.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/>
              <a:t>Числа: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==, !=, &gt;, &lt;</a:t>
            </a:r>
            <a:r>
              <a:rPr sz="1800"/>
              <a:t> или с помощью специальных ключей</a:t>
            </a:r>
            <a:br>
              <a:rPr sz="1800"/>
            </a:b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n1 -eq n2 	n1 == 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n1 -ge n2 	n1 &gt;= n2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n1 -gt n2	n1 &gt; n2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n1 -le n2	n1 &lt;= n2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n1 -lt n2	n1 &lt; n2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n1 -ne n2	n1 != n2</a:t>
            </a:r>
            <a:br>
              <a:rPr sz="1800"/>
            </a:br>
            <a:br>
              <a:rPr sz="1800"/>
            </a:br>
            <a:r>
              <a:rPr sz="1800"/>
              <a:t>Важный момент: &gt; и &lt; используются для перенаправления потоков вывода, поэтому их нужно экранировать:</a:t>
            </a:r>
            <a:br>
              <a:rPr sz="1800"/>
            </a:br>
            <a:br>
              <a:rPr sz="1800"/>
            </a:br>
            <a:r>
              <a:rPr sz="1800"/>
              <a:t>		\&gt;	\&lt;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708029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48095"/>
          </a:xfrm>
        </p:spPr>
        <p:txBody>
          <a:bodyPr/>
          <a:lstStyle/>
          <a:p>
            <a:pPr>
              <a:defRPr/>
            </a:pPr>
            <a:r>
              <a:rPr sz="2200"/>
              <a:t>Командный интерпретатор (TUI)</a:t>
            </a:r>
            <a:endParaRPr sz="2200"/>
          </a:p>
        </p:txBody>
      </p:sp>
      <p:sp>
        <p:nvSpPr>
          <p:cNvPr id="7923765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060515"/>
            <a:ext cx="10515600" cy="51164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Один из вариантов оболочки, который предоставляется каждой ОС, –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омандный интерпретатор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Командный интерпретатор выполняет команды, переданные юзером через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интерфейс командной строки (Command line interface, CLI).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Плюсы работы через интерфейс командной строки: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97021" lvl="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Менее затратный в плане использования ресурсов ПК;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97021" lvl="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Выше скорость работы пользователя в сравнении с графическими оболочками;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97021" lvl="1" indent="-239821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Возможность написания сценариев (скриптов).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Сценарий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 набор команд, которые будут выполнятся последовательно. Сценарии выполняют другие программы, программа – набор инструкций на каком-то ЯП для выполнения пользовательских задач.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1800"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Сценарии пишутся на «сценарном языке». Это может быть как и ЯП, так и язык командной оболочки. Сценарии как правило интерпретируются (переводятся в машинные команды во время выполнения).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39211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Перенаправление потоков ввода и вывода</a:t>
            </a:r>
            <a:endParaRPr sz="2400"/>
          </a:p>
        </p:txBody>
      </p:sp>
      <p:sp>
        <p:nvSpPr>
          <p:cNvPr id="67301781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Если программа выводит в консоль какой-то текст, то его можно отправить в другую команду или в файл: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Направление потока вывода в другую команду</a:t>
            </a:r>
            <a:r>
              <a:rPr sz="1800"/>
              <a:t>: с помощью |</a:t>
            </a:r>
            <a:br>
              <a:rPr sz="1800"/>
            </a:br>
            <a:br>
              <a:rPr sz="1800"/>
            </a:br>
            <a:r>
              <a:rPr sz="1800"/>
              <a:t>Отфильтровать вывод команды ls:</a:t>
            </a:r>
            <a:br>
              <a:rPr sz="1800"/>
            </a:b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ls -l | grep 28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/>
              <a:t>Направление потока вывода в файл: с помощью &gt;</a:t>
            </a:r>
            <a:br>
              <a:rPr sz="1800"/>
            </a:br>
            <a:br>
              <a:rPr sz="1800"/>
            </a:br>
            <a:r>
              <a:rPr sz="1800"/>
              <a:t>Перенаправить вывод команды ls в файл:</a:t>
            </a:r>
            <a:br>
              <a:rPr sz="1800"/>
            </a:br>
            <a:br>
              <a:rPr sz="1800"/>
            </a:br>
            <a:r>
              <a:rPr sz="1800"/>
              <a:t>				ls –l &gt; test.txt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/>
              <a:t>Использование файла как поток ввода: с помощью &lt;</a:t>
            </a:r>
            <a:br>
              <a:rPr sz="1800"/>
            </a:br>
            <a:br>
              <a:rPr sz="1800"/>
            </a:br>
            <a:r>
              <a:rPr sz="1800"/>
              <a:t>sort – команда для сортировки содержимого файла; 	</a:t>
            </a:r>
            <a:r>
              <a:rPr sz="1800" b="1"/>
              <a:t>sort filename</a:t>
            </a:r>
            <a:br>
              <a:rPr sz="1800"/>
            </a:br>
            <a:br>
              <a:rPr sz="1800"/>
            </a:br>
            <a:r>
              <a:rPr sz="1800"/>
              <a:t>				sort &lt; filename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10241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условный оператор if</a:t>
            </a:r>
            <a:endParaRPr sz="2400"/>
          </a:p>
        </p:txBody>
      </p:sp>
      <p:sp>
        <p:nvSpPr>
          <p:cNvPr id="189882755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37131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Пример: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a=0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b=0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a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b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$a \&gt; $b ]		# или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$a </a:t>
            </a:r>
            <a:r>
              <a:rPr lang="ru-RU" sz="1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-gt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$b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"a&gt;b"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elif [ $a \&lt; $b ]		#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или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$a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-lt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$b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"a&lt;b"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"a=b"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66392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обработка результата программы</a:t>
            </a:r>
            <a:endParaRPr sz="2400"/>
          </a:p>
        </p:txBody>
      </p:sp>
      <p:sp>
        <p:nvSpPr>
          <p:cNvPr id="179011992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37131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А. Проверка успеха выполнения программы (независимо от возвращаемого значения)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if program 	# без квадратных скобок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#обработка успешного выполнения команды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#обработка ошибки выполнения команды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26413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обработка результата программы</a:t>
            </a:r>
            <a:endParaRPr sz="2400"/>
          </a:p>
        </p:txBody>
      </p:sp>
      <p:sp>
        <p:nvSpPr>
          <p:cNvPr id="19010226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1: вывести на экран содержимое файла с hello world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if cat file.c		# без квадратных скобок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‘’успех’’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‘’не вышло’’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2: попробовать вывести содержимое несуществующего файла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cat blablabla.c		# без квадратных скобок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‘’успех’’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‘’не вышло’’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549643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обработка результата программы</a:t>
            </a:r>
            <a:endParaRPr sz="2400"/>
          </a:p>
        </p:txBody>
      </p:sp>
      <p:sp>
        <p:nvSpPr>
          <p:cNvPr id="46242789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3: проверить, выполнилась ли программа с Hello, world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if ./a.out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‘’успех’’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‘’не вышло’’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4: поменять двойные кавычки на одинарные ( ‘Hello world’ )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./a.out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‘’успех’’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‘’не вышло’’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58651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обработка результата программы</a:t>
            </a:r>
            <a:endParaRPr sz="2400"/>
          </a:p>
        </p:txBody>
      </p:sp>
      <p:sp>
        <p:nvSpPr>
          <p:cNvPr id="92794295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Б. Проверка возвращаемого значения программы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Результат выполнения последней команды сохраняется в переменную «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$?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». Следовательно так можно проверить возвращаемое значение.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./a.out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result=$?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 [ $result == 0 ]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"успех"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"завершилась не с 0"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316002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проверки файлов</a:t>
            </a:r>
            <a:endParaRPr sz="2400"/>
          </a:p>
        </p:txBody>
      </p:sp>
      <p:sp>
        <p:nvSpPr>
          <p:cNvPr id="38610057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-e file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-d file		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 является директорией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-f file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 является файлом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-r file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доступен для чтения.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-s file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не является пустым.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-w file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доступен для записи.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-x file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true, если файл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существует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является исполняемым.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-f "test"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"It’s a file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else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 have no ideas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96944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проверки файлов</a:t>
            </a:r>
            <a:endParaRPr sz="2400"/>
          </a:p>
        </p:txBody>
      </p:sp>
      <p:sp>
        <p:nvSpPr>
          <p:cNvPr id="61592407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-e "test.bash"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"file exist"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"file doesn't exist"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-x "test.bash"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"It's a program!"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"404"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415522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107163068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variable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list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#команды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variable – переменная, которая будет принимать значение каждого элемента из списка list.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list – набор значений, через которые будет происходить итерация.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ru-RU" sz="1800"/>
            </a:b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878835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124484372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Пример: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i in 1 2 3 4 5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				echo "Число: $i"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  <a:p>
            <a:pPr marL="0" indent="0">
              <a:buFont typeface="Arial"/>
              <a:buNone/>
              <a:defRPr/>
            </a:pPr>
            <a:endParaRPr lang="ru-RU" sz="1800"/>
          </a:p>
          <a:p>
            <a:pPr marL="0" indent="0">
              <a:buFont typeface="Arial"/>
              <a:buNone/>
              <a:defRPr/>
            </a:pPr>
            <a:r>
              <a:rPr lang="ru-RU" sz="1800"/>
              <a:t>Пример 2:</a:t>
            </a:r>
            <a:endParaRPr lang="ru-RU"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i in 1 ‘’Hello World’’ 3 ‘’Test string’’ 5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				echo "$i"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14749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48095"/>
          </a:xfrm>
        </p:spPr>
        <p:txBody>
          <a:bodyPr/>
          <a:lstStyle/>
          <a:p>
            <a:pPr>
              <a:defRPr/>
            </a:pPr>
            <a:r>
              <a:rPr sz="2200"/>
              <a:t>Командный интерпретатор</a:t>
            </a:r>
            <a:endParaRPr sz="2200"/>
          </a:p>
        </p:txBody>
      </p:sp>
      <p:sp>
        <p:nvSpPr>
          <p:cNvPr id="50322183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060515"/>
            <a:ext cx="10515600" cy="51164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Виды сценарных языков:</a:t>
            </a:r>
            <a:endParaRPr sz="1800" b="0">
              <a:latin typeface="Arial"/>
              <a:cs typeface="Arial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Командно-сценарные языки (язык командного интерпретатора, т.е. оболочки): 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83928" lvl="1" indent="-283878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sh (Unix);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83928" lvl="1" indent="-283878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bash (Linux);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83928" lvl="1" indent="-283878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cmd и PowerShell (Windows);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83928" lvl="1" indent="-283878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ppleScript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(MacOS).</a:t>
            </a:r>
            <a:b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Встроенные языки (скрипты прикладного ПО):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97021" lvl="1" indent="-239821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VBA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Visual Basic для приложений (Microsoft Office, AutoCad);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97021" lvl="1" indent="-239821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Emacs Lisp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(</a:t>
            </a:r>
            <a:r>
              <a:rPr lang="ru-RU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Emacs 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редактор);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97021" lvl="1" indent="-239821">
              <a:buFont typeface="Arial"/>
              <a:buAutoNum type="arabicPeriod"/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UnrealScript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(скрипты для Unreal Engine).</a:t>
            </a:r>
            <a:b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Языки общего назначения: </a:t>
            </a:r>
            <a:r>
              <a:rPr lang="ru-RU"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Python, Ruby, Lisp,  JavaScript</a:t>
            </a:r>
            <a:endParaRPr sz="1800" b="0" i="0" u="none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556772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116891065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Можно использовать диапазоны:</a:t>
            </a:r>
            <a:endParaRPr sz="1800"/>
          </a:p>
          <a:p>
            <a:pPr>
              <a:defRPr/>
            </a:pPr>
            <a:r>
              <a:rPr sz="1800"/>
              <a:t>{start...end} – перебор значений от start до end с шагом 1</a:t>
            </a:r>
            <a:endParaRPr sz="1800"/>
          </a:p>
          <a:p>
            <a:pPr>
              <a:defRPr/>
            </a:pPr>
            <a:r>
              <a:rPr sz="1800"/>
              <a:t>{start...end...step} – перебор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значений от start до end с шагом step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i in {1..10..2}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echo "Число: $i"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531661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41118236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2"/>
            <a:ext cx="10515600" cy="53713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Некоторые команды возвращают список, по которому можно итерироваться.</a:t>
            </a:r>
            <a:endParaRPr sz="1800"/>
          </a:p>
          <a:p>
            <a:pPr marL="0" indent="0">
              <a:buFont typeface="Arial"/>
              <a:buNone/>
              <a:defRPr/>
            </a:pPr>
            <a:br>
              <a:rPr sz="1800"/>
            </a:br>
            <a:r>
              <a:rPr sz="1800"/>
              <a:t>Например, ls – возвращает список файлов в каталоге. </a:t>
            </a:r>
            <a:br>
              <a:rPr sz="1800"/>
            </a:br>
            <a:r>
              <a:rPr sz="1800"/>
              <a:t>		</a:t>
            </a:r>
            <a:r>
              <a:rPr sz="1800" b="1"/>
              <a:t>ls ~</a:t>
            </a:r>
            <a:r>
              <a:rPr sz="1800"/>
              <a:t> – список файлов в домашнем каталоге</a:t>
            </a:r>
            <a:endParaRPr sz="1800"/>
          </a:p>
          <a:p>
            <a:pPr marL="0" indent="0">
              <a:buFont typeface="Arial"/>
              <a:buNone/>
              <a:defRPr/>
            </a:pP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file in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$(ls ~)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echo "Файл: $file"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596306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184945151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Break (прервать цикл) и continue (пропустить итерацию)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file in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$(ls ~)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				if [ $file == "test"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			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    					continue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				 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echo "Файл: $file"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987799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178998021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Break (прервать цикл) и continue (пропустить итерацию)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file in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$(ls ~)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				if [ $file == "test"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			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    			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break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				 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echo "Файл: $file"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4730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178880206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Обход директории можно сделать и по-другому: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for file in ~/*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if [ -d $file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"$file is a directory"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elif [ -f $file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"$file is a file"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453277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while</a:t>
            </a:r>
            <a:endParaRPr sz="2400"/>
          </a:p>
        </p:txBody>
      </p:sp>
      <p:sp>
        <p:nvSpPr>
          <p:cNvPr id="94108646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while [ условие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				# Команды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1: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count=1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[ $count -le 10 ]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"$count"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count=$(($count+2))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done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004940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while</a:t>
            </a:r>
            <a:endParaRPr sz="2400"/>
          </a:p>
        </p:txBody>
      </p:sp>
      <p:sp>
        <p:nvSpPr>
          <p:cNvPr id="138890584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2 (бесконечный цикл):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true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"Прошла 1 секунда"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sleep 1  # Пауза на 1 секунду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3 (бесконечный цикл):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read line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"line: $line"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562241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while</a:t>
            </a:r>
            <a:endParaRPr sz="2400"/>
          </a:p>
        </p:txBody>
      </p:sp>
      <p:sp>
        <p:nvSpPr>
          <p:cNvPr id="198255538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3 (бесконечный цикл + вывод в файл):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read line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"line: $line"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test.txt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4 (чтение всех строк из файла):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read line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"$line"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test.txt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264355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параметры командной строки</a:t>
            </a:r>
            <a:endParaRPr sz="2400"/>
          </a:p>
        </p:txBody>
      </p:sp>
      <p:sp>
        <p:nvSpPr>
          <p:cNvPr id="57529231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Как вы уже могли заметить, у многих команд есть аргументы: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cp fileName newFileName</a:t>
            </a:r>
            <a:br>
              <a:rPr sz="1800"/>
            </a:b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Скрипт тоже можно запустить с аргументами: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./script arg1 arg2 arg3...</a:t>
            </a:r>
            <a:br>
              <a:rPr sz="1800"/>
            </a:br>
            <a:br>
              <a:rPr sz="1800"/>
            </a:br>
            <a:r>
              <a:rPr sz="1800"/>
              <a:t>Как получить параметры в программе:</a:t>
            </a:r>
            <a:endParaRPr sz="1800"/>
          </a:p>
          <a:p>
            <a:pPr>
              <a:defRPr/>
            </a:pPr>
            <a:r>
              <a:rPr sz="1800"/>
              <a:t>$0 – имя программы (./script)</a:t>
            </a:r>
            <a:endParaRPr sz="1800"/>
          </a:p>
          <a:p>
            <a:pPr>
              <a:defRPr/>
            </a:pPr>
            <a:r>
              <a:rPr sz="1800"/>
              <a:t>$1 - $9 – первые 9 аргументов</a:t>
            </a:r>
            <a:endParaRPr sz="1800"/>
          </a:p>
          <a:p>
            <a:pPr>
              <a:defRPr/>
            </a:pPr>
            <a:r>
              <a:rPr sz="1800"/>
              <a:t>${N}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– </a:t>
            </a:r>
            <a:r>
              <a:rPr sz="1800"/>
              <a:t>10 и далее аргумент (${10})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Запустим программу так: 		</a:t>
            </a:r>
            <a:r>
              <a:rPr sz="1800" b="1"/>
              <a:t>./script arg1 arg2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echo $0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echo $1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echo $2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750641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параметры командной строки</a:t>
            </a:r>
            <a:endParaRPr sz="2400"/>
          </a:p>
        </p:txBody>
      </p:sp>
      <p:sp>
        <p:nvSpPr>
          <p:cNvPr id="65916339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$@</a:t>
            </a:r>
            <a:r>
              <a:rPr sz="1800"/>
              <a:t> – все аргументы в виде списка (не содержит имя программы)</a:t>
            </a:r>
            <a:endParaRPr sz="1800"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$*</a:t>
            </a:r>
            <a:r>
              <a:rPr sz="1800"/>
              <a:t> – все аргументы в виде строки (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не содержит имя программы</a:t>
            </a:r>
            <a:r>
              <a:rPr sz="1800"/>
              <a:t>)</a:t>
            </a:r>
            <a:endParaRPr sz="1800"/>
          </a:p>
          <a:p>
            <a:pPr>
              <a:defRPr/>
            </a:pPr>
            <a:r>
              <a:rPr sz="1800"/>
              <a:t>$# – количество аргументов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"Все аргументы: $*"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"Всего аргументов: $#"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arg in $@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if [ -n $arg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$arg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639640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48095"/>
          </a:xfrm>
        </p:spPr>
        <p:txBody>
          <a:bodyPr/>
          <a:lstStyle/>
          <a:p>
            <a:pPr>
              <a:defRPr/>
            </a:pPr>
            <a:r>
              <a:rPr sz="2200"/>
              <a:t>Командный интерпретатор Linux</a:t>
            </a:r>
            <a:endParaRPr sz="2200"/>
          </a:p>
        </p:txBody>
      </p:sp>
      <p:sp>
        <p:nvSpPr>
          <p:cNvPr id="122156853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060515"/>
            <a:ext cx="10515600" cy="511644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000"/>
              <a:t>Bash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— командная оболочка, особенно популярна в среде Linux, где она часто используется в качестве предустановленной командной оболочки. 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Исполняемый файл bash как правило находится в /bin/ (/bin/bash)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простейшем случае скрипт — простой список команд, записанный в файл. Командный процессор должен знать, что он должен этот файл обработать, а не просто прочесть его содержимое. </a:t>
            </a: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Для этого служит специальная конструкция, называемая shebang: #!. Shebang означает, что после этого спецсимвола находится путь к интерпретатору для исполнения сценария. </a:t>
            </a: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587425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параметры командной строки</a:t>
            </a:r>
            <a:endParaRPr sz="2400"/>
          </a:p>
        </p:txBody>
      </p:sp>
      <p:sp>
        <p:nvSpPr>
          <p:cNvPr id="104451809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Задача: после ключа «-f» следующим аргументом будет идти имя файла. Необходимо вывести на экран содержимое этого файла.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./script arg1 –f filename arg2</a:t>
            </a:r>
            <a:br>
              <a:rPr sz="1800"/>
            </a:br>
            <a:br>
              <a:rPr sz="1800"/>
            </a:br>
            <a:r>
              <a:rPr sz="1800"/>
              <a:t>Что нам понадобится: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/>
              <a:t>$# – количество аргументов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/>
              <a:t>Команда </a:t>
            </a:r>
            <a:r>
              <a:rPr sz="1800" b="1"/>
              <a:t>shift</a:t>
            </a:r>
            <a:r>
              <a:rPr sz="1800" b="0"/>
              <a:t>: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используется для сдвига позиционных параметров командной строки влево.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Это означает, что каждый аргумент перемещается на одну позицию назад, а первый аргумент удаляется. В результате $1 становится равным значению бывшего $2, $2 – значению бывшего $3 и так далее.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shift N – сдвиг аргументов на N позиций.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Ключ для проверки, что строка пустая: –z str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Команда преждевременного завершения скрипта: exit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220133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параметры командной строки</a:t>
            </a:r>
            <a:endParaRPr sz="2400"/>
          </a:p>
        </p:txBody>
      </p:sp>
      <p:sp>
        <p:nvSpPr>
          <p:cNvPr id="165095418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filename=""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[ $# \&gt; 0 ] 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if [ $1 == "-f" ]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then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filename="$2"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break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else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shift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fi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-z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$filename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"Имя файла не указано"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exit 1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-f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$filename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cat $filename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"Файл не существует"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44768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уровень элементарный</a:t>
            </a:r>
            <a:endParaRPr sz="2400"/>
          </a:p>
        </p:txBody>
      </p:sp>
      <p:sp>
        <p:nvSpPr>
          <p:cNvPr id="34341274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1"/>
              <a:t>Чтение и запуск:</a:t>
            </a:r>
            <a:endParaRPr sz="1800"/>
          </a:p>
          <a:p>
            <a:pPr>
              <a:defRPr/>
            </a:pPr>
            <a:r>
              <a:rPr sz="1800"/>
              <a:t>Скрипт – обычный файл, соответственно создаём, редактируем, читаем его в любом текстовом редакторе;</a:t>
            </a:r>
            <a:endParaRPr sz="1800"/>
          </a:p>
          <a:p>
            <a:pPr>
              <a:defRPr/>
            </a:pPr>
            <a:r>
              <a:rPr sz="1800"/>
              <a:t>Запуск:</a:t>
            </a:r>
            <a:br>
              <a:rPr sz="1800"/>
            </a:br>
            <a:br>
              <a:rPr sz="1800"/>
            </a:br>
            <a:r>
              <a:rPr sz="1800"/>
              <a:t>1.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Необходимо выдать файлу права на исполнение</a:t>
            </a:r>
            <a:r>
              <a:rPr sz="1800"/>
              <a:t> (</a:t>
            </a:r>
            <a:r>
              <a:rPr sz="1800" b="1"/>
              <a:t>ОДИН </a:t>
            </a:r>
            <a:r>
              <a:rPr sz="1800"/>
              <a:t>раз)</a:t>
            </a:r>
            <a:br>
              <a:rPr sz="1800"/>
            </a:br>
            <a:br>
              <a:rPr sz="1800"/>
            </a:br>
            <a:r>
              <a:rPr sz="1800"/>
              <a:t>chmod +x filename </a:t>
            </a:r>
            <a:br>
              <a:rPr sz="1800"/>
            </a:br>
            <a:br>
              <a:rPr sz="1800"/>
            </a:br>
            <a:r>
              <a:rPr sz="1800"/>
              <a:t>2. Запуск</a:t>
            </a:r>
            <a:br>
              <a:rPr sz="1800"/>
            </a:br>
            <a:br>
              <a:rPr sz="1800"/>
            </a:br>
            <a:r>
              <a:rPr sz="1800"/>
              <a:t>./filename </a:t>
            </a:r>
            <a:endParaRPr sz="1800"/>
          </a:p>
          <a:p>
            <a:pPr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В начале каждого скрипта </a:t>
            </a:r>
            <a:r>
              <a:rPr sz="1800" b="1"/>
              <a:t>обязательно </a:t>
            </a:r>
            <a:r>
              <a:rPr sz="1800"/>
              <a:t>должен быть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shebang</a:t>
            </a:r>
            <a:r>
              <a:rPr sz="1800"/>
              <a:t>:</a:t>
            </a:r>
            <a:br>
              <a:rPr sz="1800"/>
            </a:br>
            <a:br>
              <a:rPr sz="1800"/>
            </a:br>
            <a:r>
              <a:rPr sz="1800"/>
              <a:t>#!/bin/bash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736744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уровень элементарный</a:t>
            </a:r>
            <a:endParaRPr sz="2400"/>
          </a:p>
        </p:txBody>
      </p:sp>
      <p:sp>
        <p:nvSpPr>
          <p:cNvPr id="112679632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 b="1"/>
              <a:t>Структура файла</a:t>
            </a:r>
            <a:r>
              <a:rPr sz="1800"/>
              <a:t>:</a:t>
            </a:r>
            <a:endParaRPr sz="1800"/>
          </a:p>
          <a:p>
            <a:pPr>
              <a:defRPr/>
            </a:pPr>
            <a:r>
              <a:rPr sz="1800"/>
              <a:t>В начале каждого скрипта </a:t>
            </a:r>
            <a:r>
              <a:rPr sz="1800" b="1"/>
              <a:t>обязательно </a:t>
            </a:r>
            <a:r>
              <a:rPr sz="1800"/>
              <a:t>должен быть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shebang</a:t>
            </a:r>
            <a:r>
              <a:rPr sz="1800"/>
              <a:t>:</a:t>
            </a:r>
            <a:br>
              <a:rPr sz="1800"/>
            </a:br>
            <a:br>
              <a:rPr sz="1800"/>
            </a:br>
            <a:r>
              <a:rPr sz="1800"/>
              <a:t>#!/bin/bash</a:t>
            </a:r>
            <a:br>
              <a:rPr sz="1800"/>
            </a:br>
            <a:endParaRPr sz="1800"/>
          </a:p>
          <a:p>
            <a:pPr>
              <a:defRPr/>
            </a:pPr>
            <a:r>
              <a:rPr sz="1800"/>
              <a:t>Команды отделяются знаком перевода строки</a:t>
            </a:r>
            <a:endParaRPr sz="1800"/>
          </a:p>
          <a:p>
            <a:pPr>
              <a:defRPr/>
            </a:pPr>
            <a:r>
              <a:rPr sz="1800"/>
              <a:t>Комментарии начинаются с #  (исключение – shebang)</a:t>
            </a:r>
            <a:endParaRPr sz="1800"/>
          </a:p>
          <a:p>
            <a:pPr marL="0" indent="0">
              <a:buFont typeface="Arial"/>
              <a:buNone/>
              <a:defRPr/>
            </a:pPr>
            <a:br>
              <a:rPr sz="1800"/>
            </a:br>
            <a:r>
              <a:rPr sz="1800"/>
              <a:t>Напишем скрипт, который выводит на экран а) текущую папку, б) текущего пользователя:</a:t>
            </a:r>
            <a:br>
              <a:rPr sz="1800"/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pwd</a:t>
            </a:r>
            <a:r>
              <a:rPr sz="1800"/>
              <a:t> – выводит на экран полный путь папки, в которой сейчас вы находитесь;</a:t>
            </a: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whoami</a:t>
            </a:r>
            <a:r>
              <a:rPr sz="1800"/>
              <a:t> – выводит имя текущего пользователя</a:t>
            </a:r>
            <a:br>
              <a:rPr sz="1800"/>
            </a:b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pwd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whoami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093303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echo</a:t>
            </a:r>
            <a:endParaRPr sz="2400"/>
          </a:p>
        </p:txBody>
      </p:sp>
      <p:sp>
        <p:nvSpPr>
          <p:cNvPr id="29340791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Вывод сообщений</a:t>
            </a:r>
            <a:r>
              <a:rPr sz="1800"/>
              <a:t>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Для вывода сообщений используется команда echo:</a:t>
            </a:r>
            <a:br>
              <a:rPr sz="1800"/>
            </a:br>
            <a:r>
              <a:rPr sz="1800"/>
              <a:t>		</a:t>
            </a:r>
            <a:br>
              <a:rPr sz="1800"/>
            </a:br>
            <a:r>
              <a:rPr sz="1800"/>
              <a:t>		echo ‘’message’’</a:t>
            </a:r>
            <a:endParaRPr sz="1800"/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1800"/>
              <a:t>Обновим скрипт: добавим пояснение для пользователя</a:t>
            </a:r>
            <a:endParaRPr sz="1800"/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‘’Текущая директория:’’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pwd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‘’Текущий пользователь:’’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whoami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58450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пример команд</a:t>
            </a:r>
            <a:endParaRPr sz="2400"/>
          </a:p>
        </p:txBody>
      </p:sp>
      <p:sp>
        <p:nvSpPr>
          <p:cNvPr id="127557682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Написать hello world на С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Сделать скрипт с командой компиляции и запуска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gcc fileName.c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./a.out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239967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переменные</a:t>
            </a:r>
            <a:endParaRPr sz="2400"/>
          </a:p>
        </p:txBody>
      </p:sp>
      <p:sp>
        <p:nvSpPr>
          <p:cNvPr id="743082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09613"/>
            <a:ext cx="10515600" cy="506734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Переменные</a:t>
            </a:r>
            <a:r>
              <a:rPr sz="1800"/>
              <a:t>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Существуют два типа переменных, которые можно использовать в bash-скриптах: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Переменные среды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Пользовательские переменные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Переменные среды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системные переменные, в которых хранится информация о конфигурациях, настройках путей, юзерах и т.д.. Пример: PATH на Windows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Основные переменные среды: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HOME: домашний каталог пользователя.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PATH: список каталогов, в которых оболочка ищет исполняемые файлы.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USER: имя текущего пользователя.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SHELL: путь к текущему исполняемому файлу оболочки.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LANG: настройки локали (язык, формат времени, даты и пр.).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41</Slides>
  <Notes>41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modified xsi:type="dcterms:W3CDTF">2024-09-30T21:19:44Z</dcterms:modified>
  <cp:category/>
  <cp:contentStatus/>
  <cp:version/>
</cp:coreProperties>
</file>