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5" r:id="rId4"/>
    <p:sldMasterId id="2147483697" r:id="rId5"/>
  </p:sldMasterIdLst>
  <p:notesMasterIdLst>
    <p:notesMasterId r:id="rId47"/>
  </p:notesMasterIdLst>
  <p:handoutMasterIdLst>
    <p:handoutMasterId r:id="rId48"/>
  </p:handoutMasterIdLst>
  <p:sldIdLst>
    <p:sldId id="256" r:id="rId6"/>
    <p:sldId id="268" r:id="rId7"/>
    <p:sldId id="337" r:id="rId8"/>
    <p:sldId id="378" r:id="rId9"/>
    <p:sldId id="379" r:id="rId10"/>
    <p:sldId id="380" r:id="rId11"/>
    <p:sldId id="338" r:id="rId12"/>
    <p:sldId id="344" r:id="rId13"/>
    <p:sldId id="339" r:id="rId14"/>
    <p:sldId id="341" r:id="rId15"/>
    <p:sldId id="348" r:id="rId16"/>
    <p:sldId id="349" r:id="rId17"/>
    <p:sldId id="350" r:id="rId18"/>
    <p:sldId id="427" r:id="rId19"/>
    <p:sldId id="343" r:id="rId20"/>
    <p:sldId id="347" r:id="rId21"/>
    <p:sldId id="351" r:id="rId22"/>
    <p:sldId id="353" r:id="rId23"/>
    <p:sldId id="361" r:id="rId24"/>
    <p:sldId id="355" r:id="rId25"/>
    <p:sldId id="360" r:id="rId26"/>
    <p:sldId id="354" r:id="rId27"/>
    <p:sldId id="359" r:id="rId28"/>
    <p:sldId id="356" r:id="rId29"/>
    <p:sldId id="357" r:id="rId30"/>
    <p:sldId id="358" r:id="rId31"/>
    <p:sldId id="362" r:id="rId32"/>
    <p:sldId id="363" r:id="rId33"/>
    <p:sldId id="365" r:id="rId34"/>
    <p:sldId id="366" r:id="rId35"/>
    <p:sldId id="367" r:id="rId36"/>
    <p:sldId id="368" r:id="rId37"/>
    <p:sldId id="369" r:id="rId38"/>
    <p:sldId id="364" r:id="rId39"/>
    <p:sldId id="370" r:id="rId40"/>
    <p:sldId id="428" r:id="rId41"/>
    <p:sldId id="371" r:id="rId42"/>
    <p:sldId id="373" r:id="rId43"/>
    <p:sldId id="429" r:id="rId44"/>
    <p:sldId id="377" r:id="rId45"/>
    <p:sldId id="33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02">
          <p15:clr>
            <a:srgbClr val="A4A3A4"/>
          </p15:clr>
        </p15:guide>
      </p15:sldGuideLst>
    </p:ext>
    <p:ext uri="{2D200454-40CA-4A62-9FC3-DE9A4176ACB9}">
      <p15:notesGuideLst xmlns:p15="http://schemas.microsoft.com/office/powerpoint/2012/main">
        <p15:guide id="1" orient="horz" pos="2880">
          <p15:clr>
            <a:srgbClr val="A4A3A4"/>
          </p15:clr>
        </p15:guide>
        <p15:guide id="2" pos="21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44" autoAdjust="0"/>
  </p:normalViewPr>
  <p:slideViewPr>
    <p:cSldViewPr snapToGrid="0">
      <p:cViewPr varScale="1">
        <p:scale>
          <a:sx n="102" d="100"/>
          <a:sy n="102" d="100"/>
        </p:scale>
        <p:origin x="918" y="78"/>
      </p:cViewPr>
      <p:guideLst>
        <p:guide orient="horz" pos="2160"/>
        <p:guide pos="3802"/>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3B5AE6-67CF-42E0-8CF6-D79CE3F4F45A}" type="doc">
      <dgm:prSet loTypeId="urn:microsoft.com/office/officeart/2008/layout/AlternatingHexagons" loCatId="list" qsTypeId="urn:microsoft.com/office/officeart/2005/8/quickstyle/simple5#1" qsCatId="simple" csTypeId="urn:microsoft.com/office/officeart/2005/8/colors/colorful1#3" csCatId="colorful" phldr="1"/>
      <dgm:spPr/>
      <dgm:t>
        <a:bodyPr/>
        <a:lstStyle/>
        <a:p>
          <a:endParaRPr lang="zh-CN" altLang="en-US"/>
        </a:p>
      </dgm:t>
    </dgm:pt>
    <dgm:pt modelId="{20DD6983-A233-4F0F-B46D-594E83251569}">
      <dgm:prSet phldrT="[文本]"/>
      <dgm:spPr/>
      <dgm:t>
        <a:bodyPr/>
        <a:lstStyle/>
        <a:p>
          <a:r>
            <a:rPr lang="en-US" altLang="zh-CN" dirty="0" err="1">
              <a:latin typeface="微软雅黑" panose="020B0503020204020204" pitchFamily="34" charset="-122"/>
              <a:ea typeface="微软雅黑" panose="020B0503020204020204" pitchFamily="34" charset="-122"/>
            </a:rPr>
            <a:t>facebook</a:t>
          </a:r>
          <a:endParaRPr lang="zh-CN" altLang="en-US" dirty="0">
            <a:latin typeface="微软雅黑" panose="020B0503020204020204" pitchFamily="34" charset="-122"/>
            <a:ea typeface="微软雅黑" panose="020B0503020204020204" pitchFamily="34" charset="-122"/>
          </a:endParaRPr>
        </a:p>
      </dgm:t>
    </dgm:pt>
    <dgm:pt modelId="{E6921472-B176-44F9-9A97-9CEFA430F04C}" type="parTrans" cxnId="{474212E5-A61F-4AF4-8CD8-1EF3CE48185D}">
      <dgm:prSet/>
      <dgm:spPr/>
      <dgm:t>
        <a:bodyPr/>
        <a:lstStyle/>
        <a:p>
          <a:endParaRPr lang="zh-CN" altLang="en-US">
            <a:latin typeface="微软雅黑" panose="020B0503020204020204" pitchFamily="34" charset="-122"/>
            <a:ea typeface="微软雅黑" panose="020B0503020204020204" pitchFamily="34" charset="-122"/>
          </a:endParaRPr>
        </a:p>
      </dgm:t>
    </dgm:pt>
    <dgm:pt modelId="{57B9D06D-9BE5-4050-A56D-D587E008855E}" type="sibTrans" cxnId="{474212E5-A61F-4AF4-8CD8-1EF3CE48185D}">
      <dgm:prSet/>
      <dgm:spPr/>
      <dgm: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B42B3961-F6E7-415C-B96D-E425BAF9AAA1}">
      <dgm:prSet phldrT="[文本]"/>
      <dgm:spPr/>
      <dgm:t>
        <a:bodyPr/>
        <a:lstStyle/>
        <a:p>
          <a:r>
            <a:rPr lang="zh-CN" altLang="en-US" dirty="0">
              <a:latin typeface="微软雅黑" panose="020B0503020204020204" pitchFamily="34" charset="-122"/>
              <a:ea typeface="微软雅黑" panose="020B0503020204020204" pitchFamily="34" charset="-122"/>
            </a:rPr>
            <a:t>社交网络</a:t>
          </a:r>
        </a:p>
      </dgm:t>
    </dgm:pt>
    <dgm:pt modelId="{F61FF760-3A15-4646-A7E5-FE25FE6CC9C7}" type="parTrans" cxnId="{A773316E-C79A-42FE-BF0C-A339A4B51BE3}">
      <dgm:prSet/>
      <dgm:spPr/>
      <dgm:t>
        <a:bodyPr/>
        <a:lstStyle/>
        <a:p>
          <a:endParaRPr lang="zh-CN" altLang="en-US">
            <a:latin typeface="微软雅黑" panose="020B0503020204020204" pitchFamily="34" charset="-122"/>
            <a:ea typeface="微软雅黑" panose="020B0503020204020204" pitchFamily="34" charset="-122"/>
          </a:endParaRPr>
        </a:p>
      </dgm:t>
    </dgm:pt>
    <dgm:pt modelId="{18FCB7DA-A66B-41EB-88C6-77CF04B63F45}" type="sibTrans" cxnId="{A773316E-C79A-42FE-BF0C-A339A4B51BE3}">
      <dgm:prSet/>
      <dgm:spPr/>
      <dgm:t>
        <a:bodyPr/>
        <a:lstStyle/>
        <a:p>
          <a:endParaRPr lang="zh-CN" altLang="en-US">
            <a:latin typeface="微软雅黑" panose="020B0503020204020204" pitchFamily="34" charset="-122"/>
            <a:ea typeface="微软雅黑" panose="020B0503020204020204" pitchFamily="34" charset="-122"/>
          </a:endParaRPr>
        </a:p>
      </dgm:t>
    </dgm:pt>
    <dgm:pt modelId="{263ED5E8-00F8-48F4-A1EB-0B08D412B346}">
      <dgm:prSet phldrT="[文本]"/>
      <dgm:spPr/>
      <dgm:t>
        <a:bodyPr/>
        <a:lstStyle/>
        <a:p>
          <a:r>
            <a:rPr lang="zh-CN" altLang="en-US" dirty="0">
              <a:latin typeface="微软雅黑" panose="020B0503020204020204" pitchFamily="34" charset="-122"/>
              <a:ea typeface="微软雅黑" panose="020B0503020204020204" pitchFamily="34" charset="-122"/>
            </a:rPr>
            <a:t>淘宝、</a:t>
          </a:r>
          <a:r>
            <a:rPr lang="en-US" altLang="zh-CN" dirty="0" err="1">
              <a:latin typeface="微软雅黑" panose="020B0503020204020204" pitchFamily="34" charset="-122"/>
              <a:ea typeface="微软雅黑" panose="020B0503020204020204" pitchFamily="34" charset="-122"/>
            </a:rPr>
            <a:t>ebuy</a:t>
          </a:r>
          <a:endParaRPr lang="zh-CN" altLang="en-US" dirty="0">
            <a:latin typeface="微软雅黑" panose="020B0503020204020204" pitchFamily="34" charset="-122"/>
            <a:ea typeface="微软雅黑" panose="020B0503020204020204" pitchFamily="34" charset="-122"/>
          </a:endParaRPr>
        </a:p>
      </dgm:t>
    </dgm:pt>
    <dgm:pt modelId="{7920009A-C722-4A8A-BF89-D5FE2B785CAC}" type="parTrans" cxnId="{E574232B-D03D-44B5-851D-A85C03957C82}">
      <dgm:prSet/>
      <dgm:spPr/>
      <dgm:t>
        <a:bodyPr/>
        <a:lstStyle/>
        <a:p>
          <a:endParaRPr lang="zh-CN" altLang="en-US">
            <a:latin typeface="微软雅黑" panose="020B0503020204020204" pitchFamily="34" charset="-122"/>
            <a:ea typeface="微软雅黑" panose="020B0503020204020204" pitchFamily="34" charset="-122"/>
          </a:endParaRPr>
        </a:p>
      </dgm:t>
    </dgm:pt>
    <dgm:pt modelId="{C73E281B-5B12-4215-8FBC-BB47CEB0988E}" type="sibTrans" cxnId="{E574232B-D03D-44B5-851D-A85C03957C82}">
      <dgm:prSet/>
      <dgm:spPr/>
      <dgm: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7DC9A775-49D4-47BE-8649-CB1E238560FE}">
      <dgm:prSet phldrT="[文本]"/>
      <dgm:spPr/>
      <dgm:t>
        <a:bodyPr/>
        <a:lstStyle/>
        <a:p>
          <a:r>
            <a:rPr lang="zh-CN" altLang="en-US" dirty="0">
              <a:latin typeface="微软雅黑" panose="020B0503020204020204" pitchFamily="34" charset="-122"/>
              <a:ea typeface="微软雅黑" panose="020B0503020204020204" pitchFamily="34" charset="-122"/>
            </a:rPr>
            <a:t>电子商务</a:t>
          </a:r>
        </a:p>
      </dgm:t>
    </dgm:pt>
    <dgm:pt modelId="{228FAAD5-EE0F-41B6-A180-6F73CCD991A0}" type="parTrans" cxnId="{8E50F31C-3DD0-4BA4-9FE4-DFD8E3980A80}">
      <dgm:prSet/>
      <dgm:spPr/>
      <dgm:t>
        <a:bodyPr/>
        <a:lstStyle/>
        <a:p>
          <a:endParaRPr lang="zh-CN" altLang="en-US">
            <a:latin typeface="微软雅黑" panose="020B0503020204020204" pitchFamily="34" charset="-122"/>
            <a:ea typeface="微软雅黑" panose="020B0503020204020204" pitchFamily="34" charset="-122"/>
          </a:endParaRPr>
        </a:p>
      </dgm:t>
    </dgm:pt>
    <dgm:pt modelId="{8D396939-7BA2-4F5C-AF2C-837DDC2005F7}" type="sibTrans" cxnId="{8E50F31C-3DD0-4BA4-9FE4-DFD8E3980A80}">
      <dgm:prSet/>
      <dgm:spPr/>
      <dgm:t>
        <a:bodyPr/>
        <a:lstStyle/>
        <a:p>
          <a:endParaRPr lang="zh-CN" altLang="en-US">
            <a:latin typeface="微软雅黑" panose="020B0503020204020204" pitchFamily="34" charset="-122"/>
            <a:ea typeface="微软雅黑" panose="020B0503020204020204" pitchFamily="34" charset="-122"/>
          </a:endParaRPr>
        </a:p>
      </dgm:t>
    </dgm:pt>
    <dgm:pt modelId="{0344028F-704E-4E47-9303-D0C35DFF4E18}">
      <dgm:prSet phldrT="[文本]"/>
      <dgm:spPr/>
      <dgm:t>
        <a:bodyPr/>
        <a:lstStyle/>
        <a:p>
          <a:r>
            <a:rPr lang="zh-CN" altLang="en-US" dirty="0">
              <a:latin typeface="微软雅黑" panose="020B0503020204020204" pitchFamily="34" charset="-122"/>
              <a:ea typeface="微软雅黑" panose="020B0503020204020204" pitchFamily="34" charset="-122"/>
            </a:rPr>
            <a:t>微博、</a:t>
          </a:r>
          <a:r>
            <a:rPr lang="en-US" altLang="zh-CN" dirty="0">
              <a:latin typeface="微软雅黑" panose="020B0503020204020204" pitchFamily="34" charset="-122"/>
              <a:ea typeface="微软雅黑" panose="020B0503020204020204" pitchFamily="34" charset="-122"/>
            </a:rPr>
            <a:t>Apps</a:t>
          </a:r>
          <a:endParaRPr lang="zh-CN" altLang="en-US" dirty="0">
            <a:latin typeface="微软雅黑" panose="020B0503020204020204" pitchFamily="34" charset="-122"/>
            <a:ea typeface="微软雅黑" panose="020B0503020204020204" pitchFamily="34" charset="-122"/>
          </a:endParaRPr>
        </a:p>
      </dgm:t>
    </dgm:pt>
    <dgm:pt modelId="{D700A910-CE8E-467D-ADE3-823691865F80}" type="parTrans" cxnId="{3BE5865F-06D3-4084-9996-0D6C90E11BB4}">
      <dgm:prSet/>
      <dgm:spPr/>
      <dgm:t>
        <a:bodyPr/>
        <a:lstStyle/>
        <a:p>
          <a:endParaRPr lang="zh-CN" altLang="en-US">
            <a:latin typeface="微软雅黑" panose="020B0503020204020204" pitchFamily="34" charset="-122"/>
            <a:ea typeface="微软雅黑" panose="020B0503020204020204" pitchFamily="34" charset="-122"/>
          </a:endParaRPr>
        </a:p>
      </dgm:t>
    </dgm:pt>
    <dgm:pt modelId="{BD7FFF3D-FD86-45B3-962C-8E8946591CF8}" type="sibTrans" cxnId="{3BE5865F-06D3-4084-9996-0D6C90E11BB4}">
      <dgm:prSet/>
      <dgm:spPr/>
      <dgm: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26013041-F65A-4F0B-B0C7-52144ABEFCFA}">
      <dgm:prSet phldrT="[文本]"/>
      <dgm:spPr/>
      <dgm:t>
        <a:bodyPr/>
        <a:lstStyle/>
        <a:p>
          <a:r>
            <a:rPr lang="zh-CN" altLang="en-US" dirty="0">
              <a:latin typeface="微软雅黑" panose="020B0503020204020204" pitchFamily="34" charset="-122"/>
              <a:ea typeface="微软雅黑" panose="020B0503020204020204" pitchFamily="34" charset="-122"/>
            </a:rPr>
            <a:t>移动互联</a:t>
          </a:r>
        </a:p>
      </dgm:t>
    </dgm:pt>
    <dgm:pt modelId="{FD4CB1A7-0626-478A-A0FB-381B2B6CCD9E}" type="parTrans" cxnId="{A46D4C63-90A4-4F72-AA30-E95750E6F6B2}">
      <dgm:prSet/>
      <dgm:spPr/>
      <dgm:t>
        <a:bodyPr/>
        <a:lstStyle/>
        <a:p>
          <a:endParaRPr lang="zh-CN" altLang="en-US">
            <a:latin typeface="微软雅黑" panose="020B0503020204020204" pitchFamily="34" charset="-122"/>
            <a:ea typeface="微软雅黑" panose="020B0503020204020204" pitchFamily="34" charset="-122"/>
          </a:endParaRPr>
        </a:p>
      </dgm:t>
    </dgm:pt>
    <dgm:pt modelId="{68643AD7-07F9-4743-AAF1-05EC0017F492}" type="sibTrans" cxnId="{A46D4C63-90A4-4F72-AA30-E95750E6F6B2}">
      <dgm:prSet/>
      <dgm:spPr/>
      <dgm:t>
        <a:bodyPr/>
        <a:lstStyle/>
        <a:p>
          <a:endParaRPr lang="zh-CN" altLang="en-US">
            <a:latin typeface="微软雅黑" panose="020B0503020204020204" pitchFamily="34" charset="-122"/>
            <a:ea typeface="微软雅黑" panose="020B0503020204020204" pitchFamily="34" charset="-122"/>
          </a:endParaRPr>
        </a:p>
      </dgm:t>
    </dgm:pt>
    <dgm:pt modelId="{63A25C3A-5B69-460D-8A12-9F88E42D4409}" type="pres">
      <dgm:prSet presAssocID="{893B5AE6-67CF-42E0-8CF6-D79CE3F4F45A}" presName="Name0" presStyleCnt="0">
        <dgm:presLayoutVars>
          <dgm:chMax/>
          <dgm:chPref/>
          <dgm:dir/>
          <dgm:animLvl val="lvl"/>
        </dgm:presLayoutVars>
      </dgm:prSet>
      <dgm:spPr/>
    </dgm:pt>
    <dgm:pt modelId="{5A70FB58-A6E3-40CF-8AC2-CF6A9BE7BE7F}" type="pres">
      <dgm:prSet presAssocID="{20DD6983-A233-4F0F-B46D-594E83251569}" presName="composite" presStyleCnt="0"/>
      <dgm:spPr/>
    </dgm:pt>
    <dgm:pt modelId="{70CC8AB6-23F5-4BC2-9622-D50827C4BD37}" type="pres">
      <dgm:prSet presAssocID="{20DD6983-A233-4F0F-B46D-594E83251569}" presName="Parent1" presStyleLbl="node1" presStyleIdx="0" presStyleCnt="6">
        <dgm:presLayoutVars>
          <dgm:chMax val="1"/>
          <dgm:chPref val="1"/>
          <dgm:bulletEnabled val="1"/>
        </dgm:presLayoutVars>
      </dgm:prSet>
      <dgm:spPr/>
    </dgm:pt>
    <dgm:pt modelId="{E98E4F89-0A65-4863-92B0-AEF8A9603F63}" type="pres">
      <dgm:prSet presAssocID="{20DD6983-A233-4F0F-B46D-594E83251569}" presName="Childtext1" presStyleLbl="revTx" presStyleIdx="0" presStyleCnt="3">
        <dgm:presLayoutVars>
          <dgm:chMax val="0"/>
          <dgm:chPref val="0"/>
          <dgm:bulletEnabled val="1"/>
        </dgm:presLayoutVars>
      </dgm:prSet>
      <dgm:spPr/>
    </dgm:pt>
    <dgm:pt modelId="{B050CA14-9040-4672-9ABB-FA93864AB2BE}" type="pres">
      <dgm:prSet presAssocID="{20DD6983-A233-4F0F-B46D-594E83251569}" presName="BalanceSpacing" presStyleCnt="0"/>
      <dgm:spPr/>
    </dgm:pt>
    <dgm:pt modelId="{790CD2BC-A1DA-4352-B5E6-1C47DD0EAC8E}" type="pres">
      <dgm:prSet presAssocID="{20DD6983-A233-4F0F-B46D-594E83251569}" presName="BalanceSpacing1" presStyleCnt="0"/>
      <dgm:spPr/>
    </dgm:pt>
    <dgm:pt modelId="{B605245F-7CCA-4885-856B-B96FE7DCA0D7}" type="pres">
      <dgm:prSet presAssocID="{57B9D06D-9BE5-4050-A56D-D587E008855E}" presName="Accent1Text" presStyleLbl="node1" presStyleIdx="1" presStyleCnt="6"/>
      <dgm:spPr/>
    </dgm:pt>
    <dgm:pt modelId="{C1E25126-F650-4262-9196-6634E4506F75}" type="pres">
      <dgm:prSet presAssocID="{57B9D06D-9BE5-4050-A56D-D587E008855E}" presName="spaceBetweenRectangles" presStyleCnt="0"/>
      <dgm:spPr/>
    </dgm:pt>
    <dgm:pt modelId="{692B3495-EEF8-4B94-9A63-A880061223B7}" type="pres">
      <dgm:prSet presAssocID="{263ED5E8-00F8-48F4-A1EB-0B08D412B346}" presName="composite" presStyleCnt="0"/>
      <dgm:spPr/>
    </dgm:pt>
    <dgm:pt modelId="{1F753B3D-67FF-4590-B7BD-7F1643A8D8A1}" type="pres">
      <dgm:prSet presAssocID="{263ED5E8-00F8-48F4-A1EB-0B08D412B346}" presName="Parent1" presStyleLbl="node1" presStyleIdx="2" presStyleCnt="6">
        <dgm:presLayoutVars>
          <dgm:chMax val="1"/>
          <dgm:chPref val="1"/>
          <dgm:bulletEnabled val="1"/>
        </dgm:presLayoutVars>
      </dgm:prSet>
      <dgm:spPr/>
    </dgm:pt>
    <dgm:pt modelId="{CA717175-24CD-4DC6-8965-A339D7349FF5}" type="pres">
      <dgm:prSet presAssocID="{263ED5E8-00F8-48F4-A1EB-0B08D412B346}" presName="Childtext1" presStyleLbl="revTx" presStyleIdx="1" presStyleCnt="3">
        <dgm:presLayoutVars>
          <dgm:chMax val="0"/>
          <dgm:chPref val="0"/>
          <dgm:bulletEnabled val="1"/>
        </dgm:presLayoutVars>
      </dgm:prSet>
      <dgm:spPr/>
    </dgm:pt>
    <dgm:pt modelId="{532A4DAB-09F9-4F6A-B1B9-FB381810E454}" type="pres">
      <dgm:prSet presAssocID="{263ED5E8-00F8-48F4-A1EB-0B08D412B346}" presName="BalanceSpacing" presStyleCnt="0"/>
      <dgm:spPr/>
    </dgm:pt>
    <dgm:pt modelId="{81D7EA31-B1F6-4330-95DD-BB24114CC057}" type="pres">
      <dgm:prSet presAssocID="{263ED5E8-00F8-48F4-A1EB-0B08D412B346}" presName="BalanceSpacing1" presStyleCnt="0"/>
      <dgm:spPr/>
    </dgm:pt>
    <dgm:pt modelId="{7004708F-A5E2-4642-B38F-608049FEC2D6}" type="pres">
      <dgm:prSet presAssocID="{C73E281B-5B12-4215-8FBC-BB47CEB0988E}" presName="Accent1Text" presStyleLbl="node1" presStyleIdx="3" presStyleCnt="6"/>
      <dgm:spPr/>
    </dgm:pt>
    <dgm:pt modelId="{C4B46867-8256-45E4-8713-67C98E484FF2}" type="pres">
      <dgm:prSet presAssocID="{C73E281B-5B12-4215-8FBC-BB47CEB0988E}" presName="spaceBetweenRectangles" presStyleCnt="0"/>
      <dgm:spPr/>
    </dgm:pt>
    <dgm:pt modelId="{9BDB005C-C8D3-482B-AA75-DFDABD076C83}" type="pres">
      <dgm:prSet presAssocID="{0344028F-704E-4E47-9303-D0C35DFF4E18}" presName="composite" presStyleCnt="0"/>
      <dgm:spPr/>
    </dgm:pt>
    <dgm:pt modelId="{524198B8-4A5A-4F27-9030-E2310DB3E6C9}" type="pres">
      <dgm:prSet presAssocID="{0344028F-704E-4E47-9303-D0C35DFF4E18}" presName="Parent1" presStyleLbl="node1" presStyleIdx="4" presStyleCnt="6">
        <dgm:presLayoutVars>
          <dgm:chMax val="1"/>
          <dgm:chPref val="1"/>
          <dgm:bulletEnabled val="1"/>
        </dgm:presLayoutVars>
      </dgm:prSet>
      <dgm:spPr/>
    </dgm:pt>
    <dgm:pt modelId="{557D0742-2835-47D3-A9A5-C79D34CE30D0}" type="pres">
      <dgm:prSet presAssocID="{0344028F-704E-4E47-9303-D0C35DFF4E18}" presName="Childtext1" presStyleLbl="revTx" presStyleIdx="2" presStyleCnt="3">
        <dgm:presLayoutVars>
          <dgm:chMax val="0"/>
          <dgm:chPref val="0"/>
          <dgm:bulletEnabled val="1"/>
        </dgm:presLayoutVars>
      </dgm:prSet>
      <dgm:spPr/>
    </dgm:pt>
    <dgm:pt modelId="{DE83B58C-B02D-4286-BDB7-9FC96C8C7F72}" type="pres">
      <dgm:prSet presAssocID="{0344028F-704E-4E47-9303-D0C35DFF4E18}" presName="BalanceSpacing" presStyleCnt="0"/>
      <dgm:spPr/>
    </dgm:pt>
    <dgm:pt modelId="{2D49407C-4D16-460E-B72A-8D0F5B61C4C6}" type="pres">
      <dgm:prSet presAssocID="{0344028F-704E-4E47-9303-D0C35DFF4E18}" presName="BalanceSpacing1" presStyleCnt="0"/>
      <dgm:spPr/>
    </dgm:pt>
    <dgm:pt modelId="{5AE98D83-599B-4023-B378-4F7F1EE87B1D}" type="pres">
      <dgm:prSet presAssocID="{BD7FFF3D-FD86-45B3-962C-8E8946591CF8}" presName="Accent1Text" presStyleLbl="node1" presStyleIdx="5" presStyleCnt="6"/>
      <dgm:spPr/>
    </dgm:pt>
  </dgm:ptLst>
  <dgm:cxnLst>
    <dgm:cxn modelId="{8E50F31C-3DD0-4BA4-9FE4-DFD8E3980A80}" srcId="{263ED5E8-00F8-48F4-A1EB-0B08D412B346}" destId="{7DC9A775-49D4-47BE-8649-CB1E238560FE}" srcOrd="0" destOrd="0" parTransId="{228FAAD5-EE0F-41B6-A180-6F73CCD991A0}" sibTransId="{8D396939-7BA2-4F5C-AF2C-837DDC2005F7}"/>
    <dgm:cxn modelId="{E574232B-D03D-44B5-851D-A85C03957C82}" srcId="{893B5AE6-67CF-42E0-8CF6-D79CE3F4F45A}" destId="{263ED5E8-00F8-48F4-A1EB-0B08D412B346}" srcOrd="1" destOrd="0" parTransId="{7920009A-C722-4A8A-BF89-D5FE2B785CAC}" sibTransId="{C73E281B-5B12-4215-8FBC-BB47CEB0988E}"/>
    <dgm:cxn modelId="{3BE5865F-06D3-4084-9996-0D6C90E11BB4}" srcId="{893B5AE6-67CF-42E0-8CF6-D79CE3F4F45A}" destId="{0344028F-704E-4E47-9303-D0C35DFF4E18}" srcOrd="2" destOrd="0" parTransId="{D700A910-CE8E-467D-ADE3-823691865F80}" sibTransId="{BD7FFF3D-FD86-45B3-962C-8E8946591CF8}"/>
    <dgm:cxn modelId="{109C2F43-4DE1-4EBD-A02A-785929EA4ED1}" type="presOf" srcId="{B42B3961-F6E7-415C-B96D-E425BAF9AAA1}" destId="{E98E4F89-0A65-4863-92B0-AEF8A9603F63}" srcOrd="0" destOrd="0" presId="urn:microsoft.com/office/officeart/2008/layout/AlternatingHexagons"/>
    <dgm:cxn modelId="{A46D4C63-90A4-4F72-AA30-E95750E6F6B2}" srcId="{0344028F-704E-4E47-9303-D0C35DFF4E18}" destId="{26013041-F65A-4F0B-B0C7-52144ABEFCFA}" srcOrd="0" destOrd="0" parTransId="{FD4CB1A7-0626-478A-A0FB-381B2B6CCD9E}" sibTransId="{68643AD7-07F9-4743-AAF1-05EC0017F492}"/>
    <dgm:cxn modelId="{2723CF63-039C-41E1-9D13-52BCFA18B40B}" type="presOf" srcId="{0344028F-704E-4E47-9303-D0C35DFF4E18}" destId="{524198B8-4A5A-4F27-9030-E2310DB3E6C9}" srcOrd="0" destOrd="0" presId="urn:microsoft.com/office/officeart/2008/layout/AlternatingHexagons"/>
    <dgm:cxn modelId="{1227D944-F5D4-4A4C-8440-49E889D65364}" type="presOf" srcId="{20DD6983-A233-4F0F-B46D-594E83251569}" destId="{70CC8AB6-23F5-4BC2-9622-D50827C4BD37}" srcOrd="0" destOrd="0" presId="urn:microsoft.com/office/officeart/2008/layout/AlternatingHexagons"/>
    <dgm:cxn modelId="{7B61AD67-5FC1-4AC4-A83E-4FCAFB663197}" type="presOf" srcId="{57B9D06D-9BE5-4050-A56D-D587E008855E}" destId="{B605245F-7CCA-4885-856B-B96FE7DCA0D7}" srcOrd="0" destOrd="0" presId="urn:microsoft.com/office/officeart/2008/layout/AlternatingHexagons"/>
    <dgm:cxn modelId="{A773316E-C79A-42FE-BF0C-A339A4B51BE3}" srcId="{20DD6983-A233-4F0F-B46D-594E83251569}" destId="{B42B3961-F6E7-415C-B96D-E425BAF9AAA1}" srcOrd="0" destOrd="0" parTransId="{F61FF760-3A15-4646-A7E5-FE25FE6CC9C7}" sibTransId="{18FCB7DA-A66B-41EB-88C6-77CF04B63F45}"/>
    <dgm:cxn modelId="{B4552A7B-9BC7-4510-A5EA-F526BF00530F}" type="presOf" srcId="{263ED5E8-00F8-48F4-A1EB-0B08D412B346}" destId="{1F753B3D-67FF-4590-B7BD-7F1643A8D8A1}" srcOrd="0" destOrd="0" presId="urn:microsoft.com/office/officeart/2008/layout/AlternatingHexagons"/>
    <dgm:cxn modelId="{662D6EB8-AA54-4150-BB21-4674BC458985}" type="presOf" srcId="{26013041-F65A-4F0B-B0C7-52144ABEFCFA}" destId="{557D0742-2835-47D3-A9A5-C79D34CE30D0}" srcOrd="0" destOrd="0" presId="urn:microsoft.com/office/officeart/2008/layout/AlternatingHexagons"/>
    <dgm:cxn modelId="{0933BDBC-F87A-4DB5-9B51-974D77C081B4}" type="presOf" srcId="{893B5AE6-67CF-42E0-8CF6-D79CE3F4F45A}" destId="{63A25C3A-5B69-460D-8A12-9F88E42D4409}" srcOrd="0" destOrd="0" presId="urn:microsoft.com/office/officeart/2008/layout/AlternatingHexagons"/>
    <dgm:cxn modelId="{D15B6FD4-C0A9-45EC-A41E-3A8AAB4D2EC1}" type="presOf" srcId="{BD7FFF3D-FD86-45B3-962C-8E8946591CF8}" destId="{5AE98D83-599B-4023-B378-4F7F1EE87B1D}" srcOrd="0" destOrd="0" presId="urn:microsoft.com/office/officeart/2008/layout/AlternatingHexagons"/>
    <dgm:cxn modelId="{474212E5-A61F-4AF4-8CD8-1EF3CE48185D}" srcId="{893B5AE6-67CF-42E0-8CF6-D79CE3F4F45A}" destId="{20DD6983-A233-4F0F-B46D-594E83251569}" srcOrd="0" destOrd="0" parTransId="{E6921472-B176-44F9-9A97-9CEFA430F04C}" sibTransId="{57B9D06D-9BE5-4050-A56D-D587E008855E}"/>
    <dgm:cxn modelId="{6EE1DDE9-2DEF-48E7-A531-F5DD3D8606D0}" type="presOf" srcId="{C73E281B-5B12-4215-8FBC-BB47CEB0988E}" destId="{7004708F-A5E2-4642-B38F-608049FEC2D6}" srcOrd="0" destOrd="0" presId="urn:microsoft.com/office/officeart/2008/layout/AlternatingHexagons"/>
    <dgm:cxn modelId="{A21888FE-8EE1-4D0D-9623-DFFD45DFAA00}" type="presOf" srcId="{7DC9A775-49D4-47BE-8649-CB1E238560FE}" destId="{CA717175-24CD-4DC6-8965-A339D7349FF5}" srcOrd="0" destOrd="0" presId="urn:microsoft.com/office/officeart/2008/layout/AlternatingHexagons"/>
    <dgm:cxn modelId="{7C9F90A6-A8E3-4283-8A58-E1C72045BAF2}" type="presParOf" srcId="{63A25C3A-5B69-460D-8A12-9F88E42D4409}" destId="{5A70FB58-A6E3-40CF-8AC2-CF6A9BE7BE7F}" srcOrd="0" destOrd="0" presId="urn:microsoft.com/office/officeart/2008/layout/AlternatingHexagons"/>
    <dgm:cxn modelId="{45584666-88B9-49A8-82E8-DECF799A6874}" type="presParOf" srcId="{5A70FB58-A6E3-40CF-8AC2-CF6A9BE7BE7F}" destId="{70CC8AB6-23F5-4BC2-9622-D50827C4BD37}" srcOrd="0" destOrd="0" presId="urn:microsoft.com/office/officeart/2008/layout/AlternatingHexagons"/>
    <dgm:cxn modelId="{AEFF4903-46F1-422C-A747-6A940E438097}" type="presParOf" srcId="{5A70FB58-A6E3-40CF-8AC2-CF6A9BE7BE7F}" destId="{E98E4F89-0A65-4863-92B0-AEF8A9603F63}" srcOrd="1" destOrd="0" presId="urn:microsoft.com/office/officeart/2008/layout/AlternatingHexagons"/>
    <dgm:cxn modelId="{25B073C9-8973-4DD3-870B-E50507FF1ED3}" type="presParOf" srcId="{5A70FB58-A6E3-40CF-8AC2-CF6A9BE7BE7F}" destId="{B050CA14-9040-4672-9ABB-FA93864AB2BE}" srcOrd="2" destOrd="0" presId="urn:microsoft.com/office/officeart/2008/layout/AlternatingHexagons"/>
    <dgm:cxn modelId="{04A2DCA0-5C86-4135-B412-9ED803A9909E}" type="presParOf" srcId="{5A70FB58-A6E3-40CF-8AC2-CF6A9BE7BE7F}" destId="{790CD2BC-A1DA-4352-B5E6-1C47DD0EAC8E}" srcOrd="3" destOrd="0" presId="urn:microsoft.com/office/officeart/2008/layout/AlternatingHexagons"/>
    <dgm:cxn modelId="{F3400517-89A7-4014-A18F-515EDC80D809}" type="presParOf" srcId="{5A70FB58-A6E3-40CF-8AC2-CF6A9BE7BE7F}" destId="{B605245F-7CCA-4885-856B-B96FE7DCA0D7}" srcOrd="4" destOrd="0" presId="urn:microsoft.com/office/officeart/2008/layout/AlternatingHexagons"/>
    <dgm:cxn modelId="{790C5D75-B505-46BF-8663-1C40374FA2FF}" type="presParOf" srcId="{63A25C3A-5B69-460D-8A12-9F88E42D4409}" destId="{C1E25126-F650-4262-9196-6634E4506F75}" srcOrd="1" destOrd="0" presId="urn:microsoft.com/office/officeart/2008/layout/AlternatingHexagons"/>
    <dgm:cxn modelId="{5E902DF9-C91C-4788-81B1-8C043F30D862}" type="presParOf" srcId="{63A25C3A-5B69-460D-8A12-9F88E42D4409}" destId="{692B3495-EEF8-4B94-9A63-A880061223B7}" srcOrd="2" destOrd="0" presId="urn:microsoft.com/office/officeart/2008/layout/AlternatingHexagons"/>
    <dgm:cxn modelId="{3A26C851-27D7-4E24-9D3F-AE69A40FA622}" type="presParOf" srcId="{692B3495-EEF8-4B94-9A63-A880061223B7}" destId="{1F753B3D-67FF-4590-B7BD-7F1643A8D8A1}" srcOrd="0" destOrd="0" presId="urn:microsoft.com/office/officeart/2008/layout/AlternatingHexagons"/>
    <dgm:cxn modelId="{C41B2EAF-FC13-446C-8650-3C65BE2EEE51}" type="presParOf" srcId="{692B3495-EEF8-4B94-9A63-A880061223B7}" destId="{CA717175-24CD-4DC6-8965-A339D7349FF5}" srcOrd="1" destOrd="0" presId="urn:microsoft.com/office/officeart/2008/layout/AlternatingHexagons"/>
    <dgm:cxn modelId="{C0CBB7C7-A4BB-4393-9661-03048EEA00A7}" type="presParOf" srcId="{692B3495-EEF8-4B94-9A63-A880061223B7}" destId="{532A4DAB-09F9-4F6A-B1B9-FB381810E454}" srcOrd="2" destOrd="0" presId="urn:microsoft.com/office/officeart/2008/layout/AlternatingHexagons"/>
    <dgm:cxn modelId="{170573FE-8426-4D97-B016-D0BED938D4E8}" type="presParOf" srcId="{692B3495-EEF8-4B94-9A63-A880061223B7}" destId="{81D7EA31-B1F6-4330-95DD-BB24114CC057}" srcOrd="3" destOrd="0" presId="urn:microsoft.com/office/officeart/2008/layout/AlternatingHexagons"/>
    <dgm:cxn modelId="{7787FDD2-4F5A-4D30-A201-C790CAAE0512}" type="presParOf" srcId="{692B3495-EEF8-4B94-9A63-A880061223B7}" destId="{7004708F-A5E2-4642-B38F-608049FEC2D6}" srcOrd="4" destOrd="0" presId="urn:microsoft.com/office/officeart/2008/layout/AlternatingHexagons"/>
    <dgm:cxn modelId="{32D9FADC-7B79-4B32-8389-D51B73CB73C3}" type="presParOf" srcId="{63A25C3A-5B69-460D-8A12-9F88E42D4409}" destId="{C4B46867-8256-45E4-8713-67C98E484FF2}" srcOrd="3" destOrd="0" presId="urn:microsoft.com/office/officeart/2008/layout/AlternatingHexagons"/>
    <dgm:cxn modelId="{83AE3FEF-58EF-4391-B039-508F4DC4CF22}" type="presParOf" srcId="{63A25C3A-5B69-460D-8A12-9F88E42D4409}" destId="{9BDB005C-C8D3-482B-AA75-DFDABD076C83}" srcOrd="4" destOrd="0" presId="urn:microsoft.com/office/officeart/2008/layout/AlternatingHexagons"/>
    <dgm:cxn modelId="{D30517B8-E2E1-4B9E-8E3A-9E132E6CD5C8}" type="presParOf" srcId="{9BDB005C-C8D3-482B-AA75-DFDABD076C83}" destId="{524198B8-4A5A-4F27-9030-E2310DB3E6C9}" srcOrd="0" destOrd="0" presId="urn:microsoft.com/office/officeart/2008/layout/AlternatingHexagons"/>
    <dgm:cxn modelId="{74342423-9B49-4FD7-A3C4-95110E97DF8F}" type="presParOf" srcId="{9BDB005C-C8D3-482B-AA75-DFDABD076C83}" destId="{557D0742-2835-47D3-A9A5-C79D34CE30D0}" srcOrd="1" destOrd="0" presId="urn:microsoft.com/office/officeart/2008/layout/AlternatingHexagons"/>
    <dgm:cxn modelId="{1F6DA0E6-847F-43DB-BE40-047AFBF103C9}" type="presParOf" srcId="{9BDB005C-C8D3-482B-AA75-DFDABD076C83}" destId="{DE83B58C-B02D-4286-BDB7-9FC96C8C7F72}" srcOrd="2" destOrd="0" presId="urn:microsoft.com/office/officeart/2008/layout/AlternatingHexagons"/>
    <dgm:cxn modelId="{779D757B-9741-4A48-8D1B-204F9BCD4B27}" type="presParOf" srcId="{9BDB005C-C8D3-482B-AA75-DFDABD076C83}" destId="{2D49407C-4D16-460E-B72A-8D0F5B61C4C6}" srcOrd="3" destOrd="0" presId="urn:microsoft.com/office/officeart/2008/layout/AlternatingHexagons"/>
    <dgm:cxn modelId="{CDD57F54-9DDA-43D3-85CF-CA95AF3E7C9F}" type="presParOf" srcId="{9BDB005C-C8D3-482B-AA75-DFDABD076C83}" destId="{5AE98D83-599B-4023-B378-4F7F1EE87B1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CBF15F-3E43-42BB-AEDD-792C4477AEBA}" type="doc">
      <dgm:prSet loTypeId="urn:microsoft.com/office/officeart/2005/8/layout/arrow2#1" loCatId="process" qsTypeId="urn:microsoft.com/office/officeart/2005/8/quickstyle/simple1#1" qsCatId="simple" csTypeId="urn:microsoft.com/office/officeart/2005/8/colors/accent1_2#1" csCatId="accent1" phldr="1"/>
      <dgm:spPr/>
    </dgm:pt>
    <dgm:pt modelId="{D3213E03-443C-408B-BF8D-30E0C963B574}">
      <dgm:prSet phldrT="[文本]" custT="1"/>
      <dgm:spPr/>
      <dgm:t>
        <a:bodyPr/>
        <a:lstStyle/>
        <a:p>
          <a:r>
            <a:rPr lang="en-US" altLang="zh-CN" sz="1800" b="1" dirty="0"/>
            <a:t>GB</a:t>
          </a:r>
          <a:endParaRPr lang="zh-CN" altLang="en-US" sz="1800" b="1" dirty="0"/>
        </a:p>
      </dgm:t>
    </dgm:pt>
    <dgm:pt modelId="{A496B65F-E91C-4539-8D99-1D627233DB05}" type="parTrans" cxnId="{3397CF5E-9D62-44CE-AF9C-70341C0ACDE3}">
      <dgm:prSet/>
      <dgm:spPr/>
      <dgm:t>
        <a:bodyPr/>
        <a:lstStyle/>
        <a:p>
          <a:endParaRPr lang="zh-CN" altLang="en-US" b="1"/>
        </a:p>
      </dgm:t>
    </dgm:pt>
    <dgm:pt modelId="{FF13849F-C263-431C-8AFE-72C36E15774D}" type="sibTrans" cxnId="{3397CF5E-9D62-44CE-AF9C-70341C0ACDE3}">
      <dgm:prSet/>
      <dgm:spPr/>
      <dgm:t>
        <a:bodyPr/>
        <a:lstStyle/>
        <a:p>
          <a:endParaRPr lang="zh-CN" altLang="en-US" b="1"/>
        </a:p>
      </dgm:t>
    </dgm:pt>
    <dgm:pt modelId="{CD2D505B-3554-4060-A0F1-B09B400867A5}">
      <dgm:prSet phldrT="[文本]" custT="1"/>
      <dgm:spPr/>
      <dgm:t>
        <a:bodyPr/>
        <a:lstStyle/>
        <a:p>
          <a:r>
            <a:rPr lang="en-US" altLang="zh-CN" sz="2400" b="1" dirty="0"/>
            <a:t>TB</a:t>
          </a:r>
          <a:endParaRPr lang="zh-CN" altLang="en-US" sz="2400" b="1" dirty="0"/>
        </a:p>
      </dgm:t>
    </dgm:pt>
    <dgm:pt modelId="{FB8BFE6F-8A3A-4493-A4EB-A015659F8BAA}" type="parTrans" cxnId="{B1345BA9-76F3-4BD5-BCCB-788F3CE33406}">
      <dgm:prSet/>
      <dgm:spPr/>
      <dgm:t>
        <a:bodyPr/>
        <a:lstStyle/>
        <a:p>
          <a:endParaRPr lang="zh-CN" altLang="en-US" b="1"/>
        </a:p>
      </dgm:t>
    </dgm:pt>
    <dgm:pt modelId="{D80081B2-6FEA-456F-B05F-A27BB5298DE1}" type="sibTrans" cxnId="{B1345BA9-76F3-4BD5-BCCB-788F3CE33406}">
      <dgm:prSet/>
      <dgm:spPr/>
      <dgm:t>
        <a:bodyPr/>
        <a:lstStyle/>
        <a:p>
          <a:endParaRPr lang="zh-CN" altLang="en-US" b="1"/>
        </a:p>
      </dgm:t>
    </dgm:pt>
    <dgm:pt modelId="{2C08D4AE-49B5-4D76-AC30-B4755CEF54B2}">
      <dgm:prSet phldrT="[文本]" custT="1"/>
      <dgm:spPr/>
      <dgm:t>
        <a:bodyPr/>
        <a:lstStyle/>
        <a:p>
          <a:r>
            <a:rPr lang="en-US" altLang="zh-CN" sz="2800" b="1" dirty="0"/>
            <a:t>PB</a:t>
          </a:r>
          <a:endParaRPr lang="zh-CN" altLang="en-US" sz="2800" b="1" dirty="0"/>
        </a:p>
      </dgm:t>
    </dgm:pt>
    <dgm:pt modelId="{227825CF-ABAB-4F4A-AE51-F6FBF70BA516}" type="parTrans" cxnId="{216C72EE-55AF-4378-8DAA-C72F3043665B}">
      <dgm:prSet/>
      <dgm:spPr/>
      <dgm:t>
        <a:bodyPr/>
        <a:lstStyle/>
        <a:p>
          <a:endParaRPr lang="zh-CN" altLang="en-US" b="1"/>
        </a:p>
      </dgm:t>
    </dgm:pt>
    <dgm:pt modelId="{B2E70F28-B543-4253-BD09-F9EAA29EAFCD}" type="sibTrans" cxnId="{216C72EE-55AF-4378-8DAA-C72F3043665B}">
      <dgm:prSet/>
      <dgm:spPr/>
      <dgm:t>
        <a:bodyPr/>
        <a:lstStyle/>
        <a:p>
          <a:endParaRPr lang="zh-CN" altLang="en-US" b="1"/>
        </a:p>
      </dgm:t>
    </dgm:pt>
    <dgm:pt modelId="{4223DE39-05D8-49D8-A593-60F6F6E5060B}">
      <dgm:prSet phldrT="[文本]" custT="1"/>
      <dgm:spPr/>
      <dgm:t>
        <a:bodyPr/>
        <a:lstStyle/>
        <a:p>
          <a:r>
            <a:rPr lang="en-US" altLang="zh-CN" sz="4000" b="1" dirty="0"/>
            <a:t>ZB</a:t>
          </a:r>
          <a:endParaRPr lang="zh-CN" altLang="en-US" sz="4000" b="1" dirty="0"/>
        </a:p>
      </dgm:t>
    </dgm:pt>
    <dgm:pt modelId="{EA597581-16D1-42B1-B8D6-5042B3CB2D4F}" type="parTrans" cxnId="{A5B541E9-C535-460D-AF70-229083EA95B2}">
      <dgm:prSet/>
      <dgm:spPr/>
      <dgm:t>
        <a:bodyPr/>
        <a:lstStyle/>
        <a:p>
          <a:endParaRPr lang="zh-CN" altLang="en-US" b="1"/>
        </a:p>
      </dgm:t>
    </dgm:pt>
    <dgm:pt modelId="{B181D81F-CDEC-4EE6-8324-7D456EAF1D92}" type="sibTrans" cxnId="{A5B541E9-C535-460D-AF70-229083EA95B2}">
      <dgm:prSet/>
      <dgm:spPr/>
      <dgm:t>
        <a:bodyPr/>
        <a:lstStyle/>
        <a:p>
          <a:endParaRPr lang="zh-CN" altLang="en-US" b="1"/>
        </a:p>
      </dgm:t>
    </dgm:pt>
    <dgm:pt modelId="{2965EB1A-69AE-4B56-A7B4-37D1E15F029E}">
      <dgm:prSet phldrT="[文本]" custT="1"/>
      <dgm:spPr/>
      <dgm:t>
        <a:bodyPr/>
        <a:lstStyle/>
        <a:p>
          <a:r>
            <a:rPr lang="en-US" altLang="zh-CN" sz="3200" b="1" dirty="0"/>
            <a:t>EB</a:t>
          </a:r>
          <a:endParaRPr lang="zh-CN" altLang="en-US" sz="3200" b="1" dirty="0"/>
        </a:p>
      </dgm:t>
    </dgm:pt>
    <dgm:pt modelId="{CBCF9E50-6EE6-4DBB-BDAD-5AA0A33A5012}" type="parTrans" cxnId="{F86636AC-675B-45C2-A0E3-BB71C5330433}">
      <dgm:prSet/>
      <dgm:spPr/>
      <dgm:t>
        <a:bodyPr/>
        <a:lstStyle/>
        <a:p>
          <a:endParaRPr lang="zh-CN" altLang="en-US" b="1"/>
        </a:p>
      </dgm:t>
    </dgm:pt>
    <dgm:pt modelId="{5B09A628-7B06-43EC-A415-3CF1AB33E4EF}" type="sibTrans" cxnId="{F86636AC-675B-45C2-A0E3-BB71C5330433}">
      <dgm:prSet/>
      <dgm:spPr/>
      <dgm:t>
        <a:bodyPr/>
        <a:lstStyle/>
        <a:p>
          <a:endParaRPr lang="zh-CN" altLang="en-US" b="1"/>
        </a:p>
      </dgm:t>
    </dgm:pt>
    <dgm:pt modelId="{C6F8529E-2690-4228-8615-73D57ACE8FFA}" type="pres">
      <dgm:prSet presAssocID="{67CBF15F-3E43-42BB-AEDD-792C4477AEBA}" presName="arrowDiagram" presStyleCnt="0">
        <dgm:presLayoutVars>
          <dgm:chMax val="5"/>
          <dgm:dir/>
          <dgm:resizeHandles val="exact"/>
        </dgm:presLayoutVars>
      </dgm:prSet>
      <dgm:spPr/>
    </dgm:pt>
    <dgm:pt modelId="{3436D21A-DAC8-4F66-A2E9-536B9F9F3AC3}" type="pres">
      <dgm:prSet presAssocID="{67CBF15F-3E43-42BB-AEDD-792C4477AEBA}" presName="arrow" presStyleLbl="bgShp" presStyleIdx="0" presStyleCnt="1"/>
      <dgm:spPr/>
    </dgm:pt>
    <dgm:pt modelId="{DBA76F0E-51BB-46F7-9E03-7771130BB3C4}" type="pres">
      <dgm:prSet presAssocID="{67CBF15F-3E43-42BB-AEDD-792C4477AEBA}" presName="arrowDiagram5" presStyleCnt="0"/>
      <dgm:spPr/>
    </dgm:pt>
    <dgm:pt modelId="{54CDAC66-8CC4-4CFD-932E-E5B6B198F669}" type="pres">
      <dgm:prSet presAssocID="{D3213E03-443C-408B-BF8D-30E0C963B574}" presName="bullet5a" presStyleLbl="node1" presStyleIdx="0" presStyleCnt="5"/>
      <dgm:spPr/>
    </dgm:pt>
    <dgm:pt modelId="{FCDF2DD5-97E6-4374-A9A9-7D1A7DE4E3B4}" type="pres">
      <dgm:prSet presAssocID="{D3213E03-443C-408B-BF8D-30E0C963B574}" presName="textBox5a" presStyleLbl="revTx" presStyleIdx="0" presStyleCnt="5">
        <dgm:presLayoutVars>
          <dgm:bulletEnabled val="1"/>
        </dgm:presLayoutVars>
      </dgm:prSet>
      <dgm:spPr/>
    </dgm:pt>
    <dgm:pt modelId="{ABB9D810-21FB-46EB-AC13-B79A601851F0}" type="pres">
      <dgm:prSet presAssocID="{CD2D505B-3554-4060-A0F1-B09B400867A5}" presName="bullet5b" presStyleLbl="node1" presStyleIdx="1" presStyleCnt="5"/>
      <dgm:spPr/>
    </dgm:pt>
    <dgm:pt modelId="{34E60271-8A25-45F2-BB71-FBF131464395}" type="pres">
      <dgm:prSet presAssocID="{CD2D505B-3554-4060-A0F1-B09B400867A5}" presName="textBox5b" presStyleLbl="revTx" presStyleIdx="1" presStyleCnt="5">
        <dgm:presLayoutVars>
          <dgm:bulletEnabled val="1"/>
        </dgm:presLayoutVars>
      </dgm:prSet>
      <dgm:spPr/>
    </dgm:pt>
    <dgm:pt modelId="{4F40134C-821E-4B35-9AC0-FB93606407E6}" type="pres">
      <dgm:prSet presAssocID="{2C08D4AE-49B5-4D76-AC30-B4755CEF54B2}" presName="bullet5c" presStyleLbl="node1" presStyleIdx="2" presStyleCnt="5"/>
      <dgm:spPr/>
    </dgm:pt>
    <dgm:pt modelId="{4F48BDF3-224C-435E-9A33-026BCE819292}" type="pres">
      <dgm:prSet presAssocID="{2C08D4AE-49B5-4D76-AC30-B4755CEF54B2}" presName="textBox5c" presStyleLbl="revTx" presStyleIdx="2" presStyleCnt="5">
        <dgm:presLayoutVars>
          <dgm:bulletEnabled val="1"/>
        </dgm:presLayoutVars>
      </dgm:prSet>
      <dgm:spPr/>
    </dgm:pt>
    <dgm:pt modelId="{D9554694-E02A-4E0A-B0F9-BCEDC8B23156}" type="pres">
      <dgm:prSet presAssocID="{2965EB1A-69AE-4B56-A7B4-37D1E15F029E}" presName="bullet5d" presStyleLbl="node1" presStyleIdx="3" presStyleCnt="5"/>
      <dgm:spPr/>
    </dgm:pt>
    <dgm:pt modelId="{4046C59F-6D0A-45A0-8B88-B8B57623365A}" type="pres">
      <dgm:prSet presAssocID="{2965EB1A-69AE-4B56-A7B4-37D1E15F029E}" presName="textBox5d" presStyleLbl="revTx" presStyleIdx="3" presStyleCnt="5">
        <dgm:presLayoutVars>
          <dgm:bulletEnabled val="1"/>
        </dgm:presLayoutVars>
      </dgm:prSet>
      <dgm:spPr/>
    </dgm:pt>
    <dgm:pt modelId="{F284B970-4909-4FE1-82B2-0AA86EB34364}" type="pres">
      <dgm:prSet presAssocID="{4223DE39-05D8-49D8-A593-60F6F6E5060B}" presName="bullet5e" presStyleLbl="node1" presStyleIdx="4" presStyleCnt="5"/>
      <dgm:spPr>
        <a:solidFill>
          <a:schemeClr val="accent2">
            <a:lumMod val="60000"/>
            <a:lumOff val="40000"/>
          </a:schemeClr>
        </a:solidFill>
      </dgm:spPr>
    </dgm:pt>
    <dgm:pt modelId="{E7B27A65-82F7-4DF6-87C6-9D961CAC23CF}" type="pres">
      <dgm:prSet presAssocID="{4223DE39-05D8-49D8-A593-60F6F6E5060B}" presName="textBox5e" presStyleLbl="revTx" presStyleIdx="4" presStyleCnt="5" custLinFactNeighborX="-18883" custLinFactNeighborY="2627">
        <dgm:presLayoutVars>
          <dgm:bulletEnabled val="1"/>
        </dgm:presLayoutVars>
      </dgm:prSet>
      <dgm:spPr/>
    </dgm:pt>
  </dgm:ptLst>
  <dgm:cxnLst>
    <dgm:cxn modelId="{7816020A-5B11-443F-AB29-B0399516DC26}" type="presOf" srcId="{CD2D505B-3554-4060-A0F1-B09B400867A5}" destId="{34E60271-8A25-45F2-BB71-FBF131464395}" srcOrd="0" destOrd="0" presId="urn:microsoft.com/office/officeart/2005/8/layout/arrow2#1"/>
    <dgm:cxn modelId="{458FA60C-3CF1-4606-A3C0-948269533161}" type="presOf" srcId="{2C08D4AE-49B5-4D76-AC30-B4755CEF54B2}" destId="{4F48BDF3-224C-435E-9A33-026BCE819292}" srcOrd="0" destOrd="0" presId="urn:microsoft.com/office/officeart/2005/8/layout/arrow2#1"/>
    <dgm:cxn modelId="{1A18FF21-B0D2-4783-A6D4-B7B4BF4B72C7}" type="presOf" srcId="{2965EB1A-69AE-4B56-A7B4-37D1E15F029E}" destId="{4046C59F-6D0A-45A0-8B88-B8B57623365A}" srcOrd="0" destOrd="0" presId="urn:microsoft.com/office/officeart/2005/8/layout/arrow2#1"/>
    <dgm:cxn modelId="{9F06B226-5110-435F-8A43-4A21FE0D3A1B}" type="presOf" srcId="{D3213E03-443C-408B-BF8D-30E0C963B574}" destId="{FCDF2DD5-97E6-4374-A9A9-7D1A7DE4E3B4}" srcOrd="0" destOrd="0" presId="urn:microsoft.com/office/officeart/2005/8/layout/arrow2#1"/>
    <dgm:cxn modelId="{3397CF5E-9D62-44CE-AF9C-70341C0ACDE3}" srcId="{67CBF15F-3E43-42BB-AEDD-792C4477AEBA}" destId="{D3213E03-443C-408B-BF8D-30E0C963B574}" srcOrd="0" destOrd="0" parTransId="{A496B65F-E91C-4539-8D99-1D627233DB05}" sibTransId="{FF13849F-C263-431C-8AFE-72C36E15774D}"/>
    <dgm:cxn modelId="{88C80175-32B2-4512-BD33-F2A8C8FA5C3E}" type="presOf" srcId="{4223DE39-05D8-49D8-A593-60F6F6E5060B}" destId="{E7B27A65-82F7-4DF6-87C6-9D961CAC23CF}" srcOrd="0" destOrd="0" presId="urn:microsoft.com/office/officeart/2005/8/layout/arrow2#1"/>
    <dgm:cxn modelId="{B1345BA9-76F3-4BD5-BCCB-788F3CE33406}" srcId="{67CBF15F-3E43-42BB-AEDD-792C4477AEBA}" destId="{CD2D505B-3554-4060-A0F1-B09B400867A5}" srcOrd="1" destOrd="0" parTransId="{FB8BFE6F-8A3A-4493-A4EB-A015659F8BAA}" sibTransId="{D80081B2-6FEA-456F-B05F-A27BB5298DE1}"/>
    <dgm:cxn modelId="{F86636AC-675B-45C2-A0E3-BB71C5330433}" srcId="{67CBF15F-3E43-42BB-AEDD-792C4477AEBA}" destId="{2965EB1A-69AE-4B56-A7B4-37D1E15F029E}" srcOrd="3" destOrd="0" parTransId="{CBCF9E50-6EE6-4DBB-BDAD-5AA0A33A5012}" sibTransId="{5B09A628-7B06-43EC-A415-3CF1AB33E4EF}"/>
    <dgm:cxn modelId="{37E4B7B1-E680-4FE2-9BA8-D7AD15E64A0D}" type="presOf" srcId="{67CBF15F-3E43-42BB-AEDD-792C4477AEBA}" destId="{C6F8529E-2690-4228-8615-73D57ACE8FFA}" srcOrd="0" destOrd="0" presId="urn:microsoft.com/office/officeart/2005/8/layout/arrow2#1"/>
    <dgm:cxn modelId="{A5B541E9-C535-460D-AF70-229083EA95B2}" srcId="{67CBF15F-3E43-42BB-AEDD-792C4477AEBA}" destId="{4223DE39-05D8-49D8-A593-60F6F6E5060B}" srcOrd="4" destOrd="0" parTransId="{EA597581-16D1-42B1-B8D6-5042B3CB2D4F}" sibTransId="{B181D81F-CDEC-4EE6-8324-7D456EAF1D92}"/>
    <dgm:cxn modelId="{216C72EE-55AF-4378-8DAA-C72F3043665B}" srcId="{67CBF15F-3E43-42BB-AEDD-792C4477AEBA}" destId="{2C08D4AE-49B5-4D76-AC30-B4755CEF54B2}" srcOrd="2" destOrd="0" parTransId="{227825CF-ABAB-4F4A-AE51-F6FBF70BA516}" sibTransId="{B2E70F28-B543-4253-BD09-F9EAA29EAFCD}"/>
    <dgm:cxn modelId="{890AF744-8395-4FA2-9535-0627C0FC310E}" type="presParOf" srcId="{C6F8529E-2690-4228-8615-73D57ACE8FFA}" destId="{3436D21A-DAC8-4F66-A2E9-536B9F9F3AC3}" srcOrd="0" destOrd="0" presId="urn:microsoft.com/office/officeart/2005/8/layout/arrow2#1"/>
    <dgm:cxn modelId="{419960B8-3668-4DB5-AC1A-F27D4A2B1F8B}" type="presParOf" srcId="{C6F8529E-2690-4228-8615-73D57ACE8FFA}" destId="{DBA76F0E-51BB-46F7-9E03-7771130BB3C4}" srcOrd="1" destOrd="0" presId="urn:microsoft.com/office/officeart/2005/8/layout/arrow2#1"/>
    <dgm:cxn modelId="{84760A5D-B9E5-4D3A-8EB7-675090D6349C}" type="presParOf" srcId="{DBA76F0E-51BB-46F7-9E03-7771130BB3C4}" destId="{54CDAC66-8CC4-4CFD-932E-E5B6B198F669}" srcOrd="0" destOrd="0" presId="urn:microsoft.com/office/officeart/2005/8/layout/arrow2#1"/>
    <dgm:cxn modelId="{EF414C7B-DFD0-4D5B-8051-3443E5DB014E}" type="presParOf" srcId="{DBA76F0E-51BB-46F7-9E03-7771130BB3C4}" destId="{FCDF2DD5-97E6-4374-A9A9-7D1A7DE4E3B4}" srcOrd="1" destOrd="0" presId="urn:microsoft.com/office/officeart/2005/8/layout/arrow2#1"/>
    <dgm:cxn modelId="{4809CE67-FA10-4521-853A-B7048A5D86AF}" type="presParOf" srcId="{DBA76F0E-51BB-46F7-9E03-7771130BB3C4}" destId="{ABB9D810-21FB-46EB-AC13-B79A601851F0}" srcOrd="2" destOrd="0" presId="urn:microsoft.com/office/officeart/2005/8/layout/arrow2#1"/>
    <dgm:cxn modelId="{02DAF6B7-AB3C-47B0-9F40-DE2EC3D32CA4}" type="presParOf" srcId="{DBA76F0E-51BB-46F7-9E03-7771130BB3C4}" destId="{34E60271-8A25-45F2-BB71-FBF131464395}" srcOrd="3" destOrd="0" presId="urn:microsoft.com/office/officeart/2005/8/layout/arrow2#1"/>
    <dgm:cxn modelId="{DF654257-7A4E-489B-8759-68E0E674193E}" type="presParOf" srcId="{DBA76F0E-51BB-46F7-9E03-7771130BB3C4}" destId="{4F40134C-821E-4B35-9AC0-FB93606407E6}" srcOrd="4" destOrd="0" presId="urn:microsoft.com/office/officeart/2005/8/layout/arrow2#1"/>
    <dgm:cxn modelId="{1A8694C8-DB06-4BBB-B527-9A51BABB3591}" type="presParOf" srcId="{DBA76F0E-51BB-46F7-9E03-7771130BB3C4}" destId="{4F48BDF3-224C-435E-9A33-026BCE819292}" srcOrd="5" destOrd="0" presId="urn:microsoft.com/office/officeart/2005/8/layout/arrow2#1"/>
    <dgm:cxn modelId="{8A00F35A-C919-4068-9C4B-E322BCFDA3A4}" type="presParOf" srcId="{DBA76F0E-51BB-46F7-9E03-7771130BB3C4}" destId="{D9554694-E02A-4E0A-B0F9-BCEDC8B23156}" srcOrd="6" destOrd="0" presId="urn:microsoft.com/office/officeart/2005/8/layout/arrow2#1"/>
    <dgm:cxn modelId="{367333BA-7C48-4DE2-822D-9CA5E0CCB048}" type="presParOf" srcId="{DBA76F0E-51BB-46F7-9E03-7771130BB3C4}" destId="{4046C59F-6D0A-45A0-8B88-B8B57623365A}" srcOrd="7" destOrd="0" presId="urn:microsoft.com/office/officeart/2005/8/layout/arrow2#1"/>
    <dgm:cxn modelId="{B7E75C68-AC2F-4131-80C7-F73A75846CDA}" type="presParOf" srcId="{DBA76F0E-51BB-46F7-9E03-7771130BB3C4}" destId="{F284B970-4909-4FE1-82B2-0AA86EB34364}" srcOrd="8" destOrd="0" presId="urn:microsoft.com/office/officeart/2005/8/layout/arrow2#1"/>
    <dgm:cxn modelId="{B44B281E-2574-4FAF-A58C-827EF8CABFF4}" type="presParOf" srcId="{DBA76F0E-51BB-46F7-9E03-7771130BB3C4}" destId="{E7B27A65-82F7-4DF6-87C6-9D961CAC23CF}" srcOrd="9" destOrd="0" presId="urn:microsoft.com/office/officeart/2005/8/layout/arrow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C8AB6-23F5-4BC2-9622-D50827C4BD37}">
      <dsp:nvSpPr>
        <dsp:cNvPr id="0" name=""/>
        <dsp:cNvSpPr/>
      </dsp:nvSpPr>
      <dsp:spPr>
        <a:xfrm rot="5400000">
          <a:off x="2493436" y="79737"/>
          <a:ext cx="1221619" cy="1062809"/>
        </a:xfrm>
        <a:prstGeom prst="hexagon">
          <a:avLst>
            <a:gd name="adj" fmla="val 25000"/>
            <a:gd name="vf" fmla="val 115470"/>
          </a:avLst>
        </a:prstGeom>
        <a:gradFill rotWithShape="0">
          <a:gsLst>
            <a:gs pos="0">
              <a:schemeClr val="accent2">
                <a:hueOff val="0"/>
                <a:satOff val="0"/>
                <a:lumOff val="0"/>
                <a:alphaOff val="0"/>
                <a:tint val="100000"/>
                <a:shade val="100000"/>
                <a:satMod val="129999"/>
              </a:schemeClr>
            </a:gs>
            <a:gs pos="100000">
              <a:schemeClr val="accent2">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latin typeface="微软雅黑" panose="020B0503020204020204" pitchFamily="34" charset="-122"/>
              <a:ea typeface="微软雅黑" panose="020B0503020204020204" pitchFamily="34" charset="-122"/>
            </a:rPr>
            <a:t>facebook</a:t>
          </a:r>
          <a:endParaRPr lang="zh-CN" altLang="en-US" sz="1100" kern="1200" dirty="0">
            <a:latin typeface="微软雅黑" panose="020B0503020204020204" pitchFamily="34" charset="-122"/>
            <a:ea typeface="微软雅黑" panose="020B0503020204020204" pitchFamily="34" charset="-122"/>
          </a:endParaRPr>
        </a:p>
      </dsp:txBody>
      <dsp:txXfrm rot="-5400000">
        <a:off x="2738462" y="190701"/>
        <a:ext cx="731567" cy="840881"/>
      </dsp:txXfrm>
    </dsp:sp>
    <dsp:sp modelId="{E98E4F89-0A65-4863-92B0-AEF8A9603F63}">
      <dsp:nvSpPr>
        <dsp:cNvPr id="0" name=""/>
        <dsp:cNvSpPr/>
      </dsp:nvSpPr>
      <dsp:spPr>
        <a:xfrm>
          <a:off x="3667901" y="244656"/>
          <a:ext cx="1363327" cy="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社交网络</a:t>
          </a:r>
        </a:p>
      </dsp:txBody>
      <dsp:txXfrm>
        <a:off x="3667901" y="244656"/>
        <a:ext cx="1363327" cy="732971"/>
      </dsp:txXfrm>
    </dsp:sp>
    <dsp:sp modelId="{B605245F-7CCA-4885-856B-B96FE7DCA0D7}">
      <dsp:nvSpPr>
        <dsp:cNvPr id="0" name=""/>
        <dsp:cNvSpPr/>
      </dsp:nvSpPr>
      <dsp:spPr>
        <a:xfrm rot="5400000">
          <a:off x="1345602" y="79737"/>
          <a:ext cx="1221619" cy="1062809"/>
        </a:xfrm>
        <a:prstGeom prst="hexagon">
          <a:avLst>
            <a:gd name="adj" fmla="val 25000"/>
            <a:gd name="vf" fmla="val 115470"/>
          </a:avLst>
        </a:prstGeom>
        <a:gradFill rotWithShape="0">
          <a:gsLst>
            <a:gs pos="0">
              <a:schemeClr val="accent3">
                <a:hueOff val="0"/>
                <a:satOff val="0"/>
                <a:lumOff val="0"/>
                <a:alphaOff val="0"/>
                <a:tint val="100000"/>
                <a:shade val="100000"/>
                <a:satMod val="129999"/>
              </a:schemeClr>
            </a:gs>
            <a:gs pos="100000">
              <a:schemeClr val="accent3">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微软雅黑" panose="020B0503020204020204" pitchFamily="34" charset="-122"/>
              <a:ea typeface="微软雅黑" panose="020B0503020204020204" pitchFamily="34" charset="-122"/>
            </a:rPr>
            <a:t>…</a:t>
          </a:r>
          <a:endParaRPr lang="zh-CN" altLang="en-US" sz="3600" kern="1200" dirty="0">
            <a:latin typeface="微软雅黑" panose="020B0503020204020204" pitchFamily="34" charset="-122"/>
            <a:ea typeface="微软雅黑" panose="020B0503020204020204" pitchFamily="34" charset="-122"/>
          </a:endParaRPr>
        </a:p>
      </dsp:txBody>
      <dsp:txXfrm rot="-5400000">
        <a:off x="1590628" y="190701"/>
        <a:ext cx="731567" cy="840881"/>
      </dsp:txXfrm>
    </dsp:sp>
    <dsp:sp modelId="{1F753B3D-67FF-4590-B7BD-7F1643A8D8A1}">
      <dsp:nvSpPr>
        <dsp:cNvPr id="0" name=""/>
        <dsp:cNvSpPr/>
      </dsp:nvSpPr>
      <dsp:spPr>
        <a:xfrm rot="5400000">
          <a:off x="1917320" y="1116648"/>
          <a:ext cx="1221619" cy="1062809"/>
        </a:xfrm>
        <a:prstGeom prst="hexagon">
          <a:avLst>
            <a:gd name="adj" fmla="val 25000"/>
            <a:gd name="vf" fmla="val 115470"/>
          </a:avLst>
        </a:prstGeom>
        <a:gradFill rotWithShape="0">
          <a:gsLst>
            <a:gs pos="0">
              <a:schemeClr val="accent4">
                <a:hueOff val="0"/>
                <a:satOff val="0"/>
                <a:lumOff val="0"/>
                <a:alphaOff val="0"/>
                <a:tint val="100000"/>
                <a:shade val="100000"/>
                <a:satMod val="129999"/>
              </a:schemeClr>
            </a:gs>
            <a:gs pos="100000">
              <a:schemeClr val="accent4">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淘宝、</a:t>
          </a:r>
          <a:r>
            <a:rPr lang="en-US" altLang="zh-CN" sz="1100" kern="1200" dirty="0" err="1">
              <a:latin typeface="微软雅黑" panose="020B0503020204020204" pitchFamily="34" charset="-122"/>
              <a:ea typeface="微软雅黑" panose="020B0503020204020204" pitchFamily="34" charset="-122"/>
            </a:rPr>
            <a:t>ebuy</a:t>
          </a:r>
          <a:endParaRPr lang="zh-CN" altLang="en-US" sz="1100" kern="1200" dirty="0">
            <a:latin typeface="微软雅黑" panose="020B0503020204020204" pitchFamily="34" charset="-122"/>
            <a:ea typeface="微软雅黑" panose="020B0503020204020204" pitchFamily="34" charset="-122"/>
          </a:endParaRPr>
        </a:p>
      </dsp:txBody>
      <dsp:txXfrm rot="-5400000">
        <a:off x="2162346" y="1227612"/>
        <a:ext cx="731567" cy="840881"/>
      </dsp:txXfrm>
    </dsp:sp>
    <dsp:sp modelId="{CA717175-24CD-4DC6-8965-A339D7349FF5}">
      <dsp:nvSpPr>
        <dsp:cNvPr id="0" name=""/>
        <dsp:cNvSpPr/>
      </dsp:nvSpPr>
      <dsp:spPr>
        <a:xfrm>
          <a:off x="633398" y="1281567"/>
          <a:ext cx="1319349" cy="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电子商务</a:t>
          </a:r>
        </a:p>
      </dsp:txBody>
      <dsp:txXfrm>
        <a:off x="633398" y="1281567"/>
        <a:ext cx="1319349" cy="732971"/>
      </dsp:txXfrm>
    </dsp:sp>
    <dsp:sp modelId="{7004708F-A5E2-4642-B38F-608049FEC2D6}">
      <dsp:nvSpPr>
        <dsp:cNvPr id="0" name=""/>
        <dsp:cNvSpPr/>
      </dsp:nvSpPr>
      <dsp:spPr>
        <a:xfrm rot="5400000">
          <a:off x="3065154" y="1116648"/>
          <a:ext cx="1221619" cy="1062809"/>
        </a:xfrm>
        <a:prstGeom prst="hexagon">
          <a:avLst>
            <a:gd name="adj" fmla="val 25000"/>
            <a:gd name="vf" fmla="val 115470"/>
          </a:avLst>
        </a:prstGeom>
        <a:gradFill rotWithShape="0">
          <a:gsLst>
            <a:gs pos="0">
              <a:schemeClr val="accent5">
                <a:hueOff val="0"/>
                <a:satOff val="0"/>
                <a:lumOff val="0"/>
                <a:alphaOff val="0"/>
                <a:tint val="100000"/>
                <a:shade val="100000"/>
                <a:satMod val="129999"/>
              </a:schemeClr>
            </a:gs>
            <a:gs pos="100000">
              <a:schemeClr val="accent5">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微软雅黑" panose="020B0503020204020204" pitchFamily="34" charset="-122"/>
              <a:ea typeface="微软雅黑" panose="020B0503020204020204" pitchFamily="34" charset="-122"/>
            </a:rPr>
            <a:t>…</a:t>
          </a:r>
          <a:endParaRPr lang="zh-CN" altLang="en-US" sz="3600" kern="1200" dirty="0">
            <a:latin typeface="微软雅黑" panose="020B0503020204020204" pitchFamily="34" charset="-122"/>
            <a:ea typeface="微软雅黑" panose="020B0503020204020204" pitchFamily="34" charset="-122"/>
          </a:endParaRPr>
        </a:p>
      </dsp:txBody>
      <dsp:txXfrm rot="-5400000">
        <a:off x="3310180" y="1227612"/>
        <a:ext cx="731567" cy="840881"/>
      </dsp:txXfrm>
    </dsp:sp>
    <dsp:sp modelId="{524198B8-4A5A-4F27-9030-E2310DB3E6C9}">
      <dsp:nvSpPr>
        <dsp:cNvPr id="0" name=""/>
        <dsp:cNvSpPr/>
      </dsp:nvSpPr>
      <dsp:spPr>
        <a:xfrm rot="5400000">
          <a:off x="2493436" y="2153559"/>
          <a:ext cx="1221619" cy="1062809"/>
        </a:xfrm>
        <a:prstGeom prst="hexagon">
          <a:avLst>
            <a:gd name="adj" fmla="val 25000"/>
            <a:gd name="vf" fmla="val 115470"/>
          </a:avLst>
        </a:prstGeom>
        <a:gradFill rotWithShape="0">
          <a:gsLst>
            <a:gs pos="0">
              <a:schemeClr val="accent6">
                <a:hueOff val="0"/>
                <a:satOff val="0"/>
                <a:lumOff val="0"/>
                <a:alphaOff val="0"/>
                <a:tint val="100000"/>
                <a:shade val="100000"/>
                <a:satMod val="129999"/>
              </a:schemeClr>
            </a:gs>
            <a:gs pos="100000">
              <a:schemeClr val="accent6">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微博、</a:t>
          </a:r>
          <a:r>
            <a:rPr lang="en-US" altLang="zh-CN" sz="1100" kern="1200" dirty="0">
              <a:latin typeface="微软雅黑" panose="020B0503020204020204" pitchFamily="34" charset="-122"/>
              <a:ea typeface="微软雅黑" panose="020B0503020204020204" pitchFamily="34" charset="-122"/>
            </a:rPr>
            <a:t>Apps</a:t>
          </a:r>
          <a:endParaRPr lang="zh-CN" altLang="en-US" sz="1100" kern="1200" dirty="0">
            <a:latin typeface="微软雅黑" panose="020B0503020204020204" pitchFamily="34" charset="-122"/>
            <a:ea typeface="微软雅黑" panose="020B0503020204020204" pitchFamily="34" charset="-122"/>
          </a:endParaRPr>
        </a:p>
      </dsp:txBody>
      <dsp:txXfrm rot="-5400000">
        <a:off x="2738462" y="2264523"/>
        <a:ext cx="731567" cy="840881"/>
      </dsp:txXfrm>
    </dsp:sp>
    <dsp:sp modelId="{557D0742-2835-47D3-A9A5-C79D34CE30D0}">
      <dsp:nvSpPr>
        <dsp:cNvPr id="0" name=""/>
        <dsp:cNvSpPr/>
      </dsp:nvSpPr>
      <dsp:spPr>
        <a:xfrm>
          <a:off x="3667901" y="2318477"/>
          <a:ext cx="1363327" cy="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移动互联</a:t>
          </a:r>
        </a:p>
      </dsp:txBody>
      <dsp:txXfrm>
        <a:off x="3667901" y="2318477"/>
        <a:ext cx="1363327" cy="732971"/>
      </dsp:txXfrm>
    </dsp:sp>
    <dsp:sp modelId="{5AE98D83-599B-4023-B378-4F7F1EE87B1D}">
      <dsp:nvSpPr>
        <dsp:cNvPr id="0" name=""/>
        <dsp:cNvSpPr/>
      </dsp:nvSpPr>
      <dsp:spPr>
        <a:xfrm rot="5400000">
          <a:off x="1345602" y="2153559"/>
          <a:ext cx="1221619" cy="1062809"/>
        </a:xfrm>
        <a:prstGeom prst="hexagon">
          <a:avLst>
            <a:gd name="adj" fmla="val 25000"/>
            <a:gd name="vf" fmla="val 115470"/>
          </a:avLst>
        </a:prstGeom>
        <a:gradFill rotWithShape="0">
          <a:gsLst>
            <a:gs pos="0">
              <a:schemeClr val="accent2">
                <a:hueOff val="0"/>
                <a:satOff val="0"/>
                <a:lumOff val="0"/>
                <a:alphaOff val="0"/>
                <a:tint val="100000"/>
                <a:shade val="100000"/>
                <a:satMod val="129999"/>
              </a:schemeClr>
            </a:gs>
            <a:gs pos="100000">
              <a:schemeClr val="accent2">
                <a:hueOff val="0"/>
                <a:satOff val="0"/>
                <a:lumOff val="0"/>
                <a:alphaOff val="0"/>
                <a:tint val="50000"/>
                <a:shade val="100000"/>
                <a:satMod val="350000"/>
              </a:schemeClr>
            </a:gs>
          </a:gsLst>
          <a:lin ang="16200000" scaled="0"/>
        </a:gra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微软雅黑" panose="020B0503020204020204" pitchFamily="34" charset="-122"/>
              <a:ea typeface="微软雅黑" panose="020B0503020204020204" pitchFamily="34" charset="-122"/>
            </a:rPr>
            <a:t>…</a:t>
          </a:r>
          <a:endParaRPr lang="zh-CN" altLang="en-US" sz="3600" kern="1200" dirty="0">
            <a:latin typeface="微软雅黑" panose="020B0503020204020204" pitchFamily="34" charset="-122"/>
            <a:ea typeface="微软雅黑" panose="020B0503020204020204" pitchFamily="34" charset="-122"/>
          </a:endParaRPr>
        </a:p>
      </dsp:txBody>
      <dsp:txXfrm rot="-5400000">
        <a:off x="1590628" y="2264523"/>
        <a:ext cx="731567" cy="840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6D21A-DAC8-4F66-A2E9-536B9F9F3AC3}">
      <dsp:nvSpPr>
        <dsp:cNvPr id="0" name=""/>
        <dsp:cNvSpPr/>
      </dsp:nvSpPr>
      <dsp:spPr>
        <a:xfrm>
          <a:off x="57606" y="0"/>
          <a:ext cx="4493299" cy="280831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DAC66-8CC4-4CFD-932E-E5B6B198F669}">
      <dsp:nvSpPr>
        <dsp:cNvPr id="0" name=""/>
        <dsp:cNvSpPr/>
      </dsp:nvSpPr>
      <dsp:spPr>
        <a:xfrm>
          <a:off x="500196" y="2088260"/>
          <a:ext cx="103345" cy="1033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2DD5-97E6-4374-A9A9-7D1A7DE4E3B4}">
      <dsp:nvSpPr>
        <dsp:cNvPr id="0" name=""/>
        <dsp:cNvSpPr/>
      </dsp:nvSpPr>
      <dsp:spPr>
        <a:xfrm>
          <a:off x="551869" y="2139933"/>
          <a:ext cx="588622" cy="668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761" tIns="0" rIns="0" bIns="0" numCol="1" spcCol="1270" anchor="t" anchorCtr="0">
          <a:noAutofit/>
        </a:bodyPr>
        <a:lstStyle/>
        <a:p>
          <a:pPr marL="0" lvl="0" indent="0" algn="l" defTabSz="800100">
            <a:lnSpc>
              <a:spcPct val="90000"/>
            </a:lnSpc>
            <a:spcBef>
              <a:spcPct val="0"/>
            </a:spcBef>
            <a:spcAft>
              <a:spcPct val="35000"/>
            </a:spcAft>
            <a:buNone/>
          </a:pPr>
          <a:r>
            <a:rPr lang="en-US" altLang="zh-CN" sz="1800" b="1" kern="1200" dirty="0"/>
            <a:t>GB</a:t>
          </a:r>
          <a:endParaRPr lang="zh-CN" altLang="en-US" sz="1800" b="1" kern="1200" dirty="0"/>
        </a:p>
      </dsp:txBody>
      <dsp:txXfrm>
        <a:off x="551869" y="2139933"/>
        <a:ext cx="588622" cy="668378"/>
      </dsp:txXfrm>
    </dsp:sp>
    <dsp:sp modelId="{ABB9D810-21FB-46EB-AC13-B79A601851F0}">
      <dsp:nvSpPr>
        <dsp:cNvPr id="0" name=""/>
        <dsp:cNvSpPr/>
      </dsp:nvSpPr>
      <dsp:spPr>
        <a:xfrm>
          <a:off x="1059612" y="1550749"/>
          <a:ext cx="161758" cy="1617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60271-8A25-45F2-BB71-FBF131464395}">
      <dsp:nvSpPr>
        <dsp:cNvPr id="0" name=""/>
        <dsp:cNvSpPr/>
      </dsp:nvSpPr>
      <dsp:spPr>
        <a:xfrm>
          <a:off x="1140491" y="1631629"/>
          <a:ext cx="745887" cy="117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13" tIns="0" rIns="0" bIns="0" numCol="1" spcCol="1270" anchor="t" anchorCtr="0">
          <a:noAutofit/>
        </a:bodyPr>
        <a:lstStyle/>
        <a:p>
          <a:pPr marL="0" lvl="0" indent="0" algn="l" defTabSz="1066800">
            <a:lnSpc>
              <a:spcPct val="90000"/>
            </a:lnSpc>
            <a:spcBef>
              <a:spcPct val="0"/>
            </a:spcBef>
            <a:spcAft>
              <a:spcPct val="35000"/>
            </a:spcAft>
            <a:buNone/>
          </a:pPr>
          <a:r>
            <a:rPr lang="en-US" altLang="zh-CN" sz="2400" b="1" kern="1200" dirty="0"/>
            <a:t>TB</a:t>
          </a:r>
          <a:endParaRPr lang="zh-CN" altLang="en-US" sz="2400" b="1" kern="1200" dirty="0"/>
        </a:p>
      </dsp:txBody>
      <dsp:txXfrm>
        <a:off x="1140491" y="1631629"/>
        <a:ext cx="745887" cy="1176682"/>
      </dsp:txXfrm>
    </dsp:sp>
    <dsp:sp modelId="{4F40134C-821E-4B35-9AC0-FB93606407E6}">
      <dsp:nvSpPr>
        <dsp:cNvPr id="0" name=""/>
        <dsp:cNvSpPr/>
      </dsp:nvSpPr>
      <dsp:spPr>
        <a:xfrm>
          <a:off x="1778539" y="1122201"/>
          <a:ext cx="215678" cy="2156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8BDF3-224C-435E-9A33-026BCE819292}">
      <dsp:nvSpPr>
        <dsp:cNvPr id="0" name=""/>
        <dsp:cNvSpPr/>
      </dsp:nvSpPr>
      <dsp:spPr>
        <a:xfrm>
          <a:off x="1886379" y="1230040"/>
          <a:ext cx="867206" cy="157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3" tIns="0" rIns="0" bIns="0" numCol="1" spcCol="1270" anchor="t" anchorCtr="0">
          <a:noAutofit/>
        </a:bodyPr>
        <a:lstStyle/>
        <a:p>
          <a:pPr marL="0" lvl="0" indent="0" algn="l" defTabSz="1244600">
            <a:lnSpc>
              <a:spcPct val="90000"/>
            </a:lnSpc>
            <a:spcBef>
              <a:spcPct val="0"/>
            </a:spcBef>
            <a:spcAft>
              <a:spcPct val="35000"/>
            </a:spcAft>
            <a:buNone/>
          </a:pPr>
          <a:r>
            <a:rPr lang="en-US" altLang="zh-CN" sz="2800" b="1" kern="1200" dirty="0"/>
            <a:t>PB</a:t>
          </a:r>
          <a:endParaRPr lang="zh-CN" altLang="en-US" sz="2800" b="1" kern="1200" dirty="0"/>
        </a:p>
      </dsp:txBody>
      <dsp:txXfrm>
        <a:off x="1886379" y="1230040"/>
        <a:ext cx="867206" cy="1578271"/>
      </dsp:txXfrm>
    </dsp:sp>
    <dsp:sp modelId="{D9554694-E02A-4E0A-B0F9-BCEDC8B23156}">
      <dsp:nvSpPr>
        <dsp:cNvPr id="0" name=""/>
        <dsp:cNvSpPr/>
      </dsp:nvSpPr>
      <dsp:spPr>
        <a:xfrm>
          <a:off x="2614293" y="787450"/>
          <a:ext cx="278584" cy="278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6C59F-6D0A-45A0-8B88-B8B57623365A}">
      <dsp:nvSpPr>
        <dsp:cNvPr id="0" name=""/>
        <dsp:cNvSpPr/>
      </dsp:nvSpPr>
      <dsp:spPr>
        <a:xfrm>
          <a:off x="2753585" y="926742"/>
          <a:ext cx="898659" cy="188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616" tIns="0" rIns="0" bIns="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t>EB</a:t>
          </a:r>
          <a:endParaRPr lang="zh-CN" altLang="en-US" sz="3200" b="1" kern="1200" dirty="0"/>
        </a:p>
      </dsp:txBody>
      <dsp:txXfrm>
        <a:off x="2753585" y="926742"/>
        <a:ext cx="898659" cy="1881569"/>
      </dsp:txXfrm>
    </dsp:sp>
    <dsp:sp modelId="{F284B970-4909-4FE1-82B2-0AA86EB34364}">
      <dsp:nvSpPr>
        <dsp:cNvPr id="0" name=""/>
        <dsp:cNvSpPr/>
      </dsp:nvSpPr>
      <dsp:spPr>
        <a:xfrm>
          <a:off x="3474760" y="563909"/>
          <a:ext cx="354970" cy="354970"/>
        </a:xfrm>
        <a:prstGeom prst="ellips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B27A65-82F7-4DF6-87C6-9D961CAC23CF}">
      <dsp:nvSpPr>
        <dsp:cNvPr id="0" name=""/>
        <dsp:cNvSpPr/>
      </dsp:nvSpPr>
      <dsp:spPr>
        <a:xfrm>
          <a:off x="3482551" y="741394"/>
          <a:ext cx="898659" cy="206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092" tIns="0" rIns="0" bIns="0" numCol="1" spcCol="1270" anchor="t" anchorCtr="0">
          <a:noAutofit/>
        </a:bodyPr>
        <a:lstStyle/>
        <a:p>
          <a:pPr marL="0" lvl="0" indent="0" algn="l" defTabSz="1778000">
            <a:lnSpc>
              <a:spcPct val="90000"/>
            </a:lnSpc>
            <a:spcBef>
              <a:spcPct val="0"/>
            </a:spcBef>
            <a:spcAft>
              <a:spcPct val="35000"/>
            </a:spcAft>
            <a:buNone/>
          </a:pPr>
          <a:r>
            <a:rPr lang="en-US" altLang="zh-CN" sz="4000" b="1" kern="1200" dirty="0"/>
            <a:t>ZB</a:t>
          </a:r>
          <a:endParaRPr lang="zh-CN" altLang="en-US" sz="4000" b="1" kern="1200" dirty="0"/>
        </a:p>
      </dsp:txBody>
      <dsp:txXfrm>
        <a:off x="3482551" y="741394"/>
        <a:ext cx="898659" cy="206691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D1B169-4181-4731-98DC-285894BFE916}" type="datetimeFigureOut">
              <a:rPr lang="zh-CN" altLang="en-US" smtClean="0"/>
              <a:t>2023/2/14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4B6FCC-6FDD-44E7-A7B6-73F76903527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E11B-0B9E-4549-8506-0F9402AEF426}"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B4D69-CFB4-4B67-82E6-EA9C1FDC18A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对象-关系数据库管理系统是指数据库管理系统既具备关系数据库的功能，同时又支持面向对象的特征。</a:t>
            </a:r>
            <a:endParaRPr lang="zh-CN" altLang="en-US" dirty="0"/>
          </a:p>
          <a:p>
            <a:r>
              <a:rPr lang="zh-CN" altLang="en-US" dirty="0">
                <a:sym typeface="+mn-ea"/>
              </a:rPr>
              <a:t>演绎数据库是指具有演绎推理能力的数据库。一般地，它用一个数据库管理系统和一个规则管理系统来实现。将推理用的事实数据存放在数据库中，称为外延数据库；用逻辑规则定义要导出的事实，称为内涵数据库。</a:t>
            </a:r>
            <a:endParaRPr lang="zh-CN" altLang="en-US" dirty="0"/>
          </a:p>
          <a:p>
            <a:r>
              <a:rPr lang="zh-CN" altLang="en-US" dirty="0">
                <a:sym typeface="+mn-ea"/>
              </a:rPr>
              <a:t>多媒体数据库是数据库技术与多媒体技术结合的产物。(1)物理层：是多媒体数据库的物理存储描述，即形式描述多媒体数据在计算机的物理存储设备上是如何存放的。(2)概念层：表示的是现实世界的抽象结构，是对现实世界事物对象的描述。(3)表现层：可以分为视图层和用户层。用户层是多媒体数据库的外部表现形式，即用户可见到的表格、图形、画面和播放的声音等。。</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Helvetica Neue"/>
              </a:rPr>
              <a:t>使用一些传统的监督学习方法做分类的时候，往往是训练样本规模越大，分类的效果就越好。但是在现实生活的很多场景中，标记样本的获取是比较困难的，这需要领域内的专家来进行人工标注，所花费的时间成本和经济成本都是很大的。而且，如果训练样本的规模过于庞大，训练的时间花费也会比较多。那么有没有办法，能够使用</a:t>
            </a:r>
            <a:r>
              <a:rPr lang="zh-CN" altLang="en-US" b="1" dirty="0">
                <a:solidFill>
                  <a:srgbClr val="0000FF"/>
                </a:solidFill>
                <a:latin typeface="Helvetica Neue"/>
              </a:rPr>
              <a:t>较少的训练样本</a:t>
            </a:r>
            <a:r>
              <a:rPr lang="zh-CN" altLang="en-US" dirty="0">
                <a:solidFill>
                  <a:srgbClr val="000000"/>
                </a:solidFill>
                <a:latin typeface="Helvetica Neue"/>
              </a:rPr>
              <a:t>来获得</a:t>
            </a:r>
            <a:r>
              <a:rPr lang="zh-CN" altLang="en-US" b="1" dirty="0">
                <a:solidFill>
                  <a:srgbClr val="0000FF"/>
                </a:solidFill>
                <a:latin typeface="Helvetica Neue"/>
              </a:rPr>
              <a:t>性能较好的分类器</a:t>
            </a:r>
            <a:r>
              <a:rPr lang="zh-CN" altLang="en-US" dirty="0">
                <a:solidFill>
                  <a:srgbClr val="000000"/>
                </a:solidFill>
                <a:latin typeface="Helvetica Neue"/>
              </a:rPr>
              <a:t>呢</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商务智能，搜索引擎，哪里有数据哪里就有数据挖掘</a:t>
            </a:r>
          </a:p>
          <a:p>
            <a:r>
              <a:rPr lang="zh-CN" altLang="en-US" dirty="0"/>
              <a:t>Collaborative analytics, then, is a set of analytic processes where the analysts work jointly and cooperatively to achieve shared or intersecting goals. Collaborative analytics includes data sharing, collective analysis and coordinated decisions and actions</a:t>
            </a:r>
          </a:p>
        </p:txBody>
      </p:sp>
      <p:sp>
        <p:nvSpPr>
          <p:cNvPr id="4" name="灯片编号占位符 3"/>
          <p:cNvSpPr>
            <a:spLocks noGrp="1"/>
          </p:cNvSpPr>
          <p:nvPr>
            <p:ph type="sldNum" sz="quarter" idx="10"/>
          </p:nvPr>
        </p:nvSpPr>
        <p:spPr/>
        <p:txBody>
          <a:bodyPr/>
          <a:lstStyle/>
          <a:p>
            <a:fld id="{AABB4D69-CFB4-4B67-82E6-EA9C1FDC18A4}" type="slidenum">
              <a:rPr lang="zh-CN" altLang="en-US" smtClean="0"/>
              <a:t>35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来自</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大数据时代</a:t>
            </a:r>
            <a:r>
              <a:rPr lang="en-US" altLang="zh-CN">
                <a:latin typeface="Arial" panose="020B0604020202020204" pitchFamily="34" charset="0"/>
                <a:ea typeface="宋体" panose="02010600030101010101" pitchFamily="2" charset="-122"/>
              </a:rPr>
              <a:t>》P008</a:t>
            </a:r>
            <a:r>
              <a:rPr lang="zh-CN" altLang="en-US">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：可参考</a:t>
            </a:r>
            <a:r>
              <a:rPr lang="en-US" altLang="zh-CN">
                <a:latin typeface="Arial" panose="020B0604020202020204" pitchFamily="34" charset="0"/>
                <a:ea typeface="宋体" panose="02010600030101010101" pitchFamily="2" charset="-122"/>
              </a:rPr>
              <a:t>2008</a:t>
            </a:r>
            <a:r>
              <a:rPr lang="zh-CN" altLang="en-US">
                <a:latin typeface="Arial" panose="020B0604020202020204" pitchFamily="34" charset="0"/>
                <a:ea typeface="宋体" panose="02010600030101010101" pitchFamily="2" charset="-122"/>
              </a:rPr>
              <a:t>年</a:t>
            </a:r>
            <a:r>
              <a:rPr lang="en-US" altLang="zh-CN">
                <a:latin typeface="Arial" panose="020B0604020202020204" pitchFamily="34" charset="0"/>
                <a:ea typeface="宋体" panose="02010600030101010101" pitchFamily="2" charset="-122"/>
              </a:rPr>
              <a:t>9</a:t>
            </a:r>
            <a:r>
              <a:rPr lang="zh-CN" altLang="en-US">
                <a:latin typeface="Arial" panose="020B0604020202020204" pitchFamily="34" charset="0"/>
                <a:ea typeface="宋体" panose="02010600030101010101" pitchFamily="2" charset="-122"/>
              </a:rPr>
              <a:t>月</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日</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自然</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推出的名为“大数据”的专刊。</a:t>
            </a: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88C52F-CBEE-4046-96D3-8EBC70B63690}" type="slidenum">
              <a:rPr lang="zh-CN" altLang="en-US">
                <a:solidFill>
                  <a:srgbClr val="000000"/>
                </a:solidFill>
                <a:latin typeface="Calibri" panose="020F0502020204030204" pitchFamily="34" charset="0"/>
              </a:rPr>
              <a:t>4</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Arial" panose="020B0604020202020204" pitchFamily="34" charset="0"/>
                <a:ea typeface="宋体" panose="02010600030101010101" pitchFamily="2" charset="-122"/>
              </a:rPr>
              <a:t>第一</a:t>
            </a:r>
            <a:r>
              <a:rPr lang="en-US" altLang="zh-CN">
                <a:latin typeface="Arial" panose="020B0604020202020204" pitchFamily="34" charset="0"/>
                <a:ea typeface="宋体" panose="02010600030101010101" pitchFamily="2" charset="-122"/>
              </a:rPr>
              <a:t>V</a:t>
            </a:r>
            <a:r>
              <a:rPr lang="zh-CN" altLang="zh-CN">
                <a:latin typeface="Arial" panose="020B0604020202020204" pitchFamily="34" charset="0"/>
                <a:ea typeface="宋体" panose="02010600030101010101" pitchFamily="2" charset="-122"/>
              </a:rPr>
              <a:t>是</a:t>
            </a:r>
            <a:r>
              <a:rPr lang="en-US" altLang="zh-CN">
                <a:latin typeface="Arial" panose="020B0604020202020204" pitchFamily="34" charset="0"/>
                <a:ea typeface="宋体" panose="02010600030101010101" pitchFamily="2" charset="-122"/>
              </a:rPr>
              <a:t>Variety</a:t>
            </a:r>
            <a:r>
              <a:rPr lang="zh-CN" altLang="zh-CN">
                <a:latin typeface="Arial" panose="020B0604020202020204" pitchFamily="34" charset="0"/>
                <a:ea typeface="宋体" panose="02010600030101010101" pitchFamily="2" charset="-122"/>
              </a:rPr>
              <a:t>，海量数据有不同格式，第一种是结构化，我们常见的数据，还有半结据化网页数据，还有非结构化视频音频数据。而且这些数据化他们处理方式是比较大的。</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黑体" panose="02010609060101010101" pitchFamily="49" charset="-122"/>
              </a:rPr>
              <a:t>很多不同形式（文本、图像、视频、机器数据），无模式或者模式不明显，不连贯的语法或句义</a:t>
            </a:r>
            <a:endParaRPr lang="en-US"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第二点就是</a:t>
            </a:r>
            <a:r>
              <a:rPr lang="en-US" altLang="zh-CN">
                <a:latin typeface="Arial" panose="020B0604020202020204" pitchFamily="34" charset="0"/>
                <a:ea typeface="宋体" panose="02010600030101010101" pitchFamily="2" charset="-122"/>
              </a:rPr>
              <a:t>Volume</a:t>
            </a:r>
            <a:r>
              <a:rPr lang="zh-CN" altLang="zh-CN">
                <a:latin typeface="Arial" panose="020B0604020202020204" pitchFamily="34" charset="0"/>
                <a:ea typeface="宋体" panose="02010600030101010101" pitchFamily="2" charset="-122"/>
              </a:rPr>
              <a:t>，量比较大，我们有一些用户化每秒就要进入很多数据，很多客户内部都有几批数据，还有下面淘宝都是几</a:t>
            </a:r>
            <a:r>
              <a:rPr lang="en-US" altLang="zh-CN">
                <a:latin typeface="Arial" panose="020B0604020202020204" pitchFamily="34" charset="0"/>
                <a:ea typeface="宋体" panose="02010600030101010101" pitchFamily="2" charset="-122"/>
              </a:rPr>
              <a:t>PB</a:t>
            </a:r>
            <a:r>
              <a:rPr lang="zh-CN" altLang="zh-CN">
                <a:latin typeface="Arial" panose="020B0604020202020204" pitchFamily="34" charset="0"/>
                <a:ea typeface="宋体" panose="02010600030101010101" pitchFamily="2" charset="-122"/>
              </a:rPr>
              <a:t>数据，所以</a:t>
            </a:r>
            <a:r>
              <a:rPr lang="en-US" altLang="zh-CN">
                <a:latin typeface="Arial" panose="020B0604020202020204" pitchFamily="34" charset="0"/>
                <a:ea typeface="宋体" panose="02010600030101010101" pitchFamily="2" charset="-122"/>
              </a:rPr>
              <a:t>PB</a:t>
            </a:r>
            <a:r>
              <a:rPr lang="zh-CN" altLang="zh-CN">
                <a:latin typeface="Arial" panose="020B0604020202020204" pitchFamily="34" charset="0"/>
                <a:ea typeface="宋体" panose="02010600030101010101" pitchFamily="2" charset="-122"/>
              </a:rPr>
              <a:t>化将是比较常态的情况。</a:t>
            </a:r>
            <a:endParaRPr lang="en-US" altLang="zh-CN">
              <a:latin typeface="Arial" panose="020B0604020202020204" pitchFamily="34" charset="0"/>
              <a:ea typeface="宋体" panose="02010600030101010101" pitchFamily="2" charset="-122"/>
            </a:endParaRPr>
          </a:p>
          <a:p>
            <a:r>
              <a:rPr lang="zh-CN" altLang="en-US" i="1">
                <a:solidFill>
                  <a:srgbClr val="FF0000"/>
                </a:solidFill>
                <a:latin typeface="Arial" panose="020B0604020202020204" pitchFamily="34" charset="0"/>
                <a:ea typeface="黑体" panose="02010609060101010101" pitchFamily="49" charset="-122"/>
              </a:rPr>
              <a:t>非结构化数据</a:t>
            </a:r>
            <a:r>
              <a:rPr lang="zh-CN" altLang="en-US">
                <a:latin typeface="Arial" panose="020B0604020202020204" pitchFamily="34" charset="0"/>
                <a:ea typeface="黑体" panose="02010609060101010101" pitchFamily="49" charset="-122"/>
              </a:rPr>
              <a:t>的超大规模和增长，占总数据量的</a:t>
            </a:r>
            <a:r>
              <a:rPr lang="en-US" altLang="zh-CN">
                <a:latin typeface="Arial" panose="020B0604020202020204" pitchFamily="34" charset="0"/>
                <a:ea typeface="黑体" panose="02010609060101010101" pitchFamily="49" charset="-122"/>
              </a:rPr>
              <a:t>80~90%</a:t>
            </a:r>
            <a:r>
              <a:rPr lang="zh-CN" altLang="en-US">
                <a:latin typeface="Arial" panose="020B0604020202020204" pitchFamily="34" charset="0"/>
                <a:ea typeface="黑体" panose="02010609060101010101" pitchFamily="49" charset="-122"/>
              </a:rPr>
              <a:t>，比结构化数据增长快</a:t>
            </a:r>
            <a:r>
              <a:rPr lang="en-US" altLang="zh-CN">
                <a:latin typeface="Arial" panose="020B0604020202020204" pitchFamily="34" charset="0"/>
                <a:ea typeface="黑体" panose="02010609060101010101" pitchFamily="49" charset="-122"/>
              </a:rPr>
              <a:t>10</a:t>
            </a:r>
            <a:r>
              <a:rPr lang="zh-CN" altLang="en-US">
                <a:latin typeface="Arial" panose="020B0604020202020204" pitchFamily="34" charset="0"/>
                <a:ea typeface="黑体" panose="02010609060101010101" pitchFamily="49" charset="-122"/>
              </a:rPr>
              <a:t>倍到</a:t>
            </a:r>
            <a:r>
              <a:rPr lang="en-US" altLang="zh-CN">
                <a:latin typeface="Arial" panose="020B0604020202020204" pitchFamily="34" charset="0"/>
                <a:ea typeface="黑体" panose="02010609060101010101" pitchFamily="49" charset="-122"/>
              </a:rPr>
              <a:t>50</a:t>
            </a:r>
            <a:r>
              <a:rPr lang="zh-CN" altLang="en-US">
                <a:latin typeface="Arial" panose="020B0604020202020204" pitchFamily="34" charset="0"/>
                <a:ea typeface="黑体" panose="02010609060101010101" pitchFamily="49" charset="-122"/>
              </a:rPr>
              <a:t>倍，是传统数据仓库的</a:t>
            </a:r>
            <a:r>
              <a:rPr lang="en-US" altLang="zh-CN">
                <a:latin typeface="Arial" panose="020B0604020202020204" pitchFamily="34" charset="0"/>
                <a:ea typeface="黑体" panose="02010609060101010101" pitchFamily="49" charset="-122"/>
              </a:rPr>
              <a:t>10</a:t>
            </a:r>
            <a:r>
              <a:rPr lang="zh-CN" altLang="en-US">
                <a:latin typeface="Arial" panose="020B0604020202020204" pitchFamily="34" charset="0"/>
                <a:ea typeface="黑体" panose="02010609060101010101" pitchFamily="49" charset="-122"/>
              </a:rPr>
              <a:t>倍到</a:t>
            </a:r>
            <a:r>
              <a:rPr lang="en-US" altLang="zh-CN">
                <a:latin typeface="Arial" panose="020B0604020202020204" pitchFamily="34" charset="0"/>
                <a:ea typeface="黑体" panose="02010609060101010101" pitchFamily="49" charset="-122"/>
              </a:rPr>
              <a:t>50</a:t>
            </a:r>
            <a:r>
              <a:rPr lang="zh-CN" altLang="en-US">
                <a:latin typeface="Arial" panose="020B0604020202020204" pitchFamily="34" charset="0"/>
                <a:ea typeface="黑体" panose="02010609060101010101" pitchFamily="49" charset="-122"/>
              </a:rPr>
              <a:t>倍</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第三个是</a:t>
            </a:r>
            <a:r>
              <a:rPr lang="en-US" altLang="zh-CN">
                <a:latin typeface="Arial" panose="020B0604020202020204" pitchFamily="34" charset="0"/>
                <a:ea typeface="宋体" panose="02010600030101010101" pitchFamily="2" charset="-122"/>
              </a:rPr>
              <a:t>Velocity</a:t>
            </a:r>
            <a:r>
              <a:rPr lang="zh-CN" altLang="zh-CN">
                <a:latin typeface="Arial" panose="020B0604020202020204" pitchFamily="34" charset="0"/>
                <a:ea typeface="宋体" panose="02010600030101010101" pitchFamily="2" charset="-122"/>
              </a:rPr>
              <a:t>，因为数据化会存在时效性，需要快速处理，并得到结果出来。比如说，一些电商数据，今天的信息不处理没有结果化，将会影响到今天捕获很多商业决策。</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黑体" panose="02010609060101010101" pitchFamily="49" charset="-122"/>
              </a:rPr>
              <a:t>  立竿见影而非事后见效</a:t>
            </a:r>
            <a:endParaRPr lang="en-US" altLang="zh-CN">
              <a:latin typeface="Arial" panose="020B0604020202020204" pitchFamily="34" charset="0"/>
              <a:ea typeface="黑体" panose="02010609060101010101" pitchFamily="49" charset="-122"/>
            </a:endParaRPr>
          </a:p>
          <a:p>
            <a:r>
              <a:rPr lang="zh-CN" altLang="en-US">
                <a:latin typeface="Arial" panose="020B0604020202020204" pitchFamily="34" charset="0"/>
                <a:ea typeface="黑体" panose="02010609060101010101" pitchFamily="49" charset="-122"/>
              </a:rPr>
              <a:t>第四个是</a:t>
            </a:r>
            <a:r>
              <a:rPr lang="en-US" altLang="zh-CN">
                <a:latin typeface="Arial" panose="020B0604020202020204" pitchFamily="34" charset="0"/>
                <a:ea typeface="黑体" panose="02010609060101010101" pitchFamily="49" charset="-122"/>
              </a:rPr>
              <a:t>Value</a:t>
            </a:r>
            <a:r>
              <a:rPr lang="zh-CN" altLang="en-US">
                <a:latin typeface="Arial" panose="020B0604020202020204" pitchFamily="34" charset="0"/>
                <a:ea typeface="黑体" panose="02010609060101010101" pitchFamily="49" charset="-122"/>
              </a:rPr>
              <a:t>：大量的不相关信息，不经过处理则价值较低，属于价值密度底的数据</a:t>
            </a:r>
            <a:endParaRPr lang="en-US" altLang="zh-CN">
              <a:latin typeface="Arial" panose="020B0604020202020204" pitchFamily="34" charset="0"/>
              <a:ea typeface="黑体" panose="02010609060101010101" pitchFamily="49" charset="-122"/>
            </a:endParaRPr>
          </a:p>
          <a:p>
            <a:endParaRPr lang="en-US" altLang="zh-CN">
              <a:latin typeface="Arial" panose="020B0604020202020204" pitchFamily="34" charset="0"/>
              <a:ea typeface="黑体" panose="02010609060101010101" pitchFamily="49" charset="-122"/>
            </a:endParaRPr>
          </a:p>
          <a:p>
            <a:r>
              <a:rPr lang="zh-CN" altLang="zh-CN">
                <a:latin typeface="Arial" panose="020B0604020202020204" pitchFamily="34" charset="0"/>
                <a:ea typeface="宋体" panose="02010600030101010101" pitchFamily="2" charset="-122"/>
              </a:rPr>
              <a:t>海量数据分析非常复杂，使得过去靠单纯易于关于数据库</a:t>
            </a:r>
            <a:r>
              <a:rPr lang="en-US" altLang="zh-CN">
                <a:latin typeface="Arial" panose="020B0604020202020204" pitchFamily="34" charset="0"/>
                <a:ea typeface="宋体" panose="02010600030101010101" pitchFamily="2" charset="-122"/>
              </a:rPr>
              <a:t>BI</a:t>
            </a:r>
            <a:r>
              <a:rPr lang="zh-CN" altLang="zh-CN">
                <a:latin typeface="Arial" panose="020B0604020202020204" pitchFamily="34" charset="0"/>
                <a:ea typeface="宋体" panose="02010600030101010101" pitchFamily="2" charset="-122"/>
              </a:rPr>
              <a:t>已经不是太适合了。所以，可能需要新的创新。</a:t>
            </a:r>
            <a:endParaRPr lang="en-US" altLang="zh-CN">
              <a:latin typeface="Arial" panose="020B0604020202020204" pitchFamily="34" charset="0"/>
              <a:ea typeface="黑体" panose="02010609060101010101" pitchFamily="49" charset="-122"/>
            </a:endParaRPr>
          </a:p>
          <a:p>
            <a:endParaRPr lang="en-US" altLang="zh-CN">
              <a:latin typeface="Arial" panose="020B0604020202020204" pitchFamily="34" charset="0"/>
              <a:ea typeface="黑体" panose="02010609060101010101" pitchFamily="49" charset="-122"/>
            </a:endParaRPr>
          </a:p>
          <a:p>
            <a:endParaRPr lang="zh-CN" altLang="en-US">
              <a:latin typeface="Arial" panose="020B0604020202020204" pitchFamily="34" charset="0"/>
              <a:ea typeface="宋体" panose="02010600030101010101" pitchFamily="2" charset="-122"/>
            </a:endParaRPr>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7EA98E-B25D-481A-A96C-6124E6CEE877}" type="slidenum">
              <a:rPr lang="zh-CN" altLang="en-US">
                <a:solidFill>
                  <a:srgbClr val="000000"/>
                </a:solidFill>
                <a:latin typeface="Calibri" panose="020F0502020204030204" pitchFamily="34" charset="0"/>
              </a:rPr>
              <a:t>6</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以沃尔玛为例举传统数据库和数据仓库中的数据挖掘</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时间序列数据（time series data）是在不同时间上收集到的数据，用于所描述现象随时间变化的情况。这类数据反映了某一事物、现象等随时间的变化状态或程度。</a:t>
            </a:r>
            <a:endParaRPr lang="zh-CN" altLang="en-US" dirty="0"/>
          </a:p>
          <a:p>
            <a:endParaRPr lang="zh-CN" altLang="en-US" dirty="0"/>
          </a:p>
          <a:p>
            <a:r>
              <a:rPr lang="zh-CN" altLang="en-US" dirty="0">
                <a:sym typeface="+mn-ea"/>
              </a:rPr>
              <a:t>序列数据</a:t>
            </a:r>
            <a:r>
              <a:rPr lang="en-US" altLang="zh-CN" dirty="0">
                <a:sym typeface="+mn-ea"/>
              </a:rPr>
              <a:t>-</a:t>
            </a:r>
            <a:r>
              <a:rPr lang="zh-CN" altLang="en-US" dirty="0">
                <a:sym typeface="+mn-ea"/>
              </a:rPr>
              <a:t>一句话</a:t>
            </a:r>
            <a:endParaRPr lang="zh-CN" altLang="en-US" dirty="0"/>
          </a:p>
          <a:p>
            <a:endParaRPr lang="zh-CN" altLang="en-US" dirty="0"/>
          </a:p>
          <a:p>
            <a:r>
              <a:rPr lang="zh-CN" altLang="en-US" dirty="0">
                <a:sym typeface="+mn-ea"/>
              </a:rPr>
              <a:t>异构数据库系统是相关的多个数据库系统的集合，可以实现数据的共享和透明访问，几个数据库系统在加入异构数据库系统之前本身就已经存在，拥有自己的数据库管理系统、外构数据库的各个组成部分具有自身的自治性，实现数据共享的同时，每个数据库系统仍有自己的应用特性、完整性控制和安全性控制。如人事管理数据库系统和销售数据库系统可统计出哪些人对销售提升有帮助。</a:t>
            </a:r>
            <a:endParaRPr lang="zh-CN" altLang="en-US" dirty="0"/>
          </a:p>
          <a:p>
            <a:endParaRPr lang="zh-CN" altLang="en-US" dirty="0"/>
          </a:p>
          <a:p>
            <a:r>
              <a:rPr lang="zh-CN" altLang="en-US" dirty="0">
                <a:sym typeface="+mn-ea"/>
              </a:rPr>
              <a:t>空间数据又称几何数据，它用来表示物体的位置、形态、大小分布等各方面的信息，是对现世界中存在的具有定位意义的事物和现象的定量描述。</a:t>
            </a:r>
            <a:endParaRPr lang="zh-CN" altLang="en-US" dirty="0"/>
          </a:p>
          <a:p>
            <a:endParaRPr lang="zh-CN" altLang="en-US" dirty="0"/>
          </a:p>
          <a:p>
            <a:r>
              <a:rPr lang="zh-CN" altLang="en-US" kern="0" dirty="0">
                <a:ea typeface="宋体" panose="02010600030101010101" pitchFamily="2" charset="-122"/>
                <a:sym typeface="+mn-ea"/>
              </a:rPr>
              <a:t>时空数据</a:t>
            </a:r>
            <a:r>
              <a:rPr lang="en-US" altLang="zh-CN" kern="0" dirty="0">
                <a:ea typeface="宋体" panose="02010600030101010101" pitchFamily="2" charset="-122"/>
                <a:sym typeface="+mn-ea"/>
              </a:rPr>
              <a:t>-</a:t>
            </a:r>
            <a:r>
              <a:rPr lang="zh-CN" altLang="en-US" kern="0" dirty="0">
                <a:ea typeface="宋体" panose="02010600030101010101" pitchFamily="2" charset="-122"/>
                <a:sym typeface="+mn-ea"/>
              </a:rPr>
              <a:t>如人的出行轨迹</a:t>
            </a:r>
          </a:p>
          <a:p>
            <a:endParaRPr lang="zh-CN" altLang="en-US" kern="0" dirty="0">
              <a:ea typeface="宋体" panose="02010600030101010101" pitchFamily="2" charset="-122"/>
              <a:sym typeface="+mn-ea"/>
            </a:endParaRPr>
          </a:p>
          <a:p>
            <a:r>
              <a:rPr lang="zh-CN" altLang="en-US" kern="0" dirty="0">
                <a:ea typeface="宋体" panose="02010600030101010101" pitchFamily="2" charset="-122"/>
                <a:sym typeface="+mn-ea"/>
              </a:rPr>
              <a:t>多媒体数据</a:t>
            </a:r>
            <a:r>
              <a:rPr lang="en-US" altLang="zh-CN" kern="0" dirty="0">
                <a:ea typeface="宋体" panose="02010600030101010101" pitchFamily="2" charset="-122"/>
                <a:sym typeface="+mn-ea"/>
              </a:rPr>
              <a:t>-</a:t>
            </a:r>
            <a:r>
              <a:rPr lang="zh-CN" altLang="en-US" kern="0" dirty="0">
                <a:ea typeface="宋体" panose="02010600030101010101" pitchFamily="2" charset="-122"/>
                <a:sym typeface="+mn-ea"/>
              </a:rPr>
              <a:t>视频行为识别</a:t>
            </a:r>
          </a:p>
          <a:p>
            <a:endParaRPr lang="zh-CN" altLang="en-US" kern="0" dirty="0">
              <a:ea typeface="宋体" panose="02010600030101010101" pitchFamily="2" charset="-122"/>
              <a:sym typeface="+mn-ea"/>
            </a:endParaRPr>
          </a:p>
          <a:p>
            <a:r>
              <a:rPr lang="zh-CN" altLang="en-US" kern="0" dirty="0">
                <a:ea typeface="宋体" panose="02010600030101010101" pitchFamily="2" charset="-122"/>
                <a:sym typeface="+mn-ea"/>
              </a:rPr>
              <a:t>文本数据</a:t>
            </a:r>
            <a:r>
              <a:rPr lang="en-US" altLang="zh-CN" kern="0" dirty="0">
                <a:ea typeface="宋体" panose="02010600030101010101" pitchFamily="2" charset="-122"/>
                <a:sym typeface="+mn-ea"/>
              </a:rPr>
              <a:t>-</a:t>
            </a:r>
            <a:r>
              <a:rPr lang="zh-CN" altLang="en-US" kern="0" dirty="0">
                <a:ea typeface="宋体" panose="02010600030101010101" pitchFamily="2" charset="-122"/>
                <a:sym typeface="+mn-ea"/>
              </a:rPr>
              <a:t>医疗检测单据</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hasCustomPrompt="1"/>
          </p:nvPr>
        </p:nvSpPr>
        <p:spPr>
          <a:xfrm>
            <a:off x="1190625" y="0"/>
            <a:ext cx="9810750" cy="3473648"/>
          </a:xfrm>
          <a:prstGeom prst="rect">
            <a:avLst/>
          </a:prstGeom>
        </p:spPr>
        <p:txBody>
          <a:bodyPr anchor="b"/>
          <a:lstStyle/>
          <a:p>
            <a:pPr lvl="0">
              <a:defRPr sz="1800"/>
            </a:pPr>
            <a:r>
              <a:rPr sz="7500"/>
              <a:t>标题文本</a:t>
            </a:r>
          </a:p>
        </p:txBody>
      </p:sp>
      <p:sp>
        <p:nvSpPr>
          <p:cNvPr id="6" name="Shape 6"/>
          <p:cNvSpPr>
            <a:spLocks noGrp="1"/>
          </p:cNvSpPr>
          <p:nvPr>
            <p:ph type="body" idx="1" hasCustomPrompt="1"/>
          </p:nvPr>
        </p:nvSpPr>
        <p:spPr>
          <a:xfrm>
            <a:off x="1190625" y="3536156"/>
            <a:ext cx="9810750" cy="3321844"/>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3" name="直线连接符 2"/>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8" name="直线连接符 7"/>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TextBox 19"/>
          <p:cNvSpPr txBox="1">
            <a:spLocks noChangeArrowheads="1"/>
          </p:cNvSpPr>
          <p:nvPr userDrawn="1"/>
        </p:nvSpPr>
        <p:spPr bwMode="auto">
          <a:xfrm>
            <a:off x="9368368" y="30163"/>
            <a:ext cx="2823633"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2000">
                <a:latin typeface="微软雅黑" panose="020B0503020204020204" pitchFamily="34" charset="-122"/>
                <a:ea typeface="微软雅黑" panose="020B0503020204020204" pitchFamily="34" charset="-122"/>
              </a:rPr>
              <a:t>清华大学出版社</a:t>
            </a: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a:xfrm>
            <a:off x="0" y="0"/>
            <a:ext cx="0" cy="0"/>
          </a:xfrm>
        </p:spPr>
        <p:txBody>
          <a:bodyPr/>
          <a:lstStyle>
            <a:lvl1pPr algn="ctr" eaLnBrk="1" hangingPunct="1">
              <a:defRPr/>
            </a:lvl1pPr>
          </a:lstStyle>
          <a:p>
            <a:pPr>
              <a:defRPr/>
            </a:pPr>
            <a:fld id="{AB815A83-3309-4A64-99ED-50A2BA45F548}" type="datetime3">
              <a:rPr lang="zh-CN" altLang="en-US"/>
              <a:t>2023年2月14日星期二</a:t>
            </a:fld>
            <a:endParaRPr lang="en-US" altLang="zh-CN"/>
          </a:p>
        </p:txBody>
      </p:sp>
      <p:sp>
        <p:nvSpPr>
          <p:cNvPr id="6" name="页脚占位符 4"/>
          <p:cNvSpPr>
            <a:spLocks noGrp="1"/>
          </p:cNvSpPr>
          <p:nvPr>
            <p:ph type="ftr" sz="quarter" idx="11"/>
          </p:nvPr>
        </p:nvSpPr>
        <p:spPr>
          <a:xfrm>
            <a:off x="0" y="0"/>
            <a:ext cx="0" cy="0"/>
          </a:xfrm>
        </p:spPr>
        <p:txBody>
          <a:bodyPr/>
          <a:lstStyle>
            <a:lvl1pPr algn="ctr" eaLnBrk="1" hangingPunct="1">
              <a:defRPr sz="1200">
                <a:solidFill>
                  <a:schemeClr val="bg2">
                    <a:shade val="50000"/>
                    <a:satMod val="200000"/>
                  </a:schemeClr>
                </a:solidFill>
              </a:defRPr>
            </a:lvl1pPr>
          </a:lstStyle>
          <a:p>
            <a:pPr>
              <a:defRPr/>
            </a:pPr>
            <a:endParaRPr lang="en-US"/>
          </a:p>
        </p:txBody>
      </p:sp>
      <p:sp>
        <p:nvSpPr>
          <p:cNvPr id="7" name="灯片编号占位符 5"/>
          <p:cNvSpPr>
            <a:spLocks noGrp="1"/>
          </p:cNvSpPr>
          <p:nvPr>
            <p:ph type="sldNum" sz="quarter" idx="12"/>
          </p:nvPr>
        </p:nvSpPr>
        <p:spPr>
          <a:xfrm>
            <a:off x="0" y="0"/>
            <a:ext cx="0" cy="0"/>
          </a:xfrm>
        </p:spPr>
        <p:txBody>
          <a:bodyPr vert="horz" wrap="square" lIns="91440" tIns="45720" rIns="91440" bIns="45720" numCol="1" anchor="t" anchorCtr="0" compatLnSpc="1"/>
          <a:lstStyle>
            <a:lvl1pPr algn="ctr" eaLnBrk="1" hangingPunct="1">
              <a:defRPr/>
            </a:lvl1pPr>
          </a:lstStyle>
          <a:p>
            <a:r>
              <a:rPr lang="zh-CN" altLang="en-US"/>
              <a:t>第</a:t>
            </a:r>
            <a:fld id="{559454B4-FB0F-4F1A-BAAB-0B23ABDD2F16}" type="slidenum">
              <a:rPr lang="zh-CN" altLang="en-US"/>
              <a:t>‹#›</a:t>
            </a:fld>
            <a:r>
              <a:rPr lang="zh-CN" altLang="en-US"/>
              <a:t>页，共</a:t>
            </a:r>
            <a:r>
              <a:rPr lang="en-US" altLang="zh-CN"/>
              <a:t>66</a:t>
            </a:r>
            <a:r>
              <a:rPr lang="zh-CN" altLang="en-US"/>
              <a:t>页</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0" y="0"/>
            <a:ext cx="0" cy="0"/>
          </a:xfrm>
        </p:spPr>
        <p:txBody>
          <a:bodyPr/>
          <a:lstStyle>
            <a:lvl1pPr algn="ctr" eaLnBrk="1" hangingPunct="1">
              <a:defRPr/>
            </a:lvl1pPr>
          </a:lstStyle>
          <a:p>
            <a:pPr>
              <a:defRPr/>
            </a:pPr>
            <a:fld id="{F1A8FA5A-6499-4688-8CD7-72BEC5867932}" type="datetime3">
              <a:rPr lang="zh-CN" altLang="en-US"/>
              <a:t>2023年2月14日星期二</a:t>
            </a:fld>
            <a:endParaRPr lang="en-US" altLang="zh-CN"/>
          </a:p>
        </p:txBody>
      </p:sp>
      <p:sp>
        <p:nvSpPr>
          <p:cNvPr id="3" name="页脚占位符 2"/>
          <p:cNvSpPr>
            <a:spLocks noGrp="1"/>
          </p:cNvSpPr>
          <p:nvPr>
            <p:ph type="ftr" sz="quarter" idx="11"/>
          </p:nvPr>
        </p:nvSpPr>
        <p:spPr>
          <a:xfrm>
            <a:off x="0" y="0"/>
            <a:ext cx="0" cy="0"/>
          </a:xfrm>
        </p:spPr>
        <p:txBody>
          <a:bodyPr/>
          <a:lstStyle>
            <a:lvl1pPr algn="ctr" eaLnBrk="1" hangingPunct="1">
              <a:defRPr sz="1200">
                <a:solidFill>
                  <a:schemeClr val="bg2">
                    <a:shade val="50000"/>
                    <a:satMod val="200000"/>
                  </a:schemeClr>
                </a:solidFill>
              </a:defRPr>
            </a:lvl1pPr>
          </a:lstStyle>
          <a:p>
            <a:pPr>
              <a:defRPr/>
            </a:pPr>
            <a:endParaRPr lang="en-US"/>
          </a:p>
        </p:txBody>
      </p:sp>
      <p:sp>
        <p:nvSpPr>
          <p:cNvPr id="4" name="灯片编号占位符 3"/>
          <p:cNvSpPr>
            <a:spLocks noGrp="1"/>
          </p:cNvSpPr>
          <p:nvPr>
            <p:ph type="sldNum" sz="quarter" idx="12"/>
          </p:nvPr>
        </p:nvSpPr>
        <p:spPr>
          <a:xfrm>
            <a:off x="0" y="0"/>
            <a:ext cx="0" cy="0"/>
          </a:xfrm>
        </p:spPr>
        <p:txBody>
          <a:bodyPr vert="horz" wrap="square" lIns="91440" tIns="45720" rIns="91440" bIns="45720" numCol="1" anchor="t" anchorCtr="0" compatLnSpc="1"/>
          <a:lstStyle>
            <a:lvl1pPr algn="ctr" eaLnBrk="1" hangingPunct="1">
              <a:defRPr/>
            </a:lvl1pPr>
          </a:lstStyle>
          <a:p>
            <a:r>
              <a:rPr lang="zh-CN" altLang="en-US"/>
              <a:t>第</a:t>
            </a:r>
            <a:fld id="{55BBEA86-A29C-4C57-801A-8C98F25C6FDA}" type="slidenum">
              <a:rPr lang="zh-CN" altLang="en-US"/>
              <a:t>‹#›</a:t>
            </a:fld>
            <a:r>
              <a:rPr lang="zh-CN" altLang="en-US"/>
              <a:t>页，共</a:t>
            </a:r>
            <a:r>
              <a:rPr lang="en-US" altLang="zh-CN"/>
              <a:t>56</a:t>
            </a:r>
            <a:r>
              <a:rPr lang="zh-CN" altLang="en-US"/>
              <a:t>页</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hasCustomPrompt="1"/>
          </p:nvPr>
        </p:nvSpPr>
        <p:spPr>
          <a:xfrm>
            <a:off x="1190625" y="0"/>
            <a:ext cx="9810750" cy="5723930"/>
          </a:xfrm>
          <a:prstGeom prst="rect">
            <a:avLst/>
          </a:prstGeom>
        </p:spPr>
        <p:txBody>
          <a:bodyPr anchor="b"/>
          <a:lstStyle/>
          <a:p>
            <a:pPr lvl="0">
              <a:defRPr sz="1800"/>
            </a:pPr>
            <a:r>
              <a:rPr sz="7500"/>
              <a:t>标题文本</a:t>
            </a:r>
          </a:p>
        </p:txBody>
      </p:sp>
      <p:sp>
        <p:nvSpPr>
          <p:cNvPr id="9" name="Shape 9"/>
          <p:cNvSpPr>
            <a:spLocks noGrp="1"/>
          </p:cNvSpPr>
          <p:nvPr>
            <p:ph type="body" idx="1" hasCustomPrompt="1"/>
          </p:nvPr>
        </p:nvSpPr>
        <p:spPr>
          <a:xfrm>
            <a:off x="1190625" y="5759648"/>
            <a:ext cx="9810750" cy="1098352"/>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5" name="直线连接符 4"/>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6" name="直线连接符 5"/>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灯片编号占位符 3"/>
          <p:cNvSpPr txBox="1">
            <a:spLocks noGrp="1"/>
          </p:cNvSpPr>
          <p:nvPr userDrawn="1"/>
        </p:nvSpPr>
        <p:spPr bwMode="gray">
          <a:xfrm>
            <a:off x="10449984" y="6407150"/>
            <a:ext cx="1117600" cy="261938"/>
          </a:xfrm>
          <a:prstGeom prst="rect">
            <a:avLst/>
          </a:prstGeom>
          <a:noFill/>
          <a:ln w="9525">
            <a:noFill/>
            <a:miter lim="800000"/>
          </a:ln>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6B2EF2-BDB0-4E78-A2B9-D1DA188B5536}" type="slidenum">
              <a:rPr lang="zh-CN" altLang="en-US" sz="1000">
                <a:latin typeface="微软雅黑" panose="020B0503020204020204" pitchFamily="34" charset="-122"/>
                <a:ea typeface="微软雅黑" panose="020B0503020204020204" pitchFamily="34" charset="-122"/>
              </a:rPr>
              <a:t>‹#›</a:t>
            </a:fld>
            <a:endParaRPr lang="en-US" altLang="zh-CN" sz="10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892969" y="0"/>
            <a:ext cx="5000625" cy="3250406"/>
          </a:xfrm>
          <a:prstGeom prst="rect">
            <a:avLst/>
          </a:prstGeom>
        </p:spPr>
        <p:txBody>
          <a:bodyPr anchor="b"/>
          <a:lstStyle>
            <a:lvl1pPr>
              <a:defRPr sz="5625"/>
            </a:lvl1pPr>
          </a:lstStyle>
          <a:p>
            <a:pPr lvl="0">
              <a:defRPr sz="1800"/>
            </a:pPr>
            <a:r>
              <a:rPr sz="5625"/>
              <a:t>标题文本</a:t>
            </a:r>
          </a:p>
        </p:txBody>
      </p:sp>
      <p:sp>
        <p:nvSpPr>
          <p:cNvPr id="12" name="Shape 12"/>
          <p:cNvSpPr>
            <a:spLocks noGrp="1"/>
          </p:cNvSpPr>
          <p:nvPr>
            <p:ph type="body" idx="1" hasCustomPrompt="1"/>
          </p:nvPr>
        </p:nvSpPr>
        <p:spPr>
          <a:xfrm>
            <a:off x="892969" y="3348633"/>
            <a:ext cx="5000625" cy="3509367"/>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892969" y="6903"/>
            <a:ext cx="10406062" cy="2129320"/>
          </a:xfrm>
          <a:prstGeom prst="rect">
            <a:avLst/>
          </a:prstGeom>
        </p:spPr>
        <p:txBody>
          <a:bodyPr/>
          <a:lstStyle/>
          <a:p>
            <a:pPr lvl="0">
              <a:defRPr sz="1800"/>
            </a:pPr>
            <a:r>
              <a:rPr sz="7500"/>
              <a:t>标题文本</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19" name="Shape 19"/>
          <p:cNvSpPr>
            <a:spLocks noGrp="1"/>
          </p:cNvSpPr>
          <p:nvPr>
            <p:ph type="title" hasCustomPrompt="1"/>
          </p:nvPr>
        </p:nvSpPr>
        <p:spPr>
          <a:prstGeom prst="rect">
            <a:avLst/>
          </a:prstGeom>
        </p:spPr>
        <p:txBody>
          <a:bodyPr/>
          <a:lstStyle/>
          <a:p>
            <a:pPr lvl="0">
              <a:defRPr sz="1800"/>
            </a:pPr>
            <a:r>
              <a:rPr sz="7500"/>
              <a:t>标题文本</a:t>
            </a:r>
          </a:p>
        </p:txBody>
      </p:sp>
      <p:sp>
        <p:nvSpPr>
          <p:cNvPr id="20" name="Shape 20"/>
          <p:cNvSpPr>
            <a:spLocks noGrp="1"/>
          </p:cNvSpPr>
          <p:nvPr>
            <p:ph type="body" idx="1" hasCustomPrompt="1"/>
          </p:nvPr>
        </p:nvSpPr>
        <p:spPr>
          <a:xfrm>
            <a:off x="892969" y="1830586"/>
            <a:ext cx="5000625" cy="4420195"/>
          </a:xfrm>
          <a:prstGeom prst="rect">
            <a:avLst/>
          </a:prstGeom>
        </p:spPr>
        <p:txBody>
          <a:bodyPr/>
          <a:lstStyle>
            <a:lvl1pPr marL="321310" indent="-321310">
              <a:spcBef>
                <a:spcPts val="3000"/>
              </a:spcBef>
              <a:defRPr sz="2625"/>
            </a:lvl1pPr>
            <a:lvl2pPr marL="643255" indent="-321310">
              <a:spcBef>
                <a:spcPts val="3000"/>
              </a:spcBef>
              <a:defRPr sz="2625"/>
            </a:lvl2pPr>
            <a:lvl3pPr marL="964565" indent="-321310">
              <a:spcBef>
                <a:spcPts val="3000"/>
              </a:spcBef>
              <a:defRPr sz="2625"/>
            </a:lvl3pPr>
            <a:lvl4pPr marL="1285875" indent="-321310">
              <a:spcBef>
                <a:spcPts val="3000"/>
              </a:spcBef>
              <a:defRPr sz="2625"/>
            </a:lvl4pPr>
            <a:lvl5pPr marL="1607185" indent="-321310">
              <a:spcBef>
                <a:spcPts val="3000"/>
              </a:spcBef>
              <a:defRPr sz="2625"/>
            </a:lvl5pPr>
          </a:lstStyle>
          <a:p>
            <a:pPr lvl="0">
              <a:defRPr sz="1800"/>
            </a:pPr>
            <a:r>
              <a:rPr sz="2625"/>
              <a:t>正文级别 1</a:t>
            </a:r>
          </a:p>
          <a:p>
            <a:pPr lvl="1">
              <a:defRPr sz="1800"/>
            </a:pPr>
            <a:r>
              <a:rPr sz="2625"/>
              <a:t>正文级别 2</a:t>
            </a:r>
          </a:p>
          <a:p>
            <a:pPr lvl="2">
              <a:defRPr sz="1800"/>
            </a:pPr>
            <a:r>
              <a:rPr sz="2625"/>
              <a:t>正文级别 3</a:t>
            </a:r>
          </a:p>
          <a:p>
            <a:pPr lvl="3">
              <a:defRPr sz="1800"/>
            </a:pPr>
            <a:r>
              <a:rPr sz="2625"/>
              <a:t>正文级别 4</a:t>
            </a:r>
          </a:p>
          <a:p>
            <a:pPr lvl="4">
              <a:defRPr sz="1800"/>
            </a:pPr>
            <a:r>
              <a:rPr sz="2625"/>
              <a:t>正文级别 5</a:t>
            </a: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2" name="Shape 22"/>
          <p:cNvSpPr>
            <a:spLocks noGrp="1"/>
          </p:cNvSpPr>
          <p:nvPr>
            <p:ph type="body" idx="1" hasCustomPrompt="1"/>
          </p:nvPr>
        </p:nvSpPr>
        <p:spPr>
          <a:xfrm>
            <a:off x="892969" y="892969"/>
            <a:ext cx="10406062" cy="5072063"/>
          </a:xfrm>
          <a:prstGeom prst="rect">
            <a:avLst/>
          </a:prstGeom>
        </p:spPr>
        <p:txBody>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938660"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3" name="文本框 2"/>
          <p:cNvSpPr txBox="1"/>
          <p:nvPr userDrawn="1"/>
        </p:nvSpPr>
        <p:spPr>
          <a:xfrm>
            <a:off x="398609"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3" name="矩形 11"/>
          <p:cNvSpPr>
            <a:spLocks noChangeArrowheads="1"/>
          </p:cNvSpPr>
          <p:nvPr userDrawn="1"/>
        </p:nvSpPr>
        <p:spPr bwMode="auto">
          <a:xfrm>
            <a:off x="0" y="-13882"/>
            <a:ext cx="12192000" cy="963206"/>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6" name="文本占位符 5"/>
          <p:cNvSpPr>
            <a:spLocks noGrp="1"/>
          </p:cNvSpPr>
          <p:nvPr>
            <p:ph type="body" sz="quarter" idx="10" hasCustomPrompt="1"/>
          </p:nvPr>
        </p:nvSpPr>
        <p:spPr>
          <a:xfrm>
            <a:off x="405032" y="87379"/>
            <a:ext cx="7990823" cy="760139"/>
          </a:xfrm>
          <a:noFill/>
          <a:ln>
            <a:noFill/>
          </a:ln>
        </p:spPr>
        <p:txBody>
          <a:bodyPr>
            <a:normAutofit/>
          </a:bodyPr>
          <a:lstStyle>
            <a:lvl1pPr marL="0" indent="0">
              <a:buNone/>
              <a:defRPr sz="351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标题</a:t>
            </a:r>
          </a:p>
        </p:txBody>
      </p:sp>
      <p:sp>
        <p:nvSpPr>
          <p:cNvPr id="5" name="矩形 11"/>
          <p:cNvSpPr>
            <a:spLocks noChangeArrowheads="1"/>
          </p:cNvSpPr>
          <p:nvPr userDrawn="1"/>
        </p:nvSpPr>
        <p:spPr bwMode="auto">
          <a:xfrm>
            <a:off x="0" y="6494780"/>
            <a:ext cx="12192000" cy="363220"/>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7" name="TextBox 6"/>
          <p:cNvSpPr txBox="1"/>
          <p:nvPr userDrawn="1"/>
        </p:nvSpPr>
        <p:spPr>
          <a:xfrm>
            <a:off x="10033463" y="6596149"/>
            <a:ext cx="2158538"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网络空间安全学院</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6370" y="152591"/>
            <a:ext cx="2351266" cy="630259"/>
          </a:xfrm>
          <a:prstGeom prst="rect">
            <a:avLst/>
          </a:prstGeom>
        </p:spPr>
      </p:pic>
      <p:sp>
        <p:nvSpPr>
          <p:cNvPr id="9" name="TextBox 8"/>
          <p:cNvSpPr txBox="1"/>
          <p:nvPr userDrawn="1"/>
        </p:nvSpPr>
        <p:spPr>
          <a:xfrm>
            <a:off x="0" y="6616080"/>
            <a:ext cx="2360815"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数据仓库与数据挖掘</a:t>
            </a:r>
            <a:endParaRPr lang="en-US" altLang="zh-CN" sz="24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a14:imgEffect>
                  </a14:imgLayer>
                </a14:imgProps>
              </a:ext>
            </a:extLst>
          </a:blip>
          <a:srcRect t="23405" b="8394"/>
          <a:stretch>
            <a:fillRect/>
          </a:stretch>
        </p:blipFill>
        <p:spPr>
          <a:xfrm>
            <a:off x="-7998" y="-6894"/>
            <a:ext cx="12199999" cy="4347246"/>
          </a:xfrm>
          <a:prstGeom prst="rect">
            <a:avLst/>
          </a:prstGeom>
        </p:spPr>
      </p:pic>
      <p:sp>
        <p:nvSpPr>
          <p:cNvPr id="15" name="矩形 14"/>
          <p:cNvSpPr/>
          <p:nvPr userDrawn="1"/>
        </p:nvSpPr>
        <p:spPr>
          <a:xfrm>
            <a:off x="-7999" y="0"/>
            <a:ext cx="12199999" cy="4340352"/>
          </a:xfrm>
          <a:prstGeom prst="rect">
            <a:avLst/>
          </a:prstGeom>
          <a:gradFill flip="none" rotWithShape="1">
            <a:gsLst>
              <a:gs pos="55000">
                <a:schemeClr val="bg1"/>
              </a:gs>
              <a:gs pos="0">
                <a:schemeClr val="bg1">
                  <a:alpha val="66000"/>
                </a:schemeClr>
              </a:gs>
              <a:gs pos="100000">
                <a:schemeClr val="bg1">
                  <a:alpha val="64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845"/>
            <a:endParaRPr lang="zh-CN" altLang="en-US" sz="665" kern="0" dirty="0">
              <a:solidFill>
                <a:srgbClr val="FFFFFF"/>
              </a:solidFill>
              <a:sym typeface="Helvetica"/>
            </a:endParaRPr>
          </a:p>
        </p:txBody>
      </p:sp>
      <p:sp>
        <p:nvSpPr>
          <p:cNvPr id="4" name="Shape 30"/>
          <p:cNvSpPr/>
          <p:nvPr userDrawn="1"/>
        </p:nvSpPr>
        <p:spPr>
          <a:xfrm>
            <a:off x="-7998" y="4340352"/>
            <a:ext cx="12199999" cy="2517649"/>
          </a:xfrm>
          <a:prstGeom prst="rect">
            <a:avLst/>
          </a:prstGeom>
          <a:solidFill>
            <a:srgbClr val="0070C0"/>
          </a:solidFill>
          <a:ln w="12700">
            <a:noFill/>
            <a:miter lim="400000"/>
          </a:ln>
          <a:effectLst/>
        </p:spPr>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5" name="AutoShape 7"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6" name="AutoShape 8"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7" name="AutoShape 9"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8" name="AutoShape 10"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9" name="AutoShape 11"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14" name="Title Placeholder 1"/>
          <p:cNvSpPr>
            <a:spLocks noGrp="1"/>
          </p:cNvSpPr>
          <p:nvPr>
            <p:ph type="ctrTitle" hasCustomPrompt="1"/>
          </p:nvPr>
        </p:nvSpPr>
        <p:spPr>
          <a:xfrm>
            <a:off x="1033092" y="1113905"/>
            <a:ext cx="10125816" cy="2294313"/>
          </a:xfrm>
          <a:prstGeom prst="rect">
            <a:avLst/>
          </a:prstGeom>
          <a:noFill/>
          <a:ln w="12700" cap="rnd">
            <a:solidFill>
              <a:schemeClr val="bg1"/>
            </a:solidFill>
            <a:prstDash val="dash"/>
            <a:round/>
          </a:ln>
        </p:spPr>
        <p:txBody>
          <a:bodyPr anchor="ctr"/>
          <a:lstStyle>
            <a:lvl1pPr lvl="0" algn="ctr">
              <a:defRPr sz="6185" b="0" kern="120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标题</a:t>
            </a:r>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792" y="0"/>
            <a:ext cx="3113573" cy="834597"/>
          </a:xfrm>
          <a:prstGeom prst="rect">
            <a:avLst/>
          </a:prstGeom>
        </p:spPr>
      </p:pic>
      <p:sp>
        <p:nvSpPr>
          <p:cNvPr id="3" name="TextBox 2"/>
          <p:cNvSpPr txBox="1"/>
          <p:nvPr userDrawn="1"/>
        </p:nvSpPr>
        <p:spPr>
          <a:xfrm>
            <a:off x="9609513" y="6474877"/>
            <a:ext cx="2582487"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网络空间安全学院</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2.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4.jpe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vmlDrawing" Target="../drawings/vmlDrawing3.v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image" Target="../media/image4.jpe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vmlDrawing" Target="../drawings/vmlDrawing4.v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2" cy="1518047"/>
          </a:xfrm>
          <a:prstGeom prst="rect">
            <a:avLst/>
          </a:prstGeom>
          <a:ln w="12700">
            <a:miter lim="400000"/>
          </a:ln>
        </p:spPr>
        <p:txBody>
          <a:bodyPr lIns="0" tIns="0" rIns="0" bIns="0" anchor="ctr">
            <a:normAutofit/>
          </a:bodyPr>
          <a:lstStyle/>
          <a:p>
            <a:pPr lvl="0">
              <a:defRPr sz="1800"/>
            </a:pPr>
            <a:r>
              <a:rPr sz="7500"/>
              <a:t>标题文本</a:t>
            </a:r>
          </a:p>
        </p:txBody>
      </p:sp>
      <p:sp>
        <p:nvSpPr>
          <p:cNvPr id="3" name="Shape 3"/>
          <p:cNvSpPr>
            <a:spLocks noGrp="1"/>
          </p:cNvSpPr>
          <p:nvPr>
            <p:ph type="body" idx="1"/>
          </p:nvPr>
        </p:nvSpPr>
        <p:spPr>
          <a:xfrm>
            <a:off x="892969" y="1830586"/>
            <a:ext cx="10406062" cy="4420195"/>
          </a:xfrm>
          <a:prstGeom prst="rect">
            <a:avLst/>
          </a:prstGeom>
          <a:ln w="12700">
            <a:miter lim="400000"/>
          </a:ln>
        </p:spPr>
        <p:txBody>
          <a:bodyPr lIns="0" tIns="0" rIns="0" bIns="0" anchor="ctr">
            <a:normAutofit/>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p:titleStyle>
    <p:body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p:bodyStyle>
    <p:otherStyle>
      <a:lvl1pPr algn="r" defTabSz="548005">
        <a:defRPr sz="1125">
          <a:solidFill>
            <a:schemeClr val="tx1"/>
          </a:solidFill>
          <a:latin typeface="+mn-lt"/>
          <a:ea typeface="+mn-ea"/>
          <a:cs typeface="+mn-cs"/>
          <a:sym typeface="Avenir Roman"/>
        </a:defRPr>
      </a:lvl1pPr>
      <a:lvl2pPr algn="r" defTabSz="548005">
        <a:defRPr sz="1125">
          <a:solidFill>
            <a:schemeClr val="tx1"/>
          </a:solidFill>
          <a:latin typeface="+mn-lt"/>
          <a:ea typeface="+mn-ea"/>
          <a:cs typeface="+mn-cs"/>
          <a:sym typeface="Avenir Roman"/>
        </a:defRPr>
      </a:lvl2pPr>
      <a:lvl3pPr algn="r" defTabSz="548005">
        <a:defRPr sz="1125">
          <a:solidFill>
            <a:schemeClr val="tx1"/>
          </a:solidFill>
          <a:latin typeface="+mn-lt"/>
          <a:ea typeface="+mn-ea"/>
          <a:cs typeface="+mn-cs"/>
          <a:sym typeface="Avenir Roman"/>
        </a:defRPr>
      </a:lvl3pPr>
      <a:lvl4pPr algn="r" defTabSz="548005">
        <a:defRPr sz="1125">
          <a:solidFill>
            <a:schemeClr val="tx1"/>
          </a:solidFill>
          <a:latin typeface="+mn-lt"/>
          <a:ea typeface="+mn-ea"/>
          <a:cs typeface="+mn-cs"/>
          <a:sym typeface="Avenir Roman"/>
        </a:defRPr>
      </a:lvl4pPr>
      <a:lvl5pPr algn="r" defTabSz="548005">
        <a:defRPr sz="1125">
          <a:solidFill>
            <a:schemeClr val="tx1"/>
          </a:solidFill>
          <a:latin typeface="+mn-lt"/>
          <a:ea typeface="+mn-ea"/>
          <a:cs typeface="+mn-cs"/>
          <a:sym typeface="Avenir Roman"/>
        </a:defRPr>
      </a:lvl5pPr>
      <a:lvl6pPr algn="r" defTabSz="548005">
        <a:defRPr sz="1125">
          <a:solidFill>
            <a:schemeClr val="tx1"/>
          </a:solidFill>
          <a:latin typeface="+mn-lt"/>
          <a:ea typeface="+mn-ea"/>
          <a:cs typeface="+mn-cs"/>
          <a:sym typeface="Avenir Roman"/>
        </a:defRPr>
      </a:lvl6pPr>
      <a:lvl7pPr algn="r" defTabSz="548005">
        <a:defRPr sz="1125">
          <a:solidFill>
            <a:schemeClr val="tx1"/>
          </a:solidFill>
          <a:latin typeface="+mn-lt"/>
          <a:ea typeface="+mn-ea"/>
          <a:cs typeface="+mn-cs"/>
          <a:sym typeface="Avenir Roman"/>
        </a:defRPr>
      </a:lvl7pPr>
      <a:lvl8pPr algn="r" defTabSz="548005">
        <a:defRPr sz="1125">
          <a:solidFill>
            <a:schemeClr val="tx1"/>
          </a:solidFill>
          <a:latin typeface="+mn-lt"/>
          <a:ea typeface="+mn-ea"/>
          <a:cs typeface="+mn-cs"/>
          <a:sym typeface="Avenir Roman"/>
        </a:defRPr>
      </a:lvl8pPr>
      <a:lvl9pPr algn="r" defTabSz="548005">
        <a:defRPr sz="1125">
          <a:solidFill>
            <a:schemeClr val="tx1"/>
          </a:solidFill>
          <a:latin typeface="+mn-lt"/>
          <a:ea typeface="+mn-ea"/>
          <a:cs typeface="+mn-cs"/>
          <a:sym typeface="Avenir Roma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1243" r:id="rId15" imgW="12979400" imgH="1955800" progId="Photoshop.Image.7">
                  <p:embed/>
                </p:oleObj>
              </mc:Choice>
              <mc:Fallback>
                <p:oleObj r:id="rId15" imgW="12979400" imgH="1955800" progId="Photoshop.Image.7">
                  <p:embed/>
                  <p:pic>
                    <p:nvPicPr>
                      <p:cNvPr id="0" name="图片 12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498975" y="6474877"/>
            <a:ext cx="1693025"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2264" r:id="rId14" imgW="12979400" imgH="1955800" progId="Photoshop.Image.7">
                  <p:embed/>
                </p:oleObj>
              </mc:Choice>
              <mc:Fallback>
                <p:oleObj r:id="rId14" imgW="12979400" imgH="1955800" progId="Photoshop.Image.7">
                  <p:embed/>
                  <p:pic>
                    <p:nvPicPr>
                      <p:cNvPr id="0" name="图片 22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3287" r:id="rId14" imgW="12979400" imgH="1955800" progId="Photoshop.Image.7">
                  <p:embed/>
                </p:oleObj>
              </mc:Choice>
              <mc:Fallback>
                <p:oleObj r:id="rId14" imgW="12979400" imgH="1955800" progId="Photoshop.Image.7">
                  <p:embed/>
                  <p:pic>
                    <p:nvPicPr>
                      <p:cNvPr id="0" name="图片 32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7281" r:id="rId14" imgW="12979400" imgH="1955800" progId="Photoshop.Image.7">
                  <p:embed/>
                </p:oleObj>
              </mc:Choice>
              <mc:Fallback>
                <p:oleObj r:id="rId14" imgW="12979400" imgH="1955800" progId="Photoshop.Image.7">
                  <p:embed/>
                  <p:pic>
                    <p:nvPicPr>
                      <p:cNvPr id="0" name="图片 72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9387841" y="6474877"/>
            <a:ext cx="2804159"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软件与应用科技学院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9.jpe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0082" y="4620785"/>
            <a:ext cx="8976945" cy="1557060"/>
          </a:xfrm>
          <a:ln>
            <a:noFill/>
          </a:ln>
        </p:spPr>
        <p:txBody>
          <a:bodyPr lIns="253117" tIns="253117" rIns="253117" bIns="253117" anchor="ctr">
            <a:noAutofit/>
          </a:bodyPr>
          <a:lstStyle/>
          <a:p>
            <a:pPr rtl="0">
              <a:lnSpc>
                <a:spcPct val="150000"/>
              </a:lnSpc>
            </a:pPr>
            <a:r>
              <a:rPr lang="zh-CN" altLang="en-US" sz="6600" b="1" dirty="0">
                <a:solidFill>
                  <a:schemeClr val="tx2">
                    <a:lumMod val="20000"/>
                    <a:lumOff val="80000"/>
                  </a:schemeClr>
                </a:solidFill>
              </a:rPr>
              <a:t>数据仓库与数据挖掘</a:t>
            </a:r>
          </a:p>
        </p:txBody>
      </p:sp>
      <p:sp>
        <p:nvSpPr>
          <p:cNvPr id="4" name="标题 1"/>
          <p:cNvSpPr txBox="1"/>
          <p:nvPr/>
        </p:nvSpPr>
        <p:spPr>
          <a:xfrm>
            <a:off x="2180702" y="1502381"/>
            <a:ext cx="8120294" cy="1847088"/>
          </a:xfrm>
          <a:prstGeom prst="rect">
            <a:avLst/>
          </a:prstGeom>
          <a:noFill/>
          <a:ln w="12700" cap="rnd">
            <a:noFill/>
            <a:prstDash val="dash"/>
            <a:round/>
          </a:ln>
        </p:spPr>
        <p:txBody>
          <a:bodyPr lIns="253117" tIns="253117" rIns="253117" bIns="253117" anchor="ctr">
            <a:noAutofit/>
          </a:bodyPr>
          <a:lstStyle>
            <a:lvl1pPr lvl="0" algn="ctr" defTabSz="548005">
              <a:defRPr sz="6185" b="0" kern="1200" cap="none" spc="0">
                <a:ln w="0"/>
                <a:solidFill>
                  <a:schemeClr val="tx1"/>
                </a:solidFill>
                <a:effectLst>
                  <a:outerShdw blurRad="38100" dist="19050" dir="2700000" algn="tl" rotWithShape="0">
                    <a:schemeClr val="dk1">
                      <a:alpha val="40000"/>
                    </a:schemeClr>
                  </a:outerShdw>
                </a:effectLst>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rtl="0">
              <a:lnSpc>
                <a:spcPct val="150000"/>
              </a:lnSpc>
            </a:pPr>
            <a:r>
              <a:rPr lang="zh-CN" altLang="en-US" sz="4800" b="1" dirty="0">
                <a:solidFill>
                  <a:schemeClr val="accent1">
                    <a:lumMod val="75000"/>
                  </a:schemeClr>
                </a:solidFill>
              </a:rPr>
              <a:t>数据仓库与数据挖掘概述</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1.2 </a:t>
            </a:r>
            <a:r>
              <a:rPr lang="zh-CN" altLang="en-US" u="sng" dirty="0"/>
              <a:t>什么是数据挖掘</a:t>
            </a:r>
          </a:p>
        </p:txBody>
      </p:sp>
      <p:sp>
        <p:nvSpPr>
          <p:cNvPr id="3" name="矩形 2"/>
          <p:cNvSpPr/>
          <p:nvPr/>
        </p:nvSpPr>
        <p:spPr>
          <a:xfrm>
            <a:off x="127519" y="1014938"/>
            <a:ext cx="7999444" cy="583565"/>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Tx/>
              <a:buSzTx/>
              <a:buFont typeface="Wingdings" panose="05000000000000000000" charset="0"/>
              <a:buChar char="Ø"/>
              <a:defRPr/>
            </a:pPr>
            <a:r>
              <a:rPr lang="zh-CN" altLang="en-US" sz="3200" b="1" kern="0" dirty="0">
                <a:solidFill>
                  <a:srgbClr val="333399"/>
                </a:solidFill>
                <a:latin typeface="Tahoma" panose="020B0604030504040204"/>
                <a:ea typeface="宋体" panose="02010600030101010101" pitchFamily="2" charset="-122"/>
                <a:cs typeface="+mj-cs"/>
              </a:rPr>
              <a:t>知识发现的过程</a:t>
            </a:r>
            <a:endParaRPr kumimoji="0" lang="zh-CN" altLang="en-US" sz="1800" b="1" i="0" u="none" strike="noStrike" kern="0" cap="none" spc="0" normalizeH="0" baseline="0" noProof="0" dirty="0">
              <a:ln>
                <a:noFill/>
              </a:ln>
              <a:solidFill>
                <a:sysClr val="windowText" lastClr="000000"/>
              </a:solidFill>
              <a:effectLst/>
              <a:uLnTx/>
              <a:uFillTx/>
            </a:endParaRPr>
          </a:p>
        </p:txBody>
      </p:sp>
      <p:pic>
        <p:nvPicPr>
          <p:cNvPr id="317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17"/>
          <a:stretch/>
        </p:blipFill>
        <p:spPr bwMode="auto">
          <a:xfrm>
            <a:off x="2337750" y="1598503"/>
            <a:ext cx="9692757" cy="4586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2051"/>
          <p:cNvSpPr txBox="1">
            <a:spLocks noChangeArrowheads="1"/>
          </p:cNvSpPr>
          <p:nvPr/>
        </p:nvSpPr>
        <p:spPr bwMode="auto">
          <a:xfrm>
            <a:off x="127950" y="1746775"/>
            <a:ext cx="441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90000"/>
              </a:lnSpc>
            </a:pPr>
            <a:r>
              <a:rPr lang="zh-CN" altLang="en-US" kern="0" dirty="0">
                <a:ea typeface="宋体" panose="02010600030101010101" pitchFamily="2" charset="-122"/>
              </a:rPr>
              <a:t>数据挖掘在知识发现过程中其中至关重要的作用。</a:t>
            </a:r>
            <a:endParaRPr lang="en-US" altLang="zh-CN" b="1" kern="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1.2 </a:t>
            </a:r>
            <a:r>
              <a:rPr lang="zh-CN" altLang="en-US" u="sng" dirty="0"/>
              <a:t>什么是数据挖掘</a:t>
            </a:r>
          </a:p>
        </p:txBody>
      </p:sp>
      <p:sp>
        <p:nvSpPr>
          <p:cNvPr id="3" name="内容占位符 2"/>
          <p:cNvSpPr txBox="1"/>
          <p:nvPr/>
        </p:nvSpPr>
        <p:spPr bwMode="auto">
          <a:xfrm>
            <a:off x="761739" y="1123430"/>
            <a:ext cx="10304367" cy="235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R="0" lvl="0" algn="l" defTabSz="914400" rtl="0" eaLnBrk="1" fontAlgn="base" latinLnBrk="0" hangingPunct="1">
              <a:lnSpc>
                <a:spcPct val="100000"/>
              </a:lnSpc>
              <a:spcBef>
                <a:spcPts val="600"/>
              </a:spcBef>
              <a:spcAft>
                <a:spcPct val="0"/>
              </a:spcAft>
              <a:buClr>
                <a:srgbClr val="3891A7"/>
              </a:buClr>
              <a:buSzPct val="80000"/>
              <a:buFont typeface="Wingdings" panose="05000000000000000000" charset="0"/>
              <a:buChar char="Ø"/>
              <a:defRPr/>
            </a:pPr>
            <a:r>
              <a:rPr kumimoji="0" lang="zh-CN" altLang="zh-CN"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数据挖掘实验基本步骤</a:t>
            </a:r>
          </a:p>
          <a:p>
            <a:pPr marL="457200" marR="0" lvl="1" indent="0" algn="l" defTabSz="914400" rtl="0" eaLnBrk="1" fontAlgn="base" latinLnBrk="0" hangingPunct="1">
              <a:lnSpc>
                <a:spcPct val="100000"/>
              </a:lnSpc>
              <a:spcBef>
                <a:spcPts val="550"/>
              </a:spcBef>
              <a:spcAft>
                <a:spcPct val="0"/>
              </a:spcAft>
              <a:buClr>
                <a:srgbClr val="3891A7"/>
              </a:buClr>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1</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）准备数据，包括准备训练数据和检验数据</a:t>
            </a:r>
          </a:p>
          <a:p>
            <a:pPr marL="457200" marR="0" lvl="1" indent="0" algn="l" defTabSz="914400" rtl="0" eaLnBrk="1" fontAlgn="base" latinLnBrk="0" hangingPunct="1">
              <a:lnSpc>
                <a:spcPct val="100000"/>
              </a:lnSpc>
              <a:spcBef>
                <a:spcPts val="550"/>
              </a:spcBef>
              <a:spcAft>
                <a:spcPct val="0"/>
              </a:spcAft>
              <a:buClr>
                <a:srgbClr val="3891A7"/>
              </a:buClr>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2</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）选择一种数据挖掘技术或算法，将数据提交给数据挖掘软件</a:t>
            </a:r>
          </a:p>
          <a:p>
            <a:pPr marL="457200" marR="0" lvl="1" indent="0" algn="l" defTabSz="914400" rtl="0" eaLnBrk="1" fontAlgn="base" latinLnBrk="0" hangingPunct="1">
              <a:lnSpc>
                <a:spcPct val="100000"/>
              </a:lnSpc>
              <a:spcBef>
                <a:spcPts val="550"/>
              </a:spcBef>
              <a:spcAft>
                <a:spcPct val="0"/>
              </a:spcAft>
              <a:buClr>
                <a:srgbClr val="3891A7"/>
              </a:buClr>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3</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）解释和评估结果</a:t>
            </a:r>
          </a:p>
          <a:p>
            <a:pPr marL="457200" marR="0" lvl="1" indent="0" algn="l" defTabSz="914400" rtl="0" eaLnBrk="1" fontAlgn="base" latinLnBrk="0" hangingPunct="1">
              <a:lnSpc>
                <a:spcPct val="100000"/>
              </a:lnSpc>
              <a:spcBef>
                <a:spcPts val="550"/>
              </a:spcBef>
              <a:spcAft>
                <a:spcPct val="0"/>
              </a:spcAft>
              <a:buClr>
                <a:srgbClr val="3891A7"/>
              </a:buClr>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4</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）模型应用</a:t>
            </a:r>
          </a:p>
        </p:txBody>
      </p:sp>
      <p:graphicFrame>
        <p:nvGraphicFramePr>
          <p:cNvPr id="4" name="对象 3"/>
          <p:cNvGraphicFramePr>
            <a:graphicFrameLocks noChangeAspect="1"/>
          </p:cNvGraphicFramePr>
          <p:nvPr/>
        </p:nvGraphicFramePr>
        <p:xfrm>
          <a:off x="1470591" y="3724145"/>
          <a:ext cx="8858396" cy="2098689"/>
        </p:xfrm>
        <a:graphic>
          <a:graphicData uri="http://schemas.openxmlformats.org/presentationml/2006/ole">
            <mc:AlternateContent xmlns:mc="http://schemas.openxmlformats.org/markup-compatibility/2006">
              <mc:Choice xmlns:v="urn:schemas-microsoft-com:vml" Requires="v">
                <p:oleObj spid="_x0000_s28724" name="Visio" r:id="rId3" imgW="9674860" imgH="2300605" progId="Visio.Drawing.11">
                  <p:embed/>
                </p:oleObj>
              </mc:Choice>
              <mc:Fallback>
                <p:oleObj name="Visio" r:id="rId3" imgW="9674860" imgH="2300605" progId="Visio.Drawing.11">
                  <p:embed/>
                  <p:pic>
                    <p:nvPicPr>
                      <p:cNvPr id="0" name="对象 7"/>
                      <p:cNvPicPr>
                        <a:picLocks noChangeAspect="1" noChangeArrowheads="1"/>
                      </p:cNvPicPr>
                      <p:nvPr/>
                    </p:nvPicPr>
                    <p:blipFill>
                      <a:blip r:embed="rId4"/>
                      <a:srcRect/>
                      <a:stretch>
                        <a:fillRect/>
                      </a:stretch>
                    </p:blipFill>
                    <p:spPr bwMode="auto">
                      <a:xfrm>
                        <a:off x="1470591" y="3724145"/>
                        <a:ext cx="8858396" cy="2098689"/>
                      </a:xfrm>
                      <a:prstGeom prst="rect">
                        <a:avLst/>
                      </a:prstGeom>
                      <a:noFill/>
                      <a:ln>
                        <a:noFill/>
                      </a:ln>
                    </p:spPr>
                  </p:pic>
                </p:oleObj>
              </mc:Fallback>
            </mc:AlternateContent>
          </a:graphicData>
        </a:graphic>
      </p:graphicFrame>
      <p:pic>
        <p:nvPicPr>
          <p:cNvPr id="5" name="图片 4" descr="毒检试纸"/>
          <p:cNvPicPr>
            <a:picLocks noChangeAspect="1"/>
          </p:cNvPicPr>
          <p:nvPr/>
        </p:nvPicPr>
        <p:blipFill>
          <a:blip r:embed="rId5"/>
          <a:stretch>
            <a:fillRect/>
          </a:stretch>
        </p:blipFill>
        <p:spPr>
          <a:xfrm>
            <a:off x="8075930" y="1044575"/>
            <a:ext cx="4019550" cy="536130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1.2 </a:t>
            </a:r>
            <a:r>
              <a:rPr lang="zh-CN" altLang="en-US" u="sng" dirty="0"/>
              <a:t>什么是数据挖掘</a:t>
            </a:r>
          </a:p>
        </p:txBody>
      </p:sp>
      <p:sp>
        <p:nvSpPr>
          <p:cNvPr id="7"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marR="0" lvl="0" indent="-571500" algn="l" defTabSz="914400" rtl="0" eaLnBrk="1" fontAlgn="auto" latinLnBrk="0" hangingPunct="1">
              <a:lnSpc>
                <a:spcPct val="100000"/>
              </a:lnSpc>
              <a:spcBef>
                <a:spcPct val="0"/>
              </a:spcBef>
              <a:spcAft>
                <a:spcPts val="0"/>
              </a:spcAft>
              <a:buClrTx/>
              <a:buSzTx/>
              <a:buFont typeface="Wingdings" panose="05000000000000000000" charset="0"/>
              <a:buChar char="Ø"/>
              <a:defRPr/>
            </a:pPr>
            <a:r>
              <a:rPr kumimoji="0" lang="zh-CN" altLang="zh-CN" sz="3600" b="0"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rPr>
              <a:t>准备数据</a:t>
            </a:r>
            <a:endParaRPr kumimoji="0" lang="zh-CN" altLang="en-US" sz="3600" b="0"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endParaRPr>
          </a:p>
        </p:txBody>
      </p:sp>
      <p:sp>
        <p:nvSpPr>
          <p:cNvPr id="8" name="内容占位符 2"/>
          <p:cNvSpPr txBox="1"/>
          <p:nvPr/>
        </p:nvSpPr>
        <p:spPr bwMode="auto">
          <a:xfrm>
            <a:off x="314131" y="1914331"/>
            <a:ext cx="11700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R="0" lvl="0" algn="l" defTabSz="914400" rtl="0" eaLnBrk="1" fontAlgn="auto" latinLnBrk="0" hangingPunct="1">
              <a:lnSpc>
                <a:spcPct val="100000"/>
              </a:lnSpc>
              <a:spcBef>
                <a:spcPts val="600"/>
              </a:spcBef>
              <a:spcAft>
                <a:spcPts val="0"/>
              </a:spcAft>
              <a:buClr>
                <a:srgbClr val="3891A7"/>
              </a:buClr>
              <a:buSzPct val="80000"/>
              <a:buFont typeface="Arial" panose="020B0604020202020204" pitchFamily="34" charset="0"/>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整个数据挖掘过程中较为重要和费时费力的阶段。</a:t>
            </a:r>
            <a:endPar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R="0" lvl="0" algn="l" defTabSz="914400" rtl="0" eaLnBrk="1" fontAlgn="auto" latinLnBrk="0" hangingPunct="1">
              <a:lnSpc>
                <a:spcPct val="100000"/>
              </a:lnSpc>
              <a:spcBef>
                <a:spcPts val="600"/>
              </a:spcBef>
              <a:spcAft>
                <a:spcPts val="0"/>
              </a:spcAft>
              <a:buClr>
                <a:srgbClr val="3891A7"/>
              </a:buClr>
              <a:buSzPct val="80000"/>
              <a:buFont typeface="Arial" panose="020B0604020202020204" pitchFamily="34" charset="0"/>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通过传统数据库、数据仓库和平面文件三种途径收集和抽取数据。</a:t>
            </a:r>
            <a:endPar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800100" marR="0" lvl="1" indent="-342900" algn="l" defTabSz="914400" rtl="0" eaLnBrk="1" fontAlgn="auto" latinLnBrk="0" hangingPunct="1">
              <a:lnSpc>
                <a:spcPct val="100000"/>
              </a:lnSpc>
              <a:spcBef>
                <a:spcPts val="600"/>
              </a:spcBef>
              <a:spcAft>
                <a:spcPts val="0"/>
              </a:spcAft>
              <a:buClr>
                <a:srgbClr val="3891A7"/>
              </a:buClr>
              <a:buSzPct val="80000"/>
              <a:buFont typeface="Wingdings" panose="05000000000000000000" pitchFamily="2" charset="2"/>
              <a:buChar char="p"/>
              <a:defRPr/>
            </a:pPr>
            <a:r>
              <a:rPr kumimoji="0" lang="zh-CN" altLang="zh-CN" sz="245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传统数据库</a:t>
            </a:r>
          </a:p>
          <a:p>
            <a:pPr marL="1097280" marR="0" lvl="2" indent="-237490" algn="l" defTabSz="914400" rtl="0" eaLnBrk="1" fontAlgn="auto" latinLnBrk="0" hangingPunct="1">
              <a:lnSpc>
                <a:spcPct val="100000"/>
              </a:lnSpc>
              <a:spcBef>
                <a:spcPts val="550"/>
              </a:spcBef>
              <a:spcAft>
                <a:spcPts val="0"/>
              </a:spcAft>
              <a:buClr>
                <a:srgbClr val="3891A7"/>
              </a:buClr>
              <a:buSzTx/>
              <a:buFont typeface="Verdana" panose="020B0604030504040204"/>
              <a:buChar char="◦"/>
              <a:defRPr/>
            </a:pP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操作型数据库（</a:t>
            </a:r>
            <a:r>
              <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Operational Database</a:t>
            </a: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），它是面向日常事务处理的数据库，通常结构为关系模型。数据库中包含若干个规范化了的二维关系表。</a:t>
            </a:r>
          </a:p>
          <a:p>
            <a:pPr marL="800100" lvl="1" indent="-342900" eaLnBrk="1" fontAlgn="auto" hangingPunct="1">
              <a:spcAft>
                <a:spcPts val="0"/>
              </a:spcAft>
              <a:buClr>
                <a:srgbClr val="3891A7"/>
              </a:buClr>
              <a:buFont typeface="Wingdings" panose="05000000000000000000" pitchFamily="2" charset="2"/>
              <a:buChar char="p"/>
              <a:defRPr/>
            </a:pPr>
            <a:r>
              <a:rPr lang="zh-CN" altLang="zh-CN" sz="2450" dirty="0">
                <a:solidFill>
                  <a:sysClr val="windowText" lastClr="000000"/>
                </a:solidFill>
                <a:latin typeface="Gill Sans MT" panose="020B0502020104020203"/>
                <a:ea typeface="华文中宋" panose="02010600040101010101" charset="-122"/>
              </a:rPr>
              <a:t>数据仓库</a:t>
            </a:r>
          </a:p>
          <a:p>
            <a:pPr marL="1097280" marR="0" lvl="2" indent="-237490" algn="l" defTabSz="914400" rtl="0" eaLnBrk="1" fontAlgn="auto" latinLnBrk="0" hangingPunct="1">
              <a:lnSpc>
                <a:spcPct val="100000"/>
              </a:lnSpc>
              <a:spcBef>
                <a:spcPts val="550"/>
              </a:spcBef>
              <a:spcAft>
                <a:spcPts val="0"/>
              </a:spcAft>
              <a:buClr>
                <a:srgbClr val="3891A7"/>
              </a:buClr>
              <a:buSzTx/>
              <a:buFont typeface="Verdana" panose="020B0604030504040204"/>
              <a:buChar char="◦"/>
              <a:defRPr/>
            </a:pP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数据仓库（</a:t>
            </a:r>
            <a:r>
              <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Data Warehouse</a:t>
            </a: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）是面向决策支持而不是日常事务处理而设计的。</a:t>
            </a:r>
            <a:endPar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800100" marR="0" lvl="1" indent="-342900" eaLnBrk="1" fontAlgn="auto" hangingPunct="1">
              <a:lnSpc>
                <a:spcPct val="100000"/>
              </a:lnSpc>
              <a:spcAft>
                <a:spcPts val="0"/>
              </a:spcAft>
              <a:buClr>
                <a:srgbClr val="3891A7"/>
              </a:buClr>
              <a:buFont typeface="Wingdings" panose="05000000000000000000" pitchFamily="2" charset="2"/>
              <a:buChar char="p"/>
              <a:defRPr/>
            </a:pPr>
            <a:r>
              <a:rPr lang="zh-CN" altLang="zh-CN" sz="2450" dirty="0">
                <a:solidFill>
                  <a:sysClr val="windowText" lastClr="000000"/>
                </a:solidFill>
                <a:latin typeface="Gill Sans MT" panose="020B0502020104020203"/>
                <a:ea typeface="华文中宋" panose="02010600040101010101" charset="-122"/>
              </a:rPr>
              <a:t>平面文件</a:t>
            </a:r>
          </a:p>
          <a:p>
            <a:pPr marL="1097280" marR="0" lvl="2" indent="-237490" algn="l" defTabSz="914400" rtl="0" eaLnBrk="1" fontAlgn="auto" latinLnBrk="0" hangingPunct="1">
              <a:lnSpc>
                <a:spcPct val="100000"/>
              </a:lnSpc>
              <a:spcBef>
                <a:spcPts val="550"/>
              </a:spcBef>
              <a:spcAft>
                <a:spcPts val="0"/>
              </a:spcAft>
              <a:buClr>
                <a:srgbClr val="3891A7"/>
              </a:buClr>
              <a:buSzTx/>
              <a:buFont typeface="Verdana" panose="020B0604030504040204"/>
              <a:buChar char="◦"/>
              <a:defRPr/>
            </a:pP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一些数据量较小的数据集可以存储在如</a:t>
            </a:r>
            <a:r>
              <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Excel</a:t>
            </a: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电子表格、</a:t>
            </a:r>
            <a:r>
              <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.csv</a:t>
            </a: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055" b="0" i="0" u="none" strike="noStrike" kern="1200" cap="none" spc="0" normalizeH="0" baseline="0" noProof="0" dirty="0" err="1">
                <a:ln>
                  <a:noFill/>
                </a:ln>
                <a:solidFill>
                  <a:sysClr val="windowText" lastClr="000000"/>
                </a:solidFill>
                <a:effectLst/>
                <a:uLnTx/>
                <a:uFillTx/>
                <a:latin typeface="Gill Sans MT" panose="020B0502020104020203"/>
                <a:ea typeface="华文中宋" panose="02010600040101010101" charset="-122"/>
                <a:cs typeface="+mn-cs"/>
              </a:rPr>
              <a:t>arff</a:t>
            </a:r>
            <a:r>
              <a:rPr kumimoji="0" lang="zh-CN" altLang="en-US"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等</a:t>
            </a:r>
            <a:r>
              <a:rPr kumimoji="0" lang="zh-CN" altLang="zh-CN"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平面文件中。</a:t>
            </a:r>
            <a:endParaRPr kumimoji="0" lang="zh-CN" altLang="en-US" sz="2055"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1.2 </a:t>
            </a:r>
            <a:r>
              <a:rPr lang="zh-CN" altLang="en-US" u="sng" dirty="0"/>
              <a:t>什么是数据挖掘</a:t>
            </a:r>
          </a:p>
        </p:txBody>
      </p:sp>
      <p:sp>
        <p:nvSpPr>
          <p:cNvPr id="12" name="标题 1"/>
          <p:cNvSpPr txBox="1"/>
          <p:nvPr/>
        </p:nvSpPr>
        <p:spPr>
          <a:xfrm>
            <a:off x="366356" y="750487"/>
            <a:ext cx="7499350"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457200" marR="0" lvl="0" indent="-457200" algn="l" defTabSz="914400" rtl="0" eaLnBrk="1" fontAlgn="auto" latinLnBrk="0" hangingPunct="1">
              <a:lnSpc>
                <a:spcPct val="100000"/>
              </a:lnSpc>
              <a:spcBef>
                <a:spcPct val="0"/>
              </a:spcBef>
              <a:spcAft>
                <a:spcPts val="0"/>
              </a:spcAft>
              <a:buClrTx/>
              <a:buSzTx/>
              <a:buFont typeface="Wingdings" panose="05000000000000000000" charset="0"/>
              <a:buChar char="Ø"/>
              <a:defRPr/>
            </a:pPr>
            <a:r>
              <a:rPr kumimoji="0" lang="zh-CN" altLang="zh-CN" sz="3200" b="0"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rPr>
              <a:t>解释和评估结果</a:t>
            </a:r>
            <a:endParaRPr kumimoji="0" lang="zh-CN" altLang="en-US" sz="3200" b="0"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endParaRPr>
          </a:p>
        </p:txBody>
      </p:sp>
      <p:sp>
        <p:nvSpPr>
          <p:cNvPr id="13" name="内容占位符 2"/>
          <p:cNvSpPr txBox="1"/>
          <p:nvPr/>
        </p:nvSpPr>
        <p:spPr bwMode="auto">
          <a:xfrm>
            <a:off x="1237602" y="1913088"/>
            <a:ext cx="9669883"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65760" marR="0" lvl="0" indent="-283210" algn="l" defTabSz="914400" rtl="0" eaLnBrk="1" fontAlgn="auto" latinLnBrk="0" hangingPunct="1">
              <a:lnSpc>
                <a:spcPct val="100000"/>
              </a:lnSpc>
              <a:spcBef>
                <a:spcPts val="600"/>
              </a:spcBef>
              <a:spcAft>
                <a:spcPts val="0"/>
              </a:spcAft>
              <a:buClr>
                <a:srgbClr val="3891A7"/>
              </a:buClr>
              <a:buSzPct val="80000"/>
              <a:buFont typeface="Wingdings 2" panose="05020102010507070707"/>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对数据挖掘的输出进行检查，评估其是否达到挖掘目标，确定所发现的信息或知识是有价值的。</a:t>
            </a:r>
            <a:endPar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365760" marR="0" lvl="0" indent="-283210" algn="l" defTabSz="914400" rtl="0" eaLnBrk="1" fontAlgn="auto" latinLnBrk="0" hangingPunct="1">
              <a:lnSpc>
                <a:spcPct val="100000"/>
              </a:lnSpc>
              <a:spcBef>
                <a:spcPts val="600"/>
              </a:spcBef>
              <a:spcAft>
                <a:spcPts val="0"/>
              </a:spcAft>
              <a:buClr>
                <a:srgbClr val="3891A7"/>
              </a:buClr>
              <a:buSzPct val="80000"/>
              <a:buFont typeface="Wingdings 2" panose="05020102010507070707"/>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数据挖掘的评估工具有多种</a:t>
            </a:r>
          </a:p>
          <a:p>
            <a:pPr marL="365760" marR="0" lvl="0" indent="-283210" algn="l" defTabSz="914400" rtl="0" eaLnBrk="1" fontAlgn="auto" latinLnBrk="0" hangingPunct="1">
              <a:lnSpc>
                <a:spcPct val="100000"/>
              </a:lnSpc>
              <a:spcBef>
                <a:spcPts val="600"/>
              </a:spcBef>
              <a:spcAft>
                <a:spcPts val="0"/>
              </a:spcAft>
              <a:buClr>
                <a:srgbClr val="3891A7"/>
              </a:buClr>
              <a:buSzPct val="80000"/>
              <a:buFont typeface="Wingdings 2" panose="05020102010507070707"/>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如果结果不理想，可以</a:t>
            </a:r>
            <a:r>
              <a:rPr kumimoji="0" lang="zh-CN" altLang="en-US"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2</a:t>
            </a:r>
            <a:r>
              <a:rPr kumimoji="0" lang="zh-CN" altLang="en-US"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进行重复实验，直到得到满意结果为止。</a:t>
            </a:r>
            <a:endPar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0" marR="0" lvl="0" indent="0" algn="l" defTabSz="914400" rtl="0" eaLnBrk="1" fontAlgn="auto" latinLnBrk="0" hangingPunct="1">
              <a:lnSpc>
                <a:spcPct val="100000"/>
              </a:lnSpc>
              <a:spcBef>
                <a:spcPts val="600"/>
              </a:spcBef>
              <a:spcAft>
                <a:spcPts val="0"/>
              </a:spcAft>
              <a:buClr>
                <a:srgbClr val="3891A7"/>
              </a:buClr>
              <a:buSzPct val="80000"/>
              <a:buFontTx/>
              <a:buNone/>
              <a:defRPr/>
            </a:pP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	</a:t>
            </a: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1</a:t>
            </a: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使用或选择新的数据实例或属性</a:t>
            </a:r>
            <a:endPar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0" marR="0" lvl="0" indent="0" algn="l" defTabSz="914400" rtl="0" eaLnBrk="1" fontAlgn="auto" latinLnBrk="0" hangingPunct="1">
              <a:lnSpc>
                <a:spcPct val="100000"/>
              </a:lnSpc>
              <a:spcBef>
                <a:spcPts val="600"/>
              </a:spcBef>
              <a:spcAft>
                <a:spcPts val="0"/>
              </a:spcAft>
              <a:buClr>
                <a:srgbClr val="3891A7"/>
              </a:buClr>
              <a:buSzPct val="80000"/>
              <a:buFontTx/>
              <a:buNone/>
              <a:defRPr/>
            </a:pP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	</a:t>
            </a: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2</a:t>
            </a:r>
            <a:r>
              <a:rPr kumimoji="0" lang="zh-CN" altLang="en-US"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a:t>
            </a:r>
            <a:r>
              <a:rPr kumimoji="0" lang="zh-CN"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选择新的数据挖掘算法或参数</a:t>
            </a:r>
            <a:endParaRPr kumimoji="0" lang="en-US" altLang="zh-CN" sz="24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365760" marR="0" lvl="0" indent="-283210" algn="l" defTabSz="914400" rtl="0" eaLnBrk="1" fontAlgn="auto" latinLnBrk="0" hangingPunct="1">
              <a:lnSpc>
                <a:spcPct val="100000"/>
              </a:lnSpc>
              <a:spcBef>
                <a:spcPts val="600"/>
              </a:spcBef>
              <a:spcAft>
                <a:spcPts val="0"/>
              </a:spcAft>
              <a:buClr>
                <a:srgbClr val="3891A7"/>
              </a:buClr>
              <a:buSzPct val="80000"/>
              <a:buFont typeface="Wingdings 2" panose="05020102010507070707"/>
              <a:buChar char=""/>
              <a:defRPr/>
            </a:pPr>
            <a:r>
              <a:rPr kumimoji="0" lang="zh-CN" altLang="zh-CN" sz="2800" b="1" i="0" u="none" strike="noStrike" kern="1200" cap="none" spc="0" normalizeH="0" baseline="0" noProof="0" dirty="0">
                <a:ln>
                  <a:noFill/>
                </a:ln>
                <a:solidFill>
                  <a:srgbClr val="475A8D">
                    <a:lumMod val="60000"/>
                    <a:lumOff val="40000"/>
                  </a:srgbClr>
                </a:solidFill>
                <a:effectLst/>
                <a:uLnTx/>
                <a:uFillTx/>
                <a:latin typeface="Gill Sans MT" panose="020B0502020104020203"/>
                <a:ea typeface="华文中宋" panose="02010600040101010101" charset="-122"/>
                <a:cs typeface="+mn-cs"/>
              </a:rPr>
              <a:t>一个数据挖掘过程是个迭代的过程</a:t>
            </a:r>
            <a:r>
              <a:rPr kumimoji="0" lang="zh-CN" altLang="en-US" sz="2800" b="1" i="0" u="none" strike="noStrike" kern="1200" cap="none" spc="0" normalizeH="0" baseline="0" noProof="0" dirty="0">
                <a:ln>
                  <a:noFill/>
                </a:ln>
                <a:solidFill>
                  <a:srgbClr val="475A8D">
                    <a:lumMod val="60000"/>
                    <a:lumOff val="40000"/>
                  </a:srgbClr>
                </a:solidFill>
                <a:effectLst/>
                <a:uLnTx/>
                <a:uFillTx/>
                <a:latin typeface="Gill Sans MT" panose="020B0502020104020203"/>
                <a:ea typeface="华文中宋" panose="02010600040101010101" charset="-122"/>
                <a:cs typeface="+mn-cs"/>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algn="l" eaLnBrk="1" hangingPunct="1">
              <a:lnSpc>
                <a:spcPct val="125000"/>
              </a:lnSpc>
              <a:buSzTx/>
              <a:tabLst>
                <a:tab pos="6178550" algn="l"/>
              </a:tabLst>
            </a:pPr>
            <a:r>
              <a:rPr lang="zh-CN" altLang="en-US" b="1" kern="0" dirty="0">
                <a:ea typeface="宋体" panose="02010600030101010101" pitchFamily="2" charset="-122"/>
              </a:rPr>
              <a:t>1.2 什么是数据挖掘?</a:t>
            </a:r>
          </a:p>
          <a:p>
            <a:pPr eaLnBrk="1" hangingPunct="1">
              <a:lnSpc>
                <a:spcPct val="125000"/>
              </a:lnSpc>
              <a:tabLst>
                <a:tab pos="6178550" algn="l"/>
              </a:tabLst>
            </a:pPr>
            <a:r>
              <a:rPr lang="en-US" altLang="zh-CN" b="1" kern="0" dirty="0">
                <a:solidFill>
                  <a:srgbClr val="C00000"/>
                </a:solidFill>
                <a:ea typeface="宋体" panose="02010600030101010101" pitchFamily="2" charset="-122"/>
              </a:rPr>
              <a:t>1.3 </a:t>
            </a:r>
            <a:r>
              <a:rPr lang="zh-CN" altLang="en-US" b="1" kern="0" dirty="0">
                <a:solidFill>
                  <a:srgbClr val="C00000"/>
                </a:solidFill>
                <a:ea typeface="宋体" panose="02010600030101010101" pitchFamily="2" charset="-122"/>
              </a:rPr>
              <a:t>挖掘什么样的数据</a:t>
            </a:r>
            <a:r>
              <a:rPr lang="en-US" altLang="zh-CN" b="1" kern="0" dirty="0">
                <a:solidFill>
                  <a:srgbClr val="C00000"/>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1.5 </a:t>
            </a:r>
            <a:r>
              <a:rPr lang="zh-CN" altLang="en-US" b="1" kern="0" dirty="0">
                <a:ea typeface="宋体" panose="02010600030101010101" pitchFamily="2" charset="-122"/>
              </a:rPr>
              <a:t>使用什么技术进行挖掘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1.3 </a:t>
            </a:r>
            <a:r>
              <a:rPr lang="zh-CN" altLang="en-US" u="sng" dirty="0"/>
              <a:t>挖掘什么样的数据</a:t>
            </a:r>
          </a:p>
        </p:txBody>
      </p:sp>
      <p:sp>
        <p:nvSpPr>
          <p:cNvPr id="29" name="Rectangle 3"/>
          <p:cNvSpPr txBox="1">
            <a:spLocks noChangeArrowheads="1"/>
          </p:cNvSpPr>
          <p:nvPr/>
        </p:nvSpPr>
        <p:spPr bwMode="auto">
          <a:xfrm>
            <a:off x="455645" y="959492"/>
            <a:ext cx="11160968" cy="601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00000"/>
              </a:lnSpc>
              <a:buFont typeface="Wingdings" panose="05000000000000000000" charset="0"/>
              <a:buChar char="Ø"/>
            </a:pPr>
            <a:r>
              <a:rPr lang="zh-CN" altLang="en-US" sz="2400" kern="0" dirty="0">
                <a:ea typeface="宋体" panose="02010600030101010101" pitchFamily="2" charset="-122"/>
              </a:rPr>
              <a:t>面向数据库的数据</a:t>
            </a:r>
            <a:endParaRPr lang="en-US" altLang="zh-CN" sz="2400"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数据库数据，数据仓库，事务数据</a:t>
            </a:r>
            <a:endParaRPr lang="en-US" altLang="zh-CN" kern="0" dirty="0">
              <a:ea typeface="宋体" panose="02010600030101010101" pitchFamily="2" charset="-122"/>
            </a:endParaRPr>
          </a:p>
          <a:p>
            <a:pPr eaLnBrk="1" hangingPunct="1">
              <a:lnSpc>
                <a:spcPct val="100000"/>
              </a:lnSpc>
              <a:buFont typeface="Wingdings" panose="05000000000000000000" charset="0"/>
              <a:buChar char="Ø"/>
            </a:pPr>
            <a:r>
              <a:rPr lang="zh-CN" altLang="en-US" sz="2400" kern="0" dirty="0">
                <a:ea typeface="宋体" panose="02010600030101010101" pitchFamily="2" charset="-122"/>
              </a:rPr>
              <a:t>高级数据集及应用</a:t>
            </a:r>
            <a:r>
              <a:rPr lang="en-US" altLang="zh-CN" sz="2400" kern="0" dirty="0">
                <a:ea typeface="宋体" panose="02010600030101010101" pitchFamily="2" charset="-122"/>
              </a:rPr>
              <a:t> </a:t>
            </a:r>
          </a:p>
          <a:p>
            <a:pPr lvl="1" eaLnBrk="1" hangingPunct="1">
              <a:lnSpc>
                <a:spcPct val="100000"/>
              </a:lnSpc>
            </a:pPr>
            <a:r>
              <a:rPr lang="zh-CN" altLang="en-US" kern="0" dirty="0">
                <a:ea typeface="宋体" panose="02010600030101010101" pitchFamily="2" charset="-122"/>
              </a:rPr>
              <a:t>数据流和传感数据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时序数据，时间数据</a:t>
            </a:r>
            <a:r>
              <a:rPr lang="en-US" altLang="zh-CN" kern="0" dirty="0">
                <a:ea typeface="宋体" panose="02010600030101010101" pitchFamily="2" charset="-122"/>
              </a:rPr>
              <a:t> </a:t>
            </a:r>
            <a:r>
              <a:rPr lang="zh-CN" altLang="en-US" kern="0" dirty="0">
                <a:ea typeface="宋体" panose="02010600030101010101" pitchFamily="2" charset="-122"/>
              </a:rPr>
              <a:t>，序列数据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结构数据，图，社会网络，多连接数据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对象</a:t>
            </a:r>
            <a:r>
              <a:rPr lang="en-US" altLang="zh-CN" kern="0" dirty="0">
                <a:ea typeface="宋体" panose="02010600030101010101" pitchFamily="2" charset="-122"/>
              </a:rPr>
              <a:t>-</a:t>
            </a:r>
            <a:r>
              <a:rPr lang="zh-CN" altLang="en-US" kern="0" dirty="0">
                <a:ea typeface="宋体" panose="02010600030101010101" pitchFamily="2" charset="-122"/>
              </a:rPr>
              <a:t>关系数据库</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异构数据库和历史遗留数据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空间数据和时空数据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多媒体数据</a:t>
            </a:r>
            <a:endParaRPr lang="en-US" altLang="zh-CN" kern="0" dirty="0">
              <a:ea typeface="宋体" panose="02010600030101010101" pitchFamily="2" charset="-122"/>
            </a:endParaRPr>
          </a:p>
          <a:p>
            <a:pPr lvl="1" eaLnBrk="1" hangingPunct="1">
              <a:lnSpc>
                <a:spcPct val="100000"/>
              </a:lnSpc>
            </a:pPr>
            <a:r>
              <a:rPr lang="zh-CN" altLang="en-US" kern="0" dirty="0">
                <a:ea typeface="宋体" panose="02010600030101010101" pitchFamily="2" charset="-122"/>
              </a:rPr>
              <a:t>文本数据</a:t>
            </a:r>
            <a:endParaRPr lang="en-US" altLang="zh-CN" kern="0" dirty="0">
              <a:ea typeface="宋体" panose="02010600030101010101" pitchFamily="2" charset="-122"/>
            </a:endParaRPr>
          </a:p>
          <a:p>
            <a:pPr lvl="1" eaLnBrk="1" hangingPunct="1">
              <a:lnSpc>
                <a:spcPct val="130000"/>
              </a:lnSpc>
            </a:pPr>
            <a:r>
              <a:rPr lang="en-US" altLang="zh-CN" kern="0" dirty="0">
                <a:ea typeface="宋体" panose="02010600030101010101" pitchFamily="2" charset="-122"/>
              </a:rPr>
              <a:t>WWW</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solidFill>
                  <a:srgbClr val="C00000"/>
                </a:solidFill>
                <a:ea typeface="宋体" panose="02010600030101010101" pitchFamily="2" charset="-122"/>
              </a:rPr>
              <a:t>1.4 </a:t>
            </a:r>
            <a:r>
              <a:rPr lang="zh-CN" altLang="en-US" b="1" kern="0" dirty="0">
                <a:solidFill>
                  <a:srgbClr val="C00000"/>
                </a:solidFill>
                <a:ea typeface="宋体" panose="02010600030101010101" pitchFamily="2" charset="-122"/>
              </a:rPr>
              <a:t>挖掘什么模式？</a:t>
            </a:r>
            <a:endParaRPr lang="en-US" altLang="zh-CN" b="1" kern="0" dirty="0">
              <a:solidFill>
                <a:srgbClr val="C00000"/>
              </a:solidFill>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1.5 </a:t>
            </a:r>
            <a:r>
              <a:rPr lang="zh-CN" altLang="en-US" b="1" kern="0" dirty="0">
                <a:ea typeface="宋体" panose="02010600030101010101" pitchFamily="2" charset="-122"/>
              </a:rPr>
              <a:t>使用什么技术进行挖掘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4" name="Rectangle 3"/>
          <p:cNvSpPr txBox="1">
            <a:spLocks noChangeArrowheads="1"/>
          </p:cNvSpPr>
          <p:nvPr/>
        </p:nvSpPr>
        <p:spPr bwMode="auto">
          <a:xfrm>
            <a:off x="698241" y="1174101"/>
            <a:ext cx="10479832"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10000"/>
              </a:lnSpc>
              <a:buFont typeface="Wingdings" panose="05000000000000000000" charset="0"/>
              <a:buChar char="Ø"/>
            </a:pPr>
            <a:r>
              <a:rPr lang="zh-CN" altLang="en-US" sz="3200" kern="0" dirty="0">
                <a:ea typeface="宋体" panose="02010600030101010101" pitchFamily="2" charset="-122"/>
              </a:rPr>
              <a:t>频繁模式</a:t>
            </a:r>
            <a:endParaRPr lang="en-US" altLang="zh-CN" sz="3200" kern="0" dirty="0">
              <a:ea typeface="宋体" panose="02010600030101010101" pitchFamily="2" charset="-122"/>
            </a:endParaRPr>
          </a:p>
          <a:p>
            <a:pPr eaLnBrk="1" hangingPunct="1">
              <a:lnSpc>
                <a:spcPct val="110000"/>
              </a:lnSpc>
              <a:buFont typeface="Wingdings" panose="05000000000000000000" charset="0"/>
              <a:buChar char="Ø"/>
            </a:pPr>
            <a:r>
              <a:rPr lang="zh-CN" altLang="en-US" sz="3200" kern="0" dirty="0">
                <a:ea typeface="宋体" panose="02010600030101010101" pitchFamily="2" charset="-122"/>
              </a:rPr>
              <a:t>分类</a:t>
            </a:r>
            <a:endParaRPr lang="en-US" altLang="zh-CN" sz="3200" kern="0" dirty="0">
              <a:ea typeface="宋体" panose="02010600030101010101" pitchFamily="2" charset="-122"/>
            </a:endParaRPr>
          </a:p>
          <a:p>
            <a:pPr eaLnBrk="1" hangingPunct="1">
              <a:lnSpc>
                <a:spcPct val="110000"/>
              </a:lnSpc>
              <a:buFont typeface="Wingdings" panose="05000000000000000000" charset="0"/>
              <a:buChar char="Ø"/>
            </a:pPr>
            <a:r>
              <a:rPr lang="zh-CN" altLang="en-US" sz="3200" kern="0" dirty="0">
                <a:ea typeface="宋体" panose="02010600030101010101" pitchFamily="2" charset="-122"/>
              </a:rPr>
              <a:t>聚类</a:t>
            </a:r>
            <a:endParaRPr lang="en-US" altLang="zh-CN" sz="3200" kern="0" dirty="0">
              <a:ea typeface="宋体" panose="02010600030101010101" pitchFamily="2" charset="-122"/>
            </a:endParaRPr>
          </a:p>
          <a:p>
            <a:pPr eaLnBrk="1" hangingPunct="1">
              <a:lnSpc>
                <a:spcPct val="110000"/>
              </a:lnSpc>
              <a:buFont typeface="Wingdings" panose="05000000000000000000" charset="0"/>
              <a:buChar char="Ø"/>
            </a:pPr>
            <a:r>
              <a:rPr lang="zh-CN" altLang="en-US" sz="3200" kern="0" dirty="0">
                <a:ea typeface="宋体" panose="02010600030101010101" pitchFamily="2" charset="-122"/>
              </a:rPr>
              <a:t>离群点检测</a:t>
            </a:r>
            <a:endParaRPr lang="en-US" altLang="zh-CN" sz="3200" kern="0" dirty="0">
              <a:ea typeface="宋体" panose="02010600030101010101" pitchFamily="2" charset="-122"/>
            </a:endParaRPr>
          </a:p>
          <a:p>
            <a:pPr eaLnBrk="1" hangingPunct="1">
              <a:lnSpc>
                <a:spcPct val="110000"/>
              </a:lnSpc>
              <a:buFont typeface="Wingdings" panose="05000000000000000000" charset="0"/>
              <a:buChar char="Ø"/>
            </a:pPr>
            <a:r>
              <a:rPr lang="zh-CN" altLang="en-US" sz="3200" kern="0" dirty="0">
                <a:ea typeface="宋体" panose="02010600030101010101" pitchFamily="2" charset="-122"/>
              </a:rPr>
              <a:t>时间和序列</a:t>
            </a:r>
            <a:endParaRPr lang="en-US" altLang="zh-CN" sz="3200" kern="0" dirty="0">
              <a:ea typeface="宋体" panose="02010600030101010101" pitchFamily="2" charset="-122"/>
            </a:endParaRPr>
          </a:p>
          <a:p>
            <a:pPr eaLnBrk="1" hangingPunct="1">
              <a:lnSpc>
                <a:spcPct val="110000"/>
              </a:lnSpc>
              <a:buNone/>
            </a:pPr>
            <a:endParaRPr lang="en-US" altLang="zh-CN" sz="3200" kern="0" dirty="0">
              <a:ea typeface="宋体" panose="02010600030101010101" pitchFamily="2" charset="-122"/>
            </a:endParaRPr>
          </a:p>
          <a:p>
            <a:pPr eaLnBrk="1" hangingPunct="1">
              <a:lnSpc>
                <a:spcPct val="110000"/>
              </a:lnSpc>
            </a:pPr>
            <a:endParaRPr lang="en-US" altLang="zh-CN" sz="3200" kern="0" dirty="0">
              <a:ea typeface="宋体" panose="02010600030101010101" pitchFamily="2"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频繁模式</a:t>
            </a:r>
          </a:p>
        </p:txBody>
      </p:sp>
      <p:sp>
        <p:nvSpPr>
          <p:cNvPr id="10" name="Rectangle 3"/>
          <p:cNvSpPr txBox="1">
            <a:spLocks noChangeArrowheads="1"/>
          </p:cNvSpPr>
          <p:nvPr/>
        </p:nvSpPr>
        <p:spPr>
          <a:xfrm>
            <a:off x="836646" y="1884169"/>
            <a:ext cx="10972800" cy="4525962"/>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频繁模式</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数据库中频繁出现的模式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项的集合</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序列等</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1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频繁模式挖掘</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从数据中找出规律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rPr>
              <a:t>哪些产品通常是一起购买的</a:t>
            </a:r>
            <a:r>
              <a:rPr kumimoji="0" lang="en-US" altLang="zh-CN" sz="24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rPr>
              <a:t>啤酒和尿布</a:t>
            </a:r>
            <a:endParaRPr kumimoji="0" lang="en-US" altLang="zh-CN" sz="20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rPr>
              <a:t>买了一辆汽车后还会购买哪些产品</a:t>
            </a:r>
            <a:r>
              <a:rPr kumimoji="0" lang="en-US" altLang="zh-CN" sz="2400" b="0" i="0" u="none" strike="noStrike" kern="1200" cap="none" spc="0" normalizeH="0" baseline="0" noProof="0" dirty="0">
                <a:ln>
                  <a:noFill/>
                </a:ln>
                <a:solidFill>
                  <a:sysClr val="windowText" lastClr="000000"/>
                </a:solidFill>
                <a:effectLst/>
                <a:uLnTx/>
                <a:uFillTx/>
                <a:latin typeface="华文中宋" panose="02010600040101010101" charset="-122"/>
                <a:ea typeface="华文中宋" panose="02010600040101010101" charset="-122"/>
                <a:cs typeface="华文中宋" panose="02010600040101010101" charset="-122"/>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频繁模式</a:t>
            </a:r>
          </a:p>
        </p:txBody>
      </p:sp>
      <p:sp>
        <p:nvSpPr>
          <p:cNvPr id="3" name="矩形 2"/>
          <p:cNvSpPr/>
          <p:nvPr/>
        </p:nvSpPr>
        <p:spPr>
          <a:xfrm>
            <a:off x="1069910" y="2224831"/>
            <a:ext cx="9912220" cy="2973122"/>
          </a:xfrm>
          <a:prstGeom prst="rect">
            <a:avLst/>
          </a:prstGeom>
        </p:spPr>
        <p:txBody>
          <a:bodyPr wrap="square">
            <a:spAutoFit/>
          </a:bodyPr>
          <a:lstStyle/>
          <a:p>
            <a:pPr marL="457200" lvl="0" indent="-457200" defTabSz="914400">
              <a:lnSpc>
                <a:spcPct val="120000"/>
              </a:lnSpc>
              <a:spcBef>
                <a:spcPct val="20000"/>
              </a:spcBef>
              <a:buClr>
                <a:srgbClr val="A50021"/>
              </a:buClr>
              <a:buSzPct val="75000"/>
            </a:pPr>
            <a:r>
              <a:rPr lang="zh-CN" altLang="en-US" sz="2800" dirty="0">
                <a:solidFill>
                  <a:srgbClr val="000000"/>
                </a:solidFill>
                <a:latin typeface="华文楷体" panose="02010600040101010101" pitchFamily="2" charset="-122"/>
                <a:ea typeface="华文楷体" panose="02010600040101010101" pitchFamily="2" charset="-122"/>
              </a:rPr>
              <a:t>购物篮分析</a:t>
            </a:r>
          </a:p>
          <a:p>
            <a:pPr marL="457200" lvl="0" indent="-457200" algn="just" defTabSz="914400">
              <a:lnSpc>
                <a:spcPct val="120000"/>
              </a:lnSpc>
              <a:spcBef>
                <a:spcPct val="20000"/>
              </a:spcBef>
              <a:buClr>
                <a:srgbClr val="A50021"/>
              </a:buClr>
              <a:buSzPct val="75000"/>
              <a:buFont typeface="Wingdings" panose="05000000000000000000" pitchFamily="2" charset="2"/>
              <a:buChar char="n"/>
            </a:pPr>
            <a:r>
              <a:rPr lang="zh-CN" altLang="en-US" sz="2400" dirty="0">
                <a:solidFill>
                  <a:srgbClr val="000000"/>
                </a:solidFill>
                <a:latin typeface="华文楷体" panose="02010600040101010101" pitchFamily="2" charset="-122"/>
                <a:ea typeface="华文楷体" panose="02010600040101010101" pitchFamily="2" charset="-122"/>
              </a:rPr>
              <a:t>问题：“什么商品组或集合顾客多半会在一次购物中同时购买？”</a:t>
            </a:r>
            <a:endPar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457200" lvl="0" indent="-457200" algn="just" defTabSz="914400">
              <a:lnSpc>
                <a:spcPct val="120000"/>
              </a:lnSpc>
              <a:spcBef>
                <a:spcPct val="20000"/>
              </a:spcBef>
              <a:buClr>
                <a:srgbClr val="A50021"/>
              </a:buClr>
              <a:buSzPct val="75000"/>
              <a:buFont typeface="Wingdings" panose="05000000000000000000" pitchFamily="2" charset="2"/>
              <a:buChar char="n"/>
            </a:pPr>
            <a:r>
              <a:rPr lang="zh-CN" altLang="en-US" sz="2400" dirty="0">
                <a:solidFill>
                  <a:srgbClr val="000000"/>
                </a:solidFill>
                <a:latin typeface="华文楷体" panose="02010600040101010101" pitchFamily="2" charset="-122"/>
                <a:ea typeface="华文楷体" panose="02010600040101010101" pitchFamily="2" charset="-122"/>
              </a:rPr>
              <a:t>购物篮分析：设全域为商店出售的商品的集合（即项目全集），一次购物购买（即事务）的商品为项目全集的子集，通过对购物篮清单的分析，得到反映商品频繁关联或同时购买的购买模式。这些模式可用关联规则描述。</a:t>
            </a:r>
            <a:endParaRPr lang="zh-CN" altLang="en-US" sz="2800"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solidFill>
                  <a:srgbClr val="C00000"/>
                </a:solidFill>
                <a:ea typeface="宋体" panose="02010600030101010101" pitchFamily="2" charset="-122"/>
              </a:rPr>
              <a:t>1.1 </a:t>
            </a:r>
            <a:r>
              <a:rPr lang="zh-CN" altLang="en-US" b="1" kern="0" dirty="0">
                <a:solidFill>
                  <a:srgbClr val="C00000"/>
                </a:solidFill>
                <a:ea typeface="宋体" panose="02010600030101010101" pitchFamily="2" charset="-122"/>
              </a:rPr>
              <a:t>为什么要数据挖掘</a:t>
            </a:r>
            <a:r>
              <a:rPr lang="en-US" altLang="zh-CN" b="1" kern="0" dirty="0">
                <a:solidFill>
                  <a:srgbClr val="C00000"/>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1.5 </a:t>
            </a:r>
            <a:r>
              <a:rPr lang="zh-CN" altLang="en-US" b="1" kern="0" dirty="0">
                <a:ea typeface="宋体" panose="02010600030101010101" pitchFamily="2" charset="-122"/>
              </a:rPr>
              <a:t>使用什么技术进行挖掘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分类</a:t>
            </a:r>
          </a:p>
        </p:txBody>
      </p:sp>
      <p:sp>
        <p:nvSpPr>
          <p:cNvPr id="15" name="内容占位符 2"/>
          <p:cNvSpPr txBox="1"/>
          <p:nvPr/>
        </p:nvSpPr>
        <p:spPr bwMode="auto">
          <a:xfrm>
            <a:off x="718185" y="1938655"/>
            <a:ext cx="10273030" cy="256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eaLnBrk="1" hangingPunct="1">
              <a:buClr>
                <a:srgbClr val="3891A7"/>
              </a:buClr>
            </a:pPr>
            <a:r>
              <a:rPr lang="zh-CN" altLang="en-US" sz="2800" dirty="0">
                <a:solidFill>
                  <a:sysClr val="windowText" lastClr="000000"/>
                </a:solidFill>
                <a:latin typeface="Gill Sans MT" panose="020B0502020104020203"/>
                <a:ea typeface="华文中宋" panose="02010600040101010101" charset="-122"/>
              </a:rPr>
              <a:t>描述和区分数据类别或概念的模型。</a:t>
            </a:r>
          </a:p>
          <a:p>
            <a:pPr lvl="0" eaLnBrk="1" hangingPunct="1">
              <a:buClr>
                <a:srgbClr val="3891A7"/>
              </a:buClr>
            </a:pPr>
            <a:endParaRPr lang="en-US" altLang="zh-CN" sz="2800" dirty="0">
              <a:solidFill>
                <a:sysClr val="windowText" lastClr="000000"/>
              </a:solidFill>
              <a:latin typeface="Gill Sans MT" panose="020B0502020104020203"/>
              <a:ea typeface="华文中宋" panose="02010600040101010101" charset="-122"/>
            </a:endParaRPr>
          </a:p>
          <a:p>
            <a:pPr lvl="0" eaLnBrk="1" hangingPunct="1">
              <a:buClr>
                <a:srgbClr val="3891A7"/>
              </a:buClr>
            </a:pPr>
            <a:r>
              <a:rPr lang="zh-CN" altLang="en-US" sz="2800" dirty="0">
                <a:solidFill>
                  <a:sysClr val="windowText" lastClr="000000"/>
                </a:solidFill>
                <a:latin typeface="Gill Sans MT" panose="020B0502020104020203"/>
                <a:ea typeface="华文中宋" panose="02010600040101010101" charset="-122"/>
              </a:rPr>
              <a:t>分类模型（如决策树、贝叶斯、神经网络等）建立和检验完成后将未知数据进行分门别类。</a:t>
            </a:r>
            <a:endParaRPr kumimoji="0" lang="zh-CN" altLang="en-US"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分类</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graphicFrame>
        <p:nvGraphicFramePr>
          <p:cNvPr id="10" name="内容占位符 5"/>
          <p:cNvGraphicFramePr/>
          <p:nvPr/>
        </p:nvGraphicFramePr>
        <p:xfrm>
          <a:off x="1724544" y="1797246"/>
          <a:ext cx="8693150" cy="4715395"/>
        </p:xfrm>
        <a:graphic>
          <a:graphicData uri="http://schemas.openxmlformats.org/drawingml/2006/table">
            <a:tbl>
              <a:tblPr firstRow="1" firstCol="1" lastRow="1" lastCol="1" bandRow="1" bandCol="1"/>
              <a:tblGrid>
                <a:gridCol w="497745">
                  <a:extLst>
                    <a:ext uri="{9D8B030D-6E8A-4147-A177-3AD203B41FA5}">
                      <a16:colId xmlns:a16="http://schemas.microsoft.com/office/drawing/2014/main" val="20000"/>
                    </a:ext>
                  </a:extLst>
                </a:gridCol>
                <a:gridCol w="1331174">
                  <a:extLst>
                    <a:ext uri="{9D8B030D-6E8A-4147-A177-3AD203B41FA5}">
                      <a16:colId xmlns:a16="http://schemas.microsoft.com/office/drawing/2014/main" val="20001"/>
                    </a:ext>
                  </a:extLst>
                </a:gridCol>
                <a:gridCol w="1233748">
                  <a:extLst>
                    <a:ext uri="{9D8B030D-6E8A-4147-A177-3AD203B41FA5}">
                      <a16:colId xmlns:a16="http://schemas.microsoft.com/office/drawing/2014/main" val="20002"/>
                    </a:ext>
                  </a:extLst>
                </a:gridCol>
                <a:gridCol w="536436">
                  <a:extLst>
                    <a:ext uri="{9D8B030D-6E8A-4147-A177-3AD203B41FA5}">
                      <a16:colId xmlns:a16="http://schemas.microsoft.com/office/drawing/2014/main" val="20003"/>
                    </a:ext>
                  </a:extLst>
                </a:gridCol>
                <a:gridCol w="984768">
                  <a:extLst>
                    <a:ext uri="{9D8B030D-6E8A-4147-A177-3AD203B41FA5}">
                      <a16:colId xmlns:a16="http://schemas.microsoft.com/office/drawing/2014/main" val="20004"/>
                    </a:ext>
                  </a:extLst>
                </a:gridCol>
                <a:gridCol w="878198">
                  <a:extLst>
                    <a:ext uri="{9D8B030D-6E8A-4147-A177-3AD203B41FA5}">
                      <a16:colId xmlns:a16="http://schemas.microsoft.com/office/drawing/2014/main" val="20005"/>
                    </a:ext>
                  </a:extLst>
                </a:gridCol>
                <a:gridCol w="1146681">
                  <a:extLst>
                    <a:ext uri="{9D8B030D-6E8A-4147-A177-3AD203B41FA5}">
                      <a16:colId xmlns:a16="http://schemas.microsoft.com/office/drawing/2014/main" val="20006"/>
                    </a:ext>
                  </a:extLst>
                </a:gridCol>
                <a:gridCol w="868067">
                  <a:extLst>
                    <a:ext uri="{9D8B030D-6E8A-4147-A177-3AD203B41FA5}">
                      <a16:colId xmlns:a16="http://schemas.microsoft.com/office/drawing/2014/main" val="20007"/>
                    </a:ext>
                  </a:extLst>
                </a:gridCol>
                <a:gridCol w="1216333">
                  <a:extLst>
                    <a:ext uri="{9D8B030D-6E8A-4147-A177-3AD203B41FA5}">
                      <a16:colId xmlns:a16="http://schemas.microsoft.com/office/drawing/2014/main" val="20008"/>
                    </a:ext>
                  </a:extLst>
                </a:gridCol>
              </a:tblGrid>
              <a:tr h="1166785">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zh-CN" sz="1400" kern="100" dirty="0">
                          <a:solidFill>
                            <a:schemeClr val="tx1"/>
                          </a:solidFill>
                          <a:effectLst/>
                        </a:rPr>
                        <a:t>序号</a:t>
                      </a:r>
                      <a:endParaRPr lang="zh-CN" sz="1400" kern="100" dirty="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Increased -lym</a:t>
                      </a:r>
                      <a:endParaRPr lang="zh-CN" sz="1400" kern="100">
                        <a:solidFill>
                          <a:schemeClr val="tx1"/>
                        </a:solidFill>
                        <a:effectLst/>
                      </a:endParaRPr>
                    </a:p>
                    <a:p>
                      <a:pPr algn="ctr">
                        <a:lnSpc>
                          <a:spcPts val="1600"/>
                        </a:lnSpc>
                        <a:spcAft>
                          <a:spcPts val="0"/>
                        </a:spcAft>
                      </a:pPr>
                      <a:r>
                        <a:rPr lang="zh-CN" sz="1400" kern="100">
                          <a:solidFill>
                            <a:schemeClr val="tx1"/>
                          </a:solidFill>
                          <a:effectLst/>
                        </a:rPr>
                        <a:t>淋巴细胞升高</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Leukocytosis</a:t>
                      </a:r>
                      <a:endParaRPr lang="zh-CN" sz="1400" kern="100" dirty="0">
                        <a:solidFill>
                          <a:schemeClr val="tx1"/>
                        </a:solidFill>
                        <a:effectLst/>
                      </a:endParaRPr>
                    </a:p>
                    <a:p>
                      <a:pPr algn="ctr">
                        <a:lnSpc>
                          <a:spcPts val="1600"/>
                        </a:lnSpc>
                        <a:spcAft>
                          <a:spcPts val="0"/>
                        </a:spcAft>
                      </a:pPr>
                      <a:r>
                        <a:rPr lang="zh-CN" sz="1400" kern="100" dirty="0">
                          <a:solidFill>
                            <a:schemeClr val="tx1"/>
                          </a:solidFill>
                          <a:effectLst/>
                        </a:rPr>
                        <a:t>白细胞升高</a:t>
                      </a:r>
                      <a:endParaRPr lang="zh-CN" sz="140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Fever</a:t>
                      </a:r>
                      <a:endParaRPr lang="zh-CN" sz="1400" kern="100" dirty="0">
                        <a:solidFill>
                          <a:schemeClr val="tx1"/>
                        </a:solidFill>
                        <a:effectLst/>
                      </a:endParaRPr>
                    </a:p>
                    <a:p>
                      <a:pPr algn="ctr">
                        <a:lnSpc>
                          <a:spcPts val="1600"/>
                        </a:lnSpc>
                        <a:spcAft>
                          <a:spcPts val="0"/>
                        </a:spcAft>
                      </a:pPr>
                      <a:r>
                        <a:rPr lang="zh-CN" sz="1400" kern="100" dirty="0">
                          <a:solidFill>
                            <a:schemeClr val="tx1"/>
                          </a:solidFill>
                          <a:effectLst/>
                        </a:rPr>
                        <a:t>发烧</a:t>
                      </a:r>
                      <a:endParaRPr lang="zh-CN" sz="140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Acute-onset</a:t>
                      </a:r>
                      <a:endParaRPr lang="zh-CN" sz="1400" kern="100">
                        <a:solidFill>
                          <a:schemeClr val="tx1"/>
                        </a:solidFill>
                        <a:effectLst/>
                      </a:endParaRPr>
                    </a:p>
                    <a:p>
                      <a:pPr algn="ctr">
                        <a:lnSpc>
                          <a:spcPts val="1600"/>
                        </a:lnSpc>
                        <a:spcAft>
                          <a:spcPts val="0"/>
                        </a:spcAft>
                      </a:pPr>
                      <a:r>
                        <a:rPr lang="zh-CN" sz="1400" kern="100">
                          <a:solidFill>
                            <a:schemeClr val="tx1"/>
                          </a:solidFill>
                          <a:effectLst/>
                        </a:rPr>
                        <a:t>起病急</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Sore-throat</a:t>
                      </a:r>
                      <a:endParaRPr lang="zh-CN" sz="1400" kern="100" dirty="0">
                        <a:solidFill>
                          <a:schemeClr val="tx1"/>
                        </a:solidFill>
                        <a:effectLst/>
                      </a:endParaRPr>
                    </a:p>
                    <a:p>
                      <a:pPr algn="ctr">
                        <a:lnSpc>
                          <a:spcPts val="1600"/>
                        </a:lnSpc>
                        <a:spcAft>
                          <a:spcPts val="0"/>
                        </a:spcAft>
                      </a:pPr>
                      <a:r>
                        <a:rPr lang="zh-CN" sz="1400" kern="100" dirty="0">
                          <a:solidFill>
                            <a:schemeClr val="tx1"/>
                          </a:solidFill>
                          <a:effectLst/>
                        </a:rPr>
                        <a:t>咽痛</a:t>
                      </a:r>
                      <a:endParaRPr lang="zh-CN" sz="140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Cooling-effect</a:t>
                      </a:r>
                      <a:endParaRPr lang="zh-CN" sz="1400" kern="100">
                        <a:solidFill>
                          <a:schemeClr val="tx1"/>
                        </a:solidFill>
                        <a:effectLst/>
                      </a:endParaRPr>
                    </a:p>
                    <a:p>
                      <a:pPr algn="ctr">
                        <a:lnSpc>
                          <a:spcPts val="1600"/>
                        </a:lnSpc>
                        <a:spcAft>
                          <a:spcPts val="0"/>
                        </a:spcAft>
                      </a:pPr>
                      <a:r>
                        <a:rPr lang="zh-CN" sz="1400" kern="100">
                          <a:solidFill>
                            <a:schemeClr val="tx1"/>
                          </a:solidFill>
                          <a:effectLst/>
                        </a:rPr>
                        <a:t>退热效果</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Group</a:t>
                      </a:r>
                      <a:endParaRPr lang="zh-CN" sz="1400" kern="100">
                        <a:solidFill>
                          <a:schemeClr val="tx1"/>
                        </a:solidFill>
                        <a:effectLst/>
                      </a:endParaRPr>
                    </a:p>
                    <a:p>
                      <a:pPr algn="ctr">
                        <a:lnSpc>
                          <a:spcPts val="1600"/>
                        </a:lnSpc>
                        <a:spcAft>
                          <a:spcPts val="0"/>
                        </a:spcAft>
                      </a:pPr>
                      <a:r>
                        <a:rPr lang="zh-CN" sz="1400" kern="100">
                          <a:solidFill>
                            <a:schemeClr val="tx1"/>
                          </a:solidFill>
                          <a:effectLst/>
                        </a:rPr>
                        <a:t>群体发病</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Cold-type</a:t>
                      </a:r>
                      <a:endParaRPr lang="zh-CN" sz="1400" kern="100">
                        <a:solidFill>
                          <a:schemeClr val="tx1"/>
                        </a:solidFill>
                        <a:effectLst/>
                      </a:endParaRPr>
                    </a:p>
                    <a:p>
                      <a:pPr algn="ctr">
                        <a:lnSpc>
                          <a:spcPts val="1600"/>
                        </a:lnSpc>
                        <a:spcAft>
                          <a:spcPts val="0"/>
                        </a:spcAft>
                      </a:pPr>
                      <a:r>
                        <a:rPr lang="zh-CN" sz="1400" kern="100">
                          <a:solidFill>
                            <a:schemeClr val="tx1"/>
                          </a:solidFill>
                          <a:effectLst/>
                        </a:rPr>
                        <a:t>感冒类型</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solidFill>
                      <a:srgbClr val="964305"/>
                    </a:solidFill>
                  </a:tcPr>
                </a:tc>
                <a:extLst>
                  <a:ext uri="{0D108BD9-81ED-4DB2-BD59-A6C34878D82A}">
                    <a16:rowId xmlns:a16="http://schemas.microsoft.com/office/drawing/2014/main" val="10000"/>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2</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Yes</a:t>
                      </a:r>
                      <a:endParaRPr lang="zh-CN" sz="140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Not 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Bacterial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3</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Yes</a:t>
                      </a:r>
                      <a:endParaRPr lang="zh-CN" sz="140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4</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Unknown</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5</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Unknown</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a:solidFill>
                            <a:schemeClr val="tx1"/>
                          </a:solidFill>
                          <a:effectLst/>
                        </a:rPr>
                        <a:t>Bacterial</a:t>
                      </a:r>
                      <a:endParaRPr lang="zh-CN" sz="1400" b="1"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6</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Not 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Bacterial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7</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Not 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8</a:t>
                      </a:r>
                      <a:endParaRPr lang="zh-CN" sz="1400" kern="10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9</a:t>
                      </a:r>
                      <a:endParaRPr lang="zh-CN" sz="1400" kern="100" dirty="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Good</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lnSpc>
                          <a:spcPts val="1600"/>
                        </a:lnSpc>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Viral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9525" cap="flat" cmpd="sng" algn="ctr">
                      <a:solidFill>
                        <a:srgbClr val="964305"/>
                      </a:solidFill>
                      <a:prstDash val="solid"/>
                    </a:lnT>
                    <a:lnB w="50800" cmpd="dbl">
                      <a:solidFill>
                        <a:srgbClr val="964305"/>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54861">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kern="100" dirty="0">
                          <a:solidFill>
                            <a:schemeClr val="tx1"/>
                          </a:solidFill>
                          <a:effectLst/>
                        </a:rPr>
                        <a:t>10</a:t>
                      </a:r>
                      <a:endParaRPr lang="zh-CN" sz="1400" kern="100" dirty="0">
                        <a:solidFill>
                          <a:schemeClr val="tx1"/>
                        </a:solidFill>
                        <a:effectLst/>
                        <a:latin typeface="Times New Roman" panose="02020603050405020304"/>
                        <a:ea typeface="宋体" panose="02010600030101010101" pitchFamily="2" charset="-122"/>
                      </a:endParaRPr>
                    </a:p>
                  </a:txBody>
                  <a:tcPr marL="68584" marR="68584"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Not good</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0" kern="10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lnSpc>
                          <a:spcPts val="1600"/>
                        </a:lnSpc>
                        <a:spcAft>
                          <a:spcPts val="0"/>
                        </a:spcAft>
                      </a:pPr>
                      <a:r>
                        <a:rPr lang="en-US" sz="1400" b="1" kern="100" dirty="0">
                          <a:solidFill>
                            <a:schemeClr val="tx1"/>
                          </a:solidFill>
                          <a:effectLst/>
                        </a:rPr>
                        <a:t>Bacterial</a:t>
                      </a:r>
                      <a:endParaRPr lang="zh-CN" sz="1400" b="1" kern="100" dirty="0">
                        <a:solidFill>
                          <a:schemeClr val="tx1"/>
                        </a:solidFill>
                        <a:effectLst/>
                        <a:latin typeface="Times New Roman" panose="02020603050405020304"/>
                        <a:ea typeface="宋体" panose="02010600030101010101" pitchFamily="2" charset="-122"/>
                      </a:endParaRPr>
                    </a:p>
                  </a:txBody>
                  <a:tcPr marL="17781" marR="17781" marT="0" marB="0" anchor="ctr">
                    <a:lnL w="9525" cap="flat" cmpd="sng" algn="ctr">
                      <a:solidFill>
                        <a:srgbClr val="964305"/>
                      </a:solidFill>
                      <a:prstDash val="solid"/>
                    </a:lnL>
                    <a:lnR w="9525" cap="flat" cmpd="sng" algn="ctr">
                      <a:solidFill>
                        <a:srgbClr val="964305"/>
                      </a:solidFill>
                      <a:prstDash val="solid"/>
                    </a:lnR>
                    <a:lnT w="50800" cmpd="dbl">
                      <a:solidFill>
                        <a:srgbClr val="964305"/>
                      </a:solidFill>
                    </a:lnT>
                    <a:lnB w="9525" cap="flat" cmpd="sng" algn="ctr">
                      <a:solidFill>
                        <a:srgbClr val="964305"/>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7" name="标题 1"/>
          <p:cNvSpPr txBox="1"/>
          <p:nvPr/>
        </p:nvSpPr>
        <p:spPr>
          <a:xfrm>
            <a:off x="2073858" y="924575"/>
            <a:ext cx="7499350"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3200" b="0" i="0" u="none" strike="noStrike" kern="1200" cap="none" spc="0" normalizeH="0" baseline="0" noProof="0" dirty="0">
                <a:ln>
                  <a:noFill/>
                </a:ln>
                <a:solidFill>
                  <a:srgbClr val="4F271C">
                    <a:satMod val="130000"/>
                  </a:srgbClr>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rPr>
              <a:t>感冒诊断假想数据集</a:t>
            </a:r>
            <a:endParaRPr kumimoji="0" lang="zh-CN" altLang="en-US" sz="3200" b="0" i="0" u="none" strike="noStrike" kern="1200" cap="none" spc="0" normalizeH="0" baseline="0" noProof="0" dirty="0">
              <a:ln>
                <a:noFill/>
              </a:ln>
              <a:solidFill>
                <a:srgbClr val="4F271C">
                  <a:satMod val="130000"/>
                </a:srgbClr>
              </a:solidFill>
              <a:effectLst>
                <a:outerShdw blurRad="50000" dist="30000" dir="5400000" algn="tl" rotWithShape="0">
                  <a:srgbClr val="000000">
                    <a:alpha val="30000"/>
                  </a:srgbClr>
                </a:outerShdw>
              </a:effectLst>
              <a:uLnTx/>
              <a:uFillTx/>
              <a:latin typeface="Gill Sans MT" panose="020B0502020104020203"/>
              <a:ea typeface="华文中宋" panose="02010600040101010101" charset="-122"/>
              <a:cs typeface="+mj-cs"/>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分类</a:t>
            </a:r>
            <a:r>
              <a:rPr lang="en-US" altLang="zh-CN" sz="3600" dirty="0">
                <a:solidFill>
                  <a:srgbClr val="0070C0"/>
                </a:solidFill>
                <a:latin typeface="Gill Sans MT" panose="020B0502020104020203"/>
                <a:ea typeface="华文中宋" panose="02010600040101010101" charset="-122"/>
              </a:rPr>
              <a:t>-</a:t>
            </a:r>
            <a:r>
              <a:rPr lang="zh-CN" altLang="en-US" sz="3600" dirty="0">
                <a:solidFill>
                  <a:srgbClr val="0070C0"/>
                </a:solidFill>
                <a:latin typeface="Gill Sans MT" panose="020B0502020104020203"/>
                <a:ea typeface="华文中宋" panose="02010600040101010101" charset="-122"/>
              </a:rPr>
              <a:t>决策树</a:t>
            </a:r>
          </a:p>
        </p:txBody>
      </p:sp>
      <p:sp>
        <p:nvSpPr>
          <p:cNvPr id="15" name="内容占位符 2"/>
          <p:cNvSpPr txBox="1"/>
          <p:nvPr/>
        </p:nvSpPr>
        <p:spPr bwMode="auto">
          <a:xfrm>
            <a:off x="718457" y="1652751"/>
            <a:ext cx="1059024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65125" marR="0" lvl="0" indent="-282575" algn="l" defTabSz="914400" rtl="0" eaLnBrk="1" fontAlgn="base" latinLnBrk="0" hangingPunct="1">
              <a:lnSpc>
                <a:spcPct val="100000"/>
              </a:lnSpc>
              <a:spcBef>
                <a:spcPts val="600"/>
              </a:spcBef>
              <a:spcAft>
                <a:spcPct val="0"/>
              </a:spcAft>
              <a:buClr>
                <a:srgbClr val="3891A7"/>
              </a:buClr>
              <a:buSzPct val="80000"/>
              <a:buFont typeface="Wingdings 2" panose="05020102010507070707" pitchFamily="18" charset="2"/>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倒立树，非叶子节点表示在一个属性上的分类检查，叶子节点表示决策判断的结果，该结果选择了正确分类较多实例的分类。</a:t>
            </a:r>
            <a:endParaRPr kumimoji="0" lang="en-US"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a:p>
            <a:pPr marL="365125" marR="0" lvl="0" indent="-282575" algn="l" defTabSz="914400" rtl="0" eaLnBrk="1" fontAlgn="base" latinLnBrk="0" hangingPunct="1">
              <a:lnSpc>
                <a:spcPct val="100000"/>
              </a:lnSpc>
              <a:spcBef>
                <a:spcPts val="600"/>
              </a:spcBef>
              <a:spcAft>
                <a:spcPct val="0"/>
              </a:spcAft>
              <a:buClr>
                <a:srgbClr val="3891A7"/>
              </a:buClr>
              <a:buSzPct val="80000"/>
              <a:buFont typeface="Wingdings 2" panose="05020102010507070707" pitchFamily="18" charset="2"/>
              <a:buChar char=""/>
              <a:defRPr/>
            </a:pPr>
            <a:r>
              <a:rPr kumimoji="0" lang="zh-CN" altLang="zh-CN"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rPr>
              <a:t>决策树有很多算法</a:t>
            </a:r>
            <a:endParaRPr kumimoji="0" lang="zh-CN" altLang="en-US" sz="2800" b="0" i="0" u="none" strike="noStrike" kern="1200" cap="none" spc="0" normalizeH="0" baseline="0" noProof="0" dirty="0">
              <a:ln>
                <a:noFill/>
              </a:ln>
              <a:solidFill>
                <a:sysClr val="windowText" lastClr="000000"/>
              </a:solidFill>
              <a:effectLst/>
              <a:uLnTx/>
              <a:uFillTx/>
              <a:latin typeface="Gill Sans MT" panose="020B0502020104020203"/>
              <a:ea typeface="华文中宋" panose="02010600040101010101" charset="-122"/>
              <a:cs typeface="+mn-cs"/>
            </a:endParaRP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graphicFrame>
        <p:nvGraphicFramePr>
          <p:cNvPr id="17" name="对象 6"/>
          <p:cNvGraphicFramePr>
            <a:graphicFrameLocks noChangeAspect="1"/>
          </p:cNvGraphicFramePr>
          <p:nvPr/>
        </p:nvGraphicFramePr>
        <p:xfrm>
          <a:off x="2414555" y="3164925"/>
          <a:ext cx="7186645" cy="2953512"/>
        </p:xfrm>
        <a:graphic>
          <a:graphicData uri="http://schemas.openxmlformats.org/presentationml/2006/ole">
            <mc:AlternateContent xmlns:mc="http://schemas.openxmlformats.org/markup-compatibility/2006">
              <mc:Choice xmlns:v="urn:schemas-microsoft-com:vml" Requires="v">
                <p:oleObj spid="_x0000_s29741" name="Visio" r:id="rId4" imgW="11303000" imgH="4660900" progId="Visio.Drawing.11">
                  <p:embed/>
                </p:oleObj>
              </mc:Choice>
              <mc:Fallback>
                <p:oleObj name="Visio" r:id="rId4" imgW="11303000" imgH="4660900" progId="Visio.Drawing.11">
                  <p:embed/>
                  <p:pic>
                    <p:nvPicPr>
                      <p:cNvPr id="0" name="图片 297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4555" y="3164925"/>
                        <a:ext cx="7186645" cy="2953512"/>
                      </a:xfrm>
                      <a:prstGeom prst="rect">
                        <a:avLst/>
                      </a:prstGeom>
                      <a:noFill/>
                      <a:ln>
                        <a:noFill/>
                      </a:ln>
                    </p:spPr>
                  </p:pic>
                </p:oleObj>
              </mc:Fallback>
            </mc:AlternateContent>
          </a:graphicData>
        </a:graphic>
      </p:graphicFrame>
      <p:sp>
        <p:nvSpPr>
          <p:cNvPr id="18" name="矩形 17"/>
          <p:cNvSpPr/>
          <p:nvPr/>
        </p:nvSpPr>
        <p:spPr>
          <a:xfrm>
            <a:off x="5051374" y="6161088"/>
            <a:ext cx="2707793" cy="369332"/>
          </a:xfrm>
          <a:prstGeom prst="rect">
            <a:avLst/>
          </a:prstGeom>
          <a:solidFill>
            <a:srgbClr val="FEB80A"/>
          </a:solidFill>
          <a:ln w="25400" cap="flat" cmpd="sng" algn="ctr">
            <a:solidFill>
              <a:sysClr val="window" lastClr="FFFFFF"/>
            </a:solidFill>
            <a:prstDash val="solid"/>
          </a:ln>
          <a:effectLst>
            <a:outerShdw blurRad="63500" dist="25400" dir="5400000" rotWithShape="0">
              <a:srgbClr val="000000">
                <a:alpha val="43137"/>
              </a:srgbClr>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zh-CN" sz="18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rPr>
              <a:t>感冒类型诊断</a:t>
            </a:r>
            <a:r>
              <a:rPr kumimoji="0" lang="en-US" altLang="zh-CN" sz="18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rPr>
              <a:t>C4.5</a:t>
            </a:r>
            <a:r>
              <a:rPr kumimoji="0" lang="zh-CN" altLang="zh-CN" sz="18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rPr>
              <a:t>决策树</a:t>
            </a:r>
            <a:endParaRPr kumimoji="0" lang="zh-CN" altLang="en-US" sz="18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分类</a:t>
            </a:r>
            <a:r>
              <a:rPr lang="en-US" altLang="zh-CN" sz="3600" dirty="0">
                <a:solidFill>
                  <a:srgbClr val="0070C0"/>
                </a:solidFill>
                <a:latin typeface="Gill Sans MT" panose="020B0502020104020203"/>
                <a:ea typeface="华文中宋" panose="02010600040101010101" charset="-122"/>
              </a:rPr>
              <a:t>-</a:t>
            </a:r>
            <a:r>
              <a:rPr lang="zh-CN" altLang="en-US" sz="3600" dirty="0">
                <a:solidFill>
                  <a:srgbClr val="0070C0"/>
                </a:solidFill>
                <a:latin typeface="Gill Sans MT" panose="020B0502020104020203"/>
                <a:ea typeface="华文中宋" panose="02010600040101010101" charset="-122"/>
              </a:rPr>
              <a:t>决策树</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8" name="矩形 7"/>
          <p:cNvSpPr/>
          <p:nvPr/>
        </p:nvSpPr>
        <p:spPr>
          <a:xfrm>
            <a:off x="196592" y="3679800"/>
            <a:ext cx="2954655" cy="461665"/>
          </a:xfrm>
          <a:prstGeom prst="rect">
            <a:avLst/>
          </a:prstGeom>
          <a:solidFill>
            <a:srgbClr val="FEB80A"/>
          </a:solidFill>
          <a:ln w="25400" cap="flat" cmpd="sng" algn="ctr">
            <a:solidFill>
              <a:sysClr val="window" lastClr="FFFFFF"/>
            </a:solidFill>
            <a:prstDash val="solid"/>
          </a:ln>
          <a:effectLst>
            <a:outerShdw blurRad="63500" dist="25400" dir="5400000" rotWithShape="0">
              <a:srgbClr val="000000">
                <a:alpha val="43137"/>
              </a:srgbClr>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zh-CN" sz="24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rPr>
              <a:t>未知分类的数据实例</a:t>
            </a:r>
            <a:endParaRPr kumimoji="0" lang="zh-CN" altLang="en-US" sz="2400" b="0" i="0" u="none" strike="noStrike" kern="0" cap="none" spc="0" normalizeH="0" baseline="0" noProof="0" dirty="0">
              <a:ln>
                <a:noFill/>
              </a:ln>
              <a:solidFill>
                <a:prstClr val="white"/>
              </a:solidFill>
              <a:effectLst/>
              <a:uLnTx/>
              <a:uFillTx/>
              <a:latin typeface="Gill Sans MT" panose="020B0502020104020203"/>
              <a:ea typeface="华文中宋" panose="02010600040101010101" charset="-122"/>
              <a:cs typeface="+mn-cs"/>
            </a:endParaRPr>
          </a:p>
        </p:txBody>
      </p:sp>
      <p:graphicFrame>
        <p:nvGraphicFramePr>
          <p:cNvPr id="9" name="表格 8"/>
          <p:cNvGraphicFramePr>
            <a:graphicFrameLocks noGrp="1"/>
          </p:cNvGraphicFramePr>
          <p:nvPr>
            <p:custDataLst>
              <p:tags r:id="rId2"/>
            </p:custDataLst>
          </p:nvPr>
        </p:nvGraphicFramePr>
        <p:xfrm>
          <a:off x="53198" y="4140595"/>
          <a:ext cx="9915121" cy="2267285"/>
        </p:xfrm>
        <a:graphic>
          <a:graphicData uri="http://schemas.openxmlformats.org/drawingml/2006/table">
            <a:tbl>
              <a:tblPr firstRow="1" firstCol="1" lastRow="1" lastCol="1" bandRow="1" bandCol="1"/>
              <a:tblGrid>
                <a:gridCol w="598445">
                  <a:extLst>
                    <a:ext uri="{9D8B030D-6E8A-4147-A177-3AD203B41FA5}">
                      <a16:colId xmlns:a16="http://schemas.microsoft.com/office/drawing/2014/main" val="20000"/>
                    </a:ext>
                  </a:extLst>
                </a:gridCol>
                <a:gridCol w="1509710">
                  <a:extLst>
                    <a:ext uri="{9D8B030D-6E8A-4147-A177-3AD203B41FA5}">
                      <a16:colId xmlns:a16="http://schemas.microsoft.com/office/drawing/2014/main" val="20001"/>
                    </a:ext>
                  </a:extLst>
                </a:gridCol>
                <a:gridCol w="1379095">
                  <a:extLst>
                    <a:ext uri="{9D8B030D-6E8A-4147-A177-3AD203B41FA5}">
                      <a16:colId xmlns:a16="http://schemas.microsoft.com/office/drawing/2014/main" val="20002"/>
                    </a:ext>
                  </a:extLst>
                </a:gridCol>
                <a:gridCol w="628441">
                  <a:extLst>
                    <a:ext uri="{9D8B030D-6E8A-4147-A177-3AD203B41FA5}">
                      <a16:colId xmlns:a16="http://schemas.microsoft.com/office/drawing/2014/main" val="20003"/>
                    </a:ext>
                  </a:extLst>
                </a:gridCol>
                <a:gridCol w="1097992">
                  <a:extLst>
                    <a:ext uri="{9D8B030D-6E8A-4147-A177-3AD203B41FA5}">
                      <a16:colId xmlns:a16="http://schemas.microsoft.com/office/drawing/2014/main" val="20004"/>
                    </a:ext>
                  </a:extLst>
                </a:gridCol>
                <a:gridCol w="1026846">
                  <a:extLst>
                    <a:ext uri="{9D8B030D-6E8A-4147-A177-3AD203B41FA5}">
                      <a16:colId xmlns:a16="http://schemas.microsoft.com/office/drawing/2014/main" val="20005"/>
                    </a:ext>
                  </a:extLst>
                </a:gridCol>
                <a:gridCol w="1307865">
                  <a:extLst>
                    <a:ext uri="{9D8B030D-6E8A-4147-A177-3AD203B41FA5}">
                      <a16:colId xmlns:a16="http://schemas.microsoft.com/office/drawing/2014/main" val="20006"/>
                    </a:ext>
                  </a:extLst>
                </a:gridCol>
                <a:gridCol w="1079019">
                  <a:extLst>
                    <a:ext uri="{9D8B030D-6E8A-4147-A177-3AD203B41FA5}">
                      <a16:colId xmlns:a16="http://schemas.microsoft.com/office/drawing/2014/main" val="20007"/>
                    </a:ext>
                  </a:extLst>
                </a:gridCol>
                <a:gridCol w="1287708">
                  <a:extLst>
                    <a:ext uri="{9D8B030D-6E8A-4147-A177-3AD203B41FA5}">
                      <a16:colId xmlns:a16="http://schemas.microsoft.com/office/drawing/2014/main" val="20008"/>
                    </a:ext>
                  </a:extLst>
                </a:gridCol>
              </a:tblGrid>
              <a:tr h="1080135">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zh-CN" sz="1600" kern="100" dirty="0">
                          <a:solidFill>
                            <a:schemeClr val="tx1"/>
                          </a:solidFill>
                          <a:effectLst/>
                        </a:rPr>
                        <a:t>序号</a:t>
                      </a:r>
                      <a:endParaRPr lang="zh-CN" sz="16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Increased -</a:t>
                      </a:r>
                      <a:r>
                        <a:rPr lang="en-US" sz="1600" kern="100" dirty="0" err="1">
                          <a:solidFill>
                            <a:schemeClr val="tx1"/>
                          </a:solidFill>
                          <a:effectLst/>
                        </a:rPr>
                        <a:t>lym</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淋巴细胞升高</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Leukocytosis</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白细胞升高</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Fever</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发烧</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Acute-onset</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起病急</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a:solidFill>
                            <a:schemeClr val="tx1"/>
                          </a:solidFill>
                          <a:effectLst/>
                        </a:rPr>
                        <a:t>Sore-throat</a:t>
                      </a:r>
                      <a:endParaRPr lang="zh-CN" sz="1600" kern="100">
                        <a:solidFill>
                          <a:schemeClr val="tx1"/>
                        </a:solidFill>
                        <a:effectLst/>
                      </a:endParaRPr>
                    </a:p>
                    <a:p>
                      <a:pPr algn="ctr">
                        <a:lnSpc>
                          <a:spcPts val="1600"/>
                        </a:lnSpc>
                        <a:spcAft>
                          <a:spcPts val="0"/>
                        </a:spcAft>
                      </a:pPr>
                      <a:r>
                        <a:rPr lang="zh-CN" sz="1600" kern="100">
                          <a:solidFill>
                            <a:schemeClr val="tx1"/>
                          </a:solidFill>
                          <a:effectLst/>
                        </a:rPr>
                        <a:t>咽痛</a:t>
                      </a:r>
                      <a:endParaRPr lang="zh-CN" sz="1600" kern="10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Cooling-effect</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退热效果</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Group</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群体发病</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tc>
                  <a:txBody>
                    <a:bodyPr/>
                    <a:lstStyle>
                      <a:lvl1pPr algn="r" defTabSz="548005">
                        <a:defRPr sz="1125" b="1">
                          <a:solidFill>
                            <a:schemeClr val="bg1"/>
                          </a:solidFill>
                          <a:latin typeface="Gill Sans MT" panose="020B0502020104020203"/>
                          <a:sym typeface="Avenir Roman"/>
                        </a:defRPr>
                      </a:lvl1pPr>
                      <a:lvl2pPr algn="r" defTabSz="548005">
                        <a:defRPr sz="1125" b="1">
                          <a:solidFill>
                            <a:schemeClr val="bg1"/>
                          </a:solidFill>
                          <a:latin typeface="Gill Sans MT" panose="020B0502020104020203"/>
                          <a:sym typeface="Avenir Roman"/>
                        </a:defRPr>
                      </a:lvl2pPr>
                      <a:lvl3pPr algn="r" defTabSz="548005">
                        <a:defRPr sz="1125" b="1">
                          <a:solidFill>
                            <a:schemeClr val="bg1"/>
                          </a:solidFill>
                          <a:latin typeface="Gill Sans MT" panose="020B0502020104020203"/>
                          <a:sym typeface="Avenir Roman"/>
                        </a:defRPr>
                      </a:lvl3pPr>
                      <a:lvl4pPr algn="r" defTabSz="548005">
                        <a:defRPr sz="1125" b="1">
                          <a:solidFill>
                            <a:schemeClr val="bg1"/>
                          </a:solidFill>
                          <a:latin typeface="Gill Sans MT" panose="020B0502020104020203"/>
                          <a:sym typeface="Avenir Roman"/>
                        </a:defRPr>
                      </a:lvl4pPr>
                      <a:lvl5pPr algn="r" defTabSz="548005">
                        <a:defRPr sz="1125" b="1">
                          <a:solidFill>
                            <a:schemeClr val="bg1"/>
                          </a:solidFill>
                          <a:latin typeface="Gill Sans MT" panose="020B0502020104020203"/>
                          <a:sym typeface="Avenir Roman"/>
                        </a:defRPr>
                      </a:lvl5pPr>
                      <a:lvl6pPr algn="r" defTabSz="548005">
                        <a:defRPr sz="1125" b="1">
                          <a:solidFill>
                            <a:schemeClr val="bg1"/>
                          </a:solidFill>
                          <a:latin typeface="Gill Sans MT" panose="020B0502020104020203"/>
                          <a:sym typeface="Avenir Roman"/>
                        </a:defRPr>
                      </a:lvl6pPr>
                      <a:lvl7pPr algn="r" defTabSz="548005">
                        <a:defRPr sz="1125" b="1">
                          <a:solidFill>
                            <a:schemeClr val="bg1"/>
                          </a:solidFill>
                          <a:latin typeface="Gill Sans MT" panose="020B0502020104020203"/>
                          <a:sym typeface="Avenir Roman"/>
                        </a:defRPr>
                      </a:lvl7pPr>
                      <a:lvl8pPr algn="r" defTabSz="548005">
                        <a:defRPr sz="1125" b="1">
                          <a:solidFill>
                            <a:schemeClr val="bg1"/>
                          </a:solidFill>
                          <a:latin typeface="Gill Sans MT" panose="020B0502020104020203"/>
                          <a:sym typeface="Avenir Roman"/>
                        </a:defRPr>
                      </a:lvl8pPr>
                      <a:lvl9pPr algn="r" defTabSz="548005">
                        <a:defRPr sz="1125" b="1">
                          <a:solidFill>
                            <a:schemeClr val="bg1"/>
                          </a:solidFill>
                          <a:latin typeface="Gill Sans MT" panose="020B0502020104020203"/>
                          <a:sym typeface="Avenir Roman"/>
                        </a:defRPr>
                      </a:lvl9pPr>
                    </a:lstStyle>
                    <a:p>
                      <a:pPr algn="ctr">
                        <a:lnSpc>
                          <a:spcPts val="1600"/>
                        </a:lnSpc>
                        <a:spcAft>
                          <a:spcPts val="0"/>
                        </a:spcAft>
                      </a:pPr>
                      <a:r>
                        <a:rPr lang="en-US" sz="1600" kern="100" dirty="0">
                          <a:solidFill>
                            <a:schemeClr val="tx1"/>
                          </a:solidFill>
                          <a:effectLst/>
                        </a:rPr>
                        <a:t>Cold-type</a:t>
                      </a:r>
                      <a:endParaRPr lang="zh-CN" sz="1600" kern="100" dirty="0">
                        <a:solidFill>
                          <a:schemeClr val="tx1"/>
                        </a:solidFill>
                        <a:effectLst/>
                      </a:endParaRPr>
                    </a:p>
                    <a:p>
                      <a:pPr algn="ctr">
                        <a:lnSpc>
                          <a:spcPts val="1600"/>
                        </a:lnSpc>
                        <a:spcAft>
                          <a:spcPts val="0"/>
                        </a:spcAft>
                      </a:pPr>
                      <a:r>
                        <a:rPr lang="zh-CN" sz="1600" kern="100" dirty="0">
                          <a:solidFill>
                            <a:schemeClr val="tx1"/>
                          </a:solidFill>
                          <a:effectLst/>
                        </a:rPr>
                        <a:t>感冒类型</a:t>
                      </a:r>
                      <a:endParaRPr lang="zh-CN" sz="1600" kern="100" dirty="0">
                        <a:solidFill>
                          <a:schemeClr val="tx1"/>
                        </a:solidFill>
                        <a:effectLst/>
                        <a:latin typeface="Times New Roman" panose="02020603050405020304"/>
                        <a:ea typeface="宋体" panose="02010600030101010101" pitchFamily="2" charset="-122"/>
                      </a:endParaRPr>
                    </a:p>
                  </a:txBody>
                  <a:tcPr marL="17779" marR="17779"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9525" cap="flat" cmpd="sng" algn="ctr">
                      <a:solidFill>
                        <a:srgbClr val="3891A7"/>
                      </a:solidFill>
                      <a:prstDash val="solid"/>
                    </a:lnB>
                    <a:lnTlToBr w="12700" cmpd="sng">
                      <a:noFill/>
                      <a:prstDash val="solid"/>
                    </a:lnTlToBr>
                    <a:lnBlToTr w="12700" cmpd="sng">
                      <a:noFill/>
                      <a:prstDash val="solid"/>
                    </a:lnBlToTr>
                    <a:solidFill>
                      <a:srgbClr val="3891A7"/>
                    </a:solidFill>
                  </a:tcPr>
                </a:tc>
                <a:extLst>
                  <a:ext uri="{0D108BD9-81ED-4DB2-BD59-A6C34878D82A}">
                    <a16:rowId xmlns:a16="http://schemas.microsoft.com/office/drawing/2014/main" val="10000"/>
                  </a:ext>
                </a:extLst>
              </a:tr>
              <a:tr h="497837">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 </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No</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Yes</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No</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No</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a:solidFill>
                            <a:schemeClr val="tx1"/>
                          </a:solidFill>
                          <a:effectLst/>
                        </a:rPr>
                        <a:t>Not good</a:t>
                      </a:r>
                      <a:endParaRPr lang="zh-CN" sz="1400" kern="10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a:solidFill>
                            <a:schemeClr val="tx1"/>
                          </a:solidFill>
                          <a:latin typeface="Gill Sans MT" panose="020B0502020104020203"/>
                          <a:sym typeface="Avenir Roman"/>
                        </a:defRPr>
                      </a:lvl1pPr>
                      <a:lvl2pPr algn="r" defTabSz="548005">
                        <a:defRPr sz="1125">
                          <a:solidFill>
                            <a:schemeClr val="tx1"/>
                          </a:solidFill>
                          <a:latin typeface="Gill Sans MT" panose="020B0502020104020203"/>
                          <a:sym typeface="Avenir Roman"/>
                        </a:defRPr>
                      </a:lvl2pPr>
                      <a:lvl3pPr algn="r" defTabSz="548005">
                        <a:defRPr sz="1125">
                          <a:solidFill>
                            <a:schemeClr val="tx1"/>
                          </a:solidFill>
                          <a:latin typeface="Gill Sans MT" panose="020B0502020104020203"/>
                          <a:sym typeface="Avenir Roman"/>
                        </a:defRPr>
                      </a:lvl3pPr>
                      <a:lvl4pPr algn="r" defTabSz="548005">
                        <a:defRPr sz="1125">
                          <a:solidFill>
                            <a:schemeClr val="tx1"/>
                          </a:solidFill>
                          <a:latin typeface="Gill Sans MT" panose="020B0502020104020203"/>
                          <a:sym typeface="Avenir Roman"/>
                        </a:defRPr>
                      </a:lvl4pPr>
                      <a:lvl5pPr algn="r" defTabSz="548005">
                        <a:defRPr sz="1125">
                          <a:solidFill>
                            <a:schemeClr val="tx1"/>
                          </a:solidFill>
                          <a:latin typeface="Gill Sans MT" panose="020B0502020104020203"/>
                          <a:sym typeface="Avenir Roman"/>
                        </a:defRPr>
                      </a:lvl5pPr>
                      <a:lvl6pPr algn="r" defTabSz="548005">
                        <a:defRPr sz="1125">
                          <a:solidFill>
                            <a:schemeClr val="tx1"/>
                          </a:solidFill>
                          <a:latin typeface="Gill Sans MT" panose="020B0502020104020203"/>
                          <a:sym typeface="Avenir Roman"/>
                        </a:defRPr>
                      </a:lvl6pPr>
                      <a:lvl7pPr algn="r" defTabSz="548005">
                        <a:defRPr sz="1125">
                          <a:solidFill>
                            <a:schemeClr val="tx1"/>
                          </a:solidFill>
                          <a:latin typeface="Gill Sans MT" panose="020B0502020104020203"/>
                          <a:sym typeface="Avenir Roman"/>
                        </a:defRPr>
                      </a:lvl7pPr>
                      <a:lvl8pPr algn="r" defTabSz="548005">
                        <a:defRPr sz="1125">
                          <a:solidFill>
                            <a:schemeClr val="tx1"/>
                          </a:solidFill>
                          <a:latin typeface="Gill Sans MT" panose="020B0502020104020203"/>
                          <a:sym typeface="Avenir Roman"/>
                        </a:defRPr>
                      </a:lvl8pPr>
                      <a:lvl9pPr algn="r" defTabSz="548005">
                        <a:defRPr sz="1125">
                          <a:solidFill>
                            <a:schemeClr val="tx1"/>
                          </a:solidFill>
                          <a:latin typeface="Gill Sans MT" panose="020B0502020104020203"/>
                          <a:sym typeface="Avenir Roman"/>
                        </a:defRPr>
                      </a:lvl9pPr>
                    </a:lstStyle>
                    <a:p>
                      <a:pPr algn="ctr">
                        <a:spcAft>
                          <a:spcPts val="0"/>
                        </a:spcAft>
                      </a:pPr>
                      <a:r>
                        <a:rPr lang="en-US" sz="1400" kern="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9525" cap="flat" cmpd="sng" algn="ctr">
                      <a:solidFill>
                        <a:srgbClr val="3891A7"/>
                      </a:solidFill>
                      <a:prstDash val="solid"/>
                    </a:lnT>
                    <a:lnB w="50800" cmpd="dbl">
                      <a:solidFill>
                        <a:srgbClr val="3891A7"/>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9313">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kern="0" dirty="0">
                          <a:solidFill>
                            <a:schemeClr val="tx1"/>
                          </a:solidFill>
                          <a:effectLst/>
                        </a:rPr>
                        <a:t> </a:t>
                      </a:r>
                      <a:endParaRPr lang="zh-CN" sz="140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Yes</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Good</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tc>
                  <a:txBody>
                    <a:bodyPr/>
                    <a:lstStyle>
                      <a:lvl1pPr algn="r" defTabSz="548005">
                        <a:defRPr sz="1125" b="1">
                          <a:solidFill>
                            <a:schemeClr val="tx1"/>
                          </a:solidFill>
                          <a:latin typeface="Gill Sans MT" panose="020B0502020104020203"/>
                          <a:sym typeface="Avenir Roman"/>
                        </a:defRPr>
                      </a:lvl1pPr>
                      <a:lvl2pPr algn="r" defTabSz="548005">
                        <a:defRPr sz="1125" b="1">
                          <a:solidFill>
                            <a:schemeClr val="tx1"/>
                          </a:solidFill>
                          <a:latin typeface="Gill Sans MT" panose="020B0502020104020203"/>
                          <a:sym typeface="Avenir Roman"/>
                        </a:defRPr>
                      </a:lvl2pPr>
                      <a:lvl3pPr algn="r" defTabSz="548005">
                        <a:defRPr sz="1125" b="1">
                          <a:solidFill>
                            <a:schemeClr val="tx1"/>
                          </a:solidFill>
                          <a:latin typeface="Gill Sans MT" panose="020B0502020104020203"/>
                          <a:sym typeface="Avenir Roman"/>
                        </a:defRPr>
                      </a:lvl3pPr>
                      <a:lvl4pPr algn="r" defTabSz="548005">
                        <a:defRPr sz="1125" b="1">
                          <a:solidFill>
                            <a:schemeClr val="tx1"/>
                          </a:solidFill>
                          <a:latin typeface="Gill Sans MT" panose="020B0502020104020203"/>
                          <a:sym typeface="Avenir Roman"/>
                        </a:defRPr>
                      </a:lvl4pPr>
                      <a:lvl5pPr algn="r" defTabSz="548005">
                        <a:defRPr sz="1125" b="1">
                          <a:solidFill>
                            <a:schemeClr val="tx1"/>
                          </a:solidFill>
                          <a:latin typeface="Gill Sans MT" panose="020B0502020104020203"/>
                          <a:sym typeface="Avenir Roman"/>
                        </a:defRPr>
                      </a:lvl5pPr>
                      <a:lvl6pPr algn="r" defTabSz="548005">
                        <a:defRPr sz="1125" b="1">
                          <a:solidFill>
                            <a:schemeClr val="tx1"/>
                          </a:solidFill>
                          <a:latin typeface="Gill Sans MT" panose="020B0502020104020203"/>
                          <a:sym typeface="Avenir Roman"/>
                        </a:defRPr>
                      </a:lvl6pPr>
                      <a:lvl7pPr algn="r" defTabSz="548005">
                        <a:defRPr sz="1125" b="1">
                          <a:solidFill>
                            <a:schemeClr val="tx1"/>
                          </a:solidFill>
                          <a:latin typeface="Gill Sans MT" panose="020B0502020104020203"/>
                          <a:sym typeface="Avenir Roman"/>
                        </a:defRPr>
                      </a:lvl7pPr>
                      <a:lvl8pPr algn="r" defTabSz="548005">
                        <a:defRPr sz="1125" b="1">
                          <a:solidFill>
                            <a:schemeClr val="tx1"/>
                          </a:solidFill>
                          <a:latin typeface="Gill Sans MT" panose="020B0502020104020203"/>
                          <a:sym typeface="Avenir Roman"/>
                        </a:defRPr>
                      </a:lvl8pPr>
                      <a:lvl9pPr algn="r" defTabSz="548005">
                        <a:defRPr sz="1125" b="1">
                          <a:solidFill>
                            <a:schemeClr val="tx1"/>
                          </a:solidFill>
                          <a:latin typeface="Gill Sans MT" panose="020B0502020104020203"/>
                          <a:sym typeface="Avenir Roman"/>
                        </a:defRPr>
                      </a:lvl9pPr>
                    </a:lstStyle>
                    <a:p>
                      <a:pPr algn="ctr">
                        <a:spcAft>
                          <a:spcPts val="0"/>
                        </a:spcAft>
                      </a:pPr>
                      <a:r>
                        <a:rPr lang="en-US" sz="1400" b="0" kern="0" dirty="0">
                          <a:solidFill>
                            <a:schemeClr val="tx1"/>
                          </a:solidFill>
                          <a:effectLst/>
                        </a:rPr>
                        <a:t>?</a:t>
                      </a:r>
                      <a:endParaRPr lang="zh-CN" sz="1400" b="0" kern="100" dirty="0">
                        <a:solidFill>
                          <a:schemeClr val="tx1"/>
                        </a:solidFill>
                        <a:effectLst/>
                        <a:latin typeface="Times New Roman" panose="02020603050405020304"/>
                        <a:ea typeface="宋体" panose="02010600030101010101" pitchFamily="2" charset="-122"/>
                      </a:endParaRPr>
                    </a:p>
                  </a:txBody>
                  <a:tcPr marL="68577" marR="68577" marT="0" marB="0" anchor="ctr">
                    <a:lnL w="9525" cap="flat" cmpd="sng" algn="ctr">
                      <a:solidFill>
                        <a:srgbClr val="3891A7"/>
                      </a:solidFill>
                      <a:prstDash val="solid"/>
                    </a:lnL>
                    <a:lnR w="9525" cap="flat" cmpd="sng" algn="ctr">
                      <a:solidFill>
                        <a:srgbClr val="3891A7"/>
                      </a:solidFill>
                      <a:prstDash val="solid"/>
                    </a:lnR>
                    <a:lnT w="50800" cmpd="dbl">
                      <a:solidFill>
                        <a:srgbClr val="3891A7"/>
                      </a:solidFill>
                    </a:lnT>
                    <a:lnB w="9525" cap="flat" cmpd="sng" algn="ctr">
                      <a:solidFill>
                        <a:srgbClr val="3891A7"/>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7" name="对象 6"/>
          <p:cNvGraphicFramePr>
            <a:graphicFrameLocks noChangeAspect="1"/>
          </p:cNvGraphicFramePr>
          <p:nvPr/>
        </p:nvGraphicFramePr>
        <p:xfrm>
          <a:off x="4935505" y="969730"/>
          <a:ext cx="7186645" cy="2953512"/>
        </p:xfrm>
        <a:graphic>
          <a:graphicData uri="http://schemas.openxmlformats.org/presentationml/2006/ole">
            <mc:AlternateContent xmlns:mc="http://schemas.openxmlformats.org/markup-compatibility/2006">
              <mc:Choice xmlns:v="urn:schemas-microsoft-com:vml" Requires="v">
                <p:oleObj spid="_x0000_s30723" name="Visio" r:id="rId5" imgW="11303000" imgH="4660900" progId="Visio.Drawing.11">
                  <p:embed/>
                </p:oleObj>
              </mc:Choice>
              <mc:Fallback>
                <p:oleObj name="Visio" r:id="rId5" imgW="11303000" imgH="4660900" progId="Visio.Drawing.11">
                  <p:embed/>
                  <p:pic>
                    <p:nvPicPr>
                      <p:cNvPr id="0" name="图片 297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5505" y="969730"/>
                        <a:ext cx="7186645" cy="2953512"/>
                      </a:xfrm>
                      <a:prstGeom prst="rect">
                        <a:avLst/>
                      </a:prstGeom>
                      <a:noFill/>
                      <a:ln>
                        <a:noFill/>
                      </a:ln>
                    </p:spPr>
                  </p:pic>
                </p:oleObj>
              </mc:Fallback>
            </mc:AlternateContent>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聚类</a:t>
            </a:r>
          </a:p>
        </p:txBody>
      </p:sp>
      <p:sp>
        <p:nvSpPr>
          <p:cNvPr id="15" name="内容占位符 2"/>
          <p:cNvSpPr txBox="1"/>
          <p:nvPr/>
        </p:nvSpPr>
        <p:spPr bwMode="auto">
          <a:xfrm>
            <a:off x="718457" y="1652751"/>
            <a:ext cx="10273003" cy="99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lvl="0" eaLnBrk="1" hangingPunct="1">
              <a:buClr>
                <a:srgbClr val="3891A7"/>
              </a:buClr>
            </a:pPr>
            <a:r>
              <a:rPr lang="zh-CN" altLang="en-US" sz="2800" dirty="0">
                <a:solidFill>
                  <a:sysClr val="windowText" lastClr="000000"/>
                </a:solidFill>
                <a:latin typeface="Gill Sans MT" panose="020B0502020104020203"/>
                <a:ea typeface="华文中宋" panose="02010600040101010101" charset="-122"/>
              </a:rPr>
              <a:t>将数据分组成为多个类（</a:t>
            </a:r>
            <a:r>
              <a:rPr lang="en-US" altLang="zh-CN" sz="2800" dirty="0">
                <a:solidFill>
                  <a:sysClr val="windowText" lastClr="000000"/>
                </a:solidFill>
                <a:latin typeface="Gill Sans MT" panose="020B0502020104020203"/>
                <a:ea typeface="华文中宋" panose="02010600040101010101" charset="-122"/>
              </a:rPr>
              <a:t>Cluster</a:t>
            </a:r>
            <a:r>
              <a:rPr lang="zh-CN" altLang="en-US" sz="2800" dirty="0">
                <a:solidFill>
                  <a:sysClr val="windowText" lastClr="000000"/>
                </a:solidFill>
                <a:latin typeface="Gill Sans MT" panose="020B0502020104020203"/>
                <a:ea typeface="华文中宋" panose="02010600040101010101" charset="-122"/>
              </a:rPr>
              <a:t>）。在同一个类内对象之间具有较高的相似度，不同类之间的对象之间的差异较大。</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623" y="3030961"/>
            <a:ext cx="3909794" cy="29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187" y="3030274"/>
            <a:ext cx="3909600" cy="29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离群点检测</a:t>
            </a:r>
          </a:p>
        </p:txBody>
      </p:sp>
      <p:sp>
        <p:nvSpPr>
          <p:cNvPr id="15" name="内容占位符 2"/>
          <p:cNvSpPr txBox="1"/>
          <p:nvPr/>
        </p:nvSpPr>
        <p:spPr bwMode="auto">
          <a:xfrm>
            <a:off x="718457" y="1652751"/>
            <a:ext cx="10273003" cy="99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lvl="0" eaLnBrk="1" hangingPunct="1">
              <a:buClr>
                <a:srgbClr val="3891A7"/>
              </a:buClr>
            </a:pPr>
            <a:r>
              <a:rPr lang="zh-CN" altLang="en-US" sz="2800" dirty="0">
                <a:solidFill>
                  <a:sysClr val="windowText" lastClr="000000"/>
                </a:solidFill>
                <a:latin typeface="Gill Sans MT" panose="020B0502020104020203"/>
                <a:ea typeface="华文中宋" panose="02010600040101010101" charset="-122"/>
              </a:rPr>
              <a:t>离群点是一个显著不同于其它数据的对象。</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9" name="Oval 5"/>
          <p:cNvSpPr>
            <a:spLocks noChangeArrowheads="1"/>
          </p:cNvSpPr>
          <p:nvPr/>
        </p:nvSpPr>
        <p:spPr bwMode="auto">
          <a:xfrm>
            <a:off x="6992143" y="47783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1" name="Oval 6"/>
          <p:cNvSpPr>
            <a:spLocks noChangeArrowheads="1"/>
          </p:cNvSpPr>
          <p:nvPr/>
        </p:nvSpPr>
        <p:spPr bwMode="auto">
          <a:xfrm>
            <a:off x="7144543" y="49307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3" name="Oval 7"/>
          <p:cNvSpPr>
            <a:spLocks noChangeArrowheads="1"/>
          </p:cNvSpPr>
          <p:nvPr/>
        </p:nvSpPr>
        <p:spPr bwMode="auto">
          <a:xfrm>
            <a:off x="7144543" y="47021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4" name="Oval 8"/>
          <p:cNvSpPr>
            <a:spLocks noChangeArrowheads="1"/>
          </p:cNvSpPr>
          <p:nvPr/>
        </p:nvSpPr>
        <p:spPr bwMode="auto">
          <a:xfrm>
            <a:off x="7296943" y="48545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7" name="Oval 9"/>
          <p:cNvSpPr>
            <a:spLocks noChangeArrowheads="1"/>
          </p:cNvSpPr>
          <p:nvPr/>
        </p:nvSpPr>
        <p:spPr bwMode="auto">
          <a:xfrm>
            <a:off x="6992143" y="45497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8" name="Oval 10"/>
          <p:cNvSpPr>
            <a:spLocks noChangeArrowheads="1"/>
          </p:cNvSpPr>
          <p:nvPr/>
        </p:nvSpPr>
        <p:spPr bwMode="auto">
          <a:xfrm>
            <a:off x="7296943" y="45497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19" name="Oval 11"/>
          <p:cNvSpPr>
            <a:spLocks noChangeArrowheads="1"/>
          </p:cNvSpPr>
          <p:nvPr/>
        </p:nvSpPr>
        <p:spPr bwMode="auto">
          <a:xfrm>
            <a:off x="7449343" y="47021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0" name="Oval 12"/>
          <p:cNvSpPr>
            <a:spLocks noChangeArrowheads="1"/>
          </p:cNvSpPr>
          <p:nvPr/>
        </p:nvSpPr>
        <p:spPr bwMode="auto">
          <a:xfrm>
            <a:off x="7373143" y="50069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1" name="Oval 13"/>
          <p:cNvSpPr>
            <a:spLocks noChangeArrowheads="1"/>
          </p:cNvSpPr>
          <p:nvPr/>
        </p:nvSpPr>
        <p:spPr bwMode="auto">
          <a:xfrm>
            <a:off x="7525543" y="44735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2" name="Oval 14"/>
          <p:cNvSpPr>
            <a:spLocks noChangeArrowheads="1"/>
          </p:cNvSpPr>
          <p:nvPr/>
        </p:nvSpPr>
        <p:spPr bwMode="auto">
          <a:xfrm>
            <a:off x="7220743" y="43211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3" name="Oval 15"/>
          <p:cNvSpPr>
            <a:spLocks noChangeArrowheads="1"/>
          </p:cNvSpPr>
          <p:nvPr/>
        </p:nvSpPr>
        <p:spPr bwMode="auto">
          <a:xfrm>
            <a:off x="6992143" y="5387976"/>
            <a:ext cx="76200" cy="762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4" name="Oval 16"/>
          <p:cNvSpPr>
            <a:spLocks noChangeArrowheads="1"/>
          </p:cNvSpPr>
          <p:nvPr/>
        </p:nvSpPr>
        <p:spPr bwMode="auto">
          <a:xfrm>
            <a:off x="7525543" y="5159376"/>
            <a:ext cx="76200" cy="76200"/>
          </a:xfrm>
          <a:prstGeom prst="ellipse">
            <a:avLst/>
          </a:prstGeom>
          <a:solidFill>
            <a:srgbClr val="008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5" name="Oval 17"/>
          <p:cNvSpPr>
            <a:spLocks noChangeArrowheads="1"/>
          </p:cNvSpPr>
          <p:nvPr/>
        </p:nvSpPr>
        <p:spPr bwMode="auto">
          <a:xfrm>
            <a:off x="6687343" y="4397376"/>
            <a:ext cx="76200" cy="762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6" name="Oval 18"/>
          <p:cNvSpPr>
            <a:spLocks noChangeArrowheads="1"/>
          </p:cNvSpPr>
          <p:nvPr/>
        </p:nvSpPr>
        <p:spPr bwMode="auto">
          <a:xfrm>
            <a:off x="6001543" y="4702176"/>
            <a:ext cx="76200" cy="762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27" name="Oval 19"/>
          <p:cNvSpPr>
            <a:spLocks noChangeArrowheads="1"/>
          </p:cNvSpPr>
          <p:nvPr/>
        </p:nvSpPr>
        <p:spPr bwMode="auto">
          <a:xfrm>
            <a:off x="6839743" y="4244976"/>
            <a:ext cx="1066800" cy="1066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grpSp>
        <p:nvGrpSpPr>
          <p:cNvPr id="30" name="Group 22"/>
          <p:cNvGrpSpPr/>
          <p:nvPr/>
        </p:nvGrpSpPr>
        <p:grpSpPr bwMode="auto">
          <a:xfrm>
            <a:off x="4401343" y="4637088"/>
            <a:ext cx="1371600" cy="914400"/>
            <a:chOff x="1920" y="3593"/>
            <a:chExt cx="864" cy="576"/>
          </a:xfrm>
        </p:grpSpPr>
        <p:sp>
          <p:nvSpPr>
            <p:cNvPr id="35" name="Oval 23"/>
            <p:cNvSpPr>
              <a:spLocks noChangeArrowheads="1"/>
            </p:cNvSpPr>
            <p:nvPr/>
          </p:nvSpPr>
          <p:spPr bwMode="auto">
            <a:xfrm>
              <a:off x="2064" y="3689"/>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36" name="Oval 24"/>
            <p:cNvSpPr>
              <a:spLocks noChangeArrowheads="1"/>
            </p:cNvSpPr>
            <p:nvPr/>
          </p:nvSpPr>
          <p:spPr bwMode="auto">
            <a:xfrm>
              <a:off x="2064" y="3833"/>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37" name="Oval 25"/>
            <p:cNvSpPr>
              <a:spLocks noChangeArrowheads="1"/>
            </p:cNvSpPr>
            <p:nvPr/>
          </p:nvSpPr>
          <p:spPr bwMode="auto">
            <a:xfrm>
              <a:off x="2160" y="3785"/>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38" name="Oval 26"/>
            <p:cNvSpPr>
              <a:spLocks noChangeArrowheads="1"/>
            </p:cNvSpPr>
            <p:nvPr/>
          </p:nvSpPr>
          <p:spPr bwMode="auto">
            <a:xfrm>
              <a:off x="2160" y="3929"/>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39" name="Oval 27"/>
            <p:cNvSpPr>
              <a:spLocks noChangeArrowheads="1"/>
            </p:cNvSpPr>
            <p:nvPr/>
          </p:nvSpPr>
          <p:spPr bwMode="auto">
            <a:xfrm>
              <a:off x="2256" y="3881"/>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0" name="Oval 28"/>
            <p:cNvSpPr>
              <a:spLocks noChangeArrowheads="1"/>
            </p:cNvSpPr>
            <p:nvPr/>
          </p:nvSpPr>
          <p:spPr bwMode="auto">
            <a:xfrm>
              <a:off x="2352" y="3881"/>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1" name="Oval 29"/>
            <p:cNvSpPr>
              <a:spLocks noChangeArrowheads="1"/>
            </p:cNvSpPr>
            <p:nvPr/>
          </p:nvSpPr>
          <p:spPr bwMode="auto">
            <a:xfrm flipV="1">
              <a:off x="2304" y="3785"/>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2" name="Oval 30"/>
            <p:cNvSpPr>
              <a:spLocks noChangeArrowheads="1"/>
            </p:cNvSpPr>
            <p:nvPr/>
          </p:nvSpPr>
          <p:spPr bwMode="auto">
            <a:xfrm>
              <a:off x="2448" y="3929"/>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3" name="Oval 31"/>
            <p:cNvSpPr>
              <a:spLocks noChangeArrowheads="1"/>
            </p:cNvSpPr>
            <p:nvPr/>
          </p:nvSpPr>
          <p:spPr bwMode="auto">
            <a:xfrm>
              <a:off x="2448" y="3881"/>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4" name="Oval 32"/>
            <p:cNvSpPr>
              <a:spLocks noChangeArrowheads="1"/>
            </p:cNvSpPr>
            <p:nvPr/>
          </p:nvSpPr>
          <p:spPr bwMode="auto">
            <a:xfrm>
              <a:off x="2352" y="3977"/>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5" name="Oval 33"/>
            <p:cNvSpPr>
              <a:spLocks noChangeArrowheads="1"/>
            </p:cNvSpPr>
            <p:nvPr/>
          </p:nvSpPr>
          <p:spPr bwMode="auto">
            <a:xfrm>
              <a:off x="2544" y="3977"/>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6" name="Oval 34"/>
            <p:cNvSpPr>
              <a:spLocks noChangeArrowheads="1"/>
            </p:cNvSpPr>
            <p:nvPr/>
          </p:nvSpPr>
          <p:spPr bwMode="auto">
            <a:xfrm>
              <a:off x="2496" y="3929"/>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7" name="Oval 35"/>
            <p:cNvSpPr>
              <a:spLocks noChangeArrowheads="1"/>
            </p:cNvSpPr>
            <p:nvPr/>
          </p:nvSpPr>
          <p:spPr bwMode="auto">
            <a:xfrm>
              <a:off x="2544" y="3833"/>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8" name="Oval 36"/>
            <p:cNvSpPr>
              <a:spLocks noChangeArrowheads="1"/>
            </p:cNvSpPr>
            <p:nvPr/>
          </p:nvSpPr>
          <p:spPr bwMode="auto">
            <a:xfrm>
              <a:off x="2640" y="3881"/>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49" name="Oval 37"/>
            <p:cNvSpPr>
              <a:spLocks noChangeArrowheads="1"/>
            </p:cNvSpPr>
            <p:nvPr/>
          </p:nvSpPr>
          <p:spPr bwMode="auto">
            <a:xfrm>
              <a:off x="2592" y="3737"/>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50" name="Oval 38"/>
            <p:cNvSpPr>
              <a:spLocks noChangeArrowheads="1"/>
            </p:cNvSpPr>
            <p:nvPr/>
          </p:nvSpPr>
          <p:spPr bwMode="auto">
            <a:xfrm>
              <a:off x="2448" y="4073"/>
              <a:ext cx="48"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sp>
          <p:nvSpPr>
            <p:cNvPr id="51" name="Oval 39"/>
            <p:cNvSpPr>
              <a:spLocks noChangeArrowheads="1"/>
            </p:cNvSpPr>
            <p:nvPr/>
          </p:nvSpPr>
          <p:spPr bwMode="auto">
            <a:xfrm>
              <a:off x="1920" y="3593"/>
              <a:ext cx="864" cy="576"/>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p>
          </p:txBody>
        </p:sp>
      </p:grpSp>
      <p:sp>
        <p:nvSpPr>
          <p:cNvPr id="31" name="Text Box 40"/>
          <p:cNvSpPr txBox="1">
            <a:spLocks noChangeArrowheads="1"/>
          </p:cNvSpPr>
          <p:nvPr/>
        </p:nvSpPr>
        <p:spPr bwMode="auto">
          <a:xfrm>
            <a:off x="4325143" y="3321051"/>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lgn="r">
              <a:spcBef>
                <a:spcPct val="0"/>
              </a:spcBef>
              <a:buClrTx/>
              <a:buSzTx/>
              <a:buFontTx/>
              <a:buNone/>
            </a:pPr>
            <a:r>
              <a:rPr lang="zh-CN" altLang="en-US" sz="2800" dirty="0"/>
              <a:t>奇异点</a:t>
            </a:r>
          </a:p>
        </p:txBody>
      </p:sp>
      <p:cxnSp>
        <p:nvCxnSpPr>
          <p:cNvPr id="32" name="AutoShape 41"/>
          <p:cNvCxnSpPr>
            <a:cxnSpLocks noChangeShapeType="1"/>
            <a:stCxn id="31" idx="3"/>
            <a:endCxn id="25" idx="2"/>
          </p:cNvCxnSpPr>
          <p:nvPr/>
        </p:nvCxnSpPr>
        <p:spPr bwMode="auto">
          <a:xfrm>
            <a:off x="5576093" y="3581401"/>
            <a:ext cx="1111250" cy="854075"/>
          </a:xfrm>
          <a:prstGeom prst="straightConnector1">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cxnSp>
      <p:cxnSp>
        <p:nvCxnSpPr>
          <p:cNvPr id="33" name="AutoShape 42"/>
          <p:cNvCxnSpPr>
            <a:cxnSpLocks noChangeShapeType="1"/>
            <a:stCxn id="31" idx="3"/>
            <a:endCxn id="26" idx="1"/>
          </p:cNvCxnSpPr>
          <p:nvPr/>
        </p:nvCxnSpPr>
        <p:spPr bwMode="auto">
          <a:xfrm>
            <a:off x="5576093" y="3581401"/>
            <a:ext cx="436563" cy="1131887"/>
          </a:xfrm>
          <a:prstGeom prst="straightConnector1">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cxnSp>
      <p:cxnSp>
        <p:nvCxnSpPr>
          <p:cNvPr id="34" name="AutoShape 43"/>
          <p:cNvCxnSpPr>
            <a:cxnSpLocks noChangeShapeType="1"/>
            <a:stCxn id="31" idx="3"/>
            <a:endCxn id="23" idx="1"/>
          </p:cNvCxnSpPr>
          <p:nvPr/>
        </p:nvCxnSpPr>
        <p:spPr bwMode="auto">
          <a:xfrm>
            <a:off x="5576093" y="3581401"/>
            <a:ext cx="1427163" cy="1817687"/>
          </a:xfrm>
          <a:prstGeom prst="straightConnector1">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1.4 </a:t>
            </a:r>
            <a:r>
              <a:rPr lang="zh-CN" altLang="en-US" u="sng" dirty="0"/>
              <a:t>挖掘什么模式</a:t>
            </a:r>
          </a:p>
        </p:txBody>
      </p:sp>
      <p:sp>
        <p:nvSpPr>
          <p:cNvPr id="5"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时间和序列</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53" name="Rectangle 3"/>
          <p:cNvSpPr txBox="1">
            <a:spLocks noChangeArrowheads="1"/>
          </p:cNvSpPr>
          <p:nvPr/>
        </p:nvSpPr>
        <p:spPr bwMode="auto">
          <a:xfrm>
            <a:off x="630555" y="1804890"/>
            <a:ext cx="1054670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00000"/>
              </a:lnSpc>
              <a:buFont typeface="Wingdings" panose="05000000000000000000" charset="0"/>
              <a:buChar char="l"/>
            </a:pPr>
            <a:r>
              <a:rPr lang="zh-CN" altLang="en-US" kern="0" dirty="0">
                <a:ea typeface="宋体" panose="02010600030101010101" pitchFamily="2" charset="-122"/>
              </a:rPr>
              <a:t>序列</a:t>
            </a:r>
            <a:r>
              <a:rPr lang="en-US" altLang="zh-CN" kern="0" dirty="0">
                <a:ea typeface="宋体" panose="02010600030101010101" pitchFamily="2" charset="-122"/>
              </a:rPr>
              <a:t>,</a:t>
            </a:r>
            <a:r>
              <a:rPr lang="zh-CN" altLang="en-US" kern="0" dirty="0">
                <a:ea typeface="宋体" panose="02010600030101010101" pitchFamily="2" charset="-122"/>
              </a:rPr>
              <a:t>趋势和演化分析</a:t>
            </a:r>
            <a:r>
              <a:rPr lang="en-US" altLang="zh-CN" kern="0" dirty="0">
                <a:ea typeface="宋体" panose="02010600030101010101" pitchFamily="2" charset="-122"/>
              </a:rPr>
              <a:t> </a:t>
            </a:r>
          </a:p>
          <a:p>
            <a:pPr lvl="1" eaLnBrk="1" hangingPunct="1">
              <a:lnSpc>
                <a:spcPct val="100000"/>
              </a:lnSpc>
            </a:pPr>
            <a:r>
              <a:rPr lang="zh-CN" altLang="en-US" sz="2800" kern="0" dirty="0">
                <a:ea typeface="宋体" panose="02010600030101010101" pitchFamily="2" charset="-122"/>
              </a:rPr>
              <a:t>序列模式的挖掘，如，购物的先后顺序，</a:t>
            </a:r>
            <a:r>
              <a:rPr lang="en-US" altLang="zh-CN" sz="2800" kern="0" dirty="0">
                <a:ea typeface="宋体" panose="02010600030101010101" pitchFamily="2" charset="-122"/>
              </a:rPr>
              <a:t> first buy digital camera, then buy </a:t>
            </a:r>
            <a:r>
              <a:rPr lang="en-US" altLang="zh-CN" sz="2800" kern="0" dirty="0">
                <a:ea typeface="宋体" panose="02010600030101010101" pitchFamily="2" charset="-122"/>
                <a:sym typeface="Wingdings" panose="05000000000000000000" pitchFamily="2" charset="2"/>
              </a:rPr>
              <a:t>large SD memory cards</a:t>
            </a:r>
            <a:endParaRPr lang="en-US" altLang="zh-CN" sz="2800" kern="0" dirty="0">
              <a:ea typeface="宋体" panose="02010600030101010101" pitchFamily="2" charset="-122"/>
            </a:endParaRPr>
          </a:p>
          <a:p>
            <a:pPr lvl="1" eaLnBrk="1" hangingPunct="1">
              <a:lnSpc>
                <a:spcPct val="100000"/>
              </a:lnSpc>
            </a:pPr>
            <a:r>
              <a:rPr lang="zh-CN" altLang="en-US" sz="2800" kern="0" dirty="0">
                <a:ea typeface="宋体" panose="02010600030101010101" pitchFamily="2" charset="-122"/>
              </a:rPr>
              <a:t>周期分析</a:t>
            </a:r>
            <a:endParaRPr lang="en-US" altLang="zh-CN" sz="2800" kern="0" dirty="0">
              <a:ea typeface="宋体" panose="02010600030101010101" pitchFamily="2" charset="-122"/>
            </a:endParaRPr>
          </a:p>
          <a:p>
            <a:pPr lvl="1" eaLnBrk="1" hangingPunct="1">
              <a:lnSpc>
                <a:spcPct val="100000"/>
              </a:lnSpc>
            </a:pPr>
            <a:r>
              <a:rPr lang="zh-CN" altLang="en-US" sz="2800" kern="0" dirty="0">
                <a:ea typeface="宋体" panose="02010600030101010101" pitchFamily="2" charset="-122"/>
              </a:rPr>
              <a:t>基于相似性的分析</a:t>
            </a:r>
            <a:endParaRPr lang="en-US" altLang="zh-CN" sz="2800" kern="0" dirty="0">
              <a:ea typeface="宋体" panose="02010600030101010101" pitchFamily="2" charset="-122"/>
            </a:endParaRPr>
          </a:p>
          <a:p>
            <a:pPr eaLnBrk="1" hangingPunct="1">
              <a:lnSpc>
                <a:spcPct val="100000"/>
              </a:lnSpc>
              <a:buFont typeface="Wingdings" panose="05000000000000000000" charset="0"/>
              <a:buChar char="l"/>
            </a:pPr>
            <a:r>
              <a:rPr lang="zh-CN" altLang="en-US" kern="0" dirty="0">
                <a:ea typeface="宋体" panose="02010600030101010101" pitchFamily="2" charset="-122"/>
              </a:rPr>
              <a:t>数据流挖掘</a:t>
            </a:r>
            <a:endParaRPr lang="en-US" altLang="zh-CN" kern="0" dirty="0">
              <a:ea typeface="宋体" panose="02010600030101010101" pitchFamily="2" charset="-122"/>
            </a:endParaRPr>
          </a:p>
          <a:p>
            <a:pPr lvl="1" eaLnBrk="1" hangingPunct="1">
              <a:lnSpc>
                <a:spcPct val="100000"/>
              </a:lnSpc>
            </a:pPr>
            <a:r>
              <a:rPr lang="zh-CN" altLang="en-US" sz="2800" kern="0" dirty="0">
                <a:ea typeface="宋体" panose="02010600030101010101" pitchFamily="2" charset="-122"/>
              </a:rPr>
              <a:t>有序的，随时间改变，可能是无穷的数据流</a:t>
            </a:r>
            <a:endParaRPr lang="en-US" altLang="zh-CN" sz="2800" kern="0" dirty="0">
              <a:ea typeface="宋体" panose="02010600030101010101" pitchFamily="2"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solidFill>
                  <a:srgbClr val="C00000"/>
                </a:solidFill>
                <a:ea typeface="宋体" panose="02010600030101010101" pitchFamily="2" charset="-122"/>
              </a:rPr>
              <a:t>1.5 </a:t>
            </a:r>
            <a:r>
              <a:rPr lang="zh-CN" altLang="en-US" b="1" kern="0" dirty="0">
                <a:solidFill>
                  <a:srgbClr val="C00000"/>
                </a:solidFill>
                <a:ea typeface="宋体" panose="02010600030101010101" pitchFamily="2" charset="-122"/>
              </a:rPr>
              <a:t>使用什么技术进行挖掘</a:t>
            </a:r>
            <a:r>
              <a:rPr lang="en-US" altLang="zh-CN" b="1" kern="0" dirty="0">
                <a:solidFill>
                  <a:srgbClr val="C00000"/>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grpSp>
        <p:nvGrpSpPr>
          <p:cNvPr id="3" name="组合 2"/>
          <p:cNvGrpSpPr/>
          <p:nvPr/>
        </p:nvGrpSpPr>
        <p:grpSpPr>
          <a:xfrm>
            <a:off x="1562100" y="1600200"/>
            <a:ext cx="8534400" cy="4114800"/>
            <a:chOff x="2460" y="2520"/>
            <a:chExt cx="13440" cy="6480"/>
          </a:xfrm>
        </p:grpSpPr>
        <p:sp>
          <p:nvSpPr>
            <p:cNvPr id="4" name="Oval 19"/>
            <p:cNvSpPr>
              <a:spLocks noChangeArrowheads="1"/>
            </p:cNvSpPr>
            <p:nvPr/>
          </p:nvSpPr>
          <p:spPr bwMode="auto">
            <a:xfrm>
              <a:off x="7380" y="5040"/>
              <a:ext cx="3600" cy="1680"/>
            </a:xfrm>
            <a:prstGeom prst="ellipse">
              <a:avLst/>
            </a:prstGeom>
            <a:solidFill>
              <a:srgbClr val="FFCF01"/>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en-US" altLang="zh-CN" b="1" kern="0" noProof="0" dirty="0">
                  <a:ln>
                    <a:noFill/>
                  </a:ln>
                  <a:solidFill>
                    <a:srgbClr val="000000"/>
                  </a:solidFill>
                  <a:effectLst/>
                  <a:uLnTx/>
                  <a:uFillTx/>
                  <a:ea typeface="宋体" panose="02010600030101010101" pitchFamily="2" charset="-122"/>
                  <a:sym typeface="+mn-ea"/>
                </a:rPr>
                <a:t>Data Mining</a:t>
              </a:r>
              <a:endParaRPr kumimoji="0" lang="en-US" altLang="zh-CN"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 name="Line 13"/>
            <p:cNvSpPr>
              <a:spLocks noChangeShapeType="1"/>
            </p:cNvSpPr>
            <p:nvPr/>
          </p:nvSpPr>
          <p:spPr bwMode="auto">
            <a:xfrm>
              <a:off x="5700" y="5760"/>
              <a:ext cx="1680" cy="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 name="Line 14"/>
            <p:cNvSpPr>
              <a:spLocks noChangeShapeType="1"/>
            </p:cNvSpPr>
            <p:nvPr/>
          </p:nvSpPr>
          <p:spPr bwMode="auto">
            <a:xfrm>
              <a:off x="5580" y="3840"/>
              <a:ext cx="3000" cy="120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 name="Line 15"/>
            <p:cNvSpPr>
              <a:spLocks noChangeShapeType="1"/>
            </p:cNvSpPr>
            <p:nvPr/>
          </p:nvSpPr>
          <p:spPr bwMode="auto">
            <a:xfrm flipH="1">
              <a:off x="9660" y="3720"/>
              <a:ext cx="3000" cy="132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 name="Line 16"/>
            <p:cNvSpPr>
              <a:spLocks noChangeShapeType="1"/>
            </p:cNvSpPr>
            <p:nvPr/>
          </p:nvSpPr>
          <p:spPr bwMode="auto">
            <a:xfrm flipH="1">
              <a:off x="10980" y="5760"/>
              <a:ext cx="1680" cy="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 name="Line 17"/>
            <p:cNvSpPr>
              <a:spLocks noChangeShapeType="1"/>
            </p:cNvSpPr>
            <p:nvPr/>
          </p:nvSpPr>
          <p:spPr bwMode="auto">
            <a:xfrm flipH="1" flipV="1">
              <a:off x="9900" y="6600"/>
              <a:ext cx="3120" cy="120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 name="Line 18"/>
            <p:cNvSpPr>
              <a:spLocks noChangeShapeType="1"/>
            </p:cNvSpPr>
            <p:nvPr/>
          </p:nvSpPr>
          <p:spPr bwMode="auto">
            <a:xfrm flipV="1">
              <a:off x="5820" y="6600"/>
              <a:ext cx="2520" cy="120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Oval 21"/>
            <p:cNvSpPr>
              <a:spLocks noChangeArrowheads="1"/>
            </p:cNvSpPr>
            <p:nvPr/>
          </p:nvSpPr>
          <p:spPr bwMode="auto">
            <a:xfrm>
              <a:off x="3660" y="252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dirty="0">
                  <a:solidFill>
                    <a:srgbClr val="000000"/>
                  </a:solidFill>
                  <a:ea typeface="宋体" panose="02010600030101010101" pitchFamily="2" charset="-122"/>
                  <a:sym typeface="+mn-ea"/>
                </a:rPr>
                <a:t>机器学习</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Oval 22"/>
            <p:cNvSpPr>
              <a:spLocks noChangeArrowheads="1"/>
            </p:cNvSpPr>
            <p:nvPr/>
          </p:nvSpPr>
          <p:spPr bwMode="auto">
            <a:xfrm>
              <a:off x="11220" y="2520"/>
              <a:ext cx="3240" cy="120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noProof="0" dirty="0">
                  <a:ln>
                    <a:noFill/>
                  </a:ln>
                  <a:solidFill>
                    <a:srgbClr val="000000"/>
                  </a:solidFill>
                  <a:effectLst/>
                  <a:uLnTx/>
                  <a:uFillTx/>
                  <a:ea typeface="宋体" panose="02010600030101010101" pitchFamily="2" charset="-122"/>
                  <a:sym typeface="+mn-ea"/>
                </a:rPr>
                <a:t>统计学</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Oval 23"/>
            <p:cNvSpPr>
              <a:spLocks noChangeArrowheads="1"/>
            </p:cNvSpPr>
            <p:nvPr/>
          </p:nvSpPr>
          <p:spPr bwMode="auto">
            <a:xfrm>
              <a:off x="2460" y="516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noProof="0" dirty="0">
                  <a:ln>
                    <a:noFill/>
                  </a:ln>
                  <a:solidFill>
                    <a:srgbClr val="000000"/>
                  </a:solidFill>
                  <a:effectLst/>
                  <a:uLnTx/>
                  <a:uFillTx/>
                  <a:ea typeface="宋体" panose="02010600030101010101" pitchFamily="2" charset="-122"/>
                  <a:sym typeface="+mn-ea"/>
                </a:rPr>
                <a:t>应用</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Oval 24"/>
            <p:cNvSpPr>
              <a:spLocks noChangeArrowheads="1"/>
            </p:cNvSpPr>
            <p:nvPr/>
          </p:nvSpPr>
          <p:spPr bwMode="auto">
            <a:xfrm>
              <a:off x="2820" y="744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noProof="0" dirty="0">
                  <a:ln>
                    <a:noFill/>
                  </a:ln>
                  <a:solidFill>
                    <a:srgbClr val="000000"/>
                  </a:solidFill>
                  <a:effectLst/>
                  <a:uLnTx/>
                  <a:uFillTx/>
                  <a:ea typeface="宋体" panose="02010600030101010101" pitchFamily="2" charset="-122"/>
                  <a:sym typeface="+mn-ea"/>
                </a:rPr>
                <a:t>算法</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Oval 25"/>
            <p:cNvSpPr>
              <a:spLocks noChangeArrowheads="1"/>
            </p:cNvSpPr>
            <p:nvPr/>
          </p:nvSpPr>
          <p:spPr bwMode="auto">
            <a:xfrm>
              <a:off x="7500" y="252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dirty="0">
                  <a:solidFill>
                    <a:srgbClr val="000000"/>
                  </a:solidFill>
                  <a:ea typeface="宋体" panose="02010600030101010101" pitchFamily="2" charset="-122"/>
                  <a:sym typeface="+mn-ea"/>
                </a:rPr>
                <a:t>模式识别</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7" name="Oval 26"/>
            <p:cNvSpPr>
              <a:spLocks noChangeArrowheads="1"/>
            </p:cNvSpPr>
            <p:nvPr/>
          </p:nvSpPr>
          <p:spPr bwMode="auto">
            <a:xfrm>
              <a:off x="12060" y="768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800" kern="0" dirty="0">
                  <a:solidFill>
                    <a:srgbClr val="000000"/>
                  </a:solidFill>
                  <a:ea typeface="宋体" panose="02010600030101010101" pitchFamily="2" charset="-122"/>
                  <a:sym typeface="+mn-ea"/>
                </a:rPr>
                <a:t>高性能计算</a:t>
              </a:r>
              <a:endParaRPr kumimoji="0" lang="en-US" altLang="zh-CN" sz="18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8" name="Oval 27"/>
            <p:cNvSpPr>
              <a:spLocks noChangeArrowheads="1"/>
            </p:cNvSpPr>
            <p:nvPr/>
          </p:nvSpPr>
          <p:spPr bwMode="auto">
            <a:xfrm>
              <a:off x="12660" y="504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10000"/>
                </a:lnSpc>
                <a:spcBef>
                  <a:spcPct val="20000"/>
                </a:spcBef>
                <a:spcAft>
                  <a:spcPct val="0"/>
                </a:spcAft>
                <a:buClr>
                  <a:srgbClr val="3333CC"/>
                </a:buClr>
                <a:buSzPct val="60000"/>
                <a:buFont typeface="Wingdings" panose="05000000000000000000" pitchFamily="2" charset="2"/>
                <a:buNone/>
                <a:defRPr/>
              </a:pPr>
              <a:r>
                <a:rPr lang="zh-CN" altLang="en-US" sz="2000" kern="0" noProof="0" dirty="0">
                  <a:ln>
                    <a:noFill/>
                  </a:ln>
                  <a:solidFill>
                    <a:srgbClr val="000000"/>
                  </a:solidFill>
                  <a:effectLst/>
                  <a:uLnTx/>
                  <a:uFillTx/>
                  <a:ea typeface="宋体" panose="02010600030101010101" pitchFamily="2" charset="-122"/>
                  <a:sym typeface="+mn-ea"/>
                </a:rPr>
                <a:t>可视化</a:t>
              </a:r>
              <a:endParaRPr kumimoji="0"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19" name="Line 28"/>
            <p:cNvSpPr>
              <a:spLocks noChangeShapeType="1"/>
            </p:cNvSpPr>
            <p:nvPr/>
          </p:nvSpPr>
          <p:spPr bwMode="auto">
            <a:xfrm flipH="1" flipV="1">
              <a:off x="9060" y="6720"/>
              <a:ext cx="0" cy="132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0" name="Oval 30"/>
            <p:cNvSpPr>
              <a:spLocks noChangeArrowheads="1"/>
            </p:cNvSpPr>
            <p:nvPr/>
          </p:nvSpPr>
          <p:spPr bwMode="auto">
            <a:xfrm>
              <a:off x="7500" y="7560"/>
              <a:ext cx="3240" cy="1320"/>
            </a:xfrm>
            <a:prstGeom prst="ellipse">
              <a:avLst/>
            </a:prstGeom>
            <a:solidFill>
              <a:srgbClr val="00E4A8"/>
            </a:solidFill>
            <a:ln w="9525">
              <a:solidFill>
                <a:srgbClr val="000000"/>
              </a:solidFill>
              <a:miter lim="800000"/>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400" kern="0" dirty="0">
                  <a:solidFill>
                    <a:srgbClr val="000000"/>
                  </a:solidFill>
                  <a:ea typeface="宋体" panose="02010600030101010101" pitchFamily="2" charset="-122"/>
                  <a:sym typeface="+mn-ea"/>
                </a:rPr>
                <a:t>数据库技术</a:t>
              </a:r>
              <a:endParaRPr kumimoji="0"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21" name="Line 31"/>
            <p:cNvSpPr>
              <a:spLocks noChangeShapeType="1"/>
            </p:cNvSpPr>
            <p:nvPr/>
          </p:nvSpPr>
          <p:spPr bwMode="auto">
            <a:xfrm>
              <a:off x="9060" y="3840"/>
              <a:ext cx="0" cy="1200"/>
            </a:xfrm>
            <a:prstGeom prst="line">
              <a:avLst/>
            </a:prstGeom>
            <a:noFill/>
            <a:ln w="28575">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21"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机器学习</a:t>
            </a:r>
          </a:p>
        </p:txBody>
      </p:sp>
      <p:sp>
        <p:nvSpPr>
          <p:cNvPr id="3" name="矩形 2"/>
          <p:cNvSpPr/>
          <p:nvPr/>
        </p:nvSpPr>
        <p:spPr>
          <a:xfrm>
            <a:off x="1032587" y="1767005"/>
            <a:ext cx="9380376" cy="4399915"/>
          </a:xfrm>
          <a:prstGeom prst="rect">
            <a:avLst/>
          </a:prstGeom>
        </p:spPr>
        <p:txBody>
          <a:bodyPr wrap="square">
            <a:spAutoFit/>
          </a:bodyPr>
          <a:lstStyle/>
          <a:p>
            <a:pPr marL="457200" indent="-457200">
              <a:buFont typeface="Wingdings" panose="05000000000000000000" charset="0"/>
              <a:buChar char="l"/>
            </a:pPr>
            <a:r>
              <a:rPr lang="zh-CN" altLang="en-US" sz="2800" dirty="0">
                <a:solidFill>
                  <a:srgbClr val="0070C0"/>
                </a:solidFill>
                <a:latin typeface="宋体" panose="02010600030101010101" pitchFamily="2" charset="-122"/>
                <a:ea typeface="宋体" panose="02010600030101010101" pitchFamily="2" charset="-122"/>
              </a:rPr>
              <a:t>定义</a:t>
            </a:r>
            <a:endParaRPr lang="en-US" altLang="zh-CN" sz="2800" dirty="0">
              <a:solidFill>
                <a:srgbClr val="0070C0"/>
              </a:solidFill>
              <a:latin typeface="宋体" panose="02010600030101010101" pitchFamily="2" charset="-122"/>
              <a:ea typeface="宋体" panose="02010600030101010101" pitchFamily="2" charset="-122"/>
            </a:endParaRPr>
          </a:p>
          <a:p>
            <a:pPr indent="457200"/>
            <a:r>
              <a:rPr lang="zh-CN" altLang="en-US" sz="2800" dirty="0">
                <a:latin typeface="宋体" panose="02010600030101010101" pitchFamily="2" charset="-122"/>
                <a:ea typeface="宋体" panose="02010600030101010101" pitchFamily="2" charset="-122"/>
              </a:rPr>
              <a:t>研究计算机怎样</a:t>
            </a:r>
            <a:r>
              <a:rPr lang="zh-CN" altLang="en-US" sz="2800" dirty="0">
                <a:solidFill>
                  <a:srgbClr val="FF0000"/>
                </a:solidFill>
                <a:latin typeface="宋体" panose="02010600030101010101" pitchFamily="2" charset="-122"/>
                <a:ea typeface="宋体" panose="02010600030101010101" pitchFamily="2" charset="-122"/>
              </a:rPr>
              <a:t>模拟或实现</a:t>
            </a:r>
            <a:r>
              <a:rPr lang="zh-CN" altLang="en-US" sz="2800" dirty="0">
                <a:latin typeface="宋体" panose="02010600030101010101" pitchFamily="2" charset="-122"/>
                <a:ea typeface="宋体" panose="02010600030101010101" pitchFamily="2" charset="-122"/>
              </a:rPr>
              <a:t>人类的学习行为，以</a:t>
            </a:r>
            <a:r>
              <a:rPr lang="zh-CN" altLang="en-US" sz="2800" dirty="0">
                <a:solidFill>
                  <a:srgbClr val="FF0000"/>
                </a:solidFill>
                <a:latin typeface="宋体" panose="02010600030101010101" pitchFamily="2" charset="-122"/>
                <a:ea typeface="宋体" panose="02010600030101010101" pitchFamily="2" charset="-122"/>
              </a:rPr>
              <a:t>获取新的知识或技能</a:t>
            </a:r>
            <a:r>
              <a:rPr lang="zh-CN" altLang="en-US" sz="2800" dirty="0">
                <a:latin typeface="宋体" panose="02010600030101010101" pitchFamily="2" charset="-122"/>
                <a:ea typeface="宋体" panose="02010600030101010101" pitchFamily="2" charset="-122"/>
              </a:rPr>
              <a:t>，重新组织已有的知识结构使之不断改善自身的性能。</a:t>
            </a:r>
          </a:p>
          <a:p>
            <a:endParaRPr lang="en-US" altLang="zh-CN" sz="2800" dirty="0">
              <a:latin typeface="宋体" panose="02010600030101010101" pitchFamily="2" charset="-122"/>
              <a:ea typeface="宋体" panose="02010600030101010101" pitchFamily="2" charset="-122"/>
            </a:endParaRPr>
          </a:p>
          <a:p>
            <a:pPr marL="457200" indent="-457200">
              <a:buFont typeface="Wingdings" panose="05000000000000000000" charset="0"/>
              <a:buChar char="l"/>
            </a:pPr>
            <a:r>
              <a:rPr lang="zh-CN" altLang="en-US" sz="2800" dirty="0">
                <a:solidFill>
                  <a:srgbClr val="0070C0"/>
                </a:solidFill>
                <a:latin typeface="宋体" panose="02010600030101010101" pitchFamily="2" charset="-122"/>
                <a:ea typeface="宋体" panose="02010600030101010101" pitchFamily="2" charset="-122"/>
              </a:rPr>
              <a:t>分类</a:t>
            </a:r>
            <a:endParaRPr lang="en-US" altLang="zh-CN" sz="2800" dirty="0">
              <a:solidFill>
                <a:srgbClr val="0070C0"/>
              </a:solidFill>
              <a:latin typeface="宋体" panose="02010600030101010101" pitchFamily="2" charset="-122"/>
              <a:ea typeface="宋体" panose="02010600030101010101" pitchFamily="2" charset="-122"/>
            </a:endParaRPr>
          </a:p>
          <a:p>
            <a:pPr marL="914400" lvl="1" indent="-457200">
              <a:buFont typeface="Wingdings" panose="05000000000000000000" charset="0"/>
              <a:buChar char="ü"/>
            </a:pPr>
            <a:r>
              <a:rPr lang="zh-CN" altLang="en-US" sz="2800" dirty="0">
                <a:solidFill>
                  <a:srgbClr val="0070C0"/>
                </a:solidFill>
                <a:latin typeface="宋体" panose="02010600030101010101" pitchFamily="2" charset="-122"/>
                <a:ea typeface="宋体" panose="02010600030101010101" pitchFamily="2" charset="-122"/>
              </a:rPr>
              <a:t>监督学习</a:t>
            </a:r>
            <a:endParaRPr lang="en-US" altLang="zh-CN" sz="2800" dirty="0">
              <a:solidFill>
                <a:srgbClr val="0070C0"/>
              </a:solidFill>
              <a:latin typeface="宋体" panose="02010600030101010101" pitchFamily="2" charset="-122"/>
              <a:ea typeface="宋体" panose="02010600030101010101" pitchFamily="2" charset="-122"/>
            </a:endParaRPr>
          </a:p>
          <a:p>
            <a:pPr marL="914400" lvl="1" indent="-457200">
              <a:buFont typeface="Wingdings" panose="05000000000000000000" charset="0"/>
              <a:buChar char="ü"/>
            </a:pPr>
            <a:r>
              <a:rPr lang="zh-CN" altLang="en-US" sz="2800" dirty="0">
                <a:solidFill>
                  <a:srgbClr val="0070C0"/>
                </a:solidFill>
                <a:latin typeface="宋体" panose="02010600030101010101" pitchFamily="2" charset="-122"/>
                <a:ea typeface="宋体" panose="02010600030101010101" pitchFamily="2" charset="-122"/>
              </a:rPr>
              <a:t>无监督学习</a:t>
            </a:r>
            <a:endParaRPr lang="en-US" altLang="zh-CN" sz="2800" dirty="0">
              <a:solidFill>
                <a:srgbClr val="0070C0"/>
              </a:solidFill>
              <a:latin typeface="宋体" panose="02010600030101010101" pitchFamily="2" charset="-122"/>
              <a:ea typeface="宋体" panose="02010600030101010101" pitchFamily="2" charset="-122"/>
            </a:endParaRPr>
          </a:p>
          <a:p>
            <a:pPr marL="914400" lvl="1" indent="-457200">
              <a:buFont typeface="Wingdings" panose="05000000000000000000" charset="0"/>
              <a:buChar char="ü"/>
            </a:pPr>
            <a:r>
              <a:rPr lang="zh-CN" altLang="en-US" sz="2800" dirty="0">
                <a:solidFill>
                  <a:srgbClr val="0070C0"/>
                </a:solidFill>
                <a:latin typeface="宋体" panose="02010600030101010101" pitchFamily="2" charset="-122"/>
                <a:ea typeface="宋体" panose="02010600030101010101" pitchFamily="2" charset="-122"/>
              </a:rPr>
              <a:t>半监督学习</a:t>
            </a:r>
            <a:endParaRPr lang="en-US" altLang="zh-CN" sz="2800" dirty="0">
              <a:solidFill>
                <a:srgbClr val="0070C0"/>
              </a:solidFill>
              <a:latin typeface="宋体" panose="02010600030101010101" pitchFamily="2" charset="-122"/>
              <a:ea typeface="宋体" panose="02010600030101010101" pitchFamily="2" charset="-122"/>
            </a:endParaRPr>
          </a:p>
          <a:p>
            <a:pPr marL="914400" lvl="1" indent="-457200">
              <a:buFont typeface="Wingdings" panose="05000000000000000000" charset="0"/>
              <a:buChar char="ü"/>
            </a:pPr>
            <a:r>
              <a:rPr lang="zh-CN" altLang="en-US" sz="2800" dirty="0">
                <a:solidFill>
                  <a:srgbClr val="0070C0"/>
                </a:solidFill>
                <a:latin typeface="宋体" panose="02010600030101010101" pitchFamily="2" charset="-122"/>
                <a:ea typeface="宋体" panose="02010600030101010101" pitchFamily="2" charset="-122"/>
              </a:rPr>
              <a:t>主动学习</a:t>
            </a:r>
            <a:endParaRPr lang="en-US" altLang="zh-CN" sz="2800" dirty="0">
              <a:solidFill>
                <a:srgbClr val="0070C0"/>
              </a:solidFill>
              <a:latin typeface="宋体" panose="02010600030101010101" pitchFamily="2" charset="-122"/>
              <a:ea typeface="宋体" panose="02010600030101010101"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1.1 </a:t>
            </a:r>
            <a:r>
              <a:rPr lang="zh-CN" altLang="en-US" u="sng" dirty="0"/>
              <a:t>为什么要数据挖掘</a:t>
            </a:r>
          </a:p>
        </p:txBody>
      </p:sp>
      <p:sp>
        <p:nvSpPr>
          <p:cNvPr id="6" name="Rectangle 1027"/>
          <p:cNvSpPr txBox="1">
            <a:spLocks noChangeArrowheads="1"/>
          </p:cNvSpPr>
          <p:nvPr/>
        </p:nvSpPr>
        <p:spPr bwMode="auto">
          <a:xfrm>
            <a:off x="657720" y="1508505"/>
            <a:ext cx="11046864" cy="476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10000"/>
              </a:lnSpc>
              <a:buFont typeface="Wingdings" panose="05000000000000000000" charset="0"/>
              <a:buChar char="l"/>
            </a:pPr>
            <a:r>
              <a:rPr lang="en-US" altLang="zh-CN" sz="2000" kern="0" dirty="0">
                <a:ea typeface="宋体" panose="02010600030101010101" pitchFamily="2" charset="-122"/>
              </a:rPr>
              <a:t>1960s-1970s:</a:t>
            </a:r>
          </a:p>
          <a:p>
            <a:pPr lvl="1" eaLnBrk="1" hangingPunct="1">
              <a:lnSpc>
                <a:spcPct val="110000"/>
              </a:lnSpc>
            </a:pPr>
            <a:r>
              <a:rPr lang="zh-CN" altLang="en-US" sz="2000" kern="0" dirty="0">
                <a:ea typeface="宋体" panose="02010600030101010101" pitchFamily="2" charset="-122"/>
              </a:rPr>
              <a:t>数据收集</a:t>
            </a:r>
            <a:r>
              <a:rPr lang="en-US" altLang="zh-CN" sz="2000" kern="0" dirty="0">
                <a:ea typeface="宋体" panose="02010600030101010101" pitchFamily="2" charset="-122"/>
              </a:rPr>
              <a:t>, </a:t>
            </a:r>
            <a:r>
              <a:rPr lang="zh-CN" altLang="en-US" sz="2000" kern="0" dirty="0">
                <a:ea typeface="宋体" panose="02010600030101010101" pitchFamily="2" charset="-122"/>
              </a:rPr>
              <a:t>数据库系统</a:t>
            </a:r>
            <a:r>
              <a:rPr lang="en-US" altLang="zh-CN" sz="2000" kern="0" dirty="0">
                <a:ea typeface="宋体" panose="02010600030101010101" pitchFamily="2" charset="-122"/>
              </a:rPr>
              <a:t>, </a:t>
            </a:r>
            <a:r>
              <a:rPr lang="zh-CN" altLang="en-US" sz="2000" kern="0" dirty="0">
                <a:ea typeface="宋体" panose="02010600030101010101" pitchFamily="2" charset="-122"/>
              </a:rPr>
              <a:t>原始文件处理</a:t>
            </a:r>
            <a:endParaRPr lang="en-US" altLang="zh-CN" sz="2000" kern="0" dirty="0">
              <a:ea typeface="宋体" panose="02010600030101010101" pitchFamily="2" charset="-122"/>
            </a:endParaRPr>
          </a:p>
          <a:p>
            <a:pPr lvl="1" eaLnBrk="1" hangingPunct="1">
              <a:lnSpc>
                <a:spcPct val="110000"/>
              </a:lnSpc>
            </a:pPr>
            <a:r>
              <a:rPr lang="zh-CN" altLang="en-US" sz="2000" kern="0" dirty="0">
                <a:ea typeface="宋体" panose="02010600030101010101" pitchFamily="2" charset="-122"/>
              </a:rPr>
              <a:t>数据库管理系统，关系数据库</a:t>
            </a:r>
            <a:endParaRPr lang="en-US" altLang="zh-CN" sz="2000" kern="0" dirty="0">
              <a:ea typeface="宋体" panose="02010600030101010101" pitchFamily="2" charset="-122"/>
            </a:endParaRPr>
          </a:p>
          <a:p>
            <a:pPr eaLnBrk="1" hangingPunct="1">
              <a:lnSpc>
                <a:spcPct val="110000"/>
              </a:lnSpc>
              <a:buFont typeface="Wingdings" panose="05000000000000000000" charset="0"/>
              <a:buChar char="l"/>
            </a:pPr>
            <a:r>
              <a:rPr lang="en-US" altLang="zh-CN" sz="2000" kern="0" dirty="0">
                <a:ea typeface="宋体" panose="02010600030101010101" pitchFamily="2" charset="-122"/>
              </a:rPr>
              <a:t>1980s-1990s: </a:t>
            </a:r>
          </a:p>
          <a:p>
            <a:pPr lvl="1" eaLnBrk="1" hangingPunct="1">
              <a:lnSpc>
                <a:spcPct val="110000"/>
              </a:lnSpc>
            </a:pPr>
            <a:r>
              <a:rPr lang="zh-CN" altLang="en-US" sz="2000" kern="0" dirty="0">
                <a:ea typeface="宋体" panose="02010600030101010101" pitchFamily="2" charset="-122"/>
              </a:rPr>
              <a:t>高级数据库系统，扩充关系的、对象</a:t>
            </a:r>
            <a:r>
              <a:rPr lang="en-US" altLang="zh-CN" sz="2000" kern="0" dirty="0">
                <a:ea typeface="宋体" panose="02010600030101010101" pitchFamily="2" charset="-122"/>
              </a:rPr>
              <a:t>-</a:t>
            </a:r>
            <a:r>
              <a:rPr lang="zh-CN" altLang="en-US" sz="2000" kern="0" dirty="0">
                <a:ea typeface="宋体" panose="02010600030101010101" pitchFamily="2" charset="-122"/>
              </a:rPr>
              <a:t>关系的、演绎的数据库系统，面向应用的数据库系统</a:t>
            </a:r>
            <a:endParaRPr lang="en-US" altLang="zh-CN" sz="2000" kern="0" dirty="0">
              <a:ea typeface="宋体" panose="02010600030101010101" pitchFamily="2" charset="-122"/>
            </a:endParaRPr>
          </a:p>
          <a:p>
            <a:pPr lvl="1" eaLnBrk="1" hangingPunct="1">
              <a:lnSpc>
                <a:spcPct val="110000"/>
              </a:lnSpc>
            </a:pPr>
            <a:r>
              <a:rPr lang="zh-CN" altLang="en-US" sz="2000" kern="0" dirty="0">
                <a:ea typeface="宋体" panose="02010600030101010101" pitchFamily="2" charset="-122"/>
              </a:rPr>
              <a:t>数据挖掘，数据仓库，多媒体数据库，基于</a:t>
            </a:r>
            <a:r>
              <a:rPr lang="en-US" altLang="zh-CN" sz="2000" kern="0" dirty="0">
                <a:ea typeface="宋体" panose="02010600030101010101" pitchFamily="2" charset="-122"/>
              </a:rPr>
              <a:t>web</a:t>
            </a:r>
            <a:r>
              <a:rPr lang="zh-CN" altLang="en-US" sz="2000" kern="0" dirty="0">
                <a:ea typeface="宋体" panose="02010600030101010101" pitchFamily="2" charset="-122"/>
              </a:rPr>
              <a:t>的数据库等</a:t>
            </a:r>
            <a:endParaRPr lang="en-US" altLang="zh-CN" sz="2000" kern="0" dirty="0">
              <a:ea typeface="宋体" panose="02010600030101010101" pitchFamily="2" charset="-122"/>
            </a:endParaRPr>
          </a:p>
          <a:p>
            <a:pPr marL="342900" lvl="1" indent="-342900" eaLnBrk="1" hangingPunct="1">
              <a:lnSpc>
                <a:spcPct val="110000"/>
              </a:lnSpc>
              <a:buSzPct val="60000"/>
              <a:buFont typeface="Wingdings" panose="05000000000000000000" charset="0"/>
              <a:buChar char="l"/>
            </a:pPr>
            <a:r>
              <a:rPr lang="en-US" altLang="zh-CN" sz="2000" kern="0" dirty="0">
                <a:ea typeface="宋体" panose="02010600030101010101" pitchFamily="2" charset="-122"/>
              </a:rPr>
              <a:t>2000s</a:t>
            </a:r>
          </a:p>
          <a:p>
            <a:pPr lvl="1" eaLnBrk="1" hangingPunct="1">
              <a:lnSpc>
                <a:spcPct val="110000"/>
              </a:lnSpc>
            </a:pPr>
            <a:r>
              <a:rPr lang="zh-CN" altLang="en-US" sz="2000" kern="0" dirty="0">
                <a:ea typeface="宋体" panose="02010600030101010101" pitchFamily="2" charset="-122"/>
              </a:rPr>
              <a:t>流数据的管理和挖掘</a:t>
            </a:r>
            <a:endParaRPr lang="en-US" altLang="zh-CN" sz="2000" kern="0" dirty="0">
              <a:ea typeface="宋体" panose="02010600030101010101" pitchFamily="2" charset="-122"/>
            </a:endParaRPr>
          </a:p>
          <a:p>
            <a:pPr lvl="1" eaLnBrk="1" hangingPunct="1">
              <a:lnSpc>
                <a:spcPct val="110000"/>
              </a:lnSpc>
            </a:pPr>
            <a:r>
              <a:rPr lang="zh-CN" altLang="en-US" sz="2000" kern="0" dirty="0">
                <a:ea typeface="宋体" panose="02010600030101010101" pitchFamily="2" charset="-122"/>
              </a:rPr>
              <a:t>数据挖掘的应用</a:t>
            </a:r>
            <a:endParaRPr lang="en-US" altLang="zh-CN" sz="2000" kern="0" dirty="0">
              <a:ea typeface="宋体" panose="02010600030101010101" pitchFamily="2" charset="-122"/>
            </a:endParaRPr>
          </a:p>
          <a:p>
            <a:pPr lvl="1" eaLnBrk="1" hangingPunct="1">
              <a:lnSpc>
                <a:spcPct val="110000"/>
              </a:lnSpc>
            </a:pPr>
            <a:r>
              <a:rPr lang="en-US" altLang="zh-CN" sz="2000" kern="0" dirty="0">
                <a:ea typeface="宋体" panose="02010600030101010101" pitchFamily="2" charset="-122"/>
              </a:rPr>
              <a:t>Web </a:t>
            </a:r>
            <a:r>
              <a:rPr lang="zh-CN" altLang="en-US" sz="2000" kern="0" dirty="0">
                <a:ea typeface="宋体" panose="02010600030101010101" pitchFamily="2" charset="-122"/>
              </a:rPr>
              <a:t>技术</a:t>
            </a:r>
            <a:r>
              <a:rPr lang="en-US" altLang="zh-CN" sz="2000" kern="0" dirty="0">
                <a:ea typeface="宋体" panose="02010600030101010101" pitchFamily="2" charset="-122"/>
              </a:rPr>
              <a:t>(XML, </a:t>
            </a:r>
            <a:r>
              <a:rPr lang="zh-CN" altLang="en-US" sz="2000" kern="0" dirty="0">
                <a:ea typeface="宋体" panose="02010600030101010101" pitchFamily="2" charset="-122"/>
              </a:rPr>
              <a:t>数据集成</a:t>
            </a:r>
            <a:r>
              <a:rPr lang="en-US" altLang="zh-CN" sz="2000" kern="0" dirty="0">
                <a:ea typeface="宋体" panose="02010600030101010101" pitchFamily="2" charset="-122"/>
              </a:rPr>
              <a:t>) </a:t>
            </a:r>
            <a:r>
              <a:rPr lang="zh-CN" altLang="en-US" sz="2000" kern="0" dirty="0">
                <a:ea typeface="宋体" panose="02010600030101010101" pitchFamily="2" charset="-122"/>
              </a:rPr>
              <a:t>以及全局网络信息系统</a:t>
            </a:r>
            <a:endParaRPr lang="en-US" altLang="zh-CN" sz="2000" kern="0" dirty="0">
              <a:ea typeface="宋体" panose="02010600030101010101" pitchFamily="2" charset="-122"/>
            </a:endParaRPr>
          </a:p>
          <a:p>
            <a:pPr marL="342900" lvl="1" indent="-342900" eaLnBrk="1" hangingPunct="1">
              <a:lnSpc>
                <a:spcPct val="110000"/>
              </a:lnSpc>
              <a:buSzPct val="60000"/>
              <a:buFont typeface="Wingdings" panose="05000000000000000000" charset="0"/>
              <a:buChar char="l"/>
            </a:pPr>
            <a:r>
              <a:rPr lang="en-US" altLang="zh-CN" sz="2000" kern="0" dirty="0">
                <a:ea typeface="宋体" panose="02010600030101010101" pitchFamily="2" charset="-122"/>
              </a:rPr>
              <a:t>2010s  </a:t>
            </a:r>
          </a:p>
          <a:p>
            <a:pPr lvl="1" eaLnBrk="1" hangingPunct="1">
              <a:lnSpc>
                <a:spcPct val="110000"/>
              </a:lnSpc>
            </a:pPr>
            <a:r>
              <a:rPr lang="zh-CN" altLang="en-US" sz="2000" kern="0" dirty="0">
                <a:ea typeface="宋体" panose="02010600030101010101" pitchFamily="2" charset="-122"/>
              </a:rPr>
              <a:t>非关系型数据库</a:t>
            </a:r>
            <a:endParaRPr lang="en-US" altLang="zh-CN" sz="2000" kern="0" dirty="0">
              <a:ea typeface="宋体" panose="02010600030101010101" pitchFamily="2" charset="-122"/>
            </a:endParaRPr>
          </a:p>
        </p:txBody>
      </p:sp>
      <p:sp>
        <p:nvSpPr>
          <p:cNvPr id="8" name="矩形 7"/>
          <p:cNvSpPr/>
          <p:nvPr/>
        </p:nvSpPr>
        <p:spPr>
          <a:xfrm>
            <a:off x="461776" y="915263"/>
            <a:ext cx="4246880" cy="583565"/>
          </a:xfrm>
          <a:prstGeom prst="rect">
            <a:avLst/>
          </a:prstGeom>
        </p:spPr>
        <p:txBody>
          <a:bodyPr wrap="none">
            <a:spAutoFit/>
          </a:bodyPr>
          <a:lstStyle/>
          <a:p>
            <a:pPr marL="457200" marR="0" lvl="0" indent="-457200" defTabSz="914400" eaLnBrk="1" fontAlgn="auto" latinLnBrk="0" hangingPunct="1">
              <a:lnSpc>
                <a:spcPct val="100000"/>
              </a:lnSpc>
              <a:spcBef>
                <a:spcPts val="0"/>
              </a:spcBef>
              <a:spcAft>
                <a:spcPts val="0"/>
              </a:spcAft>
              <a:buClrTx/>
              <a:buSzTx/>
              <a:buFont typeface="Wingdings" panose="05000000000000000000" charset="0"/>
              <a:buChar char="Ø"/>
              <a:defRPr/>
            </a:pPr>
            <a:r>
              <a:rPr kumimoji="0" lang="zh-CN" altLang="en-US" sz="3200" b="0" i="0" u="none" strike="noStrike" kern="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panose="02020603050405020304" pitchFamily="18" charset="0"/>
                <a:ea typeface="华文中宋" panose="02010600040101010101" charset="-122"/>
                <a:cs typeface="+mj-cs"/>
              </a:rPr>
              <a:t>信息技术的发展历史</a:t>
            </a:r>
            <a:endParaRPr kumimoji="0" lang="zh-CN" altLang="en-US" sz="1200" b="0" i="0" u="none" strike="noStrike" kern="0" cap="none" spc="0" normalizeH="0" baseline="0" noProof="0" dirty="0">
              <a:ln>
                <a:noFill/>
              </a:ln>
              <a:solidFill>
                <a:srgbClr val="0070C0"/>
              </a:solidFill>
              <a:effectLst/>
              <a:uLnTx/>
              <a:uFillTx/>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21" name="标题 1"/>
          <p:cNvSpPr txBox="1"/>
          <p:nvPr/>
        </p:nvSpPr>
        <p:spPr>
          <a:xfrm>
            <a:off x="314131" y="666524"/>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监督学习</a:t>
            </a:r>
          </a:p>
        </p:txBody>
      </p:sp>
      <p:sp>
        <p:nvSpPr>
          <p:cNvPr id="3" name="矩形 2"/>
          <p:cNvSpPr/>
          <p:nvPr/>
        </p:nvSpPr>
        <p:spPr>
          <a:xfrm>
            <a:off x="1051249" y="1728092"/>
            <a:ext cx="9380376" cy="4492625"/>
          </a:xfrm>
          <a:prstGeom prst="rect">
            <a:avLst/>
          </a:prstGeom>
        </p:spPr>
        <p:txBody>
          <a:bodyPr wrap="square">
            <a:spAutoFit/>
          </a:bodyPr>
          <a:lstStyle/>
          <a:p>
            <a:pPr marL="457200" indent="-457200">
              <a:buFont typeface="Wingdings" panose="05000000000000000000" charset="0"/>
              <a:buChar char="l"/>
            </a:pPr>
            <a:r>
              <a:rPr lang="zh-CN" altLang="en-US" sz="2600" dirty="0">
                <a:solidFill>
                  <a:srgbClr val="0070C0"/>
                </a:solidFill>
                <a:latin typeface="宋体" panose="02010600030101010101" pitchFamily="2" charset="-122"/>
                <a:ea typeface="宋体" panose="02010600030101010101" pitchFamily="2" charset="-122"/>
              </a:rPr>
              <a:t>定义</a:t>
            </a:r>
            <a:endParaRPr lang="en-US" altLang="zh-CN" sz="2600" dirty="0">
              <a:solidFill>
                <a:srgbClr val="0070C0"/>
              </a:solidFill>
              <a:latin typeface="宋体" panose="02010600030101010101" pitchFamily="2" charset="-122"/>
              <a:ea typeface="宋体" panose="02010600030101010101" pitchFamily="2" charset="-122"/>
            </a:endParaRPr>
          </a:p>
          <a:p>
            <a:pPr indent="457200"/>
            <a:r>
              <a:rPr lang="zh-CN" altLang="en-US" sz="2600" dirty="0">
                <a:latin typeface="宋体" panose="02010600030101010101" pitchFamily="2" charset="-122"/>
                <a:ea typeface="宋体" panose="02010600030101010101" pitchFamily="2" charset="-122"/>
              </a:rPr>
              <a:t>通过对大量</a:t>
            </a:r>
            <a:r>
              <a:rPr lang="zh-CN" altLang="en-US" sz="2600" dirty="0">
                <a:solidFill>
                  <a:srgbClr val="FF0000"/>
                </a:solidFill>
                <a:latin typeface="宋体" panose="02010600030101010101" pitchFamily="2" charset="-122"/>
                <a:ea typeface="宋体" panose="02010600030101010101" pitchFamily="2" charset="-122"/>
              </a:rPr>
              <a:t>已知分类或输出结果值</a:t>
            </a:r>
            <a:r>
              <a:rPr lang="zh-CN" altLang="en-US" sz="2600" dirty="0">
                <a:latin typeface="宋体" panose="02010600030101010101" pitchFamily="2" charset="-122"/>
                <a:ea typeface="宋体" panose="02010600030101010101" pitchFamily="2" charset="-122"/>
              </a:rPr>
              <a:t>的实例进行训练，调整模型的结构，达到建立能够准确分类或预测未知模型的目的。这种基于归纳的概念学习过程被称为有指导（监督）的学习。</a:t>
            </a:r>
            <a:endParaRPr lang="en-US" altLang="zh-CN" sz="2600" dirty="0">
              <a:latin typeface="宋体" panose="02010600030101010101" pitchFamily="2" charset="-122"/>
              <a:ea typeface="宋体" panose="02010600030101010101" pitchFamily="2" charset="-122"/>
            </a:endParaRPr>
          </a:p>
          <a:p>
            <a:pPr marL="457200" indent="-457200">
              <a:buFont typeface="Wingdings" panose="05000000000000000000" charset="0"/>
              <a:buChar char="l"/>
            </a:pPr>
            <a:r>
              <a:rPr lang="zh-CN" altLang="zh-CN" sz="2600" dirty="0">
                <a:solidFill>
                  <a:srgbClr val="0070C0"/>
                </a:solidFill>
                <a:latin typeface="宋体" panose="02010600030101010101" pitchFamily="2" charset="-122"/>
                <a:ea typeface="宋体" panose="02010600030101010101" pitchFamily="2" charset="-122"/>
              </a:rPr>
              <a:t>数据实例（</a:t>
            </a:r>
            <a:r>
              <a:rPr lang="en-US" altLang="zh-CN" sz="2600" dirty="0">
                <a:solidFill>
                  <a:srgbClr val="0070C0"/>
                </a:solidFill>
                <a:latin typeface="宋体" panose="02010600030101010101" pitchFamily="2" charset="-122"/>
                <a:ea typeface="宋体" panose="02010600030101010101" pitchFamily="2" charset="-122"/>
              </a:rPr>
              <a:t>Instance</a:t>
            </a:r>
            <a:r>
              <a:rPr lang="zh-CN" altLang="zh-CN" sz="2600" dirty="0">
                <a:solidFill>
                  <a:srgbClr val="0070C0"/>
                </a:solidFill>
                <a:latin typeface="宋体" panose="02010600030101010101" pitchFamily="2" charset="-122"/>
                <a:ea typeface="宋体" panose="02010600030101010101" pitchFamily="2" charset="-122"/>
              </a:rPr>
              <a:t>）</a:t>
            </a:r>
            <a:endParaRPr lang="en-US" altLang="zh-CN" sz="2600" dirty="0">
              <a:solidFill>
                <a:srgbClr val="0070C0"/>
              </a:solidFill>
              <a:latin typeface="宋体" panose="02010600030101010101" pitchFamily="2" charset="-122"/>
              <a:ea typeface="宋体" panose="02010600030101010101" pitchFamily="2" charset="-122"/>
            </a:endParaRPr>
          </a:p>
          <a:p>
            <a:pPr lvl="1"/>
            <a:r>
              <a:rPr lang="zh-CN" altLang="zh-CN" sz="2600" dirty="0">
                <a:latin typeface="宋体" panose="02010600030101010101" pitchFamily="2" charset="-122"/>
                <a:ea typeface="宋体" panose="02010600030101010101" pitchFamily="2" charset="-122"/>
              </a:rPr>
              <a:t>用于有指导学习的样本数据</a:t>
            </a:r>
            <a:r>
              <a:rPr lang="zh-CN" altLang="en-US" sz="2600" dirty="0">
                <a:latin typeface="宋体" panose="02010600030101010101" pitchFamily="2" charset="-122"/>
                <a:ea typeface="宋体" panose="02010600030101010101" pitchFamily="2" charset="-122"/>
              </a:rPr>
              <a:t>。</a:t>
            </a:r>
            <a:endParaRPr lang="en-US" altLang="zh-CN" sz="2600" dirty="0">
              <a:latin typeface="宋体" panose="02010600030101010101" pitchFamily="2" charset="-122"/>
              <a:ea typeface="宋体" panose="02010600030101010101" pitchFamily="2" charset="-122"/>
            </a:endParaRPr>
          </a:p>
          <a:p>
            <a:pPr marL="457200" indent="-457200">
              <a:buFont typeface="Wingdings" panose="05000000000000000000" charset="0"/>
              <a:buChar char="l"/>
            </a:pPr>
            <a:r>
              <a:rPr lang="zh-CN" altLang="zh-CN" sz="2600" dirty="0">
                <a:solidFill>
                  <a:srgbClr val="0070C0"/>
                </a:solidFill>
                <a:latin typeface="宋体" panose="02010600030101010101" pitchFamily="2" charset="-122"/>
                <a:ea typeface="宋体" panose="02010600030101010101" pitchFamily="2" charset="-122"/>
              </a:rPr>
              <a:t>训练实例（</a:t>
            </a:r>
            <a:r>
              <a:rPr lang="en-US" altLang="zh-CN" sz="2600" dirty="0">
                <a:solidFill>
                  <a:srgbClr val="0070C0"/>
                </a:solidFill>
                <a:latin typeface="宋体" panose="02010600030101010101" pitchFamily="2" charset="-122"/>
                <a:ea typeface="宋体" panose="02010600030101010101" pitchFamily="2" charset="-122"/>
              </a:rPr>
              <a:t>Training Instance</a:t>
            </a:r>
            <a:r>
              <a:rPr lang="zh-CN" altLang="zh-CN" sz="2600" dirty="0">
                <a:solidFill>
                  <a:srgbClr val="0070C0"/>
                </a:solidFill>
                <a:latin typeface="宋体" panose="02010600030101010101" pitchFamily="2" charset="-122"/>
                <a:ea typeface="宋体" panose="02010600030101010101" pitchFamily="2" charset="-122"/>
              </a:rPr>
              <a:t>）</a:t>
            </a:r>
            <a:endParaRPr lang="en-US" altLang="zh-CN" sz="2600" dirty="0">
              <a:solidFill>
                <a:srgbClr val="0070C0"/>
              </a:solidFill>
              <a:latin typeface="宋体" panose="02010600030101010101" pitchFamily="2" charset="-122"/>
              <a:ea typeface="宋体" panose="02010600030101010101" pitchFamily="2" charset="-122"/>
            </a:endParaRPr>
          </a:p>
          <a:p>
            <a:pPr lvl="1"/>
            <a:r>
              <a:rPr lang="zh-CN" altLang="zh-CN" sz="2600" dirty="0">
                <a:latin typeface="宋体" panose="02010600030101010101" pitchFamily="2" charset="-122"/>
                <a:ea typeface="宋体" panose="02010600030101010101" pitchFamily="2" charset="-122"/>
              </a:rPr>
              <a:t>用于训练的实例</a:t>
            </a:r>
            <a:r>
              <a:rPr lang="zh-CN" altLang="en-US" sz="2600" dirty="0">
                <a:latin typeface="宋体" panose="02010600030101010101" pitchFamily="2" charset="-122"/>
                <a:ea typeface="宋体" panose="02010600030101010101" pitchFamily="2" charset="-122"/>
              </a:rPr>
              <a:t>。</a:t>
            </a:r>
            <a:endParaRPr lang="en-US" altLang="zh-CN" sz="2600" dirty="0">
              <a:latin typeface="宋体" panose="02010600030101010101" pitchFamily="2" charset="-122"/>
              <a:ea typeface="宋体" panose="02010600030101010101" pitchFamily="2" charset="-122"/>
            </a:endParaRPr>
          </a:p>
          <a:p>
            <a:pPr marL="457200" indent="-457200">
              <a:buFont typeface="Wingdings" panose="05000000000000000000" charset="0"/>
              <a:buChar char="l"/>
            </a:pPr>
            <a:r>
              <a:rPr lang="zh-CN" altLang="zh-CN" sz="2600" dirty="0">
                <a:solidFill>
                  <a:srgbClr val="0070C0"/>
                </a:solidFill>
                <a:latin typeface="宋体" panose="02010600030101010101" pitchFamily="2" charset="-122"/>
                <a:ea typeface="宋体" panose="02010600030101010101" pitchFamily="2" charset="-122"/>
              </a:rPr>
              <a:t>检验实例（</a:t>
            </a:r>
            <a:r>
              <a:rPr lang="en-US" altLang="zh-CN" sz="2600" dirty="0">
                <a:solidFill>
                  <a:srgbClr val="0070C0"/>
                </a:solidFill>
                <a:latin typeface="宋体" panose="02010600030101010101" pitchFamily="2" charset="-122"/>
                <a:ea typeface="宋体" panose="02010600030101010101" pitchFamily="2" charset="-122"/>
              </a:rPr>
              <a:t>Test Instance</a:t>
            </a:r>
            <a:r>
              <a:rPr lang="zh-CN" altLang="zh-CN" sz="2600" dirty="0">
                <a:solidFill>
                  <a:srgbClr val="0070C0"/>
                </a:solidFill>
                <a:latin typeface="宋体" panose="02010600030101010101" pitchFamily="2" charset="-122"/>
                <a:ea typeface="宋体" panose="02010600030101010101" pitchFamily="2" charset="-122"/>
              </a:rPr>
              <a:t>）</a:t>
            </a:r>
            <a:endParaRPr lang="en-US" altLang="zh-CN" sz="2600" dirty="0">
              <a:solidFill>
                <a:srgbClr val="0070C0"/>
              </a:solidFill>
              <a:latin typeface="宋体" panose="02010600030101010101" pitchFamily="2" charset="-122"/>
              <a:ea typeface="宋体" panose="02010600030101010101" pitchFamily="2" charset="-122"/>
            </a:endParaRPr>
          </a:p>
          <a:p>
            <a:pPr lvl="1"/>
            <a:r>
              <a:rPr lang="zh-CN" altLang="zh-CN" sz="2600" dirty="0">
                <a:latin typeface="宋体" panose="02010600030101010101" pitchFamily="2" charset="-122"/>
                <a:ea typeface="宋体" panose="02010600030101010101" pitchFamily="2" charset="-122"/>
              </a:rPr>
              <a:t>分类模型建立完成后，经过检验实例进行检验，判断模型是否能够很好地应用在未知实例的分类或预测中。</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21"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无监督学习</a:t>
            </a:r>
          </a:p>
        </p:txBody>
      </p:sp>
      <p:sp>
        <p:nvSpPr>
          <p:cNvPr id="3" name="矩形 2"/>
          <p:cNvSpPr/>
          <p:nvPr/>
        </p:nvSpPr>
        <p:spPr>
          <a:xfrm>
            <a:off x="1032587" y="1807010"/>
            <a:ext cx="9380376" cy="1999615"/>
          </a:xfrm>
          <a:prstGeom prst="rect">
            <a:avLst/>
          </a:prstGeom>
        </p:spPr>
        <p:txBody>
          <a:bodyPr wrap="square">
            <a:spAutoFit/>
          </a:bodyPr>
          <a:lstStyle/>
          <a:p>
            <a:pPr marL="342900" indent="-342900">
              <a:buFont typeface="Wingdings" panose="05000000000000000000" charset="0"/>
              <a:buChar char="l"/>
            </a:pPr>
            <a:r>
              <a:rPr lang="zh-CN" altLang="en-US" sz="2400" dirty="0">
                <a:solidFill>
                  <a:srgbClr val="0070C0"/>
                </a:solidFill>
                <a:latin typeface="宋体" panose="02010600030101010101" pitchFamily="2" charset="-122"/>
                <a:ea typeface="宋体" panose="02010600030101010101" pitchFamily="2" charset="-122"/>
              </a:rPr>
              <a:t>定义</a:t>
            </a:r>
            <a:endParaRPr lang="en-US" altLang="zh-CN" sz="2400" dirty="0">
              <a:solidFill>
                <a:srgbClr val="0070C0"/>
              </a:solidFill>
              <a:latin typeface="宋体" panose="02010600030101010101" pitchFamily="2" charset="-122"/>
              <a:ea typeface="宋体" panose="02010600030101010101" pitchFamily="2" charset="-122"/>
            </a:endParaRPr>
          </a:p>
          <a:p>
            <a:pPr indent="457200"/>
            <a:r>
              <a:rPr lang="zh-CN" altLang="en-US" sz="2400" dirty="0">
                <a:latin typeface="宋体" panose="02010600030101010101" pitchFamily="2" charset="-122"/>
                <a:ea typeface="宋体" panose="02010600030101010101" pitchFamily="2" charset="-122"/>
              </a:rPr>
              <a:t>在学习训练之前，</a:t>
            </a:r>
            <a:r>
              <a:rPr lang="zh-CN" altLang="en-US" sz="2400" dirty="0">
                <a:solidFill>
                  <a:srgbClr val="FF0000"/>
                </a:solidFill>
                <a:latin typeface="宋体" panose="02010600030101010101" pitchFamily="2" charset="-122"/>
                <a:ea typeface="宋体" panose="02010600030101010101" pitchFamily="2" charset="-122"/>
              </a:rPr>
              <a:t>无预先定义好分类的实例</a:t>
            </a:r>
            <a:r>
              <a:rPr lang="zh-CN" altLang="en-US" sz="2400" dirty="0">
                <a:latin typeface="宋体" panose="02010600030101010101" pitchFamily="2" charset="-122"/>
                <a:ea typeface="宋体" panose="02010600030101010101" pitchFamily="2" charset="-122"/>
              </a:rPr>
              <a:t>，数据实例按照某种</a:t>
            </a:r>
            <a:r>
              <a:rPr lang="zh-CN" altLang="en-US" sz="2800" dirty="0">
                <a:latin typeface="宋体" panose="02010600030101010101" pitchFamily="2" charset="-122"/>
                <a:ea typeface="宋体" panose="02010600030101010101" pitchFamily="2" charset="-122"/>
              </a:rPr>
              <a:t>相似性</a:t>
            </a:r>
            <a:r>
              <a:rPr lang="zh-CN" altLang="en-US" sz="2400" dirty="0">
                <a:latin typeface="宋体" panose="02010600030101010101" pitchFamily="2" charset="-122"/>
                <a:ea typeface="宋体" panose="02010600030101010101" pitchFamily="2" charset="-122"/>
              </a:rPr>
              <a:t>度量方法，计算实例之间的相似程度，将最为相似的实例聚类在一个组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簇（</a:t>
            </a:r>
            <a:r>
              <a:rPr lang="en-US" altLang="zh-CN" sz="2400" dirty="0">
                <a:latin typeface="宋体" panose="02010600030101010101" pitchFamily="2" charset="-122"/>
                <a:ea typeface="宋体" panose="02010600030101010101" pitchFamily="2" charset="-122"/>
              </a:rPr>
              <a:t>Cluster</a:t>
            </a:r>
            <a:r>
              <a:rPr lang="zh-CN" altLang="en-US" sz="2400" dirty="0">
                <a:latin typeface="宋体" panose="02010600030101010101" pitchFamily="2" charset="-122"/>
                <a:ea typeface="宋体" panose="02010600030101010101" pitchFamily="2" charset="-122"/>
              </a:rPr>
              <a:t>）中，再解释和理解每个簇的含义，从中发现聚类的意义。</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21"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半监督学习</a:t>
            </a:r>
          </a:p>
        </p:txBody>
      </p:sp>
      <p:sp>
        <p:nvSpPr>
          <p:cNvPr id="3" name="矩形 2"/>
          <p:cNvSpPr/>
          <p:nvPr/>
        </p:nvSpPr>
        <p:spPr>
          <a:xfrm>
            <a:off x="1032587" y="1801295"/>
            <a:ext cx="9380376" cy="2245360"/>
          </a:xfrm>
          <a:prstGeom prst="rect">
            <a:avLst/>
          </a:prstGeom>
        </p:spPr>
        <p:txBody>
          <a:bodyPr wrap="square">
            <a:spAutoFit/>
          </a:bodyPr>
          <a:lstStyle/>
          <a:p>
            <a:pPr marL="457200" indent="-457200">
              <a:buFont typeface="Wingdings" panose="05000000000000000000" charset="0"/>
              <a:buChar char="l"/>
            </a:pPr>
            <a:r>
              <a:rPr lang="zh-CN" altLang="en-US" sz="2800" dirty="0">
                <a:solidFill>
                  <a:srgbClr val="0070C0"/>
                </a:solidFill>
                <a:latin typeface="宋体" panose="02010600030101010101" pitchFamily="2" charset="-122"/>
                <a:ea typeface="宋体" panose="02010600030101010101" pitchFamily="2" charset="-122"/>
              </a:rPr>
              <a:t>定义</a:t>
            </a:r>
            <a:endParaRPr lang="en-US" altLang="zh-CN" sz="2800" dirty="0">
              <a:solidFill>
                <a:srgbClr val="0070C0"/>
              </a:solidFill>
              <a:latin typeface="宋体" panose="02010600030101010101" pitchFamily="2" charset="-122"/>
              <a:ea typeface="宋体" panose="02010600030101010101" pitchFamily="2" charset="-122"/>
            </a:endParaRPr>
          </a:p>
          <a:p>
            <a:pPr indent="457200"/>
            <a:r>
              <a:rPr lang="zh-CN" altLang="en-US" sz="2800" dirty="0">
                <a:latin typeface="宋体" panose="02010600030101010101" pitchFamily="2" charset="-122"/>
                <a:ea typeface="宋体" panose="02010600030101010101" pitchFamily="2" charset="-122"/>
              </a:rPr>
              <a:t>是监督学习与无监督学习相结合的一种学习方法。半监督学习使用大量的未标记数据，以及同时使用标记数据，来进行数据挖掘工作。标记的实例用来学习模型，未标记的数据用来改进类边界。</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1.5 </a:t>
            </a:r>
            <a:r>
              <a:rPr lang="zh-CN" altLang="en-US" u="sng" dirty="0"/>
              <a:t>使用什么技术</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21" name="标题 1"/>
          <p:cNvSpPr txBox="1"/>
          <p:nvPr/>
        </p:nvSpPr>
        <p:spPr>
          <a:xfrm>
            <a:off x="314131" y="741169"/>
            <a:ext cx="11700588" cy="114300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2pPr>
            <a:lvl3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3pPr>
            <a:lvl4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4pPr>
            <a:lvl5pPr algn="l" rtl="0" eaLnBrk="0" fontAlgn="base" hangingPunct="0">
              <a:spcBef>
                <a:spcPct val="0"/>
              </a:spcBef>
              <a:spcAft>
                <a:spcPct val="0"/>
              </a:spcAft>
              <a:defRPr sz="4300">
                <a:solidFill>
                  <a:srgbClr val="572314"/>
                </a:solidFill>
                <a:latin typeface="Gill Sans MT" panose="020B0502020104020203"/>
                <a:ea typeface="华文中宋" panose="02010600040101010101" charset="-122"/>
              </a:defRPr>
            </a:lvl5pPr>
            <a:lvl6pPr marL="457200" algn="l" rtl="0" fontAlgn="base">
              <a:spcBef>
                <a:spcPct val="0"/>
              </a:spcBef>
              <a:spcAft>
                <a:spcPct val="0"/>
              </a:spcAft>
              <a:defRPr sz="4300">
                <a:solidFill>
                  <a:srgbClr val="572314"/>
                </a:solidFill>
                <a:latin typeface="Gill Sans MT" panose="020B0502020104020203"/>
                <a:ea typeface="华文中宋" panose="02010600040101010101" charset="-122"/>
              </a:defRPr>
            </a:lvl6pPr>
            <a:lvl7pPr marL="914400" algn="l" rtl="0" fontAlgn="base">
              <a:spcBef>
                <a:spcPct val="0"/>
              </a:spcBef>
              <a:spcAft>
                <a:spcPct val="0"/>
              </a:spcAft>
              <a:defRPr sz="4300">
                <a:solidFill>
                  <a:srgbClr val="572314"/>
                </a:solidFill>
                <a:latin typeface="Gill Sans MT" panose="020B0502020104020203"/>
                <a:ea typeface="华文中宋" panose="02010600040101010101" charset="-122"/>
              </a:defRPr>
            </a:lvl7pPr>
            <a:lvl8pPr marL="1371600" algn="l" rtl="0" fontAlgn="base">
              <a:spcBef>
                <a:spcPct val="0"/>
              </a:spcBef>
              <a:spcAft>
                <a:spcPct val="0"/>
              </a:spcAft>
              <a:defRPr sz="4300">
                <a:solidFill>
                  <a:srgbClr val="572314"/>
                </a:solidFill>
                <a:latin typeface="Gill Sans MT" panose="020B0502020104020203"/>
                <a:ea typeface="华文中宋" panose="02010600040101010101" charset="-122"/>
              </a:defRPr>
            </a:lvl8pPr>
            <a:lvl9pPr marL="1828800" algn="l" rtl="0" fontAlgn="base">
              <a:spcBef>
                <a:spcPct val="0"/>
              </a:spcBef>
              <a:spcAft>
                <a:spcPct val="0"/>
              </a:spcAft>
              <a:defRPr sz="4300">
                <a:solidFill>
                  <a:srgbClr val="572314"/>
                </a:solidFill>
                <a:latin typeface="Gill Sans MT" panose="020B0502020104020203"/>
                <a:ea typeface="华文中宋" panose="02010600040101010101" charset="-122"/>
              </a:defRPr>
            </a:lvl9pPr>
          </a:lstStyle>
          <a:p>
            <a:pPr marL="571500" lvl="0" indent="-571500" eaLnBrk="1" fontAlgn="auto" hangingPunct="1">
              <a:spcAft>
                <a:spcPts val="0"/>
              </a:spcAft>
              <a:buFont typeface="Wingdings" panose="05000000000000000000" charset="0"/>
              <a:buChar char="Ø"/>
              <a:defRPr/>
            </a:pPr>
            <a:r>
              <a:rPr lang="zh-CN" altLang="en-US" sz="3600" dirty="0">
                <a:solidFill>
                  <a:srgbClr val="0070C0"/>
                </a:solidFill>
                <a:latin typeface="Gill Sans MT" panose="020B0502020104020203"/>
                <a:ea typeface="华文中宋" panose="02010600040101010101" charset="-122"/>
              </a:rPr>
              <a:t>主动学习</a:t>
            </a:r>
          </a:p>
        </p:txBody>
      </p:sp>
      <p:sp>
        <p:nvSpPr>
          <p:cNvPr id="3" name="矩形 2"/>
          <p:cNvSpPr/>
          <p:nvPr/>
        </p:nvSpPr>
        <p:spPr>
          <a:xfrm>
            <a:off x="1032587" y="1767005"/>
            <a:ext cx="9380376" cy="1814830"/>
          </a:xfrm>
          <a:prstGeom prst="rect">
            <a:avLst/>
          </a:prstGeom>
        </p:spPr>
        <p:txBody>
          <a:bodyPr wrap="square">
            <a:spAutoFit/>
          </a:bodyPr>
          <a:lstStyle/>
          <a:p>
            <a:pPr marL="457200" indent="-457200">
              <a:buFont typeface="Wingdings" panose="05000000000000000000" charset="0"/>
              <a:buChar char="l"/>
            </a:pPr>
            <a:r>
              <a:rPr lang="zh-CN" altLang="en-US" sz="2800" dirty="0">
                <a:solidFill>
                  <a:srgbClr val="0070C0"/>
                </a:solidFill>
                <a:latin typeface="宋体" panose="02010600030101010101" pitchFamily="2" charset="-122"/>
                <a:ea typeface="宋体" panose="02010600030101010101" pitchFamily="2" charset="-122"/>
              </a:rPr>
              <a:t>定义</a:t>
            </a:r>
            <a:endParaRPr lang="en-US" altLang="zh-CN" sz="2800" dirty="0">
              <a:solidFill>
                <a:srgbClr val="0070C0"/>
              </a:solidFill>
              <a:latin typeface="宋体" panose="02010600030101010101" pitchFamily="2" charset="-122"/>
              <a:ea typeface="宋体" panose="02010600030101010101" pitchFamily="2" charset="-122"/>
            </a:endParaRPr>
          </a:p>
          <a:p>
            <a:pPr indent="457200"/>
            <a:r>
              <a:rPr lang="zh-CN" altLang="en-US" sz="2800" dirty="0">
                <a:latin typeface="宋体" panose="02010600030101010101" pitchFamily="2" charset="-122"/>
                <a:ea typeface="宋体" panose="02010600030101010101" pitchFamily="2" charset="-122"/>
              </a:rPr>
              <a:t>主动学习通过一定的算法查询</a:t>
            </a:r>
            <a:r>
              <a:rPr lang="zh-CN" altLang="en-US" sz="2800" b="1" dirty="0">
                <a:latin typeface="宋体" panose="02010600030101010101" pitchFamily="2" charset="-122"/>
                <a:ea typeface="宋体" panose="02010600030101010101" pitchFamily="2" charset="-122"/>
              </a:rPr>
              <a:t>最有用的未标记样本</a:t>
            </a:r>
            <a:r>
              <a:rPr lang="zh-CN" altLang="en-US" sz="2800" dirty="0">
                <a:latin typeface="宋体" panose="02010600030101010101" pitchFamily="2" charset="-122"/>
                <a:ea typeface="宋体" panose="02010600030101010101" pitchFamily="2" charset="-122"/>
              </a:rPr>
              <a:t>，并交由专家进行标记，然后用查询到的样本训练分类模型来提高模型的精确度</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19539" y="987490"/>
            <a:ext cx="7111481"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1.5 </a:t>
            </a:r>
            <a:r>
              <a:rPr lang="zh-CN" altLang="en-US" b="1" kern="0" dirty="0">
                <a:ea typeface="宋体" panose="02010600030101010101" pitchFamily="2" charset="-122"/>
              </a:rPr>
              <a:t>使用什么技术进行挖掘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solidFill>
                  <a:srgbClr val="C00000"/>
                </a:solidFill>
                <a:ea typeface="宋体" panose="02010600030101010101" pitchFamily="2" charset="-122"/>
              </a:rPr>
              <a:t>1.6 </a:t>
            </a:r>
            <a:r>
              <a:rPr lang="zh-CN" altLang="en-US" b="1" kern="0" dirty="0">
                <a:solidFill>
                  <a:srgbClr val="C00000"/>
                </a:solidFill>
                <a:ea typeface="宋体" panose="02010600030101010101" pitchFamily="2" charset="-122"/>
              </a:rPr>
              <a:t>哪些应用需要数据挖掘</a:t>
            </a:r>
            <a:r>
              <a:rPr lang="en-US" altLang="zh-CN" b="1" kern="0" dirty="0">
                <a:solidFill>
                  <a:srgbClr val="C00000"/>
                </a:solidFill>
                <a:ea typeface="宋体" panose="02010600030101010101" pitchFamily="2" charset="-122"/>
              </a:rPr>
              <a:t>?</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1.8 </a:t>
            </a:r>
            <a:r>
              <a:rPr lang="zh-CN" altLang="en-US" u="sng" dirty="0"/>
              <a:t>哪些应用需要数据挖掘</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634481" y="1047545"/>
            <a:ext cx="10935478" cy="5336846"/>
          </a:xfrm>
          <a:prstGeom prst="rect">
            <a:avLst/>
          </a:prstGeom>
        </p:spPr>
        <p:txBody>
          <a:bodyPr wrap="square">
            <a:spAutoFit/>
          </a:bodyPr>
          <a:lstStyle/>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Web page analysis: from web page classification, clustering to PageRank &amp; HITS algorithms</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Collaborative analysis &amp; recommender systems</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Basket data analysis to targeted marketing</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Biological and medical data analysis: classification, cluster analysis (microarray data analysis),  biological sequence analysis, biological network analysis</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Data mining and software engineering (e.g., IEEE Computer, Aug. 2009 issue)</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pPr>
            <a:r>
              <a:rPr lang="en-US" altLang="zh-CN" sz="2400" kern="0" dirty="0">
                <a:solidFill>
                  <a:srgbClr val="000000"/>
                </a:solidFill>
                <a:latin typeface="Tahoma" panose="020B0604030504040204"/>
                <a:ea typeface="宋体" panose="02010600030101010101" pitchFamily="2" charset="-122"/>
              </a:rPr>
              <a:t>From major dedicated data mining systems/tools (e.g., SAS, MS SQL-Server Analysis Manager, Oracle Data Mining Tools) to invisible data mining</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solidFill>
                  <a:schemeClr val="tx1"/>
                </a:solidFill>
                <a:ea typeface="宋体" panose="02010600030101010101" pitchFamily="2" charset="-122"/>
              </a:rPr>
              <a:t>1.5 </a:t>
            </a:r>
            <a:r>
              <a:rPr lang="zh-CN" altLang="en-US" b="1" kern="0" dirty="0">
                <a:solidFill>
                  <a:schemeClr val="tx1"/>
                </a:solidFill>
                <a:ea typeface="宋体" panose="02010600030101010101" pitchFamily="2" charset="-122"/>
              </a:rPr>
              <a:t>使用什么技术进行挖掘</a:t>
            </a:r>
            <a:r>
              <a:rPr lang="en-US" altLang="zh-CN" b="1" kern="0" dirty="0">
                <a:solidFill>
                  <a:schemeClr val="tx1"/>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solidFill>
                  <a:srgbClr val="FF0000"/>
                </a:solidFill>
                <a:ea typeface="宋体" panose="02010600030101010101" pitchFamily="2" charset="-122"/>
              </a:rPr>
              <a:t>1.7 </a:t>
            </a:r>
            <a:r>
              <a:rPr lang="zh-CN" altLang="en-US" b="1" kern="0" dirty="0">
                <a:solidFill>
                  <a:srgbClr val="FF0000"/>
                </a:solidFill>
                <a:ea typeface="宋体" panose="02010600030101010101" pitchFamily="2" charset="-122"/>
              </a:rPr>
              <a:t>数据挖掘面临的问题</a:t>
            </a:r>
            <a:endParaRPr lang="en-US" altLang="zh-CN" b="1" kern="0" dirty="0">
              <a:solidFill>
                <a:srgbClr val="FF0000"/>
              </a:solidFill>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1.7 </a:t>
            </a:r>
            <a:r>
              <a:rPr lang="zh-CN" altLang="en-US" u="sng" dirty="0"/>
              <a:t>数据挖掘面临的挑战</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7" name="Rectangle 3"/>
          <p:cNvSpPr txBox="1">
            <a:spLocks noChangeArrowheads="1"/>
          </p:cNvSpPr>
          <p:nvPr/>
        </p:nvSpPr>
        <p:spPr bwMode="auto">
          <a:xfrm>
            <a:off x="1220755" y="113056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00000"/>
              </a:lnSpc>
              <a:buFont typeface="Wingdings" panose="05000000000000000000" charset="0"/>
              <a:buChar char="Ø"/>
            </a:pPr>
            <a:r>
              <a:rPr lang="zh-CN" altLang="en-US" b="1" kern="0" dirty="0">
                <a:solidFill>
                  <a:schemeClr val="accent1"/>
                </a:solidFill>
                <a:ea typeface="宋体" panose="02010600030101010101" pitchFamily="2" charset="-122"/>
              </a:rPr>
              <a:t>挖掘方法</a:t>
            </a:r>
            <a:endParaRPr lang="en-US" altLang="zh-CN" b="1" kern="0" dirty="0">
              <a:solidFill>
                <a:schemeClr val="accent1"/>
              </a:solidFill>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挖掘层出不穷的新知识</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多维空间中的数据挖掘</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数据挖掘</a:t>
            </a:r>
            <a:r>
              <a:rPr lang="en-US" altLang="zh-CN" sz="2600" kern="0" dirty="0">
                <a:ea typeface="宋体" panose="02010600030101010101" pitchFamily="2" charset="-122"/>
              </a:rPr>
              <a:t>:</a:t>
            </a:r>
            <a:r>
              <a:rPr lang="zh-CN" altLang="en-US" sz="2600" kern="0" dirty="0">
                <a:ea typeface="宋体" panose="02010600030101010101" pitchFamily="2" charset="-122"/>
              </a:rPr>
              <a:t>一个交叉学科问题</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噪声、不确定性以及不完整数据</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模式评估和基于模式或约束的挖掘</a:t>
            </a:r>
            <a:endParaRPr lang="en-US" altLang="zh-CN" sz="2600" kern="0" dirty="0">
              <a:ea typeface="宋体" panose="02010600030101010101" pitchFamily="2" charset="-122"/>
            </a:endParaRPr>
          </a:p>
          <a:p>
            <a:pPr eaLnBrk="1" hangingPunct="1">
              <a:lnSpc>
                <a:spcPct val="100000"/>
              </a:lnSpc>
              <a:buFont typeface="Wingdings" panose="05000000000000000000" charset="0"/>
              <a:buChar char="Ø"/>
            </a:pPr>
            <a:r>
              <a:rPr lang="zh-CN" altLang="en-US" b="1" kern="0" dirty="0">
                <a:solidFill>
                  <a:schemeClr val="accent1"/>
                </a:solidFill>
                <a:ea typeface="宋体" panose="02010600030101010101" pitchFamily="2" charset="-122"/>
              </a:rPr>
              <a:t>用户交互</a:t>
            </a:r>
            <a:endParaRPr lang="en-US" altLang="zh-CN" b="1" kern="0" dirty="0">
              <a:solidFill>
                <a:schemeClr val="accent1"/>
              </a:solidFill>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交互式挖掘</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背景知识的整合</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数据挖掘结果的展示和可视化</a:t>
            </a:r>
            <a:endParaRPr lang="en-US" altLang="zh-CN" sz="2600" kern="0" dirty="0">
              <a:ea typeface="宋体" panose="02010600030101010101" pitchFamily="2"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1.7 </a:t>
            </a:r>
            <a:r>
              <a:rPr lang="zh-CN" altLang="en-US" u="sng" dirty="0"/>
              <a:t>数据挖掘面临的挑战</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6" name="Rectangle 3"/>
          <p:cNvSpPr txBox="1">
            <a:spLocks noChangeArrowheads="1"/>
          </p:cNvSpPr>
          <p:nvPr/>
        </p:nvSpPr>
        <p:spPr bwMode="auto">
          <a:xfrm>
            <a:off x="996821" y="1234751"/>
            <a:ext cx="934149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00000"/>
              </a:lnSpc>
              <a:buFont typeface="Wingdings" panose="05000000000000000000" charset="0"/>
              <a:buChar char="Ø"/>
            </a:pPr>
            <a:r>
              <a:rPr lang="zh-CN" altLang="en-US" b="1" kern="0" dirty="0">
                <a:solidFill>
                  <a:schemeClr val="accent1"/>
                </a:solidFill>
                <a:ea typeface="宋体" panose="02010600030101010101" pitchFamily="2" charset="-122"/>
              </a:rPr>
              <a:t>效率和可扩展性</a:t>
            </a:r>
            <a:endParaRPr lang="en-US" altLang="zh-CN" b="1" kern="0" dirty="0">
              <a:solidFill>
                <a:schemeClr val="accent1"/>
              </a:solidFill>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数据挖掘算法的效率和可扩展性</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并行、分布式、增量式挖掘方法</a:t>
            </a:r>
            <a:endParaRPr lang="en-US" altLang="zh-CN" sz="2600" kern="0" dirty="0">
              <a:ea typeface="宋体" panose="02010600030101010101" pitchFamily="2" charset="-122"/>
            </a:endParaRPr>
          </a:p>
          <a:p>
            <a:pPr eaLnBrk="1" hangingPunct="1">
              <a:lnSpc>
                <a:spcPct val="100000"/>
              </a:lnSpc>
              <a:buFont typeface="Wingdings" panose="05000000000000000000" charset="0"/>
              <a:buChar char="Ø"/>
            </a:pPr>
            <a:r>
              <a:rPr lang="zh-CN" altLang="en-US" b="1" kern="0" dirty="0">
                <a:solidFill>
                  <a:schemeClr val="accent1"/>
                </a:solidFill>
                <a:ea typeface="宋体" panose="02010600030101010101" pitchFamily="2" charset="-122"/>
              </a:rPr>
              <a:t>数据类型的多样性</a:t>
            </a:r>
            <a:endParaRPr lang="en-US" altLang="zh-CN" b="1" kern="0" dirty="0">
              <a:solidFill>
                <a:schemeClr val="accent1"/>
              </a:solidFill>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处理复杂数据类型</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挖掘动态的、网格化的数据，数据存储</a:t>
            </a:r>
            <a:endParaRPr lang="en-US" altLang="zh-CN" sz="2600" kern="0" dirty="0">
              <a:ea typeface="宋体" panose="02010600030101010101" pitchFamily="2" charset="-122"/>
            </a:endParaRPr>
          </a:p>
          <a:p>
            <a:pPr eaLnBrk="1" hangingPunct="1">
              <a:lnSpc>
                <a:spcPct val="100000"/>
              </a:lnSpc>
              <a:buFont typeface="Wingdings" panose="05000000000000000000" charset="0"/>
              <a:buChar char="Ø"/>
            </a:pPr>
            <a:r>
              <a:rPr lang="zh-CN" altLang="en-US" b="1" kern="0" dirty="0">
                <a:solidFill>
                  <a:schemeClr val="accent1"/>
                </a:solidFill>
                <a:ea typeface="宋体" panose="02010600030101010101" pitchFamily="2" charset="-122"/>
              </a:rPr>
              <a:t>数据挖掘和社会</a:t>
            </a:r>
            <a:endParaRPr lang="en-US" altLang="zh-CN" b="1" kern="0" dirty="0">
              <a:solidFill>
                <a:schemeClr val="accent1"/>
              </a:solidFill>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社会对数据挖掘的影响</a:t>
            </a:r>
            <a:endParaRPr lang="en-US" altLang="zh-CN" sz="2600" kern="0" dirty="0">
              <a:ea typeface="宋体" panose="02010600030101010101" pitchFamily="2" charset="-122"/>
            </a:endParaRPr>
          </a:p>
          <a:p>
            <a:pPr lvl="1" eaLnBrk="1" hangingPunct="1">
              <a:lnSpc>
                <a:spcPct val="100000"/>
              </a:lnSpc>
            </a:pPr>
            <a:r>
              <a:rPr lang="zh-CN" altLang="en-US" sz="2600" kern="0" dirty="0">
                <a:ea typeface="宋体" panose="02010600030101010101" pitchFamily="2" charset="-122"/>
              </a:rPr>
              <a:t>脱敏数据的挖掘</a:t>
            </a:r>
            <a:endParaRPr lang="en-US" altLang="zh-CN" sz="2600" kern="0" dirty="0">
              <a:ea typeface="宋体" panose="02010600030101010101" pitchFamily="2"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1.2 </a:t>
            </a:r>
            <a:r>
              <a:rPr lang="zh-CN" altLang="en-US" b="1" kern="0" dirty="0">
                <a:ea typeface="宋体" panose="02010600030101010101" pitchFamily="2" charset="-122"/>
              </a:rPr>
              <a:t>什么是数据挖掘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solidFill>
                  <a:schemeClr val="tx1"/>
                </a:solidFill>
                <a:ea typeface="宋体" panose="02010600030101010101" pitchFamily="2" charset="-122"/>
              </a:rPr>
              <a:t>1.5 </a:t>
            </a:r>
            <a:r>
              <a:rPr lang="zh-CN" altLang="en-US" b="1" kern="0" dirty="0">
                <a:solidFill>
                  <a:schemeClr val="tx1"/>
                </a:solidFill>
                <a:ea typeface="宋体" panose="02010600030101010101" pitchFamily="2" charset="-122"/>
              </a:rPr>
              <a:t>使用什么技术进行挖掘</a:t>
            </a:r>
            <a:r>
              <a:rPr lang="en-US" altLang="zh-CN" b="1" kern="0" dirty="0">
                <a:solidFill>
                  <a:schemeClr val="tx1"/>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solidFill>
                  <a:srgbClr val="FF0000"/>
                </a:solidFill>
                <a:ea typeface="宋体" panose="02010600030101010101" pitchFamily="2" charset="-122"/>
              </a:rPr>
              <a:t>小结</a:t>
            </a: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405285" y="3012053"/>
          <a:ext cx="5664628" cy="3296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3" name="TextBox 4"/>
          <p:cNvSpPr txBox="1">
            <a:spLocks noChangeArrowheads="1"/>
          </p:cNvSpPr>
          <p:nvPr/>
        </p:nvSpPr>
        <p:spPr bwMode="auto">
          <a:xfrm>
            <a:off x="6032500" y="2942590"/>
            <a:ext cx="523303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000" b="1">
                <a:solidFill>
                  <a:srgbClr val="000000"/>
                </a:solidFill>
              </a:rPr>
              <a:t>         21</a:t>
            </a:r>
            <a:r>
              <a:rPr lang="zh-CN" altLang="en-US" sz="2000" b="1">
                <a:solidFill>
                  <a:srgbClr val="000000"/>
                </a:solidFill>
              </a:rPr>
              <a:t>世纪是数据信息大发展的时代，移动互联、社交网络、电子商务等极大拓展了互联网的边界和应用范围，各种数据正在迅速膨胀并变大。</a:t>
            </a:r>
            <a:endParaRPr lang="en-US" altLang="zh-CN" sz="2000" b="1">
              <a:solidFill>
                <a:srgbClr val="000000"/>
              </a:solidFill>
            </a:endParaRPr>
          </a:p>
          <a:p>
            <a:pPr eaLnBrk="1" hangingPunct="1">
              <a:spcBef>
                <a:spcPct val="0"/>
              </a:spcBef>
              <a:buFontTx/>
              <a:buNone/>
            </a:pPr>
            <a:endParaRPr lang="en-US" altLang="zh-CN" sz="2000" b="1">
              <a:solidFill>
                <a:srgbClr val="000000"/>
              </a:solidFill>
            </a:endParaRPr>
          </a:p>
          <a:p>
            <a:pPr eaLnBrk="1" hangingPunct="1">
              <a:spcBef>
                <a:spcPct val="0"/>
              </a:spcBef>
              <a:buFontTx/>
              <a:buNone/>
            </a:pPr>
            <a:r>
              <a:rPr lang="zh-CN" altLang="en-US" sz="2000">
                <a:solidFill>
                  <a:srgbClr val="000000"/>
                </a:solidFill>
              </a:rPr>
              <a:t>互联网（社交、搜索、电商）、移动互联网（微博）、物联网（传感器，智慧地球）、车联网、</a:t>
            </a:r>
            <a:r>
              <a:rPr lang="en-US" altLang="zh-CN" sz="2000">
                <a:solidFill>
                  <a:srgbClr val="000000"/>
                </a:solidFill>
              </a:rPr>
              <a:t>GPS</a:t>
            </a:r>
            <a:r>
              <a:rPr lang="zh-CN" altLang="en-US" sz="2000">
                <a:solidFill>
                  <a:srgbClr val="000000"/>
                </a:solidFill>
              </a:rPr>
              <a:t>、医学影像、安全监控、金融（银行、股市、保险）、电信（通话、短信）都在疯狂产生着数据。</a:t>
            </a:r>
          </a:p>
        </p:txBody>
      </p:sp>
      <p:sp>
        <p:nvSpPr>
          <p:cNvPr id="15364" name="TextBox 5"/>
          <p:cNvSpPr txBox="1">
            <a:spLocks noChangeArrowheads="1"/>
          </p:cNvSpPr>
          <p:nvPr/>
        </p:nvSpPr>
        <p:spPr bwMode="auto">
          <a:xfrm>
            <a:off x="405343" y="1011873"/>
            <a:ext cx="10860617"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2400" b="1">
                <a:solidFill>
                  <a:srgbClr val="000000"/>
                </a:solidFill>
              </a:rPr>
              <a:t>“大数据”的诞生：</a:t>
            </a:r>
            <a:endParaRPr lang="en-US" altLang="zh-CN" sz="2400" b="1">
              <a:solidFill>
                <a:srgbClr val="000000"/>
              </a:solidFill>
            </a:endParaRPr>
          </a:p>
          <a:p>
            <a:pPr eaLnBrk="1" hangingPunct="1">
              <a:spcBef>
                <a:spcPct val="0"/>
              </a:spcBef>
              <a:buFontTx/>
              <a:buNone/>
            </a:pPr>
            <a:endParaRPr lang="en-US" altLang="zh-CN" sz="2000">
              <a:solidFill>
                <a:srgbClr val="000000"/>
              </a:solidFill>
            </a:endParaRPr>
          </a:p>
          <a:p>
            <a:pPr eaLnBrk="1" hangingPunct="1">
              <a:spcBef>
                <a:spcPct val="0"/>
              </a:spcBef>
              <a:buFontTx/>
              <a:buNone/>
            </a:pPr>
            <a:r>
              <a:rPr lang="zh-CN" altLang="en-US" sz="2000">
                <a:solidFill>
                  <a:srgbClr val="000000"/>
                </a:solidFill>
              </a:rPr>
              <a:t>       半个世纪以来，随着计算机技术全面融入社会生活，信息爆炸已经积累到了一个开始引发变革的程度。它不仅使世界充斥着比以往更多的信息，而且其增长速度也在加快。信息爆炸的学科如天文学和基因学，创造出了“大数据”这个概念。如今，这个概念几乎应用到了所有人类智力与发展的领域中。</a:t>
            </a:r>
          </a:p>
        </p:txBody>
      </p:sp>
      <p:sp>
        <p:nvSpPr>
          <p:cNvPr id="2" name="文本占位符 1"/>
          <p:cNvSpPr>
            <a:spLocks noGrp="1"/>
          </p:cNvSpPr>
          <p:nvPr>
            <p:ph type="body" sz="quarter" idx="10"/>
          </p:nvPr>
        </p:nvSpPr>
        <p:spPr/>
        <p:txBody>
          <a:bodyPr/>
          <a:lstStyle/>
          <a:p>
            <a:r>
              <a:rPr lang="en-US" altLang="zh-CN" u="sng" dirty="0">
                <a:sym typeface="+mn-ea"/>
              </a:rPr>
              <a:t>1.1 </a:t>
            </a:r>
            <a:r>
              <a:rPr lang="zh-CN" altLang="en-US" u="sng" dirty="0">
                <a:sym typeface="+mn-ea"/>
              </a:rPr>
              <a:t>为什么要数据挖掘</a:t>
            </a:r>
            <a:endParaRPr lang="zh-CN" altLang="en-US" dirty="0"/>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u="sng" dirty="0"/>
              <a:t>小结</a:t>
            </a:r>
          </a:p>
        </p:txBody>
      </p:sp>
      <p:sp>
        <p:nvSpPr>
          <p:cNvPr id="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charset="-122"/>
              </a:defRPr>
            </a:lvl1pPr>
            <a:lvl2pPr marL="742950" indent="-285750" algn="l"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华文中宋" panose="02010600040101010101" charset="-122"/>
              </a:defRPr>
            </a:lvl2pPr>
            <a:lvl3pPr marL="1143000" indent="-228600" algn="l"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charset="-122"/>
              </a:defRPr>
            </a:lvl3pPr>
            <a:lvl4pPr marL="1600200" indent="-228600" algn="l"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4pPr>
            <a:lvl5pPr marL="2057400" indent="-228600" algn="l"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charset="-122"/>
              </a:defRPr>
            </a:lvl9pPr>
          </a:lstStyle>
          <a:p>
            <a:pPr algn="ct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bwMode="auto">
          <a:xfrm>
            <a:off x="810208" y="1153885"/>
            <a:ext cx="1001330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20000"/>
              </a:lnSpc>
              <a:buFont typeface="Wingdings" panose="05000000000000000000" charset="0"/>
              <a:buChar char="Ø"/>
            </a:pPr>
            <a:r>
              <a:rPr lang="zh-CN" altLang="en-US" kern="0" dirty="0">
                <a:ea typeface="宋体" panose="02010600030101010101" pitchFamily="2" charset="-122"/>
              </a:rPr>
              <a:t>掌握数据挖掘的概念</a:t>
            </a:r>
            <a:endParaRPr lang="en-US" altLang="zh-CN" kern="0" dirty="0">
              <a:ea typeface="宋体" panose="02010600030101010101" pitchFamily="2" charset="-122"/>
            </a:endParaRPr>
          </a:p>
          <a:p>
            <a:pPr eaLnBrk="1" hangingPunct="1">
              <a:lnSpc>
                <a:spcPct val="120000"/>
              </a:lnSpc>
              <a:buFont typeface="Wingdings" panose="05000000000000000000" charset="0"/>
              <a:buChar char="Ø"/>
            </a:pPr>
            <a:r>
              <a:rPr lang="zh-CN" altLang="en-US" kern="0" dirty="0">
                <a:ea typeface="宋体" panose="02010600030101010101" pitchFamily="2" charset="-122"/>
              </a:rPr>
              <a:t>掌握数据挖掘的过程</a:t>
            </a:r>
            <a:endParaRPr lang="en-US" altLang="zh-CN" kern="0" dirty="0">
              <a:ea typeface="宋体" panose="02010600030101010101" pitchFamily="2" charset="-122"/>
            </a:endParaRPr>
          </a:p>
          <a:p>
            <a:pPr eaLnBrk="1" hangingPunct="1">
              <a:lnSpc>
                <a:spcPct val="120000"/>
              </a:lnSpc>
              <a:buFont typeface="Wingdings" panose="05000000000000000000" charset="0"/>
              <a:buChar char="Ø"/>
            </a:pPr>
            <a:r>
              <a:rPr lang="zh-CN" altLang="en-US" kern="0" dirty="0">
                <a:ea typeface="宋体" panose="02010600030101010101" pitchFamily="2" charset="-122"/>
              </a:rPr>
              <a:t>了解数据挖掘的对象</a:t>
            </a:r>
            <a:endParaRPr lang="en-US" altLang="zh-CN" kern="0" dirty="0">
              <a:ea typeface="宋体" panose="02010600030101010101" pitchFamily="2" charset="-122"/>
            </a:endParaRPr>
          </a:p>
          <a:p>
            <a:pPr eaLnBrk="1" hangingPunct="1">
              <a:lnSpc>
                <a:spcPct val="120000"/>
              </a:lnSpc>
              <a:buFont typeface="Wingdings" panose="05000000000000000000" charset="0"/>
              <a:buChar char="Ø"/>
            </a:pPr>
            <a:r>
              <a:rPr lang="zh-CN" altLang="en-US" kern="0" dirty="0">
                <a:ea typeface="宋体" panose="02010600030101010101" pitchFamily="2" charset="-122"/>
              </a:rPr>
              <a:t>了解数据挖掘技术</a:t>
            </a:r>
            <a:endParaRPr lang="en-US" altLang="zh-CN" kern="0" dirty="0">
              <a:ea typeface="宋体" panose="02010600030101010101" pitchFamily="2" charset="-122"/>
            </a:endParaRPr>
          </a:p>
          <a:p>
            <a:pPr eaLnBrk="1" hangingPunct="1">
              <a:lnSpc>
                <a:spcPct val="120000"/>
              </a:lnSpc>
              <a:buFont typeface="Wingdings" panose="05000000000000000000" charset="0"/>
              <a:buChar char="Ø"/>
            </a:pPr>
            <a:r>
              <a:rPr lang="zh-CN" altLang="en-US" kern="0" dirty="0">
                <a:ea typeface="宋体" panose="02010600030101010101" pitchFamily="2" charset="-122"/>
              </a:rPr>
              <a:t>了解机器学习，掌握机器学习的分类，掌握监督学习、无监督学习的定义</a:t>
            </a:r>
            <a:endParaRPr lang="en-US" altLang="zh-CN" kern="0" dirty="0">
              <a:ea typeface="宋体" panose="02010600030101010101" pitchFamily="2" charset="-122"/>
            </a:endParaRPr>
          </a:p>
          <a:p>
            <a:pPr eaLnBrk="1" hangingPunct="1">
              <a:lnSpc>
                <a:spcPct val="120000"/>
              </a:lnSpc>
            </a:pPr>
            <a:endParaRPr lang="en-US" altLang="zh-CN" sz="1800" kern="0" dirty="0">
              <a:ea typeface="宋体" panose="02010600030101010101" pitchFamily="2" charset="-122"/>
            </a:endParaRPr>
          </a:p>
          <a:p>
            <a:pPr eaLnBrk="1" hangingPunct="1">
              <a:lnSpc>
                <a:spcPct val="120000"/>
              </a:lnSpc>
            </a:pPr>
            <a:endParaRPr lang="en-US" altLang="zh-CN" sz="1800" kern="0" dirty="0">
              <a:ea typeface="宋体" panose="02010600030101010101" pitchFamily="2"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2539" y="1598049"/>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p:cNvSpPr>
            <a:spLocks noGrp="1"/>
          </p:cNvSpPr>
          <p:nvPr>
            <p:ph type="body" sz="quarter" idx="10"/>
          </p:nvPr>
        </p:nvSpPr>
        <p:spPr/>
        <p:txBody>
          <a:bodyPr>
            <a:normAutofit/>
          </a:bodyPr>
          <a:lstStyle/>
          <a:p>
            <a:r>
              <a:rPr lang="zh-CN" altLang="en-US" dirty="0">
                <a:solidFill>
                  <a:schemeClr val="bg1"/>
                </a:solidFill>
                <a:sym typeface="+mn-ea"/>
              </a:rPr>
              <a:t>数据仓库与数据挖掘概述</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75431" y="1412776"/>
          <a:ext cx="4608512"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1" name="矩形 4"/>
          <p:cNvSpPr>
            <a:spLocks noChangeArrowheads="1"/>
          </p:cNvSpPr>
          <p:nvPr/>
        </p:nvSpPr>
        <p:spPr bwMode="auto">
          <a:xfrm>
            <a:off x="5189433" y="5034915"/>
            <a:ext cx="390101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2000">
                <a:solidFill>
                  <a:srgbClr val="008CD7"/>
                </a:solidFill>
              </a:rPr>
              <a:t>想驾驭这庞大的数据，我们必须了解大数据的特征。</a:t>
            </a:r>
          </a:p>
        </p:txBody>
      </p:sp>
      <p:sp>
        <p:nvSpPr>
          <p:cNvPr id="17412" name="矩形 5"/>
          <p:cNvSpPr>
            <a:spLocks noChangeArrowheads="1"/>
          </p:cNvSpPr>
          <p:nvPr/>
        </p:nvSpPr>
        <p:spPr bwMode="auto">
          <a:xfrm>
            <a:off x="5343102" y="1232218"/>
            <a:ext cx="6096000" cy="32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2400" b="1">
                <a:solidFill>
                  <a:srgbClr val="000000"/>
                </a:solidFill>
              </a:rPr>
              <a:t>地球上至今总共的数据量</a:t>
            </a:r>
            <a:r>
              <a:rPr lang="zh-CN" altLang="en-US" sz="2400">
                <a:solidFill>
                  <a:srgbClr val="000000"/>
                </a:solidFill>
              </a:rPr>
              <a:t>：</a:t>
            </a:r>
            <a:endParaRPr lang="en-US" altLang="zh-CN" sz="2400">
              <a:solidFill>
                <a:srgbClr val="000000"/>
              </a:solidFill>
            </a:endParaRPr>
          </a:p>
          <a:p>
            <a:pPr eaLnBrk="1" hangingPunct="1">
              <a:spcBef>
                <a:spcPct val="0"/>
              </a:spcBef>
              <a:buFontTx/>
              <a:buNone/>
            </a:pPr>
            <a:endParaRPr lang="zh-CN" altLang="en-US" sz="2000">
              <a:solidFill>
                <a:srgbClr val="000000"/>
              </a:solidFill>
            </a:endParaRPr>
          </a:p>
          <a:p>
            <a:pPr eaLnBrk="1" hangingPunct="1">
              <a:spcBef>
                <a:spcPct val="0"/>
              </a:spcBef>
              <a:buFontTx/>
              <a:buNone/>
            </a:pPr>
            <a:r>
              <a:rPr lang="zh-CN" altLang="en-US" sz="2000">
                <a:solidFill>
                  <a:srgbClr val="000000"/>
                </a:solidFill>
              </a:rPr>
              <a:t>在</a:t>
            </a:r>
            <a:r>
              <a:rPr lang="en-US" altLang="zh-CN" sz="2000" b="1">
                <a:solidFill>
                  <a:srgbClr val="000000"/>
                </a:solidFill>
              </a:rPr>
              <a:t>2006 </a:t>
            </a:r>
            <a:r>
              <a:rPr lang="zh-CN" altLang="en-US" sz="2000">
                <a:solidFill>
                  <a:srgbClr val="000000"/>
                </a:solidFill>
              </a:rPr>
              <a:t>年，个人用户才刚刚迈进</a:t>
            </a:r>
            <a:r>
              <a:rPr lang="en-US" altLang="zh-CN" sz="2000" b="1">
                <a:solidFill>
                  <a:srgbClr val="000000"/>
                </a:solidFill>
              </a:rPr>
              <a:t>TB</a:t>
            </a:r>
            <a:r>
              <a:rPr lang="zh-CN" altLang="en-US" sz="2000">
                <a:solidFill>
                  <a:srgbClr val="000000"/>
                </a:solidFill>
              </a:rPr>
              <a:t>时代，全球一共新产生了约</a:t>
            </a:r>
            <a:r>
              <a:rPr lang="en-US" altLang="zh-CN" sz="2000" b="1">
                <a:solidFill>
                  <a:srgbClr val="000000"/>
                </a:solidFill>
              </a:rPr>
              <a:t>180EB</a:t>
            </a:r>
            <a:r>
              <a:rPr lang="zh-CN" altLang="en-US" sz="2000">
                <a:solidFill>
                  <a:srgbClr val="000000"/>
                </a:solidFill>
              </a:rPr>
              <a:t>的数据；</a:t>
            </a:r>
            <a:endParaRPr lang="en-US" altLang="zh-CN" sz="2000">
              <a:solidFill>
                <a:srgbClr val="000000"/>
              </a:solidFill>
            </a:endParaRPr>
          </a:p>
          <a:p>
            <a:pPr eaLnBrk="1" hangingPunct="1">
              <a:spcBef>
                <a:spcPct val="0"/>
              </a:spcBef>
              <a:buFontTx/>
              <a:buNone/>
            </a:pPr>
            <a:endParaRPr lang="en-US" altLang="zh-CN" sz="2000">
              <a:solidFill>
                <a:srgbClr val="000000"/>
              </a:solidFill>
            </a:endParaRPr>
          </a:p>
          <a:p>
            <a:pPr eaLnBrk="1" hangingPunct="1">
              <a:spcBef>
                <a:spcPct val="0"/>
              </a:spcBef>
              <a:buFontTx/>
              <a:buNone/>
            </a:pPr>
            <a:r>
              <a:rPr lang="zh-CN" altLang="en-US" sz="2000">
                <a:solidFill>
                  <a:srgbClr val="000000"/>
                </a:solidFill>
              </a:rPr>
              <a:t>在</a:t>
            </a:r>
            <a:r>
              <a:rPr lang="en-US" altLang="zh-CN" sz="2000" b="1">
                <a:solidFill>
                  <a:srgbClr val="000000"/>
                </a:solidFill>
              </a:rPr>
              <a:t>2011 </a:t>
            </a:r>
            <a:r>
              <a:rPr lang="zh-CN" altLang="en-US" sz="2000">
                <a:solidFill>
                  <a:srgbClr val="000000"/>
                </a:solidFill>
              </a:rPr>
              <a:t>年，这个数字达到了</a:t>
            </a:r>
            <a:r>
              <a:rPr lang="en-US" altLang="zh-CN" sz="2000" b="1">
                <a:solidFill>
                  <a:srgbClr val="000000"/>
                </a:solidFill>
              </a:rPr>
              <a:t>1.8ZB</a:t>
            </a:r>
            <a:r>
              <a:rPr lang="zh-CN" altLang="en-US" sz="2000">
                <a:solidFill>
                  <a:srgbClr val="000000"/>
                </a:solidFill>
              </a:rPr>
              <a:t>。</a:t>
            </a:r>
            <a:endParaRPr lang="en-US" altLang="zh-CN" sz="2000">
              <a:solidFill>
                <a:srgbClr val="000000"/>
              </a:solidFill>
            </a:endParaRPr>
          </a:p>
          <a:p>
            <a:pPr eaLnBrk="1" hangingPunct="1">
              <a:spcBef>
                <a:spcPct val="0"/>
              </a:spcBef>
              <a:buFontTx/>
              <a:buNone/>
            </a:pPr>
            <a:endParaRPr lang="en-US" altLang="zh-CN" sz="2000">
              <a:solidFill>
                <a:srgbClr val="000000"/>
              </a:solidFill>
            </a:endParaRPr>
          </a:p>
          <a:p>
            <a:pPr eaLnBrk="1" hangingPunct="1">
              <a:spcBef>
                <a:spcPct val="0"/>
              </a:spcBef>
              <a:buFontTx/>
              <a:buNone/>
            </a:pPr>
            <a:endParaRPr lang="en-US" altLang="zh-CN" sz="2000">
              <a:solidFill>
                <a:srgbClr val="000000"/>
              </a:solidFill>
            </a:endParaRPr>
          </a:p>
          <a:p>
            <a:pPr eaLnBrk="1" hangingPunct="1">
              <a:spcBef>
                <a:spcPct val="0"/>
              </a:spcBef>
              <a:buFontTx/>
              <a:buNone/>
            </a:pPr>
            <a:r>
              <a:rPr lang="zh-CN" altLang="en-US" sz="2000">
                <a:solidFill>
                  <a:srgbClr val="000000"/>
                </a:solidFill>
              </a:rPr>
              <a:t>到</a:t>
            </a:r>
            <a:r>
              <a:rPr lang="en-US" altLang="zh-CN" sz="2000" b="1">
                <a:solidFill>
                  <a:srgbClr val="000000"/>
                </a:solidFill>
              </a:rPr>
              <a:t>2020 </a:t>
            </a:r>
            <a:r>
              <a:rPr lang="zh-CN" altLang="en-US" sz="2000">
                <a:solidFill>
                  <a:srgbClr val="000000"/>
                </a:solidFill>
              </a:rPr>
              <a:t>年，整个世界的数据总量将会增长</a:t>
            </a:r>
            <a:r>
              <a:rPr lang="en-US" altLang="zh-CN" sz="2000" b="1">
                <a:solidFill>
                  <a:srgbClr val="000000"/>
                </a:solidFill>
              </a:rPr>
              <a:t>44 </a:t>
            </a:r>
            <a:r>
              <a:rPr lang="zh-CN" altLang="en-US" sz="2000">
                <a:solidFill>
                  <a:srgbClr val="000000"/>
                </a:solidFill>
              </a:rPr>
              <a:t>倍，达到</a:t>
            </a:r>
            <a:r>
              <a:rPr lang="en-US" altLang="zh-CN" sz="2000" b="1">
                <a:solidFill>
                  <a:srgbClr val="000000"/>
                </a:solidFill>
              </a:rPr>
              <a:t>35.2ZB</a:t>
            </a:r>
            <a:r>
              <a:rPr lang="zh-CN" altLang="en-US" sz="2000" b="1">
                <a:solidFill>
                  <a:srgbClr val="000000"/>
                </a:solidFill>
              </a:rPr>
              <a:t>（</a:t>
            </a:r>
            <a:r>
              <a:rPr lang="en-US" altLang="zh-CN" sz="2000" b="1">
                <a:solidFill>
                  <a:srgbClr val="000000"/>
                </a:solidFill>
              </a:rPr>
              <a:t>1ZB=10 </a:t>
            </a:r>
            <a:r>
              <a:rPr lang="zh-CN" altLang="en-US" sz="2000">
                <a:solidFill>
                  <a:srgbClr val="000000"/>
                </a:solidFill>
              </a:rPr>
              <a:t>亿</a:t>
            </a:r>
            <a:r>
              <a:rPr lang="en-US" altLang="zh-CN" sz="2000" b="1">
                <a:solidFill>
                  <a:srgbClr val="000000"/>
                </a:solidFill>
              </a:rPr>
              <a:t>TB</a:t>
            </a:r>
            <a:r>
              <a:rPr lang="zh-CN" altLang="en-US" sz="2000" b="1">
                <a:solidFill>
                  <a:srgbClr val="000000"/>
                </a:solidFill>
              </a:rPr>
              <a:t>）！</a:t>
            </a:r>
          </a:p>
        </p:txBody>
      </p:sp>
      <p:sp>
        <p:nvSpPr>
          <p:cNvPr id="8" name="云形标注 7"/>
          <p:cNvSpPr/>
          <p:nvPr/>
        </p:nvSpPr>
        <p:spPr>
          <a:xfrm>
            <a:off x="4088977" y="4753611"/>
            <a:ext cx="5763684" cy="1368425"/>
          </a:xfrm>
          <a:prstGeom prst="cloudCallout">
            <a:avLst>
              <a:gd name="adj1" fmla="val -28473"/>
              <a:gd name="adj2" fmla="val 69926"/>
            </a:avLst>
          </a:prstGeom>
          <a:no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solidFill>
                <a:prstClr val="black"/>
              </a:solidFill>
            </a:endParaRPr>
          </a:p>
        </p:txBody>
      </p:sp>
      <p:sp>
        <p:nvSpPr>
          <p:cNvPr id="17414" name="矩形 6"/>
          <p:cNvSpPr>
            <a:spLocks noChangeArrowheads="1"/>
          </p:cNvSpPr>
          <p:nvPr/>
        </p:nvSpPr>
        <p:spPr bwMode="auto">
          <a:xfrm>
            <a:off x="516467" y="4124325"/>
            <a:ext cx="34671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solidFill>
                  <a:srgbClr val="008CD7"/>
                </a:solidFill>
              </a:rPr>
              <a:t>1PB</a:t>
            </a:r>
            <a:r>
              <a:rPr lang="zh-CN" altLang="en-US" sz="2400">
                <a:solidFill>
                  <a:srgbClr val="008CD7"/>
                </a:solidFill>
              </a:rPr>
              <a:t> </a:t>
            </a:r>
            <a:r>
              <a:rPr lang="en-US" altLang="zh-CN" sz="2400">
                <a:solidFill>
                  <a:srgbClr val="008CD7"/>
                </a:solidFill>
              </a:rPr>
              <a:t>= 2^50</a:t>
            </a:r>
            <a:r>
              <a:rPr lang="zh-CN" altLang="en-US" sz="2400">
                <a:solidFill>
                  <a:srgbClr val="008CD7"/>
                </a:solidFill>
              </a:rPr>
              <a:t>字节</a:t>
            </a:r>
            <a:endParaRPr lang="en-US" altLang="zh-CN" sz="2400">
              <a:solidFill>
                <a:srgbClr val="008CD7"/>
              </a:solidFill>
            </a:endParaRPr>
          </a:p>
          <a:p>
            <a:pPr eaLnBrk="1" hangingPunct="1">
              <a:spcBef>
                <a:spcPct val="0"/>
              </a:spcBef>
              <a:buFontTx/>
              <a:buNone/>
            </a:pPr>
            <a:r>
              <a:rPr lang="en-US" altLang="zh-CN" sz="2400">
                <a:solidFill>
                  <a:srgbClr val="008CD7"/>
                </a:solidFill>
              </a:rPr>
              <a:t>1EB</a:t>
            </a:r>
            <a:r>
              <a:rPr lang="zh-CN" altLang="en-US" sz="2400">
                <a:solidFill>
                  <a:srgbClr val="008CD7"/>
                </a:solidFill>
              </a:rPr>
              <a:t> </a:t>
            </a:r>
            <a:r>
              <a:rPr lang="en-US" altLang="zh-CN" sz="2400">
                <a:solidFill>
                  <a:srgbClr val="008CD7"/>
                </a:solidFill>
              </a:rPr>
              <a:t>= 2^60</a:t>
            </a:r>
            <a:r>
              <a:rPr lang="zh-CN" altLang="en-US" sz="2400">
                <a:solidFill>
                  <a:srgbClr val="008CD7"/>
                </a:solidFill>
              </a:rPr>
              <a:t>字节</a:t>
            </a:r>
            <a:endParaRPr lang="en-US" altLang="zh-CN" sz="2400">
              <a:solidFill>
                <a:srgbClr val="008CD7"/>
              </a:solidFill>
            </a:endParaRPr>
          </a:p>
          <a:p>
            <a:pPr eaLnBrk="1" hangingPunct="1">
              <a:spcBef>
                <a:spcPct val="0"/>
              </a:spcBef>
              <a:buFontTx/>
              <a:buNone/>
            </a:pPr>
            <a:r>
              <a:rPr lang="en-US" altLang="zh-CN" sz="2400">
                <a:solidFill>
                  <a:srgbClr val="008CD7"/>
                </a:solidFill>
              </a:rPr>
              <a:t>1ZB = 2^70</a:t>
            </a:r>
            <a:r>
              <a:rPr lang="zh-CN" altLang="en-US" sz="2400">
                <a:solidFill>
                  <a:srgbClr val="008CD7"/>
                </a:solidFill>
              </a:rPr>
              <a:t>字节</a:t>
            </a:r>
          </a:p>
        </p:txBody>
      </p:sp>
      <p:sp>
        <p:nvSpPr>
          <p:cNvPr id="9" name="标题 3"/>
          <p:cNvSpPr>
            <a:spLocks noGrp="1"/>
          </p:cNvSpPr>
          <p:nvPr>
            <p:ph type="body" sz="quarter" idx="10"/>
          </p:nvPr>
        </p:nvSpPr>
        <p:spPr>
          <a:xfrm>
            <a:off x="405130" y="93345"/>
            <a:ext cx="7990840" cy="754380"/>
          </a:xfrm>
        </p:spPr>
        <p:txBody>
          <a:bodyPr>
            <a:normAutofit/>
          </a:bodyPr>
          <a:lstStyle/>
          <a:p>
            <a:r>
              <a:rPr lang="en-US" altLang="zh-CN" u="sng" dirty="0">
                <a:sym typeface="+mn-ea"/>
              </a:rPr>
              <a:t>1.1 </a:t>
            </a:r>
            <a:r>
              <a:rPr lang="zh-CN" altLang="en-US" u="sng" dirty="0">
                <a:sym typeface="+mn-ea"/>
              </a:rPr>
              <a:t>为什么要数据挖掘</a:t>
            </a:r>
            <a:endParaRPr lang="zh-CN" altLang="en-US" dirty="0"/>
          </a:p>
        </p:txBody>
      </p:sp>
      <p:sp>
        <p:nvSpPr>
          <p:cNvPr id="3" name="文本框 2"/>
          <p:cNvSpPr txBox="1"/>
          <p:nvPr/>
        </p:nvSpPr>
        <p:spPr>
          <a:xfrm>
            <a:off x="99060" y="1091565"/>
            <a:ext cx="3829050" cy="461645"/>
          </a:xfrm>
          <a:prstGeom prst="rect">
            <a:avLst/>
          </a:prstGeom>
          <a:noFill/>
          <a:ln w="12700">
            <a:noFill/>
            <a:miter lim="400000"/>
          </a:ln>
        </p:spPr>
        <p:txBody>
          <a:bodyPr wrap="none" lIns="0" tIns="0" rIns="0" bIns="0" anchor="t">
            <a:spAutoFit/>
          </a:bodyPr>
          <a:lstStyle/>
          <a:p>
            <a:pPr rtl="0"/>
            <a:r>
              <a:rPr lang="zh-CN" altLang="en-US" sz="3000" b="1" dirty="0">
                <a:solidFill>
                  <a:schemeClr val="accent1"/>
                </a:solidFill>
                <a:sym typeface="+mn-ea"/>
              </a:rPr>
              <a:t>大数据时代的爆炸增长</a:t>
            </a:r>
            <a:endParaRPr lang="zh-CN" altLang="en-US" sz="30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426" y="5223829"/>
            <a:ext cx="11233151" cy="119888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400" b="1" dirty="0">
                <a:solidFill>
                  <a:prstClr val="black"/>
                </a:solidFill>
                <a:latin typeface="微软雅黑" panose="020B0503020204020204" pitchFamily="34" charset="-122"/>
                <a:ea typeface="微软雅黑" panose="020B0503020204020204" pitchFamily="34" charset="-122"/>
              </a:rPr>
              <a:t>“大量化</a:t>
            </a:r>
            <a:r>
              <a:rPr lang="en-US" altLang="zh-CN" sz="2400" b="1" dirty="0">
                <a:solidFill>
                  <a:prstClr val="black"/>
                </a:solidFill>
                <a:latin typeface="微软雅黑" panose="020B0503020204020204" pitchFamily="34" charset="-122"/>
                <a:ea typeface="微软雅黑" panose="020B0503020204020204" pitchFamily="34" charset="-122"/>
              </a:rPr>
              <a:t>(Volume)</a:t>
            </a:r>
            <a:r>
              <a:rPr lang="zh-CN" altLang="en-US" sz="2400" b="1" dirty="0">
                <a:solidFill>
                  <a:prstClr val="black"/>
                </a:solidFill>
                <a:latin typeface="微软雅黑" panose="020B0503020204020204" pitchFamily="34" charset="-122"/>
                <a:ea typeface="微软雅黑" panose="020B0503020204020204" pitchFamily="34" charset="-122"/>
              </a:rPr>
              <a:t>、多样化</a:t>
            </a:r>
            <a:r>
              <a:rPr lang="en-US" altLang="zh-CN" sz="2400" b="1" dirty="0">
                <a:solidFill>
                  <a:prstClr val="black"/>
                </a:solidFill>
                <a:latin typeface="微软雅黑" panose="020B0503020204020204" pitchFamily="34" charset="-122"/>
                <a:ea typeface="微软雅黑" panose="020B0503020204020204" pitchFamily="34" charset="-122"/>
              </a:rPr>
              <a:t>(Variety)</a:t>
            </a:r>
            <a:r>
              <a:rPr lang="zh-CN" altLang="en-US" sz="2400" b="1" dirty="0">
                <a:solidFill>
                  <a:prstClr val="black"/>
                </a:solidFill>
                <a:latin typeface="微软雅黑" panose="020B0503020204020204" pitchFamily="34" charset="-122"/>
                <a:ea typeface="微软雅黑" panose="020B0503020204020204" pitchFamily="34" charset="-122"/>
              </a:rPr>
              <a:t>、快速化</a:t>
            </a:r>
            <a:r>
              <a:rPr lang="en-US" altLang="zh-CN" sz="2400" b="1" dirty="0">
                <a:solidFill>
                  <a:prstClr val="black"/>
                </a:solidFill>
                <a:latin typeface="微软雅黑" panose="020B0503020204020204" pitchFamily="34" charset="-122"/>
                <a:ea typeface="微软雅黑" panose="020B0503020204020204" pitchFamily="34" charset="-122"/>
              </a:rPr>
              <a:t>(Velocity)</a:t>
            </a:r>
            <a:r>
              <a:rPr lang="zh-CN" altLang="en-US" sz="2400" b="1" dirty="0">
                <a:solidFill>
                  <a:prstClr val="black"/>
                </a:solidFill>
                <a:latin typeface="微软雅黑" panose="020B0503020204020204" pitchFamily="34" charset="-122"/>
                <a:ea typeface="微软雅黑" panose="020B0503020204020204" pitchFamily="34" charset="-122"/>
              </a:rPr>
              <a:t>、价值密度低（</a:t>
            </a:r>
            <a:r>
              <a:rPr lang="en-US" altLang="zh-CN" sz="2400" b="1" dirty="0">
                <a:solidFill>
                  <a:prstClr val="black"/>
                </a:solidFill>
                <a:latin typeface="微软雅黑" panose="020B0503020204020204" pitchFamily="34" charset="-122"/>
                <a:ea typeface="微软雅黑" panose="020B0503020204020204" pitchFamily="34" charset="-122"/>
              </a:rPr>
              <a:t>Value</a:t>
            </a:r>
            <a:r>
              <a:rPr lang="zh-CN" altLang="en-US" sz="2400" b="1" dirty="0">
                <a:solidFill>
                  <a:prstClr val="black"/>
                </a:solidFill>
                <a:latin typeface="微软雅黑" panose="020B0503020204020204" pitchFamily="34" charset="-122"/>
                <a:ea typeface="微软雅黑" panose="020B0503020204020204" pitchFamily="34" charset="-122"/>
              </a:rPr>
              <a:t>）”就是“大数据”的显著特征，或者说，只有具备这些特点的数据，才是大数据。</a:t>
            </a:r>
          </a:p>
        </p:txBody>
      </p:sp>
      <p:grpSp>
        <p:nvGrpSpPr>
          <p:cNvPr id="18435" name="组合 21"/>
          <p:cNvGrpSpPr/>
          <p:nvPr/>
        </p:nvGrpSpPr>
        <p:grpSpPr bwMode="auto">
          <a:xfrm>
            <a:off x="124883" y="1452246"/>
            <a:ext cx="4800600" cy="3243263"/>
            <a:chOff x="3563888" y="1134976"/>
            <a:chExt cx="3888432" cy="3384376"/>
          </a:xfrm>
        </p:grpSpPr>
        <p:sp>
          <p:nvSpPr>
            <p:cNvPr id="8" name="圆角矩形 7"/>
            <p:cNvSpPr/>
            <p:nvPr/>
          </p:nvSpPr>
          <p:spPr>
            <a:xfrm>
              <a:off x="3995936" y="1556792"/>
              <a:ext cx="1296144" cy="1080120"/>
            </a:xfrm>
            <a:prstGeom prst="roundRect">
              <a:avLst/>
            </a:prstGeom>
            <a:effectLst>
              <a:glow rad="139700">
                <a:schemeClr val="accent1">
                  <a:satMod val="175000"/>
                  <a:alpha val="40000"/>
                </a:schemeClr>
              </a:glow>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Volume</a:t>
              </a:r>
              <a:endParaRPr lang="zh-CN" altLang="en-US" b="1" dirty="0">
                <a:solidFill>
                  <a:prstClr val="white"/>
                </a:solidFill>
                <a:effectLst>
                  <a:outerShdw blurRad="38100" dist="38100" dir="2700000" algn="tl">
                    <a:srgbClr val="000000">
                      <a:alpha val="43137"/>
                    </a:srgbClr>
                  </a:outerShdw>
                </a:effectLst>
              </a:endParaRPr>
            </a:p>
          </p:txBody>
        </p:sp>
        <p:sp>
          <p:nvSpPr>
            <p:cNvPr id="9" name="圆角矩形 8"/>
            <p:cNvSpPr/>
            <p:nvPr/>
          </p:nvSpPr>
          <p:spPr>
            <a:xfrm>
              <a:off x="3995936" y="2964272"/>
              <a:ext cx="1296144" cy="1080120"/>
            </a:xfrm>
            <a:prstGeom prst="roundRect">
              <a:avLst/>
            </a:prstGeom>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Velocity</a:t>
              </a:r>
              <a:endParaRPr lang="zh-CN" altLang="en-US" b="1" dirty="0">
                <a:solidFill>
                  <a:prstClr val="white"/>
                </a:solidFill>
                <a:effectLst>
                  <a:outerShdw blurRad="38100" dist="38100" dir="2700000" algn="tl">
                    <a:srgbClr val="000000">
                      <a:alpha val="43137"/>
                    </a:srgbClr>
                  </a:outerShdw>
                </a:effectLst>
              </a:endParaRPr>
            </a:p>
          </p:txBody>
        </p:sp>
        <p:sp>
          <p:nvSpPr>
            <p:cNvPr id="10" name="圆角矩形 9"/>
            <p:cNvSpPr/>
            <p:nvPr/>
          </p:nvSpPr>
          <p:spPr>
            <a:xfrm>
              <a:off x="5749280" y="2964272"/>
              <a:ext cx="1296144" cy="1080120"/>
            </a:xfrm>
            <a:prstGeom prst="roundRect">
              <a:avLst/>
            </a:prstGeom>
            <a:effectLst>
              <a:glow rad="1397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r>
                <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Value</a:t>
              </a:r>
              <a:endParaRPr lang="zh-CN" altLang="en-US" b="1" dirty="0">
                <a:solidFill>
                  <a:prstClr val="white"/>
                </a:solidFill>
                <a:effectLst>
                  <a:outerShdw blurRad="38100" dist="38100" dir="2700000" algn="tl">
                    <a:srgbClr val="000000">
                      <a:alpha val="43137"/>
                    </a:srgbClr>
                  </a:outerShdw>
                </a:effectLst>
              </a:endParaRPr>
            </a:p>
          </p:txBody>
        </p:sp>
        <p:sp>
          <p:nvSpPr>
            <p:cNvPr id="11" name="圆角矩形 10"/>
            <p:cNvSpPr/>
            <p:nvPr/>
          </p:nvSpPr>
          <p:spPr>
            <a:xfrm>
              <a:off x="5749280" y="1570844"/>
              <a:ext cx="1296144" cy="1080120"/>
            </a:xfrm>
            <a:prstGeom prst="roundRect">
              <a:avLst/>
            </a:prstGeom>
            <a:effectLst>
              <a:glow rad="139700">
                <a:schemeClr val="accent1">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Variety</a:t>
              </a:r>
              <a:endParaRPr lang="zh-CN" altLang="en-US" b="1" dirty="0">
                <a:solidFill>
                  <a:prstClr val="white"/>
                </a:solidFill>
                <a:effectLst>
                  <a:outerShdw blurRad="38100" dist="38100" dir="2700000" algn="tl">
                    <a:srgbClr val="000000">
                      <a:alpha val="43137"/>
                    </a:srgbClr>
                  </a:outerShdw>
                </a:effectLst>
              </a:endParaRPr>
            </a:p>
          </p:txBody>
        </p:sp>
        <p:grpSp>
          <p:nvGrpSpPr>
            <p:cNvPr id="18450" name="组合 20"/>
            <p:cNvGrpSpPr/>
            <p:nvPr/>
          </p:nvGrpSpPr>
          <p:grpSpPr bwMode="auto">
            <a:xfrm>
              <a:off x="3563888" y="1134976"/>
              <a:ext cx="3888432" cy="3384376"/>
              <a:chOff x="3563888" y="1124744"/>
              <a:chExt cx="3888432" cy="3384376"/>
            </a:xfrm>
          </p:grpSpPr>
          <p:cxnSp>
            <p:nvCxnSpPr>
              <p:cNvPr id="13" name="直接箭头连接符 12"/>
              <p:cNvCxnSpPr/>
              <p:nvPr/>
            </p:nvCxnSpPr>
            <p:spPr>
              <a:xfrm>
                <a:off x="5508104" y="1124744"/>
                <a:ext cx="0" cy="338437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flipH="1">
                <a:off x="3563888" y="2781315"/>
                <a:ext cx="3888432"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grpSp>
      </p:grpSp>
      <p:pic>
        <p:nvPicPr>
          <p:cNvPr id="1025" name="Picture 1" descr="C:\Users\ibm\AppData\Roaming\Tencent\Users\45857885\QQ\WinTemp\RichOle\3(7Y$P52FVF{%3[X2]4LHH2.jpg"/>
          <p:cNvPicPr>
            <a:picLocks noChangeAspect="1" noChangeArrowheads="1"/>
          </p:cNvPicPr>
          <p:nvPr/>
        </p:nvPicPr>
        <p:blipFill>
          <a:blip r:embed="rId3" cstate="print"/>
          <a:srcRect/>
          <a:stretch>
            <a:fillRect/>
          </a:stretch>
        </p:blipFill>
        <p:spPr bwMode="auto">
          <a:xfrm>
            <a:off x="5089822" y="1517814"/>
            <a:ext cx="7035800"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占位符 1"/>
          <p:cNvSpPr>
            <a:spLocks noGrp="1"/>
          </p:cNvSpPr>
          <p:nvPr>
            <p:ph type="body" sz="quarter" idx="10"/>
          </p:nvPr>
        </p:nvSpPr>
        <p:spPr/>
        <p:txBody>
          <a:bodyPr/>
          <a:lstStyle/>
          <a:p>
            <a:r>
              <a:rPr lang="en-US" altLang="zh-CN" u="sng" dirty="0">
                <a:sym typeface="+mn-ea"/>
              </a:rPr>
              <a:t>1.1 </a:t>
            </a:r>
            <a:r>
              <a:rPr lang="zh-CN" altLang="en-US" u="sng" dirty="0">
                <a:sym typeface="+mn-ea"/>
              </a:rPr>
              <a:t>为什么要数据挖掘</a:t>
            </a:r>
            <a:endParaRPr lang="zh-CN" altLang="en-US" dirty="0"/>
          </a:p>
        </p:txBody>
      </p:sp>
      <p:sp>
        <p:nvSpPr>
          <p:cNvPr id="3" name="文本框 2"/>
          <p:cNvSpPr txBox="1"/>
          <p:nvPr/>
        </p:nvSpPr>
        <p:spPr>
          <a:xfrm>
            <a:off x="3802380" y="1056005"/>
            <a:ext cx="2763520" cy="461645"/>
          </a:xfrm>
          <a:prstGeom prst="rect">
            <a:avLst/>
          </a:prstGeom>
          <a:noFill/>
          <a:ln w="12700">
            <a:noFill/>
            <a:miter lim="400000"/>
          </a:ln>
        </p:spPr>
        <p:txBody>
          <a:bodyPr wrap="none" lIns="0" tIns="0" rIns="0" bIns="0" anchor="t">
            <a:spAutoFit/>
          </a:bodyPr>
          <a:lstStyle/>
          <a:p>
            <a:pPr rtl="0"/>
            <a:r>
              <a:rPr lang="zh-CN" altLang="en-US" sz="3000" b="1" dirty="0">
                <a:solidFill>
                  <a:schemeClr val="accent1"/>
                </a:solidFill>
                <a:sym typeface="+mn-ea"/>
              </a:rPr>
              <a:t>大数据的</a:t>
            </a:r>
            <a:r>
              <a:rPr lang="en-US" altLang="zh-CN" sz="3000" b="1" dirty="0">
                <a:solidFill>
                  <a:schemeClr val="accent1"/>
                </a:solidFill>
                <a:sym typeface="+mn-ea"/>
              </a:rPr>
              <a:t>4V</a:t>
            </a:r>
            <a:r>
              <a:rPr lang="zh-CN" altLang="en-US" sz="3000" b="1" dirty="0">
                <a:solidFill>
                  <a:schemeClr val="accent1"/>
                </a:solidFill>
                <a:sym typeface="+mn-ea"/>
              </a:rPr>
              <a:t>特征</a:t>
            </a:r>
            <a:endParaRPr lang="zh-CN" altLang="en-US" sz="30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1.1 </a:t>
            </a:r>
            <a:r>
              <a:rPr lang="zh-CN" altLang="en-US" u="sng" dirty="0"/>
              <a:t>为什么要数据挖掘</a:t>
            </a:r>
          </a:p>
        </p:txBody>
      </p:sp>
      <p:sp>
        <p:nvSpPr>
          <p:cNvPr id="3" name="矩形 2"/>
          <p:cNvSpPr/>
          <p:nvPr/>
        </p:nvSpPr>
        <p:spPr>
          <a:xfrm>
            <a:off x="267476" y="1186074"/>
            <a:ext cx="11470434" cy="1384995"/>
          </a:xfrm>
          <a:prstGeom prst="rect">
            <a:avLst/>
          </a:prstGeom>
        </p:spPr>
        <p:txBody>
          <a:bodyPr wrap="square">
            <a:spAutoFit/>
          </a:bodyPr>
          <a:lstStyle/>
          <a:p>
            <a:pPr marL="82550" lvl="0" fontAlgn="base">
              <a:spcBef>
                <a:spcPts val="600"/>
              </a:spcBef>
              <a:spcAft>
                <a:spcPct val="0"/>
              </a:spcAft>
              <a:buClr>
                <a:srgbClr val="3891A7"/>
              </a:buClr>
              <a:buSzPct val="80000"/>
            </a:pPr>
            <a:r>
              <a:rPr lang="zh-CN" altLang="en-US" sz="2800" dirty="0">
                <a:solidFill>
                  <a:prstClr val="black"/>
                </a:solidFill>
                <a:latin typeface="Gill Sans MT" panose="020B0502020104020203"/>
                <a:ea typeface="华文中宋" panose="02010600040101010101" charset="-122"/>
              </a:rPr>
              <a:t>目前的数据库系统可以高效地实现数据的录入、查询、统计等功能，但缺乏强有力的工具，理解这些数据已经超出了人类的能力，导致了“</a:t>
            </a:r>
            <a:r>
              <a:rPr lang="zh-CN" altLang="en-US" sz="2800" dirty="0">
                <a:solidFill>
                  <a:srgbClr val="CC3300"/>
                </a:solidFill>
                <a:latin typeface="Gill Sans MT" panose="020B0502020104020203"/>
                <a:ea typeface="华文中宋" panose="02010600040101010101" charset="-122"/>
              </a:rPr>
              <a:t>数据爆炸但知识贫乏</a:t>
            </a:r>
            <a:r>
              <a:rPr lang="zh-CN" altLang="en-US" sz="2800" dirty="0">
                <a:solidFill>
                  <a:prstClr val="black"/>
                </a:solidFill>
                <a:latin typeface="Gill Sans MT" panose="020B0502020104020203"/>
                <a:ea typeface="华文中宋" panose="02010600040101010101" charset="-122"/>
              </a:rPr>
              <a:t>”的现象。</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258" y="2478359"/>
            <a:ext cx="3659544" cy="397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10" y="2479629"/>
            <a:ext cx="4212922" cy="397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819539" y="987490"/>
            <a:ext cx="8229600" cy="5655906"/>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b="1" kern="0" dirty="0">
                <a:ea typeface="宋体" panose="02010600030101010101" pitchFamily="2" charset="-122"/>
              </a:rPr>
              <a:t>1.1 </a:t>
            </a:r>
            <a:r>
              <a:rPr lang="zh-CN" altLang="en-US" b="1" kern="0" dirty="0">
                <a:ea typeface="宋体" panose="02010600030101010101" pitchFamily="2" charset="-122"/>
              </a:rPr>
              <a:t>为什么要数据挖掘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solidFill>
                  <a:srgbClr val="C00000"/>
                </a:solidFill>
                <a:ea typeface="宋体" panose="02010600030101010101" pitchFamily="2" charset="-122"/>
              </a:rPr>
              <a:t>1.2 </a:t>
            </a:r>
            <a:r>
              <a:rPr lang="zh-CN" altLang="en-US" b="1" kern="0" dirty="0">
                <a:solidFill>
                  <a:srgbClr val="C00000"/>
                </a:solidFill>
                <a:ea typeface="宋体" panose="02010600030101010101" pitchFamily="2" charset="-122"/>
              </a:rPr>
              <a:t>什么是数据挖掘</a:t>
            </a:r>
            <a:r>
              <a:rPr lang="en-US" altLang="zh-CN" b="1" kern="0" dirty="0">
                <a:solidFill>
                  <a:srgbClr val="C00000"/>
                </a:solidFill>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1.3 </a:t>
            </a:r>
            <a:r>
              <a:rPr lang="zh-CN" altLang="en-US" b="1" kern="0" dirty="0">
                <a:ea typeface="宋体" panose="02010600030101010101" pitchFamily="2" charset="-122"/>
              </a:rPr>
              <a:t>挖掘什么样的数据</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1.4 </a:t>
            </a:r>
            <a:r>
              <a:rPr lang="zh-CN" altLang="en-US" b="1" kern="0" dirty="0">
                <a:ea typeface="宋体" panose="02010600030101010101" pitchFamily="2" charset="-122"/>
              </a:rPr>
              <a:t>挖掘什么模式？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1.5 </a:t>
            </a:r>
            <a:r>
              <a:rPr lang="zh-CN" altLang="en-US" b="1" kern="0" dirty="0">
                <a:ea typeface="宋体" panose="02010600030101010101" pitchFamily="2" charset="-122"/>
              </a:rPr>
              <a:t>使用什么技术进行挖掘</a:t>
            </a:r>
            <a:r>
              <a:rPr lang="en-US" altLang="zh-CN" b="1" kern="0" dirty="0">
                <a:ea typeface="宋体" panose="02010600030101010101" pitchFamily="2" charset="-122"/>
              </a:rPr>
              <a:t>?</a:t>
            </a:r>
          </a:p>
          <a:p>
            <a:pPr eaLnBrk="1" hangingPunct="1">
              <a:lnSpc>
                <a:spcPct val="125000"/>
              </a:lnSpc>
              <a:tabLst>
                <a:tab pos="6178550" algn="l"/>
              </a:tabLst>
            </a:pPr>
            <a:r>
              <a:rPr lang="en-US" altLang="zh-CN" b="1" kern="0" dirty="0">
                <a:ea typeface="宋体" panose="02010600030101010101" pitchFamily="2" charset="-122"/>
              </a:rPr>
              <a:t>1.6 </a:t>
            </a:r>
            <a:r>
              <a:rPr lang="zh-CN" altLang="en-US" b="1" kern="0" dirty="0">
                <a:ea typeface="宋体" panose="02010600030101010101" pitchFamily="2" charset="-122"/>
              </a:rPr>
              <a:t>哪些应用需要数据挖掘</a:t>
            </a:r>
            <a:r>
              <a:rPr lang="en-US" altLang="zh-CN" b="1" kern="0" dirty="0">
                <a:ea typeface="宋体" panose="02010600030101010101" pitchFamily="2" charset="-122"/>
              </a:rPr>
              <a:t>? </a:t>
            </a:r>
          </a:p>
          <a:p>
            <a:pPr eaLnBrk="1" hangingPunct="1">
              <a:lnSpc>
                <a:spcPct val="125000"/>
              </a:lnSpc>
              <a:tabLst>
                <a:tab pos="6178550" algn="l"/>
              </a:tabLst>
            </a:pPr>
            <a:r>
              <a:rPr lang="en-US" altLang="zh-CN" b="1" kern="0" dirty="0">
                <a:ea typeface="宋体" panose="02010600030101010101" pitchFamily="2" charset="-122"/>
              </a:rPr>
              <a:t>1.7 </a:t>
            </a:r>
            <a:r>
              <a:rPr lang="zh-CN" altLang="en-US" b="1" kern="0" dirty="0">
                <a:ea typeface="宋体" panose="02010600030101010101" pitchFamily="2" charset="-122"/>
              </a:rPr>
              <a:t>数据挖掘面临的问题</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小结</a:t>
            </a:r>
            <a:endParaRPr lang="en-US" altLang="zh-CN"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u="sng" dirty="0"/>
              <a:t>1.2 </a:t>
            </a:r>
            <a:r>
              <a:rPr lang="zh-CN" altLang="en-US" u="sng" dirty="0"/>
              <a:t>什么是数据挖掘</a:t>
            </a:r>
          </a:p>
        </p:txBody>
      </p:sp>
      <p:sp>
        <p:nvSpPr>
          <p:cNvPr id="4" name="矩形 3"/>
          <p:cNvSpPr/>
          <p:nvPr/>
        </p:nvSpPr>
        <p:spPr>
          <a:xfrm>
            <a:off x="398106" y="1000656"/>
            <a:ext cx="11097208" cy="2990850"/>
          </a:xfrm>
          <a:prstGeom prst="rect">
            <a:avLst/>
          </a:prstGeom>
        </p:spPr>
        <p:txBody>
          <a:bodyPr wrap="square">
            <a:spAutoFit/>
          </a:bodyPr>
          <a:lstStyle/>
          <a:p>
            <a:pPr marL="457200" lvl="0" indent="-457200" fontAlgn="base">
              <a:lnSpc>
                <a:spcPct val="90000"/>
              </a:lnSpc>
              <a:spcBef>
                <a:spcPts val="600"/>
              </a:spcBef>
              <a:spcAft>
                <a:spcPct val="0"/>
              </a:spcAft>
              <a:buClr>
                <a:srgbClr val="3891A7"/>
              </a:buClr>
              <a:buSzPct val="80000"/>
              <a:buFont typeface="Wingdings" panose="05000000000000000000" charset="0"/>
              <a:buChar char="Ø"/>
            </a:pPr>
            <a:r>
              <a:rPr lang="zh-CN" altLang="en-US" sz="3200" dirty="0">
                <a:solidFill>
                  <a:prstClr val="black"/>
                </a:solidFill>
                <a:latin typeface="微软雅黑" panose="020B0503020204020204" pitchFamily="34" charset="-122"/>
                <a:ea typeface="华文中宋" panose="02010600040101010101" charset="-122"/>
              </a:rPr>
              <a:t>定义</a:t>
            </a:r>
          </a:p>
          <a:p>
            <a:pPr marL="971550" lvl="1" indent="-514350" fontAlgn="base">
              <a:lnSpc>
                <a:spcPct val="90000"/>
              </a:lnSpc>
              <a:spcBef>
                <a:spcPts val="600"/>
              </a:spcBef>
              <a:spcAft>
                <a:spcPct val="0"/>
              </a:spcAft>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数据</a:t>
            </a:r>
            <a:r>
              <a:rPr lang="zh-CN" altLang="en-US" sz="2800" dirty="0">
                <a:solidFill>
                  <a:prstClr val="black"/>
                </a:solidFill>
                <a:latin typeface="微软雅黑" panose="020B0503020204020204" pitchFamily="34" charset="-122"/>
                <a:ea typeface="华文中宋" panose="02010600040101010101" charset="-122"/>
              </a:rPr>
              <a:t>挖掘</a:t>
            </a:r>
            <a:r>
              <a:rPr lang="en-US" altLang="zh-CN" sz="2800" dirty="0">
                <a:solidFill>
                  <a:prstClr val="black"/>
                </a:solidFill>
                <a:latin typeface="微软雅黑" panose="020B0503020204020204" pitchFamily="34" charset="-122"/>
                <a:ea typeface="华文中宋" panose="02010600040101010101" charset="-122"/>
              </a:rPr>
              <a:t>——</a:t>
            </a:r>
            <a:r>
              <a:rPr lang="en-US" altLang="zh-CN" sz="2800" dirty="0">
                <a:solidFill>
                  <a:srgbClr val="990099"/>
                </a:solidFill>
                <a:latin typeface="微软雅黑" panose="020B0503020204020204" pitchFamily="34" charset="-122"/>
                <a:ea typeface="华文中宋" panose="02010600040101010101" charset="-122"/>
              </a:rPr>
              <a:t>D</a:t>
            </a:r>
            <a:r>
              <a:rPr lang="en-US" altLang="zh-CN" sz="2800" dirty="0">
                <a:solidFill>
                  <a:prstClr val="black"/>
                </a:solidFill>
                <a:latin typeface="微软雅黑" panose="020B0503020204020204" pitchFamily="34" charset="-122"/>
                <a:ea typeface="华文中宋" panose="02010600040101010101" charset="-122"/>
              </a:rPr>
              <a:t>ata </a:t>
            </a:r>
            <a:r>
              <a:rPr lang="en-US" altLang="zh-CN" sz="2800" dirty="0">
                <a:solidFill>
                  <a:srgbClr val="990099"/>
                </a:solidFill>
                <a:latin typeface="微软雅黑" panose="020B0503020204020204" pitchFamily="34" charset="-122"/>
                <a:ea typeface="华文中宋" panose="02010600040101010101" charset="-122"/>
              </a:rPr>
              <a:t>M</a:t>
            </a:r>
            <a:r>
              <a:rPr lang="en-US" altLang="zh-CN" sz="2800" dirty="0">
                <a:solidFill>
                  <a:prstClr val="black"/>
                </a:solidFill>
                <a:latin typeface="微软雅黑" panose="020B0503020204020204" pitchFamily="34" charset="-122"/>
                <a:ea typeface="华文中宋" panose="02010600040101010101" charset="-122"/>
              </a:rPr>
              <a:t>ining</a:t>
            </a:r>
            <a:r>
              <a:rPr lang="zh-CN" altLang="en-US" sz="2800" dirty="0">
                <a:solidFill>
                  <a:prstClr val="black"/>
                </a:solidFill>
                <a:latin typeface="微软雅黑" panose="020B0503020204020204" pitchFamily="34" charset="-122"/>
                <a:ea typeface="华文中宋" panose="02010600040101010101" charset="-122"/>
              </a:rPr>
              <a:t>（</a:t>
            </a:r>
            <a:r>
              <a:rPr lang="en-US" altLang="zh-CN" sz="2800" dirty="0">
                <a:solidFill>
                  <a:prstClr val="black"/>
                </a:solidFill>
                <a:latin typeface="微软雅黑" panose="020B0503020204020204" pitchFamily="34" charset="-122"/>
                <a:ea typeface="华文中宋" panose="02010600040101010101" charset="-122"/>
              </a:rPr>
              <a:t>DM</a:t>
            </a:r>
            <a:r>
              <a:rPr lang="zh-CN" altLang="en-US" sz="2800" dirty="0">
                <a:solidFill>
                  <a:prstClr val="black"/>
                </a:solidFill>
                <a:latin typeface="微软雅黑" panose="020B0503020204020204" pitchFamily="34" charset="-122"/>
                <a:ea typeface="华文中宋" panose="02010600040101010101" charset="-122"/>
              </a:rPr>
              <a:t>）</a:t>
            </a:r>
            <a:endParaRPr lang="zh-CN" altLang="en-US" sz="3200" dirty="0">
              <a:solidFill>
                <a:prstClr val="black"/>
              </a:solidFill>
              <a:latin typeface="Gill Sans MT" panose="020B0502020104020203"/>
              <a:ea typeface="华文中宋" panose="02010600040101010101" charset="-122"/>
            </a:endParaRPr>
          </a:p>
          <a:p>
            <a:pPr marL="914400" lvl="1" indent="-457200" algn="l" fontAlgn="base">
              <a:lnSpc>
                <a:spcPct val="90000"/>
              </a:lnSpc>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数据挖掘是从海量的数据中抽取感兴趣的（有价值的、隐含的、以前没有用但是潜在有用信息的）模式和知识的过程。</a:t>
            </a:r>
          </a:p>
          <a:p>
            <a:pPr marL="914400" lvl="1" indent="-457200" algn="l" fontAlgn="base">
              <a:lnSpc>
                <a:spcPct val="90000"/>
              </a:lnSpc>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数据挖掘是从存放在数据库、数据仓库中或其它信息库中的大量数据中挖掘有趣知识的过程。</a:t>
            </a:r>
          </a:p>
          <a:p>
            <a:pPr marL="514350" lvl="0" indent="-514350" fontAlgn="base">
              <a:lnSpc>
                <a:spcPct val="90000"/>
              </a:lnSpc>
              <a:spcAft>
                <a:spcPct val="0"/>
              </a:spcAft>
              <a:buClr>
                <a:srgbClr val="3891A7"/>
              </a:buClr>
              <a:buSzPct val="80000"/>
              <a:buFont typeface="Arial" panose="020B0604020202020204" pitchFamily="34" charset="0"/>
              <a:buChar char="•"/>
            </a:pPr>
            <a:endParaRPr lang="zh-CN" altLang="en-US" sz="3200" dirty="0">
              <a:solidFill>
                <a:prstClr val="black"/>
              </a:solidFill>
              <a:latin typeface="Gill Sans MT" panose="020B0502020104020203"/>
              <a:ea typeface="华文中宋" panose="02010600040101010101" charset="-122"/>
            </a:endParaRPr>
          </a:p>
        </p:txBody>
      </p:sp>
      <p:sp>
        <p:nvSpPr>
          <p:cNvPr id="7" name="矩形 6"/>
          <p:cNvSpPr/>
          <p:nvPr/>
        </p:nvSpPr>
        <p:spPr>
          <a:xfrm>
            <a:off x="398106" y="3702417"/>
            <a:ext cx="11097208" cy="2083435"/>
          </a:xfrm>
          <a:prstGeom prst="rect">
            <a:avLst/>
          </a:prstGeom>
        </p:spPr>
        <p:txBody>
          <a:bodyPr wrap="square">
            <a:spAutoFit/>
          </a:bodyPr>
          <a:lstStyle/>
          <a:p>
            <a:pPr marL="457200" indent="-457200" fontAlgn="base">
              <a:lnSpc>
                <a:spcPct val="90000"/>
              </a:lnSpc>
              <a:spcBef>
                <a:spcPts val="600"/>
              </a:spcBef>
              <a:spcAft>
                <a:spcPct val="0"/>
              </a:spcAft>
              <a:buClr>
                <a:srgbClr val="3891A7"/>
              </a:buClr>
              <a:buSzPct val="80000"/>
              <a:buFont typeface="Wingdings" panose="05000000000000000000" charset="0"/>
              <a:buChar char="Ø"/>
            </a:pPr>
            <a:r>
              <a:rPr lang="zh-CN" altLang="en-US" sz="3200" dirty="0">
                <a:solidFill>
                  <a:prstClr val="black"/>
                </a:solidFill>
                <a:latin typeface="微软雅黑" panose="020B0503020204020204" pitchFamily="34" charset="-122"/>
                <a:ea typeface="华文中宋" panose="02010600040101010101" charset="-122"/>
              </a:rPr>
              <a:t>实例</a:t>
            </a:r>
            <a:endParaRPr lang="en-US" altLang="zh-CN" sz="3200" dirty="0">
              <a:solidFill>
                <a:prstClr val="black"/>
              </a:solidFill>
              <a:latin typeface="微软雅黑" panose="020B0503020204020204" pitchFamily="34" charset="-122"/>
              <a:ea typeface="华文中宋" panose="02010600040101010101" charset="-122"/>
            </a:endParaRPr>
          </a:p>
          <a:p>
            <a:pPr marL="914400" lvl="1" indent="-457200" fontAlgn="base">
              <a:lnSpc>
                <a:spcPct val="90000"/>
              </a:lnSpc>
              <a:spcAft>
                <a:spcPct val="0"/>
              </a:spcAft>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新闻平台的新闻推荐</a:t>
            </a:r>
          </a:p>
          <a:p>
            <a:pPr marL="914400" lvl="1" indent="-457200" fontAlgn="base">
              <a:lnSpc>
                <a:spcPct val="90000"/>
              </a:lnSpc>
              <a:spcAft>
                <a:spcPct val="0"/>
              </a:spcAft>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购物网站的商品推荐</a:t>
            </a:r>
          </a:p>
          <a:p>
            <a:pPr marL="914400" lvl="1" indent="-457200" fontAlgn="base">
              <a:lnSpc>
                <a:spcPct val="90000"/>
              </a:lnSpc>
              <a:spcAft>
                <a:spcPct val="0"/>
              </a:spcAft>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超市中的物品排放</a:t>
            </a:r>
          </a:p>
          <a:p>
            <a:pPr marL="914400" lvl="1" indent="-457200" fontAlgn="base">
              <a:lnSpc>
                <a:spcPct val="90000"/>
              </a:lnSpc>
              <a:spcAft>
                <a:spcPct val="0"/>
              </a:spcAft>
              <a:buClr>
                <a:srgbClr val="3891A7"/>
              </a:buClr>
              <a:buSzPct val="80000"/>
              <a:buFont typeface="Arial" panose="020B0604020202020204" pitchFamily="34" charset="0"/>
              <a:buChar char="•"/>
            </a:pPr>
            <a:r>
              <a:rPr lang="zh-CN" altLang="en-US" sz="2800" dirty="0">
                <a:solidFill>
                  <a:prstClr val="black"/>
                </a:solidFill>
                <a:latin typeface="Gill Sans MT" panose="020B0502020104020203"/>
                <a:ea typeface="华文中宋" panose="02010600040101010101" charset="-122"/>
              </a:rPr>
              <a:t>医学中的数据挖掘</a:t>
            </a:r>
          </a:p>
        </p:txBody>
      </p:sp>
      <p:pic>
        <p:nvPicPr>
          <p:cNvPr id="3" name="图片 2" descr="燃气表"/>
          <p:cNvPicPr>
            <a:picLocks noChangeAspect="1"/>
          </p:cNvPicPr>
          <p:nvPr>
            <p:custDataLst>
              <p:tags r:id="rId1"/>
            </p:custDataLst>
          </p:nvPr>
        </p:nvPicPr>
        <p:blipFill>
          <a:blip r:embed="rId4"/>
          <a:stretch>
            <a:fillRect/>
          </a:stretch>
        </p:blipFill>
        <p:spPr>
          <a:xfrm>
            <a:off x="6969760" y="977265"/>
            <a:ext cx="4022725" cy="5364480"/>
          </a:xfrm>
          <a:prstGeom prst="rect">
            <a:avLst/>
          </a:prstGeom>
        </p:spPr>
      </p:pic>
      <p:pic>
        <p:nvPicPr>
          <p:cNvPr id="5" name="图片 4" descr="毒检试纸"/>
          <p:cNvPicPr>
            <a:picLocks noChangeAspect="1"/>
          </p:cNvPicPr>
          <p:nvPr/>
        </p:nvPicPr>
        <p:blipFill>
          <a:blip r:embed="rId5"/>
          <a:stretch>
            <a:fillRect/>
          </a:stretch>
        </p:blipFill>
        <p:spPr>
          <a:xfrm>
            <a:off x="2390775" y="980440"/>
            <a:ext cx="4019550" cy="536130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839,&quot;width&quot;:1188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0b624cf-04ce-4823-9219-2cee8c2dbcb8}"/>
</p:tagLst>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noFill/>
          <a:miter lim="400000"/>
        </a:ln>
      </a:spPr>
      <a:bodyPr lIns="0" tIns="0" rIns="0" bIns="0" anchor="ctr">
        <a:normAutofit/>
      </a:bodyPr>
      <a:lstStyle>
        <a:defPPr rtl="0">
          <a:defRPr sz="5000" b="1"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TotalTime>
  <Words>3271</Words>
  <Application>Microsoft Office PowerPoint</Application>
  <PresentationFormat>宽屏</PresentationFormat>
  <Paragraphs>512</Paragraphs>
  <Slides>41</Slides>
  <Notes>29</Notes>
  <HiddenSlides>0</HiddenSlides>
  <MMClips>0</MMClips>
  <ScaleCrop>false</ScaleCrop>
  <HeadingPairs>
    <vt:vector size="8" baseType="variant">
      <vt:variant>
        <vt:lpstr>已用的字体</vt:lpstr>
      </vt:variant>
      <vt:variant>
        <vt:i4>20</vt:i4>
      </vt:variant>
      <vt:variant>
        <vt:lpstr>主题</vt:lpstr>
      </vt:variant>
      <vt:variant>
        <vt:i4>5</vt:i4>
      </vt:variant>
      <vt:variant>
        <vt:lpstr>嵌入 OLE 服务器</vt:lpstr>
      </vt:variant>
      <vt:variant>
        <vt:i4>2</vt:i4>
      </vt:variant>
      <vt:variant>
        <vt:lpstr>幻灯片标题</vt:lpstr>
      </vt:variant>
      <vt:variant>
        <vt:i4>41</vt:i4>
      </vt:variant>
    </vt:vector>
  </HeadingPairs>
  <TitlesOfParts>
    <vt:vector size="68" baseType="lpstr">
      <vt:lpstr>Avenir Roman</vt:lpstr>
      <vt:lpstr>Helvetica Light</vt:lpstr>
      <vt:lpstr>Helvetica Neue</vt:lpstr>
      <vt:lpstr>黑体</vt:lpstr>
      <vt:lpstr>华文楷体</vt:lpstr>
      <vt:lpstr>华文行楷</vt:lpstr>
      <vt:lpstr>华文中宋</vt:lpstr>
      <vt:lpstr>宋体</vt:lpstr>
      <vt:lpstr>微软雅黑</vt:lpstr>
      <vt:lpstr>Arial</vt:lpstr>
      <vt:lpstr>Calibri</vt:lpstr>
      <vt:lpstr>Century Gothic</vt:lpstr>
      <vt:lpstr>Gill Sans MT</vt:lpstr>
      <vt:lpstr>Helvetica</vt:lpstr>
      <vt:lpstr>Lucida Sans Unicode</vt:lpstr>
      <vt:lpstr>Tahoma</vt:lpstr>
      <vt:lpstr>Times New Roman</vt:lpstr>
      <vt:lpstr>Verdana</vt:lpstr>
      <vt:lpstr>Wingdings</vt:lpstr>
      <vt:lpstr>Wingdings 2</vt:lpstr>
      <vt:lpstr>Default</vt:lpstr>
      <vt:lpstr>192TGp_best_light_v2</vt:lpstr>
      <vt:lpstr>1_192TGp_best_light_v2</vt:lpstr>
      <vt:lpstr>2_192TGp_best_light_v2</vt:lpstr>
      <vt:lpstr>3_192TGp_best_light_v2</vt:lpstr>
      <vt:lpstr>Photoshop.Image.7</vt:lpstr>
      <vt:lpstr>Visio</vt:lpstr>
      <vt:lpstr>数据仓库与数据挖掘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duanps</dc:creator>
  <cp:lastModifiedBy>wangyuanyc@zzu.edu.cn</cp:lastModifiedBy>
  <cp:revision>266</cp:revision>
  <dcterms:created xsi:type="dcterms:W3CDTF">2018-08-26T16:03:00Z</dcterms:created>
  <dcterms:modified xsi:type="dcterms:W3CDTF">2023-02-14T15:10:04Z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