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 id="2147483671" r:id="rId3"/>
    <p:sldMasterId id="2147483683" r:id="rId4"/>
    <p:sldMasterId id="2147483695" r:id="rId5"/>
  </p:sldMasterIdLst>
  <p:notesMasterIdLst>
    <p:notesMasterId r:id="rId62"/>
  </p:notesMasterIdLst>
  <p:handoutMasterIdLst>
    <p:handoutMasterId r:id="rId63"/>
  </p:handoutMasterIdLst>
  <p:sldIdLst>
    <p:sldId id="256" r:id="rId6"/>
    <p:sldId id="268" r:id="rId7"/>
    <p:sldId id="267" r:id="rId8"/>
    <p:sldId id="337" r:id="rId9"/>
    <p:sldId id="338" r:id="rId10"/>
    <p:sldId id="340" r:id="rId11"/>
    <p:sldId id="339" r:id="rId12"/>
    <p:sldId id="341" r:id="rId13"/>
    <p:sldId id="343" r:id="rId14"/>
    <p:sldId id="344" r:id="rId15"/>
    <p:sldId id="345" r:id="rId16"/>
    <p:sldId id="346" r:id="rId17"/>
    <p:sldId id="347" r:id="rId18"/>
    <p:sldId id="348" r:id="rId19"/>
    <p:sldId id="349" r:id="rId20"/>
    <p:sldId id="351" r:id="rId21"/>
    <p:sldId id="352" r:id="rId22"/>
    <p:sldId id="354" r:id="rId23"/>
    <p:sldId id="353" r:id="rId24"/>
    <p:sldId id="355" r:id="rId25"/>
    <p:sldId id="356" r:id="rId26"/>
    <p:sldId id="357" r:id="rId27"/>
    <p:sldId id="359" r:id="rId28"/>
    <p:sldId id="360" r:id="rId29"/>
    <p:sldId id="358" r:id="rId30"/>
    <p:sldId id="361" r:id="rId31"/>
    <p:sldId id="363" r:id="rId32"/>
    <p:sldId id="362" r:id="rId33"/>
    <p:sldId id="364" r:id="rId34"/>
    <p:sldId id="365" r:id="rId35"/>
    <p:sldId id="366" r:id="rId36"/>
    <p:sldId id="367" r:id="rId37"/>
    <p:sldId id="368" r:id="rId38"/>
    <p:sldId id="369" r:id="rId39"/>
    <p:sldId id="370" r:id="rId40"/>
    <p:sldId id="372" r:id="rId41"/>
    <p:sldId id="373" r:id="rId42"/>
    <p:sldId id="390" r:id="rId43"/>
    <p:sldId id="374" r:id="rId44"/>
    <p:sldId id="371" r:id="rId45"/>
    <p:sldId id="377" r:id="rId46"/>
    <p:sldId id="378" r:id="rId47"/>
    <p:sldId id="376" r:id="rId48"/>
    <p:sldId id="379" r:id="rId49"/>
    <p:sldId id="380" r:id="rId50"/>
    <p:sldId id="375" r:id="rId51"/>
    <p:sldId id="381" r:id="rId52"/>
    <p:sldId id="382" r:id="rId53"/>
    <p:sldId id="383" r:id="rId54"/>
    <p:sldId id="384" r:id="rId55"/>
    <p:sldId id="385" r:id="rId56"/>
    <p:sldId id="386" r:id="rId57"/>
    <p:sldId id="387" r:id="rId58"/>
    <p:sldId id="388" r:id="rId59"/>
    <p:sldId id="389" r:id="rId60"/>
    <p:sldId id="336" r:id="rId6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110" autoAdjust="0"/>
  </p:normalViewPr>
  <p:slideViewPr>
    <p:cSldViewPr snapToGrid="0">
      <p:cViewPr varScale="1">
        <p:scale>
          <a:sx n="101" d="100"/>
          <a:sy n="101" d="100"/>
        </p:scale>
        <p:origin x="954" y="78"/>
      </p:cViewPr>
      <p:guideLst>
        <p:guide orient="horz" pos="2160"/>
        <p:guide pos="3840"/>
      </p:guideLst>
    </p:cSldViewPr>
  </p:slideViewPr>
  <p:notesTextViewPr>
    <p:cViewPr>
      <p:scale>
        <a:sx n="1" d="1"/>
        <a:sy n="1" d="1"/>
      </p:scale>
      <p:origin x="0" y="0"/>
    </p:cViewPr>
  </p:notesTextViewPr>
  <p:notesViewPr>
    <p:cSldViewPr snapToGrid="0">
      <p:cViewPr varScale="1">
        <p:scale>
          <a:sx n="86" d="100"/>
          <a:sy n="86" d="100"/>
        </p:scale>
        <p:origin x="-384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5D1B169-4181-4731-98DC-285894BFE916}" type="datetimeFigureOut">
              <a:rPr lang="zh-CN" altLang="en-US" smtClean="0"/>
              <a:t>2023/3/8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4B6FCC-6FDD-44E7-A7B6-73F769035271}"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82E11B-0B9E-4549-8506-0F9402AEF426}" type="datetimeFigureOut">
              <a:rPr lang="zh-CN" altLang="en-US" smtClean="0"/>
              <a:t>2023/3/8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BB4D69-CFB4-4B67-82E6-EA9C1FDC18A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13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14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15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16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18</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19</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20</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21</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90</a:t>
            </a:r>
            <a:r>
              <a:rPr lang="zh-CN" altLang="en-US" dirty="0"/>
              <a:t>是期望频率，</a:t>
            </a:r>
            <a:r>
              <a:rPr lang="en-US" altLang="zh-CN" dirty="0"/>
              <a:t>300</a:t>
            </a:r>
            <a:r>
              <a:rPr lang="zh-CN" altLang="en-US" dirty="0"/>
              <a:t>*</a:t>
            </a:r>
            <a:r>
              <a:rPr lang="en-US" altLang="zh-CN" dirty="0"/>
              <a:t>450/1500=90</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22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23</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24</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25</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26</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28</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29</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30</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31</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32</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33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4</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34</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35</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Srswor</a:t>
            </a:r>
            <a:r>
              <a:rPr lang="zh-CN" altLang="en-US" dirty="0"/>
              <a:t>无放回简单随机抽样，</a:t>
            </a:r>
            <a:r>
              <a:rPr lang="en-US" altLang="zh-CN" dirty="0" err="1"/>
              <a:t>srswr</a:t>
            </a:r>
            <a:r>
              <a:rPr lang="zh-CN" altLang="en-US" dirty="0"/>
              <a:t>有放回</a:t>
            </a:r>
          </a:p>
        </p:txBody>
      </p:sp>
      <p:sp>
        <p:nvSpPr>
          <p:cNvPr id="4" name="灯片编号占位符 3"/>
          <p:cNvSpPr>
            <a:spLocks noGrp="1"/>
          </p:cNvSpPr>
          <p:nvPr>
            <p:ph type="sldNum" sz="quarter" idx="10"/>
          </p:nvPr>
        </p:nvSpPr>
        <p:spPr/>
        <p:txBody>
          <a:bodyPr/>
          <a:lstStyle/>
          <a:p>
            <a:fld id="{AABB4D69-CFB4-4B67-82E6-EA9C1FDC18A4}" type="slidenum">
              <a:rPr lang="zh-CN" altLang="en-US" smtClean="0"/>
              <a:t>36</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37</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39</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40</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41</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42</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44</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45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6</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46</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47</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48</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49</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50</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51</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52</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53</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55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标题与副标题">
    <p:spTree>
      <p:nvGrpSpPr>
        <p:cNvPr id="1" name=""/>
        <p:cNvGrpSpPr/>
        <p:nvPr/>
      </p:nvGrpSpPr>
      <p:grpSpPr>
        <a:xfrm>
          <a:off x="0" y="0"/>
          <a:ext cx="0" cy="0"/>
          <a:chOff x="0" y="0"/>
          <a:chExt cx="0" cy="0"/>
        </a:xfrm>
      </p:grpSpPr>
      <p:sp>
        <p:nvSpPr>
          <p:cNvPr id="5" name="Shape 5"/>
          <p:cNvSpPr>
            <a:spLocks noGrp="1"/>
          </p:cNvSpPr>
          <p:nvPr>
            <p:ph type="title" hasCustomPrompt="1"/>
          </p:nvPr>
        </p:nvSpPr>
        <p:spPr>
          <a:xfrm>
            <a:off x="1190625" y="0"/>
            <a:ext cx="9810750" cy="3473648"/>
          </a:xfrm>
          <a:prstGeom prst="rect">
            <a:avLst/>
          </a:prstGeom>
        </p:spPr>
        <p:txBody>
          <a:bodyPr anchor="b"/>
          <a:lstStyle/>
          <a:p>
            <a:pPr lvl="0">
              <a:defRPr sz="1800"/>
            </a:pPr>
            <a:r>
              <a:rPr sz="7500"/>
              <a:t>标题文本</a:t>
            </a:r>
          </a:p>
        </p:txBody>
      </p:sp>
      <p:sp>
        <p:nvSpPr>
          <p:cNvPr id="6" name="Shape 6"/>
          <p:cNvSpPr>
            <a:spLocks noGrp="1"/>
          </p:cNvSpPr>
          <p:nvPr>
            <p:ph type="body" idx="1" hasCustomPrompt="1"/>
          </p:nvPr>
        </p:nvSpPr>
        <p:spPr>
          <a:xfrm>
            <a:off x="1190625" y="3536156"/>
            <a:ext cx="9810750" cy="3321844"/>
          </a:xfrm>
          <a:prstGeom prst="rect">
            <a:avLst/>
          </a:prstGeom>
        </p:spPr>
        <p:txBody>
          <a:bodyPr anchor="t"/>
          <a:lstStyle>
            <a:lvl1pPr marL="0" indent="0" algn="ctr">
              <a:spcBef>
                <a:spcPts val="0"/>
              </a:spcBef>
              <a:buSzTx/>
              <a:buNone/>
              <a:defRPr sz="3000"/>
            </a:lvl1pPr>
            <a:lvl2pPr marL="0" indent="0" algn="ctr">
              <a:spcBef>
                <a:spcPts val="0"/>
              </a:spcBef>
              <a:buSzTx/>
              <a:buNone/>
              <a:defRPr sz="3000"/>
            </a:lvl2pPr>
            <a:lvl3pPr marL="0" indent="0" algn="ctr">
              <a:spcBef>
                <a:spcPts val="0"/>
              </a:spcBef>
              <a:buSzTx/>
              <a:buNone/>
              <a:defRPr sz="3000"/>
            </a:lvl3pPr>
            <a:lvl4pPr marL="0" indent="0" algn="ctr">
              <a:spcBef>
                <a:spcPts val="0"/>
              </a:spcBef>
              <a:buSzTx/>
              <a:buNone/>
              <a:defRPr sz="3000"/>
            </a:lvl4pPr>
            <a:lvl5pPr marL="0" indent="0" algn="ctr">
              <a:spcBef>
                <a:spcPts val="0"/>
              </a:spcBef>
              <a:buSzTx/>
              <a:buNone/>
              <a:defRPr sz="3000"/>
            </a:lvl5pPr>
          </a:lstStyle>
          <a:p>
            <a:pPr lvl="0">
              <a:defRPr sz="1800"/>
            </a:pPr>
            <a:r>
              <a:rPr sz="3000"/>
              <a:t>正文级别 1</a:t>
            </a:r>
          </a:p>
          <a:p>
            <a:pPr lvl="1">
              <a:defRPr sz="1800"/>
            </a:pPr>
            <a:r>
              <a:rPr sz="3000"/>
              <a:t>正文级别 2</a:t>
            </a:r>
          </a:p>
          <a:p>
            <a:pPr lvl="2">
              <a:defRPr sz="1800"/>
            </a:pPr>
            <a:r>
              <a:rPr sz="3000"/>
              <a:t>正文级别 3</a:t>
            </a:r>
          </a:p>
          <a:p>
            <a:pPr lvl="3">
              <a:defRPr sz="1800"/>
            </a:pPr>
            <a:r>
              <a:rPr sz="3000"/>
              <a:t>正文级别 4</a:t>
            </a:r>
          </a:p>
          <a:p>
            <a:pPr lvl="4">
              <a:defRPr sz="1800"/>
            </a:pPr>
            <a:r>
              <a:rPr sz="3000"/>
              <a:t>正文级别 5</a:t>
            </a:r>
          </a:p>
        </p:txBody>
      </p:sp>
      <p:sp>
        <p:nvSpPr>
          <p:cNvPr id="4" name="矩形 11"/>
          <p:cNvSpPr>
            <a:spLocks noChangeArrowheads="1"/>
          </p:cNvSpPr>
          <p:nvPr userDrawn="1"/>
        </p:nvSpPr>
        <p:spPr bwMode="auto">
          <a:xfrm>
            <a:off x="0" y="-13882"/>
            <a:ext cx="12192000" cy="963206"/>
          </a:xfrm>
          <a:prstGeom prst="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13500000" scaled="1"/>
            <a:tileRect/>
          </a:gradFill>
          <a:ln w="12700">
            <a:noFill/>
            <a:miter lim="400000"/>
          </a:ln>
          <a:effectLst/>
        </p:spPr>
        <p:txBody>
          <a:bodyPr lIns="0" tIns="0" rIns="0" bIns="0" anchor="ctr"/>
          <a:lstStyle/>
          <a:p>
            <a:pPr algn="ctr" defTabSz="410845"/>
            <a:endParaRPr lang="zh-CN" altLang="en-US" sz="2250" kern="0" dirty="0">
              <a:solidFill>
                <a:srgbClr val="FFFFFF"/>
              </a:solidFill>
              <a:latin typeface="Helvetica Light"/>
              <a:ea typeface="Helvetica Light"/>
              <a:cs typeface="Helvetica Light"/>
              <a:sym typeface="微软雅黑" panose="020B0503020204020204" pitchFamily="34" charset="-122"/>
            </a:endParaRPr>
          </a:p>
        </p:txBody>
      </p:sp>
      <p:cxnSp>
        <p:nvCxnSpPr>
          <p:cNvPr id="3" name="直线连接符 2"/>
          <p:cNvCxnSpPr/>
          <p:nvPr userDrawn="1"/>
        </p:nvCxnSpPr>
        <p:spPr>
          <a:xfrm>
            <a:off x="374914" y="-773342"/>
            <a:ext cx="0" cy="7949008"/>
          </a:xfrm>
          <a:prstGeom prst="line">
            <a:avLst/>
          </a:prstGeom>
          <a:noFill/>
          <a:ln w="25400" cap="flat">
            <a:solidFill>
              <a:srgbClr val="0365C0"/>
            </a:solidFill>
            <a:prstDash val="solid"/>
            <a:bevel/>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cxnSp>
      <p:cxnSp>
        <p:nvCxnSpPr>
          <p:cNvPr id="8" name="直线连接符 7"/>
          <p:cNvCxnSpPr/>
          <p:nvPr userDrawn="1"/>
        </p:nvCxnSpPr>
        <p:spPr>
          <a:xfrm>
            <a:off x="-182006" y="138009"/>
            <a:ext cx="12606641" cy="0"/>
          </a:xfrm>
          <a:prstGeom prst="line">
            <a:avLst/>
          </a:prstGeom>
          <a:noFill/>
          <a:ln w="25400" cap="flat">
            <a:solidFill>
              <a:srgbClr val="0365C0"/>
            </a:solidFill>
            <a:prstDash val="solid"/>
            <a:bevel/>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cxn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2023/3/8</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spd="med">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med">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med">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8" name="Shape 8"/>
          <p:cNvSpPr>
            <a:spLocks noGrp="1"/>
          </p:cNvSpPr>
          <p:nvPr>
            <p:ph type="title" hasCustomPrompt="1"/>
          </p:nvPr>
        </p:nvSpPr>
        <p:spPr>
          <a:xfrm>
            <a:off x="1190625" y="0"/>
            <a:ext cx="9810750" cy="5723930"/>
          </a:xfrm>
          <a:prstGeom prst="rect">
            <a:avLst/>
          </a:prstGeom>
        </p:spPr>
        <p:txBody>
          <a:bodyPr anchor="b"/>
          <a:lstStyle/>
          <a:p>
            <a:pPr lvl="0">
              <a:defRPr sz="1800"/>
            </a:pPr>
            <a:r>
              <a:rPr sz="7500"/>
              <a:t>标题文本</a:t>
            </a:r>
          </a:p>
        </p:txBody>
      </p:sp>
      <p:sp>
        <p:nvSpPr>
          <p:cNvPr id="9" name="Shape 9"/>
          <p:cNvSpPr>
            <a:spLocks noGrp="1"/>
          </p:cNvSpPr>
          <p:nvPr>
            <p:ph type="body" idx="1" hasCustomPrompt="1"/>
          </p:nvPr>
        </p:nvSpPr>
        <p:spPr>
          <a:xfrm>
            <a:off x="1190625" y="5759648"/>
            <a:ext cx="9810750" cy="1098352"/>
          </a:xfrm>
          <a:prstGeom prst="rect">
            <a:avLst/>
          </a:prstGeom>
        </p:spPr>
        <p:txBody>
          <a:bodyPr anchor="t"/>
          <a:lstStyle>
            <a:lvl1pPr marL="0" indent="0" algn="ctr">
              <a:spcBef>
                <a:spcPts val="0"/>
              </a:spcBef>
              <a:buSzTx/>
              <a:buNone/>
              <a:defRPr sz="3000"/>
            </a:lvl1pPr>
            <a:lvl2pPr marL="0" indent="0" algn="ctr">
              <a:spcBef>
                <a:spcPts val="0"/>
              </a:spcBef>
              <a:buSzTx/>
              <a:buNone/>
              <a:defRPr sz="3000"/>
            </a:lvl2pPr>
            <a:lvl3pPr marL="0" indent="0" algn="ctr">
              <a:spcBef>
                <a:spcPts val="0"/>
              </a:spcBef>
              <a:buSzTx/>
              <a:buNone/>
              <a:defRPr sz="3000"/>
            </a:lvl3pPr>
            <a:lvl4pPr marL="0" indent="0" algn="ctr">
              <a:spcBef>
                <a:spcPts val="0"/>
              </a:spcBef>
              <a:buSzTx/>
              <a:buNone/>
              <a:defRPr sz="3000"/>
            </a:lvl4pPr>
            <a:lvl5pPr marL="0" indent="0" algn="ctr">
              <a:spcBef>
                <a:spcPts val="0"/>
              </a:spcBef>
              <a:buSzTx/>
              <a:buNone/>
              <a:defRPr sz="3000"/>
            </a:lvl5pPr>
          </a:lstStyle>
          <a:p>
            <a:pPr lvl="0">
              <a:defRPr sz="1800"/>
            </a:pPr>
            <a:r>
              <a:rPr sz="3000"/>
              <a:t>正文级别 1</a:t>
            </a:r>
          </a:p>
          <a:p>
            <a:pPr lvl="1">
              <a:defRPr sz="1800"/>
            </a:pPr>
            <a:r>
              <a:rPr sz="3000"/>
              <a:t>正文级别 2</a:t>
            </a:r>
          </a:p>
          <a:p>
            <a:pPr lvl="2">
              <a:defRPr sz="1800"/>
            </a:pPr>
            <a:r>
              <a:rPr sz="3000"/>
              <a:t>正文级别 3</a:t>
            </a:r>
          </a:p>
          <a:p>
            <a:pPr lvl="3">
              <a:defRPr sz="1800"/>
            </a:pPr>
            <a:r>
              <a:rPr sz="3000"/>
              <a:t>正文级别 4</a:t>
            </a:r>
          </a:p>
          <a:p>
            <a:pPr lvl="4">
              <a:defRPr sz="1800"/>
            </a:pPr>
            <a:r>
              <a:rPr sz="3000"/>
              <a:t>正文级别 5</a:t>
            </a:r>
          </a:p>
        </p:txBody>
      </p:sp>
      <p:sp>
        <p:nvSpPr>
          <p:cNvPr id="4" name="矩形 11"/>
          <p:cNvSpPr>
            <a:spLocks noChangeArrowheads="1"/>
          </p:cNvSpPr>
          <p:nvPr userDrawn="1"/>
        </p:nvSpPr>
        <p:spPr bwMode="auto">
          <a:xfrm>
            <a:off x="0" y="-13882"/>
            <a:ext cx="12192000" cy="963206"/>
          </a:xfrm>
          <a:prstGeom prst="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13500000" scaled="1"/>
            <a:tileRect/>
          </a:gradFill>
          <a:ln w="12700">
            <a:noFill/>
            <a:miter lim="400000"/>
          </a:ln>
          <a:effectLst/>
        </p:spPr>
        <p:txBody>
          <a:bodyPr lIns="0" tIns="0" rIns="0" bIns="0" anchor="ctr"/>
          <a:lstStyle/>
          <a:p>
            <a:pPr algn="ctr" defTabSz="410845"/>
            <a:endParaRPr lang="zh-CN" altLang="en-US" sz="2250" kern="0" dirty="0">
              <a:solidFill>
                <a:srgbClr val="FFFFFF"/>
              </a:solidFill>
              <a:latin typeface="Helvetica Light"/>
              <a:ea typeface="Helvetica Light"/>
              <a:cs typeface="Helvetica Light"/>
              <a:sym typeface="微软雅黑" panose="020B0503020204020204" pitchFamily="34" charset="-122"/>
            </a:endParaRPr>
          </a:p>
        </p:txBody>
      </p:sp>
      <p:cxnSp>
        <p:nvCxnSpPr>
          <p:cNvPr id="5" name="直线连接符 4"/>
          <p:cNvCxnSpPr/>
          <p:nvPr userDrawn="1"/>
        </p:nvCxnSpPr>
        <p:spPr>
          <a:xfrm>
            <a:off x="374914" y="-773342"/>
            <a:ext cx="0" cy="7949008"/>
          </a:xfrm>
          <a:prstGeom prst="line">
            <a:avLst/>
          </a:prstGeom>
          <a:noFill/>
          <a:ln w="25400" cap="flat">
            <a:solidFill>
              <a:srgbClr val="0365C0"/>
            </a:solidFill>
            <a:prstDash val="solid"/>
            <a:bevel/>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cxnSp>
      <p:cxnSp>
        <p:nvCxnSpPr>
          <p:cNvPr id="6" name="直线连接符 5"/>
          <p:cNvCxnSpPr/>
          <p:nvPr userDrawn="1"/>
        </p:nvCxnSpPr>
        <p:spPr>
          <a:xfrm>
            <a:off x="-182006" y="138009"/>
            <a:ext cx="12606641" cy="0"/>
          </a:xfrm>
          <a:prstGeom prst="line">
            <a:avLst/>
          </a:prstGeom>
          <a:noFill/>
          <a:ln w="25400" cap="flat">
            <a:solidFill>
              <a:srgbClr val="0365C0"/>
            </a:solidFill>
            <a:prstDash val="solid"/>
            <a:bevel/>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cxn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2784" y="476251"/>
            <a:ext cx="2859616" cy="56499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43933" y="476251"/>
            <a:ext cx="8375651" cy="564991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spd="med">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med">
    <p:zo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med">
    <p:zo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zo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11" name="Shape 11"/>
          <p:cNvSpPr>
            <a:spLocks noGrp="1"/>
          </p:cNvSpPr>
          <p:nvPr>
            <p:ph type="title" hasCustomPrompt="1"/>
          </p:nvPr>
        </p:nvSpPr>
        <p:spPr>
          <a:xfrm>
            <a:off x="892969" y="0"/>
            <a:ext cx="5000625" cy="3250406"/>
          </a:xfrm>
          <a:prstGeom prst="rect">
            <a:avLst/>
          </a:prstGeom>
        </p:spPr>
        <p:txBody>
          <a:bodyPr anchor="b"/>
          <a:lstStyle>
            <a:lvl1pPr>
              <a:defRPr sz="5625"/>
            </a:lvl1pPr>
          </a:lstStyle>
          <a:p>
            <a:pPr lvl="0">
              <a:defRPr sz="1800"/>
            </a:pPr>
            <a:r>
              <a:rPr sz="5625"/>
              <a:t>标题文本</a:t>
            </a:r>
          </a:p>
        </p:txBody>
      </p:sp>
      <p:sp>
        <p:nvSpPr>
          <p:cNvPr id="12" name="Shape 12"/>
          <p:cNvSpPr>
            <a:spLocks noGrp="1"/>
          </p:cNvSpPr>
          <p:nvPr>
            <p:ph type="body" idx="1" hasCustomPrompt="1"/>
          </p:nvPr>
        </p:nvSpPr>
        <p:spPr>
          <a:xfrm>
            <a:off x="892969" y="3348633"/>
            <a:ext cx="5000625" cy="3509367"/>
          </a:xfrm>
          <a:prstGeom prst="rect">
            <a:avLst/>
          </a:prstGeom>
        </p:spPr>
        <p:txBody>
          <a:bodyPr anchor="t"/>
          <a:lstStyle>
            <a:lvl1pPr marL="0" indent="0" algn="ctr">
              <a:spcBef>
                <a:spcPts val="0"/>
              </a:spcBef>
              <a:buSzTx/>
              <a:buNone/>
              <a:defRPr sz="3000"/>
            </a:lvl1pPr>
            <a:lvl2pPr marL="0" indent="0" algn="ctr">
              <a:spcBef>
                <a:spcPts val="0"/>
              </a:spcBef>
              <a:buSzTx/>
              <a:buNone/>
              <a:defRPr sz="3000"/>
            </a:lvl2pPr>
            <a:lvl3pPr marL="0" indent="0" algn="ctr">
              <a:spcBef>
                <a:spcPts val="0"/>
              </a:spcBef>
              <a:buSzTx/>
              <a:buNone/>
              <a:defRPr sz="3000"/>
            </a:lvl3pPr>
            <a:lvl4pPr marL="0" indent="0" algn="ctr">
              <a:spcBef>
                <a:spcPts val="0"/>
              </a:spcBef>
              <a:buSzTx/>
              <a:buNone/>
              <a:defRPr sz="3000"/>
            </a:lvl4pPr>
            <a:lvl5pPr marL="0" indent="0" algn="ctr">
              <a:spcBef>
                <a:spcPts val="0"/>
              </a:spcBef>
              <a:buSzTx/>
              <a:buNone/>
              <a:defRPr sz="3000"/>
            </a:lvl5pPr>
          </a:lstStyle>
          <a:p>
            <a:pPr lvl="0">
              <a:defRPr sz="1800"/>
            </a:pPr>
            <a:r>
              <a:rPr sz="3000"/>
              <a:t>正文级别 1</a:t>
            </a:r>
          </a:p>
          <a:p>
            <a:pPr lvl="1">
              <a:defRPr sz="1800"/>
            </a:pPr>
            <a:r>
              <a:rPr sz="3000"/>
              <a:t>正文级别 2</a:t>
            </a:r>
          </a:p>
          <a:p>
            <a:pPr lvl="2">
              <a:defRPr sz="1800"/>
            </a:pPr>
            <a:r>
              <a:rPr sz="3000"/>
              <a:t>正文级别 3</a:t>
            </a:r>
          </a:p>
          <a:p>
            <a:pPr lvl="3">
              <a:defRPr sz="1800"/>
            </a:pPr>
            <a:r>
              <a:rPr sz="3000"/>
              <a:t>正文级别 4</a:t>
            </a:r>
          </a:p>
          <a:p>
            <a:pPr lvl="4">
              <a:defRPr sz="1800"/>
            </a:pPr>
            <a:r>
              <a:rPr sz="3000"/>
              <a:t>正文级别 5</a:t>
            </a: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zo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2784" y="476251"/>
            <a:ext cx="2859616" cy="56499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43933" y="476251"/>
            <a:ext cx="8375651" cy="564991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spd="med">
    <p:zo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med">
    <p:zoom/>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med">
    <p:zoom/>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14" name="Shape 14"/>
          <p:cNvSpPr>
            <a:spLocks noGrp="1"/>
          </p:cNvSpPr>
          <p:nvPr>
            <p:ph type="title" hasCustomPrompt="1"/>
          </p:nvPr>
        </p:nvSpPr>
        <p:spPr>
          <a:xfrm>
            <a:off x="892969" y="6903"/>
            <a:ext cx="10406062" cy="2129320"/>
          </a:xfrm>
          <a:prstGeom prst="rect">
            <a:avLst/>
          </a:prstGeom>
        </p:spPr>
        <p:txBody>
          <a:bodyPr/>
          <a:lstStyle/>
          <a:p>
            <a:pPr lvl="0">
              <a:defRPr sz="1800"/>
            </a:pPr>
            <a:r>
              <a:rPr sz="7500"/>
              <a:t>标题文本</a:t>
            </a: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zoom/>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zoom/>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2784" y="476251"/>
            <a:ext cx="2859616" cy="56499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43933" y="476251"/>
            <a:ext cx="8375651" cy="564991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spd="med">
    <p:zoom/>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med">
    <p:zoom/>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med">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19" name="Shape 19"/>
          <p:cNvSpPr>
            <a:spLocks noGrp="1"/>
          </p:cNvSpPr>
          <p:nvPr>
            <p:ph type="title" hasCustomPrompt="1"/>
          </p:nvPr>
        </p:nvSpPr>
        <p:spPr>
          <a:prstGeom prst="rect">
            <a:avLst/>
          </a:prstGeom>
        </p:spPr>
        <p:txBody>
          <a:bodyPr/>
          <a:lstStyle/>
          <a:p>
            <a:pPr lvl="0">
              <a:defRPr sz="1800"/>
            </a:pPr>
            <a:r>
              <a:rPr sz="7500"/>
              <a:t>标题文本</a:t>
            </a:r>
          </a:p>
        </p:txBody>
      </p:sp>
      <p:sp>
        <p:nvSpPr>
          <p:cNvPr id="20" name="Shape 20"/>
          <p:cNvSpPr>
            <a:spLocks noGrp="1"/>
          </p:cNvSpPr>
          <p:nvPr>
            <p:ph type="body" idx="1" hasCustomPrompt="1"/>
          </p:nvPr>
        </p:nvSpPr>
        <p:spPr>
          <a:xfrm>
            <a:off x="892969" y="1830586"/>
            <a:ext cx="5000625" cy="4420195"/>
          </a:xfrm>
          <a:prstGeom prst="rect">
            <a:avLst/>
          </a:prstGeom>
        </p:spPr>
        <p:txBody>
          <a:bodyPr/>
          <a:lstStyle>
            <a:lvl1pPr marL="321310" indent="-321310">
              <a:spcBef>
                <a:spcPts val="3000"/>
              </a:spcBef>
              <a:defRPr sz="2625"/>
            </a:lvl1pPr>
            <a:lvl2pPr marL="643255" indent="-321310">
              <a:spcBef>
                <a:spcPts val="3000"/>
              </a:spcBef>
              <a:defRPr sz="2625"/>
            </a:lvl2pPr>
            <a:lvl3pPr marL="964565" indent="-321310">
              <a:spcBef>
                <a:spcPts val="3000"/>
              </a:spcBef>
              <a:defRPr sz="2625"/>
            </a:lvl3pPr>
            <a:lvl4pPr marL="1285875" indent="-321310">
              <a:spcBef>
                <a:spcPts val="3000"/>
              </a:spcBef>
              <a:defRPr sz="2625"/>
            </a:lvl4pPr>
            <a:lvl5pPr marL="1607185" indent="-321310">
              <a:spcBef>
                <a:spcPts val="3000"/>
              </a:spcBef>
              <a:defRPr sz="2625"/>
            </a:lvl5pPr>
          </a:lstStyle>
          <a:p>
            <a:pPr lvl="0">
              <a:defRPr sz="1800"/>
            </a:pPr>
            <a:r>
              <a:rPr sz="2625"/>
              <a:t>正文级别 1</a:t>
            </a:r>
          </a:p>
          <a:p>
            <a:pPr lvl="1">
              <a:defRPr sz="1800"/>
            </a:pPr>
            <a:r>
              <a:rPr sz="2625"/>
              <a:t>正文级别 2</a:t>
            </a:r>
          </a:p>
          <a:p>
            <a:pPr lvl="2">
              <a:defRPr sz="1800"/>
            </a:pPr>
            <a:r>
              <a:rPr sz="2625"/>
              <a:t>正文级别 3</a:t>
            </a:r>
          </a:p>
          <a:p>
            <a:pPr lvl="3">
              <a:defRPr sz="1800"/>
            </a:pPr>
            <a:r>
              <a:rPr sz="2625"/>
              <a:t>正文级别 4</a:t>
            </a:r>
          </a:p>
          <a:p>
            <a:pPr lvl="4">
              <a:defRPr sz="1800"/>
            </a:pPr>
            <a:r>
              <a:rPr sz="2625"/>
              <a:t>正文级别 5</a:t>
            </a:r>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zoom/>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zoom/>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zoom/>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2784" y="476251"/>
            <a:ext cx="2859616" cy="56499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43933" y="476251"/>
            <a:ext cx="8375651" cy="564991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22" name="Shape 22"/>
          <p:cNvSpPr>
            <a:spLocks noGrp="1"/>
          </p:cNvSpPr>
          <p:nvPr>
            <p:ph type="body" idx="1" hasCustomPrompt="1"/>
          </p:nvPr>
        </p:nvSpPr>
        <p:spPr>
          <a:xfrm>
            <a:off x="892969" y="892969"/>
            <a:ext cx="10406062" cy="5072063"/>
          </a:xfrm>
          <a:prstGeom prst="rect">
            <a:avLst/>
          </a:prstGeom>
        </p:spPr>
        <p:txBody>
          <a:bodyPr/>
          <a:lstStyle/>
          <a:p>
            <a:pPr lvl="0">
              <a:defRPr sz="1800"/>
            </a:pPr>
            <a:r>
              <a:rPr sz="3375"/>
              <a:t>正文级别 1</a:t>
            </a:r>
          </a:p>
          <a:p>
            <a:pPr lvl="1">
              <a:defRPr sz="1800"/>
            </a:pPr>
            <a:r>
              <a:rPr sz="3375"/>
              <a:t>正文级别 2</a:t>
            </a:r>
          </a:p>
          <a:p>
            <a:pPr lvl="2">
              <a:defRPr sz="1800"/>
            </a:pPr>
            <a:r>
              <a:rPr sz="3375"/>
              <a:t>正文级别 3</a:t>
            </a:r>
          </a:p>
          <a:p>
            <a:pPr lvl="3">
              <a:defRPr sz="1800"/>
            </a:pPr>
            <a:r>
              <a:rPr sz="3375"/>
              <a:t>正文级别 4</a:t>
            </a:r>
          </a:p>
          <a:p>
            <a:pPr lvl="4">
              <a:defRPr sz="1800"/>
            </a:pPr>
            <a:r>
              <a:rPr sz="3375"/>
              <a:t>正文级别 5</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文本框 1"/>
          <p:cNvSpPr txBox="1"/>
          <p:nvPr userDrawn="1"/>
        </p:nvSpPr>
        <p:spPr>
          <a:xfrm>
            <a:off x="938660" y="154305"/>
            <a:ext cx="642918" cy="642938"/>
          </a:xfrm>
          <a:prstGeom prst="rect">
            <a:avLst/>
          </a:prstGeom>
          <a:noFill/>
          <a:ln w="12700">
            <a:noFill/>
            <a:miter lim="400000"/>
          </a:ln>
        </p:spPr>
        <p:txBody>
          <a:bodyPr wrap="none" lIns="0" tIns="0" rIns="0" bIns="0" rtlCol="0" anchor="ctr">
            <a:normAutofit/>
          </a:bodyPr>
          <a:lstStyle/>
          <a:p>
            <a:pPr algn="ctr" defTabSz="410845"/>
            <a:endParaRPr kumimoji="1" lang="zh-CN" altLang="en-US" sz="3515" b="1" kern="0" dirty="0">
              <a:solidFill>
                <a:srgbClr val="FFFFFF"/>
              </a:solidFill>
              <a:latin typeface="微软雅黑" panose="020B0503020204020204" pitchFamily="34" charset="-122"/>
              <a:ea typeface="微软雅黑" panose="020B0503020204020204" pitchFamily="34" charset="-122"/>
              <a:sym typeface="Helvetica"/>
            </a:endParaRPr>
          </a:p>
        </p:txBody>
      </p:sp>
      <p:sp>
        <p:nvSpPr>
          <p:cNvPr id="3" name="文本框 2"/>
          <p:cNvSpPr txBox="1"/>
          <p:nvPr userDrawn="1"/>
        </p:nvSpPr>
        <p:spPr>
          <a:xfrm>
            <a:off x="398609" y="154305"/>
            <a:ext cx="642918" cy="642938"/>
          </a:xfrm>
          <a:prstGeom prst="rect">
            <a:avLst/>
          </a:prstGeom>
          <a:noFill/>
          <a:ln w="12700">
            <a:noFill/>
            <a:miter lim="400000"/>
          </a:ln>
        </p:spPr>
        <p:txBody>
          <a:bodyPr wrap="none" lIns="0" tIns="0" rIns="0" bIns="0" rtlCol="0" anchor="ctr">
            <a:normAutofit/>
          </a:bodyPr>
          <a:lstStyle/>
          <a:p>
            <a:pPr algn="ctr" defTabSz="410845"/>
            <a:endParaRPr kumimoji="1" lang="zh-CN" altLang="en-US" sz="3515" b="1" kern="0" dirty="0">
              <a:solidFill>
                <a:srgbClr val="FFFFFF"/>
              </a:solidFill>
              <a:latin typeface="微软雅黑" panose="020B0503020204020204" pitchFamily="34" charset="-122"/>
              <a:ea typeface="微软雅黑" panose="020B0503020204020204" pitchFamily="34" charset="-122"/>
              <a:sym typeface="Helvetica"/>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准版式">
    <p:spTree>
      <p:nvGrpSpPr>
        <p:cNvPr id="1" name=""/>
        <p:cNvGrpSpPr/>
        <p:nvPr/>
      </p:nvGrpSpPr>
      <p:grpSpPr>
        <a:xfrm>
          <a:off x="0" y="0"/>
          <a:ext cx="0" cy="0"/>
          <a:chOff x="0" y="0"/>
          <a:chExt cx="0" cy="0"/>
        </a:xfrm>
      </p:grpSpPr>
      <p:sp>
        <p:nvSpPr>
          <p:cNvPr id="3" name="矩形 11"/>
          <p:cNvSpPr>
            <a:spLocks noChangeArrowheads="1"/>
          </p:cNvSpPr>
          <p:nvPr userDrawn="1"/>
        </p:nvSpPr>
        <p:spPr bwMode="auto">
          <a:xfrm>
            <a:off x="0" y="-13882"/>
            <a:ext cx="12192000" cy="963206"/>
          </a:xfrm>
          <a:prstGeom prst="rect">
            <a:avLst/>
          </a:prstGeom>
          <a:solidFill>
            <a:srgbClr val="0070C0"/>
          </a:solidFill>
          <a:ln w="12700">
            <a:noFill/>
            <a:miter lim="400000"/>
          </a:ln>
          <a:effectLst/>
        </p:spPr>
        <p:txBody>
          <a:bodyPr lIns="0" tIns="0" rIns="0" bIns="0" anchor="ctr"/>
          <a:lstStyle/>
          <a:p>
            <a:pPr algn="ctr" defTabSz="410845"/>
            <a:endParaRPr lang="zh-CN" altLang="en-US" sz="2250" kern="0" dirty="0">
              <a:solidFill>
                <a:srgbClr val="FFFFFF"/>
              </a:solidFill>
              <a:latin typeface="Helvetica Light"/>
              <a:ea typeface="Helvetica Light"/>
              <a:cs typeface="Helvetica Light"/>
              <a:sym typeface="微软雅黑" panose="020B0503020204020204" pitchFamily="34" charset="-122"/>
            </a:endParaRPr>
          </a:p>
        </p:txBody>
      </p:sp>
      <p:sp>
        <p:nvSpPr>
          <p:cNvPr id="6" name="文本占位符 5"/>
          <p:cNvSpPr>
            <a:spLocks noGrp="1"/>
          </p:cNvSpPr>
          <p:nvPr>
            <p:ph type="body" sz="quarter" idx="10" hasCustomPrompt="1"/>
          </p:nvPr>
        </p:nvSpPr>
        <p:spPr>
          <a:xfrm>
            <a:off x="405032" y="87379"/>
            <a:ext cx="7990823" cy="760139"/>
          </a:xfrm>
          <a:noFill/>
          <a:ln>
            <a:noFill/>
          </a:ln>
        </p:spPr>
        <p:txBody>
          <a:bodyPr>
            <a:normAutofit/>
          </a:bodyPr>
          <a:lstStyle>
            <a:lvl1pPr marL="0" indent="0">
              <a:buNone/>
              <a:defRPr sz="3515"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lvl="0"/>
            <a:r>
              <a:rPr kumimoji="1" lang="zh-CN" altLang="en-US" dirty="0"/>
              <a:t>标题</a:t>
            </a:r>
          </a:p>
        </p:txBody>
      </p:sp>
      <p:sp>
        <p:nvSpPr>
          <p:cNvPr id="5" name="矩形 11"/>
          <p:cNvSpPr>
            <a:spLocks noChangeArrowheads="1"/>
          </p:cNvSpPr>
          <p:nvPr userDrawn="1"/>
        </p:nvSpPr>
        <p:spPr bwMode="auto">
          <a:xfrm>
            <a:off x="0" y="6596149"/>
            <a:ext cx="12192000" cy="261851"/>
          </a:xfrm>
          <a:prstGeom prst="rect">
            <a:avLst/>
          </a:prstGeom>
          <a:solidFill>
            <a:srgbClr val="0070C0"/>
          </a:solidFill>
          <a:ln w="12700">
            <a:noFill/>
            <a:miter lim="400000"/>
          </a:ln>
          <a:effectLst/>
        </p:spPr>
        <p:txBody>
          <a:bodyPr lIns="0" tIns="0" rIns="0" bIns="0" anchor="ctr"/>
          <a:lstStyle/>
          <a:p>
            <a:pPr algn="ctr" defTabSz="410845"/>
            <a:endParaRPr lang="zh-CN" altLang="en-US" sz="2250" kern="0" dirty="0">
              <a:solidFill>
                <a:srgbClr val="FFFFFF"/>
              </a:solidFill>
              <a:latin typeface="Helvetica Light"/>
              <a:ea typeface="Helvetica Light"/>
              <a:cs typeface="Helvetica Light"/>
              <a:sym typeface="微软雅黑" panose="020B0503020204020204" pitchFamily="34" charset="-122"/>
            </a:endParaRPr>
          </a:p>
        </p:txBody>
      </p:sp>
      <p:sp>
        <p:nvSpPr>
          <p:cNvPr id="7" name="TextBox 6"/>
          <p:cNvSpPr txBox="1"/>
          <p:nvPr userDrawn="1"/>
        </p:nvSpPr>
        <p:spPr>
          <a:xfrm>
            <a:off x="10266218" y="6617198"/>
            <a:ext cx="1925782" cy="261851"/>
          </a:xfrm>
          <a:prstGeom prst="rect">
            <a:avLst/>
          </a:prstGeom>
          <a:noFill/>
          <a:ln w="12700">
            <a:noFill/>
            <a:miter lim="400000"/>
          </a:ln>
        </p:spPr>
        <p:txBody>
          <a:bodyPr wrap="square" lIns="0" tIns="0" rIns="0" bIns="0" rtlCol="0" anchor="ctr">
            <a:normAutofit fontScale="70000" lnSpcReduction="20000"/>
          </a:bodyPr>
          <a:lstStyle/>
          <a:p>
            <a:pPr rtl="0"/>
            <a:r>
              <a:rPr lang="zh-CN" altLang="en-US" sz="2400" b="1" dirty="0">
                <a:solidFill>
                  <a:schemeClr val="bg1"/>
                </a:solidFill>
                <a:latin typeface="华文行楷" panose="02010800040101010101" pitchFamily="2" charset="-122"/>
                <a:ea typeface="华文行楷" panose="02010800040101010101" pitchFamily="2" charset="-122"/>
              </a:rPr>
              <a:t>网络空间安全学院</a:t>
            </a:r>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56370" y="152591"/>
            <a:ext cx="2351266" cy="630259"/>
          </a:xfrm>
          <a:prstGeom prst="rect">
            <a:avLst/>
          </a:prstGeom>
        </p:spPr>
      </p:pic>
      <p:sp>
        <p:nvSpPr>
          <p:cNvPr id="9" name="TextBox 8"/>
          <p:cNvSpPr txBox="1"/>
          <p:nvPr userDrawn="1"/>
        </p:nvSpPr>
        <p:spPr>
          <a:xfrm>
            <a:off x="0" y="6616080"/>
            <a:ext cx="2360815" cy="261851"/>
          </a:xfrm>
          <a:prstGeom prst="rect">
            <a:avLst/>
          </a:prstGeom>
          <a:noFill/>
          <a:ln w="12700">
            <a:noFill/>
            <a:miter lim="400000"/>
          </a:ln>
        </p:spPr>
        <p:txBody>
          <a:bodyPr wrap="square" lIns="0" tIns="0" rIns="0" bIns="0" rtlCol="0" anchor="ctr">
            <a:normAutofit fontScale="85000" lnSpcReduction="20000"/>
          </a:bodyPr>
          <a:lstStyle/>
          <a:p>
            <a:pPr rtl="0"/>
            <a:r>
              <a:rPr lang="zh-CN" altLang="en-US" sz="2400" b="1" dirty="0">
                <a:solidFill>
                  <a:schemeClr val="bg1"/>
                </a:solidFill>
                <a:latin typeface="华文行楷" panose="02010800040101010101" pitchFamily="2" charset="-122"/>
                <a:ea typeface="华文行楷" panose="02010800040101010101" pitchFamily="2" charset="-122"/>
              </a:rPr>
              <a:t>数据仓库与数据挖掘</a:t>
            </a:r>
            <a:endParaRPr lang="en-US" altLang="zh-CN" sz="2400" b="1" dirty="0">
              <a:solidFill>
                <a:schemeClr val="bg1"/>
              </a:solidFill>
              <a:latin typeface="华文行楷" panose="02010800040101010101" pitchFamily="2" charset="-122"/>
              <a:ea typeface="华文行楷" panose="02010800040101010101" pitchFamily="2" charset="-122"/>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封面">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BEBA8EAE-BF5A-486C-A8C5-ECC9F3942E4B}">
                <a14:imgProps xmlns:a14="http://schemas.microsoft.com/office/drawing/2010/main">
                  <a14:imgLayer r:embed="rId3">
                    <a14:imgEffect>
                      <a14:artisticBlur/>
                    </a14:imgEffect>
                  </a14:imgLayer>
                </a14:imgProps>
              </a:ext>
            </a:extLst>
          </a:blip>
          <a:srcRect t="23405" b="8394"/>
          <a:stretch>
            <a:fillRect/>
          </a:stretch>
        </p:blipFill>
        <p:spPr>
          <a:xfrm>
            <a:off x="-7998" y="-6894"/>
            <a:ext cx="12199999" cy="4347246"/>
          </a:xfrm>
          <a:prstGeom prst="rect">
            <a:avLst/>
          </a:prstGeom>
        </p:spPr>
      </p:pic>
      <p:sp>
        <p:nvSpPr>
          <p:cNvPr id="15" name="矩形 14"/>
          <p:cNvSpPr/>
          <p:nvPr userDrawn="1"/>
        </p:nvSpPr>
        <p:spPr>
          <a:xfrm>
            <a:off x="-7999" y="0"/>
            <a:ext cx="12199999" cy="4340352"/>
          </a:xfrm>
          <a:prstGeom prst="rect">
            <a:avLst/>
          </a:prstGeom>
          <a:gradFill flip="none" rotWithShape="1">
            <a:gsLst>
              <a:gs pos="55000">
                <a:schemeClr val="bg1"/>
              </a:gs>
              <a:gs pos="0">
                <a:schemeClr val="bg1">
                  <a:alpha val="66000"/>
                </a:schemeClr>
              </a:gs>
              <a:gs pos="100000">
                <a:schemeClr val="bg1">
                  <a:alpha val="64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10845"/>
            <a:endParaRPr lang="zh-CN" altLang="en-US" sz="665" kern="0" dirty="0">
              <a:solidFill>
                <a:srgbClr val="FFFFFF"/>
              </a:solidFill>
              <a:sym typeface="Helvetica"/>
            </a:endParaRPr>
          </a:p>
        </p:txBody>
      </p:sp>
      <p:sp>
        <p:nvSpPr>
          <p:cNvPr id="4" name="Shape 30"/>
          <p:cNvSpPr/>
          <p:nvPr userDrawn="1"/>
        </p:nvSpPr>
        <p:spPr>
          <a:xfrm>
            <a:off x="-7998" y="4340352"/>
            <a:ext cx="12199999" cy="2517649"/>
          </a:xfrm>
          <a:prstGeom prst="rect">
            <a:avLst/>
          </a:prstGeom>
          <a:solidFill>
            <a:srgbClr val="0070C0"/>
          </a:solidFill>
          <a:ln w="12700">
            <a:noFill/>
            <a:miter lim="400000"/>
          </a:ln>
          <a:effectLst/>
        </p:spPr>
        <p:txBody>
          <a:bodyPr lIns="0" tIns="0" rIns="0" bIns="0" anchor="ctr"/>
          <a:lstStyle/>
          <a:p>
            <a:pPr algn="ctr" defTabSz="410845">
              <a:defRPr sz="2400">
                <a:solidFill>
                  <a:srgbClr val="FFFFFF"/>
                </a:solidFill>
                <a:latin typeface="Helvetica Light"/>
                <a:ea typeface="Helvetica Light"/>
                <a:cs typeface="Helvetica Light"/>
                <a:sym typeface="Helvetica Light"/>
              </a:defRPr>
            </a:pPr>
            <a:endParaRPr sz="2250" kern="0" dirty="0">
              <a:solidFill>
                <a:srgbClr val="FFFFFF"/>
              </a:solidFill>
              <a:latin typeface="Helvetica Light"/>
              <a:ea typeface="Helvetica Light"/>
              <a:cs typeface="Helvetica Light"/>
              <a:sym typeface="Helvetica Light"/>
            </a:endParaRPr>
          </a:p>
        </p:txBody>
      </p:sp>
      <p:sp>
        <p:nvSpPr>
          <p:cNvPr id="5" name="AutoShape 7" descr="C:\Users\netlab\AppData\Roaming\Tencent\Users\152540513\QQ\WinTemp\RichOle\%JV)]WU0%W6ZJA7RU(.png"/>
          <p:cNvSpPr>
            <a:spLocks noChangeAspect="1" noChangeArrowheads="1"/>
          </p:cNvSpPr>
          <p:nvPr userDrawn="1"/>
        </p:nvSpPr>
        <p:spPr bwMode="auto">
          <a:xfrm>
            <a:off x="0" y="607568"/>
            <a:ext cx="214306" cy="214313"/>
          </a:xfrm>
          <a:prstGeom prst="rect">
            <a:avLst/>
          </a:prstGeom>
          <a:noFill/>
        </p:spPr>
        <p:txBody>
          <a:bodyPr vert="horz" wrap="square" lIns="64290" tIns="32145" rIns="64290" bIns="32145" numCol="1" anchor="t" anchorCtr="0" compatLnSpc="1"/>
          <a:lstStyle/>
          <a:p>
            <a:pPr algn="ctr" defTabSz="410845"/>
            <a:endParaRPr lang="zh-CN" altLang="en-US" sz="1265" kern="0">
              <a:solidFill>
                <a:sysClr val="windowText" lastClr="000000"/>
              </a:solidFill>
              <a:sym typeface="Helvetica"/>
            </a:endParaRPr>
          </a:p>
        </p:txBody>
      </p:sp>
      <p:sp>
        <p:nvSpPr>
          <p:cNvPr id="6" name="AutoShape 8" descr="C:\Users\netlab\AppData\Roaming\Tencent\Users\152540513\QQ\WinTemp\RichOle\%JV)]WU0%W6ZJA7RU(.png"/>
          <p:cNvSpPr>
            <a:spLocks noChangeAspect="1" noChangeArrowheads="1"/>
          </p:cNvSpPr>
          <p:nvPr userDrawn="1"/>
        </p:nvSpPr>
        <p:spPr bwMode="auto">
          <a:xfrm>
            <a:off x="0" y="607568"/>
            <a:ext cx="214306" cy="214313"/>
          </a:xfrm>
          <a:prstGeom prst="rect">
            <a:avLst/>
          </a:prstGeom>
          <a:noFill/>
        </p:spPr>
        <p:txBody>
          <a:bodyPr vert="horz" wrap="square" lIns="64290" tIns="32145" rIns="64290" bIns="32145" numCol="1" anchor="t" anchorCtr="0" compatLnSpc="1"/>
          <a:lstStyle/>
          <a:p>
            <a:pPr algn="ctr" defTabSz="410845"/>
            <a:endParaRPr lang="zh-CN" altLang="en-US" sz="1265" kern="0">
              <a:solidFill>
                <a:sysClr val="windowText" lastClr="000000"/>
              </a:solidFill>
              <a:sym typeface="Helvetica"/>
            </a:endParaRPr>
          </a:p>
        </p:txBody>
      </p:sp>
      <p:sp>
        <p:nvSpPr>
          <p:cNvPr id="7" name="AutoShape 9" descr="C:\Users\netlab\AppData\Roaming\Tencent\Users\152540513\QQ\WinTemp\RichOle\%JV)]WU0%W6ZJA7RU(.png"/>
          <p:cNvSpPr>
            <a:spLocks noChangeAspect="1" noChangeArrowheads="1"/>
          </p:cNvSpPr>
          <p:nvPr userDrawn="1"/>
        </p:nvSpPr>
        <p:spPr bwMode="auto">
          <a:xfrm>
            <a:off x="0" y="607568"/>
            <a:ext cx="214306" cy="214313"/>
          </a:xfrm>
          <a:prstGeom prst="rect">
            <a:avLst/>
          </a:prstGeom>
          <a:noFill/>
        </p:spPr>
        <p:txBody>
          <a:bodyPr vert="horz" wrap="square" lIns="64290" tIns="32145" rIns="64290" bIns="32145" numCol="1" anchor="t" anchorCtr="0" compatLnSpc="1"/>
          <a:lstStyle/>
          <a:p>
            <a:pPr algn="ctr" defTabSz="410845"/>
            <a:endParaRPr lang="zh-CN" altLang="en-US" sz="1265" kern="0">
              <a:solidFill>
                <a:sysClr val="windowText" lastClr="000000"/>
              </a:solidFill>
              <a:sym typeface="Helvetica"/>
            </a:endParaRPr>
          </a:p>
        </p:txBody>
      </p:sp>
      <p:sp>
        <p:nvSpPr>
          <p:cNvPr id="8" name="AutoShape 10" descr="C:\Users\netlab\AppData\Roaming\Tencent\Users\152540513\QQ\WinTemp\RichOle\%JV)]WU0%W6ZJA7RU(.png"/>
          <p:cNvSpPr>
            <a:spLocks noChangeAspect="1" noChangeArrowheads="1"/>
          </p:cNvSpPr>
          <p:nvPr userDrawn="1"/>
        </p:nvSpPr>
        <p:spPr bwMode="auto">
          <a:xfrm>
            <a:off x="0" y="607568"/>
            <a:ext cx="214306" cy="214313"/>
          </a:xfrm>
          <a:prstGeom prst="rect">
            <a:avLst/>
          </a:prstGeom>
          <a:noFill/>
        </p:spPr>
        <p:txBody>
          <a:bodyPr vert="horz" wrap="square" lIns="64290" tIns="32145" rIns="64290" bIns="32145" numCol="1" anchor="t" anchorCtr="0" compatLnSpc="1"/>
          <a:lstStyle/>
          <a:p>
            <a:pPr algn="ctr" defTabSz="410845"/>
            <a:endParaRPr lang="zh-CN" altLang="en-US" sz="1265" kern="0">
              <a:solidFill>
                <a:sysClr val="windowText" lastClr="000000"/>
              </a:solidFill>
              <a:sym typeface="Helvetica"/>
            </a:endParaRPr>
          </a:p>
        </p:txBody>
      </p:sp>
      <p:sp>
        <p:nvSpPr>
          <p:cNvPr id="9" name="AutoShape 11" descr="C:\Users\netlab\AppData\Roaming\Tencent\Users\152540513\QQ\WinTemp\RichOle\%JV)]WU0%W6ZJA7RU(.png"/>
          <p:cNvSpPr>
            <a:spLocks noChangeAspect="1" noChangeArrowheads="1"/>
          </p:cNvSpPr>
          <p:nvPr userDrawn="1"/>
        </p:nvSpPr>
        <p:spPr bwMode="auto">
          <a:xfrm>
            <a:off x="0" y="607568"/>
            <a:ext cx="214306" cy="214313"/>
          </a:xfrm>
          <a:prstGeom prst="rect">
            <a:avLst/>
          </a:prstGeom>
          <a:noFill/>
        </p:spPr>
        <p:txBody>
          <a:bodyPr vert="horz" wrap="square" lIns="64290" tIns="32145" rIns="64290" bIns="32145" numCol="1" anchor="t" anchorCtr="0" compatLnSpc="1"/>
          <a:lstStyle/>
          <a:p>
            <a:pPr algn="ctr" defTabSz="410845"/>
            <a:endParaRPr lang="zh-CN" altLang="en-US" sz="1265" kern="0">
              <a:solidFill>
                <a:sysClr val="windowText" lastClr="000000"/>
              </a:solidFill>
              <a:sym typeface="Helvetica"/>
            </a:endParaRPr>
          </a:p>
        </p:txBody>
      </p:sp>
      <p:sp>
        <p:nvSpPr>
          <p:cNvPr id="14" name="Title Placeholder 1"/>
          <p:cNvSpPr>
            <a:spLocks noGrp="1"/>
          </p:cNvSpPr>
          <p:nvPr>
            <p:ph type="ctrTitle" hasCustomPrompt="1"/>
          </p:nvPr>
        </p:nvSpPr>
        <p:spPr>
          <a:xfrm>
            <a:off x="1033092" y="1113905"/>
            <a:ext cx="10125816" cy="2294313"/>
          </a:xfrm>
          <a:prstGeom prst="rect">
            <a:avLst/>
          </a:prstGeom>
          <a:noFill/>
          <a:ln w="12700" cap="rnd">
            <a:solidFill>
              <a:schemeClr val="bg1"/>
            </a:solidFill>
            <a:prstDash val="dash"/>
            <a:round/>
          </a:ln>
        </p:spPr>
        <p:txBody>
          <a:bodyPr anchor="ctr"/>
          <a:lstStyle>
            <a:lvl1pPr lvl="0" algn="ctr">
              <a:defRPr sz="6185" b="0" kern="1200" cap="none" spc="0">
                <a:ln w="0"/>
                <a:solidFill>
                  <a:schemeClr val="tx1"/>
                </a:solidFill>
                <a:effectLst>
                  <a:outerShdw blurRad="38100" dist="19050" dir="2700000" algn="tl" rotWithShape="0">
                    <a:schemeClr val="dk1">
                      <a:alpha val="40000"/>
                    </a:schemeClr>
                  </a:outerShdw>
                </a:effectLst>
              </a:defRPr>
            </a:lvl1pPr>
          </a:lstStyle>
          <a:p>
            <a:pPr lvl="0"/>
            <a:r>
              <a:rPr lang="zh-CN" altLang="en-US" dirty="0"/>
              <a:t>标题</a:t>
            </a:r>
          </a:p>
        </p:txBody>
      </p:sp>
      <p:sp>
        <p:nvSpPr>
          <p:cNvPr id="18" name="文本占位符 11"/>
          <p:cNvSpPr>
            <a:spLocks noGrp="1"/>
          </p:cNvSpPr>
          <p:nvPr>
            <p:ph type="body" sz="quarter" idx="13" hasCustomPrompt="1"/>
          </p:nvPr>
        </p:nvSpPr>
        <p:spPr>
          <a:xfrm>
            <a:off x="5012269" y="4715633"/>
            <a:ext cx="2167463" cy="327945"/>
          </a:xfrm>
          <a:prstGeom prst="rect">
            <a:avLst/>
          </a:prstGeom>
        </p:spPr>
        <p:txBody>
          <a:bodyPr lIns="64301" tIns="32150" rIns="64301" bIns="32150" anchor="ctr">
            <a:noAutofit/>
          </a:bodyPr>
          <a:lstStyle>
            <a:lvl1pPr marL="0" marR="0" indent="0" algn="ctr" defTabSz="642620" rtl="0" eaLnBrk="1" fontAlgn="base" latinLnBrk="0" hangingPunct="1">
              <a:lnSpc>
                <a:spcPct val="100000"/>
              </a:lnSpc>
              <a:spcBef>
                <a:spcPct val="0"/>
              </a:spcBef>
              <a:spcAft>
                <a:spcPct val="0"/>
              </a:spcAft>
              <a:buClrTx/>
              <a:buSzTx/>
              <a:buFont typeface="Arial" panose="020B0604020202020204" pitchFamily="34" charset="0"/>
              <a:buNone/>
              <a:defRPr lang="zh-CN" altLang="en-US" sz="2250" b="0" kern="1200" dirty="0" smtClean="0">
                <a:solidFill>
                  <a:schemeClr val="bg1"/>
                </a:solidFill>
                <a:latin typeface="Microsoft YaHei UI" panose="020B0503020204020204" pitchFamily="34" charset="-122"/>
                <a:ea typeface="Microsoft YaHei UI" panose="020B0503020204020204" pitchFamily="34" charset="-122"/>
                <a:cs typeface="+mn-cs"/>
                <a:sym typeface="Palatino Bold" charset="0"/>
              </a:defRPr>
            </a:lvl1pPr>
            <a:lvl2pPr>
              <a:defRPr sz="670">
                <a:latin typeface="黑体" panose="02010609060101010101" pitchFamily="49" charset="-122"/>
                <a:ea typeface="黑体" panose="02010609060101010101" pitchFamily="49" charset="-122"/>
              </a:defRPr>
            </a:lvl2pPr>
            <a:lvl3pPr>
              <a:defRPr sz="670">
                <a:latin typeface="黑体" panose="02010609060101010101" pitchFamily="49" charset="-122"/>
                <a:ea typeface="黑体" panose="02010609060101010101" pitchFamily="49" charset="-122"/>
              </a:defRPr>
            </a:lvl3pPr>
            <a:lvl4pPr>
              <a:defRPr sz="670">
                <a:latin typeface="黑体" panose="02010609060101010101" pitchFamily="49" charset="-122"/>
                <a:ea typeface="黑体" panose="02010609060101010101" pitchFamily="49" charset="-122"/>
              </a:defRPr>
            </a:lvl4pPr>
            <a:lvl5pPr>
              <a:defRPr sz="670">
                <a:latin typeface="黑体" panose="02010609060101010101" pitchFamily="49" charset="-122"/>
                <a:ea typeface="黑体" panose="02010609060101010101" pitchFamily="49" charset="-122"/>
              </a:defRPr>
            </a:lvl5pPr>
          </a:lstStyle>
          <a:p>
            <a:pPr lvl="0"/>
            <a:r>
              <a:rPr lang="zh-CN" altLang="en-US" dirty="0"/>
              <a:t>杨聪</a:t>
            </a:r>
            <a:endParaRPr lang="en-US" altLang="zh-CN" dirty="0"/>
          </a:p>
        </p:txBody>
      </p:sp>
      <p:sp>
        <p:nvSpPr>
          <p:cNvPr id="19" name="文本占位符 11"/>
          <p:cNvSpPr>
            <a:spLocks noGrp="1"/>
          </p:cNvSpPr>
          <p:nvPr>
            <p:ph type="body" sz="quarter" idx="14" hasCustomPrompt="1"/>
          </p:nvPr>
        </p:nvSpPr>
        <p:spPr>
          <a:xfrm>
            <a:off x="5012269" y="5269665"/>
            <a:ext cx="2167463" cy="327945"/>
          </a:xfrm>
          <a:prstGeom prst="rect">
            <a:avLst/>
          </a:prstGeom>
        </p:spPr>
        <p:txBody>
          <a:bodyPr lIns="64301" tIns="32150" rIns="64301" bIns="32150" anchor="ctr">
            <a:noAutofit/>
          </a:bodyPr>
          <a:lstStyle>
            <a:lvl1pPr marL="0" marR="0" indent="0" algn="ctr" defTabSz="642620" rtl="0" eaLnBrk="1" fontAlgn="base" latinLnBrk="0" hangingPunct="1">
              <a:lnSpc>
                <a:spcPct val="100000"/>
              </a:lnSpc>
              <a:spcBef>
                <a:spcPct val="0"/>
              </a:spcBef>
              <a:spcAft>
                <a:spcPct val="0"/>
              </a:spcAft>
              <a:buClrTx/>
              <a:buSzTx/>
              <a:buFont typeface="Arial" panose="020B0604020202020204" pitchFamily="34" charset="0"/>
              <a:buNone/>
              <a:defRPr lang="zh-CN" altLang="en-US" sz="1685" b="0" kern="1200" dirty="0" smtClean="0">
                <a:solidFill>
                  <a:schemeClr val="bg1"/>
                </a:solidFill>
                <a:latin typeface="Microsoft YaHei UI" panose="020B0503020204020204" pitchFamily="34" charset="-122"/>
                <a:ea typeface="Microsoft YaHei UI" panose="020B0503020204020204" pitchFamily="34" charset="-122"/>
                <a:cs typeface="+mn-cs"/>
                <a:sym typeface="Palatino Bold" charset="0"/>
              </a:defRPr>
            </a:lvl1pPr>
            <a:lvl2pPr>
              <a:defRPr sz="670">
                <a:latin typeface="黑体" panose="02010609060101010101" pitchFamily="49" charset="-122"/>
                <a:ea typeface="黑体" panose="02010609060101010101" pitchFamily="49" charset="-122"/>
              </a:defRPr>
            </a:lvl2pPr>
            <a:lvl3pPr>
              <a:defRPr sz="670">
                <a:latin typeface="黑体" panose="02010609060101010101" pitchFamily="49" charset="-122"/>
                <a:ea typeface="黑体" panose="02010609060101010101" pitchFamily="49" charset="-122"/>
              </a:defRPr>
            </a:lvl3pPr>
            <a:lvl4pPr>
              <a:defRPr sz="670">
                <a:latin typeface="黑体" panose="02010609060101010101" pitchFamily="49" charset="-122"/>
                <a:ea typeface="黑体" panose="02010609060101010101" pitchFamily="49" charset="-122"/>
              </a:defRPr>
            </a:lvl4pPr>
            <a:lvl5pPr>
              <a:defRPr sz="670">
                <a:latin typeface="黑体" panose="02010609060101010101" pitchFamily="49" charset="-122"/>
                <a:ea typeface="黑体" panose="02010609060101010101" pitchFamily="49" charset="-122"/>
              </a:defRPr>
            </a:lvl5pPr>
          </a:lstStyle>
          <a:p>
            <a:pPr lvl="0"/>
            <a:r>
              <a:rPr lang="en-US" altLang="zh-CN" dirty="0"/>
              <a:t>2018</a:t>
            </a:r>
            <a:r>
              <a:rPr lang="zh-CN" altLang="en-US" dirty="0"/>
              <a:t>年</a:t>
            </a:r>
            <a:endParaRPr lang="en-US" altLang="zh-CN" dirty="0"/>
          </a:p>
        </p:txBody>
      </p:sp>
      <p:pic>
        <p:nvPicPr>
          <p:cNvPr id="13" name="图片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792" y="0"/>
            <a:ext cx="3113573" cy="834597"/>
          </a:xfrm>
          <a:prstGeom prst="rect">
            <a:avLst/>
          </a:prstGeom>
        </p:spPr>
      </p:pic>
      <p:sp>
        <p:nvSpPr>
          <p:cNvPr id="3" name="TextBox 2"/>
          <p:cNvSpPr txBox="1"/>
          <p:nvPr userDrawn="1"/>
        </p:nvSpPr>
        <p:spPr>
          <a:xfrm>
            <a:off x="9676015" y="6474877"/>
            <a:ext cx="2515985" cy="383124"/>
          </a:xfrm>
          <a:prstGeom prst="rect">
            <a:avLst/>
          </a:prstGeom>
          <a:noFill/>
          <a:ln w="12700">
            <a:noFill/>
            <a:miter lim="400000"/>
          </a:ln>
        </p:spPr>
        <p:txBody>
          <a:bodyPr wrap="square" lIns="0" tIns="0" rIns="0" bIns="0" rtlCol="0" anchor="ctr">
            <a:noAutofit/>
          </a:bodyPr>
          <a:lstStyle/>
          <a:p>
            <a:pPr rtl="0"/>
            <a:r>
              <a:rPr lang="zh-CN" altLang="en-US" sz="2400" b="0" dirty="0">
                <a:solidFill>
                  <a:schemeClr val="bg1"/>
                </a:solidFill>
                <a:latin typeface="华文行楷" panose="02010800040101010101" pitchFamily="2" charset="-122"/>
                <a:ea typeface="华文行楷" panose="02010800040101010101" pitchFamily="2" charset="-122"/>
              </a:rPr>
              <a:t>网络空间安全学院</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vmlDrawing" Target="../drawings/vmlDrawing1.v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image" Target="../media/image3.png"/><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oleObject" Target="../embeddings/oleObject1.bin"/></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vmlDrawing" Target="../drawings/vmlDrawing2.v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6" Type="http://schemas.openxmlformats.org/officeDocument/2006/relationships/image" Target="../media/image4.jpeg"/><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image" Target="../media/image3.png"/><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oleObject" Target="../embeddings/oleObject2.bin"/></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vmlDrawing" Target="../drawings/vmlDrawing3.v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4.xml"/><Relationship Id="rId2" Type="http://schemas.openxmlformats.org/officeDocument/2006/relationships/slideLayout" Target="../slideLayouts/slideLayout34.xml"/><Relationship Id="rId16" Type="http://schemas.openxmlformats.org/officeDocument/2006/relationships/image" Target="../media/image4.jpeg"/><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image" Target="../media/image3.png"/><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oleObject" Target="../embeddings/oleObject3.bin"/></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vmlDrawing" Target="../drawings/vmlDrawing4.v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theme" Target="../theme/theme5.xml"/><Relationship Id="rId2" Type="http://schemas.openxmlformats.org/officeDocument/2006/relationships/slideLayout" Target="../slideLayouts/slideLayout45.xml"/><Relationship Id="rId16" Type="http://schemas.openxmlformats.org/officeDocument/2006/relationships/image" Target="../media/image1.png"/><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image" Target="../media/image3.png"/><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oleObject" Target="../embeddings/oleObject4.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892969" y="312539"/>
            <a:ext cx="10406062" cy="1518047"/>
          </a:xfrm>
          <a:prstGeom prst="rect">
            <a:avLst/>
          </a:prstGeom>
          <a:ln w="12700">
            <a:miter lim="400000"/>
          </a:ln>
        </p:spPr>
        <p:txBody>
          <a:bodyPr lIns="0" tIns="0" rIns="0" bIns="0" anchor="ctr">
            <a:normAutofit/>
          </a:bodyPr>
          <a:lstStyle/>
          <a:p>
            <a:pPr lvl="0">
              <a:defRPr sz="1800"/>
            </a:pPr>
            <a:r>
              <a:rPr sz="7500"/>
              <a:t>标题文本</a:t>
            </a:r>
          </a:p>
        </p:txBody>
      </p:sp>
      <p:sp>
        <p:nvSpPr>
          <p:cNvPr id="3" name="Shape 3"/>
          <p:cNvSpPr>
            <a:spLocks noGrp="1"/>
          </p:cNvSpPr>
          <p:nvPr>
            <p:ph type="body" idx="1"/>
          </p:nvPr>
        </p:nvSpPr>
        <p:spPr>
          <a:xfrm>
            <a:off x="892969" y="1830586"/>
            <a:ext cx="10406062" cy="4420195"/>
          </a:xfrm>
          <a:prstGeom prst="rect">
            <a:avLst/>
          </a:prstGeom>
          <a:ln w="12700">
            <a:miter lim="400000"/>
          </a:ln>
        </p:spPr>
        <p:txBody>
          <a:bodyPr lIns="0" tIns="0" rIns="0" bIns="0" anchor="ctr">
            <a:normAutofit/>
          </a:bodyPr>
          <a:lstStyle/>
          <a:p>
            <a:pPr lvl="0">
              <a:defRPr sz="1800"/>
            </a:pPr>
            <a:r>
              <a:rPr sz="3375"/>
              <a:t>正文级别 1</a:t>
            </a:r>
          </a:p>
          <a:p>
            <a:pPr lvl="1">
              <a:defRPr sz="1800"/>
            </a:pPr>
            <a:r>
              <a:rPr sz="3375"/>
              <a:t>正文级别 2</a:t>
            </a:r>
          </a:p>
          <a:p>
            <a:pPr lvl="2">
              <a:defRPr sz="1800"/>
            </a:pPr>
            <a:r>
              <a:rPr sz="3375"/>
              <a:t>正文级别 3</a:t>
            </a:r>
          </a:p>
          <a:p>
            <a:pPr lvl="3">
              <a:defRPr sz="1800"/>
            </a:pPr>
            <a:r>
              <a:rPr sz="3375"/>
              <a:t>正文级别 4</a:t>
            </a:r>
          </a:p>
          <a:p>
            <a:pPr lvl="4">
              <a:defRPr sz="1800"/>
            </a:pPr>
            <a:r>
              <a:rPr sz="3375"/>
              <a:t>正文级别 5</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algn="ctr" defTabSz="548005">
        <a:defRPr sz="7500">
          <a:latin typeface="Helvetica Light"/>
          <a:ea typeface="Helvetica Light"/>
          <a:cs typeface="Helvetica Light"/>
          <a:sym typeface="Helvetica Light"/>
        </a:defRPr>
      </a:lvl1pPr>
      <a:lvl2pPr algn="ctr" defTabSz="548005">
        <a:defRPr sz="7500">
          <a:latin typeface="Helvetica Light"/>
          <a:ea typeface="Helvetica Light"/>
          <a:cs typeface="Helvetica Light"/>
          <a:sym typeface="Helvetica Light"/>
        </a:defRPr>
      </a:lvl2pPr>
      <a:lvl3pPr algn="ctr" defTabSz="548005">
        <a:defRPr sz="7500">
          <a:latin typeface="Helvetica Light"/>
          <a:ea typeface="Helvetica Light"/>
          <a:cs typeface="Helvetica Light"/>
          <a:sym typeface="Helvetica Light"/>
        </a:defRPr>
      </a:lvl3pPr>
      <a:lvl4pPr algn="ctr" defTabSz="548005">
        <a:defRPr sz="7500">
          <a:latin typeface="Helvetica Light"/>
          <a:ea typeface="Helvetica Light"/>
          <a:cs typeface="Helvetica Light"/>
          <a:sym typeface="Helvetica Light"/>
        </a:defRPr>
      </a:lvl4pPr>
      <a:lvl5pPr algn="ctr" defTabSz="548005">
        <a:defRPr sz="7500">
          <a:latin typeface="Helvetica Light"/>
          <a:ea typeface="Helvetica Light"/>
          <a:cs typeface="Helvetica Light"/>
          <a:sym typeface="Helvetica Light"/>
        </a:defRPr>
      </a:lvl5pPr>
      <a:lvl6pPr algn="ctr" defTabSz="548005">
        <a:defRPr sz="7500">
          <a:latin typeface="Helvetica Light"/>
          <a:ea typeface="Helvetica Light"/>
          <a:cs typeface="Helvetica Light"/>
          <a:sym typeface="Helvetica Light"/>
        </a:defRPr>
      </a:lvl6pPr>
      <a:lvl7pPr algn="ctr" defTabSz="548005">
        <a:defRPr sz="7500">
          <a:latin typeface="Helvetica Light"/>
          <a:ea typeface="Helvetica Light"/>
          <a:cs typeface="Helvetica Light"/>
          <a:sym typeface="Helvetica Light"/>
        </a:defRPr>
      </a:lvl7pPr>
      <a:lvl8pPr algn="ctr" defTabSz="548005">
        <a:defRPr sz="7500">
          <a:latin typeface="Helvetica Light"/>
          <a:ea typeface="Helvetica Light"/>
          <a:cs typeface="Helvetica Light"/>
          <a:sym typeface="Helvetica Light"/>
        </a:defRPr>
      </a:lvl8pPr>
      <a:lvl9pPr algn="ctr" defTabSz="548005">
        <a:defRPr sz="7500">
          <a:latin typeface="Helvetica Light"/>
          <a:ea typeface="Helvetica Light"/>
          <a:cs typeface="Helvetica Light"/>
          <a:sym typeface="Helvetica Light"/>
        </a:defRPr>
      </a:lvl9pPr>
    </p:titleStyle>
    <p:bodyStyle>
      <a:lvl1pPr marL="416560" indent="-416560" defTabSz="548005">
        <a:spcBef>
          <a:spcPts val="3935"/>
        </a:spcBef>
        <a:buSzPct val="75000"/>
        <a:buChar char="•"/>
        <a:defRPr sz="3375">
          <a:latin typeface="Helvetica Light"/>
          <a:ea typeface="Helvetica Light"/>
          <a:cs typeface="Helvetica Light"/>
          <a:sym typeface="Helvetica Light"/>
        </a:defRPr>
      </a:lvl1pPr>
      <a:lvl2pPr marL="833755" indent="-416560" defTabSz="548005">
        <a:spcBef>
          <a:spcPts val="3935"/>
        </a:spcBef>
        <a:buSzPct val="75000"/>
        <a:buChar char="•"/>
        <a:defRPr sz="3375">
          <a:latin typeface="Helvetica Light"/>
          <a:ea typeface="Helvetica Light"/>
          <a:cs typeface="Helvetica Light"/>
          <a:sym typeface="Helvetica Light"/>
        </a:defRPr>
      </a:lvl2pPr>
      <a:lvl3pPr marL="1250315" indent="-416560" defTabSz="548005">
        <a:spcBef>
          <a:spcPts val="3935"/>
        </a:spcBef>
        <a:buSzPct val="75000"/>
        <a:buChar char="•"/>
        <a:defRPr sz="3375">
          <a:latin typeface="Helvetica Light"/>
          <a:ea typeface="Helvetica Light"/>
          <a:cs typeface="Helvetica Light"/>
          <a:sym typeface="Helvetica Light"/>
        </a:defRPr>
      </a:lvl3pPr>
      <a:lvl4pPr marL="1666875" indent="-416560" defTabSz="548005">
        <a:spcBef>
          <a:spcPts val="3935"/>
        </a:spcBef>
        <a:buSzPct val="75000"/>
        <a:buChar char="•"/>
        <a:defRPr sz="3375">
          <a:latin typeface="Helvetica Light"/>
          <a:ea typeface="Helvetica Light"/>
          <a:cs typeface="Helvetica Light"/>
          <a:sym typeface="Helvetica Light"/>
        </a:defRPr>
      </a:lvl4pPr>
      <a:lvl5pPr marL="2083435" indent="-416560" defTabSz="548005">
        <a:spcBef>
          <a:spcPts val="3935"/>
        </a:spcBef>
        <a:buSzPct val="75000"/>
        <a:buChar char="•"/>
        <a:defRPr sz="3375">
          <a:latin typeface="Helvetica Light"/>
          <a:ea typeface="Helvetica Light"/>
          <a:cs typeface="Helvetica Light"/>
          <a:sym typeface="Helvetica Light"/>
        </a:defRPr>
      </a:lvl5pPr>
      <a:lvl6pPr marL="2500630" indent="-416560" defTabSz="548005">
        <a:spcBef>
          <a:spcPts val="3935"/>
        </a:spcBef>
        <a:buSzPct val="75000"/>
        <a:buChar char="•"/>
        <a:defRPr sz="3375">
          <a:latin typeface="Helvetica Light"/>
          <a:ea typeface="Helvetica Light"/>
          <a:cs typeface="Helvetica Light"/>
          <a:sym typeface="Helvetica Light"/>
        </a:defRPr>
      </a:lvl6pPr>
      <a:lvl7pPr marL="2917190" indent="-416560" defTabSz="548005">
        <a:spcBef>
          <a:spcPts val="3935"/>
        </a:spcBef>
        <a:buSzPct val="75000"/>
        <a:buChar char="•"/>
        <a:defRPr sz="3375">
          <a:latin typeface="Helvetica Light"/>
          <a:ea typeface="Helvetica Light"/>
          <a:cs typeface="Helvetica Light"/>
          <a:sym typeface="Helvetica Light"/>
        </a:defRPr>
      </a:lvl7pPr>
      <a:lvl8pPr marL="3333750" indent="-416560" defTabSz="548005">
        <a:spcBef>
          <a:spcPts val="3935"/>
        </a:spcBef>
        <a:buSzPct val="75000"/>
        <a:buChar char="•"/>
        <a:defRPr sz="3375">
          <a:latin typeface="Helvetica Light"/>
          <a:ea typeface="Helvetica Light"/>
          <a:cs typeface="Helvetica Light"/>
          <a:sym typeface="Helvetica Light"/>
        </a:defRPr>
      </a:lvl8pPr>
      <a:lvl9pPr marL="3750310" indent="-416560" defTabSz="548005">
        <a:spcBef>
          <a:spcPts val="3935"/>
        </a:spcBef>
        <a:buSzPct val="75000"/>
        <a:buChar char="•"/>
        <a:defRPr sz="3375">
          <a:latin typeface="Helvetica Light"/>
          <a:ea typeface="Helvetica Light"/>
          <a:cs typeface="Helvetica Light"/>
          <a:sym typeface="Helvetica Light"/>
        </a:defRPr>
      </a:lvl9pPr>
    </p:bodyStyle>
    <p:otherStyle>
      <a:lvl1pPr algn="r" defTabSz="548005">
        <a:defRPr sz="1125">
          <a:solidFill>
            <a:schemeClr val="tx1"/>
          </a:solidFill>
          <a:latin typeface="+mn-lt"/>
          <a:ea typeface="+mn-ea"/>
          <a:cs typeface="+mn-cs"/>
          <a:sym typeface="Avenir Roman"/>
        </a:defRPr>
      </a:lvl1pPr>
      <a:lvl2pPr algn="r" defTabSz="548005">
        <a:defRPr sz="1125">
          <a:solidFill>
            <a:schemeClr val="tx1"/>
          </a:solidFill>
          <a:latin typeface="+mn-lt"/>
          <a:ea typeface="+mn-ea"/>
          <a:cs typeface="+mn-cs"/>
          <a:sym typeface="Avenir Roman"/>
        </a:defRPr>
      </a:lvl2pPr>
      <a:lvl3pPr algn="r" defTabSz="548005">
        <a:defRPr sz="1125">
          <a:solidFill>
            <a:schemeClr val="tx1"/>
          </a:solidFill>
          <a:latin typeface="+mn-lt"/>
          <a:ea typeface="+mn-ea"/>
          <a:cs typeface="+mn-cs"/>
          <a:sym typeface="Avenir Roman"/>
        </a:defRPr>
      </a:lvl3pPr>
      <a:lvl4pPr algn="r" defTabSz="548005">
        <a:defRPr sz="1125">
          <a:solidFill>
            <a:schemeClr val="tx1"/>
          </a:solidFill>
          <a:latin typeface="+mn-lt"/>
          <a:ea typeface="+mn-ea"/>
          <a:cs typeface="+mn-cs"/>
          <a:sym typeface="Avenir Roman"/>
        </a:defRPr>
      </a:lvl4pPr>
      <a:lvl5pPr algn="r" defTabSz="548005">
        <a:defRPr sz="1125">
          <a:solidFill>
            <a:schemeClr val="tx1"/>
          </a:solidFill>
          <a:latin typeface="+mn-lt"/>
          <a:ea typeface="+mn-ea"/>
          <a:cs typeface="+mn-cs"/>
          <a:sym typeface="Avenir Roman"/>
        </a:defRPr>
      </a:lvl5pPr>
      <a:lvl6pPr algn="r" defTabSz="548005">
        <a:defRPr sz="1125">
          <a:solidFill>
            <a:schemeClr val="tx1"/>
          </a:solidFill>
          <a:latin typeface="+mn-lt"/>
          <a:ea typeface="+mn-ea"/>
          <a:cs typeface="+mn-cs"/>
          <a:sym typeface="Avenir Roman"/>
        </a:defRPr>
      </a:lvl6pPr>
      <a:lvl7pPr algn="r" defTabSz="548005">
        <a:defRPr sz="1125">
          <a:solidFill>
            <a:schemeClr val="tx1"/>
          </a:solidFill>
          <a:latin typeface="+mn-lt"/>
          <a:ea typeface="+mn-ea"/>
          <a:cs typeface="+mn-cs"/>
          <a:sym typeface="Avenir Roman"/>
        </a:defRPr>
      </a:lvl7pPr>
      <a:lvl8pPr algn="r" defTabSz="548005">
        <a:defRPr sz="1125">
          <a:solidFill>
            <a:schemeClr val="tx1"/>
          </a:solidFill>
          <a:latin typeface="+mn-lt"/>
          <a:ea typeface="+mn-ea"/>
          <a:cs typeface="+mn-cs"/>
          <a:sym typeface="Avenir Roman"/>
        </a:defRPr>
      </a:lvl8pPr>
      <a:lvl9pPr algn="r" defTabSz="548005">
        <a:defRPr sz="1125">
          <a:solidFill>
            <a:schemeClr val="tx1"/>
          </a:solidFill>
          <a:latin typeface="+mn-lt"/>
          <a:ea typeface="+mn-ea"/>
          <a:cs typeface="+mn-cs"/>
          <a:sym typeface="Avenir Roman"/>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0" y="6400800"/>
            <a:ext cx="12192000" cy="457200"/>
            <a:chOff x="0" y="0"/>
            <a:chExt cx="5760" cy="288"/>
          </a:xfrm>
        </p:grpSpPr>
        <p:sp>
          <p:nvSpPr>
            <p:cNvPr id="1030" name="Rectangle 3"/>
            <p:cNvSpPr>
              <a:spLocks noChangeArrowheads="1"/>
            </p:cNvSpPr>
            <p:nvPr userDrawn="1"/>
          </p:nvSpPr>
          <p:spPr bwMode="auto">
            <a:xfrm>
              <a:off x="0" y="96"/>
              <a:ext cx="5760" cy="19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sz="1800">
                <a:solidFill>
                  <a:srgbClr val="000000"/>
                </a:solidFill>
              </a:endParaRPr>
            </a:p>
          </p:txBody>
        </p:sp>
        <p:sp>
          <p:nvSpPr>
            <p:cNvPr id="1031" name="未知"/>
            <p:cNvSpPr>
              <a:spLocks noChangeArrowheads="1"/>
            </p:cNvSpPr>
            <p:nvPr userDrawn="1"/>
          </p:nvSpPr>
          <p:spPr bwMode="auto">
            <a:xfrm>
              <a:off x="4224" y="0"/>
              <a:ext cx="1536" cy="144"/>
            </a:xfrm>
            <a:custGeom>
              <a:avLst/>
              <a:gdLst>
                <a:gd name="T0" fmla="*/ 0 w 1536"/>
                <a:gd name="T1" fmla="*/ 96 h 144"/>
                <a:gd name="T2" fmla="*/ 144 w 1536"/>
                <a:gd name="T3" fmla="*/ 0 h 144"/>
                <a:gd name="T4" fmla="*/ 1536 w 1536"/>
                <a:gd name="T5" fmla="*/ 0 h 144"/>
                <a:gd name="T6" fmla="*/ 1536 w 1536"/>
                <a:gd name="T7" fmla="*/ 144 h 144"/>
                <a:gd name="T8" fmla="*/ 0 w 1536"/>
                <a:gd name="T9" fmla="*/ 144 h 144"/>
                <a:gd name="T10" fmla="*/ 0 w 1536"/>
                <a:gd name="T11" fmla="*/ 96 h 144"/>
                <a:gd name="T12" fmla="*/ 0 60000 65536"/>
                <a:gd name="T13" fmla="*/ 0 60000 65536"/>
                <a:gd name="T14" fmla="*/ 0 60000 65536"/>
                <a:gd name="T15" fmla="*/ 0 60000 65536"/>
                <a:gd name="T16" fmla="*/ 0 60000 65536"/>
                <a:gd name="T17" fmla="*/ 0 60000 65536"/>
                <a:gd name="T18" fmla="*/ 0 w 1536"/>
                <a:gd name="T19" fmla="*/ 0 h 144"/>
                <a:gd name="T20" fmla="*/ 1536 w 1536"/>
                <a:gd name="T21" fmla="*/ 144 h 144"/>
              </a:gdLst>
              <a:ahLst/>
              <a:cxnLst>
                <a:cxn ang="T12">
                  <a:pos x="T0" y="T1"/>
                </a:cxn>
                <a:cxn ang="T13">
                  <a:pos x="T2" y="T3"/>
                </a:cxn>
                <a:cxn ang="T14">
                  <a:pos x="T4" y="T5"/>
                </a:cxn>
                <a:cxn ang="T15">
                  <a:pos x="T6" y="T7"/>
                </a:cxn>
                <a:cxn ang="T16">
                  <a:pos x="T8" y="T9"/>
                </a:cxn>
                <a:cxn ang="T17">
                  <a:pos x="T10" y="T11"/>
                </a:cxn>
              </a:cxnLst>
              <a:rect l="T18" t="T19" r="T20" b="T21"/>
              <a:pathLst>
                <a:path w="1536" h="144">
                  <a:moveTo>
                    <a:pt x="0" y="96"/>
                  </a:moveTo>
                  <a:lnTo>
                    <a:pt x="144" y="0"/>
                  </a:lnTo>
                  <a:lnTo>
                    <a:pt x="1536" y="0"/>
                  </a:lnTo>
                  <a:lnTo>
                    <a:pt x="1536" y="144"/>
                  </a:lnTo>
                  <a:lnTo>
                    <a:pt x="0" y="144"/>
                  </a:lnTo>
                  <a:lnTo>
                    <a:pt x="0" y="96"/>
                  </a:lnTo>
                  <a:close/>
                </a:path>
              </a:pathLst>
            </a:cu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zh-CN" altLang="en-US" sz="1800">
                <a:solidFill>
                  <a:srgbClr val="000000"/>
                </a:solidFill>
              </a:endParaRPr>
            </a:p>
          </p:txBody>
        </p:sp>
      </p:grpSp>
      <p:graphicFrame>
        <p:nvGraphicFramePr>
          <p:cNvPr id="1027" name="Object 5"/>
          <p:cNvGraphicFramePr>
            <a:graphicFrameLocks noChangeAspect="1"/>
          </p:cNvGraphicFramePr>
          <p:nvPr/>
        </p:nvGraphicFramePr>
        <p:xfrm>
          <a:off x="0" y="51979"/>
          <a:ext cx="12192000" cy="1066800"/>
        </p:xfrm>
        <a:graphic>
          <a:graphicData uri="http://schemas.openxmlformats.org/presentationml/2006/ole">
            <mc:AlternateContent xmlns:mc="http://schemas.openxmlformats.org/markup-compatibility/2006">
              <mc:Choice xmlns:v="urn:schemas-microsoft-com:vml" Requires="v">
                <p:oleObj spid="_x0000_s1269" r:id="rId14" imgW="12979400" imgH="1955800" progId="Photoshop.Image.7">
                  <p:embed/>
                </p:oleObj>
              </mc:Choice>
              <mc:Fallback>
                <p:oleObj r:id="rId14" imgW="12979400" imgH="1955800" progId="Photoshop.Image.7">
                  <p:embed/>
                  <p:pic>
                    <p:nvPicPr>
                      <p:cNvPr id="0" name="图片 126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51979"/>
                        <a:ext cx="12192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 name="Rectangle 6"/>
          <p:cNvSpPr>
            <a:spLocks noGrp="1" noChangeArrowheads="1"/>
          </p:cNvSpPr>
          <p:nvPr>
            <p:ph type="title"/>
          </p:nvPr>
        </p:nvSpPr>
        <p:spPr bwMode="auto">
          <a:xfrm>
            <a:off x="3308465" y="318303"/>
            <a:ext cx="8883534"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dirty="0"/>
              <a:t>Click to edit Master title style</a:t>
            </a:r>
          </a:p>
        </p:txBody>
      </p:sp>
      <p:sp>
        <p:nvSpPr>
          <p:cNvPr id="8" name="TextBox 7"/>
          <p:cNvSpPr txBox="1"/>
          <p:nvPr/>
        </p:nvSpPr>
        <p:spPr>
          <a:xfrm>
            <a:off x="10566400" y="6474877"/>
            <a:ext cx="1625600" cy="383124"/>
          </a:xfrm>
          <a:prstGeom prst="rect">
            <a:avLst/>
          </a:prstGeom>
          <a:noFill/>
          <a:ln w="12700">
            <a:noFill/>
            <a:miter lim="400000"/>
          </a:ln>
        </p:spPr>
        <p:txBody>
          <a:bodyPr wrap="square" lIns="0" tIns="0" rIns="0" bIns="0" rtlCol="0" anchor="ctr">
            <a:noAutofit/>
          </a:bodyPr>
          <a:lstStyle/>
          <a:p>
            <a:pPr rtl="0"/>
            <a:r>
              <a:rPr lang="zh-CN" altLang="en-US" sz="2400" b="0" dirty="0">
                <a:solidFill>
                  <a:schemeClr val="bg1"/>
                </a:solidFill>
                <a:latin typeface="华文行楷" panose="02010800040101010101" pitchFamily="2" charset="-122"/>
                <a:ea typeface="华文行楷" panose="02010800040101010101" pitchFamily="2" charset="-122"/>
              </a:rPr>
              <a:t>软件学院</a:t>
            </a:r>
          </a:p>
        </p:txBody>
      </p:sp>
      <p:pic>
        <p:nvPicPr>
          <p:cNvPr id="9" name="图片 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0" y="187296"/>
            <a:ext cx="2351266" cy="630259"/>
          </a:xfrm>
          <a:prstGeom prst="rect">
            <a:avLst/>
          </a:prstGeom>
        </p:spPr>
      </p:pic>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spd="med">
    <p:zoom/>
  </p:transition>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0" y="6400800"/>
            <a:ext cx="12192000" cy="457200"/>
            <a:chOff x="0" y="0"/>
            <a:chExt cx="5760" cy="288"/>
          </a:xfrm>
        </p:grpSpPr>
        <p:sp>
          <p:nvSpPr>
            <p:cNvPr id="1030" name="Rectangle 3"/>
            <p:cNvSpPr>
              <a:spLocks noChangeArrowheads="1"/>
            </p:cNvSpPr>
            <p:nvPr userDrawn="1"/>
          </p:nvSpPr>
          <p:spPr bwMode="auto">
            <a:xfrm>
              <a:off x="0" y="96"/>
              <a:ext cx="5760" cy="19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sz="1800">
                <a:solidFill>
                  <a:srgbClr val="000000"/>
                </a:solidFill>
              </a:endParaRPr>
            </a:p>
          </p:txBody>
        </p:sp>
        <p:sp>
          <p:nvSpPr>
            <p:cNvPr id="1031" name="未知"/>
            <p:cNvSpPr>
              <a:spLocks noChangeArrowheads="1"/>
            </p:cNvSpPr>
            <p:nvPr userDrawn="1"/>
          </p:nvSpPr>
          <p:spPr bwMode="auto">
            <a:xfrm>
              <a:off x="4224" y="0"/>
              <a:ext cx="1536" cy="144"/>
            </a:xfrm>
            <a:custGeom>
              <a:avLst/>
              <a:gdLst>
                <a:gd name="T0" fmla="*/ 0 w 1536"/>
                <a:gd name="T1" fmla="*/ 96 h 144"/>
                <a:gd name="T2" fmla="*/ 144 w 1536"/>
                <a:gd name="T3" fmla="*/ 0 h 144"/>
                <a:gd name="T4" fmla="*/ 1536 w 1536"/>
                <a:gd name="T5" fmla="*/ 0 h 144"/>
                <a:gd name="T6" fmla="*/ 1536 w 1536"/>
                <a:gd name="T7" fmla="*/ 144 h 144"/>
                <a:gd name="T8" fmla="*/ 0 w 1536"/>
                <a:gd name="T9" fmla="*/ 144 h 144"/>
                <a:gd name="T10" fmla="*/ 0 w 1536"/>
                <a:gd name="T11" fmla="*/ 96 h 144"/>
                <a:gd name="T12" fmla="*/ 0 60000 65536"/>
                <a:gd name="T13" fmla="*/ 0 60000 65536"/>
                <a:gd name="T14" fmla="*/ 0 60000 65536"/>
                <a:gd name="T15" fmla="*/ 0 60000 65536"/>
                <a:gd name="T16" fmla="*/ 0 60000 65536"/>
                <a:gd name="T17" fmla="*/ 0 60000 65536"/>
                <a:gd name="T18" fmla="*/ 0 w 1536"/>
                <a:gd name="T19" fmla="*/ 0 h 144"/>
                <a:gd name="T20" fmla="*/ 1536 w 1536"/>
                <a:gd name="T21" fmla="*/ 144 h 144"/>
              </a:gdLst>
              <a:ahLst/>
              <a:cxnLst>
                <a:cxn ang="T12">
                  <a:pos x="T0" y="T1"/>
                </a:cxn>
                <a:cxn ang="T13">
                  <a:pos x="T2" y="T3"/>
                </a:cxn>
                <a:cxn ang="T14">
                  <a:pos x="T4" y="T5"/>
                </a:cxn>
                <a:cxn ang="T15">
                  <a:pos x="T6" y="T7"/>
                </a:cxn>
                <a:cxn ang="T16">
                  <a:pos x="T8" y="T9"/>
                </a:cxn>
                <a:cxn ang="T17">
                  <a:pos x="T10" y="T11"/>
                </a:cxn>
              </a:cxnLst>
              <a:rect l="T18" t="T19" r="T20" b="T21"/>
              <a:pathLst>
                <a:path w="1536" h="144">
                  <a:moveTo>
                    <a:pt x="0" y="96"/>
                  </a:moveTo>
                  <a:lnTo>
                    <a:pt x="144" y="0"/>
                  </a:lnTo>
                  <a:lnTo>
                    <a:pt x="1536" y="0"/>
                  </a:lnTo>
                  <a:lnTo>
                    <a:pt x="1536" y="144"/>
                  </a:lnTo>
                  <a:lnTo>
                    <a:pt x="0" y="144"/>
                  </a:lnTo>
                  <a:lnTo>
                    <a:pt x="0" y="96"/>
                  </a:lnTo>
                  <a:close/>
                </a:path>
              </a:pathLst>
            </a:cu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zh-CN" altLang="en-US" sz="1800">
                <a:solidFill>
                  <a:srgbClr val="000000"/>
                </a:solidFill>
              </a:endParaRPr>
            </a:p>
          </p:txBody>
        </p:sp>
      </p:grpSp>
      <p:graphicFrame>
        <p:nvGraphicFramePr>
          <p:cNvPr id="1027" name="Object 5"/>
          <p:cNvGraphicFramePr>
            <a:graphicFrameLocks noChangeAspect="1"/>
          </p:cNvGraphicFramePr>
          <p:nvPr/>
        </p:nvGraphicFramePr>
        <p:xfrm>
          <a:off x="0" y="201613"/>
          <a:ext cx="12192000" cy="1066800"/>
        </p:xfrm>
        <a:graphic>
          <a:graphicData uri="http://schemas.openxmlformats.org/presentationml/2006/ole">
            <mc:AlternateContent xmlns:mc="http://schemas.openxmlformats.org/markup-compatibility/2006">
              <mc:Choice xmlns:v="urn:schemas-microsoft-com:vml" Requires="v">
                <p:oleObj spid="_x0000_s2290" r:id="rId14" imgW="12979400" imgH="1955800" progId="Photoshop.Image.7">
                  <p:embed/>
                </p:oleObj>
              </mc:Choice>
              <mc:Fallback>
                <p:oleObj r:id="rId14" imgW="12979400" imgH="1955800" progId="Photoshop.Image.7">
                  <p:embed/>
                  <p:pic>
                    <p:nvPicPr>
                      <p:cNvPr id="0" name="图片 228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201613"/>
                        <a:ext cx="12192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 name="Rectangle 6"/>
          <p:cNvSpPr>
            <a:spLocks noGrp="1" noChangeArrowheads="1"/>
          </p:cNvSpPr>
          <p:nvPr>
            <p:ph type="title"/>
          </p:nvPr>
        </p:nvSpPr>
        <p:spPr bwMode="auto">
          <a:xfrm>
            <a:off x="143933" y="476251"/>
            <a:ext cx="10464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Click to edit Master title style</a:t>
            </a:r>
          </a:p>
        </p:txBody>
      </p:sp>
      <p:pic>
        <p:nvPicPr>
          <p:cNvPr id="1029" name="Picture 7" descr="이미지"/>
          <p:cNvPicPr>
            <a:picLocks noChangeAspect="1" noChangeArrowheads="1"/>
          </p:cNvPicPr>
          <p:nvPr/>
        </p:nvPicPr>
        <p:blipFill>
          <a:blip r:embed="rId16">
            <a:extLst>
              <a:ext uri="{28A0092B-C50C-407E-A947-70E740481C1C}">
                <a14:useLocalDpi xmlns:a14="http://schemas.microsoft.com/office/drawing/2010/main" val="0"/>
              </a:ext>
            </a:extLst>
          </a:blip>
          <a:srcRect b="3912"/>
          <a:stretch>
            <a:fillRect/>
          </a:stretch>
        </p:blipFill>
        <p:spPr bwMode="auto">
          <a:xfrm>
            <a:off x="10128251" y="400051"/>
            <a:ext cx="2063749"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spd="med">
    <p:zoom/>
  </p:transition>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0" y="6400800"/>
            <a:ext cx="12192000" cy="457200"/>
            <a:chOff x="0" y="0"/>
            <a:chExt cx="5760" cy="288"/>
          </a:xfrm>
        </p:grpSpPr>
        <p:sp>
          <p:nvSpPr>
            <p:cNvPr id="1030" name="Rectangle 3"/>
            <p:cNvSpPr>
              <a:spLocks noChangeArrowheads="1"/>
            </p:cNvSpPr>
            <p:nvPr userDrawn="1"/>
          </p:nvSpPr>
          <p:spPr bwMode="auto">
            <a:xfrm>
              <a:off x="0" y="96"/>
              <a:ext cx="5760" cy="19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sz="1800">
                <a:solidFill>
                  <a:srgbClr val="000000"/>
                </a:solidFill>
              </a:endParaRPr>
            </a:p>
          </p:txBody>
        </p:sp>
        <p:sp>
          <p:nvSpPr>
            <p:cNvPr id="1031" name="未知"/>
            <p:cNvSpPr>
              <a:spLocks noChangeArrowheads="1"/>
            </p:cNvSpPr>
            <p:nvPr userDrawn="1"/>
          </p:nvSpPr>
          <p:spPr bwMode="auto">
            <a:xfrm>
              <a:off x="4224" y="0"/>
              <a:ext cx="1536" cy="144"/>
            </a:xfrm>
            <a:custGeom>
              <a:avLst/>
              <a:gdLst>
                <a:gd name="T0" fmla="*/ 0 w 1536"/>
                <a:gd name="T1" fmla="*/ 96 h 144"/>
                <a:gd name="T2" fmla="*/ 144 w 1536"/>
                <a:gd name="T3" fmla="*/ 0 h 144"/>
                <a:gd name="T4" fmla="*/ 1536 w 1536"/>
                <a:gd name="T5" fmla="*/ 0 h 144"/>
                <a:gd name="T6" fmla="*/ 1536 w 1536"/>
                <a:gd name="T7" fmla="*/ 144 h 144"/>
                <a:gd name="T8" fmla="*/ 0 w 1536"/>
                <a:gd name="T9" fmla="*/ 144 h 144"/>
                <a:gd name="T10" fmla="*/ 0 w 1536"/>
                <a:gd name="T11" fmla="*/ 96 h 144"/>
                <a:gd name="T12" fmla="*/ 0 60000 65536"/>
                <a:gd name="T13" fmla="*/ 0 60000 65536"/>
                <a:gd name="T14" fmla="*/ 0 60000 65536"/>
                <a:gd name="T15" fmla="*/ 0 60000 65536"/>
                <a:gd name="T16" fmla="*/ 0 60000 65536"/>
                <a:gd name="T17" fmla="*/ 0 60000 65536"/>
                <a:gd name="T18" fmla="*/ 0 w 1536"/>
                <a:gd name="T19" fmla="*/ 0 h 144"/>
                <a:gd name="T20" fmla="*/ 1536 w 1536"/>
                <a:gd name="T21" fmla="*/ 144 h 144"/>
              </a:gdLst>
              <a:ahLst/>
              <a:cxnLst>
                <a:cxn ang="T12">
                  <a:pos x="T0" y="T1"/>
                </a:cxn>
                <a:cxn ang="T13">
                  <a:pos x="T2" y="T3"/>
                </a:cxn>
                <a:cxn ang="T14">
                  <a:pos x="T4" y="T5"/>
                </a:cxn>
                <a:cxn ang="T15">
                  <a:pos x="T6" y="T7"/>
                </a:cxn>
                <a:cxn ang="T16">
                  <a:pos x="T8" y="T9"/>
                </a:cxn>
                <a:cxn ang="T17">
                  <a:pos x="T10" y="T11"/>
                </a:cxn>
              </a:cxnLst>
              <a:rect l="T18" t="T19" r="T20" b="T21"/>
              <a:pathLst>
                <a:path w="1536" h="144">
                  <a:moveTo>
                    <a:pt x="0" y="96"/>
                  </a:moveTo>
                  <a:lnTo>
                    <a:pt x="144" y="0"/>
                  </a:lnTo>
                  <a:lnTo>
                    <a:pt x="1536" y="0"/>
                  </a:lnTo>
                  <a:lnTo>
                    <a:pt x="1536" y="144"/>
                  </a:lnTo>
                  <a:lnTo>
                    <a:pt x="0" y="144"/>
                  </a:lnTo>
                  <a:lnTo>
                    <a:pt x="0" y="96"/>
                  </a:lnTo>
                  <a:close/>
                </a:path>
              </a:pathLst>
            </a:cu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zh-CN" altLang="en-US" sz="1800">
                <a:solidFill>
                  <a:srgbClr val="000000"/>
                </a:solidFill>
              </a:endParaRPr>
            </a:p>
          </p:txBody>
        </p:sp>
      </p:grpSp>
      <p:graphicFrame>
        <p:nvGraphicFramePr>
          <p:cNvPr id="1027" name="Object 5"/>
          <p:cNvGraphicFramePr>
            <a:graphicFrameLocks noChangeAspect="1"/>
          </p:cNvGraphicFramePr>
          <p:nvPr/>
        </p:nvGraphicFramePr>
        <p:xfrm>
          <a:off x="0" y="201613"/>
          <a:ext cx="12192000" cy="1066800"/>
        </p:xfrm>
        <a:graphic>
          <a:graphicData uri="http://schemas.openxmlformats.org/presentationml/2006/ole">
            <mc:AlternateContent xmlns:mc="http://schemas.openxmlformats.org/markup-compatibility/2006">
              <mc:Choice xmlns:v="urn:schemas-microsoft-com:vml" Requires="v">
                <p:oleObj spid="_x0000_s3313" r:id="rId14" imgW="12979400" imgH="1955800" progId="Photoshop.Image.7">
                  <p:embed/>
                </p:oleObj>
              </mc:Choice>
              <mc:Fallback>
                <p:oleObj r:id="rId14" imgW="12979400" imgH="1955800" progId="Photoshop.Image.7">
                  <p:embed/>
                  <p:pic>
                    <p:nvPicPr>
                      <p:cNvPr id="0" name="图片 330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201613"/>
                        <a:ext cx="12192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 name="Rectangle 6"/>
          <p:cNvSpPr>
            <a:spLocks noGrp="1" noChangeArrowheads="1"/>
          </p:cNvSpPr>
          <p:nvPr>
            <p:ph type="title"/>
          </p:nvPr>
        </p:nvSpPr>
        <p:spPr bwMode="auto">
          <a:xfrm>
            <a:off x="143933" y="476251"/>
            <a:ext cx="10464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Click to edit Master title style</a:t>
            </a:r>
          </a:p>
        </p:txBody>
      </p:sp>
      <p:pic>
        <p:nvPicPr>
          <p:cNvPr id="1029" name="Picture 7" descr="이미지"/>
          <p:cNvPicPr>
            <a:picLocks noChangeAspect="1" noChangeArrowheads="1"/>
          </p:cNvPicPr>
          <p:nvPr/>
        </p:nvPicPr>
        <p:blipFill>
          <a:blip r:embed="rId16">
            <a:extLst>
              <a:ext uri="{28A0092B-C50C-407E-A947-70E740481C1C}">
                <a14:useLocalDpi xmlns:a14="http://schemas.microsoft.com/office/drawing/2010/main" val="0"/>
              </a:ext>
            </a:extLst>
          </a:blip>
          <a:srcRect b="3912"/>
          <a:stretch>
            <a:fillRect/>
          </a:stretch>
        </p:blipFill>
        <p:spPr bwMode="auto">
          <a:xfrm>
            <a:off x="10128251" y="400051"/>
            <a:ext cx="2063749"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spd="med">
    <p:zoom/>
  </p:transition>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0" y="6400800"/>
            <a:ext cx="12192000" cy="457200"/>
            <a:chOff x="0" y="0"/>
            <a:chExt cx="5760" cy="288"/>
          </a:xfrm>
        </p:grpSpPr>
        <p:sp>
          <p:nvSpPr>
            <p:cNvPr id="1030" name="Rectangle 3"/>
            <p:cNvSpPr>
              <a:spLocks noChangeArrowheads="1"/>
            </p:cNvSpPr>
            <p:nvPr userDrawn="1"/>
          </p:nvSpPr>
          <p:spPr bwMode="auto">
            <a:xfrm>
              <a:off x="0" y="96"/>
              <a:ext cx="5760" cy="19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031" name="未知"/>
            <p:cNvSpPr>
              <a:spLocks noChangeArrowheads="1"/>
            </p:cNvSpPr>
            <p:nvPr userDrawn="1"/>
          </p:nvSpPr>
          <p:spPr bwMode="auto">
            <a:xfrm>
              <a:off x="4224" y="0"/>
              <a:ext cx="1536" cy="144"/>
            </a:xfrm>
            <a:custGeom>
              <a:avLst/>
              <a:gdLst>
                <a:gd name="T0" fmla="*/ 0 w 1536"/>
                <a:gd name="T1" fmla="*/ 96 h 144"/>
                <a:gd name="T2" fmla="*/ 144 w 1536"/>
                <a:gd name="T3" fmla="*/ 0 h 144"/>
                <a:gd name="T4" fmla="*/ 1536 w 1536"/>
                <a:gd name="T5" fmla="*/ 0 h 144"/>
                <a:gd name="T6" fmla="*/ 1536 w 1536"/>
                <a:gd name="T7" fmla="*/ 144 h 144"/>
                <a:gd name="T8" fmla="*/ 0 w 1536"/>
                <a:gd name="T9" fmla="*/ 144 h 144"/>
                <a:gd name="T10" fmla="*/ 0 w 1536"/>
                <a:gd name="T11" fmla="*/ 96 h 144"/>
                <a:gd name="T12" fmla="*/ 0 60000 65536"/>
                <a:gd name="T13" fmla="*/ 0 60000 65536"/>
                <a:gd name="T14" fmla="*/ 0 60000 65536"/>
                <a:gd name="T15" fmla="*/ 0 60000 65536"/>
                <a:gd name="T16" fmla="*/ 0 60000 65536"/>
                <a:gd name="T17" fmla="*/ 0 60000 65536"/>
                <a:gd name="T18" fmla="*/ 0 w 1536"/>
                <a:gd name="T19" fmla="*/ 0 h 144"/>
                <a:gd name="T20" fmla="*/ 1536 w 1536"/>
                <a:gd name="T21" fmla="*/ 144 h 144"/>
              </a:gdLst>
              <a:ahLst/>
              <a:cxnLst>
                <a:cxn ang="T12">
                  <a:pos x="T0" y="T1"/>
                </a:cxn>
                <a:cxn ang="T13">
                  <a:pos x="T2" y="T3"/>
                </a:cxn>
                <a:cxn ang="T14">
                  <a:pos x="T4" y="T5"/>
                </a:cxn>
                <a:cxn ang="T15">
                  <a:pos x="T6" y="T7"/>
                </a:cxn>
                <a:cxn ang="T16">
                  <a:pos x="T8" y="T9"/>
                </a:cxn>
                <a:cxn ang="T17">
                  <a:pos x="T10" y="T11"/>
                </a:cxn>
              </a:cxnLst>
              <a:rect l="T18" t="T19" r="T20" b="T21"/>
              <a:pathLst>
                <a:path w="1536" h="144">
                  <a:moveTo>
                    <a:pt x="0" y="96"/>
                  </a:moveTo>
                  <a:lnTo>
                    <a:pt x="144" y="0"/>
                  </a:lnTo>
                  <a:lnTo>
                    <a:pt x="1536" y="0"/>
                  </a:lnTo>
                  <a:lnTo>
                    <a:pt x="1536" y="144"/>
                  </a:lnTo>
                  <a:lnTo>
                    <a:pt x="0" y="144"/>
                  </a:lnTo>
                  <a:lnTo>
                    <a:pt x="0" y="96"/>
                  </a:lnTo>
                  <a:close/>
                </a:path>
              </a:pathLst>
            </a:cu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grpSp>
      <p:graphicFrame>
        <p:nvGraphicFramePr>
          <p:cNvPr id="1027" name="Object 5"/>
          <p:cNvGraphicFramePr>
            <a:graphicFrameLocks noChangeAspect="1"/>
          </p:cNvGraphicFramePr>
          <p:nvPr/>
        </p:nvGraphicFramePr>
        <p:xfrm>
          <a:off x="0" y="51979"/>
          <a:ext cx="12192000" cy="1066800"/>
        </p:xfrm>
        <a:graphic>
          <a:graphicData uri="http://schemas.openxmlformats.org/presentationml/2006/ole">
            <mc:AlternateContent xmlns:mc="http://schemas.openxmlformats.org/markup-compatibility/2006">
              <mc:Choice xmlns:v="urn:schemas-microsoft-com:vml" Requires="v">
                <p:oleObj spid="_x0000_s7307" r:id="rId14" imgW="12979400" imgH="1955800" progId="Photoshop.Image.7">
                  <p:embed/>
                </p:oleObj>
              </mc:Choice>
              <mc:Fallback>
                <p:oleObj r:id="rId14" imgW="12979400" imgH="1955800" progId="Photoshop.Image.7">
                  <p:embed/>
                  <p:pic>
                    <p:nvPicPr>
                      <p:cNvPr id="0" name="图片 730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51979"/>
                        <a:ext cx="12192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 name="Rectangle 6"/>
          <p:cNvSpPr>
            <a:spLocks noGrp="1" noChangeArrowheads="1"/>
          </p:cNvSpPr>
          <p:nvPr>
            <p:ph type="title"/>
          </p:nvPr>
        </p:nvSpPr>
        <p:spPr bwMode="auto">
          <a:xfrm>
            <a:off x="3308465" y="318303"/>
            <a:ext cx="8883534"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dirty="0"/>
              <a:t>Click to edit Master title style</a:t>
            </a:r>
          </a:p>
        </p:txBody>
      </p:sp>
      <p:sp>
        <p:nvSpPr>
          <p:cNvPr id="8" name="TextBox 7"/>
          <p:cNvSpPr txBox="1"/>
          <p:nvPr/>
        </p:nvSpPr>
        <p:spPr>
          <a:xfrm>
            <a:off x="9387841" y="6474877"/>
            <a:ext cx="2804159" cy="383124"/>
          </a:xfrm>
          <a:prstGeom prst="rect">
            <a:avLst/>
          </a:prstGeom>
          <a:noFill/>
          <a:ln w="12700">
            <a:noFill/>
            <a:miter lim="400000"/>
          </a:ln>
        </p:spPr>
        <p:txBody>
          <a:bodyPr wrap="square" lIns="0" tIns="0" rIns="0" bIns="0" rtlCol="0" anchor="ctr">
            <a:noAutofit/>
          </a:bodyPr>
          <a:lstStyle/>
          <a:p>
            <a:r>
              <a:rPr lang="zh-CN" altLang="en-US" sz="2400" dirty="0">
                <a:solidFill>
                  <a:srgbClr val="FFFFFF"/>
                </a:solidFill>
                <a:latin typeface="华文行楷" panose="02010800040101010101" pitchFamily="2" charset="-122"/>
                <a:ea typeface="华文行楷" panose="02010800040101010101" pitchFamily="2" charset="-122"/>
              </a:rPr>
              <a:t>软件与应用科技学院</a:t>
            </a:r>
          </a:p>
        </p:txBody>
      </p:sp>
      <p:pic>
        <p:nvPicPr>
          <p:cNvPr id="9" name="图片 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0" y="187296"/>
            <a:ext cx="2351266" cy="630259"/>
          </a:xfrm>
          <a:prstGeom prst="rect">
            <a:avLst/>
          </a:prstGeom>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spd="med">
    <p:zoom/>
  </p:transition>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8.xml"/><Relationship Id="rId1" Type="http://schemas.openxmlformats.org/officeDocument/2006/relationships/vmlDrawing" Target="../drawings/vmlDrawing5.vml"/><Relationship Id="rId5" Type="http://schemas.openxmlformats.org/officeDocument/2006/relationships/image" Target="../media/image10.wmf"/><Relationship Id="rId4"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8.xml"/><Relationship Id="rId1" Type="http://schemas.openxmlformats.org/officeDocument/2006/relationships/vmlDrawing" Target="../drawings/vmlDrawing6.vml"/><Relationship Id="rId5" Type="http://schemas.openxmlformats.org/officeDocument/2006/relationships/image" Target="../media/image11.wmf"/><Relationship Id="rId4" Type="http://schemas.openxmlformats.org/officeDocument/2006/relationships/oleObject" Target="../embeddings/oleObject6.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20.xml"/><Relationship Id="rId7" Type="http://schemas.openxmlformats.org/officeDocument/2006/relationships/image" Target="../media/image13.wmf"/><Relationship Id="rId2" Type="http://schemas.openxmlformats.org/officeDocument/2006/relationships/slideLayout" Target="../slideLayouts/slideLayout8.xml"/><Relationship Id="rId1" Type="http://schemas.openxmlformats.org/officeDocument/2006/relationships/vmlDrawing" Target="../drawings/vmlDrawing7.vml"/><Relationship Id="rId6" Type="http://schemas.openxmlformats.org/officeDocument/2006/relationships/oleObject" Target="../embeddings/oleObject8.bin"/><Relationship Id="rId5" Type="http://schemas.openxmlformats.org/officeDocument/2006/relationships/image" Target="../media/image12.wmf"/><Relationship Id="rId4" Type="http://schemas.openxmlformats.org/officeDocument/2006/relationships/oleObject" Target="../embeddings/oleObject7.bin"/><Relationship Id="rId9" Type="http://schemas.openxmlformats.org/officeDocument/2006/relationships/image" Target="../media/image14.wmf"/></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8.xml"/><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8.xml"/><Relationship Id="rId1" Type="http://schemas.openxmlformats.org/officeDocument/2006/relationships/vmlDrawing" Target="../drawings/vmlDrawing8.vml"/><Relationship Id="rId5" Type="http://schemas.openxmlformats.org/officeDocument/2006/relationships/image" Target="../media/image23.emf"/><Relationship Id="rId4" Type="http://schemas.openxmlformats.org/officeDocument/2006/relationships/oleObject" Target="../embeddings/oleObject10.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5.xml"/><Relationship Id="rId1" Type="http://schemas.openxmlformats.org/officeDocument/2006/relationships/slideLayout" Target="../slideLayouts/slideLayout8.xml"/><Relationship Id="rId4" Type="http://schemas.openxmlformats.org/officeDocument/2006/relationships/image" Target="../media/image26.jpe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39.xml"/><Relationship Id="rId7" Type="http://schemas.openxmlformats.org/officeDocument/2006/relationships/image" Target="../media/image28.wmf"/><Relationship Id="rId2" Type="http://schemas.openxmlformats.org/officeDocument/2006/relationships/slideLayout" Target="../slideLayouts/slideLayout8.xml"/><Relationship Id="rId1" Type="http://schemas.openxmlformats.org/officeDocument/2006/relationships/vmlDrawing" Target="../drawings/vmlDrawing9.vml"/><Relationship Id="rId6" Type="http://schemas.openxmlformats.org/officeDocument/2006/relationships/oleObject" Target="../embeddings/oleObject12.bin"/><Relationship Id="rId5" Type="http://schemas.openxmlformats.org/officeDocument/2006/relationships/image" Target="../media/image27.wmf"/><Relationship Id="rId4" Type="http://schemas.openxmlformats.org/officeDocument/2006/relationships/oleObject" Target="../embeddings/oleObject11.bin"/><Relationship Id="rId9" Type="http://schemas.openxmlformats.org/officeDocument/2006/relationships/image" Target="../media/image29.w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8.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860082" y="4620785"/>
            <a:ext cx="8976945" cy="1557060"/>
          </a:xfrm>
          <a:ln>
            <a:noFill/>
          </a:ln>
        </p:spPr>
        <p:txBody>
          <a:bodyPr lIns="253117" tIns="253117" rIns="253117" bIns="253117" anchor="ctr">
            <a:noAutofit/>
          </a:bodyPr>
          <a:lstStyle/>
          <a:p>
            <a:pPr rtl="0">
              <a:lnSpc>
                <a:spcPct val="150000"/>
              </a:lnSpc>
            </a:pPr>
            <a:r>
              <a:rPr lang="zh-CN" altLang="en-US" sz="6600" b="1" dirty="0">
                <a:solidFill>
                  <a:schemeClr val="tx2">
                    <a:lumMod val="20000"/>
                    <a:lumOff val="80000"/>
                  </a:schemeClr>
                </a:solidFill>
              </a:rPr>
              <a:t>数据仓库与数据挖掘</a:t>
            </a:r>
          </a:p>
        </p:txBody>
      </p:sp>
      <p:sp>
        <p:nvSpPr>
          <p:cNvPr id="4" name="标题 1"/>
          <p:cNvSpPr txBox="1"/>
          <p:nvPr/>
        </p:nvSpPr>
        <p:spPr>
          <a:xfrm>
            <a:off x="2180702" y="1502381"/>
            <a:ext cx="8120294" cy="1847088"/>
          </a:xfrm>
          <a:prstGeom prst="rect">
            <a:avLst/>
          </a:prstGeom>
          <a:noFill/>
          <a:ln w="12700" cap="rnd">
            <a:noFill/>
            <a:prstDash val="dash"/>
            <a:round/>
          </a:ln>
        </p:spPr>
        <p:txBody>
          <a:bodyPr lIns="253117" tIns="253117" rIns="253117" bIns="253117" anchor="ctr">
            <a:noAutofit/>
          </a:bodyPr>
          <a:lstStyle>
            <a:lvl1pPr lvl="0" algn="ctr" defTabSz="548005">
              <a:defRPr sz="6185" b="0" kern="1200" cap="none" spc="0">
                <a:ln w="0"/>
                <a:solidFill>
                  <a:schemeClr val="tx1"/>
                </a:solidFill>
                <a:effectLst>
                  <a:outerShdw blurRad="38100" dist="19050" dir="2700000" algn="tl" rotWithShape="0">
                    <a:schemeClr val="dk1">
                      <a:alpha val="40000"/>
                    </a:schemeClr>
                  </a:outerShdw>
                </a:effectLst>
                <a:latin typeface="Helvetica Light"/>
                <a:ea typeface="Helvetica Light"/>
                <a:cs typeface="Helvetica Light"/>
                <a:sym typeface="Helvetica Light"/>
              </a:defRPr>
            </a:lvl1pPr>
            <a:lvl2pPr algn="ctr" defTabSz="548005">
              <a:defRPr sz="7500">
                <a:latin typeface="Helvetica Light"/>
                <a:ea typeface="Helvetica Light"/>
                <a:cs typeface="Helvetica Light"/>
                <a:sym typeface="Helvetica Light"/>
              </a:defRPr>
            </a:lvl2pPr>
            <a:lvl3pPr algn="ctr" defTabSz="548005">
              <a:defRPr sz="7500">
                <a:latin typeface="Helvetica Light"/>
                <a:ea typeface="Helvetica Light"/>
                <a:cs typeface="Helvetica Light"/>
                <a:sym typeface="Helvetica Light"/>
              </a:defRPr>
            </a:lvl3pPr>
            <a:lvl4pPr algn="ctr" defTabSz="548005">
              <a:defRPr sz="7500">
                <a:latin typeface="Helvetica Light"/>
                <a:ea typeface="Helvetica Light"/>
                <a:cs typeface="Helvetica Light"/>
                <a:sym typeface="Helvetica Light"/>
              </a:defRPr>
            </a:lvl4pPr>
            <a:lvl5pPr algn="ctr" defTabSz="548005">
              <a:defRPr sz="7500">
                <a:latin typeface="Helvetica Light"/>
                <a:ea typeface="Helvetica Light"/>
                <a:cs typeface="Helvetica Light"/>
                <a:sym typeface="Helvetica Light"/>
              </a:defRPr>
            </a:lvl5pPr>
            <a:lvl6pPr algn="ctr" defTabSz="548005">
              <a:defRPr sz="7500">
                <a:latin typeface="Helvetica Light"/>
                <a:ea typeface="Helvetica Light"/>
                <a:cs typeface="Helvetica Light"/>
                <a:sym typeface="Helvetica Light"/>
              </a:defRPr>
            </a:lvl6pPr>
            <a:lvl7pPr algn="ctr" defTabSz="548005">
              <a:defRPr sz="7500">
                <a:latin typeface="Helvetica Light"/>
                <a:ea typeface="Helvetica Light"/>
                <a:cs typeface="Helvetica Light"/>
                <a:sym typeface="Helvetica Light"/>
              </a:defRPr>
            </a:lvl7pPr>
            <a:lvl8pPr algn="ctr" defTabSz="548005">
              <a:defRPr sz="7500">
                <a:latin typeface="Helvetica Light"/>
                <a:ea typeface="Helvetica Light"/>
                <a:cs typeface="Helvetica Light"/>
                <a:sym typeface="Helvetica Light"/>
              </a:defRPr>
            </a:lvl8pPr>
            <a:lvl9pPr algn="ctr" defTabSz="548005">
              <a:defRPr sz="7500">
                <a:latin typeface="Helvetica Light"/>
                <a:ea typeface="Helvetica Light"/>
                <a:cs typeface="Helvetica Light"/>
                <a:sym typeface="Helvetica Light"/>
              </a:defRPr>
            </a:lvl9pPr>
          </a:lstStyle>
          <a:p>
            <a:pPr rtl="0">
              <a:lnSpc>
                <a:spcPct val="150000"/>
              </a:lnSpc>
            </a:pPr>
            <a:r>
              <a:rPr lang="zh-CN" altLang="en-US" sz="4800" b="1" dirty="0">
                <a:solidFill>
                  <a:schemeClr val="accent1">
                    <a:lumMod val="75000"/>
                  </a:schemeClr>
                </a:solidFill>
              </a:rPr>
              <a:t>数据预处理</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3.2</a:t>
            </a:r>
            <a:r>
              <a:rPr lang="zh-CN" altLang="en-US" sz="3200" u="sng" dirty="0"/>
              <a:t>数据清理</a:t>
            </a:r>
          </a:p>
        </p:txBody>
      </p:sp>
      <p:sp>
        <p:nvSpPr>
          <p:cNvPr id="8" name="Rectangle 3"/>
          <p:cNvSpPr txBox="1">
            <a:spLocks noChangeArrowheads="1"/>
          </p:cNvSpPr>
          <p:nvPr/>
        </p:nvSpPr>
        <p:spPr bwMode="auto">
          <a:xfrm>
            <a:off x="724676" y="1058479"/>
            <a:ext cx="11379340" cy="5610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marL="0" lvl="2" indent="-342900" eaLnBrk="1" hangingPunct="1">
              <a:buClr>
                <a:srgbClr val="00B0F0"/>
              </a:buClr>
              <a:buSzPct val="80000"/>
              <a:buFont typeface="Wingdings" panose="05000000000000000000" pitchFamily="2" charset="2"/>
              <a:buChar char="p"/>
              <a:defRPr/>
            </a:pPr>
            <a:r>
              <a:rPr lang="zh-CN" altLang="en-US" sz="3200" b="1" dirty="0">
                <a:solidFill>
                  <a:srgbClr val="0070C0"/>
                </a:solidFill>
              </a:rPr>
              <a:t>噪声数据的处理</a:t>
            </a:r>
            <a:endParaRPr lang="en-US" altLang="zh-CN" sz="3200" b="1" dirty="0">
              <a:solidFill>
                <a:srgbClr val="0070C0"/>
              </a:solidFill>
            </a:endParaRPr>
          </a:p>
          <a:p>
            <a:pPr lvl="1" eaLnBrk="1" hangingPunct="1">
              <a:lnSpc>
                <a:spcPct val="90000"/>
              </a:lnSpc>
              <a:defRPr/>
            </a:pPr>
            <a:r>
              <a:rPr lang="zh-CN" altLang="en-US" sz="2000" dirty="0">
                <a:solidFill>
                  <a:prstClr val="black"/>
                </a:solidFill>
                <a:latin typeface="Lucida Sans Unicode" panose="020B0602030504020204"/>
                <a:ea typeface="黑体" panose="02010609060101010101" pitchFamily="49" charset="-122"/>
              </a:rPr>
              <a:t>分箱</a:t>
            </a:r>
            <a:endParaRPr lang="en-US" altLang="zh-CN" sz="2000" dirty="0">
              <a:solidFill>
                <a:prstClr val="black"/>
              </a:solidFill>
              <a:latin typeface="Lucida Sans Unicode" panose="020B0602030504020204"/>
              <a:ea typeface="黑体" panose="02010609060101010101" pitchFamily="49" charset="-122"/>
            </a:endParaRPr>
          </a:p>
          <a:p>
            <a:pPr marL="457200" lvl="1" indent="0" eaLnBrk="1" hangingPunct="1">
              <a:lnSpc>
                <a:spcPct val="90000"/>
              </a:lnSpc>
              <a:buNone/>
              <a:defRPr/>
            </a:pPr>
            <a:r>
              <a:rPr lang="en-US" altLang="zh-CN" sz="2000" dirty="0">
                <a:solidFill>
                  <a:prstClr val="black"/>
                </a:solidFill>
                <a:latin typeface="Lucida Sans Unicode" panose="020B0602030504020204"/>
                <a:ea typeface="黑体" panose="02010609060101010101" pitchFamily="49" charset="-122"/>
              </a:rPr>
              <a:t> </a:t>
            </a:r>
            <a:r>
              <a:rPr lang="zh-CN" altLang="en-US" sz="2000" dirty="0">
                <a:solidFill>
                  <a:prstClr val="black"/>
                </a:solidFill>
                <a:latin typeface="Lucida Sans Unicode" panose="020B0602030504020204"/>
                <a:ea typeface="黑体" panose="02010609060101010101" pitchFamily="49" charset="-122"/>
              </a:rPr>
              <a:t>通过考察数据的近邻来光滑有序数据值，按照属性值划分若干个子区间（箱子），如果一个属性值处于某个子区间范围内，就把该属性值放进这个子区间代表的箱子内。</a:t>
            </a: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5055" y="2673985"/>
            <a:ext cx="6803390" cy="3900805"/>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xit" presetSubtype="3" fill="hold" nodeType="clickEffect">
                                  <p:stCondLst>
                                    <p:cond delay="0"/>
                                  </p:stCondLst>
                                  <p:childTnLst>
                                    <p:anim calcmode="lin" valueType="num">
                                      <p:cBhvr additive="base">
                                        <p:cTn id="13" dur="500"/>
                                        <p:tgtEl>
                                          <p:spTgt spid="4"/>
                                        </p:tgtEl>
                                        <p:attrNameLst>
                                          <p:attrName>ppt_x</p:attrName>
                                        </p:attrNameLst>
                                      </p:cBhvr>
                                      <p:tavLst>
                                        <p:tav tm="0">
                                          <p:val>
                                            <p:strVal val="ppt_x"/>
                                          </p:val>
                                        </p:tav>
                                        <p:tav tm="100000">
                                          <p:val>
                                            <p:strVal val="1+ppt_w/2"/>
                                          </p:val>
                                        </p:tav>
                                      </p:tavLst>
                                    </p:anim>
                                    <p:anim calcmode="lin" valueType="num">
                                      <p:cBhvr additive="base">
                                        <p:cTn id="14" dur="500"/>
                                        <p:tgtEl>
                                          <p:spTgt spid="4"/>
                                        </p:tgtEl>
                                        <p:attrNameLst>
                                          <p:attrName>ppt_y</p:attrName>
                                        </p:attrNameLst>
                                      </p:cBhvr>
                                      <p:tavLst>
                                        <p:tav tm="0">
                                          <p:val>
                                            <p:strVal val="ppt_y"/>
                                          </p:val>
                                        </p:tav>
                                        <p:tav tm="100000">
                                          <p:val>
                                            <p:strVal val="0-ppt_h/2"/>
                                          </p:val>
                                        </p:tav>
                                      </p:tavLst>
                                    </p:anim>
                                    <p:set>
                                      <p:cBhvr>
                                        <p:cTn id="15"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3.2</a:t>
            </a:r>
            <a:r>
              <a:rPr lang="zh-CN" altLang="en-US" sz="3200" u="sng" dirty="0"/>
              <a:t>数据清理</a:t>
            </a:r>
          </a:p>
        </p:txBody>
      </p:sp>
      <p:sp>
        <p:nvSpPr>
          <p:cNvPr id="8" name="Rectangle 3"/>
          <p:cNvSpPr txBox="1">
            <a:spLocks noChangeArrowheads="1"/>
          </p:cNvSpPr>
          <p:nvPr/>
        </p:nvSpPr>
        <p:spPr bwMode="auto">
          <a:xfrm>
            <a:off x="724676" y="1058479"/>
            <a:ext cx="11379340" cy="5610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marL="457200" lvl="1" indent="-457200" eaLnBrk="1" hangingPunct="1">
              <a:buFont typeface="Wingdings" panose="05000000000000000000" pitchFamily="2" charset="2"/>
              <a:buChar char="Ø"/>
              <a:defRPr/>
            </a:pPr>
            <a:r>
              <a:rPr lang="zh-CN" altLang="en-US" dirty="0"/>
              <a:t>例：一个表的客户收入字段（属性</a:t>
            </a:r>
            <a:r>
              <a:rPr lang="zh-CN" altLang="en-US" sz="2400" dirty="0"/>
              <a:t>）如下</a:t>
            </a:r>
            <a:r>
              <a:rPr lang="zh-CN" altLang="en-US" dirty="0"/>
              <a:t>（</a:t>
            </a:r>
            <a:r>
              <a:rPr lang="en-US" altLang="zh-CN" dirty="0"/>
              <a:t>16</a:t>
            </a:r>
            <a:r>
              <a:rPr lang="zh-CN" altLang="en-US" dirty="0"/>
              <a:t>个样本）：</a:t>
            </a:r>
            <a:endParaRPr lang="en-US" altLang="zh-CN" dirty="0"/>
          </a:p>
          <a:p>
            <a:pPr marL="0" lvl="1" indent="0" eaLnBrk="1" hangingPunct="1">
              <a:buNone/>
              <a:defRPr/>
            </a:pPr>
            <a:r>
              <a:rPr lang="en-US" altLang="zh-CN" sz="2400" dirty="0"/>
              <a:t>      5000, 800, 1000, 2000, 1800, 2300, 2500, 3500, 4800, 4500</a:t>
            </a:r>
            <a:r>
              <a:rPr lang="zh-CN" altLang="en-US" sz="2400" dirty="0"/>
              <a:t> </a:t>
            </a:r>
            <a:r>
              <a:rPr lang="en-US" altLang="zh-CN" sz="2400" dirty="0"/>
              <a:t>,1200, 1500, 2800, 3000,  1500, 4000</a:t>
            </a:r>
          </a:p>
          <a:p>
            <a:pPr marL="0" lvl="1" indent="0" eaLnBrk="1" hangingPunct="1">
              <a:buNone/>
              <a:defRPr/>
            </a:pPr>
            <a:endParaRPr lang="en-US" altLang="zh-CN" sz="2400" dirty="0"/>
          </a:p>
          <a:p>
            <a:pPr marL="342900" lvl="1" indent="-342900" eaLnBrk="1" hangingPunct="1">
              <a:buFont typeface="Wingdings" panose="05000000000000000000" pitchFamily="2" charset="2"/>
              <a:buChar char="ü"/>
              <a:defRPr/>
            </a:pPr>
            <a:r>
              <a:rPr lang="zh-CN" altLang="en-US" sz="2400" dirty="0"/>
              <a:t>首先，对数据进行排序。得到</a:t>
            </a:r>
            <a:endParaRPr lang="en-US" altLang="zh-CN" sz="2400" dirty="0"/>
          </a:p>
          <a:p>
            <a:pPr eaLnBrk="1" hangingPunct="1">
              <a:buFontTx/>
              <a:buNone/>
            </a:pPr>
            <a:r>
              <a:rPr lang="en-US" altLang="zh-CN" sz="1900" dirty="0">
                <a:solidFill>
                  <a:prstClr val="black"/>
                </a:solidFill>
                <a:latin typeface="Lucida Sans Unicode" panose="020B0602030504020204"/>
                <a:ea typeface="黑体" panose="02010609060101010101" pitchFamily="49" charset="-122"/>
              </a:rPr>
              <a:t>	</a:t>
            </a:r>
            <a:r>
              <a:rPr lang="en-US" altLang="zh-CN" sz="2400" dirty="0"/>
              <a:t>800, 1000, 1200, 1500, 1500, 1800,  2000, 2300, 2500, 2800, 3000, 3500, 4000, 4500, 4800, 5000</a:t>
            </a:r>
          </a:p>
          <a:p>
            <a:pPr eaLnBrk="1" hangingPunct="1">
              <a:buFontTx/>
              <a:buNone/>
            </a:pPr>
            <a:endParaRPr lang="en-US" altLang="zh-CN" sz="2400" dirty="0"/>
          </a:p>
          <a:p>
            <a:pPr marL="342900" lvl="1" indent="-342900" eaLnBrk="1" hangingPunct="1">
              <a:buFont typeface="Wingdings" panose="05000000000000000000" pitchFamily="2" charset="2"/>
              <a:buChar char="ü"/>
              <a:defRPr/>
            </a:pPr>
            <a:r>
              <a:rPr lang="zh-CN" altLang="en-US" sz="2400" dirty="0"/>
              <a:t>其次，进行分箱</a:t>
            </a:r>
            <a:endParaRPr lang="en-US" altLang="zh-CN" sz="2400" dirty="0"/>
          </a:p>
          <a:p>
            <a:pPr marL="742950" lvl="2" indent="-342900" eaLnBrk="1" hangingPunct="1">
              <a:buFont typeface="Wingdings" panose="05000000000000000000" pitchFamily="2" charset="2"/>
              <a:buChar char="l"/>
              <a:defRPr/>
            </a:pPr>
            <a:r>
              <a:rPr lang="zh-CN" altLang="en-US" sz="2000" dirty="0"/>
              <a:t>统一权重：所有箱子里面样本的数目相等</a:t>
            </a:r>
            <a:endParaRPr lang="en-US" altLang="zh-CN" sz="2000" dirty="0"/>
          </a:p>
          <a:p>
            <a:pPr marL="742950" lvl="2" indent="-342900" eaLnBrk="1" hangingPunct="1">
              <a:buFont typeface="Wingdings" panose="05000000000000000000" pitchFamily="2" charset="2"/>
              <a:buChar char="l"/>
              <a:defRPr/>
            </a:pPr>
            <a:r>
              <a:rPr lang="zh-CN" altLang="en-US" sz="2000" dirty="0"/>
              <a:t>统一区间：所有箱子属性取值区间的长度相同</a:t>
            </a:r>
            <a:endParaRPr lang="en-US" altLang="zh-CN" sz="2000" dirty="0"/>
          </a:p>
          <a:p>
            <a:pPr marL="742950" lvl="2" indent="-342900" eaLnBrk="1" hangingPunct="1">
              <a:buFont typeface="Wingdings" panose="05000000000000000000" pitchFamily="2" charset="2"/>
              <a:buChar char="l"/>
              <a:defRPr/>
            </a:pPr>
            <a:r>
              <a:rPr lang="zh-CN" altLang="en-US" sz="2000" dirty="0"/>
              <a:t>自定义：用户自定义</a:t>
            </a:r>
            <a:endParaRPr lang="en-US" altLang="zh-CN" sz="2000" dirty="0"/>
          </a:p>
          <a:p>
            <a:pPr marL="0" lvl="1" indent="0" eaLnBrk="1" hangingPunct="1">
              <a:buNone/>
              <a:defRPr/>
            </a:pPr>
            <a:endParaRPr lang="en-US" altLang="zh-CN" sz="1900" dirty="0">
              <a:solidFill>
                <a:prstClr val="black"/>
              </a:solidFill>
              <a:latin typeface="Lucida Sans Unicode" panose="020B0602030504020204"/>
              <a:ea typeface="黑体" panose="02010609060101010101" pitchFamily="49" charset="-122"/>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3.2</a:t>
            </a:r>
            <a:r>
              <a:rPr lang="zh-CN" altLang="en-US" sz="3200" u="sng" dirty="0"/>
              <a:t>数据清理</a:t>
            </a:r>
          </a:p>
        </p:txBody>
      </p:sp>
      <p:sp>
        <p:nvSpPr>
          <p:cNvPr id="8" name="Rectangle 3"/>
          <p:cNvSpPr txBox="1">
            <a:spLocks noChangeArrowheads="1"/>
          </p:cNvSpPr>
          <p:nvPr/>
        </p:nvSpPr>
        <p:spPr bwMode="auto">
          <a:xfrm>
            <a:off x="724676" y="1058479"/>
            <a:ext cx="11379340" cy="5610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marL="0" lvl="1" indent="0" eaLnBrk="1" hangingPunct="1">
              <a:buNone/>
              <a:defRPr/>
            </a:pPr>
            <a:r>
              <a:rPr lang="zh-CN" altLang="en-US" sz="2000" dirty="0">
                <a:solidFill>
                  <a:prstClr val="black"/>
                </a:solidFill>
                <a:latin typeface="Lucida Sans Unicode" panose="020B0602030504020204"/>
                <a:ea typeface="黑体" panose="02010609060101010101" pitchFamily="49" charset="-122"/>
              </a:rPr>
              <a:t>统一权重</a:t>
            </a:r>
            <a:r>
              <a:rPr lang="zh-CN" altLang="en-US" dirty="0"/>
              <a:t>：</a:t>
            </a:r>
            <a:r>
              <a:rPr lang="zh-CN" altLang="en-US" sz="2400" dirty="0"/>
              <a:t>样本有</a:t>
            </a:r>
            <a:r>
              <a:rPr lang="en-US" altLang="zh-CN" sz="2400" dirty="0"/>
              <a:t>16</a:t>
            </a:r>
            <a:r>
              <a:rPr lang="zh-CN" altLang="en-US" sz="2400" dirty="0"/>
              <a:t>个，分</a:t>
            </a:r>
            <a:r>
              <a:rPr lang="en-US" altLang="zh-CN" sz="2400" dirty="0"/>
              <a:t>4</a:t>
            </a:r>
            <a:r>
              <a:rPr lang="zh-CN" altLang="en-US" sz="2400" dirty="0"/>
              <a:t>个箱子，每个箱子</a:t>
            </a:r>
            <a:r>
              <a:rPr lang="en-US" altLang="zh-CN" sz="2400" dirty="0"/>
              <a:t>4</a:t>
            </a:r>
            <a:r>
              <a:rPr lang="zh-CN" altLang="en-US" sz="2400" dirty="0"/>
              <a:t>个样本</a:t>
            </a:r>
            <a:endParaRPr lang="en-US" altLang="zh-CN" sz="2400" dirty="0"/>
          </a:p>
          <a:p>
            <a:pPr marL="0" lvl="1" indent="0" eaLnBrk="1" hangingPunct="1">
              <a:buNone/>
              <a:defRPr/>
            </a:pPr>
            <a:endParaRPr lang="en-US" altLang="zh-CN" sz="2400" dirty="0"/>
          </a:p>
          <a:p>
            <a:pPr marL="0" lvl="1" indent="0" eaLnBrk="1" hangingPunct="1">
              <a:buNone/>
              <a:defRPr/>
            </a:pPr>
            <a:endParaRPr lang="en-US" altLang="zh-CN" sz="2400" dirty="0"/>
          </a:p>
          <a:p>
            <a:pPr marL="0" lvl="1" indent="0" eaLnBrk="1" hangingPunct="1">
              <a:buNone/>
              <a:defRPr/>
            </a:pPr>
            <a:endParaRPr lang="en-US" altLang="zh-CN" sz="2400" dirty="0"/>
          </a:p>
          <a:p>
            <a:pPr marL="400050" lvl="2" indent="0" eaLnBrk="1" hangingPunct="1">
              <a:buNone/>
              <a:defRPr/>
            </a:pPr>
            <a:endParaRPr lang="en-US" altLang="zh-CN" dirty="0"/>
          </a:p>
          <a:p>
            <a:pPr marL="400050" lvl="2" indent="0" eaLnBrk="1" hangingPunct="1">
              <a:buNone/>
              <a:defRPr/>
            </a:pPr>
            <a:endParaRPr lang="en-US" altLang="zh-CN" sz="2000" dirty="0"/>
          </a:p>
          <a:p>
            <a:pPr marL="0" lvl="1" indent="0" eaLnBrk="1" hangingPunct="1">
              <a:buNone/>
              <a:defRPr/>
            </a:pPr>
            <a:r>
              <a:rPr lang="zh-CN" altLang="en-US" sz="2000" dirty="0">
                <a:solidFill>
                  <a:prstClr val="black"/>
                </a:solidFill>
                <a:latin typeface="Lucida Sans Unicode" panose="020B0602030504020204"/>
                <a:ea typeface="黑体" panose="02010609060101010101" pitchFamily="49" charset="-122"/>
              </a:rPr>
              <a:t>统一区间：</a:t>
            </a:r>
            <a:r>
              <a:rPr lang="zh-CN" altLang="en-US" sz="2000" dirty="0"/>
              <a:t>样本属性取值范围为</a:t>
            </a:r>
            <a:r>
              <a:rPr lang="en-US" altLang="zh-CN" sz="2000" dirty="0"/>
              <a:t>[800</a:t>
            </a:r>
            <a:r>
              <a:rPr lang="zh-CN" altLang="en-US" sz="2000" dirty="0"/>
              <a:t>，</a:t>
            </a:r>
            <a:r>
              <a:rPr lang="en-US" altLang="zh-CN" sz="2000" dirty="0"/>
              <a:t>5000]</a:t>
            </a:r>
            <a:r>
              <a:rPr lang="zh-CN" altLang="en-US" sz="2000" dirty="0"/>
              <a:t>，以分</a:t>
            </a:r>
            <a:r>
              <a:rPr lang="en-US" altLang="zh-CN" sz="2000" dirty="0"/>
              <a:t>4</a:t>
            </a:r>
            <a:r>
              <a:rPr lang="zh-CN" altLang="en-US" sz="2000" dirty="0"/>
              <a:t>个箱子为例，每个箱子的宽度为（</a:t>
            </a:r>
            <a:r>
              <a:rPr lang="en-US" altLang="zh-CN" sz="2000" dirty="0"/>
              <a:t>5000-800</a:t>
            </a:r>
            <a:r>
              <a:rPr lang="zh-CN" altLang="en-US" sz="2000" dirty="0"/>
              <a:t>）</a:t>
            </a:r>
            <a:r>
              <a:rPr lang="en-US" altLang="zh-CN" sz="2000" dirty="0"/>
              <a:t>/4</a:t>
            </a:r>
            <a:r>
              <a:rPr lang="zh-CN" altLang="en-US" sz="2000" dirty="0"/>
              <a:t>，得到</a:t>
            </a:r>
            <a:r>
              <a:rPr lang="en-US" altLang="zh-CN" sz="2000" dirty="0"/>
              <a:t>4</a:t>
            </a:r>
            <a:r>
              <a:rPr lang="zh-CN" altLang="en-US" sz="2000" dirty="0"/>
              <a:t>个宽度相等的子区间：</a:t>
            </a:r>
            <a:r>
              <a:rPr lang="en-US" altLang="zh-CN" sz="2000" dirty="0"/>
              <a:t>[800</a:t>
            </a:r>
            <a:r>
              <a:rPr lang="zh-CN" altLang="en-US" sz="2000" dirty="0"/>
              <a:t>，</a:t>
            </a:r>
            <a:r>
              <a:rPr lang="en-US" altLang="zh-CN" sz="2000" dirty="0"/>
              <a:t>1850</a:t>
            </a:r>
            <a:r>
              <a:rPr lang="zh-CN" altLang="en-US" sz="2000" dirty="0"/>
              <a:t>）、</a:t>
            </a:r>
            <a:r>
              <a:rPr lang="en-US" altLang="zh-CN" sz="2000" dirty="0"/>
              <a:t>[1850</a:t>
            </a:r>
            <a:r>
              <a:rPr lang="zh-CN" altLang="en-US" sz="2000" dirty="0"/>
              <a:t>，</a:t>
            </a:r>
            <a:r>
              <a:rPr lang="en-US" altLang="zh-CN" sz="2000" dirty="0"/>
              <a:t>2900</a:t>
            </a:r>
            <a:r>
              <a:rPr lang="zh-CN" altLang="en-US" sz="2000" dirty="0"/>
              <a:t>）、</a:t>
            </a:r>
            <a:r>
              <a:rPr lang="en-US" altLang="zh-CN" sz="2000" dirty="0"/>
              <a:t>[2900</a:t>
            </a:r>
            <a:r>
              <a:rPr lang="zh-CN" altLang="en-US" sz="2000" dirty="0"/>
              <a:t>，</a:t>
            </a:r>
            <a:r>
              <a:rPr lang="en-US" altLang="zh-CN" sz="2000" dirty="0"/>
              <a:t>3950</a:t>
            </a:r>
            <a:r>
              <a:rPr lang="zh-CN" altLang="en-US" sz="2000" dirty="0"/>
              <a:t>）、</a:t>
            </a:r>
            <a:r>
              <a:rPr lang="en-US" altLang="zh-CN" sz="2000" dirty="0"/>
              <a:t>[3950</a:t>
            </a:r>
            <a:r>
              <a:rPr lang="zh-CN" altLang="en-US" sz="2000" dirty="0"/>
              <a:t>，</a:t>
            </a:r>
            <a:r>
              <a:rPr lang="en-US" altLang="zh-CN" sz="2000" dirty="0"/>
              <a:t>5000</a:t>
            </a:r>
            <a:r>
              <a:rPr lang="zh-CN" altLang="en-US" sz="2000" dirty="0"/>
              <a:t>）</a:t>
            </a:r>
          </a:p>
          <a:p>
            <a:pPr marL="0" lvl="1" indent="0" eaLnBrk="1" hangingPunct="1">
              <a:buNone/>
              <a:defRPr/>
            </a:pPr>
            <a:endParaRPr lang="en-US" altLang="zh-CN" sz="1900" dirty="0">
              <a:solidFill>
                <a:prstClr val="black"/>
              </a:solidFill>
              <a:latin typeface="Lucida Sans Unicode" panose="020B0602030504020204"/>
              <a:ea typeface="黑体" panose="02010609060101010101" pitchFamily="49" charset="-122"/>
            </a:endParaRPr>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419" y="1598609"/>
            <a:ext cx="4834380" cy="2027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419" y="4389290"/>
            <a:ext cx="6625472" cy="1982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3.2</a:t>
            </a:r>
            <a:r>
              <a:rPr lang="zh-CN" altLang="en-US" sz="3200" u="sng" dirty="0"/>
              <a:t>数据清理</a:t>
            </a:r>
          </a:p>
        </p:txBody>
      </p:sp>
      <p:sp>
        <p:nvSpPr>
          <p:cNvPr id="8" name="Rectangle 3"/>
          <p:cNvSpPr txBox="1">
            <a:spLocks noChangeArrowheads="1"/>
          </p:cNvSpPr>
          <p:nvPr/>
        </p:nvSpPr>
        <p:spPr bwMode="auto">
          <a:xfrm>
            <a:off x="724676" y="1244338"/>
            <a:ext cx="11379340" cy="5151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marL="0" lvl="1" indent="0" eaLnBrk="1" hangingPunct="1">
              <a:buNone/>
              <a:defRPr/>
            </a:pPr>
            <a:r>
              <a:rPr lang="zh-CN" altLang="en-US" sz="2400" b="1" dirty="0"/>
              <a:t>自定义：</a:t>
            </a:r>
            <a:r>
              <a:rPr lang="zh-CN" altLang="en-US" sz="2400" dirty="0"/>
              <a:t>如用户将属性取值区间分为以下</a:t>
            </a:r>
            <a:r>
              <a:rPr lang="en-US" altLang="zh-CN" sz="2400" dirty="0"/>
              <a:t>5</a:t>
            </a:r>
            <a:r>
              <a:rPr lang="zh-CN" altLang="en-US" sz="2400" dirty="0"/>
              <a:t>个：</a:t>
            </a:r>
            <a:r>
              <a:rPr lang="en-US" altLang="zh-CN" sz="2400" dirty="0"/>
              <a:t>1000</a:t>
            </a:r>
            <a:r>
              <a:rPr lang="zh-CN" altLang="en-US" sz="2400" dirty="0"/>
              <a:t>以下、</a:t>
            </a:r>
            <a:r>
              <a:rPr lang="en-US" altLang="zh-CN" sz="2400" dirty="0"/>
              <a:t>1000~2000</a:t>
            </a:r>
            <a:r>
              <a:rPr lang="zh-CN" altLang="en-US" sz="2400" dirty="0"/>
              <a:t>、</a:t>
            </a:r>
            <a:r>
              <a:rPr lang="en-US" altLang="zh-CN" sz="2400" dirty="0"/>
              <a:t>2000~3000</a:t>
            </a:r>
            <a:r>
              <a:rPr lang="zh-CN" altLang="en-US" sz="2400" dirty="0"/>
              <a:t>、</a:t>
            </a:r>
            <a:r>
              <a:rPr lang="en-US" altLang="zh-CN" sz="2400" dirty="0"/>
              <a:t>3000~4000</a:t>
            </a:r>
            <a:r>
              <a:rPr lang="zh-CN" altLang="en-US" sz="2400" dirty="0"/>
              <a:t>、</a:t>
            </a:r>
            <a:r>
              <a:rPr lang="en-US" altLang="zh-CN" sz="2400" dirty="0"/>
              <a:t>4000</a:t>
            </a:r>
            <a:r>
              <a:rPr lang="zh-CN" altLang="en-US" sz="2400" dirty="0"/>
              <a:t>以上</a:t>
            </a:r>
          </a:p>
          <a:p>
            <a:pPr marL="0" lvl="1" indent="0" eaLnBrk="1" hangingPunct="1">
              <a:buNone/>
              <a:defRPr/>
            </a:pPr>
            <a:endParaRPr lang="en-US" altLang="zh-CN" sz="2400" dirty="0"/>
          </a:p>
          <a:p>
            <a:pPr marL="0" lvl="1" indent="0" eaLnBrk="1" hangingPunct="1">
              <a:buNone/>
              <a:defRPr/>
            </a:pPr>
            <a:endParaRPr lang="en-US" altLang="zh-CN" sz="2400" dirty="0"/>
          </a:p>
          <a:p>
            <a:pPr marL="0" lvl="1" indent="0" eaLnBrk="1" hangingPunct="1">
              <a:buNone/>
              <a:defRPr/>
            </a:pPr>
            <a:endParaRPr lang="en-US" altLang="zh-CN" sz="2400" dirty="0"/>
          </a:p>
          <a:p>
            <a:pPr marL="400050" lvl="2" indent="0" eaLnBrk="1" hangingPunct="1">
              <a:buNone/>
              <a:defRPr/>
            </a:pPr>
            <a:endParaRPr lang="en-US" altLang="zh-CN" dirty="0"/>
          </a:p>
          <a:p>
            <a:pPr marL="400050" lvl="2" indent="0" eaLnBrk="1" hangingPunct="1">
              <a:buNone/>
              <a:defRPr/>
            </a:pPr>
            <a:endParaRPr lang="en-US" altLang="zh-CN" sz="2000" dirty="0"/>
          </a:p>
          <a:p>
            <a:pPr marL="0" lvl="1" indent="0" eaLnBrk="1" hangingPunct="1">
              <a:buNone/>
              <a:defRPr/>
            </a:pPr>
            <a:endParaRPr lang="en-US" altLang="zh-CN" sz="1900" dirty="0">
              <a:solidFill>
                <a:prstClr val="black"/>
              </a:solidFill>
              <a:latin typeface="Lucida Sans Unicode" panose="020B0602030504020204"/>
              <a:ea typeface="黑体" panose="02010609060101010101" pitchFamily="49" charset="-122"/>
            </a:endParaRPr>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9328" y="2639112"/>
            <a:ext cx="6624637"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3.2</a:t>
            </a:r>
            <a:r>
              <a:rPr lang="zh-CN" altLang="en-US" sz="3200" u="sng" dirty="0"/>
              <a:t>数据清理</a:t>
            </a:r>
          </a:p>
        </p:txBody>
      </p:sp>
      <p:sp>
        <p:nvSpPr>
          <p:cNvPr id="8" name="Rectangle 3"/>
          <p:cNvSpPr txBox="1">
            <a:spLocks noChangeArrowheads="1"/>
          </p:cNvSpPr>
          <p:nvPr/>
        </p:nvSpPr>
        <p:spPr bwMode="auto">
          <a:xfrm>
            <a:off x="218581" y="1090668"/>
            <a:ext cx="11379340" cy="156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marL="0" lvl="2" indent="-342900" eaLnBrk="1" hangingPunct="1">
              <a:buClr>
                <a:srgbClr val="00B0F0"/>
              </a:buClr>
              <a:buSzPct val="80000"/>
              <a:buFont typeface="Wingdings" panose="05000000000000000000" pitchFamily="2" charset="2"/>
              <a:buChar char="p"/>
              <a:defRPr/>
            </a:pPr>
            <a:r>
              <a:rPr lang="zh-CN" altLang="en-US" sz="2800" b="1" dirty="0">
                <a:solidFill>
                  <a:srgbClr val="0070C0"/>
                </a:solidFill>
              </a:rPr>
              <a:t>利用分箱去除噪声</a:t>
            </a:r>
            <a:endParaRPr lang="en-US" altLang="zh-CN" sz="2800" b="1" dirty="0">
              <a:solidFill>
                <a:srgbClr val="0070C0"/>
              </a:solidFill>
            </a:endParaRPr>
          </a:p>
          <a:p>
            <a:pPr marL="647700" lvl="1" indent="-342900" eaLnBrk="1" hangingPunct="1">
              <a:buSzPct val="80000"/>
              <a:buFont typeface="Wingdings" panose="05000000000000000000" pitchFamily="2" charset="2"/>
              <a:buChar char="p"/>
              <a:defRPr/>
            </a:pPr>
            <a:r>
              <a:rPr lang="zh-CN" altLang="en-US" sz="2400" dirty="0"/>
              <a:t>均值平滑</a:t>
            </a:r>
            <a:r>
              <a:rPr lang="en-US" altLang="zh-CN" sz="2400" dirty="0"/>
              <a:t>-</a:t>
            </a:r>
            <a:r>
              <a:rPr lang="zh-CN" altLang="en-US" sz="2400" dirty="0"/>
              <a:t>用箱子内的均值代替每个样本的属性取值</a:t>
            </a:r>
            <a:endParaRPr lang="en-US" altLang="zh-CN" sz="2400" dirty="0"/>
          </a:p>
          <a:p>
            <a:pPr marL="647700" lvl="1" indent="-342900" eaLnBrk="1" hangingPunct="1">
              <a:buSzPct val="80000"/>
              <a:buFont typeface="Wingdings" panose="05000000000000000000" pitchFamily="2" charset="2"/>
              <a:buChar char="p"/>
              <a:defRPr/>
            </a:pPr>
            <a:r>
              <a:rPr lang="zh-CN" altLang="en-US" sz="2400" dirty="0"/>
              <a:t>箱边界平滑</a:t>
            </a:r>
            <a:r>
              <a:rPr lang="en-US" altLang="zh-CN" sz="2400" dirty="0"/>
              <a:t>-</a:t>
            </a:r>
            <a:r>
              <a:rPr lang="zh-CN" altLang="en-US" sz="2400" dirty="0"/>
              <a:t>用箱的边界值代替每个样本的属性取值</a:t>
            </a:r>
            <a:endParaRPr lang="en-US" altLang="zh-CN" sz="2400" dirty="0"/>
          </a:p>
          <a:p>
            <a:pPr marL="0" lvl="1" indent="0" eaLnBrk="1" hangingPunct="1">
              <a:buNone/>
              <a:defRPr/>
            </a:pPr>
            <a:endParaRPr lang="en-US" altLang="zh-CN" sz="2400" dirty="0"/>
          </a:p>
          <a:p>
            <a:pPr marL="400050" lvl="2" indent="0" eaLnBrk="1" hangingPunct="1">
              <a:buNone/>
              <a:defRPr/>
            </a:pPr>
            <a:endParaRPr lang="en-US" altLang="zh-CN" dirty="0"/>
          </a:p>
          <a:p>
            <a:pPr marL="400050" lvl="2" indent="0" eaLnBrk="1" hangingPunct="1">
              <a:buNone/>
              <a:defRPr/>
            </a:pPr>
            <a:endParaRPr lang="en-US" altLang="zh-CN" sz="2000" dirty="0"/>
          </a:p>
          <a:p>
            <a:pPr marL="0" lvl="1" indent="0" eaLnBrk="1" hangingPunct="1">
              <a:buNone/>
              <a:defRPr/>
            </a:pPr>
            <a:endParaRPr lang="en-US" altLang="zh-CN" sz="1900" dirty="0">
              <a:solidFill>
                <a:prstClr val="black"/>
              </a:solidFill>
              <a:latin typeface="Lucida Sans Unicode" panose="020B0602030504020204"/>
              <a:ea typeface="黑体" panose="02010609060101010101" pitchFamily="49" charset="-122"/>
            </a:endParaRPr>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820" y="2809462"/>
            <a:ext cx="4411662" cy="226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
          <p:cNvSpPr txBox="1">
            <a:spLocks noChangeArrowheads="1"/>
          </p:cNvSpPr>
          <p:nvPr/>
        </p:nvSpPr>
        <p:spPr bwMode="auto">
          <a:xfrm>
            <a:off x="7345680" y="2380615"/>
            <a:ext cx="4509135" cy="2245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r>
              <a:rPr lang="zh-CN" altLang="en-US" sz="2800" dirty="0">
                <a:latin typeface="Arial" panose="020B0604020202020204" pitchFamily="34" charset="0"/>
                <a:ea typeface="宋体" panose="02010600030101010101" pitchFamily="2" charset="-122"/>
              </a:rPr>
              <a:t>均值平滑结果</a:t>
            </a:r>
            <a:endParaRPr lang="en-US" altLang="zh-CN" sz="2800" dirty="0">
              <a:latin typeface="Arial" panose="020B0604020202020204" pitchFamily="34" charset="0"/>
              <a:ea typeface="宋体" panose="02010600030101010101" pitchFamily="2" charset="-122"/>
            </a:endParaRPr>
          </a:p>
          <a:p>
            <a:pPr eaLnBrk="1" hangingPunct="1">
              <a:spcBef>
                <a:spcPct val="0"/>
              </a:spcBef>
              <a:buClrTx/>
              <a:buSzTx/>
              <a:buFontTx/>
              <a:buNone/>
            </a:pPr>
            <a:r>
              <a:rPr lang="zh-CN" altLang="en-US" sz="2800" dirty="0">
                <a:latin typeface="Arial" panose="020B0604020202020204" pitchFamily="34" charset="0"/>
                <a:ea typeface="宋体" panose="02010600030101010101" pitchFamily="2" charset="-122"/>
              </a:rPr>
              <a:t>箱</a:t>
            </a:r>
            <a:r>
              <a:rPr lang="en-US" altLang="zh-CN" sz="2800" dirty="0">
                <a:latin typeface="Arial" panose="020B0604020202020204" pitchFamily="34" charset="0"/>
                <a:ea typeface="宋体" panose="02010600030101010101" pitchFamily="2" charset="-122"/>
              </a:rPr>
              <a:t>1:1125 1125 1125 1125</a:t>
            </a:r>
          </a:p>
          <a:p>
            <a:pPr eaLnBrk="1" hangingPunct="1">
              <a:spcBef>
                <a:spcPct val="0"/>
              </a:spcBef>
              <a:buClrTx/>
              <a:buSzTx/>
              <a:buFontTx/>
              <a:buNone/>
            </a:pPr>
            <a:r>
              <a:rPr lang="zh-CN" altLang="en-US" sz="2800" dirty="0">
                <a:latin typeface="Arial" panose="020B0604020202020204" pitchFamily="34" charset="0"/>
                <a:ea typeface="宋体" panose="02010600030101010101" pitchFamily="2" charset="-122"/>
              </a:rPr>
              <a:t>箱</a:t>
            </a:r>
            <a:r>
              <a:rPr lang="en-US" altLang="zh-CN" sz="2800" dirty="0">
                <a:latin typeface="Arial" panose="020B0604020202020204" pitchFamily="34" charset="0"/>
                <a:ea typeface="宋体" panose="02010600030101010101" pitchFamily="2" charset="-122"/>
              </a:rPr>
              <a:t>2:1900 1900 1900 1900</a:t>
            </a:r>
          </a:p>
          <a:p>
            <a:pPr eaLnBrk="1" hangingPunct="1">
              <a:spcBef>
                <a:spcPct val="0"/>
              </a:spcBef>
              <a:buClrTx/>
              <a:buSzTx/>
              <a:buFontTx/>
              <a:buNone/>
            </a:pPr>
            <a:r>
              <a:rPr lang="zh-CN" altLang="en-US" sz="2800" dirty="0">
                <a:latin typeface="Arial" panose="020B0604020202020204" pitchFamily="34" charset="0"/>
                <a:ea typeface="宋体" panose="02010600030101010101" pitchFamily="2" charset="-122"/>
              </a:rPr>
              <a:t>箱</a:t>
            </a:r>
            <a:r>
              <a:rPr lang="en-US" altLang="zh-CN" sz="2800" dirty="0">
                <a:latin typeface="Arial" panose="020B0604020202020204" pitchFamily="34" charset="0"/>
                <a:ea typeface="宋体" panose="02010600030101010101" pitchFamily="2" charset="-122"/>
              </a:rPr>
              <a:t>3:2950 2950 2950 2950</a:t>
            </a:r>
          </a:p>
          <a:p>
            <a:pPr eaLnBrk="1" hangingPunct="1">
              <a:spcBef>
                <a:spcPct val="0"/>
              </a:spcBef>
              <a:buClrTx/>
              <a:buSzTx/>
              <a:buFontTx/>
              <a:buNone/>
            </a:pPr>
            <a:r>
              <a:rPr lang="zh-CN" altLang="en-US" sz="2800" dirty="0">
                <a:latin typeface="Arial" panose="020B0604020202020204" pitchFamily="34" charset="0"/>
                <a:ea typeface="宋体" panose="02010600030101010101" pitchFamily="2" charset="-122"/>
              </a:rPr>
              <a:t>箱</a:t>
            </a:r>
            <a:r>
              <a:rPr lang="en-US" altLang="zh-CN" sz="2800" dirty="0">
                <a:latin typeface="Arial" panose="020B0604020202020204" pitchFamily="34" charset="0"/>
                <a:ea typeface="宋体" panose="02010600030101010101" pitchFamily="2" charset="-122"/>
              </a:rPr>
              <a:t>4:4575 4575 4575 4575</a:t>
            </a:r>
          </a:p>
        </p:txBody>
      </p:sp>
      <p:sp>
        <p:nvSpPr>
          <p:cNvPr id="9" name="TextBox 6"/>
          <p:cNvSpPr txBox="1">
            <a:spLocks noChangeArrowheads="1"/>
          </p:cNvSpPr>
          <p:nvPr/>
        </p:nvSpPr>
        <p:spPr bwMode="auto">
          <a:xfrm>
            <a:off x="7345680" y="4507230"/>
            <a:ext cx="4507865" cy="2245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r>
              <a:rPr lang="zh-CN" altLang="en-US" sz="2800" dirty="0">
                <a:latin typeface="Arial" panose="020B0604020202020204" pitchFamily="34" charset="0"/>
                <a:ea typeface="宋体" panose="02010600030101010101" pitchFamily="2" charset="-122"/>
              </a:rPr>
              <a:t>箱边界平滑结果</a:t>
            </a:r>
            <a:endParaRPr lang="en-US" altLang="zh-CN" sz="2800" dirty="0">
              <a:latin typeface="Arial" panose="020B0604020202020204" pitchFamily="34" charset="0"/>
              <a:ea typeface="宋体" panose="02010600030101010101" pitchFamily="2" charset="-122"/>
            </a:endParaRPr>
          </a:p>
          <a:p>
            <a:pPr eaLnBrk="1" hangingPunct="1">
              <a:spcBef>
                <a:spcPct val="0"/>
              </a:spcBef>
              <a:buClrTx/>
              <a:buSzTx/>
              <a:buFontTx/>
              <a:buNone/>
            </a:pPr>
            <a:r>
              <a:rPr lang="zh-CN" altLang="en-US" sz="2800" dirty="0">
                <a:latin typeface="Arial" panose="020B0604020202020204" pitchFamily="34" charset="0"/>
                <a:ea typeface="宋体" panose="02010600030101010101" pitchFamily="2" charset="-122"/>
              </a:rPr>
              <a:t>箱</a:t>
            </a:r>
            <a:r>
              <a:rPr lang="en-US" altLang="zh-CN" sz="2800" dirty="0">
                <a:latin typeface="Arial" panose="020B0604020202020204" pitchFamily="34" charset="0"/>
                <a:ea typeface="宋体" panose="02010600030101010101" pitchFamily="2" charset="-122"/>
              </a:rPr>
              <a:t>1:800 800 1500 1500</a:t>
            </a:r>
          </a:p>
          <a:p>
            <a:pPr eaLnBrk="1" hangingPunct="1">
              <a:spcBef>
                <a:spcPct val="0"/>
              </a:spcBef>
              <a:buClrTx/>
              <a:buSzTx/>
              <a:buFontTx/>
              <a:buNone/>
            </a:pPr>
            <a:r>
              <a:rPr lang="zh-CN" altLang="en-US" sz="2800" dirty="0">
                <a:latin typeface="Arial" panose="020B0604020202020204" pitchFamily="34" charset="0"/>
                <a:ea typeface="宋体" panose="02010600030101010101" pitchFamily="2" charset="-122"/>
              </a:rPr>
              <a:t>箱</a:t>
            </a:r>
            <a:r>
              <a:rPr lang="en-US" altLang="zh-CN" sz="2800" dirty="0">
                <a:latin typeface="Arial" panose="020B0604020202020204" pitchFamily="34" charset="0"/>
                <a:ea typeface="宋体" panose="02010600030101010101" pitchFamily="2" charset="-122"/>
              </a:rPr>
              <a:t>2:1500 1500 2300 2300</a:t>
            </a:r>
          </a:p>
          <a:p>
            <a:pPr eaLnBrk="1" hangingPunct="1">
              <a:spcBef>
                <a:spcPct val="0"/>
              </a:spcBef>
              <a:buClrTx/>
              <a:buSzTx/>
              <a:buFontTx/>
              <a:buNone/>
            </a:pPr>
            <a:r>
              <a:rPr lang="zh-CN" altLang="en-US" sz="2800" dirty="0">
                <a:latin typeface="Arial" panose="020B0604020202020204" pitchFamily="34" charset="0"/>
                <a:ea typeface="宋体" panose="02010600030101010101" pitchFamily="2" charset="-122"/>
              </a:rPr>
              <a:t>箱</a:t>
            </a:r>
            <a:r>
              <a:rPr lang="en-US" altLang="zh-CN" sz="2800" dirty="0">
                <a:latin typeface="Arial" panose="020B0604020202020204" pitchFamily="34" charset="0"/>
                <a:ea typeface="宋体" panose="02010600030101010101" pitchFamily="2" charset="-122"/>
              </a:rPr>
              <a:t>3:2500 2500 3500 3500</a:t>
            </a:r>
          </a:p>
          <a:p>
            <a:pPr eaLnBrk="1" hangingPunct="1">
              <a:spcBef>
                <a:spcPct val="0"/>
              </a:spcBef>
              <a:buClrTx/>
              <a:buSzTx/>
              <a:buFontTx/>
              <a:buNone/>
            </a:pPr>
            <a:r>
              <a:rPr lang="zh-CN" altLang="en-US" sz="2800" dirty="0">
                <a:latin typeface="Arial" panose="020B0604020202020204" pitchFamily="34" charset="0"/>
                <a:ea typeface="宋体" panose="02010600030101010101" pitchFamily="2" charset="-122"/>
              </a:rPr>
              <a:t>箱</a:t>
            </a:r>
            <a:r>
              <a:rPr lang="en-US" altLang="zh-CN" sz="2800" dirty="0">
                <a:latin typeface="Arial" panose="020B0604020202020204" pitchFamily="34" charset="0"/>
                <a:ea typeface="宋体" panose="02010600030101010101" pitchFamily="2" charset="-122"/>
              </a:rPr>
              <a:t>4:4000 4500 5000 5000</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3.2</a:t>
            </a:r>
            <a:r>
              <a:rPr lang="zh-CN" altLang="en-US" sz="3200" u="sng" dirty="0"/>
              <a:t>数据清理</a:t>
            </a:r>
          </a:p>
        </p:txBody>
      </p:sp>
      <p:sp>
        <p:nvSpPr>
          <p:cNvPr id="8" name="Rectangle 3"/>
          <p:cNvSpPr txBox="1">
            <a:spLocks noChangeArrowheads="1"/>
          </p:cNvSpPr>
          <p:nvPr/>
        </p:nvSpPr>
        <p:spPr bwMode="auto">
          <a:xfrm>
            <a:off x="206202" y="1124382"/>
            <a:ext cx="11379340" cy="2576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marL="0" lvl="2" indent="-342900" eaLnBrk="1" hangingPunct="1">
              <a:buClr>
                <a:srgbClr val="00B0F0"/>
              </a:buClr>
              <a:buSzPct val="80000"/>
              <a:buFont typeface="Wingdings" panose="05000000000000000000" pitchFamily="2" charset="2"/>
              <a:buChar char="p"/>
              <a:defRPr/>
            </a:pPr>
            <a:r>
              <a:rPr lang="zh-CN" altLang="en-US" sz="2800" b="1" dirty="0">
                <a:solidFill>
                  <a:srgbClr val="0070C0"/>
                </a:solidFill>
              </a:rPr>
              <a:t>通过聚类处理噪声</a:t>
            </a:r>
            <a:endParaRPr lang="en-US" altLang="zh-CN" sz="2800" b="1" dirty="0">
              <a:solidFill>
                <a:srgbClr val="0070C0"/>
              </a:solidFill>
            </a:endParaRPr>
          </a:p>
          <a:p>
            <a:pPr marL="400050" lvl="2" indent="0" eaLnBrk="1" hangingPunct="1">
              <a:buNone/>
              <a:defRPr/>
            </a:pPr>
            <a:endParaRPr lang="en-US" altLang="zh-CN" dirty="0"/>
          </a:p>
          <a:p>
            <a:pPr marL="0" lvl="1" indent="0" eaLnBrk="1" hangingPunct="1">
              <a:buNone/>
              <a:defRPr/>
            </a:pPr>
            <a:endParaRPr lang="en-US" altLang="zh-CN" sz="2000" dirty="0">
              <a:solidFill>
                <a:prstClr val="black"/>
              </a:solidFill>
              <a:latin typeface="Lucida Sans Unicode" panose="020B0602030504020204"/>
              <a:ea typeface="黑体" panose="02010609060101010101" pitchFamily="49" charset="-122"/>
            </a:endParaRPr>
          </a:p>
        </p:txBody>
      </p:sp>
      <p:sp>
        <p:nvSpPr>
          <p:cNvPr id="4" name="矩形 3"/>
          <p:cNvSpPr/>
          <p:nvPr/>
        </p:nvSpPr>
        <p:spPr>
          <a:xfrm>
            <a:off x="703949" y="1633811"/>
            <a:ext cx="10404054" cy="2154436"/>
          </a:xfrm>
          <a:prstGeom prst="rect">
            <a:avLst/>
          </a:prstGeom>
        </p:spPr>
        <p:txBody>
          <a:bodyPr wrap="square">
            <a:spAutoFit/>
          </a:bodyPr>
          <a:lstStyle/>
          <a:p>
            <a:pPr marL="621665" lvl="1" indent="-228600">
              <a:spcBef>
                <a:spcPts val="325"/>
              </a:spcBef>
              <a:buClr>
                <a:srgbClr val="2DA2BF"/>
              </a:buClr>
              <a:buFont typeface="Verdana" panose="020B0604030504040204"/>
              <a:buChar char="◦"/>
              <a:defRPr/>
            </a:pPr>
            <a:r>
              <a:rPr lang="zh-CN" altLang="en-US" sz="2800" dirty="0">
                <a:solidFill>
                  <a:prstClr val="black"/>
                </a:solidFill>
                <a:latin typeface="Lucida Sans Unicode" panose="020B0602030504020204"/>
                <a:ea typeface="黑体" panose="02010609060101010101" pitchFamily="49" charset="-122"/>
              </a:rPr>
              <a:t>聚类</a:t>
            </a:r>
            <a:r>
              <a:rPr lang="en-US" altLang="zh-CN" sz="2800" dirty="0">
                <a:solidFill>
                  <a:prstClr val="black"/>
                </a:solidFill>
                <a:latin typeface="Lucida Sans Unicode" panose="020B0602030504020204"/>
                <a:ea typeface="黑体" panose="02010609060101010101" pitchFamily="49" charset="-122"/>
              </a:rPr>
              <a:t>(clustering)</a:t>
            </a:r>
          </a:p>
          <a:p>
            <a:pPr marL="859790" lvl="2" indent="-228600">
              <a:spcBef>
                <a:spcPts val="350"/>
              </a:spcBef>
              <a:buClr>
                <a:srgbClr val="DA1F28"/>
              </a:buClr>
              <a:buSzPct val="100000"/>
              <a:buFont typeface="Wingdings 2"/>
              <a:buChar char=""/>
              <a:defRPr/>
            </a:pPr>
            <a:r>
              <a:rPr lang="zh-CN" altLang="en-US" sz="2400" dirty="0">
                <a:solidFill>
                  <a:prstClr val="black"/>
                </a:solidFill>
                <a:latin typeface="Lucida Sans Unicode" panose="020B0602030504020204"/>
                <a:ea typeface="黑体" panose="02010609060101010101" pitchFamily="49" charset="-122"/>
              </a:rPr>
              <a:t>将物理的或抽象对象的集合分组为由类似的对象组成的多个类的过程</a:t>
            </a:r>
          </a:p>
          <a:p>
            <a:pPr marL="859790" lvl="2" indent="-228600">
              <a:spcBef>
                <a:spcPts val="350"/>
              </a:spcBef>
              <a:buClr>
                <a:srgbClr val="DA1F28"/>
              </a:buClr>
              <a:buSzPct val="100000"/>
              <a:buFont typeface="Wingdings 2"/>
              <a:buChar char=""/>
              <a:defRPr/>
            </a:pPr>
            <a:r>
              <a:rPr lang="zh-CN" altLang="en-US" sz="2400" dirty="0">
                <a:solidFill>
                  <a:prstClr val="black"/>
                </a:solidFill>
                <a:latin typeface="Lucida Sans Unicode" panose="020B0602030504020204"/>
                <a:ea typeface="黑体" panose="02010609060101010101" pitchFamily="49" charset="-122"/>
              </a:rPr>
              <a:t>聚类的结果是生成一组由数据对象组成的集合，称为簇</a:t>
            </a:r>
          </a:p>
          <a:p>
            <a:pPr marL="859790" lvl="2" indent="-228600">
              <a:spcBef>
                <a:spcPts val="350"/>
              </a:spcBef>
              <a:buClr>
                <a:srgbClr val="DA1F28"/>
              </a:buClr>
              <a:buSzPct val="100000"/>
              <a:buFont typeface="Wingdings 2"/>
              <a:buChar char=""/>
              <a:defRPr/>
            </a:pPr>
            <a:r>
              <a:rPr lang="zh-CN" altLang="en-US" sz="2400" dirty="0">
                <a:solidFill>
                  <a:prstClr val="black"/>
                </a:solidFill>
                <a:latin typeface="Lucida Sans Unicode" panose="020B0602030504020204"/>
                <a:ea typeface="黑体" panose="02010609060101010101" pitchFamily="49" charset="-122"/>
              </a:rPr>
              <a:t>同一簇中的对象具有相似性，并且一个对象与同簇中任何一个对象之间的</a:t>
            </a:r>
            <a:r>
              <a:rPr lang="zh-CN" altLang="en-US" sz="2400" dirty="0">
                <a:solidFill>
                  <a:srgbClr val="FF0000"/>
                </a:solidFill>
                <a:latin typeface="Lucida Sans Unicode" panose="020B0602030504020204"/>
                <a:ea typeface="黑体" panose="02010609060101010101" pitchFamily="49" charset="-122"/>
              </a:rPr>
              <a:t>相似性</a:t>
            </a:r>
            <a:r>
              <a:rPr lang="zh-CN" altLang="en-US" sz="2400" dirty="0">
                <a:solidFill>
                  <a:prstClr val="black"/>
                </a:solidFill>
                <a:latin typeface="Lucida Sans Unicode" panose="020B0602030504020204"/>
                <a:ea typeface="黑体" panose="02010609060101010101" pitchFamily="49" charset="-122"/>
              </a:rPr>
              <a:t>一定强于它与其他簇中任何一个对象之间的相似性</a:t>
            </a:r>
          </a:p>
        </p:txBody>
      </p:sp>
      <p:grpSp>
        <p:nvGrpSpPr>
          <p:cNvPr id="48" name="组合 37"/>
          <p:cNvGrpSpPr/>
          <p:nvPr/>
        </p:nvGrpSpPr>
        <p:grpSpPr bwMode="auto">
          <a:xfrm>
            <a:off x="4072269" y="3696370"/>
            <a:ext cx="3254375" cy="2881313"/>
            <a:chOff x="1042988" y="1412875"/>
            <a:chExt cx="7200900" cy="4895850"/>
          </a:xfrm>
        </p:grpSpPr>
        <p:grpSp>
          <p:nvGrpSpPr>
            <p:cNvPr id="49" name="Group 79"/>
            <p:cNvGrpSpPr/>
            <p:nvPr/>
          </p:nvGrpSpPr>
          <p:grpSpPr bwMode="auto">
            <a:xfrm>
              <a:off x="1042988" y="1412875"/>
              <a:ext cx="7200900" cy="4895850"/>
              <a:chOff x="0" y="0"/>
              <a:chExt cx="3790" cy="2591"/>
            </a:xfrm>
          </p:grpSpPr>
          <p:sp>
            <p:nvSpPr>
              <p:cNvPr id="53" name="AutoShape 80"/>
              <p:cNvSpPr>
                <a:spLocks noChangeArrowheads="1"/>
              </p:cNvSpPr>
              <p:nvPr/>
            </p:nvSpPr>
            <p:spPr bwMode="auto">
              <a:xfrm>
                <a:off x="727" y="1319"/>
                <a:ext cx="90" cy="92"/>
              </a:xfrm>
              <a:prstGeom prst="flowChartConnector">
                <a:avLst/>
              </a:prstGeom>
              <a:solidFill>
                <a:schemeClr val="accent1"/>
              </a:solidFill>
              <a:ln w="9525">
                <a:solidFill>
                  <a:schemeClr val="tx1"/>
                </a:solidFill>
                <a:round/>
              </a:ln>
              <a:effectLst>
                <a:outerShdw dist="35921" dir="2700000" algn="ctr" rotWithShape="0">
                  <a:schemeClr val="bg2"/>
                </a:outerShdw>
              </a:effectLst>
            </p:spPr>
            <p:txBody>
              <a:bodyPr wrap="none" anchor="ct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4" name="AutoShape 81"/>
              <p:cNvSpPr>
                <a:spLocks noChangeArrowheads="1"/>
              </p:cNvSpPr>
              <p:nvPr/>
            </p:nvSpPr>
            <p:spPr bwMode="auto">
              <a:xfrm>
                <a:off x="605" y="1197"/>
                <a:ext cx="90" cy="92"/>
              </a:xfrm>
              <a:prstGeom prst="flowChartConnector">
                <a:avLst/>
              </a:prstGeom>
              <a:solidFill>
                <a:schemeClr val="accent1"/>
              </a:solidFill>
              <a:ln w="9525">
                <a:solidFill>
                  <a:schemeClr val="tx1"/>
                </a:solidFill>
                <a:round/>
              </a:ln>
              <a:effectLst>
                <a:outerShdw dist="35921" dir="2700000" algn="ctr" rotWithShape="0">
                  <a:schemeClr val="bg2"/>
                </a:outerShdw>
              </a:effectLst>
            </p:spPr>
            <p:txBody>
              <a:bodyPr wrap="none" anchor="ct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5" name="AutoShape 82"/>
              <p:cNvSpPr>
                <a:spLocks noChangeArrowheads="1"/>
              </p:cNvSpPr>
              <p:nvPr/>
            </p:nvSpPr>
            <p:spPr bwMode="auto">
              <a:xfrm>
                <a:off x="920" y="1212"/>
                <a:ext cx="90" cy="92"/>
              </a:xfrm>
              <a:prstGeom prst="flowChartConnector">
                <a:avLst/>
              </a:prstGeom>
              <a:solidFill>
                <a:schemeClr val="accent1"/>
              </a:solidFill>
              <a:ln w="9525">
                <a:solidFill>
                  <a:schemeClr val="tx1"/>
                </a:solidFill>
                <a:round/>
              </a:ln>
              <a:effectLst>
                <a:outerShdw dist="35921" dir="2700000" algn="ctr" rotWithShape="0">
                  <a:schemeClr val="bg2"/>
                </a:outerShdw>
              </a:effectLst>
            </p:spPr>
            <p:txBody>
              <a:bodyPr wrap="none" anchor="ct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6" name="AutoShape 83"/>
              <p:cNvSpPr>
                <a:spLocks noChangeArrowheads="1"/>
              </p:cNvSpPr>
              <p:nvPr/>
            </p:nvSpPr>
            <p:spPr bwMode="auto">
              <a:xfrm>
                <a:off x="769" y="998"/>
                <a:ext cx="90" cy="92"/>
              </a:xfrm>
              <a:prstGeom prst="flowChartConnector">
                <a:avLst/>
              </a:prstGeom>
              <a:solidFill>
                <a:schemeClr val="accent1"/>
              </a:solidFill>
              <a:ln w="9525">
                <a:solidFill>
                  <a:schemeClr val="tx1"/>
                </a:solidFill>
                <a:round/>
              </a:ln>
              <a:effectLst>
                <a:outerShdw dist="35921" dir="2700000" algn="ctr" rotWithShape="0">
                  <a:schemeClr val="bg2"/>
                </a:outerShdw>
              </a:effectLst>
            </p:spPr>
            <p:txBody>
              <a:bodyPr wrap="none" anchor="ct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7" name="AutoShape 84"/>
              <p:cNvSpPr>
                <a:spLocks noChangeArrowheads="1"/>
              </p:cNvSpPr>
              <p:nvPr/>
            </p:nvSpPr>
            <p:spPr bwMode="auto">
              <a:xfrm>
                <a:off x="547" y="1339"/>
                <a:ext cx="89" cy="92"/>
              </a:xfrm>
              <a:prstGeom prst="flowChartConnector">
                <a:avLst/>
              </a:prstGeom>
              <a:solidFill>
                <a:schemeClr val="accent1"/>
              </a:solidFill>
              <a:ln w="9525">
                <a:solidFill>
                  <a:schemeClr val="tx1"/>
                </a:solidFill>
                <a:round/>
              </a:ln>
              <a:effectLst>
                <a:outerShdw dist="35921" dir="2700000" algn="ctr" rotWithShape="0">
                  <a:schemeClr val="bg2"/>
                </a:outerShdw>
              </a:effectLst>
            </p:spPr>
            <p:txBody>
              <a:bodyPr wrap="none" anchor="ct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 name="AutoShape 85"/>
              <p:cNvSpPr>
                <a:spLocks noChangeArrowheads="1"/>
              </p:cNvSpPr>
              <p:nvPr/>
            </p:nvSpPr>
            <p:spPr bwMode="auto">
              <a:xfrm>
                <a:off x="634" y="1044"/>
                <a:ext cx="90" cy="92"/>
              </a:xfrm>
              <a:prstGeom prst="flowChartConnector">
                <a:avLst/>
              </a:prstGeom>
              <a:solidFill>
                <a:schemeClr val="accent1"/>
              </a:solidFill>
              <a:ln w="9525">
                <a:solidFill>
                  <a:schemeClr val="tx1"/>
                </a:solidFill>
                <a:round/>
              </a:ln>
              <a:effectLst>
                <a:outerShdw dist="35921" dir="2700000" algn="ctr" rotWithShape="0">
                  <a:schemeClr val="bg2"/>
                </a:outerShdw>
              </a:effectLst>
            </p:spPr>
            <p:txBody>
              <a:bodyPr wrap="none" anchor="ct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9" name="AutoShape 86"/>
              <p:cNvSpPr>
                <a:spLocks noChangeArrowheads="1"/>
              </p:cNvSpPr>
              <p:nvPr/>
            </p:nvSpPr>
            <p:spPr bwMode="auto">
              <a:xfrm>
                <a:off x="2141" y="706"/>
                <a:ext cx="90" cy="92"/>
              </a:xfrm>
              <a:prstGeom prst="flowChartConnector">
                <a:avLst/>
              </a:prstGeom>
              <a:solidFill>
                <a:schemeClr val="accent1"/>
              </a:solidFill>
              <a:ln w="9525">
                <a:solidFill>
                  <a:schemeClr val="tx1"/>
                </a:solidFill>
                <a:round/>
              </a:ln>
              <a:effectLst>
                <a:outerShdw dist="35921" dir="2700000" algn="ctr" rotWithShape="0">
                  <a:schemeClr val="bg2"/>
                </a:outerShdw>
              </a:effectLst>
            </p:spPr>
            <p:txBody>
              <a:bodyPr wrap="none" anchor="ct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60" name="AutoShape 87"/>
              <p:cNvSpPr>
                <a:spLocks noChangeArrowheads="1"/>
              </p:cNvSpPr>
              <p:nvPr/>
            </p:nvSpPr>
            <p:spPr bwMode="auto">
              <a:xfrm>
                <a:off x="2072" y="1103"/>
                <a:ext cx="90" cy="92"/>
              </a:xfrm>
              <a:prstGeom prst="flowChartConnector">
                <a:avLst/>
              </a:prstGeom>
              <a:solidFill>
                <a:schemeClr val="accent1"/>
              </a:solidFill>
              <a:ln w="9525">
                <a:solidFill>
                  <a:schemeClr val="tx1"/>
                </a:solidFill>
                <a:round/>
              </a:ln>
              <a:effectLst>
                <a:outerShdw dist="35921" dir="2700000" algn="ctr" rotWithShape="0">
                  <a:schemeClr val="bg2"/>
                </a:outerShdw>
              </a:effectLst>
            </p:spPr>
            <p:txBody>
              <a:bodyPr wrap="none" anchor="ct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61" name="AutoShape 88"/>
              <p:cNvSpPr>
                <a:spLocks noChangeArrowheads="1"/>
              </p:cNvSpPr>
              <p:nvPr/>
            </p:nvSpPr>
            <p:spPr bwMode="auto">
              <a:xfrm>
                <a:off x="2305" y="880"/>
                <a:ext cx="89" cy="92"/>
              </a:xfrm>
              <a:prstGeom prst="flowChartConnector">
                <a:avLst/>
              </a:prstGeom>
              <a:solidFill>
                <a:schemeClr val="accent1"/>
              </a:solidFill>
              <a:ln w="9525">
                <a:solidFill>
                  <a:schemeClr val="tx1"/>
                </a:solidFill>
                <a:round/>
              </a:ln>
              <a:effectLst>
                <a:outerShdw dist="35921" dir="2700000" algn="ctr" rotWithShape="0">
                  <a:schemeClr val="bg2"/>
                </a:outerShdw>
              </a:effectLst>
            </p:spPr>
            <p:txBody>
              <a:bodyPr wrap="none" anchor="ct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62" name="AutoShape 89"/>
              <p:cNvSpPr>
                <a:spLocks noChangeArrowheads="1"/>
              </p:cNvSpPr>
              <p:nvPr/>
            </p:nvSpPr>
            <p:spPr bwMode="auto">
              <a:xfrm>
                <a:off x="1982" y="921"/>
                <a:ext cx="90" cy="92"/>
              </a:xfrm>
              <a:prstGeom prst="flowChartConnector">
                <a:avLst/>
              </a:prstGeom>
              <a:solidFill>
                <a:schemeClr val="accent1"/>
              </a:solidFill>
              <a:ln w="9525">
                <a:solidFill>
                  <a:schemeClr val="tx1"/>
                </a:solidFill>
                <a:round/>
              </a:ln>
              <a:effectLst>
                <a:outerShdw dist="35921" dir="2700000" algn="ctr" rotWithShape="0">
                  <a:schemeClr val="bg2"/>
                </a:outerShdw>
              </a:effectLst>
            </p:spPr>
            <p:txBody>
              <a:bodyPr wrap="none" anchor="ct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63" name="AutoShape 90"/>
              <p:cNvSpPr>
                <a:spLocks noChangeArrowheads="1"/>
              </p:cNvSpPr>
              <p:nvPr/>
            </p:nvSpPr>
            <p:spPr bwMode="auto">
              <a:xfrm>
                <a:off x="2678" y="954"/>
                <a:ext cx="90" cy="92"/>
              </a:xfrm>
              <a:prstGeom prst="flowChartConnector">
                <a:avLst/>
              </a:prstGeom>
              <a:solidFill>
                <a:schemeClr val="accent1"/>
              </a:solidFill>
              <a:ln w="9525">
                <a:solidFill>
                  <a:schemeClr val="tx1"/>
                </a:solidFill>
                <a:round/>
              </a:ln>
              <a:effectLst>
                <a:outerShdw dist="35921" dir="2700000" algn="ctr" rotWithShape="0">
                  <a:schemeClr val="bg2"/>
                </a:outerShdw>
              </a:effectLst>
            </p:spPr>
            <p:txBody>
              <a:bodyPr wrap="none" anchor="ct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64" name="AutoShape 91"/>
              <p:cNvSpPr>
                <a:spLocks noChangeArrowheads="1"/>
              </p:cNvSpPr>
              <p:nvPr/>
            </p:nvSpPr>
            <p:spPr bwMode="auto">
              <a:xfrm>
                <a:off x="2566" y="1150"/>
                <a:ext cx="90" cy="92"/>
              </a:xfrm>
              <a:prstGeom prst="flowChartConnector">
                <a:avLst/>
              </a:prstGeom>
              <a:solidFill>
                <a:schemeClr val="accent1"/>
              </a:solidFill>
              <a:ln w="9525">
                <a:solidFill>
                  <a:schemeClr val="tx1"/>
                </a:solidFill>
                <a:round/>
              </a:ln>
              <a:effectLst>
                <a:outerShdw dist="35921" dir="2700000" algn="ctr" rotWithShape="0">
                  <a:schemeClr val="bg2"/>
                </a:outerShdw>
              </a:effectLst>
            </p:spPr>
            <p:txBody>
              <a:bodyPr wrap="none" anchor="ct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65" name="Rectangle 92"/>
              <p:cNvSpPr>
                <a:spLocks noChangeArrowheads="1"/>
              </p:cNvSpPr>
              <p:nvPr/>
            </p:nvSpPr>
            <p:spPr bwMode="auto">
              <a:xfrm>
                <a:off x="0" y="0"/>
                <a:ext cx="3790" cy="2591"/>
              </a:xfrm>
              <a:prstGeom prst="rect">
                <a:avLst/>
              </a:prstGeom>
              <a:noFill/>
              <a:ln w="9525">
                <a:solidFill>
                  <a:schemeClr val="tx1"/>
                </a:solidFill>
                <a:miter lim="800000"/>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66" name="AutoShape 93"/>
              <p:cNvSpPr>
                <a:spLocks noChangeArrowheads="1"/>
              </p:cNvSpPr>
              <p:nvPr/>
            </p:nvSpPr>
            <p:spPr bwMode="auto">
              <a:xfrm>
                <a:off x="935" y="1410"/>
                <a:ext cx="90" cy="92"/>
              </a:xfrm>
              <a:prstGeom prst="flowChartConnector">
                <a:avLst/>
              </a:prstGeom>
              <a:solidFill>
                <a:schemeClr val="accent1"/>
              </a:solidFill>
              <a:ln w="9525">
                <a:solidFill>
                  <a:schemeClr val="tx1"/>
                </a:solidFill>
                <a:round/>
              </a:ln>
              <a:effectLst>
                <a:outerShdw dist="35921" dir="2700000" algn="ctr" rotWithShape="0">
                  <a:schemeClr val="bg2"/>
                </a:outerShdw>
              </a:effectLst>
            </p:spPr>
            <p:txBody>
              <a:bodyPr wrap="none" anchor="ct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67" name="AutoShape 94"/>
              <p:cNvSpPr>
                <a:spLocks noChangeArrowheads="1"/>
              </p:cNvSpPr>
              <p:nvPr/>
            </p:nvSpPr>
            <p:spPr bwMode="auto">
              <a:xfrm>
                <a:off x="1331" y="1433"/>
                <a:ext cx="90" cy="92"/>
              </a:xfrm>
              <a:prstGeom prst="flowChartConnector">
                <a:avLst/>
              </a:prstGeom>
              <a:solidFill>
                <a:schemeClr val="accent1"/>
              </a:solidFill>
              <a:ln w="9525">
                <a:solidFill>
                  <a:schemeClr val="tx1"/>
                </a:solidFill>
                <a:round/>
              </a:ln>
              <a:effectLst>
                <a:outerShdw dist="35921" dir="2700000" algn="ctr" rotWithShape="0">
                  <a:schemeClr val="bg2"/>
                </a:outerShdw>
              </a:effectLst>
            </p:spPr>
            <p:txBody>
              <a:bodyPr wrap="none" anchor="ct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68" name="AutoShape 95"/>
              <p:cNvSpPr>
                <a:spLocks noChangeArrowheads="1"/>
              </p:cNvSpPr>
              <p:nvPr/>
            </p:nvSpPr>
            <p:spPr bwMode="auto">
              <a:xfrm>
                <a:off x="2352" y="1198"/>
                <a:ext cx="90" cy="92"/>
              </a:xfrm>
              <a:prstGeom prst="flowChartConnector">
                <a:avLst/>
              </a:prstGeom>
              <a:solidFill>
                <a:schemeClr val="accent1"/>
              </a:solidFill>
              <a:ln w="9525">
                <a:solidFill>
                  <a:schemeClr val="tx1"/>
                </a:solidFill>
                <a:round/>
              </a:ln>
              <a:effectLst>
                <a:outerShdw dist="35921" dir="2700000" algn="ctr" rotWithShape="0">
                  <a:schemeClr val="bg2"/>
                </a:outerShdw>
              </a:effectLst>
            </p:spPr>
            <p:txBody>
              <a:bodyPr wrap="none" anchor="ct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69" name="AutoShape 96"/>
              <p:cNvSpPr>
                <a:spLocks noChangeArrowheads="1"/>
              </p:cNvSpPr>
              <p:nvPr/>
            </p:nvSpPr>
            <p:spPr bwMode="auto">
              <a:xfrm>
                <a:off x="1791" y="1510"/>
                <a:ext cx="89" cy="92"/>
              </a:xfrm>
              <a:prstGeom prst="flowChartConnector">
                <a:avLst/>
              </a:prstGeom>
              <a:solidFill>
                <a:schemeClr val="accent1"/>
              </a:solidFill>
              <a:ln w="9525">
                <a:solidFill>
                  <a:schemeClr val="tx1"/>
                </a:solidFill>
                <a:round/>
              </a:ln>
              <a:effectLst>
                <a:outerShdw dist="35921" dir="2700000" algn="ctr" rotWithShape="0">
                  <a:schemeClr val="bg2"/>
                </a:outerShdw>
              </a:effectLst>
            </p:spPr>
            <p:txBody>
              <a:bodyPr wrap="none" anchor="ct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70" name="AutoShape 97"/>
              <p:cNvSpPr>
                <a:spLocks noChangeArrowheads="1"/>
              </p:cNvSpPr>
              <p:nvPr/>
            </p:nvSpPr>
            <p:spPr bwMode="auto">
              <a:xfrm>
                <a:off x="1623" y="1824"/>
                <a:ext cx="90" cy="92"/>
              </a:xfrm>
              <a:prstGeom prst="flowChartConnector">
                <a:avLst/>
              </a:prstGeom>
              <a:solidFill>
                <a:schemeClr val="accent1"/>
              </a:solidFill>
              <a:ln w="9525">
                <a:solidFill>
                  <a:schemeClr val="tx1"/>
                </a:solidFill>
                <a:round/>
              </a:ln>
              <a:effectLst>
                <a:outerShdw dist="35921" dir="2700000" algn="ctr" rotWithShape="0">
                  <a:schemeClr val="bg2"/>
                </a:outerShdw>
              </a:effectLst>
            </p:spPr>
            <p:txBody>
              <a:bodyPr wrap="none" anchor="ct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71" name="AutoShape 98"/>
              <p:cNvSpPr>
                <a:spLocks noChangeArrowheads="1"/>
              </p:cNvSpPr>
              <p:nvPr/>
            </p:nvSpPr>
            <p:spPr bwMode="auto">
              <a:xfrm>
                <a:off x="1718" y="1692"/>
                <a:ext cx="90" cy="92"/>
              </a:xfrm>
              <a:prstGeom prst="flowChartConnector">
                <a:avLst/>
              </a:prstGeom>
              <a:solidFill>
                <a:schemeClr val="accent1"/>
              </a:solidFill>
              <a:ln w="9525">
                <a:solidFill>
                  <a:schemeClr val="tx1"/>
                </a:solidFill>
                <a:round/>
              </a:ln>
              <a:effectLst>
                <a:outerShdw dist="35921" dir="2700000" algn="ctr" rotWithShape="0">
                  <a:schemeClr val="bg2"/>
                </a:outerShdw>
              </a:effectLst>
            </p:spPr>
            <p:txBody>
              <a:bodyPr wrap="none" anchor="ct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72" name="AutoShape 99"/>
              <p:cNvSpPr>
                <a:spLocks noChangeArrowheads="1"/>
              </p:cNvSpPr>
              <p:nvPr/>
            </p:nvSpPr>
            <p:spPr bwMode="auto">
              <a:xfrm>
                <a:off x="1042" y="1034"/>
                <a:ext cx="90" cy="92"/>
              </a:xfrm>
              <a:prstGeom prst="flowChartConnector">
                <a:avLst/>
              </a:prstGeom>
              <a:solidFill>
                <a:schemeClr val="accent1"/>
              </a:solidFill>
              <a:ln w="9525">
                <a:solidFill>
                  <a:schemeClr val="tx1"/>
                </a:solidFill>
                <a:round/>
              </a:ln>
              <a:effectLst>
                <a:outerShdw dist="35921" dir="2700000" algn="ctr" rotWithShape="0">
                  <a:schemeClr val="bg2"/>
                </a:outerShdw>
              </a:effectLst>
            </p:spPr>
            <p:txBody>
              <a:bodyPr wrap="none" anchor="ct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73" name="AutoShape 100"/>
              <p:cNvSpPr>
                <a:spLocks noChangeArrowheads="1"/>
              </p:cNvSpPr>
              <p:nvPr/>
            </p:nvSpPr>
            <p:spPr bwMode="auto">
              <a:xfrm>
                <a:off x="1438" y="1639"/>
                <a:ext cx="90" cy="92"/>
              </a:xfrm>
              <a:prstGeom prst="flowChartConnector">
                <a:avLst/>
              </a:prstGeom>
              <a:solidFill>
                <a:schemeClr val="accent1"/>
              </a:solidFill>
              <a:ln w="9525">
                <a:solidFill>
                  <a:schemeClr val="tx1"/>
                </a:solidFill>
                <a:round/>
              </a:ln>
              <a:effectLst>
                <a:outerShdw dist="35921" dir="2700000" algn="ctr" rotWithShape="0">
                  <a:schemeClr val="bg2"/>
                </a:outerShdw>
              </a:effectLst>
            </p:spPr>
            <p:txBody>
              <a:bodyPr wrap="none" anchor="ct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74" name="AutoShape 101"/>
              <p:cNvSpPr>
                <a:spLocks noChangeArrowheads="1"/>
              </p:cNvSpPr>
              <p:nvPr/>
            </p:nvSpPr>
            <p:spPr bwMode="auto">
              <a:xfrm>
                <a:off x="1434" y="1790"/>
                <a:ext cx="90" cy="92"/>
              </a:xfrm>
              <a:prstGeom prst="flowChartConnector">
                <a:avLst/>
              </a:prstGeom>
              <a:solidFill>
                <a:schemeClr val="accent1"/>
              </a:solidFill>
              <a:ln w="9525">
                <a:solidFill>
                  <a:schemeClr val="tx1"/>
                </a:solidFill>
                <a:round/>
              </a:ln>
              <a:effectLst>
                <a:outerShdw dist="35921" dir="2700000" algn="ctr" rotWithShape="0">
                  <a:schemeClr val="bg2"/>
                </a:outerShdw>
              </a:effectLst>
            </p:spPr>
            <p:txBody>
              <a:bodyPr wrap="none" anchor="ct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75" name="AutoShape 102"/>
              <p:cNvSpPr>
                <a:spLocks noChangeArrowheads="1"/>
              </p:cNvSpPr>
              <p:nvPr/>
            </p:nvSpPr>
            <p:spPr bwMode="auto">
              <a:xfrm>
                <a:off x="1054" y="828"/>
                <a:ext cx="90" cy="92"/>
              </a:xfrm>
              <a:prstGeom prst="flowChartConnector">
                <a:avLst/>
              </a:prstGeom>
              <a:solidFill>
                <a:schemeClr val="accent1"/>
              </a:solidFill>
              <a:ln w="9525">
                <a:solidFill>
                  <a:schemeClr val="tx1"/>
                </a:solidFill>
                <a:round/>
              </a:ln>
              <a:effectLst>
                <a:outerShdw dist="35921" dir="2700000" algn="ctr" rotWithShape="0">
                  <a:schemeClr val="bg2"/>
                </a:outerShdw>
              </a:effectLst>
            </p:spPr>
            <p:txBody>
              <a:bodyPr wrap="none" anchor="ct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76" name="AutoShape 103"/>
              <p:cNvSpPr>
                <a:spLocks noChangeArrowheads="1"/>
              </p:cNvSpPr>
              <p:nvPr/>
            </p:nvSpPr>
            <p:spPr bwMode="auto">
              <a:xfrm>
                <a:off x="1859" y="524"/>
                <a:ext cx="90" cy="92"/>
              </a:xfrm>
              <a:prstGeom prst="flowChartConnector">
                <a:avLst/>
              </a:prstGeom>
              <a:solidFill>
                <a:schemeClr val="accent1"/>
              </a:solidFill>
              <a:ln w="9525">
                <a:solidFill>
                  <a:schemeClr val="tx1"/>
                </a:solidFill>
                <a:round/>
              </a:ln>
              <a:effectLst>
                <a:outerShdw dist="35921" dir="2700000" algn="ctr" rotWithShape="0">
                  <a:schemeClr val="bg2"/>
                </a:outerShdw>
              </a:effectLst>
            </p:spPr>
            <p:txBody>
              <a:bodyPr wrap="none" anchor="ct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77" name="AutoShape 104"/>
              <p:cNvSpPr>
                <a:spLocks noChangeArrowheads="1"/>
              </p:cNvSpPr>
              <p:nvPr/>
            </p:nvSpPr>
            <p:spPr bwMode="auto">
              <a:xfrm>
                <a:off x="973" y="648"/>
                <a:ext cx="89" cy="92"/>
              </a:xfrm>
              <a:prstGeom prst="flowChartConnector">
                <a:avLst/>
              </a:prstGeom>
              <a:solidFill>
                <a:schemeClr val="accent1"/>
              </a:solidFill>
              <a:ln w="9525">
                <a:solidFill>
                  <a:schemeClr val="tx1"/>
                </a:solidFill>
                <a:round/>
              </a:ln>
              <a:effectLst>
                <a:outerShdw dist="35921" dir="2700000" algn="ctr" rotWithShape="0">
                  <a:schemeClr val="bg2"/>
                </a:outerShdw>
              </a:effectLst>
            </p:spPr>
            <p:txBody>
              <a:bodyPr wrap="none" anchor="ct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78" name="AutoShape 105"/>
              <p:cNvSpPr>
                <a:spLocks noChangeArrowheads="1"/>
              </p:cNvSpPr>
              <p:nvPr/>
            </p:nvSpPr>
            <p:spPr bwMode="auto">
              <a:xfrm>
                <a:off x="1524" y="1334"/>
                <a:ext cx="90" cy="92"/>
              </a:xfrm>
              <a:prstGeom prst="flowChartConnector">
                <a:avLst/>
              </a:prstGeom>
              <a:solidFill>
                <a:schemeClr val="accent1"/>
              </a:solidFill>
              <a:ln w="9525">
                <a:solidFill>
                  <a:schemeClr val="tx1"/>
                </a:solidFill>
                <a:round/>
              </a:ln>
              <a:effectLst>
                <a:outerShdw dist="35921" dir="2700000" algn="ctr" rotWithShape="0">
                  <a:schemeClr val="bg2"/>
                </a:outerShdw>
              </a:effectLst>
            </p:spPr>
            <p:txBody>
              <a:bodyPr wrap="none" anchor="ct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79" name="AutoShape 106"/>
              <p:cNvSpPr>
                <a:spLocks noChangeArrowheads="1"/>
              </p:cNvSpPr>
              <p:nvPr/>
            </p:nvSpPr>
            <p:spPr bwMode="auto">
              <a:xfrm>
                <a:off x="1628" y="1486"/>
                <a:ext cx="90" cy="92"/>
              </a:xfrm>
              <a:prstGeom prst="flowChartConnector">
                <a:avLst/>
              </a:prstGeom>
              <a:solidFill>
                <a:schemeClr val="accent1"/>
              </a:solidFill>
              <a:ln w="9525">
                <a:solidFill>
                  <a:schemeClr val="tx1"/>
                </a:solidFill>
                <a:round/>
              </a:ln>
              <a:effectLst>
                <a:outerShdw dist="35921" dir="2700000" algn="ctr" rotWithShape="0">
                  <a:schemeClr val="bg2"/>
                </a:outerShdw>
              </a:effectLst>
            </p:spPr>
            <p:txBody>
              <a:bodyPr wrap="none" anchor="ct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80" name="AutoShape 107"/>
              <p:cNvSpPr>
                <a:spLocks noChangeArrowheads="1"/>
              </p:cNvSpPr>
              <p:nvPr/>
            </p:nvSpPr>
            <p:spPr bwMode="auto">
              <a:xfrm>
                <a:off x="1852" y="1799"/>
                <a:ext cx="89" cy="92"/>
              </a:xfrm>
              <a:prstGeom prst="flowChartConnector">
                <a:avLst/>
              </a:prstGeom>
              <a:solidFill>
                <a:schemeClr val="accent1"/>
              </a:solidFill>
              <a:ln w="9525">
                <a:solidFill>
                  <a:schemeClr val="tx1"/>
                </a:solidFill>
                <a:round/>
              </a:ln>
              <a:effectLst>
                <a:outerShdw dist="35921" dir="2700000" algn="ctr" rotWithShape="0">
                  <a:schemeClr val="bg2"/>
                </a:outerShdw>
              </a:effectLst>
            </p:spPr>
            <p:txBody>
              <a:bodyPr wrap="none" anchor="ct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81" name="Freeform 108"/>
              <p:cNvSpPr/>
              <p:nvPr/>
            </p:nvSpPr>
            <p:spPr bwMode="auto">
              <a:xfrm>
                <a:off x="1767" y="424"/>
                <a:ext cx="1101" cy="1077"/>
              </a:xfrm>
              <a:custGeom>
                <a:avLst/>
                <a:gdLst>
                  <a:gd name="T0" fmla="*/ 1041 w 1101"/>
                  <a:gd name="T1" fmla="*/ 294 h 1077"/>
                  <a:gd name="T2" fmla="*/ 1077 w 1101"/>
                  <a:gd name="T3" fmla="*/ 485 h 1077"/>
                  <a:gd name="T4" fmla="*/ 1013 w 1101"/>
                  <a:gd name="T5" fmla="*/ 930 h 1077"/>
                  <a:gd name="T6" fmla="*/ 950 w 1101"/>
                  <a:gd name="T7" fmla="*/ 1040 h 1077"/>
                  <a:gd name="T8" fmla="*/ 850 w 1101"/>
                  <a:gd name="T9" fmla="*/ 1076 h 1077"/>
                  <a:gd name="T10" fmla="*/ 595 w 1101"/>
                  <a:gd name="T11" fmla="*/ 1040 h 1077"/>
                  <a:gd name="T12" fmla="*/ 486 w 1101"/>
                  <a:gd name="T13" fmla="*/ 994 h 1077"/>
                  <a:gd name="T14" fmla="*/ 459 w 1101"/>
                  <a:gd name="T15" fmla="*/ 985 h 1077"/>
                  <a:gd name="T16" fmla="*/ 322 w 1101"/>
                  <a:gd name="T17" fmla="*/ 876 h 1077"/>
                  <a:gd name="T18" fmla="*/ 232 w 1101"/>
                  <a:gd name="T19" fmla="*/ 803 h 1077"/>
                  <a:gd name="T20" fmla="*/ 104 w 1101"/>
                  <a:gd name="T21" fmla="*/ 685 h 1077"/>
                  <a:gd name="T22" fmla="*/ 4 w 1101"/>
                  <a:gd name="T23" fmla="*/ 449 h 1077"/>
                  <a:gd name="T24" fmla="*/ 13 w 1101"/>
                  <a:gd name="T25" fmla="*/ 130 h 1077"/>
                  <a:gd name="T26" fmla="*/ 186 w 1101"/>
                  <a:gd name="T27" fmla="*/ 21 h 1077"/>
                  <a:gd name="T28" fmla="*/ 222 w 1101"/>
                  <a:gd name="T29" fmla="*/ 12 h 1077"/>
                  <a:gd name="T30" fmla="*/ 422 w 1101"/>
                  <a:gd name="T31" fmla="*/ 30 h 1077"/>
                  <a:gd name="T32" fmla="*/ 577 w 1101"/>
                  <a:gd name="T33" fmla="*/ 103 h 1077"/>
                  <a:gd name="T34" fmla="*/ 695 w 1101"/>
                  <a:gd name="T35" fmla="*/ 176 h 1077"/>
                  <a:gd name="T36" fmla="*/ 768 w 1101"/>
                  <a:gd name="T37" fmla="*/ 203 h 1077"/>
                  <a:gd name="T38" fmla="*/ 1041 w 1101"/>
                  <a:gd name="T39" fmla="*/ 294 h 10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01"/>
                  <a:gd name="T61" fmla="*/ 0 h 1077"/>
                  <a:gd name="T62" fmla="*/ 1101 w 1101"/>
                  <a:gd name="T63" fmla="*/ 1077 h 10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cmpd="sng">
                <a:solidFill>
                  <a:schemeClr val="tx1"/>
                </a:solidFill>
                <a:beve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 name="Freeform 109"/>
              <p:cNvSpPr/>
              <p:nvPr/>
            </p:nvSpPr>
            <p:spPr bwMode="auto">
              <a:xfrm>
                <a:off x="1263" y="1173"/>
                <a:ext cx="917" cy="965"/>
              </a:xfrm>
              <a:custGeom>
                <a:avLst/>
                <a:gdLst>
                  <a:gd name="T0" fmla="*/ 227 w 918"/>
                  <a:gd name="T1" fmla="*/ 818 h 965"/>
                  <a:gd name="T2" fmla="*/ 191 w 918"/>
                  <a:gd name="T3" fmla="*/ 782 h 965"/>
                  <a:gd name="T4" fmla="*/ 118 w 918"/>
                  <a:gd name="T5" fmla="*/ 737 h 965"/>
                  <a:gd name="T6" fmla="*/ 81 w 918"/>
                  <a:gd name="T7" fmla="*/ 700 h 965"/>
                  <a:gd name="T8" fmla="*/ 45 w 918"/>
                  <a:gd name="T9" fmla="*/ 646 h 965"/>
                  <a:gd name="T10" fmla="*/ 0 w 918"/>
                  <a:gd name="T11" fmla="*/ 464 h 965"/>
                  <a:gd name="T12" fmla="*/ 9 w 918"/>
                  <a:gd name="T13" fmla="*/ 200 h 965"/>
                  <a:gd name="T14" fmla="*/ 81 w 918"/>
                  <a:gd name="T15" fmla="*/ 136 h 965"/>
                  <a:gd name="T16" fmla="*/ 291 w 918"/>
                  <a:gd name="T17" fmla="*/ 0 h 965"/>
                  <a:gd name="T18" fmla="*/ 391 w 918"/>
                  <a:gd name="T19" fmla="*/ 18 h 965"/>
                  <a:gd name="T20" fmla="*/ 489 w 918"/>
                  <a:gd name="T21" fmla="*/ 55 h 965"/>
                  <a:gd name="T22" fmla="*/ 689 w 918"/>
                  <a:gd name="T23" fmla="*/ 164 h 965"/>
                  <a:gd name="T24" fmla="*/ 716 w 918"/>
                  <a:gd name="T25" fmla="*/ 218 h 965"/>
                  <a:gd name="T26" fmla="*/ 743 w 918"/>
                  <a:gd name="T27" fmla="*/ 246 h 965"/>
                  <a:gd name="T28" fmla="*/ 807 w 918"/>
                  <a:gd name="T29" fmla="*/ 346 h 965"/>
                  <a:gd name="T30" fmla="*/ 843 w 918"/>
                  <a:gd name="T31" fmla="*/ 427 h 965"/>
                  <a:gd name="T32" fmla="*/ 861 w 918"/>
                  <a:gd name="T33" fmla="*/ 518 h 965"/>
                  <a:gd name="T34" fmla="*/ 888 w 918"/>
                  <a:gd name="T35" fmla="*/ 609 h 965"/>
                  <a:gd name="T36" fmla="*/ 916 w 918"/>
                  <a:gd name="T37" fmla="*/ 773 h 965"/>
                  <a:gd name="T38" fmla="*/ 825 w 918"/>
                  <a:gd name="T39" fmla="*/ 927 h 965"/>
                  <a:gd name="T40" fmla="*/ 752 w 918"/>
                  <a:gd name="T41" fmla="*/ 946 h 965"/>
                  <a:gd name="T42" fmla="*/ 716 w 918"/>
                  <a:gd name="T43" fmla="*/ 955 h 965"/>
                  <a:gd name="T44" fmla="*/ 354 w 918"/>
                  <a:gd name="T45" fmla="*/ 937 h 965"/>
                  <a:gd name="T46" fmla="*/ 245 w 918"/>
                  <a:gd name="T47" fmla="*/ 864 h 965"/>
                  <a:gd name="T48" fmla="*/ 227 w 918"/>
                  <a:gd name="T49" fmla="*/ 818 h 9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18"/>
                  <a:gd name="T76" fmla="*/ 0 h 965"/>
                  <a:gd name="T77" fmla="*/ 918 w 918"/>
                  <a:gd name="T78" fmla="*/ 965 h 9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cmpd="sng">
                <a:solidFill>
                  <a:schemeClr val="tx1"/>
                </a:solidFill>
                <a:beve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3" name="Freeform 110"/>
              <p:cNvSpPr/>
              <p:nvPr/>
            </p:nvSpPr>
            <p:spPr bwMode="auto">
              <a:xfrm>
                <a:off x="445" y="464"/>
                <a:ext cx="869" cy="1173"/>
              </a:xfrm>
              <a:custGeom>
                <a:avLst/>
                <a:gdLst>
                  <a:gd name="T0" fmla="*/ 754 w 869"/>
                  <a:gd name="T1" fmla="*/ 791 h 1173"/>
                  <a:gd name="T2" fmla="*/ 699 w 869"/>
                  <a:gd name="T3" fmla="*/ 945 h 1173"/>
                  <a:gd name="T4" fmla="*/ 654 w 869"/>
                  <a:gd name="T5" fmla="*/ 1082 h 1173"/>
                  <a:gd name="T6" fmla="*/ 636 w 869"/>
                  <a:gd name="T7" fmla="*/ 1136 h 1173"/>
                  <a:gd name="T8" fmla="*/ 618 w 869"/>
                  <a:gd name="T9" fmla="*/ 1155 h 1173"/>
                  <a:gd name="T10" fmla="*/ 563 w 869"/>
                  <a:gd name="T11" fmla="*/ 1173 h 1173"/>
                  <a:gd name="T12" fmla="*/ 290 w 869"/>
                  <a:gd name="T13" fmla="*/ 1145 h 1173"/>
                  <a:gd name="T14" fmla="*/ 127 w 869"/>
                  <a:gd name="T15" fmla="*/ 1073 h 1173"/>
                  <a:gd name="T16" fmla="*/ 36 w 869"/>
                  <a:gd name="T17" fmla="*/ 1009 h 1173"/>
                  <a:gd name="T18" fmla="*/ 0 w 869"/>
                  <a:gd name="T19" fmla="*/ 955 h 1173"/>
                  <a:gd name="T20" fmla="*/ 81 w 869"/>
                  <a:gd name="T21" fmla="*/ 500 h 1173"/>
                  <a:gd name="T22" fmla="*/ 109 w 869"/>
                  <a:gd name="T23" fmla="*/ 236 h 1173"/>
                  <a:gd name="T24" fmla="*/ 154 w 869"/>
                  <a:gd name="T25" fmla="*/ 164 h 1173"/>
                  <a:gd name="T26" fmla="*/ 200 w 869"/>
                  <a:gd name="T27" fmla="*/ 136 h 1173"/>
                  <a:gd name="T28" fmla="*/ 309 w 869"/>
                  <a:gd name="T29" fmla="*/ 73 h 1173"/>
                  <a:gd name="T30" fmla="*/ 354 w 869"/>
                  <a:gd name="T31" fmla="*/ 45 h 1173"/>
                  <a:gd name="T32" fmla="*/ 427 w 869"/>
                  <a:gd name="T33" fmla="*/ 0 h 1173"/>
                  <a:gd name="T34" fmla="*/ 709 w 869"/>
                  <a:gd name="T35" fmla="*/ 82 h 1173"/>
                  <a:gd name="T36" fmla="*/ 809 w 869"/>
                  <a:gd name="T37" fmla="*/ 200 h 1173"/>
                  <a:gd name="T38" fmla="*/ 845 w 869"/>
                  <a:gd name="T39" fmla="*/ 255 h 1173"/>
                  <a:gd name="T40" fmla="*/ 863 w 869"/>
                  <a:gd name="T41" fmla="*/ 309 h 1173"/>
                  <a:gd name="T42" fmla="*/ 790 w 869"/>
                  <a:gd name="T43" fmla="*/ 709 h 1173"/>
                  <a:gd name="T44" fmla="*/ 754 w 869"/>
                  <a:gd name="T45" fmla="*/ 791 h 11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9"/>
                  <a:gd name="T70" fmla="*/ 0 h 1173"/>
                  <a:gd name="T71" fmla="*/ 869 w 869"/>
                  <a:gd name="T72" fmla="*/ 1173 h 11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cmpd="sng">
                <a:solidFill>
                  <a:schemeClr val="tx1"/>
                </a:solidFill>
                <a:beve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50" name="AutoShape 111"/>
            <p:cNvSpPr>
              <a:spLocks noChangeArrowheads="1"/>
            </p:cNvSpPr>
            <p:nvPr/>
          </p:nvSpPr>
          <p:spPr bwMode="auto">
            <a:xfrm>
              <a:off x="6948488" y="5445125"/>
              <a:ext cx="142875" cy="146050"/>
            </a:xfrm>
            <a:prstGeom prst="flowChartConnector">
              <a:avLst/>
            </a:prstGeom>
            <a:solidFill>
              <a:schemeClr val="hlink"/>
            </a:solidFill>
            <a:ln w="9525">
              <a:solidFill>
                <a:schemeClr val="tx1"/>
              </a:solidFill>
              <a:round/>
            </a:ln>
            <a:effectLst>
              <a:outerShdw dist="35921" dir="2700000" algn="ctr" rotWithShape="0">
                <a:schemeClr val="bg2"/>
              </a:outerShdw>
            </a:effectLst>
          </p:spPr>
          <p:txBody>
            <a:bodyPr wrap="none" anchor="ct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1" name="AutoShape 112"/>
            <p:cNvSpPr>
              <a:spLocks noChangeArrowheads="1"/>
            </p:cNvSpPr>
            <p:nvPr/>
          </p:nvSpPr>
          <p:spPr bwMode="auto">
            <a:xfrm>
              <a:off x="2987675" y="5659438"/>
              <a:ext cx="142875" cy="146050"/>
            </a:xfrm>
            <a:prstGeom prst="flowChartConnector">
              <a:avLst/>
            </a:prstGeom>
            <a:solidFill>
              <a:schemeClr val="hlink"/>
            </a:solidFill>
            <a:ln w="9525">
              <a:solidFill>
                <a:schemeClr val="hlink"/>
              </a:solidFill>
              <a:round/>
            </a:ln>
            <a:effectLst>
              <a:outerShdw dist="35921" dir="2700000" algn="ctr" rotWithShape="0">
                <a:schemeClr val="bg2"/>
              </a:outerShdw>
            </a:effectLst>
          </p:spPr>
          <p:txBody>
            <a:bodyPr wrap="none" anchor="ct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2" name="AutoShape 113"/>
            <p:cNvSpPr>
              <a:spLocks noChangeArrowheads="1"/>
            </p:cNvSpPr>
            <p:nvPr/>
          </p:nvSpPr>
          <p:spPr bwMode="auto">
            <a:xfrm>
              <a:off x="6588125" y="1773238"/>
              <a:ext cx="142875" cy="146050"/>
            </a:xfrm>
            <a:prstGeom prst="flowChartConnector">
              <a:avLst/>
            </a:prstGeom>
            <a:solidFill>
              <a:schemeClr val="hlink"/>
            </a:solidFill>
            <a:ln w="9525">
              <a:solidFill>
                <a:schemeClr val="tx1"/>
              </a:solidFill>
              <a:round/>
            </a:ln>
            <a:effectLst>
              <a:outerShdw dist="35921" dir="2700000" algn="ctr" rotWithShape="0">
                <a:schemeClr val="bg2"/>
              </a:outerShdw>
            </a:effectLst>
          </p:spPr>
          <p:txBody>
            <a:bodyPr wrap="none" anchor="ct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3.2</a:t>
            </a:r>
            <a:r>
              <a:rPr lang="zh-CN" altLang="en-US" sz="3200" u="sng" dirty="0"/>
              <a:t>数据清理</a:t>
            </a:r>
          </a:p>
        </p:txBody>
      </p:sp>
      <p:sp>
        <p:nvSpPr>
          <p:cNvPr id="8" name="Rectangle 3"/>
          <p:cNvSpPr txBox="1">
            <a:spLocks noChangeArrowheads="1"/>
          </p:cNvSpPr>
          <p:nvPr/>
        </p:nvSpPr>
        <p:spPr bwMode="auto">
          <a:xfrm>
            <a:off x="216306" y="1124381"/>
            <a:ext cx="11379340" cy="1599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marL="0" lvl="2" indent="-342900" eaLnBrk="1" hangingPunct="1">
              <a:buClr>
                <a:srgbClr val="00B0F0"/>
              </a:buClr>
              <a:buSzPct val="80000"/>
              <a:buFont typeface="Wingdings" panose="05000000000000000000" pitchFamily="2" charset="2"/>
              <a:buChar char="p"/>
              <a:defRPr/>
            </a:pPr>
            <a:r>
              <a:rPr lang="zh-CN" altLang="en-US" sz="2800" b="1" dirty="0">
                <a:solidFill>
                  <a:srgbClr val="0070C0"/>
                </a:solidFill>
              </a:rPr>
              <a:t>通过回归处理噪声</a:t>
            </a:r>
            <a:endParaRPr lang="en-US" altLang="zh-CN" sz="2800" b="1" dirty="0">
              <a:solidFill>
                <a:srgbClr val="0070C0"/>
              </a:solidFill>
            </a:endParaRPr>
          </a:p>
          <a:p>
            <a:pPr marL="400050" lvl="2" indent="0" eaLnBrk="1" hangingPunct="1">
              <a:buNone/>
              <a:defRPr/>
            </a:pPr>
            <a:endParaRPr lang="en-US" altLang="zh-CN" dirty="0"/>
          </a:p>
          <a:p>
            <a:pPr marL="0" lvl="1" indent="0" eaLnBrk="1" hangingPunct="1">
              <a:buNone/>
              <a:defRPr/>
            </a:pPr>
            <a:endParaRPr lang="en-US" altLang="zh-CN" sz="2000" dirty="0">
              <a:solidFill>
                <a:prstClr val="black"/>
              </a:solidFill>
              <a:latin typeface="Lucida Sans Unicode" panose="020B0602030504020204"/>
              <a:ea typeface="黑体" panose="02010609060101010101" pitchFamily="49" charset="-122"/>
            </a:endParaRPr>
          </a:p>
        </p:txBody>
      </p:sp>
      <p:sp>
        <p:nvSpPr>
          <p:cNvPr id="4" name="矩形 3"/>
          <p:cNvSpPr/>
          <p:nvPr/>
        </p:nvSpPr>
        <p:spPr>
          <a:xfrm>
            <a:off x="703949" y="1633811"/>
            <a:ext cx="10404054" cy="943848"/>
          </a:xfrm>
          <a:prstGeom prst="rect">
            <a:avLst/>
          </a:prstGeom>
        </p:spPr>
        <p:txBody>
          <a:bodyPr wrap="square">
            <a:spAutoFit/>
          </a:bodyPr>
          <a:lstStyle/>
          <a:p>
            <a:pPr marL="621665" lvl="1" indent="-228600">
              <a:spcBef>
                <a:spcPts val="325"/>
              </a:spcBef>
              <a:buClr>
                <a:srgbClr val="2DA2BF"/>
              </a:buClr>
              <a:buFont typeface="Verdana" panose="020B0604030504040204"/>
              <a:buChar char="◦"/>
              <a:defRPr/>
            </a:pPr>
            <a:r>
              <a:rPr lang="zh-CN" altLang="en-US" sz="2800" dirty="0">
                <a:solidFill>
                  <a:prstClr val="black"/>
                </a:solidFill>
                <a:latin typeface="Lucida Sans Unicode" panose="020B0602030504020204"/>
                <a:ea typeface="黑体" panose="02010609060101010101" pitchFamily="49" charset="-122"/>
              </a:rPr>
              <a:t>回归</a:t>
            </a:r>
            <a:r>
              <a:rPr lang="en-US" altLang="zh-CN" sz="2800" dirty="0">
                <a:solidFill>
                  <a:prstClr val="black"/>
                </a:solidFill>
                <a:latin typeface="Lucida Sans Unicode" panose="020B0602030504020204"/>
                <a:ea typeface="黑体" panose="02010609060101010101" pitchFamily="49" charset="-122"/>
              </a:rPr>
              <a:t>(regression)</a:t>
            </a:r>
          </a:p>
          <a:p>
            <a:pPr marL="859790" lvl="2" indent="-228600">
              <a:spcBef>
                <a:spcPts val="350"/>
              </a:spcBef>
              <a:buClr>
                <a:srgbClr val="DA1F28"/>
              </a:buClr>
              <a:buSzPct val="100000"/>
              <a:buFont typeface="Wingdings 2"/>
              <a:buChar char=""/>
              <a:defRPr/>
            </a:pPr>
            <a:r>
              <a:rPr lang="zh-CN" altLang="en-US" sz="2400" dirty="0">
                <a:solidFill>
                  <a:prstClr val="black"/>
                </a:solidFill>
                <a:latin typeface="Lucida Sans Unicode" panose="020B0602030504020204"/>
                <a:ea typeface="黑体" panose="02010609060101010101" pitchFamily="49" charset="-122"/>
              </a:rPr>
              <a:t>用一个函数拟合来光滑数据。</a:t>
            </a:r>
          </a:p>
        </p:txBody>
      </p:sp>
      <p:grpSp>
        <p:nvGrpSpPr>
          <p:cNvPr id="41" name="组合 3"/>
          <p:cNvGrpSpPr/>
          <p:nvPr/>
        </p:nvGrpSpPr>
        <p:grpSpPr bwMode="auto">
          <a:xfrm>
            <a:off x="2393280" y="2956791"/>
            <a:ext cx="6049963" cy="3381375"/>
            <a:chOff x="1042988" y="1455738"/>
            <a:chExt cx="7134225" cy="4879975"/>
          </a:xfrm>
        </p:grpSpPr>
        <p:sp>
          <p:nvSpPr>
            <p:cNvPr id="42" name="Line 3"/>
            <p:cNvSpPr>
              <a:spLocks noChangeShapeType="1"/>
            </p:cNvSpPr>
            <p:nvPr/>
          </p:nvSpPr>
          <p:spPr bwMode="auto">
            <a:xfrm>
              <a:off x="1042988" y="4392613"/>
              <a:ext cx="6923087" cy="0"/>
            </a:xfrm>
            <a:prstGeom prst="line">
              <a:avLst/>
            </a:prstGeom>
            <a:noFill/>
            <a:ln w="571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 name="Line 4"/>
            <p:cNvSpPr>
              <a:spLocks noChangeShapeType="1"/>
            </p:cNvSpPr>
            <p:nvPr/>
          </p:nvSpPr>
          <p:spPr bwMode="auto">
            <a:xfrm flipV="1">
              <a:off x="4292600" y="1633538"/>
              <a:ext cx="0" cy="4702175"/>
            </a:xfrm>
            <a:prstGeom prst="line">
              <a:avLst/>
            </a:prstGeom>
            <a:noFill/>
            <a:ln w="571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 name="Oval 5"/>
            <p:cNvSpPr>
              <a:spLocks noChangeArrowheads="1"/>
            </p:cNvSpPr>
            <p:nvPr/>
          </p:nvSpPr>
          <p:spPr bwMode="auto">
            <a:xfrm flipV="1">
              <a:off x="5678488" y="3303588"/>
              <a:ext cx="42862" cy="42862"/>
            </a:xfrm>
            <a:prstGeom prst="ellipse">
              <a:avLst/>
            </a:prstGeom>
            <a:solidFill>
              <a:schemeClr val="accent1"/>
            </a:solidFill>
            <a:ln w="9525">
              <a:solidFill>
                <a:schemeClr val="tx1"/>
              </a:solidFill>
              <a:round/>
            </a:ln>
          </p:spPr>
          <p:txBody>
            <a:bodyPr wrap="none" anchor="ct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5" name="Oval 6"/>
            <p:cNvSpPr>
              <a:spLocks noChangeArrowheads="1"/>
            </p:cNvSpPr>
            <p:nvPr/>
          </p:nvSpPr>
          <p:spPr bwMode="auto">
            <a:xfrm flipV="1">
              <a:off x="5260975" y="3408363"/>
              <a:ext cx="42863" cy="42862"/>
            </a:xfrm>
            <a:prstGeom prst="ellipse">
              <a:avLst/>
            </a:prstGeom>
            <a:solidFill>
              <a:schemeClr val="accent1"/>
            </a:solidFill>
            <a:ln w="9525">
              <a:solidFill>
                <a:schemeClr val="tx1"/>
              </a:solidFill>
              <a:round/>
            </a:ln>
          </p:spPr>
          <p:txBody>
            <a:bodyPr wrap="none" anchor="ct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6" name="Oval 7"/>
            <p:cNvSpPr>
              <a:spLocks noChangeArrowheads="1"/>
            </p:cNvSpPr>
            <p:nvPr/>
          </p:nvSpPr>
          <p:spPr bwMode="auto">
            <a:xfrm flipV="1">
              <a:off x="5003800" y="2349500"/>
              <a:ext cx="215900" cy="215900"/>
            </a:xfrm>
            <a:prstGeom prst="ellipse">
              <a:avLst/>
            </a:prstGeom>
            <a:solidFill>
              <a:schemeClr val="hlink"/>
            </a:solidFill>
            <a:ln w="9525">
              <a:solidFill>
                <a:schemeClr val="tx1"/>
              </a:solidFill>
              <a:round/>
            </a:ln>
          </p:spPr>
          <p:txBody>
            <a:bodyPr wrap="none" anchor="ct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7" name="Oval 8"/>
            <p:cNvSpPr>
              <a:spLocks noChangeArrowheads="1"/>
            </p:cNvSpPr>
            <p:nvPr/>
          </p:nvSpPr>
          <p:spPr bwMode="auto">
            <a:xfrm flipV="1">
              <a:off x="4911725" y="3876675"/>
              <a:ext cx="42863" cy="42863"/>
            </a:xfrm>
            <a:prstGeom prst="ellipse">
              <a:avLst/>
            </a:prstGeom>
            <a:solidFill>
              <a:schemeClr val="accent1"/>
            </a:solidFill>
            <a:ln w="9525">
              <a:solidFill>
                <a:schemeClr val="tx1"/>
              </a:solidFill>
              <a:round/>
            </a:ln>
          </p:spPr>
          <p:txBody>
            <a:bodyPr wrap="none" anchor="ct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84" name="Oval 9"/>
            <p:cNvSpPr>
              <a:spLocks noChangeArrowheads="1"/>
            </p:cNvSpPr>
            <p:nvPr/>
          </p:nvSpPr>
          <p:spPr bwMode="auto">
            <a:xfrm flipV="1">
              <a:off x="5783263" y="2951163"/>
              <a:ext cx="42862" cy="42862"/>
            </a:xfrm>
            <a:prstGeom prst="ellipse">
              <a:avLst/>
            </a:prstGeom>
            <a:solidFill>
              <a:schemeClr val="accent1"/>
            </a:solidFill>
            <a:ln w="9525">
              <a:solidFill>
                <a:schemeClr val="tx1"/>
              </a:solidFill>
              <a:round/>
            </a:ln>
          </p:spPr>
          <p:txBody>
            <a:bodyPr wrap="none" anchor="ct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85" name="Oval 10"/>
            <p:cNvSpPr>
              <a:spLocks noChangeArrowheads="1"/>
            </p:cNvSpPr>
            <p:nvPr/>
          </p:nvSpPr>
          <p:spPr bwMode="auto">
            <a:xfrm flipV="1">
              <a:off x="5984875" y="2678113"/>
              <a:ext cx="42863" cy="42862"/>
            </a:xfrm>
            <a:prstGeom prst="ellipse">
              <a:avLst/>
            </a:prstGeom>
            <a:solidFill>
              <a:schemeClr val="accent1"/>
            </a:solidFill>
            <a:ln w="9525">
              <a:solidFill>
                <a:schemeClr val="tx1"/>
              </a:solidFill>
              <a:round/>
            </a:ln>
          </p:spPr>
          <p:txBody>
            <a:bodyPr wrap="none" anchor="ct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86" name="Oval 11"/>
            <p:cNvSpPr>
              <a:spLocks noChangeArrowheads="1"/>
            </p:cNvSpPr>
            <p:nvPr/>
          </p:nvSpPr>
          <p:spPr bwMode="auto">
            <a:xfrm flipV="1">
              <a:off x="4552950" y="3973513"/>
              <a:ext cx="42863" cy="42862"/>
            </a:xfrm>
            <a:prstGeom prst="ellipse">
              <a:avLst/>
            </a:prstGeom>
            <a:solidFill>
              <a:schemeClr val="accent1"/>
            </a:solidFill>
            <a:ln w="9525">
              <a:solidFill>
                <a:schemeClr val="tx1"/>
              </a:solidFill>
              <a:round/>
            </a:ln>
          </p:spPr>
          <p:txBody>
            <a:bodyPr wrap="none" anchor="ct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87" name="Oval 12"/>
            <p:cNvSpPr>
              <a:spLocks noChangeArrowheads="1"/>
            </p:cNvSpPr>
            <p:nvPr/>
          </p:nvSpPr>
          <p:spPr bwMode="auto">
            <a:xfrm flipV="1">
              <a:off x="6305550" y="2673350"/>
              <a:ext cx="42863" cy="42863"/>
            </a:xfrm>
            <a:prstGeom prst="ellipse">
              <a:avLst/>
            </a:prstGeom>
            <a:solidFill>
              <a:schemeClr val="accent1"/>
            </a:solidFill>
            <a:ln w="9525">
              <a:solidFill>
                <a:schemeClr val="tx1"/>
              </a:solidFill>
              <a:round/>
            </a:ln>
          </p:spPr>
          <p:txBody>
            <a:bodyPr wrap="none" anchor="ct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88" name="Oval 13"/>
            <p:cNvSpPr>
              <a:spLocks noChangeArrowheads="1"/>
            </p:cNvSpPr>
            <p:nvPr/>
          </p:nvSpPr>
          <p:spPr bwMode="auto">
            <a:xfrm flipV="1">
              <a:off x="6326188" y="2433638"/>
              <a:ext cx="42862" cy="42862"/>
            </a:xfrm>
            <a:prstGeom prst="ellipse">
              <a:avLst/>
            </a:prstGeom>
            <a:solidFill>
              <a:schemeClr val="accent1"/>
            </a:solidFill>
            <a:ln w="9525">
              <a:solidFill>
                <a:schemeClr val="tx1"/>
              </a:solidFill>
              <a:round/>
            </a:ln>
          </p:spPr>
          <p:txBody>
            <a:bodyPr wrap="none" anchor="ct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89" name="Oval 14"/>
            <p:cNvSpPr>
              <a:spLocks noChangeArrowheads="1"/>
            </p:cNvSpPr>
            <p:nvPr/>
          </p:nvSpPr>
          <p:spPr bwMode="auto">
            <a:xfrm flipV="1">
              <a:off x="6740525" y="2406650"/>
              <a:ext cx="42863" cy="42863"/>
            </a:xfrm>
            <a:prstGeom prst="ellipse">
              <a:avLst/>
            </a:prstGeom>
            <a:solidFill>
              <a:schemeClr val="accent1"/>
            </a:solidFill>
            <a:ln w="9525">
              <a:solidFill>
                <a:schemeClr val="tx1"/>
              </a:solidFill>
              <a:round/>
            </a:ln>
          </p:spPr>
          <p:txBody>
            <a:bodyPr wrap="none" anchor="ct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90" name="Oval 15"/>
            <p:cNvSpPr>
              <a:spLocks noChangeArrowheads="1"/>
            </p:cNvSpPr>
            <p:nvPr/>
          </p:nvSpPr>
          <p:spPr bwMode="auto">
            <a:xfrm flipV="1">
              <a:off x="4508500" y="4240213"/>
              <a:ext cx="42863" cy="42862"/>
            </a:xfrm>
            <a:prstGeom prst="ellipse">
              <a:avLst/>
            </a:prstGeom>
            <a:solidFill>
              <a:schemeClr val="accent1"/>
            </a:solidFill>
            <a:ln w="9525">
              <a:solidFill>
                <a:schemeClr val="tx1"/>
              </a:solidFill>
              <a:round/>
            </a:ln>
          </p:spPr>
          <p:txBody>
            <a:bodyPr wrap="none" anchor="ct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91" name="Oval 16"/>
            <p:cNvSpPr>
              <a:spLocks noChangeArrowheads="1"/>
            </p:cNvSpPr>
            <p:nvPr/>
          </p:nvSpPr>
          <p:spPr bwMode="auto">
            <a:xfrm flipV="1">
              <a:off x="6719888" y="2155825"/>
              <a:ext cx="42862" cy="42863"/>
            </a:xfrm>
            <a:prstGeom prst="ellipse">
              <a:avLst/>
            </a:prstGeom>
            <a:solidFill>
              <a:schemeClr val="accent1"/>
            </a:solidFill>
            <a:ln w="9525">
              <a:solidFill>
                <a:schemeClr val="tx1"/>
              </a:solidFill>
              <a:round/>
            </a:ln>
          </p:spPr>
          <p:txBody>
            <a:bodyPr wrap="none" anchor="ct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92" name="Oval 17"/>
            <p:cNvSpPr>
              <a:spLocks noChangeArrowheads="1"/>
            </p:cNvSpPr>
            <p:nvPr/>
          </p:nvSpPr>
          <p:spPr bwMode="auto">
            <a:xfrm flipV="1">
              <a:off x="7050088" y="2030413"/>
              <a:ext cx="42862" cy="42862"/>
            </a:xfrm>
            <a:prstGeom prst="ellipse">
              <a:avLst/>
            </a:prstGeom>
            <a:solidFill>
              <a:schemeClr val="accent1"/>
            </a:solidFill>
            <a:ln w="9525">
              <a:solidFill>
                <a:schemeClr val="tx1"/>
              </a:solidFill>
              <a:round/>
            </a:ln>
          </p:spPr>
          <p:txBody>
            <a:bodyPr wrap="none" anchor="ct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93" name="Line 18"/>
            <p:cNvSpPr>
              <a:spLocks noChangeShapeType="1"/>
            </p:cNvSpPr>
            <p:nvPr/>
          </p:nvSpPr>
          <p:spPr bwMode="auto">
            <a:xfrm flipV="1">
              <a:off x="4356100" y="1989138"/>
              <a:ext cx="2736850" cy="2303462"/>
            </a:xfrm>
            <a:prstGeom prst="line">
              <a:avLst/>
            </a:prstGeom>
            <a:noFill/>
            <a:ln w="38100">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sp>
          <p:nvSpPr>
            <p:cNvPr id="94" name="Text Box 19"/>
            <p:cNvSpPr txBox="1">
              <a:spLocks noChangeArrowheads="1"/>
            </p:cNvSpPr>
            <p:nvPr/>
          </p:nvSpPr>
          <p:spPr bwMode="auto">
            <a:xfrm>
              <a:off x="7840663" y="43799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x</a:t>
              </a:r>
            </a:p>
          </p:txBody>
        </p:sp>
        <p:sp>
          <p:nvSpPr>
            <p:cNvPr id="95" name="Text Box 20"/>
            <p:cNvSpPr txBox="1">
              <a:spLocks noChangeArrowheads="1"/>
            </p:cNvSpPr>
            <p:nvPr/>
          </p:nvSpPr>
          <p:spPr bwMode="auto">
            <a:xfrm>
              <a:off x="4494213" y="14557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y</a:t>
              </a:r>
            </a:p>
          </p:txBody>
        </p:sp>
        <p:sp>
          <p:nvSpPr>
            <p:cNvPr id="96" name="Text Box 21"/>
            <p:cNvSpPr txBox="1">
              <a:spLocks noChangeArrowheads="1"/>
            </p:cNvSpPr>
            <p:nvPr/>
          </p:nvSpPr>
          <p:spPr bwMode="auto">
            <a:xfrm>
              <a:off x="6061075" y="3168650"/>
              <a:ext cx="1473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a:spcBef>
                  <a:spcPct val="0"/>
                </a:spcBef>
                <a:buClrTx/>
                <a:buSzTx/>
                <a:buFontTx/>
                <a:buNone/>
              </a:pPr>
              <a:r>
                <a:rPr lang="en-US" altLang="zh-CN" sz="2800">
                  <a:solidFill>
                    <a:schemeClr val="folHlink"/>
                  </a:solidFill>
                  <a:latin typeface="Times New Roman" panose="02020603050405020304" pitchFamily="18" charset="0"/>
                  <a:ea typeface="宋体" panose="02010600030101010101" pitchFamily="2" charset="-122"/>
                </a:rPr>
                <a:t>y = x + 1</a:t>
              </a:r>
            </a:p>
          </p:txBody>
        </p:sp>
        <p:sp>
          <p:nvSpPr>
            <p:cNvPr id="97" name="Line 22"/>
            <p:cNvSpPr>
              <a:spLocks noChangeShapeType="1"/>
            </p:cNvSpPr>
            <p:nvPr/>
          </p:nvSpPr>
          <p:spPr bwMode="auto">
            <a:xfrm>
              <a:off x="5108575" y="2498725"/>
              <a:ext cx="0" cy="1909763"/>
            </a:xfrm>
            <a:prstGeom prst="line">
              <a:avLst/>
            </a:prstGeom>
            <a:noFill/>
            <a:ln w="9525">
              <a:solidFill>
                <a:srgbClr val="006666"/>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98" name="Line 23"/>
            <p:cNvSpPr>
              <a:spLocks noChangeShapeType="1"/>
            </p:cNvSpPr>
            <p:nvPr/>
          </p:nvSpPr>
          <p:spPr bwMode="auto">
            <a:xfrm flipH="1">
              <a:off x="4284663" y="2420938"/>
              <a:ext cx="800100" cy="0"/>
            </a:xfrm>
            <a:prstGeom prst="line">
              <a:avLst/>
            </a:prstGeom>
            <a:noFill/>
            <a:ln w="9525">
              <a:solidFill>
                <a:srgbClr val="006666"/>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99" name="Line 24"/>
            <p:cNvSpPr>
              <a:spLocks noChangeShapeType="1"/>
            </p:cNvSpPr>
            <p:nvPr/>
          </p:nvSpPr>
          <p:spPr bwMode="auto">
            <a:xfrm flipH="1">
              <a:off x="4276725" y="3644900"/>
              <a:ext cx="815975" cy="0"/>
            </a:xfrm>
            <a:prstGeom prst="line">
              <a:avLst/>
            </a:prstGeom>
            <a:noFill/>
            <a:ln w="9525">
              <a:solidFill>
                <a:srgbClr val="006666"/>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00" name="Text Box 25"/>
            <p:cNvSpPr txBox="1">
              <a:spLocks noChangeArrowheads="1"/>
            </p:cNvSpPr>
            <p:nvPr/>
          </p:nvSpPr>
          <p:spPr bwMode="auto">
            <a:xfrm>
              <a:off x="5032375" y="4411663"/>
              <a:ext cx="495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a:spcBef>
                  <a:spcPct val="0"/>
                </a:spcBef>
                <a:buClrTx/>
                <a:buSzTx/>
                <a:buFontTx/>
                <a:buNone/>
              </a:pPr>
              <a:r>
                <a:rPr lang="en-US" altLang="zh-CN" sz="2000">
                  <a:latin typeface="Times New Roman" panose="02020603050405020304" pitchFamily="18" charset="0"/>
                  <a:ea typeface="宋体" panose="02010600030101010101" pitchFamily="2" charset="-122"/>
                </a:rPr>
                <a:t>X1</a:t>
              </a:r>
            </a:p>
          </p:txBody>
        </p:sp>
        <p:sp>
          <p:nvSpPr>
            <p:cNvPr id="101" name="Text Box 26"/>
            <p:cNvSpPr txBox="1">
              <a:spLocks noChangeArrowheads="1"/>
            </p:cNvSpPr>
            <p:nvPr/>
          </p:nvSpPr>
          <p:spPr bwMode="auto">
            <a:xfrm>
              <a:off x="3808413" y="2322513"/>
              <a:ext cx="495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a:spcBef>
                  <a:spcPct val="0"/>
                </a:spcBef>
                <a:buClrTx/>
                <a:buSzTx/>
                <a:buFontTx/>
                <a:buNone/>
              </a:pPr>
              <a:r>
                <a:rPr lang="en-US" altLang="zh-CN" sz="2000">
                  <a:latin typeface="Times New Roman" panose="02020603050405020304" pitchFamily="18" charset="0"/>
                  <a:ea typeface="宋体" panose="02010600030101010101" pitchFamily="2" charset="-122"/>
                </a:rPr>
                <a:t>Y1</a:t>
              </a:r>
            </a:p>
          </p:txBody>
        </p:sp>
        <p:sp>
          <p:nvSpPr>
            <p:cNvPr id="102" name="Text Box 27"/>
            <p:cNvSpPr txBox="1">
              <a:spLocks noChangeArrowheads="1"/>
            </p:cNvSpPr>
            <p:nvPr/>
          </p:nvSpPr>
          <p:spPr bwMode="auto">
            <a:xfrm>
              <a:off x="3808413" y="3268663"/>
              <a:ext cx="579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a:spcBef>
                  <a:spcPct val="0"/>
                </a:spcBef>
                <a:buClrTx/>
                <a:buSzTx/>
                <a:buFontTx/>
                <a:buNone/>
              </a:pPr>
              <a:r>
                <a:rPr lang="en-US" altLang="zh-CN" sz="2000" dirty="0">
                  <a:latin typeface="Times New Roman" panose="02020603050405020304" pitchFamily="18" charset="0"/>
                  <a:ea typeface="宋体" panose="02010600030101010101" pitchFamily="2" charset="-122"/>
                </a:rPr>
                <a:t>Y1’</a:t>
              </a:r>
            </a:p>
          </p:txBody>
        </p:sp>
      </p:gr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2245995" y="1217295"/>
            <a:ext cx="8229600" cy="4758055"/>
          </a:xfrm>
          <a:prstGeom prst="rect">
            <a:avLst/>
          </a:prstGeom>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eaLnBrk="1" hangingPunct="1">
              <a:lnSpc>
                <a:spcPct val="125000"/>
              </a:lnSpc>
              <a:tabLst>
                <a:tab pos="6178550" algn="l"/>
              </a:tabLst>
            </a:pPr>
            <a:r>
              <a:rPr lang="en-US" altLang="zh-CN" sz="3600" b="1" kern="0" dirty="0">
                <a:ea typeface="宋体" panose="02010600030101010101" pitchFamily="2" charset="-122"/>
              </a:rPr>
              <a:t>3.1 </a:t>
            </a:r>
            <a:r>
              <a:rPr lang="zh-CN" altLang="en-US" sz="3600" b="1" kern="0" dirty="0">
                <a:ea typeface="宋体" panose="02010600030101010101" pitchFamily="2" charset="-122"/>
              </a:rPr>
              <a:t>为什么数据需要预处理</a:t>
            </a:r>
            <a:endParaRPr lang="en-US" altLang="zh-CN" sz="3600" b="1" kern="0" dirty="0">
              <a:ea typeface="宋体" panose="02010600030101010101" pitchFamily="2" charset="-122"/>
            </a:endParaRPr>
          </a:p>
          <a:p>
            <a:pPr eaLnBrk="1" hangingPunct="1">
              <a:lnSpc>
                <a:spcPct val="125000"/>
              </a:lnSpc>
              <a:tabLst>
                <a:tab pos="6178550" algn="l"/>
              </a:tabLst>
            </a:pPr>
            <a:r>
              <a:rPr lang="en-US" altLang="zh-CN" sz="3600" b="1" kern="0" dirty="0">
                <a:ea typeface="宋体" panose="02010600030101010101" pitchFamily="2" charset="-122"/>
              </a:rPr>
              <a:t>3.2 </a:t>
            </a:r>
            <a:r>
              <a:rPr lang="zh-CN" altLang="en-US" sz="3600" b="1" kern="0" dirty="0">
                <a:ea typeface="宋体" panose="02010600030101010101" pitchFamily="2" charset="-122"/>
              </a:rPr>
              <a:t>数据清理</a:t>
            </a:r>
            <a:endParaRPr lang="en-US" altLang="zh-CN" sz="3600" b="1" kern="0" dirty="0">
              <a:ea typeface="宋体" panose="02010600030101010101" pitchFamily="2" charset="-122"/>
            </a:endParaRPr>
          </a:p>
          <a:p>
            <a:pPr eaLnBrk="1" hangingPunct="1">
              <a:lnSpc>
                <a:spcPct val="125000"/>
              </a:lnSpc>
              <a:tabLst>
                <a:tab pos="6178550" algn="l"/>
              </a:tabLst>
            </a:pPr>
            <a:r>
              <a:rPr lang="en-US" altLang="zh-CN" sz="3600" b="1" kern="0" dirty="0">
                <a:ea typeface="宋体" panose="02010600030101010101" pitchFamily="2" charset="-122"/>
              </a:rPr>
              <a:t>3.3 </a:t>
            </a:r>
            <a:r>
              <a:rPr lang="zh-CN" altLang="en-US" sz="3600" b="1" kern="0" dirty="0">
                <a:solidFill>
                  <a:srgbClr val="FF0000"/>
                </a:solidFill>
                <a:ea typeface="宋体" panose="02010600030101010101" pitchFamily="2" charset="-122"/>
              </a:rPr>
              <a:t>数据集成</a:t>
            </a:r>
            <a:endParaRPr lang="en-US" altLang="zh-CN" sz="3600" b="1" kern="0" dirty="0">
              <a:ea typeface="宋体" panose="02010600030101010101" pitchFamily="2" charset="-122"/>
            </a:endParaRPr>
          </a:p>
          <a:p>
            <a:pPr eaLnBrk="1" hangingPunct="1">
              <a:lnSpc>
                <a:spcPct val="125000"/>
              </a:lnSpc>
              <a:tabLst>
                <a:tab pos="6178550" algn="l"/>
              </a:tabLst>
            </a:pPr>
            <a:r>
              <a:rPr lang="en-US" altLang="zh-CN" sz="3600" b="1" kern="0" dirty="0">
                <a:ea typeface="宋体" panose="02010600030101010101" pitchFamily="2" charset="-122"/>
              </a:rPr>
              <a:t>3.4 </a:t>
            </a:r>
            <a:r>
              <a:rPr lang="zh-CN" altLang="en-US" sz="3600" b="1" kern="0" dirty="0">
                <a:ea typeface="宋体" panose="02010600030101010101" pitchFamily="2" charset="-122"/>
              </a:rPr>
              <a:t>数据归约</a:t>
            </a:r>
            <a:endParaRPr lang="en-US" altLang="zh-CN" sz="3600" b="1" kern="0" dirty="0">
              <a:ea typeface="宋体" panose="02010600030101010101" pitchFamily="2" charset="-122"/>
            </a:endParaRPr>
          </a:p>
          <a:p>
            <a:pPr eaLnBrk="1" hangingPunct="1">
              <a:lnSpc>
                <a:spcPct val="125000"/>
              </a:lnSpc>
              <a:tabLst>
                <a:tab pos="6178550" algn="l"/>
              </a:tabLst>
            </a:pPr>
            <a:r>
              <a:rPr lang="en-US" altLang="zh-CN" sz="3600" b="1" kern="0" dirty="0">
                <a:ea typeface="宋体" panose="02010600030101010101" pitchFamily="2" charset="-122"/>
              </a:rPr>
              <a:t>3.5 </a:t>
            </a:r>
            <a:r>
              <a:rPr lang="zh-CN" altLang="en-US" sz="3600" b="1" kern="0" dirty="0">
                <a:ea typeface="宋体" panose="02010600030101010101" pitchFamily="2" charset="-122"/>
              </a:rPr>
              <a:t>数据变换与离散化</a:t>
            </a:r>
            <a:endParaRPr lang="en-US" altLang="zh-CN" sz="3600" b="1" kern="0" dirty="0">
              <a:ea typeface="宋体" panose="02010600030101010101" pitchFamily="2" charset="-122"/>
            </a:endParaRPr>
          </a:p>
          <a:p>
            <a:pPr eaLnBrk="1" hangingPunct="1">
              <a:lnSpc>
                <a:spcPct val="125000"/>
              </a:lnSpc>
              <a:tabLst>
                <a:tab pos="6178550" algn="l"/>
              </a:tabLst>
            </a:pPr>
            <a:r>
              <a:rPr lang="en-US" altLang="zh-CN" sz="3600" b="1" kern="0" dirty="0">
                <a:ea typeface="宋体" panose="02010600030101010101" pitchFamily="2" charset="-122"/>
              </a:rPr>
              <a:t>3.6 </a:t>
            </a:r>
            <a:r>
              <a:rPr lang="zh-CN" altLang="en-US" sz="3600" b="1" kern="0" dirty="0">
                <a:ea typeface="宋体" panose="02010600030101010101" pitchFamily="2" charset="-122"/>
              </a:rPr>
              <a:t>小结</a:t>
            </a:r>
            <a:endParaRPr lang="en-US" altLang="zh-CN" sz="3600" b="1" kern="0" dirty="0">
              <a:ea typeface="宋体" panose="02010600030101010101" pitchFamily="2" charset="-122"/>
            </a:endParaRPr>
          </a:p>
        </p:txBody>
      </p:sp>
      <p:sp>
        <p:nvSpPr>
          <p:cNvPr id="2" name="文本占位符 1"/>
          <p:cNvSpPr>
            <a:spLocks noGrp="1"/>
          </p:cNvSpPr>
          <p:nvPr>
            <p:ph type="body" sz="quarter" idx="10"/>
          </p:nvPr>
        </p:nvSpPr>
        <p:spPr>
          <a:prstGeom prst="rect">
            <a:avLst/>
          </a:prstGeom>
        </p:spPr>
        <p:txBody>
          <a:bodyPr/>
          <a:lstStyle/>
          <a:p>
            <a:pPr marL="0" indent="0" algn="ctr">
              <a:buNone/>
            </a:pPr>
            <a:r>
              <a:rPr lang="zh-CN" altLang="en-US" sz="4000" b="1" dirty="0"/>
              <a:t>提纲</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3.3 </a:t>
            </a:r>
            <a:r>
              <a:rPr lang="zh-CN" altLang="en-US" sz="3200" u="sng" dirty="0"/>
              <a:t>数据集成</a:t>
            </a:r>
          </a:p>
        </p:txBody>
      </p:sp>
      <p:sp>
        <p:nvSpPr>
          <p:cNvPr id="8" name="Rectangle 3"/>
          <p:cNvSpPr txBox="1">
            <a:spLocks noChangeArrowheads="1"/>
          </p:cNvSpPr>
          <p:nvPr/>
        </p:nvSpPr>
        <p:spPr bwMode="auto">
          <a:xfrm>
            <a:off x="461403" y="1350625"/>
            <a:ext cx="11379340" cy="394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marL="0" lvl="2" indent="-342900" eaLnBrk="1" hangingPunct="1">
              <a:buClr>
                <a:srgbClr val="00B0F0"/>
              </a:buClr>
              <a:buSzPct val="80000"/>
              <a:buFont typeface="Wingdings" panose="05000000000000000000" pitchFamily="2" charset="2"/>
              <a:buChar char="p"/>
              <a:defRPr/>
            </a:pPr>
            <a:r>
              <a:rPr lang="zh-CN" altLang="en-US" sz="3200" b="1" dirty="0">
                <a:solidFill>
                  <a:srgbClr val="0070C0"/>
                </a:solidFill>
              </a:rPr>
              <a:t>数据集成的必要性</a:t>
            </a:r>
            <a:endParaRPr lang="en-US" altLang="zh-CN" sz="3200" b="1" dirty="0">
              <a:solidFill>
                <a:srgbClr val="0070C0"/>
              </a:solidFill>
            </a:endParaRPr>
          </a:p>
          <a:p>
            <a:pPr marL="0" lvl="1" indent="0" eaLnBrk="1" hangingPunct="1">
              <a:buNone/>
              <a:defRPr/>
            </a:pPr>
            <a:r>
              <a:rPr lang="en-US" altLang="zh-CN" sz="2400" dirty="0">
                <a:solidFill>
                  <a:prstClr val="black"/>
                </a:solidFill>
                <a:latin typeface="Lucida Sans Unicode" panose="020B0602030504020204"/>
                <a:ea typeface="黑体" panose="02010609060101010101" pitchFamily="49" charset="-122"/>
              </a:rPr>
              <a:t>          </a:t>
            </a:r>
            <a:r>
              <a:rPr lang="zh-CN" altLang="en-US" sz="2400" dirty="0">
                <a:solidFill>
                  <a:prstClr val="black"/>
                </a:solidFill>
                <a:latin typeface="Lucida Sans Unicode" panose="020B0602030504020204"/>
                <a:ea typeface="黑体" panose="02010609060101010101" pitchFamily="49" charset="-122"/>
              </a:rPr>
              <a:t>在跨国公司、政府部门等分析来自各个子公司或地方部门的数据时，需要将多个数据源中的数据进行合并，以实现一致的数据存储。这个合并的过程称为数据集成。</a:t>
            </a:r>
            <a:endParaRPr lang="en-US" altLang="zh-CN" sz="2400" dirty="0">
              <a:solidFill>
                <a:prstClr val="black"/>
              </a:solidFill>
              <a:latin typeface="Lucida Sans Unicode" panose="020B0602030504020204"/>
              <a:ea typeface="黑体" panose="02010609060101010101" pitchFamily="49" charset="-122"/>
            </a:endParaRPr>
          </a:p>
          <a:p>
            <a:pPr marL="0" lvl="1" indent="0" eaLnBrk="1" hangingPunct="1">
              <a:buNone/>
              <a:defRPr/>
            </a:pPr>
            <a:endParaRPr lang="en-US" altLang="zh-CN" sz="2400" dirty="0">
              <a:solidFill>
                <a:prstClr val="black"/>
              </a:solidFill>
              <a:latin typeface="Lucida Sans Unicode" panose="020B0602030504020204"/>
              <a:ea typeface="黑体" panose="02010609060101010101" pitchFamily="49" charset="-122"/>
            </a:endParaRPr>
          </a:p>
          <a:p>
            <a:pPr marL="342900" lvl="1" indent="342900" eaLnBrk="1" hangingPunct="1">
              <a:buSzPct val="80000"/>
              <a:buFont typeface="Wingdings" panose="05000000000000000000" pitchFamily="2" charset="2"/>
              <a:buChar char="Ø"/>
              <a:defRPr/>
            </a:pPr>
            <a:r>
              <a:rPr lang="zh-CN" altLang="en-US" dirty="0">
                <a:solidFill>
                  <a:prstClr val="black"/>
                </a:solidFill>
                <a:latin typeface="Lucida Sans Unicode" panose="020B0602030504020204"/>
                <a:ea typeface="黑体" panose="02010609060101010101" pitchFamily="49" charset="-122"/>
              </a:rPr>
              <a:t>实体识别</a:t>
            </a:r>
            <a:endParaRPr lang="en-US" altLang="zh-CN" dirty="0">
              <a:solidFill>
                <a:prstClr val="black"/>
              </a:solidFill>
              <a:latin typeface="Lucida Sans Unicode" panose="020B0602030504020204"/>
              <a:ea typeface="黑体" panose="02010609060101010101" pitchFamily="49" charset="-122"/>
            </a:endParaRPr>
          </a:p>
          <a:p>
            <a:pPr marL="342900" lvl="1" indent="342900" eaLnBrk="1" hangingPunct="1">
              <a:buSzPct val="80000"/>
              <a:buFont typeface="Wingdings" panose="05000000000000000000" pitchFamily="2" charset="2"/>
              <a:buChar char="Ø"/>
              <a:defRPr/>
            </a:pPr>
            <a:r>
              <a:rPr lang="zh-CN" altLang="en-US" dirty="0">
                <a:solidFill>
                  <a:prstClr val="black"/>
                </a:solidFill>
                <a:latin typeface="Lucida Sans Unicode" panose="020B0602030504020204"/>
                <a:ea typeface="黑体" panose="02010609060101010101" pitchFamily="49" charset="-122"/>
              </a:rPr>
              <a:t>冗余和相关性分析</a:t>
            </a:r>
            <a:endParaRPr lang="en-US" altLang="zh-CN" dirty="0">
              <a:solidFill>
                <a:prstClr val="black"/>
              </a:solidFill>
              <a:latin typeface="Lucida Sans Unicode" panose="020B0602030504020204"/>
              <a:ea typeface="黑体" panose="02010609060101010101" pitchFamily="49" charset="-122"/>
            </a:endParaRPr>
          </a:p>
          <a:p>
            <a:pPr marL="342900" lvl="1" indent="342900" eaLnBrk="1" hangingPunct="1">
              <a:buSzPct val="80000"/>
              <a:buFont typeface="Wingdings" panose="05000000000000000000" pitchFamily="2" charset="2"/>
              <a:buChar char="Ø"/>
              <a:defRPr/>
            </a:pPr>
            <a:r>
              <a:rPr lang="zh-CN" altLang="en-US" dirty="0">
                <a:solidFill>
                  <a:prstClr val="black"/>
                </a:solidFill>
                <a:latin typeface="Lucida Sans Unicode" panose="020B0602030504020204"/>
                <a:ea typeface="黑体" panose="02010609060101010101" pitchFamily="49" charset="-122"/>
              </a:rPr>
              <a:t>元组重复</a:t>
            </a:r>
            <a:endParaRPr lang="en-US" altLang="zh-CN" dirty="0">
              <a:solidFill>
                <a:prstClr val="black"/>
              </a:solidFill>
              <a:latin typeface="Lucida Sans Unicode" panose="020B0602030504020204"/>
              <a:ea typeface="黑体" panose="02010609060101010101" pitchFamily="49" charset="-122"/>
            </a:endParaRPr>
          </a:p>
          <a:p>
            <a:pPr marL="342900" lvl="1" indent="342900" eaLnBrk="1" hangingPunct="1">
              <a:buSzPct val="80000"/>
              <a:buFont typeface="Wingdings" panose="05000000000000000000" pitchFamily="2" charset="2"/>
              <a:buChar char="Ø"/>
              <a:defRPr/>
            </a:pPr>
            <a:r>
              <a:rPr lang="zh-CN" altLang="en-US" dirty="0">
                <a:solidFill>
                  <a:prstClr val="black"/>
                </a:solidFill>
                <a:latin typeface="Lucida Sans Unicode" panose="020B0602030504020204"/>
                <a:ea typeface="黑体" panose="02010609060101010101" pitchFamily="49" charset="-122"/>
              </a:rPr>
              <a:t>数据值冲突的检测与处理</a:t>
            </a:r>
            <a:r>
              <a:rPr lang="en-US" altLang="zh-CN" dirty="0">
                <a:solidFill>
                  <a:prstClr val="black"/>
                </a:solidFill>
                <a:latin typeface="Lucida Sans Unicode" panose="020B0602030504020204"/>
                <a:ea typeface="黑体" panose="02010609060101010101" pitchFamily="49" charset="-122"/>
              </a:rPr>
              <a:t>	</a:t>
            </a:r>
          </a:p>
          <a:p>
            <a:pPr marL="0" lvl="1" indent="0" eaLnBrk="1" hangingPunct="1">
              <a:buNone/>
              <a:defRPr/>
            </a:pPr>
            <a:endParaRPr lang="en-US" altLang="zh-CN" dirty="0">
              <a:solidFill>
                <a:prstClr val="black"/>
              </a:solidFill>
              <a:latin typeface="Lucida Sans Unicode" panose="020B0602030504020204"/>
              <a:ea typeface="黑体" panose="02010609060101010101" pitchFamily="49" charset="-122"/>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3.3</a:t>
            </a:r>
            <a:r>
              <a:rPr lang="zh-CN" altLang="en-US" sz="3200" u="sng" dirty="0"/>
              <a:t>数据集成</a:t>
            </a:r>
          </a:p>
        </p:txBody>
      </p:sp>
      <p:sp>
        <p:nvSpPr>
          <p:cNvPr id="8" name="Rectangle 3"/>
          <p:cNvSpPr txBox="1">
            <a:spLocks noChangeArrowheads="1"/>
          </p:cNvSpPr>
          <p:nvPr/>
        </p:nvSpPr>
        <p:spPr bwMode="auto">
          <a:xfrm>
            <a:off x="470829" y="1180943"/>
            <a:ext cx="11379340" cy="4993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marL="0" lvl="2" indent="-342900" eaLnBrk="1" hangingPunct="1">
              <a:buClr>
                <a:srgbClr val="00B0F0"/>
              </a:buClr>
              <a:buSzPct val="80000"/>
              <a:buFont typeface="Wingdings" panose="05000000000000000000" pitchFamily="2" charset="2"/>
              <a:buChar char="p"/>
              <a:defRPr/>
            </a:pPr>
            <a:r>
              <a:rPr lang="zh-CN" altLang="en-US" sz="3200" b="1" dirty="0">
                <a:solidFill>
                  <a:srgbClr val="0070C0"/>
                </a:solidFill>
              </a:rPr>
              <a:t>实体识别问题</a:t>
            </a:r>
            <a:endParaRPr lang="en-US" altLang="zh-CN" sz="3200" b="1" dirty="0">
              <a:solidFill>
                <a:srgbClr val="0070C0"/>
              </a:solidFill>
            </a:endParaRPr>
          </a:p>
          <a:p>
            <a:pPr marL="0" lvl="1" indent="0" eaLnBrk="1" hangingPunct="1">
              <a:buNone/>
              <a:defRPr/>
            </a:pPr>
            <a:r>
              <a:rPr lang="zh-CN" altLang="en-US" sz="2400" dirty="0">
                <a:solidFill>
                  <a:prstClr val="black"/>
                </a:solidFill>
                <a:latin typeface="Lucida Sans Unicode" panose="020B0602030504020204"/>
                <a:ea typeface="黑体" panose="02010609060101010101" pitchFamily="49" charset="-122"/>
              </a:rPr>
              <a:t>          如何将来自多个信息源的现实世界的等价实体进行匹配？</a:t>
            </a:r>
            <a:endParaRPr lang="en-US" altLang="zh-CN" sz="2400" dirty="0">
              <a:solidFill>
                <a:prstClr val="black"/>
              </a:solidFill>
              <a:latin typeface="Lucida Sans Unicode" panose="020B0602030504020204"/>
              <a:ea typeface="黑体" panose="02010609060101010101" pitchFamily="49" charset="-122"/>
            </a:endParaRPr>
          </a:p>
          <a:p>
            <a:pPr marL="0" lvl="1" indent="0" eaLnBrk="1" hangingPunct="1">
              <a:buNone/>
              <a:defRPr/>
            </a:pPr>
            <a:endParaRPr lang="en-US" altLang="zh-CN" sz="2400" dirty="0">
              <a:solidFill>
                <a:prstClr val="black"/>
              </a:solidFill>
              <a:latin typeface="Lucida Sans Unicode" panose="020B0602030504020204"/>
              <a:ea typeface="黑体" panose="02010609060101010101" pitchFamily="49" charset="-122"/>
            </a:endParaRPr>
          </a:p>
          <a:p>
            <a:pPr marL="0" lvl="1" indent="0" eaLnBrk="1" hangingPunct="1">
              <a:buNone/>
              <a:defRPr/>
            </a:pPr>
            <a:endParaRPr lang="en-US" altLang="zh-CN" sz="2400" dirty="0">
              <a:solidFill>
                <a:prstClr val="black"/>
              </a:solidFill>
              <a:latin typeface="Lucida Sans Unicode" panose="020B0602030504020204"/>
              <a:ea typeface="黑体" panose="02010609060101010101" pitchFamily="49" charset="-122"/>
            </a:endParaRPr>
          </a:p>
          <a:p>
            <a:pPr marL="0" lvl="1" indent="0" eaLnBrk="1" hangingPunct="1">
              <a:buNone/>
              <a:defRPr/>
            </a:pPr>
            <a:endParaRPr lang="en-US" altLang="zh-CN" sz="2400" dirty="0">
              <a:solidFill>
                <a:prstClr val="black"/>
              </a:solidFill>
              <a:latin typeface="Lucida Sans Unicode" panose="020B0602030504020204"/>
              <a:ea typeface="黑体" panose="02010609060101010101" pitchFamily="49" charset="-122"/>
            </a:endParaRPr>
          </a:p>
          <a:p>
            <a:pPr marL="0" lvl="1" indent="0" eaLnBrk="1" hangingPunct="1">
              <a:buNone/>
              <a:defRPr/>
            </a:pPr>
            <a:endParaRPr lang="en-US" altLang="zh-CN" sz="2400" dirty="0">
              <a:solidFill>
                <a:prstClr val="black"/>
              </a:solidFill>
              <a:latin typeface="Lucida Sans Unicode" panose="020B0602030504020204"/>
              <a:ea typeface="黑体" panose="02010609060101010101" pitchFamily="49" charset="-122"/>
            </a:endParaRPr>
          </a:p>
          <a:p>
            <a:pPr marL="0" lvl="1" indent="0" eaLnBrk="1" hangingPunct="1">
              <a:buNone/>
              <a:defRPr/>
            </a:pPr>
            <a:endParaRPr lang="en-US" altLang="zh-CN" sz="2400" dirty="0">
              <a:solidFill>
                <a:prstClr val="black"/>
              </a:solidFill>
              <a:latin typeface="Lucida Sans Unicode" panose="020B0602030504020204"/>
              <a:ea typeface="黑体" panose="02010609060101010101" pitchFamily="49" charset="-122"/>
            </a:endParaRPr>
          </a:p>
          <a:p>
            <a:pPr marL="0" lvl="1" indent="0" eaLnBrk="1" hangingPunct="1">
              <a:buNone/>
              <a:defRPr/>
            </a:pPr>
            <a:endParaRPr lang="en-US" altLang="zh-CN" sz="2400" dirty="0">
              <a:solidFill>
                <a:prstClr val="black"/>
              </a:solidFill>
              <a:latin typeface="Lucida Sans Unicode" panose="020B0602030504020204"/>
              <a:ea typeface="黑体" panose="02010609060101010101" pitchFamily="49" charset="-122"/>
            </a:endParaRPr>
          </a:p>
          <a:p>
            <a:pPr marL="0" lvl="1" indent="0" eaLnBrk="1" hangingPunct="1">
              <a:buNone/>
              <a:defRPr/>
            </a:pPr>
            <a:r>
              <a:rPr lang="zh-CN" altLang="en-US" sz="2400" dirty="0">
                <a:solidFill>
                  <a:prstClr val="black"/>
                </a:solidFill>
                <a:latin typeface="Lucida Sans Unicode" panose="020B0602030504020204"/>
                <a:ea typeface="黑体" panose="02010609060101010101" pitchFamily="49" charset="-122"/>
              </a:rPr>
              <a:t>      </a:t>
            </a:r>
            <a:endParaRPr lang="en-US" altLang="zh-CN" sz="2400" dirty="0">
              <a:solidFill>
                <a:prstClr val="black"/>
              </a:solidFill>
              <a:latin typeface="Lucida Sans Unicode" panose="020B0602030504020204"/>
              <a:ea typeface="黑体" panose="02010609060101010101" pitchFamily="49" charset="-122"/>
            </a:endParaRPr>
          </a:p>
          <a:p>
            <a:pPr marL="0" lvl="1" indent="0" eaLnBrk="1" hangingPunct="1">
              <a:buNone/>
              <a:defRPr/>
            </a:pPr>
            <a:r>
              <a:rPr lang="en-US" altLang="zh-CN" sz="2400" dirty="0">
                <a:solidFill>
                  <a:prstClr val="black"/>
                </a:solidFill>
                <a:latin typeface="Lucida Sans Unicode" panose="020B0602030504020204"/>
                <a:ea typeface="黑体" panose="02010609060101010101" pitchFamily="49" charset="-122"/>
              </a:rPr>
              <a:t>        </a:t>
            </a:r>
            <a:r>
              <a:rPr lang="zh-CN" altLang="en-US" sz="2400" dirty="0">
                <a:solidFill>
                  <a:prstClr val="black"/>
                </a:solidFill>
                <a:latin typeface="Lucida Sans Unicode" panose="020B0602030504020204"/>
                <a:ea typeface="黑体" panose="02010609060101010101" pitchFamily="49" charset="-122"/>
              </a:rPr>
              <a:t>如何确保源系统中的函数依赖和参照约束与目标系统中的匹配。如订单的折扣和订单内商品的折扣。</a:t>
            </a:r>
            <a:endParaRPr lang="en-US" altLang="zh-CN" sz="2400" dirty="0">
              <a:solidFill>
                <a:prstClr val="black"/>
              </a:solidFill>
              <a:latin typeface="Lucida Sans Unicode" panose="020B0602030504020204"/>
              <a:ea typeface="黑体" panose="02010609060101010101" pitchFamily="49" charset="-122"/>
            </a:endParaRPr>
          </a:p>
          <a:p>
            <a:pPr marL="0" lvl="1" indent="0" eaLnBrk="1" hangingPunct="1">
              <a:buNone/>
              <a:defRPr/>
            </a:pPr>
            <a:endParaRPr lang="en-US" altLang="zh-CN" sz="2400" dirty="0">
              <a:solidFill>
                <a:prstClr val="black"/>
              </a:solidFill>
              <a:latin typeface="Lucida Sans Unicode" panose="020B0602030504020204"/>
              <a:ea typeface="黑体" panose="02010609060101010101" pitchFamily="49" charset="-122"/>
            </a:endParaRPr>
          </a:p>
          <a:p>
            <a:pPr marL="342900" lvl="1" indent="0" eaLnBrk="1" hangingPunct="1">
              <a:buSzPct val="80000"/>
              <a:buNone/>
              <a:defRPr/>
            </a:pPr>
            <a:r>
              <a:rPr lang="en-US" altLang="zh-CN" sz="2400" dirty="0">
                <a:solidFill>
                  <a:prstClr val="black"/>
                </a:solidFill>
                <a:latin typeface="Lucida Sans Unicode" panose="020B0602030504020204"/>
                <a:ea typeface="黑体" panose="02010609060101010101" pitchFamily="49" charset="-122"/>
              </a:rPr>
              <a:t>	</a:t>
            </a:r>
          </a:p>
          <a:p>
            <a:pPr marL="0" lvl="1" indent="0" eaLnBrk="1" hangingPunct="1">
              <a:buNone/>
              <a:defRPr/>
            </a:pPr>
            <a:endParaRPr lang="en-US" altLang="zh-CN" sz="2400" dirty="0">
              <a:solidFill>
                <a:prstClr val="black"/>
              </a:solidFill>
              <a:latin typeface="Lucida Sans Unicode" panose="020B0602030504020204"/>
              <a:ea typeface="黑体" panose="02010609060101010101" pitchFamily="49" charset="-122"/>
            </a:endParaRPr>
          </a:p>
        </p:txBody>
      </p:sp>
      <p:grpSp>
        <p:nvGrpSpPr>
          <p:cNvPr id="3" name="组合 2"/>
          <p:cNvGrpSpPr/>
          <p:nvPr/>
        </p:nvGrpSpPr>
        <p:grpSpPr>
          <a:xfrm>
            <a:off x="1374227" y="2218866"/>
            <a:ext cx="7993063" cy="2316163"/>
            <a:chOff x="1333271" y="2935303"/>
            <a:chExt cx="7993063" cy="2316163"/>
          </a:xfrm>
        </p:grpSpPr>
        <p:pic>
          <p:nvPicPr>
            <p:cNvPr id="3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271" y="2935303"/>
              <a:ext cx="7993063" cy="231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AutoShape 7"/>
            <p:cNvSpPr>
              <a:spLocks noChangeArrowheads="1"/>
            </p:cNvSpPr>
            <p:nvPr/>
          </p:nvSpPr>
          <p:spPr bwMode="auto">
            <a:xfrm>
              <a:off x="4916259" y="3457591"/>
              <a:ext cx="720725" cy="287337"/>
            </a:xfrm>
            <a:prstGeom prst="leftRightArrow">
              <a:avLst>
                <a:gd name="adj1" fmla="val 50000"/>
                <a:gd name="adj2" fmla="val 50166"/>
              </a:avLst>
            </a:prstGeom>
            <a:solidFill>
              <a:srgbClr val="FF0000"/>
            </a:solidFill>
            <a:ln w="9525">
              <a:solidFill>
                <a:sysClr val="windowText" lastClr="000000"/>
              </a:solidFill>
              <a:miter lim="800000"/>
            </a:ln>
          </p:spPr>
          <p:txBody>
            <a:bodyPr wrap="none" anchor="ct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33" name="Oval 9"/>
            <p:cNvSpPr>
              <a:spLocks noChangeArrowheads="1"/>
            </p:cNvSpPr>
            <p:nvPr/>
          </p:nvSpPr>
          <p:spPr bwMode="auto">
            <a:xfrm>
              <a:off x="1585980" y="3565539"/>
              <a:ext cx="287337" cy="358775"/>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fontAlgn="base" hangingPunct="1">
                <a:spcBef>
                  <a:spcPct val="0"/>
                </a:spcBef>
                <a:spcAft>
                  <a:spcPct val="0"/>
                </a:spcAft>
                <a:buClrTx/>
                <a:buSzTx/>
                <a:buFontTx/>
                <a:buNone/>
              </a:pPr>
              <a:endParaRPr lang="zh-CN" altLang="en-US" sz="1800">
                <a:solidFill>
                  <a:prstClr val="black"/>
                </a:solidFill>
                <a:latin typeface="Arial" panose="020B0604020202020204" pitchFamily="34" charset="0"/>
                <a:ea typeface="宋体" panose="02010600030101010101" pitchFamily="2" charset="-122"/>
              </a:endParaRPr>
            </a:p>
          </p:txBody>
        </p:sp>
        <p:sp>
          <p:nvSpPr>
            <p:cNvPr id="34" name="Oval 10"/>
            <p:cNvSpPr>
              <a:spLocks noChangeArrowheads="1"/>
            </p:cNvSpPr>
            <p:nvPr/>
          </p:nvSpPr>
          <p:spPr bwMode="auto">
            <a:xfrm>
              <a:off x="5781446" y="3601259"/>
              <a:ext cx="1150938" cy="287337"/>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fontAlgn="base" hangingPunct="1">
                <a:spcBef>
                  <a:spcPct val="0"/>
                </a:spcBef>
                <a:spcAft>
                  <a:spcPct val="0"/>
                </a:spcAft>
                <a:buClrTx/>
                <a:buSzTx/>
                <a:buFontTx/>
                <a:buNone/>
              </a:pPr>
              <a:endParaRPr lang="zh-CN" altLang="en-US" sz="1800">
                <a:solidFill>
                  <a:prstClr val="black"/>
                </a:solidFill>
                <a:latin typeface="Arial" panose="020B0604020202020204" pitchFamily="34" charset="0"/>
                <a:ea typeface="宋体" panose="02010600030101010101" pitchFamily="2" charset="-122"/>
              </a:endParaRPr>
            </a:p>
          </p:txBody>
        </p:sp>
        <p:sp>
          <p:nvSpPr>
            <p:cNvPr id="35" name="Line 11"/>
            <p:cNvSpPr>
              <a:spLocks noChangeShapeType="1"/>
            </p:cNvSpPr>
            <p:nvPr/>
          </p:nvSpPr>
          <p:spPr bwMode="auto">
            <a:xfrm>
              <a:off x="2755671" y="3881656"/>
              <a:ext cx="863600" cy="0"/>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a:solidFill>
                  <a:prstClr val="black"/>
                </a:solidFill>
                <a:latin typeface="Arial" panose="020B0604020202020204" pitchFamily="34" charset="0"/>
                <a:ea typeface="宋体" panose="02010600030101010101" pitchFamily="2" charset="-122"/>
              </a:endParaRPr>
            </a:p>
          </p:txBody>
        </p:sp>
        <p:sp>
          <p:nvSpPr>
            <p:cNvPr id="36" name="Line 12"/>
            <p:cNvSpPr>
              <a:spLocks noChangeShapeType="1"/>
            </p:cNvSpPr>
            <p:nvPr/>
          </p:nvSpPr>
          <p:spPr bwMode="auto">
            <a:xfrm>
              <a:off x="7017225" y="3888596"/>
              <a:ext cx="863600" cy="0"/>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a:solidFill>
                  <a:prstClr val="black"/>
                </a:solidFill>
                <a:latin typeface="Arial" panose="020B0604020202020204" pitchFamily="34" charset="0"/>
                <a:ea typeface="宋体" panose="02010600030101010101" pitchFamily="2" charset="-122"/>
              </a:endParaRPr>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2297324" y="1526672"/>
            <a:ext cx="8229600" cy="4191000"/>
          </a:xfrm>
          <a:prstGeom prst="rect">
            <a:avLst/>
          </a:prstGeom>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eaLnBrk="1" hangingPunct="1">
              <a:lnSpc>
                <a:spcPct val="125000"/>
              </a:lnSpc>
              <a:tabLst>
                <a:tab pos="6178550" algn="l"/>
              </a:tabLst>
            </a:pPr>
            <a:r>
              <a:rPr lang="en-US" altLang="zh-CN" sz="3600" b="1" kern="0" dirty="0">
                <a:ea typeface="宋体" panose="02010600030101010101" pitchFamily="2" charset="-122"/>
              </a:rPr>
              <a:t>3.1 </a:t>
            </a:r>
            <a:r>
              <a:rPr lang="zh-CN" altLang="en-US" sz="3600" b="1" kern="0" dirty="0">
                <a:solidFill>
                  <a:srgbClr val="FF0000"/>
                </a:solidFill>
                <a:ea typeface="宋体" panose="02010600030101010101" pitchFamily="2" charset="-122"/>
              </a:rPr>
              <a:t>为什么数据需要预处理</a:t>
            </a:r>
            <a:endParaRPr lang="en-US" altLang="zh-CN" sz="3600" b="1" kern="0" dirty="0">
              <a:solidFill>
                <a:srgbClr val="FF0000"/>
              </a:solidFill>
              <a:ea typeface="宋体" panose="02010600030101010101" pitchFamily="2" charset="-122"/>
            </a:endParaRPr>
          </a:p>
          <a:p>
            <a:pPr eaLnBrk="1" hangingPunct="1">
              <a:lnSpc>
                <a:spcPct val="125000"/>
              </a:lnSpc>
              <a:tabLst>
                <a:tab pos="6178550" algn="l"/>
              </a:tabLst>
            </a:pPr>
            <a:r>
              <a:rPr lang="en-US" altLang="zh-CN" sz="3600" b="1" kern="0" dirty="0">
                <a:ea typeface="宋体" panose="02010600030101010101" pitchFamily="2" charset="-122"/>
              </a:rPr>
              <a:t>3.2 </a:t>
            </a:r>
            <a:r>
              <a:rPr lang="zh-CN" altLang="en-US" sz="3600" b="1" kern="0" dirty="0">
                <a:ea typeface="宋体" panose="02010600030101010101" pitchFamily="2" charset="-122"/>
              </a:rPr>
              <a:t>数据清理</a:t>
            </a:r>
            <a:endParaRPr lang="en-US" altLang="zh-CN" sz="3600" b="1" kern="0" dirty="0">
              <a:ea typeface="宋体" panose="02010600030101010101" pitchFamily="2" charset="-122"/>
            </a:endParaRPr>
          </a:p>
          <a:p>
            <a:pPr eaLnBrk="1" hangingPunct="1">
              <a:lnSpc>
                <a:spcPct val="125000"/>
              </a:lnSpc>
              <a:tabLst>
                <a:tab pos="6178550" algn="l"/>
              </a:tabLst>
            </a:pPr>
            <a:r>
              <a:rPr lang="en-US" altLang="zh-CN" sz="3600" b="1" kern="0" dirty="0">
                <a:ea typeface="宋体" panose="02010600030101010101" pitchFamily="2" charset="-122"/>
              </a:rPr>
              <a:t>3.3 </a:t>
            </a:r>
            <a:r>
              <a:rPr lang="zh-CN" altLang="en-US" sz="3600" b="1" kern="0" dirty="0">
                <a:ea typeface="宋体" panose="02010600030101010101" pitchFamily="2" charset="-122"/>
              </a:rPr>
              <a:t>数据集成</a:t>
            </a:r>
            <a:endParaRPr lang="en-US" altLang="zh-CN" sz="3600" b="1" kern="0" dirty="0">
              <a:ea typeface="宋体" panose="02010600030101010101" pitchFamily="2" charset="-122"/>
            </a:endParaRPr>
          </a:p>
          <a:p>
            <a:pPr eaLnBrk="1" hangingPunct="1">
              <a:lnSpc>
                <a:spcPct val="125000"/>
              </a:lnSpc>
              <a:tabLst>
                <a:tab pos="6178550" algn="l"/>
              </a:tabLst>
            </a:pPr>
            <a:r>
              <a:rPr lang="en-US" altLang="zh-CN" sz="3600" b="1" kern="0" dirty="0">
                <a:ea typeface="宋体" panose="02010600030101010101" pitchFamily="2" charset="-122"/>
              </a:rPr>
              <a:t>3.4 </a:t>
            </a:r>
            <a:r>
              <a:rPr lang="zh-CN" altLang="en-US" sz="3600" b="1" kern="0" dirty="0">
                <a:ea typeface="宋体" panose="02010600030101010101" pitchFamily="2" charset="-122"/>
              </a:rPr>
              <a:t>数据归约</a:t>
            </a:r>
            <a:endParaRPr lang="en-US" altLang="zh-CN" sz="3600" b="1" kern="0" dirty="0">
              <a:ea typeface="宋体" panose="02010600030101010101" pitchFamily="2" charset="-122"/>
            </a:endParaRPr>
          </a:p>
          <a:p>
            <a:pPr eaLnBrk="1" hangingPunct="1">
              <a:lnSpc>
                <a:spcPct val="125000"/>
              </a:lnSpc>
              <a:tabLst>
                <a:tab pos="6178550" algn="l"/>
              </a:tabLst>
            </a:pPr>
            <a:r>
              <a:rPr lang="en-US" altLang="zh-CN" sz="3600" b="1" kern="0" dirty="0">
                <a:ea typeface="宋体" panose="02010600030101010101" pitchFamily="2" charset="-122"/>
              </a:rPr>
              <a:t>3.5 </a:t>
            </a:r>
            <a:r>
              <a:rPr lang="zh-CN" altLang="en-US" sz="3600" b="1" kern="0" dirty="0">
                <a:ea typeface="宋体" panose="02010600030101010101" pitchFamily="2" charset="-122"/>
              </a:rPr>
              <a:t>数据变换与离散化</a:t>
            </a:r>
            <a:endParaRPr lang="en-US" altLang="zh-CN" sz="3600" b="1" kern="0" dirty="0">
              <a:ea typeface="宋体" panose="02010600030101010101" pitchFamily="2" charset="-122"/>
            </a:endParaRPr>
          </a:p>
          <a:p>
            <a:pPr eaLnBrk="1" hangingPunct="1">
              <a:lnSpc>
                <a:spcPct val="125000"/>
              </a:lnSpc>
              <a:tabLst>
                <a:tab pos="6178550" algn="l"/>
              </a:tabLst>
            </a:pPr>
            <a:r>
              <a:rPr lang="en-US" altLang="zh-CN" sz="3600" b="1" kern="0" dirty="0">
                <a:ea typeface="宋体" panose="02010600030101010101" pitchFamily="2" charset="-122"/>
              </a:rPr>
              <a:t>3.6 </a:t>
            </a:r>
            <a:r>
              <a:rPr lang="zh-CN" altLang="en-US" sz="3600" b="1" kern="0" dirty="0">
                <a:ea typeface="宋体" panose="02010600030101010101" pitchFamily="2" charset="-122"/>
              </a:rPr>
              <a:t>小结</a:t>
            </a:r>
            <a:endParaRPr lang="en-US" altLang="zh-CN" sz="3600" b="1" kern="0" dirty="0">
              <a:ea typeface="宋体" panose="02010600030101010101" pitchFamily="2" charset="-122"/>
            </a:endParaRPr>
          </a:p>
        </p:txBody>
      </p:sp>
      <p:sp>
        <p:nvSpPr>
          <p:cNvPr id="2" name="文本占位符 1"/>
          <p:cNvSpPr>
            <a:spLocks noGrp="1"/>
          </p:cNvSpPr>
          <p:nvPr>
            <p:ph type="body" sz="quarter" idx="10"/>
          </p:nvPr>
        </p:nvSpPr>
        <p:spPr>
          <a:prstGeom prst="rect">
            <a:avLst/>
          </a:prstGeom>
        </p:spPr>
        <p:txBody>
          <a:bodyPr/>
          <a:lstStyle/>
          <a:p>
            <a:pPr marL="0" indent="0" algn="ctr">
              <a:buNone/>
            </a:pPr>
            <a:r>
              <a:rPr lang="zh-CN" altLang="en-US" sz="4000" b="1" dirty="0"/>
              <a:t>提纲</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3.3</a:t>
            </a:r>
            <a:r>
              <a:rPr lang="zh-CN" altLang="en-US" sz="3200" u="sng" dirty="0"/>
              <a:t>数据集成</a:t>
            </a:r>
          </a:p>
        </p:txBody>
      </p:sp>
      <p:sp>
        <p:nvSpPr>
          <p:cNvPr id="8" name="Rectangle 3"/>
          <p:cNvSpPr txBox="1">
            <a:spLocks noChangeArrowheads="1"/>
          </p:cNvSpPr>
          <p:nvPr/>
        </p:nvSpPr>
        <p:spPr bwMode="auto">
          <a:xfrm>
            <a:off x="470829" y="1180943"/>
            <a:ext cx="11379340" cy="4993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marL="0" lvl="2" indent="-342900" eaLnBrk="1" hangingPunct="1">
              <a:buClr>
                <a:srgbClr val="00B0F0"/>
              </a:buClr>
              <a:buSzPct val="80000"/>
              <a:buFont typeface="Wingdings" panose="05000000000000000000" pitchFamily="2" charset="2"/>
              <a:buChar char="p"/>
              <a:defRPr/>
            </a:pPr>
            <a:r>
              <a:rPr lang="zh-CN" altLang="en-US" sz="3200" b="1" dirty="0">
                <a:solidFill>
                  <a:srgbClr val="0070C0"/>
                </a:solidFill>
              </a:rPr>
              <a:t>冗余和相关性分析</a:t>
            </a:r>
            <a:endParaRPr lang="en-US" altLang="zh-CN" sz="3200" b="1" dirty="0">
              <a:solidFill>
                <a:srgbClr val="0070C0"/>
              </a:solidFill>
            </a:endParaRPr>
          </a:p>
          <a:p>
            <a:pPr marL="0" lvl="1" indent="0" eaLnBrk="1" hangingPunct="1">
              <a:buNone/>
              <a:defRPr/>
            </a:pPr>
            <a:r>
              <a:rPr lang="zh-CN" altLang="en-US" dirty="0">
                <a:solidFill>
                  <a:prstClr val="black"/>
                </a:solidFill>
                <a:latin typeface="Lucida Sans Unicode" panose="020B0602030504020204"/>
                <a:ea typeface="黑体" panose="02010609060101010101" pitchFamily="49" charset="-122"/>
              </a:rPr>
              <a:t>          在数据集成时会经常遇到数据的冗余问题</a:t>
            </a:r>
            <a:endParaRPr lang="en-US" altLang="zh-CN" dirty="0">
              <a:solidFill>
                <a:prstClr val="black"/>
              </a:solidFill>
              <a:latin typeface="Lucida Sans Unicode" panose="020B0602030504020204"/>
              <a:ea typeface="黑体" panose="02010609060101010101" pitchFamily="49" charset="-122"/>
            </a:endParaRPr>
          </a:p>
          <a:p>
            <a:pPr marL="1200150" lvl="3" indent="-342900" eaLnBrk="1" hangingPunct="1">
              <a:buSzPct val="80000"/>
              <a:buFont typeface="Wingdings" panose="05000000000000000000" pitchFamily="2" charset="2"/>
              <a:buChar char="ü"/>
              <a:defRPr/>
            </a:pPr>
            <a:r>
              <a:rPr lang="zh-CN" altLang="en-US" sz="2400" dirty="0">
                <a:solidFill>
                  <a:prstClr val="black"/>
                </a:solidFill>
                <a:latin typeface="Lucida Sans Unicode" panose="020B0602030504020204"/>
                <a:ea typeface="黑体" panose="02010609060101010101" pitchFamily="49" charset="-122"/>
              </a:rPr>
              <a:t>同样的属性或对象在不同的数据库中拥有不同的名字，比如用户</a:t>
            </a:r>
            <a:r>
              <a:rPr lang="en-US" altLang="zh-CN" sz="2400" dirty="0">
                <a:solidFill>
                  <a:prstClr val="black"/>
                </a:solidFill>
                <a:latin typeface="Lucida Sans Unicode" panose="020B0602030504020204"/>
                <a:ea typeface="黑体" panose="02010609060101010101" pitchFamily="49" charset="-122"/>
              </a:rPr>
              <a:t>ID</a:t>
            </a:r>
          </a:p>
          <a:p>
            <a:pPr marL="1200150" lvl="3" indent="-342900" eaLnBrk="1" hangingPunct="1">
              <a:buSzPct val="80000"/>
              <a:buFont typeface="Wingdings" panose="05000000000000000000" pitchFamily="2" charset="2"/>
              <a:buChar char="ü"/>
              <a:defRPr/>
            </a:pPr>
            <a:r>
              <a:rPr lang="zh-CN" altLang="en-US" sz="2400" dirty="0">
                <a:solidFill>
                  <a:prstClr val="black"/>
                </a:solidFill>
                <a:latin typeface="Lucida Sans Unicode" panose="020B0602030504020204"/>
                <a:ea typeface="黑体" panose="02010609060101010101" pitchFamily="49" charset="-122"/>
              </a:rPr>
              <a:t>一个属性能通过其它属性推导得到，比如出生日期与年龄</a:t>
            </a:r>
            <a:r>
              <a:rPr lang="en-US" altLang="zh-CN" sz="2400" dirty="0">
                <a:solidFill>
                  <a:prstClr val="black"/>
                </a:solidFill>
                <a:latin typeface="Lucida Sans Unicode" panose="020B0602030504020204"/>
                <a:ea typeface="黑体" panose="02010609060101010101" pitchFamily="49" charset="-122"/>
              </a:rPr>
              <a:t>	</a:t>
            </a:r>
            <a:r>
              <a:rPr lang="en-US" altLang="zh-CN" dirty="0">
                <a:solidFill>
                  <a:prstClr val="black"/>
                </a:solidFill>
                <a:latin typeface="Lucida Sans Unicode" panose="020B0602030504020204"/>
                <a:ea typeface="黑体" panose="02010609060101010101" pitchFamily="49" charset="-122"/>
              </a:rPr>
              <a:t>	</a:t>
            </a:r>
          </a:p>
          <a:p>
            <a:pPr marL="0" lvl="1" indent="0" eaLnBrk="1" hangingPunct="1">
              <a:buNone/>
              <a:defRPr/>
            </a:pPr>
            <a:endParaRPr lang="en-US" altLang="zh-CN" sz="2400" dirty="0">
              <a:solidFill>
                <a:prstClr val="black"/>
              </a:solidFill>
              <a:latin typeface="Lucida Sans Unicode" panose="020B0602030504020204"/>
              <a:ea typeface="黑体" panose="02010609060101010101" pitchFamily="49" charset="-122"/>
            </a:endParaRPr>
          </a:p>
          <a:p>
            <a:pPr marL="0" lvl="2" indent="-342900" eaLnBrk="1" hangingPunct="1">
              <a:buClr>
                <a:srgbClr val="00B0F0"/>
              </a:buClr>
              <a:buSzPct val="80000"/>
              <a:buFont typeface="Wingdings" panose="05000000000000000000" pitchFamily="2" charset="2"/>
              <a:buChar char="p"/>
              <a:defRPr/>
            </a:pPr>
            <a:r>
              <a:rPr lang="zh-CN" altLang="en-US" sz="3200" b="1" dirty="0">
                <a:solidFill>
                  <a:srgbClr val="0070C0"/>
                </a:solidFill>
              </a:rPr>
              <a:t>卡方检验</a:t>
            </a:r>
            <a:r>
              <a:rPr lang="en-US" altLang="zh-CN" sz="3200" b="1" dirty="0">
                <a:solidFill>
                  <a:srgbClr val="0070C0"/>
                </a:solidFill>
              </a:rPr>
              <a:t>-</a:t>
            </a:r>
            <a:r>
              <a:rPr lang="zh-CN" altLang="en-US" sz="3200" b="1" dirty="0">
                <a:solidFill>
                  <a:srgbClr val="0070C0"/>
                </a:solidFill>
              </a:rPr>
              <a:t>标称属性</a:t>
            </a:r>
            <a:endParaRPr lang="en-US" altLang="zh-CN" sz="3200" b="1" dirty="0">
              <a:solidFill>
                <a:srgbClr val="0070C0"/>
              </a:solidFill>
            </a:endParaRPr>
          </a:p>
          <a:p>
            <a:pPr marL="0" lvl="2" indent="-342900" eaLnBrk="1" hangingPunct="1">
              <a:buClr>
                <a:srgbClr val="00B0F0"/>
              </a:buClr>
              <a:buSzPct val="80000"/>
              <a:buFont typeface="Wingdings" panose="05000000000000000000" pitchFamily="2" charset="2"/>
              <a:buChar char="p"/>
              <a:defRPr/>
            </a:pPr>
            <a:endParaRPr lang="en-US" altLang="zh-CN" sz="3200" b="1" dirty="0">
              <a:solidFill>
                <a:srgbClr val="0070C0"/>
              </a:solidFill>
            </a:endParaRPr>
          </a:p>
          <a:p>
            <a:pPr marL="0" lvl="2" indent="-342900" eaLnBrk="1" hangingPunct="1">
              <a:buClr>
                <a:srgbClr val="00B0F0"/>
              </a:buClr>
              <a:buSzPct val="80000"/>
              <a:buFont typeface="Wingdings" panose="05000000000000000000" pitchFamily="2" charset="2"/>
              <a:buChar char="p"/>
              <a:defRPr/>
            </a:pPr>
            <a:r>
              <a:rPr lang="zh-CN" altLang="en-US" sz="3200" b="1" dirty="0">
                <a:solidFill>
                  <a:srgbClr val="0070C0"/>
                </a:solidFill>
              </a:rPr>
              <a:t>相关系数</a:t>
            </a:r>
            <a:r>
              <a:rPr lang="en-US" altLang="zh-CN" sz="3200" b="1" dirty="0">
                <a:solidFill>
                  <a:srgbClr val="0070C0"/>
                </a:solidFill>
              </a:rPr>
              <a:t>-</a:t>
            </a:r>
            <a:r>
              <a:rPr lang="zh-CN" altLang="en-US" sz="3200" b="1" dirty="0">
                <a:solidFill>
                  <a:srgbClr val="0070C0"/>
                </a:solidFill>
              </a:rPr>
              <a:t>数值属性</a:t>
            </a:r>
            <a:endParaRPr lang="en-US" altLang="zh-CN" sz="3200" b="1" dirty="0">
              <a:solidFill>
                <a:srgbClr val="0070C0"/>
              </a:solidFill>
            </a:endParaRPr>
          </a:p>
          <a:p>
            <a:pPr marL="0" lvl="1" indent="0" eaLnBrk="1" hangingPunct="1">
              <a:buNone/>
              <a:defRPr/>
            </a:pPr>
            <a:endParaRPr lang="en-US" altLang="zh-CN" sz="2400" dirty="0">
              <a:solidFill>
                <a:prstClr val="black"/>
              </a:solidFill>
              <a:latin typeface="Lucida Sans Unicode" panose="020B0602030504020204"/>
              <a:ea typeface="黑体" panose="02010609060101010101" pitchFamily="49" charset="-122"/>
            </a:endParaRPr>
          </a:p>
          <a:p>
            <a:pPr marL="0" lvl="1" indent="0" eaLnBrk="1" hangingPunct="1">
              <a:buNone/>
              <a:defRPr/>
            </a:pPr>
            <a:endParaRPr lang="en-US" altLang="zh-CN" sz="2400" dirty="0">
              <a:solidFill>
                <a:prstClr val="black"/>
              </a:solidFill>
              <a:latin typeface="Lucida Sans Unicode" panose="020B0602030504020204"/>
              <a:ea typeface="黑体" panose="02010609060101010101" pitchFamily="49" charset="-122"/>
            </a:endParaRPr>
          </a:p>
          <a:p>
            <a:pPr marL="0" lvl="1" indent="0" eaLnBrk="1" hangingPunct="1">
              <a:buNone/>
              <a:defRPr/>
            </a:pPr>
            <a:endParaRPr lang="en-US" altLang="zh-CN" sz="2400" dirty="0">
              <a:solidFill>
                <a:prstClr val="black"/>
              </a:solidFill>
              <a:latin typeface="Lucida Sans Unicode" panose="020B0602030504020204"/>
              <a:ea typeface="黑体" panose="02010609060101010101" pitchFamily="49" charset="-122"/>
            </a:endParaRPr>
          </a:p>
          <a:p>
            <a:pPr marL="0" lvl="1" indent="0" eaLnBrk="1" hangingPunct="1">
              <a:buNone/>
              <a:defRPr/>
            </a:pPr>
            <a:endParaRPr lang="en-US" altLang="zh-CN" sz="2400" dirty="0">
              <a:solidFill>
                <a:prstClr val="black"/>
              </a:solidFill>
              <a:latin typeface="Lucida Sans Unicode" panose="020B0602030504020204"/>
              <a:ea typeface="黑体" panose="02010609060101010101" pitchFamily="49" charset="-122"/>
            </a:endParaRPr>
          </a:p>
          <a:p>
            <a:pPr marL="0" lvl="1" indent="0" eaLnBrk="1" hangingPunct="1">
              <a:buNone/>
              <a:defRPr/>
            </a:pPr>
            <a:r>
              <a:rPr lang="zh-CN" altLang="en-US" sz="2400" dirty="0">
                <a:solidFill>
                  <a:prstClr val="black"/>
                </a:solidFill>
                <a:latin typeface="Lucida Sans Unicode" panose="020B0602030504020204"/>
                <a:ea typeface="黑体" panose="02010609060101010101" pitchFamily="49" charset="-122"/>
              </a:rPr>
              <a:t>       </a:t>
            </a:r>
            <a:endParaRPr lang="en-US" altLang="zh-CN" sz="2400" dirty="0">
              <a:solidFill>
                <a:prstClr val="black"/>
              </a:solidFill>
              <a:latin typeface="Lucida Sans Unicode" panose="020B0602030504020204"/>
              <a:ea typeface="黑体" panose="02010609060101010101" pitchFamily="49" charset="-122"/>
            </a:endParaRPr>
          </a:p>
          <a:p>
            <a:pPr marL="0" lvl="1" indent="0" eaLnBrk="1" hangingPunct="1">
              <a:buNone/>
              <a:defRPr/>
            </a:pPr>
            <a:endParaRPr lang="en-US" altLang="zh-CN" sz="2400" dirty="0">
              <a:solidFill>
                <a:prstClr val="black"/>
              </a:solidFill>
              <a:latin typeface="Lucida Sans Unicode" panose="020B0602030504020204"/>
              <a:ea typeface="黑体" panose="02010609060101010101" pitchFamily="49" charset="-122"/>
            </a:endParaRPr>
          </a:p>
          <a:p>
            <a:pPr marL="342900" lvl="1" indent="0" eaLnBrk="1" hangingPunct="1">
              <a:buSzPct val="80000"/>
              <a:buNone/>
              <a:defRPr/>
            </a:pPr>
            <a:r>
              <a:rPr lang="en-US" altLang="zh-CN" sz="2400" dirty="0">
                <a:solidFill>
                  <a:prstClr val="black"/>
                </a:solidFill>
                <a:latin typeface="Lucida Sans Unicode" panose="020B0602030504020204"/>
                <a:ea typeface="黑体" panose="02010609060101010101" pitchFamily="49" charset="-122"/>
              </a:rPr>
              <a:t>	</a:t>
            </a:r>
          </a:p>
          <a:p>
            <a:pPr marL="0" lvl="1" indent="0" eaLnBrk="1" hangingPunct="1">
              <a:buNone/>
              <a:defRPr/>
            </a:pPr>
            <a:endParaRPr lang="en-US" altLang="zh-CN" sz="2400" dirty="0">
              <a:solidFill>
                <a:prstClr val="black"/>
              </a:solidFill>
              <a:latin typeface="Lucida Sans Unicode" panose="020B0602030504020204"/>
              <a:ea typeface="黑体" panose="02010609060101010101" pitchFamily="49" charset="-122"/>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3.3</a:t>
            </a:r>
            <a:r>
              <a:rPr lang="zh-CN" altLang="en-US" sz="3200" u="sng" dirty="0"/>
              <a:t>数据集成</a:t>
            </a:r>
          </a:p>
        </p:txBody>
      </p:sp>
      <p:sp>
        <p:nvSpPr>
          <p:cNvPr id="8" name="Rectangle 3"/>
          <p:cNvSpPr txBox="1">
            <a:spLocks noChangeArrowheads="1"/>
          </p:cNvSpPr>
          <p:nvPr/>
        </p:nvSpPr>
        <p:spPr bwMode="auto">
          <a:xfrm>
            <a:off x="470535" y="1181100"/>
            <a:ext cx="11621135" cy="5433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marL="0" lvl="2" indent="-342900" eaLnBrk="1" hangingPunct="1">
              <a:buClr>
                <a:srgbClr val="00B0F0"/>
              </a:buClr>
              <a:buSzPct val="80000"/>
              <a:buFont typeface="Wingdings" panose="05000000000000000000" pitchFamily="2" charset="2"/>
              <a:buChar char="p"/>
              <a:defRPr/>
            </a:pPr>
            <a:r>
              <a:rPr lang="zh-CN" altLang="en-US" sz="2800" b="1" dirty="0">
                <a:solidFill>
                  <a:srgbClr val="0070C0"/>
                </a:solidFill>
              </a:rPr>
              <a:t>卡方检验</a:t>
            </a:r>
            <a:r>
              <a:rPr lang="en-US" altLang="zh-CN" sz="2800" b="1" dirty="0">
                <a:solidFill>
                  <a:srgbClr val="0070C0"/>
                </a:solidFill>
              </a:rPr>
              <a:t>-</a:t>
            </a:r>
            <a:r>
              <a:rPr lang="zh-CN" altLang="en-US" sz="2800" b="1" dirty="0">
                <a:solidFill>
                  <a:srgbClr val="0070C0"/>
                </a:solidFill>
              </a:rPr>
              <a:t>标称属性</a:t>
            </a:r>
            <a:endParaRPr lang="en-US" altLang="zh-CN" sz="2800" b="1" dirty="0">
              <a:solidFill>
                <a:srgbClr val="0070C0"/>
              </a:solidFill>
            </a:endParaRPr>
          </a:p>
          <a:p>
            <a:pPr marL="400050" lvl="2" indent="0" eaLnBrk="1" hangingPunct="1">
              <a:buClr>
                <a:srgbClr val="00B0F0"/>
              </a:buClr>
              <a:buSzPct val="80000"/>
              <a:buNone/>
              <a:defRPr/>
            </a:pPr>
            <a:r>
              <a:rPr lang="en-US" altLang="zh-CN" sz="2800" b="1" dirty="0">
                <a:solidFill>
                  <a:srgbClr val="0070C0"/>
                </a:solidFill>
              </a:rPr>
              <a:t>     </a:t>
            </a:r>
            <a:r>
              <a:rPr lang="zh-CN" altLang="en-US" sz="2800" dirty="0"/>
              <a:t>对于标称属性</a:t>
            </a:r>
            <a:r>
              <a:rPr lang="en-US" altLang="zh-CN" sz="2800" dirty="0"/>
              <a:t>A</a:t>
            </a:r>
            <a:r>
              <a:rPr lang="zh-CN" altLang="en-US" sz="2800" dirty="0"/>
              <a:t>和</a:t>
            </a:r>
            <a:r>
              <a:rPr lang="en-US" altLang="zh-CN" sz="2800" dirty="0"/>
              <a:t>B</a:t>
            </a:r>
            <a:r>
              <a:rPr lang="zh-CN" altLang="en-US" sz="2800" dirty="0"/>
              <a:t>，假设</a:t>
            </a:r>
            <a:r>
              <a:rPr lang="en-US" altLang="zh-CN" sz="2800" dirty="0"/>
              <a:t>A</a:t>
            </a:r>
            <a:r>
              <a:rPr lang="zh-CN" altLang="en-US" sz="2800" dirty="0"/>
              <a:t>有</a:t>
            </a:r>
            <a:r>
              <a:rPr lang="en-US" altLang="zh-CN" sz="2800" dirty="0"/>
              <a:t>c</a:t>
            </a:r>
            <a:r>
              <a:rPr lang="zh-CN" altLang="en-US" sz="2800" dirty="0"/>
              <a:t>个不同的值</a:t>
            </a:r>
            <a:r>
              <a:rPr lang="en-US" altLang="zh-CN" sz="2800" dirty="0"/>
              <a:t>a</a:t>
            </a:r>
            <a:r>
              <a:rPr lang="en-US" altLang="zh-CN" sz="2800" baseline="-25000" dirty="0"/>
              <a:t>1</a:t>
            </a:r>
            <a:r>
              <a:rPr lang="zh-CN" altLang="en-US" sz="2800" dirty="0"/>
              <a:t>，</a:t>
            </a:r>
            <a:r>
              <a:rPr lang="en-US" altLang="zh-CN" sz="2800" dirty="0"/>
              <a:t>a</a:t>
            </a:r>
            <a:r>
              <a:rPr lang="en-US" altLang="zh-CN" sz="2800" baseline="-25000" dirty="0"/>
              <a:t>2</a:t>
            </a:r>
            <a:r>
              <a:rPr lang="zh-CN" altLang="en-US" sz="2800" dirty="0"/>
              <a:t>，</a:t>
            </a:r>
            <a:r>
              <a:rPr lang="en-US" altLang="zh-CN" sz="2800" dirty="0"/>
              <a:t>…</a:t>
            </a:r>
            <a:r>
              <a:rPr lang="zh-CN" altLang="en-US" sz="2800" dirty="0"/>
              <a:t>，</a:t>
            </a:r>
            <a:r>
              <a:rPr lang="en-US" altLang="zh-CN" sz="2800" dirty="0"/>
              <a:t>a</a:t>
            </a:r>
            <a:r>
              <a:rPr lang="en-US" altLang="zh-CN" sz="2800" baseline="-25000" dirty="0"/>
              <a:t>c</a:t>
            </a:r>
            <a:r>
              <a:rPr lang="zh-CN" altLang="en-US" sz="2800" dirty="0"/>
              <a:t>，</a:t>
            </a:r>
            <a:r>
              <a:rPr lang="en-US" altLang="zh-CN" sz="2800" dirty="0"/>
              <a:t>B</a:t>
            </a:r>
            <a:r>
              <a:rPr lang="zh-CN" altLang="en-US" sz="2800" dirty="0"/>
              <a:t>有</a:t>
            </a:r>
            <a:r>
              <a:rPr lang="en-US" altLang="zh-CN" sz="2800" dirty="0"/>
              <a:t>r</a:t>
            </a:r>
            <a:r>
              <a:rPr lang="zh-CN" altLang="en-US" sz="2800" dirty="0"/>
              <a:t>个不同的取值</a:t>
            </a:r>
            <a:r>
              <a:rPr lang="en-US" altLang="zh-CN" sz="2800" dirty="0"/>
              <a:t>b</a:t>
            </a:r>
            <a:r>
              <a:rPr lang="en-US" altLang="zh-CN" sz="2800" baseline="-25000" dirty="0"/>
              <a:t>1</a:t>
            </a:r>
            <a:r>
              <a:rPr lang="zh-CN" altLang="en-US" sz="2800" dirty="0"/>
              <a:t>，</a:t>
            </a:r>
            <a:r>
              <a:rPr lang="en-US" altLang="zh-CN" sz="2800" dirty="0"/>
              <a:t>b</a:t>
            </a:r>
            <a:r>
              <a:rPr lang="en-US" altLang="zh-CN" sz="2800" baseline="-25000" dirty="0"/>
              <a:t>2</a:t>
            </a:r>
            <a:r>
              <a:rPr lang="zh-CN" altLang="en-US" sz="2800" dirty="0"/>
              <a:t>，</a:t>
            </a:r>
            <a:r>
              <a:rPr lang="en-US" altLang="zh-CN" sz="2800" dirty="0"/>
              <a:t>…</a:t>
            </a:r>
            <a:r>
              <a:rPr lang="zh-CN" altLang="en-US" sz="2800" dirty="0"/>
              <a:t>，</a:t>
            </a:r>
            <a:r>
              <a:rPr lang="en-US" altLang="zh-CN" sz="2800" dirty="0" err="1"/>
              <a:t>b</a:t>
            </a:r>
            <a:r>
              <a:rPr lang="en-US" altLang="zh-CN" sz="2800" baseline="-25000" dirty="0" err="1"/>
              <a:t>r</a:t>
            </a:r>
            <a:r>
              <a:rPr lang="zh-CN" altLang="en-US" sz="2800" dirty="0"/>
              <a:t>。用</a:t>
            </a:r>
            <a:r>
              <a:rPr lang="en-US" altLang="zh-CN" sz="2800" dirty="0"/>
              <a:t>A</a:t>
            </a:r>
            <a:r>
              <a:rPr lang="zh-CN" altLang="en-US" sz="2800" dirty="0"/>
              <a:t>和</a:t>
            </a:r>
            <a:r>
              <a:rPr lang="en-US" altLang="zh-CN" sz="2800" dirty="0"/>
              <a:t>B</a:t>
            </a:r>
            <a:r>
              <a:rPr lang="zh-CN" altLang="en-US" sz="2800" dirty="0"/>
              <a:t>描述的数据元组可以用一个相依表描述。通过相依表计算卡方值：</a:t>
            </a:r>
            <a:endParaRPr lang="en-US" altLang="zh-CN" sz="2800" dirty="0"/>
          </a:p>
          <a:p>
            <a:pPr marL="400050" lvl="2" indent="0" eaLnBrk="1" hangingPunct="1">
              <a:buClr>
                <a:srgbClr val="00B0F0"/>
              </a:buClr>
              <a:buSzPct val="80000"/>
              <a:buNone/>
              <a:defRPr/>
            </a:pPr>
            <a:endParaRPr lang="en-US" altLang="zh-CN" sz="2800" b="1" dirty="0">
              <a:solidFill>
                <a:srgbClr val="0070C0"/>
              </a:solidFill>
            </a:endParaRPr>
          </a:p>
          <a:p>
            <a:pPr marL="400050" lvl="2" indent="0" eaLnBrk="1" hangingPunct="1">
              <a:buClr>
                <a:srgbClr val="00B0F0"/>
              </a:buClr>
              <a:buSzPct val="80000"/>
              <a:buNone/>
              <a:defRPr/>
            </a:pPr>
            <a:endParaRPr lang="en-US" altLang="zh-CN" sz="2800" b="1" dirty="0">
              <a:solidFill>
                <a:srgbClr val="0070C0"/>
              </a:solidFill>
            </a:endParaRPr>
          </a:p>
          <a:p>
            <a:pPr marL="400050" lvl="2" indent="0" eaLnBrk="1" hangingPunct="1">
              <a:buClr>
                <a:srgbClr val="00B0F0"/>
              </a:buClr>
              <a:buSzPct val="80000"/>
              <a:buNone/>
              <a:defRPr/>
            </a:pPr>
            <a:r>
              <a:rPr lang="zh-CN" altLang="en-US" sz="2800" b="1" dirty="0">
                <a:solidFill>
                  <a:srgbClr val="0070C0"/>
                </a:solidFill>
              </a:rPr>
              <a:t>其中，</a:t>
            </a:r>
            <a:r>
              <a:rPr lang="en-US" altLang="zh-CN" sz="2800" b="1" dirty="0" err="1">
                <a:solidFill>
                  <a:srgbClr val="0070C0"/>
                </a:solidFill>
              </a:rPr>
              <a:t>o</a:t>
            </a:r>
            <a:r>
              <a:rPr lang="en-US" altLang="zh-CN" sz="2800" b="1" baseline="-25000" dirty="0" err="1">
                <a:solidFill>
                  <a:srgbClr val="0070C0"/>
                </a:solidFill>
              </a:rPr>
              <a:t>ij</a:t>
            </a:r>
            <a:r>
              <a:rPr lang="zh-CN" altLang="en-US" sz="2800" b="1" dirty="0">
                <a:solidFill>
                  <a:srgbClr val="0070C0"/>
                </a:solidFill>
              </a:rPr>
              <a:t>和</a:t>
            </a:r>
            <a:r>
              <a:rPr lang="en-US" altLang="zh-CN" sz="2800" b="1" dirty="0" err="1">
                <a:solidFill>
                  <a:srgbClr val="0070C0"/>
                </a:solidFill>
              </a:rPr>
              <a:t>e</a:t>
            </a:r>
            <a:r>
              <a:rPr lang="en-US" altLang="zh-CN" sz="2800" b="1" baseline="-25000" dirty="0" err="1">
                <a:solidFill>
                  <a:srgbClr val="0070C0"/>
                </a:solidFill>
              </a:rPr>
              <a:t>ij</a:t>
            </a:r>
            <a:r>
              <a:rPr lang="zh-CN" altLang="en-US" sz="2800" b="1" dirty="0">
                <a:solidFill>
                  <a:srgbClr val="0070C0"/>
                </a:solidFill>
              </a:rPr>
              <a:t>分别为观测频度和期望频度。</a:t>
            </a:r>
            <a:endParaRPr lang="en-US" altLang="zh-CN" sz="2800" b="1" dirty="0">
              <a:solidFill>
                <a:srgbClr val="0070C0"/>
              </a:solidFill>
            </a:endParaRPr>
          </a:p>
          <a:p>
            <a:pPr marL="0" lvl="1" indent="0" eaLnBrk="1" hangingPunct="1">
              <a:buNone/>
              <a:defRPr/>
            </a:pPr>
            <a:endParaRPr lang="en-US" altLang="zh-CN" sz="2000" dirty="0">
              <a:solidFill>
                <a:prstClr val="black"/>
              </a:solidFill>
              <a:latin typeface="Lucida Sans Unicode" panose="020B0602030504020204"/>
              <a:ea typeface="黑体" panose="02010609060101010101" pitchFamily="49" charset="-122"/>
            </a:endParaRPr>
          </a:p>
          <a:p>
            <a:pPr marL="0" lvl="1" indent="0" eaLnBrk="1" hangingPunct="1">
              <a:buNone/>
              <a:defRPr/>
            </a:pPr>
            <a:endParaRPr lang="en-US" altLang="zh-CN" sz="2000" dirty="0">
              <a:solidFill>
                <a:prstClr val="black"/>
              </a:solidFill>
              <a:latin typeface="Lucida Sans Unicode" panose="020B0602030504020204"/>
              <a:ea typeface="黑体" panose="02010609060101010101" pitchFamily="49" charset="-122"/>
            </a:endParaRPr>
          </a:p>
          <a:p>
            <a:pPr marL="0" lvl="1" indent="0" eaLnBrk="1" hangingPunct="1">
              <a:buNone/>
              <a:defRPr/>
            </a:pPr>
            <a:endParaRPr lang="en-US" altLang="zh-CN" sz="2000" dirty="0">
              <a:solidFill>
                <a:prstClr val="black"/>
              </a:solidFill>
              <a:latin typeface="Lucida Sans Unicode" panose="020B0602030504020204"/>
              <a:ea typeface="黑体" panose="02010609060101010101" pitchFamily="49" charset="-122"/>
            </a:endParaRPr>
          </a:p>
          <a:p>
            <a:pPr marL="0" lvl="1" indent="0" eaLnBrk="1" hangingPunct="1">
              <a:buNone/>
              <a:defRPr/>
            </a:pPr>
            <a:endParaRPr lang="en-US" altLang="zh-CN" sz="2000" dirty="0">
              <a:solidFill>
                <a:prstClr val="black"/>
              </a:solidFill>
              <a:latin typeface="Lucida Sans Unicode" panose="020B0602030504020204"/>
              <a:ea typeface="黑体" panose="02010609060101010101" pitchFamily="49" charset="-122"/>
            </a:endParaRPr>
          </a:p>
          <a:p>
            <a:pPr marL="0" lvl="1" indent="0" eaLnBrk="1" hangingPunct="1">
              <a:buNone/>
              <a:defRPr/>
            </a:pPr>
            <a:r>
              <a:rPr lang="zh-CN" altLang="en-US" sz="2000" dirty="0">
                <a:solidFill>
                  <a:prstClr val="black"/>
                </a:solidFill>
                <a:latin typeface="Lucida Sans Unicode" panose="020B0602030504020204"/>
                <a:ea typeface="黑体" panose="02010609060101010101" pitchFamily="49" charset="-122"/>
              </a:rPr>
              <a:t>       </a:t>
            </a:r>
            <a:endParaRPr lang="en-US" altLang="zh-CN" sz="2000" dirty="0">
              <a:solidFill>
                <a:prstClr val="black"/>
              </a:solidFill>
              <a:latin typeface="Lucida Sans Unicode" panose="020B0602030504020204"/>
              <a:ea typeface="黑体" panose="02010609060101010101" pitchFamily="49" charset="-122"/>
            </a:endParaRPr>
          </a:p>
          <a:p>
            <a:pPr marL="0" lvl="1" indent="0" eaLnBrk="1" hangingPunct="1">
              <a:buNone/>
              <a:defRPr/>
            </a:pPr>
            <a:endParaRPr lang="en-US" altLang="zh-CN" sz="2000" dirty="0">
              <a:solidFill>
                <a:prstClr val="black"/>
              </a:solidFill>
              <a:latin typeface="Lucida Sans Unicode" panose="020B0602030504020204"/>
              <a:ea typeface="黑体" panose="02010609060101010101" pitchFamily="49" charset="-122"/>
            </a:endParaRPr>
          </a:p>
          <a:p>
            <a:pPr marL="342900" lvl="1" indent="0" eaLnBrk="1" hangingPunct="1">
              <a:buSzPct val="80000"/>
              <a:buNone/>
              <a:defRPr/>
            </a:pPr>
            <a:r>
              <a:rPr lang="en-US" altLang="zh-CN" sz="2000" dirty="0">
                <a:solidFill>
                  <a:prstClr val="black"/>
                </a:solidFill>
                <a:latin typeface="Lucida Sans Unicode" panose="020B0602030504020204"/>
                <a:ea typeface="黑体" panose="02010609060101010101" pitchFamily="49" charset="-122"/>
              </a:rPr>
              <a:t>	</a:t>
            </a:r>
          </a:p>
          <a:p>
            <a:pPr marL="0" lvl="1" indent="0" eaLnBrk="1" hangingPunct="1">
              <a:buNone/>
              <a:defRPr/>
            </a:pPr>
            <a:endParaRPr lang="en-US" altLang="zh-CN" sz="2000" dirty="0">
              <a:solidFill>
                <a:prstClr val="black"/>
              </a:solidFill>
              <a:latin typeface="Lucida Sans Unicode" panose="020B0602030504020204"/>
              <a:ea typeface="黑体" panose="02010609060101010101" pitchFamily="49" charset="-122"/>
            </a:endParaRPr>
          </a:p>
        </p:txBody>
      </p:sp>
      <p:graphicFrame>
        <p:nvGraphicFramePr>
          <p:cNvPr id="3" name="对象 2"/>
          <p:cNvGraphicFramePr>
            <a:graphicFrameLocks noChangeAspect="1"/>
          </p:cNvGraphicFramePr>
          <p:nvPr/>
        </p:nvGraphicFramePr>
        <p:xfrm>
          <a:off x="3967163" y="3017838"/>
          <a:ext cx="2941637" cy="1096962"/>
        </p:xfrm>
        <a:graphic>
          <a:graphicData uri="http://schemas.openxmlformats.org/presentationml/2006/ole">
            <mc:AlternateContent xmlns:mc="http://schemas.openxmlformats.org/markup-compatibility/2006">
              <mc:Choice xmlns:v="urn:schemas-microsoft-com:vml" Requires="v">
                <p:oleObj spid="_x0000_s76834" name="Equation" r:id="rId4" imgW="32004000" imgH="11582400" progId="Equation.DSMT4">
                  <p:embed/>
                </p:oleObj>
              </mc:Choice>
              <mc:Fallback>
                <p:oleObj name="Equation" r:id="rId4" imgW="32004000" imgH="11582400" progId="Equation.DSMT4">
                  <p:embed/>
                  <p:pic>
                    <p:nvPicPr>
                      <p:cNvPr id="0" name="Object 4"/>
                      <p:cNvPicPr>
                        <a:picLocks noChangeAspect="1" noChangeArrowheads="1"/>
                      </p:cNvPicPr>
                      <p:nvPr/>
                    </p:nvPicPr>
                    <p:blipFill>
                      <a:blip r:embed="rId5"/>
                      <a:srcRect/>
                      <a:stretch>
                        <a:fillRect/>
                      </a:stretch>
                    </p:blipFill>
                    <p:spPr bwMode="auto">
                      <a:xfrm>
                        <a:off x="3967163" y="3017838"/>
                        <a:ext cx="2941637" cy="1096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表格 4"/>
          <p:cNvGraphicFramePr>
            <a:graphicFrameLocks noGrp="1"/>
          </p:cNvGraphicFramePr>
          <p:nvPr/>
        </p:nvGraphicFramePr>
        <p:xfrm>
          <a:off x="3736758" y="4612934"/>
          <a:ext cx="4634245" cy="1863280"/>
        </p:xfrm>
        <a:graphic>
          <a:graphicData uri="http://schemas.openxmlformats.org/drawingml/2006/table">
            <a:tbl>
              <a:tblPr firstRow="1" bandRow="1">
                <a:tableStyleId>{5C22544A-7EE6-4342-B048-85BDC9FD1C3A}</a:tableStyleId>
              </a:tblPr>
              <a:tblGrid>
                <a:gridCol w="926849">
                  <a:extLst>
                    <a:ext uri="{9D8B030D-6E8A-4147-A177-3AD203B41FA5}">
                      <a16:colId xmlns:a16="http://schemas.microsoft.com/office/drawing/2014/main" val="20000"/>
                    </a:ext>
                  </a:extLst>
                </a:gridCol>
                <a:gridCol w="926849">
                  <a:extLst>
                    <a:ext uri="{9D8B030D-6E8A-4147-A177-3AD203B41FA5}">
                      <a16:colId xmlns:a16="http://schemas.microsoft.com/office/drawing/2014/main" val="20001"/>
                    </a:ext>
                  </a:extLst>
                </a:gridCol>
                <a:gridCol w="926849">
                  <a:extLst>
                    <a:ext uri="{9D8B030D-6E8A-4147-A177-3AD203B41FA5}">
                      <a16:colId xmlns:a16="http://schemas.microsoft.com/office/drawing/2014/main" val="20002"/>
                    </a:ext>
                  </a:extLst>
                </a:gridCol>
                <a:gridCol w="926849">
                  <a:extLst>
                    <a:ext uri="{9D8B030D-6E8A-4147-A177-3AD203B41FA5}">
                      <a16:colId xmlns:a16="http://schemas.microsoft.com/office/drawing/2014/main" val="20003"/>
                    </a:ext>
                  </a:extLst>
                </a:gridCol>
                <a:gridCol w="926849">
                  <a:extLst>
                    <a:ext uri="{9D8B030D-6E8A-4147-A177-3AD203B41FA5}">
                      <a16:colId xmlns:a16="http://schemas.microsoft.com/office/drawing/2014/main" val="20004"/>
                    </a:ext>
                  </a:extLst>
                </a:gridCol>
              </a:tblGrid>
              <a:tr h="372656">
                <a:tc>
                  <a:txBody>
                    <a:bodyPr/>
                    <a:lstStyle/>
                    <a:p>
                      <a:pPr algn="ctr"/>
                      <a:endParaRPr lang="zh-CN" altLang="en-US" sz="1600" dirty="0"/>
                    </a:p>
                  </a:txBody>
                  <a:tcPr/>
                </a:tc>
                <a:tc>
                  <a:txBody>
                    <a:bodyPr/>
                    <a:lstStyle/>
                    <a:p>
                      <a:pPr algn="ctr"/>
                      <a:r>
                        <a:rPr lang="en-US" altLang="zh-CN" sz="1600" dirty="0"/>
                        <a:t>b</a:t>
                      </a:r>
                      <a:r>
                        <a:rPr lang="en-US" altLang="zh-CN" sz="1600" baseline="-25000" dirty="0"/>
                        <a:t>1</a:t>
                      </a:r>
                      <a:endParaRPr lang="zh-CN" altLang="en-US" sz="1600" dirty="0"/>
                    </a:p>
                  </a:txBody>
                  <a:tcPr/>
                </a:tc>
                <a:tc>
                  <a:txBody>
                    <a:bodyPr/>
                    <a:lstStyle/>
                    <a:p>
                      <a:pPr algn="ctr"/>
                      <a:r>
                        <a:rPr lang="en-US" altLang="zh-CN" sz="1600" dirty="0"/>
                        <a:t>b</a:t>
                      </a:r>
                      <a:r>
                        <a:rPr lang="en-US" altLang="zh-CN" sz="1600" baseline="-25000" dirty="0"/>
                        <a:t>2</a:t>
                      </a:r>
                      <a:endParaRPr lang="zh-CN" altLang="en-US" sz="1600" dirty="0"/>
                    </a:p>
                  </a:txBody>
                  <a:tcPr/>
                </a:tc>
                <a:tc>
                  <a:txBody>
                    <a:bodyPr/>
                    <a:lstStyle/>
                    <a:p>
                      <a:pPr algn="ctr"/>
                      <a:r>
                        <a:rPr lang="en-US" altLang="zh-CN" sz="1600" dirty="0"/>
                        <a:t>…</a:t>
                      </a:r>
                      <a:endParaRPr lang="zh-CN" altLang="en-US" sz="1600" dirty="0"/>
                    </a:p>
                  </a:txBody>
                  <a:tcPr/>
                </a:tc>
                <a:tc>
                  <a:txBody>
                    <a:bodyPr/>
                    <a:lstStyle/>
                    <a:p>
                      <a:pPr algn="ctr"/>
                      <a:r>
                        <a:rPr lang="en-US" altLang="zh-CN" sz="1600" dirty="0" err="1"/>
                        <a:t>b</a:t>
                      </a:r>
                      <a:r>
                        <a:rPr lang="en-US" altLang="zh-CN" sz="1600" baseline="-25000" dirty="0" err="1"/>
                        <a:t>r</a:t>
                      </a:r>
                      <a:endParaRPr lang="zh-CN" altLang="en-US" sz="1600" dirty="0"/>
                    </a:p>
                  </a:txBody>
                  <a:tcPr/>
                </a:tc>
                <a:extLst>
                  <a:ext uri="{0D108BD9-81ED-4DB2-BD59-A6C34878D82A}">
                    <a16:rowId xmlns:a16="http://schemas.microsoft.com/office/drawing/2014/main" val="10000"/>
                  </a:ext>
                </a:extLst>
              </a:tr>
              <a:tr h="372656">
                <a:tc>
                  <a:txBody>
                    <a:bodyPr/>
                    <a:lstStyle/>
                    <a:p>
                      <a:pPr algn="ctr"/>
                      <a:r>
                        <a:rPr lang="en-US" altLang="zh-CN" sz="1600" dirty="0"/>
                        <a:t>a</a:t>
                      </a:r>
                      <a:r>
                        <a:rPr lang="en-US" altLang="zh-CN" sz="1600" baseline="-25000" dirty="0"/>
                        <a:t>1</a:t>
                      </a:r>
                      <a:endParaRPr lang="zh-CN" altLang="en-US" sz="1600" dirty="0"/>
                    </a:p>
                  </a:txBody>
                  <a:tcPr/>
                </a:tc>
                <a:tc>
                  <a:txBody>
                    <a:bodyPr/>
                    <a:lstStyle/>
                    <a:p>
                      <a:pPr algn="ctr"/>
                      <a:r>
                        <a:rPr lang="en-US" altLang="zh-CN" sz="1600" dirty="0"/>
                        <a:t>(a</a:t>
                      </a:r>
                      <a:r>
                        <a:rPr lang="en-US" altLang="zh-CN" sz="1600" baseline="-25000" dirty="0"/>
                        <a:t>1</a:t>
                      </a:r>
                      <a:r>
                        <a:rPr lang="en-US" altLang="zh-CN" sz="1600" baseline="0" dirty="0"/>
                        <a:t>,b</a:t>
                      </a:r>
                      <a:r>
                        <a:rPr lang="en-US" altLang="zh-CN" sz="1600" baseline="-25000" dirty="0"/>
                        <a:t>1</a:t>
                      </a:r>
                      <a:r>
                        <a:rPr lang="en-US" altLang="zh-CN" sz="1600" dirty="0"/>
                        <a:t>)</a:t>
                      </a:r>
                      <a:endParaRPr lang="zh-CN" altLang="en-US" sz="1600" dirty="0"/>
                    </a:p>
                  </a:txBody>
                  <a:tcPr/>
                </a:tc>
                <a:tc>
                  <a:txBody>
                    <a:bodyPr/>
                    <a:lstStyle/>
                    <a:p>
                      <a:pPr marL="0" marR="0" indent="0" algn="ctr" defTabSz="548005" eaLnBrk="1" fontAlgn="auto" latinLnBrk="0" hangingPunct="1">
                        <a:lnSpc>
                          <a:spcPct val="100000"/>
                        </a:lnSpc>
                        <a:spcBef>
                          <a:spcPts val="0"/>
                        </a:spcBef>
                        <a:spcAft>
                          <a:spcPts val="0"/>
                        </a:spcAft>
                        <a:buClrTx/>
                        <a:buSzTx/>
                        <a:buFontTx/>
                        <a:buNone/>
                        <a:defRPr/>
                      </a:pPr>
                      <a:r>
                        <a:rPr lang="en-US" altLang="zh-CN" sz="1600" dirty="0"/>
                        <a:t>(a</a:t>
                      </a:r>
                      <a:r>
                        <a:rPr lang="en-US" altLang="zh-CN" sz="1600" baseline="-25000" dirty="0"/>
                        <a:t>1</a:t>
                      </a:r>
                      <a:r>
                        <a:rPr lang="en-US" altLang="zh-CN" sz="1600" baseline="0" dirty="0"/>
                        <a:t>,b</a:t>
                      </a:r>
                      <a:r>
                        <a:rPr lang="en-US" altLang="zh-CN" sz="1600" baseline="-25000" dirty="0"/>
                        <a:t>2</a:t>
                      </a:r>
                      <a:r>
                        <a:rPr lang="en-US" altLang="zh-CN" sz="1600" dirty="0"/>
                        <a:t>)</a:t>
                      </a:r>
                      <a:endParaRPr lang="zh-CN" altLang="en-US" sz="1600" dirty="0"/>
                    </a:p>
                  </a:txBody>
                  <a:tcPr/>
                </a:tc>
                <a:tc>
                  <a:txBody>
                    <a:bodyPr/>
                    <a:lstStyle/>
                    <a:p>
                      <a:pPr algn="ctr"/>
                      <a:r>
                        <a:rPr lang="en-US" altLang="zh-CN" sz="1600" dirty="0"/>
                        <a:t>…</a:t>
                      </a:r>
                      <a:endParaRPr lang="zh-CN" altLang="en-US" sz="1600" dirty="0"/>
                    </a:p>
                  </a:txBody>
                  <a:tcPr/>
                </a:tc>
                <a:tc>
                  <a:txBody>
                    <a:bodyPr/>
                    <a:lstStyle/>
                    <a:p>
                      <a:pPr marL="0" marR="0" indent="0" algn="ctr" defTabSz="548005" eaLnBrk="1" fontAlgn="auto" latinLnBrk="0" hangingPunct="1">
                        <a:lnSpc>
                          <a:spcPct val="100000"/>
                        </a:lnSpc>
                        <a:spcBef>
                          <a:spcPts val="0"/>
                        </a:spcBef>
                        <a:spcAft>
                          <a:spcPts val="0"/>
                        </a:spcAft>
                        <a:buClrTx/>
                        <a:buSzTx/>
                        <a:buFontTx/>
                        <a:buNone/>
                        <a:defRPr/>
                      </a:pPr>
                      <a:r>
                        <a:rPr lang="en-US" altLang="zh-CN" sz="1600" dirty="0"/>
                        <a:t>(a</a:t>
                      </a:r>
                      <a:r>
                        <a:rPr lang="en-US" altLang="zh-CN" sz="1600" baseline="-25000" dirty="0"/>
                        <a:t>1</a:t>
                      </a:r>
                      <a:r>
                        <a:rPr lang="en-US" altLang="zh-CN" sz="1600" baseline="0" dirty="0"/>
                        <a:t>,b</a:t>
                      </a:r>
                      <a:r>
                        <a:rPr lang="en-US" altLang="zh-CN" sz="1600" baseline="-25000" dirty="0"/>
                        <a:t>r</a:t>
                      </a:r>
                      <a:r>
                        <a:rPr lang="en-US" altLang="zh-CN" sz="1600" dirty="0"/>
                        <a:t>)</a:t>
                      </a:r>
                      <a:endParaRPr lang="zh-CN" altLang="en-US" sz="1600" dirty="0"/>
                    </a:p>
                  </a:txBody>
                  <a:tcPr/>
                </a:tc>
                <a:extLst>
                  <a:ext uri="{0D108BD9-81ED-4DB2-BD59-A6C34878D82A}">
                    <a16:rowId xmlns:a16="http://schemas.microsoft.com/office/drawing/2014/main" val="10001"/>
                  </a:ext>
                </a:extLst>
              </a:tr>
              <a:tr h="372656">
                <a:tc>
                  <a:txBody>
                    <a:bodyPr/>
                    <a:lstStyle/>
                    <a:p>
                      <a:pPr algn="ctr"/>
                      <a:r>
                        <a:rPr lang="en-US" altLang="zh-CN" sz="1600" dirty="0"/>
                        <a:t>a</a:t>
                      </a:r>
                      <a:r>
                        <a:rPr lang="en-US" altLang="zh-CN" sz="1600" baseline="-25000" dirty="0"/>
                        <a:t>2</a:t>
                      </a:r>
                      <a:endParaRPr lang="zh-CN" altLang="en-US" sz="1600" dirty="0"/>
                    </a:p>
                  </a:txBody>
                  <a:tcPr/>
                </a:tc>
                <a:tc>
                  <a:txBody>
                    <a:bodyPr/>
                    <a:lstStyle/>
                    <a:p>
                      <a:pPr algn="ctr"/>
                      <a:r>
                        <a:rPr lang="en-US" altLang="zh-CN" sz="1600" dirty="0"/>
                        <a:t>(a</a:t>
                      </a:r>
                      <a:r>
                        <a:rPr lang="en-US" altLang="zh-CN" sz="1600" baseline="-25000" dirty="0"/>
                        <a:t>2</a:t>
                      </a:r>
                      <a:r>
                        <a:rPr lang="en-US" altLang="zh-CN" sz="1600" baseline="0" dirty="0"/>
                        <a:t>,b</a:t>
                      </a:r>
                      <a:r>
                        <a:rPr lang="en-US" altLang="zh-CN" sz="1600" baseline="-25000" dirty="0"/>
                        <a:t>1</a:t>
                      </a:r>
                      <a:r>
                        <a:rPr lang="en-US" altLang="zh-CN" sz="1600" dirty="0"/>
                        <a:t>)</a:t>
                      </a:r>
                      <a:endParaRPr lang="zh-CN" altLang="en-US" sz="1600" dirty="0"/>
                    </a:p>
                  </a:txBody>
                  <a:tcPr/>
                </a:tc>
                <a:tc>
                  <a:txBody>
                    <a:bodyPr/>
                    <a:lstStyle/>
                    <a:p>
                      <a:pPr marL="0" marR="0" indent="0" algn="ctr" defTabSz="548005" eaLnBrk="1" fontAlgn="auto" latinLnBrk="0" hangingPunct="1">
                        <a:lnSpc>
                          <a:spcPct val="100000"/>
                        </a:lnSpc>
                        <a:spcBef>
                          <a:spcPts val="0"/>
                        </a:spcBef>
                        <a:spcAft>
                          <a:spcPts val="0"/>
                        </a:spcAft>
                        <a:buClrTx/>
                        <a:buSzTx/>
                        <a:buFontTx/>
                        <a:buNone/>
                        <a:defRPr/>
                      </a:pPr>
                      <a:r>
                        <a:rPr lang="en-US" altLang="zh-CN" sz="1600" dirty="0"/>
                        <a:t>(a</a:t>
                      </a:r>
                      <a:r>
                        <a:rPr lang="en-US" altLang="zh-CN" sz="1600" baseline="-25000" dirty="0"/>
                        <a:t>2</a:t>
                      </a:r>
                      <a:r>
                        <a:rPr lang="en-US" altLang="zh-CN" sz="1600" baseline="0" dirty="0"/>
                        <a:t>,b</a:t>
                      </a:r>
                      <a:r>
                        <a:rPr lang="en-US" altLang="zh-CN" sz="1600" baseline="-25000" dirty="0"/>
                        <a:t>2</a:t>
                      </a:r>
                      <a:r>
                        <a:rPr lang="en-US" altLang="zh-CN" sz="1600" dirty="0"/>
                        <a:t>)</a:t>
                      </a:r>
                      <a:endParaRPr lang="zh-CN" altLang="en-US" sz="1600" dirty="0"/>
                    </a:p>
                  </a:txBody>
                  <a:tcPr/>
                </a:tc>
                <a:tc>
                  <a:txBody>
                    <a:bodyPr/>
                    <a:lstStyle/>
                    <a:p>
                      <a:pPr algn="ctr"/>
                      <a:r>
                        <a:rPr lang="en-US" altLang="zh-CN" sz="1600" dirty="0"/>
                        <a:t>…</a:t>
                      </a:r>
                      <a:endParaRPr lang="zh-CN" altLang="en-US" sz="1600" dirty="0"/>
                    </a:p>
                  </a:txBody>
                  <a:tcPr/>
                </a:tc>
                <a:tc>
                  <a:txBody>
                    <a:bodyPr/>
                    <a:lstStyle/>
                    <a:p>
                      <a:pPr marL="0" marR="0" indent="0" algn="ctr" defTabSz="548005" eaLnBrk="1" fontAlgn="auto" latinLnBrk="0" hangingPunct="1">
                        <a:lnSpc>
                          <a:spcPct val="100000"/>
                        </a:lnSpc>
                        <a:spcBef>
                          <a:spcPts val="0"/>
                        </a:spcBef>
                        <a:spcAft>
                          <a:spcPts val="0"/>
                        </a:spcAft>
                        <a:buClrTx/>
                        <a:buSzTx/>
                        <a:buFontTx/>
                        <a:buNone/>
                        <a:defRPr/>
                      </a:pPr>
                      <a:r>
                        <a:rPr lang="en-US" altLang="zh-CN" sz="1600" dirty="0"/>
                        <a:t>(a</a:t>
                      </a:r>
                      <a:r>
                        <a:rPr lang="en-US" altLang="zh-CN" sz="1600" baseline="-25000" dirty="0"/>
                        <a:t>2</a:t>
                      </a:r>
                      <a:r>
                        <a:rPr lang="en-US" altLang="zh-CN" sz="1600" baseline="0" dirty="0"/>
                        <a:t>,b</a:t>
                      </a:r>
                      <a:r>
                        <a:rPr lang="en-US" altLang="zh-CN" sz="1600" baseline="-25000" dirty="0"/>
                        <a:t>r</a:t>
                      </a:r>
                      <a:r>
                        <a:rPr lang="en-US" altLang="zh-CN" sz="1600" dirty="0"/>
                        <a:t>)</a:t>
                      </a:r>
                      <a:endParaRPr lang="zh-CN" altLang="en-US" sz="1600" dirty="0"/>
                    </a:p>
                  </a:txBody>
                  <a:tcPr/>
                </a:tc>
                <a:extLst>
                  <a:ext uri="{0D108BD9-81ED-4DB2-BD59-A6C34878D82A}">
                    <a16:rowId xmlns:a16="http://schemas.microsoft.com/office/drawing/2014/main" val="10002"/>
                  </a:ext>
                </a:extLst>
              </a:tr>
              <a:tr h="372656">
                <a:tc>
                  <a:txBody>
                    <a:bodyPr/>
                    <a:lstStyle/>
                    <a:p>
                      <a:pPr algn="ctr"/>
                      <a:r>
                        <a:rPr lang="en-US" altLang="zh-CN" sz="1600" dirty="0"/>
                        <a:t>…</a:t>
                      </a:r>
                      <a:endParaRPr lang="zh-CN" altLang="en-US" sz="1600" dirty="0"/>
                    </a:p>
                  </a:txBody>
                  <a:tcPr/>
                </a:tc>
                <a:tc>
                  <a:txBody>
                    <a:bodyPr/>
                    <a:lstStyle/>
                    <a:p>
                      <a:pPr algn="ctr"/>
                      <a:r>
                        <a:rPr lang="en-US" altLang="zh-CN" sz="1600" dirty="0"/>
                        <a:t>…</a:t>
                      </a:r>
                      <a:endParaRPr lang="zh-CN" altLang="en-US" sz="1600" dirty="0"/>
                    </a:p>
                  </a:txBody>
                  <a:tcPr/>
                </a:tc>
                <a:tc>
                  <a:txBody>
                    <a:bodyPr/>
                    <a:lstStyle/>
                    <a:p>
                      <a:pPr algn="ctr"/>
                      <a:r>
                        <a:rPr lang="en-US" altLang="zh-CN" sz="1600" dirty="0"/>
                        <a:t>…</a:t>
                      </a:r>
                      <a:endParaRPr lang="zh-CN" altLang="en-US" sz="1600" dirty="0"/>
                    </a:p>
                  </a:txBody>
                  <a:tcPr/>
                </a:tc>
                <a:tc>
                  <a:txBody>
                    <a:bodyPr/>
                    <a:lstStyle/>
                    <a:p>
                      <a:pPr algn="ctr"/>
                      <a:r>
                        <a:rPr lang="en-US" altLang="zh-CN" sz="1600" dirty="0"/>
                        <a:t>…</a:t>
                      </a:r>
                      <a:endParaRPr lang="zh-CN" altLang="en-US" sz="1600" dirty="0"/>
                    </a:p>
                  </a:txBody>
                  <a:tcPr/>
                </a:tc>
                <a:tc>
                  <a:txBody>
                    <a:bodyPr/>
                    <a:lstStyle/>
                    <a:p>
                      <a:pPr algn="ctr"/>
                      <a:r>
                        <a:rPr lang="en-US" altLang="zh-CN" sz="1600" dirty="0"/>
                        <a:t>…</a:t>
                      </a:r>
                      <a:endParaRPr lang="zh-CN" altLang="en-US" sz="1600" dirty="0"/>
                    </a:p>
                  </a:txBody>
                  <a:tcPr/>
                </a:tc>
                <a:extLst>
                  <a:ext uri="{0D108BD9-81ED-4DB2-BD59-A6C34878D82A}">
                    <a16:rowId xmlns:a16="http://schemas.microsoft.com/office/drawing/2014/main" val="10003"/>
                  </a:ext>
                </a:extLst>
              </a:tr>
              <a:tr h="372656">
                <a:tc>
                  <a:txBody>
                    <a:bodyPr/>
                    <a:lstStyle/>
                    <a:p>
                      <a:pPr algn="ctr"/>
                      <a:r>
                        <a:rPr lang="en-US" altLang="zh-CN" sz="1600" dirty="0"/>
                        <a:t>a</a:t>
                      </a:r>
                      <a:r>
                        <a:rPr lang="en-US" altLang="zh-CN" sz="1600" baseline="-25000" dirty="0"/>
                        <a:t>c</a:t>
                      </a:r>
                      <a:endParaRPr lang="zh-CN" altLang="en-US" sz="1600" dirty="0"/>
                    </a:p>
                  </a:txBody>
                  <a:tcPr/>
                </a:tc>
                <a:tc>
                  <a:txBody>
                    <a:bodyPr/>
                    <a:lstStyle/>
                    <a:p>
                      <a:pPr algn="ctr"/>
                      <a:r>
                        <a:rPr lang="en-US" altLang="zh-CN" sz="1600" dirty="0"/>
                        <a:t>(a</a:t>
                      </a:r>
                      <a:r>
                        <a:rPr lang="en-US" altLang="zh-CN" sz="1600" baseline="-25000" dirty="0"/>
                        <a:t>c</a:t>
                      </a:r>
                      <a:r>
                        <a:rPr lang="en-US" altLang="zh-CN" sz="1600" baseline="0" dirty="0"/>
                        <a:t>,b</a:t>
                      </a:r>
                      <a:r>
                        <a:rPr lang="en-US" altLang="zh-CN" sz="1600" baseline="-25000" dirty="0"/>
                        <a:t>1</a:t>
                      </a:r>
                      <a:r>
                        <a:rPr lang="en-US" altLang="zh-CN" sz="1600" dirty="0"/>
                        <a:t>)</a:t>
                      </a:r>
                      <a:endParaRPr lang="zh-CN" altLang="en-US" sz="1600" dirty="0"/>
                    </a:p>
                  </a:txBody>
                  <a:tcPr/>
                </a:tc>
                <a:tc>
                  <a:txBody>
                    <a:bodyPr/>
                    <a:lstStyle/>
                    <a:p>
                      <a:pPr marL="0" marR="0" indent="0" algn="ctr" defTabSz="548005" eaLnBrk="1" fontAlgn="auto" latinLnBrk="0" hangingPunct="1">
                        <a:lnSpc>
                          <a:spcPct val="100000"/>
                        </a:lnSpc>
                        <a:spcBef>
                          <a:spcPts val="0"/>
                        </a:spcBef>
                        <a:spcAft>
                          <a:spcPts val="0"/>
                        </a:spcAft>
                        <a:buClrTx/>
                        <a:buSzTx/>
                        <a:buFontTx/>
                        <a:buNone/>
                        <a:defRPr/>
                      </a:pPr>
                      <a:r>
                        <a:rPr lang="en-US" altLang="zh-CN" sz="1600" dirty="0"/>
                        <a:t>(a</a:t>
                      </a:r>
                      <a:r>
                        <a:rPr lang="en-US" altLang="zh-CN" sz="1600" baseline="-25000" dirty="0"/>
                        <a:t>c</a:t>
                      </a:r>
                      <a:r>
                        <a:rPr lang="en-US" altLang="zh-CN" sz="1600" baseline="0" dirty="0"/>
                        <a:t>,b</a:t>
                      </a:r>
                      <a:r>
                        <a:rPr lang="en-US" altLang="zh-CN" sz="1600" baseline="-25000" dirty="0"/>
                        <a:t>2</a:t>
                      </a:r>
                      <a:r>
                        <a:rPr lang="en-US" altLang="zh-CN" sz="1600" dirty="0"/>
                        <a:t>)</a:t>
                      </a:r>
                      <a:endParaRPr lang="zh-CN" altLang="en-US" sz="1600" dirty="0"/>
                    </a:p>
                  </a:txBody>
                  <a:tcPr/>
                </a:tc>
                <a:tc>
                  <a:txBody>
                    <a:bodyPr/>
                    <a:lstStyle/>
                    <a:p>
                      <a:pPr algn="ctr"/>
                      <a:r>
                        <a:rPr lang="en-US" altLang="zh-CN" sz="1600" dirty="0"/>
                        <a:t>…</a:t>
                      </a:r>
                      <a:endParaRPr lang="zh-CN" altLang="en-US" sz="1600" dirty="0"/>
                    </a:p>
                  </a:txBody>
                  <a:tcPr/>
                </a:tc>
                <a:tc>
                  <a:txBody>
                    <a:bodyPr/>
                    <a:lstStyle/>
                    <a:p>
                      <a:pPr marL="0" marR="0" indent="0" algn="ctr" defTabSz="548005" eaLnBrk="1" fontAlgn="auto" latinLnBrk="0" hangingPunct="1">
                        <a:lnSpc>
                          <a:spcPct val="100000"/>
                        </a:lnSpc>
                        <a:spcBef>
                          <a:spcPts val="0"/>
                        </a:spcBef>
                        <a:spcAft>
                          <a:spcPts val="0"/>
                        </a:spcAft>
                        <a:buClrTx/>
                        <a:buSzTx/>
                        <a:buFontTx/>
                        <a:buNone/>
                        <a:defRPr/>
                      </a:pPr>
                      <a:r>
                        <a:rPr lang="en-US" altLang="zh-CN" sz="1600" dirty="0"/>
                        <a:t>(</a:t>
                      </a:r>
                      <a:r>
                        <a:rPr lang="en-US" altLang="zh-CN" sz="1600" dirty="0" err="1"/>
                        <a:t>a</a:t>
                      </a:r>
                      <a:r>
                        <a:rPr lang="en-US" altLang="zh-CN" sz="1600" baseline="-25000" dirty="0" err="1"/>
                        <a:t>c</a:t>
                      </a:r>
                      <a:r>
                        <a:rPr lang="en-US" altLang="zh-CN" sz="1600" baseline="0" dirty="0" err="1"/>
                        <a:t>,b</a:t>
                      </a:r>
                      <a:r>
                        <a:rPr lang="en-US" altLang="zh-CN" sz="1600" baseline="-25000" dirty="0" err="1"/>
                        <a:t>r</a:t>
                      </a:r>
                      <a:r>
                        <a:rPr lang="en-US" altLang="zh-CN" sz="1600" dirty="0"/>
                        <a:t>)</a:t>
                      </a:r>
                      <a:endParaRPr lang="zh-CN" altLang="en-US" sz="1600" dirty="0"/>
                    </a:p>
                  </a:txBody>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3.3</a:t>
            </a:r>
            <a:r>
              <a:rPr lang="zh-CN" altLang="en-US" sz="3200" u="sng" dirty="0"/>
              <a:t>数据集成</a:t>
            </a:r>
          </a:p>
        </p:txBody>
      </p:sp>
      <p:sp>
        <p:nvSpPr>
          <p:cNvPr id="8" name="Rectangle 3"/>
          <p:cNvSpPr txBox="1">
            <a:spLocks noChangeArrowheads="1"/>
          </p:cNvSpPr>
          <p:nvPr/>
        </p:nvSpPr>
        <p:spPr bwMode="auto">
          <a:xfrm>
            <a:off x="470829" y="1180943"/>
            <a:ext cx="11379340" cy="4993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marL="0" lvl="2" indent="-342900" eaLnBrk="1" hangingPunct="1">
              <a:buClr>
                <a:srgbClr val="00B0F0"/>
              </a:buClr>
              <a:buSzPct val="80000"/>
              <a:buFont typeface="Wingdings" panose="05000000000000000000" pitchFamily="2" charset="2"/>
              <a:buChar char="p"/>
              <a:defRPr/>
            </a:pPr>
            <a:r>
              <a:rPr lang="zh-CN" altLang="en-US" sz="2800" b="1" dirty="0">
                <a:solidFill>
                  <a:srgbClr val="0070C0"/>
                </a:solidFill>
              </a:rPr>
              <a:t>例</a:t>
            </a:r>
            <a:endParaRPr lang="en-US" altLang="zh-CN" sz="2800" b="1" dirty="0">
              <a:solidFill>
                <a:srgbClr val="0070C0"/>
              </a:solidFill>
            </a:endParaRPr>
          </a:p>
          <a:p>
            <a:pPr marL="0" lvl="1" indent="0" eaLnBrk="1" hangingPunct="1">
              <a:buNone/>
              <a:defRPr/>
            </a:pPr>
            <a:endParaRPr lang="en-US" altLang="zh-CN" sz="2000" dirty="0">
              <a:solidFill>
                <a:prstClr val="black"/>
              </a:solidFill>
              <a:latin typeface="Lucida Sans Unicode" panose="020B0602030504020204"/>
              <a:ea typeface="黑体" panose="02010609060101010101" pitchFamily="49" charset="-122"/>
            </a:endParaRPr>
          </a:p>
          <a:p>
            <a:pPr marL="0" lvl="1" indent="0" eaLnBrk="1" hangingPunct="1">
              <a:buNone/>
              <a:defRPr/>
            </a:pPr>
            <a:endParaRPr lang="en-US" altLang="zh-CN" sz="2000" dirty="0">
              <a:solidFill>
                <a:prstClr val="black"/>
              </a:solidFill>
              <a:latin typeface="Lucida Sans Unicode" panose="020B0602030504020204"/>
              <a:ea typeface="黑体" panose="02010609060101010101" pitchFamily="49" charset="-122"/>
            </a:endParaRPr>
          </a:p>
          <a:p>
            <a:pPr marL="0" lvl="1" indent="0" eaLnBrk="1" hangingPunct="1">
              <a:buNone/>
              <a:defRPr/>
            </a:pPr>
            <a:endParaRPr lang="en-US" altLang="zh-CN" sz="2000" dirty="0">
              <a:solidFill>
                <a:prstClr val="black"/>
              </a:solidFill>
              <a:latin typeface="Lucida Sans Unicode" panose="020B0602030504020204"/>
              <a:ea typeface="黑体" panose="02010609060101010101" pitchFamily="49" charset="-122"/>
            </a:endParaRPr>
          </a:p>
          <a:p>
            <a:pPr marL="0" lvl="1" indent="0" eaLnBrk="1" hangingPunct="1">
              <a:buNone/>
              <a:defRPr/>
            </a:pPr>
            <a:endParaRPr lang="en-US" altLang="zh-CN" sz="2000" dirty="0">
              <a:solidFill>
                <a:prstClr val="black"/>
              </a:solidFill>
              <a:latin typeface="Lucida Sans Unicode" panose="020B0602030504020204"/>
              <a:ea typeface="黑体" panose="02010609060101010101" pitchFamily="49" charset="-122"/>
            </a:endParaRPr>
          </a:p>
          <a:p>
            <a:pPr marL="0" lvl="1" indent="0" eaLnBrk="1" hangingPunct="1">
              <a:buNone/>
              <a:defRPr/>
            </a:pPr>
            <a:r>
              <a:rPr lang="zh-CN" altLang="en-US" sz="2000" dirty="0">
                <a:solidFill>
                  <a:prstClr val="black"/>
                </a:solidFill>
                <a:latin typeface="Lucida Sans Unicode" panose="020B0602030504020204"/>
                <a:ea typeface="黑体" panose="02010609060101010101" pitchFamily="49" charset="-122"/>
              </a:rPr>
              <a:t>       </a:t>
            </a:r>
            <a:endParaRPr lang="en-US" altLang="zh-CN" sz="2000" dirty="0">
              <a:solidFill>
                <a:prstClr val="black"/>
              </a:solidFill>
              <a:latin typeface="Lucida Sans Unicode" panose="020B0602030504020204"/>
              <a:ea typeface="黑体" panose="02010609060101010101" pitchFamily="49" charset="-122"/>
            </a:endParaRPr>
          </a:p>
          <a:p>
            <a:pPr marL="0" lvl="1" indent="0" eaLnBrk="1" hangingPunct="1">
              <a:buNone/>
              <a:defRPr/>
            </a:pPr>
            <a:endParaRPr lang="en-US" altLang="zh-CN" sz="2000" dirty="0">
              <a:solidFill>
                <a:prstClr val="black"/>
              </a:solidFill>
              <a:latin typeface="Lucida Sans Unicode" panose="020B0602030504020204"/>
              <a:ea typeface="黑体" panose="02010609060101010101" pitchFamily="49" charset="-122"/>
            </a:endParaRPr>
          </a:p>
          <a:p>
            <a:pPr marL="342900" lvl="1" indent="0" eaLnBrk="1" hangingPunct="1">
              <a:buSzPct val="80000"/>
              <a:buNone/>
              <a:defRPr/>
            </a:pPr>
            <a:r>
              <a:rPr lang="en-US" altLang="zh-CN" sz="2000" dirty="0">
                <a:solidFill>
                  <a:prstClr val="black"/>
                </a:solidFill>
                <a:latin typeface="Lucida Sans Unicode" panose="020B0602030504020204"/>
                <a:ea typeface="黑体" panose="02010609060101010101" pitchFamily="49" charset="-122"/>
              </a:rPr>
              <a:t>	</a:t>
            </a:r>
          </a:p>
          <a:p>
            <a:pPr marL="0" lvl="1" indent="0" eaLnBrk="1" hangingPunct="1">
              <a:buNone/>
              <a:defRPr/>
            </a:pPr>
            <a:endParaRPr lang="en-US" altLang="zh-CN" sz="2000" dirty="0">
              <a:solidFill>
                <a:prstClr val="black"/>
              </a:solidFill>
              <a:latin typeface="Lucida Sans Unicode" panose="020B0602030504020204"/>
              <a:ea typeface="黑体" panose="02010609060101010101" pitchFamily="49" charset="-122"/>
            </a:endParaRPr>
          </a:p>
        </p:txBody>
      </p:sp>
      <p:graphicFrame>
        <p:nvGraphicFramePr>
          <p:cNvPr id="6" name="Group 5"/>
          <p:cNvGraphicFramePr>
            <a:graphicFrameLocks noGrp="1"/>
          </p:cNvGraphicFramePr>
          <p:nvPr/>
        </p:nvGraphicFramePr>
        <p:xfrm>
          <a:off x="2210585" y="2108973"/>
          <a:ext cx="6096000" cy="1832728"/>
        </p:xfrm>
        <a:graphic>
          <a:graphicData uri="http://schemas.openxmlformats.org/drawingml/2006/table">
            <a:tbl>
              <a:tblPr/>
              <a:tblGrid>
                <a:gridCol w="2219325">
                  <a:extLst>
                    <a:ext uri="{9D8B030D-6E8A-4147-A177-3AD203B41FA5}">
                      <a16:colId xmlns:a16="http://schemas.microsoft.com/office/drawing/2014/main" val="20000"/>
                    </a:ext>
                  </a:extLst>
                </a:gridCol>
                <a:gridCol w="1136650">
                  <a:extLst>
                    <a:ext uri="{9D8B030D-6E8A-4147-A177-3AD203B41FA5}">
                      <a16:colId xmlns:a16="http://schemas.microsoft.com/office/drawing/2014/main" val="20001"/>
                    </a:ext>
                  </a:extLst>
                </a:gridCol>
                <a:gridCol w="1571625">
                  <a:extLst>
                    <a:ext uri="{9D8B030D-6E8A-4147-A177-3AD203B41FA5}">
                      <a16:colId xmlns:a16="http://schemas.microsoft.com/office/drawing/2014/main" val="20002"/>
                    </a:ext>
                  </a:extLst>
                </a:gridCol>
                <a:gridCol w="1168400">
                  <a:extLst>
                    <a:ext uri="{9D8B030D-6E8A-4147-A177-3AD203B41FA5}">
                      <a16:colId xmlns:a16="http://schemas.microsoft.com/office/drawing/2014/main" val="20003"/>
                    </a:ext>
                  </a:extLst>
                </a:gridCol>
              </a:tblGrid>
              <a:tr h="342900">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男</a:t>
                      </a:r>
                      <a:endPar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女</a:t>
                      </a:r>
                      <a:endPar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合计</a:t>
                      </a:r>
                      <a:endPar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7513">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小说</a:t>
                      </a:r>
                      <a:endPar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250(90)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200(360)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450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7513">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非小说</a:t>
                      </a:r>
                      <a:endPar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50(210)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1000(840)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1050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54802">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合计</a:t>
                      </a:r>
                      <a:endPar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300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1200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1500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4" name="对象 3"/>
          <p:cNvGraphicFramePr>
            <a:graphicFrameLocks noChangeAspect="1"/>
          </p:cNvGraphicFramePr>
          <p:nvPr/>
        </p:nvGraphicFramePr>
        <p:xfrm>
          <a:off x="1374743" y="4646106"/>
          <a:ext cx="7772400" cy="744538"/>
        </p:xfrm>
        <a:graphic>
          <a:graphicData uri="http://schemas.openxmlformats.org/presentationml/2006/ole">
            <mc:AlternateContent xmlns:mc="http://schemas.openxmlformats.org/markup-compatibility/2006">
              <mc:Choice xmlns:v="urn:schemas-microsoft-com:vml" Requires="v">
                <p:oleObj spid="_x0000_s77857" name="Equation" r:id="rId4" imgW="4381500" imgH="419100" progId="Equation.3">
                  <p:embed/>
                </p:oleObj>
              </mc:Choice>
              <mc:Fallback>
                <p:oleObj name="Equation" r:id="rId4" imgW="4381500" imgH="4191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4743" y="4646106"/>
                        <a:ext cx="7772400" cy="744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3.3</a:t>
            </a:r>
            <a:r>
              <a:rPr lang="zh-CN" altLang="en-US" sz="3200" u="sng" dirty="0"/>
              <a:t>数据集成</a:t>
            </a:r>
          </a:p>
        </p:txBody>
      </p:sp>
      <p:sp>
        <p:nvSpPr>
          <p:cNvPr id="8" name="Rectangle 3"/>
          <p:cNvSpPr txBox="1">
            <a:spLocks noChangeArrowheads="1"/>
          </p:cNvSpPr>
          <p:nvPr/>
        </p:nvSpPr>
        <p:spPr bwMode="auto">
          <a:xfrm>
            <a:off x="470829" y="1199797"/>
            <a:ext cx="11379340" cy="4993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marL="0" lvl="2" indent="-342900" eaLnBrk="1" hangingPunct="1">
              <a:buClr>
                <a:srgbClr val="00B0F0"/>
              </a:buClr>
              <a:buSzPct val="80000"/>
              <a:buFont typeface="Wingdings" panose="05000000000000000000" pitchFamily="2" charset="2"/>
              <a:buChar char="p"/>
              <a:defRPr/>
            </a:pPr>
            <a:r>
              <a:rPr lang="zh-CN" altLang="en-US" sz="2800" b="1" dirty="0">
                <a:solidFill>
                  <a:srgbClr val="0070C0"/>
                </a:solidFill>
              </a:rPr>
              <a:t>相关系数分析（皮尔逊相关系数）</a:t>
            </a:r>
            <a:endParaRPr lang="en-US" altLang="zh-CN" sz="2800" b="1" dirty="0">
              <a:solidFill>
                <a:srgbClr val="0070C0"/>
              </a:solidFill>
            </a:endParaRPr>
          </a:p>
          <a:p>
            <a:pPr marL="400050" lvl="2" indent="0" eaLnBrk="1" hangingPunct="1">
              <a:buClr>
                <a:srgbClr val="00B0F0"/>
              </a:buClr>
              <a:buSzPct val="80000"/>
              <a:buNone/>
              <a:defRPr/>
            </a:pPr>
            <a:r>
              <a:rPr lang="zh-CN" altLang="en-US" b="1" dirty="0">
                <a:latin typeface="Lucida Sans Unicode" panose="020B0602030504020204"/>
                <a:ea typeface="黑体" panose="02010609060101010101" pitchFamily="49" charset="-122"/>
              </a:rPr>
              <a:t>对于数值属性</a:t>
            </a:r>
            <a:r>
              <a:rPr lang="en-US" altLang="zh-CN" b="1" dirty="0">
                <a:latin typeface="Lucida Sans Unicode" panose="020B0602030504020204"/>
                <a:ea typeface="黑体" panose="02010609060101010101" pitchFamily="49" charset="-122"/>
              </a:rPr>
              <a:t>A</a:t>
            </a:r>
            <a:r>
              <a:rPr lang="zh-CN" altLang="en-US" b="1" dirty="0">
                <a:latin typeface="Lucida Sans Unicode" panose="020B0602030504020204"/>
                <a:ea typeface="黑体" panose="02010609060101010101" pitchFamily="49" charset="-122"/>
              </a:rPr>
              <a:t>和</a:t>
            </a:r>
            <a:r>
              <a:rPr lang="en-US" altLang="zh-CN" b="1" dirty="0">
                <a:latin typeface="Lucida Sans Unicode" panose="020B0602030504020204"/>
                <a:ea typeface="黑体" panose="02010609060101010101" pitchFamily="49" charset="-122"/>
              </a:rPr>
              <a:t>B</a:t>
            </a:r>
            <a:r>
              <a:rPr lang="zh-CN" altLang="en-US" b="1" dirty="0">
                <a:latin typeface="Lucida Sans Unicode" panose="020B0602030504020204"/>
                <a:ea typeface="黑体" panose="02010609060101010101" pitchFamily="49" charset="-122"/>
              </a:rPr>
              <a:t>，其相关度</a:t>
            </a:r>
            <a:r>
              <a:rPr lang="en-US" altLang="zh-CN" b="1" dirty="0" err="1">
                <a:latin typeface="Lucida Sans Unicode" panose="020B0602030504020204"/>
                <a:ea typeface="黑体" panose="02010609060101010101" pitchFamily="49" charset="-122"/>
              </a:rPr>
              <a:t>r</a:t>
            </a:r>
            <a:r>
              <a:rPr lang="en-US" altLang="zh-CN" b="1" baseline="-25000" dirty="0" err="1">
                <a:latin typeface="Lucida Sans Unicode" panose="020B0602030504020204"/>
                <a:ea typeface="黑体" panose="02010609060101010101" pitchFamily="49" charset="-122"/>
              </a:rPr>
              <a:t>A,B</a:t>
            </a:r>
            <a:r>
              <a:rPr lang="zh-CN" altLang="en-US" b="1" dirty="0">
                <a:latin typeface="Lucida Sans Unicode" panose="020B0602030504020204"/>
                <a:ea typeface="黑体" panose="02010609060101010101" pitchFamily="49" charset="-122"/>
              </a:rPr>
              <a:t>的计算公式为</a:t>
            </a:r>
            <a:endParaRPr lang="en-US" altLang="zh-CN" baseline="-25000" dirty="0">
              <a:latin typeface="Lucida Sans Unicode" panose="020B0602030504020204"/>
              <a:ea typeface="黑体" panose="02010609060101010101" pitchFamily="49" charset="-122"/>
            </a:endParaRPr>
          </a:p>
          <a:p>
            <a:pPr marL="0" lvl="1" indent="0" eaLnBrk="1" hangingPunct="1">
              <a:buNone/>
              <a:defRPr/>
            </a:pPr>
            <a:r>
              <a:rPr lang="en-US" altLang="zh-CN" sz="2000" dirty="0">
                <a:solidFill>
                  <a:prstClr val="black"/>
                </a:solidFill>
                <a:latin typeface="Lucida Sans Unicode" panose="020B0602030504020204"/>
                <a:ea typeface="黑体" panose="02010609060101010101" pitchFamily="49" charset="-122"/>
              </a:rPr>
              <a:t>          </a:t>
            </a:r>
          </a:p>
          <a:p>
            <a:pPr marL="0" lvl="1" indent="0" eaLnBrk="1" hangingPunct="1">
              <a:buNone/>
              <a:defRPr/>
            </a:pPr>
            <a:endParaRPr lang="en-US" altLang="zh-CN" sz="2000" dirty="0">
              <a:solidFill>
                <a:prstClr val="black"/>
              </a:solidFill>
              <a:latin typeface="Lucida Sans Unicode" panose="020B0602030504020204"/>
              <a:ea typeface="黑体" panose="02010609060101010101" pitchFamily="49" charset="-122"/>
            </a:endParaRPr>
          </a:p>
          <a:p>
            <a:pPr marL="0" lvl="1" indent="0" eaLnBrk="1" hangingPunct="1">
              <a:buNone/>
              <a:defRPr/>
            </a:pPr>
            <a:endParaRPr lang="en-US" altLang="zh-CN" sz="2000" dirty="0">
              <a:solidFill>
                <a:prstClr val="black"/>
              </a:solidFill>
              <a:latin typeface="Lucida Sans Unicode" panose="020B0602030504020204"/>
              <a:ea typeface="黑体" panose="02010609060101010101" pitchFamily="49" charset="-122"/>
            </a:endParaRPr>
          </a:p>
          <a:p>
            <a:pPr marL="0" lvl="1" indent="0" eaLnBrk="1" hangingPunct="1">
              <a:buNone/>
              <a:defRPr/>
            </a:pPr>
            <a:r>
              <a:rPr lang="zh-CN" altLang="en-US" sz="2000" dirty="0">
                <a:solidFill>
                  <a:prstClr val="black"/>
                </a:solidFill>
                <a:latin typeface="Lucida Sans Unicode" panose="020B0602030504020204"/>
                <a:ea typeface="黑体" panose="02010609060101010101" pitchFamily="49" charset="-122"/>
              </a:rPr>
              <a:t>      </a:t>
            </a:r>
            <a:endParaRPr lang="en-US" altLang="zh-CN" sz="2000" dirty="0">
              <a:solidFill>
                <a:prstClr val="black"/>
              </a:solidFill>
              <a:latin typeface="Lucida Sans Unicode" panose="020B0602030504020204"/>
              <a:ea typeface="黑体" panose="02010609060101010101" pitchFamily="49" charset="-122"/>
            </a:endParaRPr>
          </a:p>
          <a:p>
            <a:pPr marL="0" lvl="1" indent="0" eaLnBrk="1" hangingPunct="1">
              <a:buNone/>
              <a:defRPr/>
            </a:pPr>
            <a:r>
              <a:rPr lang="en-US" altLang="zh-CN" sz="2000" dirty="0">
                <a:solidFill>
                  <a:prstClr val="black"/>
                </a:solidFill>
                <a:latin typeface="Lucida Sans Unicode" panose="020B0602030504020204"/>
                <a:ea typeface="黑体" panose="02010609060101010101" pitchFamily="49" charset="-122"/>
              </a:rPr>
              <a:t>     </a:t>
            </a:r>
            <a:r>
              <a:rPr lang="zh-CN" altLang="en-US" sz="2000" dirty="0">
                <a:solidFill>
                  <a:prstClr val="black"/>
                </a:solidFill>
                <a:latin typeface="Lucida Sans Unicode" panose="020B0602030504020204"/>
                <a:ea typeface="黑体" panose="02010609060101010101" pitchFamily="49" charset="-122"/>
              </a:rPr>
              <a:t>其中，</a:t>
            </a:r>
            <a:r>
              <a:rPr lang="en-US" altLang="zh-CN" sz="2000" dirty="0" err="1">
                <a:solidFill>
                  <a:prstClr val="black"/>
                </a:solidFill>
                <a:latin typeface="Lucida Sans Unicode" panose="020B0602030504020204"/>
                <a:ea typeface="黑体" panose="02010609060101010101" pitchFamily="49" charset="-122"/>
              </a:rPr>
              <a:t>a</a:t>
            </a:r>
            <a:r>
              <a:rPr lang="en-US" altLang="zh-CN" sz="2000" baseline="-25000" dirty="0" err="1">
                <a:solidFill>
                  <a:prstClr val="black"/>
                </a:solidFill>
                <a:latin typeface="Lucida Sans Unicode" panose="020B0602030504020204"/>
                <a:ea typeface="黑体" panose="02010609060101010101" pitchFamily="49" charset="-122"/>
              </a:rPr>
              <a:t>i</a:t>
            </a:r>
            <a:r>
              <a:rPr lang="zh-CN" altLang="en-US" sz="2000" dirty="0">
                <a:solidFill>
                  <a:prstClr val="black"/>
                </a:solidFill>
                <a:latin typeface="Lucida Sans Unicode" panose="020B0602030504020204"/>
                <a:ea typeface="黑体" panose="02010609060101010101" pitchFamily="49" charset="-122"/>
              </a:rPr>
              <a:t>为样本</a:t>
            </a:r>
            <a:r>
              <a:rPr lang="en-US" altLang="zh-CN" sz="2000" dirty="0" err="1">
                <a:solidFill>
                  <a:prstClr val="black"/>
                </a:solidFill>
                <a:latin typeface="Lucida Sans Unicode" panose="020B0602030504020204"/>
                <a:ea typeface="黑体" panose="02010609060101010101" pitchFamily="49" charset="-122"/>
              </a:rPr>
              <a:t>i</a:t>
            </a:r>
            <a:r>
              <a:rPr lang="zh-CN" altLang="en-US" sz="2000" dirty="0">
                <a:solidFill>
                  <a:prstClr val="black"/>
                </a:solidFill>
                <a:latin typeface="Lucida Sans Unicode" panose="020B0602030504020204"/>
                <a:ea typeface="黑体" panose="02010609060101010101" pitchFamily="49" charset="-122"/>
              </a:rPr>
              <a:t>的属性</a:t>
            </a:r>
            <a:r>
              <a:rPr lang="en-US" altLang="zh-CN" sz="2000" dirty="0">
                <a:solidFill>
                  <a:prstClr val="black"/>
                </a:solidFill>
                <a:latin typeface="Lucida Sans Unicode" panose="020B0602030504020204"/>
                <a:ea typeface="黑体" panose="02010609060101010101" pitchFamily="49" charset="-122"/>
              </a:rPr>
              <a:t>A</a:t>
            </a:r>
            <a:r>
              <a:rPr lang="zh-CN" altLang="en-US" sz="2000" dirty="0">
                <a:solidFill>
                  <a:prstClr val="black"/>
                </a:solidFill>
                <a:latin typeface="Lucida Sans Unicode" panose="020B0602030504020204"/>
                <a:ea typeface="黑体" panose="02010609060101010101" pitchFamily="49" charset="-122"/>
              </a:rPr>
              <a:t>的取值，</a:t>
            </a:r>
            <a:r>
              <a:rPr lang="en-US" altLang="zh-CN" sz="2000" dirty="0">
                <a:solidFill>
                  <a:prstClr val="black"/>
                </a:solidFill>
                <a:latin typeface="Lucida Sans Unicode" panose="020B0602030504020204"/>
                <a:ea typeface="黑体" panose="02010609060101010101" pitchFamily="49" charset="-122"/>
              </a:rPr>
              <a:t>b</a:t>
            </a:r>
            <a:r>
              <a:rPr lang="en-US" altLang="zh-CN" sz="2000" baseline="-25000" dirty="0">
                <a:solidFill>
                  <a:prstClr val="black"/>
                </a:solidFill>
                <a:latin typeface="Lucida Sans Unicode" panose="020B0602030504020204"/>
                <a:ea typeface="黑体" panose="02010609060101010101" pitchFamily="49" charset="-122"/>
              </a:rPr>
              <a:t>i</a:t>
            </a:r>
            <a:r>
              <a:rPr lang="zh-CN" altLang="en-US" sz="2000" dirty="0">
                <a:solidFill>
                  <a:prstClr val="black"/>
                </a:solidFill>
                <a:latin typeface="Lucida Sans Unicode" panose="020B0602030504020204"/>
                <a:ea typeface="黑体" panose="02010609060101010101" pitchFamily="49" charset="-122"/>
              </a:rPr>
              <a:t>为样本</a:t>
            </a:r>
            <a:r>
              <a:rPr lang="en-US" altLang="zh-CN" sz="2000" dirty="0" err="1">
                <a:solidFill>
                  <a:prstClr val="black"/>
                </a:solidFill>
                <a:latin typeface="Lucida Sans Unicode" panose="020B0602030504020204"/>
                <a:ea typeface="黑体" panose="02010609060101010101" pitchFamily="49" charset="-122"/>
              </a:rPr>
              <a:t>i</a:t>
            </a:r>
            <a:r>
              <a:rPr lang="zh-CN" altLang="en-US" sz="2000" dirty="0">
                <a:solidFill>
                  <a:prstClr val="black"/>
                </a:solidFill>
                <a:latin typeface="Lucida Sans Unicode" panose="020B0602030504020204"/>
                <a:ea typeface="黑体" panose="02010609060101010101" pitchFamily="49" charset="-122"/>
              </a:rPr>
              <a:t>的属性</a:t>
            </a:r>
            <a:r>
              <a:rPr lang="en-US" altLang="zh-CN" sz="2000" dirty="0">
                <a:solidFill>
                  <a:prstClr val="black"/>
                </a:solidFill>
                <a:latin typeface="Lucida Sans Unicode" panose="020B0602030504020204"/>
                <a:ea typeface="黑体" panose="02010609060101010101" pitchFamily="49" charset="-122"/>
              </a:rPr>
              <a:t>b</a:t>
            </a:r>
            <a:r>
              <a:rPr lang="zh-CN" altLang="en-US" sz="2000" dirty="0">
                <a:solidFill>
                  <a:prstClr val="black"/>
                </a:solidFill>
                <a:latin typeface="Lucida Sans Unicode" panose="020B0602030504020204"/>
                <a:ea typeface="黑体" panose="02010609060101010101" pitchFamily="49" charset="-122"/>
              </a:rPr>
              <a:t>的取值，</a:t>
            </a:r>
            <a:r>
              <a:rPr lang="en-US" altLang="zh-CN" sz="2000" dirty="0">
                <a:ea typeface="宋体" panose="02010600030101010101" pitchFamily="2" charset="-122"/>
              </a:rPr>
              <a:t>    </a:t>
            </a:r>
            <a:r>
              <a:rPr lang="zh-CN" altLang="en-US" sz="2000" dirty="0">
                <a:solidFill>
                  <a:prstClr val="black"/>
                </a:solidFill>
                <a:latin typeface="Lucida Sans Unicode" panose="020B0602030504020204"/>
                <a:ea typeface="黑体" panose="02010609060101010101" pitchFamily="49" charset="-122"/>
              </a:rPr>
              <a:t>和  </a:t>
            </a:r>
            <a:r>
              <a:rPr lang="en-US" altLang="zh-CN" sz="2000" dirty="0">
                <a:solidFill>
                  <a:prstClr val="black"/>
                </a:solidFill>
                <a:latin typeface="Lucida Sans Unicode" panose="020B0602030504020204"/>
                <a:ea typeface="黑体" panose="02010609060101010101" pitchFamily="49" charset="-122"/>
              </a:rPr>
              <a:t> </a:t>
            </a:r>
            <a:r>
              <a:rPr lang="zh-CN" altLang="en-US" sz="2000" dirty="0">
                <a:solidFill>
                  <a:prstClr val="black"/>
                </a:solidFill>
                <a:latin typeface="Lucida Sans Unicode" panose="020B0602030504020204"/>
                <a:ea typeface="黑体" panose="02010609060101010101" pitchFamily="49" charset="-122"/>
              </a:rPr>
              <a:t>分别为属性</a:t>
            </a:r>
            <a:r>
              <a:rPr lang="en-US" altLang="zh-CN" sz="2000" dirty="0">
                <a:solidFill>
                  <a:prstClr val="black"/>
                </a:solidFill>
                <a:latin typeface="Lucida Sans Unicode" panose="020B0602030504020204"/>
                <a:ea typeface="黑体" panose="02010609060101010101" pitchFamily="49" charset="-122"/>
              </a:rPr>
              <a:t>A</a:t>
            </a:r>
            <a:r>
              <a:rPr lang="zh-CN" altLang="en-US" sz="2000" dirty="0">
                <a:solidFill>
                  <a:prstClr val="black"/>
                </a:solidFill>
                <a:latin typeface="Lucida Sans Unicode" panose="020B0602030504020204"/>
                <a:ea typeface="黑体" panose="02010609060101010101" pitchFamily="49" charset="-122"/>
              </a:rPr>
              <a:t>和</a:t>
            </a:r>
            <a:r>
              <a:rPr lang="en-US" altLang="zh-CN" sz="2000" dirty="0">
                <a:solidFill>
                  <a:prstClr val="black"/>
                </a:solidFill>
                <a:latin typeface="Lucida Sans Unicode" panose="020B0602030504020204"/>
                <a:ea typeface="黑体" panose="02010609060101010101" pitchFamily="49" charset="-122"/>
              </a:rPr>
              <a:t>B</a:t>
            </a:r>
            <a:r>
              <a:rPr lang="zh-CN" altLang="en-US" sz="2000" dirty="0">
                <a:solidFill>
                  <a:prstClr val="black"/>
                </a:solidFill>
                <a:latin typeface="Lucida Sans Unicode" panose="020B0602030504020204"/>
                <a:ea typeface="黑体" panose="02010609060101010101" pitchFamily="49" charset="-122"/>
              </a:rPr>
              <a:t>的均值。</a:t>
            </a:r>
            <a:endParaRPr lang="en-US" altLang="zh-CN" sz="2000" dirty="0">
              <a:solidFill>
                <a:prstClr val="black"/>
              </a:solidFill>
              <a:latin typeface="Lucida Sans Unicode" panose="020B0602030504020204"/>
              <a:ea typeface="黑体" panose="02010609060101010101" pitchFamily="49" charset="-122"/>
            </a:endParaRPr>
          </a:p>
          <a:p>
            <a:pPr marL="0" lvl="1" indent="0" eaLnBrk="1" hangingPunct="1">
              <a:buNone/>
              <a:defRPr/>
            </a:pPr>
            <a:endParaRPr lang="en-US" altLang="zh-CN" sz="2000" dirty="0">
              <a:solidFill>
                <a:prstClr val="black"/>
              </a:solidFill>
              <a:latin typeface="Lucida Sans Unicode" panose="020B0602030504020204"/>
              <a:ea typeface="黑体" panose="02010609060101010101" pitchFamily="49" charset="-122"/>
            </a:endParaRPr>
          </a:p>
          <a:p>
            <a:pPr marL="0" lvl="1" indent="0" eaLnBrk="1" hangingPunct="1">
              <a:buNone/>
              <a:defRPr/>
            </a:pPr>
            <a:r>
              <a:rPr lang="en-US" altLang="zh-CN" sz="2000" dirty="0">
                <a:solidFill>
                  <a:prstClr val="black"/>
                </a:solidFill>
                <a:latin typeface="Lucida Sans Unicode" panose="020B0602030504020204"/>
                <a:ea typeface="黑体" panose="02010609060101010101" pitchFamily="49" charset="-122"/>
              </a:rPr>
              <a:t>     </a:t>
            </a:r>
            <a:r>
              <a:rPr lang="zh-CN" altLang="en-US" sz="2000" dirty="0">
                <a:solidFill>
                  <a:prstClr val="black"/>
                </a:solidFill>
                <a:latin typeface="Lucida Sans Unicode" panose="020B0602030504020204"/>
                <a:ea typeface="黑体" panose="02010609060101010101" pitchFamily="49" charset="-122"/>
              </a:rPr>
              <a:t>若：</a:t>
            </a:r>
            <a:endParaRPr lang="en-US" altLang="zh-CN" sz="2000" dirty="0">
              <a:solidFill>
                <a:prstClr val="black"/>
              </a:solidFill>
              <a:latin typeface="Lucida Sans Unicode" panose="020B0602030504020204"/>
              <a:ea typeface="黑体" panose="02010609060101010101" pitchFamily="49" charset="-122"/>
            </a:endParaRPr>
          </a:p>
          <a:p>
            <a:pPr marL="0" lvl="1" indent="0" eaLnBrk="1" hangingPunct="1">
              <a:buNone/>
              <a:defRPr/>
            </a:pPr>
            <a:r>
              <a:rPr lang="en-US" altLang="zh-CN" sz="2000" dirty="0">
                <a:solidFill>
                  <a:prstClr val="black"/>
                </a:solidFill>
                <a:latin typeface="Lucida Sans Unicode" panose="020B0602030504020204"/>
                <a:ea typeface="黑体" panose="02010609060101010101" pitchFamily="49" charset="-122"/>
              </a:rPr>
              <a:t>         </a:t>
            </a:r>
            <a:r>
              <a:rPr lang="en-US" altLang="zh-CN" sz="2000" dirty="0" err="1">
                <a:latin typeface="Lucida Sans Unicode" panose="020B0602030504020204"/>
                <a:ea typeface="黑体" panose="02010609060101010101" pitchFamily="49" charset="-122"/>
              </a:rPr>
              <a:t>r</a:t>
            </a:r>
            <a:r>
              <a:rPr lang="en-US" altLang="zh-CN" sz="2000" baseline="-25000" dirty="0" err="1">
                <a:latin typeface="Lucida Sans Unicode" panose="020B0602030504020204"/>
                <a:ea typeface="黑体" panose="02010609060101010101" pitchFamily="49" charset="-122"/>
              </a:rPr>
              <a:t>A,B</a:t>
            </a:r>
            <a:r>
              <a:rPr lang="en-US" altLang="zh-CN" sz="2000" dirty="0">
                <a:latin typeface="Lucida Sans Unicode" panose="020B0602030504020204"/>
                <a:ea typeface="黑体" panose="02010609060101010101" pitchFamily="49" charset="-122"/>
              </a:rPr>
              <a:t>&gt;0</a:t>
            </a:r>
            <a:r>
              <a:rPr lang="zh-CN" altLang="en-US" sz="2000" dirty="0">
                <a:latin typeface="Lucida Sans Unicode" panose="020B0602030504020204"/>
                <a:ea typeface="黑体" panose="02010609060101010101" pitchFamily="49" charset="-122"/>
              </a:rPr>
              <a:t>，则属性</a:t>
            </a:r>
            <a:r>
              <a:rPr lang="en-US" altLang="zh-CN" sz="2000" dirty="0">
                <a:latin typeface="Lucida Sans Unicode" panose="020B0602030504020204"/>
                <a:ea typeface="黑体" panose="02010609060101010101" pitchFamily="49" charset="-122"/>
              </a:rPr>
              <a:t>A</a:t>
            </a:r>
            <a:r>
              <a:rPr lang="zh-CN" altLang="en-US" sz="2000" dirty="0">
                <a:latin typeface="Lucida Sans Unicode" panose="020B0602030504020204"/>
                <a:ea typeface="黑体" panose="02010609060101010101" pitchFamily="49" charset="-122"/>
              </a:rPr>
              <a:t>和</a:t>
            </a:r>
            <a:r>
              <a:rPr lang="en-US" altLang="zh-CN" sz="2000" dirty="0">
                <a:latin typeface="Lucida Sans Unicode" panose="020B0602030504020204"/>
                <a:ea typeface="黑体" panose="02010609060101010101" pitchFamily="49" charset="-122"/>
              </a:rPr>
              <a:t>B</a:t>
            </a:r>
            <a:r>
              <a:rPr lang="zh-CN" altLang="en-US" sz="2000" dirty="0">
                <a:latin typeface="Lucida Sans Unicode" panose="020B0602030504020204"/>
                <a:ea typeface="黑体" panose="02010609060101010101" pitchFamily="49" charset="-122"/>
              </a:rPr>
              <a:t>呈正相关，值越大，相关性越强。</a:t>
            </a:r>
            <a:endParaRPr lang="en-US" altLang="zh-CN" sz="2000" dirty="0">
              <a:latin typeface="Lucida Sans Unicode" panose="020B0602030504020204"/>
              <a:ea typeface="黑体" panose="02010609060101010101" pitchFamily="49" charset="-122"/>
            </a:endParaRPr>
          </a:p>
          <a:p>
            <a:pPr marL="0" lvl="1" indent="0" eaLnBrk="1" hangingPunct="1">
              <a:buNone/>
              <a:defRPr/>
            </a:pPr>
            <a:r>
              <a:rPr lang="en-US" altLang="zh-CN" sz="2000" dirty="0">
                <a:solidFill>
                  <a:prstClr val="black"/>
                </a:solidFill>
                <a:latin typeface="Lucida Sans Unicode" panose="020B0602030504020204"/>
                <a:ea typeface="黑体" panose="02010609060101010101" pitchFamily="49" charset="-122"/>
              </a:rPr>
              <a:t>         </a:t>
            </a:r>
            <a:r>
              <a:rPr lang="en-US" altLang="zh-CN" sz="2000" dirty="0" err="1">
                <a:latin typeface="Lucida Sans Unicode" panose="020B0602030504020204"/>
                <a:ea typeface="黑体" panose="02010609060101010101" pitchFamily="49" charset="-122"/>
              </a:rPr>
              <a:t>r</a:t>
            </a:r>
            <a:r>
              <a:rPr lang="en-US" altLang="zh-CN" sz="2000" baseline="-25000" dirty="0" err="1">
                <a:latin typeface="Lucida Sans Unicode" panose="020B0602030504020204"/>
                <a:ea typeface="黑体" panose="02010609060101010101" pitchFamily="49" charset="-122"/>
              </a:rPr>
              <a:t>A,B</a:t>
            </a:r>
            <a:r>
              <a:rPr lang="en-US" altLang="zh-CN" sz="2000" dirty="0">
                <a:latin typeface="Lucida Sans Unicode" panose="020B0602030504020204"/>
                <a:ea typeface="黑体" panose="02010609060101010101" pitchFamily="49" charset="-122"/>
              </a:rPr>
              <a:t>=0</a:t>
            </a:r>
            <a:r>
              <a:rPr lang="zh-CN" altLang="en-US" sz="2000" dirty="0">
                <a:latin typeface="Lucida Sans Unicode" panose="020B0602030504020204"/>
                <a:ea typeface="黑体" panose="02010609060101010101" pitchFamily="49" charset="-122"/>
              </a:rPr>
              <a:t>，</a:t>
            </a:r>
            <a:r>
              <a:rPr lang="en-US" altLang="zh-CN" sz="2000" dirty="0">
                <a:latin typeface="Lucida Sans Unicode" panose="020B0602030504020204"/>
                <a:ea typeface="黑体" panose="02010609060101010101" pitchFamily="49" charset="-122"/>
              </a:rPr>
              <a:t>A</a:t>
            </a:r>
            <a:r>
              <a:rPr lang="zh-CN" altLang="en-US" sz="2000" dirty="0">
                <a:latin typeface="Lucida Sans Unicode" panose="020B0602030504020204"/>
                <a:ea typeface="黑体" panose="02010609060101010101" pitchFamily="49" charset="-122"/>
              </a:rPr>
              <a:t>和</a:t>
            </a:r>
            <a:r>
              <a:rPr lang="en-US" altLang="zh-CN" sz="2000" dirty="0">
                <a:latin typeface="Lucida Sans Unicode" panose="020B0602030504020204"/>
                <a:ea typeface="黑体" panose="02010609060101010101" pitchFamily="49" charset="-122"/>
              </a:rPr>
              <a:t>B</a:t>
            </a:r>
            <a:r>
              <a:rPr lang="zh-CN" altLang="en-US" sz="2000" dirty="0">
                <a:latin typeface="Lucida Sans Unicode" panose="020B0602030504020204"/>
                <a:ea typeface="黑体" panose="02010609060101010101" pitchFamily="49" charset="-122"/>
              </a:rPr>
              <a:t>相互独立</a:t>
            </a:r>
            <a:endParaRPr lang="en-US" altLang="zh-CN" sz="2000" dirty="0">
              <a:latin typeface="Lucida Sans Unicode" panose="020B0602030504020204"/>
              <a:ea typeface="黑体" panose="02010609060101010101" pitchFamily="49" charset="-122"/>
            </a:endParaRPr>
          </a:p>
          <a:p>
            <a:pPr marL="0" lvl="1" indent="0" eaLnBrk="1" hangingPunct="1">
              <a:buNone/>
              <a:defRPr/>
            </a:pPr>
            <a:r>
              <a:rPr lang="en-US" altLang="zh-CN" sz="2000" dirty="0">
                <a:solidFill>
                  <a:prstClr val="black"/>
                </a:solidFill>
                <a:latin typeface="Lucida Sans Unicode" panose="020B0602030504020204"/>
                <a:ea typeface="黑体" panose="02010609060101010101" pitchFamily="49" charset="-122"/>
              </a:rPr>
              <a:t>         </a:t>
            </a:r>
            <a:r>
              <a:rPr lang="en-US" altLang="zh-CN" sz="2000" dirty="0" err="1">
                <a:latin typeface="Lucida Sans Unicode" panose="020B0602030504020204"/>
                <a:ea typeface="黑体" panose="02010609060101010101" pitchFamily="49" charset="-122"/>
              </a:rPr>
              <a:t>r</a:t>
            </a:r>
            <a:r>
              <a:rPr lang="en-US" altLang="zh-CN" sz="2000" baseline="-25000" dirty="0" err="1">
                <a:latin typeface="Lucida Sans Unicode" panose="020B0602030504020204"/>
                <a:ea typeface="黑体" panose="02010609060101010101" pitchFamily="49" charset="-122"/>
              </a:rPr>
              <a:t>A,B</a:t>
            </a:r>
            <a:r>
              <a:rPr lang="en-US" altLang="zh-CN" sz="2000" dirty="0">
                <a:latin typeface="Lucida Sans Unicode" panose="020B0602030504020204"/>
                <a:ea typeface="黑体" panose="02010609060101010101" pitchFamily="49" charset="-122"/>
              </a:rPr>
              <a:t>&lt;0,  A</a:t>
            </a:r>
            <a:r>
              <a:rPr lang="zh-CN" altLang="en-US" sz="2000" dirty="0">
                <a:latin typeface="Lucida Sans Unicode" panose="020B0602030504020204"/>
                <a:ea typeface="黑体" panose="02010609060101010101" pitchFamily="49" charset="-122"/>
              </a:rPr>
              <a:t>和</a:t>
            </a:r>
            <a:r>
              <a:rPr lang="en-US" altLang="zh-CN" sz="2000" dirty="0">
                <a:latin typeface="Lucida Sans Unicode" panose="020B0602030504020204"/>
                <a:ea typeface="黑体" panose="02010609060101010101" pitchFamily="49" charset="-122"/>
              </a:rPr>
              <a:t>B</a:t>
            </a:r>
            <a:r>
              <a:rPr lang="zh-CN" altLang="en-US" sz="2000" dirty="0">
                <a:latin typeface="Lucida Sans Unicode" panose="020B0602030504020204"/>
                <a:ea typeface="黑体" panose="02010609060101010101" pitchFamily="49" charset="-122"/>
              </a:rPr>
              <a:t>负相关</a:t>
            </a:r>
            <a:endParaRPr lang="en-US" altLang="zh-CN" sz="2000" dirty="0">
              <a:solidFill>
                <a:prstClr val="black"/>
              </a:solidFill>
              <a:latin typeface="Lucida Sans Unicode" panose="020B0602030504020204"/>
              <a:ea typeface="黑体" panose="02010609060101010101" pitchFamily="49" charset="-122"/>
            </a:endParaRPr>
          </a:p>
          <a:p>
            <a:pPr marL="0" lvl="1" indent="0" eaLnBrk="1" hangingPunct="1">
              <a:buNone/>
              <a:defRPr/>
            </a:pPr>
            <a:endParaRPr lang="en-US" altLang="zh-CN" sz="2000" dirty="0">
              <a:solidFill>
                <a:prstClr val="black"/>
              </a:solidFill>
              <a:latin typeface="Lucida Sans Unicode" panose="020B0602030504020204"/>
              <a:ea typeface="黑体" panose="02010609060101010101" pitchFamily="49" charset="-122"/>
            </a:endParaRPr>
          </a:p>
          <a:p>
            <a:pPr marL="342900" lvl="1" indent="0" eaLnBrk="1" hangingPunct="1">
              <a:buSzPct val="80000"/>
              <a:buNone/>
              <a:defRPr/>
            </a:pPr>
            <a:r>
              <a:rPr lang="en-US" altLang="zh-CN" sz="2000" dirty="0">
                <a:solidFill>
                  <a:prstClr val="black"/>
                </a:solidFill>
                <a:latin typeface="Lucida Sans Unicode" panose="020B0602030504020204"/>
                <a:ea typeface="黑体" panose="02010609060101010101" pitchFamily="49" charset="-122"/>
              </a:rPr>
              <a:t>	</a:t>
            </a:r>
          </a:p>
          <a:p>
            <a:pPr marL="0" lvl="1" indent="0" eaLnBrk="1" hangingPunct="1">
              <a:buNone/>
              <a:defRPr/>
            </a:pPr>
            <a:endParaRPr lang="en-US" altLang="zh-CN" sz="2000" dirty="0">
              <a:solidFill>
                <a:prstClr val="black"/>
              </a:solidFill>
              <a:latin typeface="Lucida Sans Unicode" panose="020B0602030504020204"/>
              <a:ea typeface="黑体" panose="02010609060101010101" pitchFamily="49" charset="-122"/>
            </a:endParaRPr>
          </a:p>
        </p:txBody>
      </p:sp>
      <p:graphicFrame>
        <p:nvGraphicFramePr>
          <p:cNvPr id="3" name="对象 2"/>
          <p:cNvGraphicFramePr>
            <a:graphicFrameLocks noChangeAspect="1"/>
          </p:cNvGraphicFramePr>
          <p:nvPr/>
        </p:nvGraphicFramePr>
        <p:xfrm>
          <a:off x="2696852" y="2341350"/>
          <a:ext cx="5081588" cy="900113"/>
        </p:xfrm>
        <a:graphic>
          <a:graphicData uri="http://schemas.openxmlformats.org/presentationml/2006/ole">
            <mc:AlternateContent xmlns:mc="http://schemas.openxmlformats.org/markup-compatibility/2006">
              <mc:Choice xmlns:v="urn:schemas-microsoft-com:vml" Requires="v">
                <p:oleObj spid="_x0000_s79957" name="Equation" r:id="rId4" imgW="2870200" imgH="508000" progId="Equation.3">
                  <p:embed/>
                </p:oleObj>
              </mc:Choice>
              <mc:Fallback>
                <p:oleObj name="Equation" r:id="rId4" imgW="2870200" imgH="5080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6852" y="2341350"/>
                        <a:ext cx="5081588"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对象 3"/>
          <p:cNvGraphicFramePr>
            <a:graphicFrameLocks noChangeAspect="1"/>
          </p:cNvGraphicFramePr>
          <p:nvPr/>
        </p:nvGraphicFramePr>
        <p:xfrm>
          <a:off x="7644534" y="3619975"/>
          <a:ext cx="255587" cy="341312"/>
        </p:xfrm>
        <a:graphic>
          <a:graphicData uri="http://schemas.openxmlformats.org/presentationml/2006/ole">
            <mc:AlternateContent xmlns:mc="http://schemas.openxmlformats.org/markup-compatibility/2006">
              <mc:Choice xmlns:v="urn:schemas-microsoft-com:vml" Requires="v">
                <p:oleObj spid="_x0000_s79958" name="Equation" r:id="rId6" imgW="152400" imgH="203200" progId="Equation.DSMT4">
                  <p:embed/>
                </p:oleObj>
              </mc:Choice>
              <mc:Fallback>
                <p:oleObj name="Equation" r:id="rId6" imgW="152400" imgH="2032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44534" y="3619975"/>
                        <a:ext cx="255587" cy="34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对象 4"/>
          <p:cNvGraphicFramePr>
            <a:graphicFrameLocks noChangeAspect="1"/>
          </p:cNvGraphicFramePr>
          <p:nvPr/>
        </p:nvGraphicFramePr>
        <p:xfrm>
          <a:off x="8220960" y="3619386"/>
          <a:ext cx="255936" cy="339871"/>
        </p:xfrm>
        <a:graphic>
          <a:graphicData uri="http://schemas.openxmlformats.org/presentationml/2006/ole">
            <mc:AlternateContent xmlns:mc="http://schemas.openxmlformats.org/markup-compatibility/2006">
              <mc:Choice xmlns:v="urn:schemas-microsoft-com:vml" Requires="v">
                <p:oleObj spid="_x0000_s79959" name="Equation" r:id="rId8" imgW="152400" imgH="203200" progId="Equation.3">
                  <p:embed/>
                </p:oleObj>
              </mc:Choice>
              <mc:Fallback>
                <p:oleObj name="Equation" r:id="rId8" imgW="152400" imgH="2032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20960" y="3619386"/>
                        <a:ext cx="255936" cy="339871"/>
                      </a:xfrm>
                      <a:prstGeom prst="rect">
                        <a:avLst/>
                      </a:prstGeom>
                      <a:noFill/>
                      <a:ln>
                        <a:noFill/>
                      </a:ln>
                      <a:effectLst/>
                    </p:spPr>
                  </p:pic>
                </p:oleObj>
              </mc:Fallback>
            </mc:AlternateContent>
          </a:graphicData>
        </a:graphic>
      </p:graphicFrame>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3.3</a:t>
            </a:r>
            <a:r>
              <a:rPr lang="zh-CN" altLang="en-US" sz="3200" u="sng" dirty="0"/>
              <a:t>数据集成</a:t>
            </a:r>
          </a:p>
        </p:txBody>
      </p:sp>
      <p:pic>
        <p:nvPicPr>
          <p:cNvPr id="808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6279" y="1069710"/>
            <a:ext cx="6096000" cy="538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Box 4"/>
          <p:cNvSpPr txBox="1">
            <a:spLocks noChangeArrowheads="1"/>
          </p:cNvSpPr>
          <p:nvPr/>
        </p:nvSpPr>
        <p:spPr bwMode="auto">
          <a:xfrm>
            <a:off x="8903617" y="3160357"/>
            <a:ext cx="1828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zh-CN" sz="1800" b="1" dirty="0">
                <a:latin typeface="Arial" panose="020B0604020202020204" pitchFamily="34" charset="0"/>
                <a:ea typeface="宋体" panose="02010600030101010101" pitchFamily="2" charset="-122"/>
              </a:rPr>
              <a:t>Scatter plots showing the correlation from –1 to 1.</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3.3</a:t>
            </a:r>
            <a:r>
              <a:rPr lang="zh-CN" altLang="en-US" sz="3200" u="sng" dirty="0"/>
              <a:t>数据集成</a:t>
            </a:r>
          </a:p>
        </p:txBody>
      </p:sp>
      <p:sp>
        <p:nvSpPr>
          <p:cNvPr id="8" name="Rectangle 3"/>
          <p:cNvSpPr txBox="1">
            <a:spLocks noChangeArrowheads="1"/>
          </p:cNvSpPr>
          <p:nvPr/>
        </p:nvSpPr>
        <p:spPr bwMode="auto">
          <a:xfrm>
            <a:off x="470829" y="1180943"/>
            <a:ext cx="11379340" cy="4993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marL="0" lvl="2" indent="-342900" eaLnBrk="1" hangingPunct="1">
              <a:buClr>
                <a:srgbClr val="00B0F0"/>
              </a:buClr>
              <a:buSzPct val="80000"/>
              <a:buFont typeface="Wingdings" panose="05000000000000000000" pitchFamily="2" charset="2"/>
              <a:buChar char="p"/>
              <a:defRPr/>
            </a:pPr>
            <a:r>
              <a:rPr lang="zh-CN" altLang="en-US" sz="2800" b="1" dirty="0">
                <a:solidFill>
                  <a:srgbClr val="0070C0"/>
                </a:solidFill>
              </a:rPr>
              <a:t>数值数据的协方差</a:t>
            </a:r>
            <a:endParaRPr lang="en-US" altLang="zh-CN" sz="2800" b="1" dirty="0">
              <a:solidFill>
                <a:srgbClr val="0070C0"/>
              </a:solidFill>
            </a:endParaRPr>
          </a:p>
          <a:p>
            <a:pPr marL="0" lvl="1" indent="0" eaLnBrk="1" hangingPunct="1">
              <a:buNone/>
              <a:defRPr/>
            </a:pPr>
            <a:r>
              <a:rPr lang="en-US" altLang="zh-CN" sz="2000" dirty="0">
                <a:solidFill>
                  <a:prstClr val="black"/>
                </a:solidFill>
                <a:latin typeface="Lucida Sans Unicode" panose="020B0602030504020204"/>
                <a:ea typeface="黑体" panose="02010609060101010101" pitchFamily="49" charset="-122"/>
              </a:rPr>
              <a:t>          </a:t>
            </a:r>
            <a:r>
              <a:rPr lang="zh-CN" altLang="en-US" sz="2000" dirty="0">
                <a:solidFill>
                  <a:prstClr val="black"/>
                </a:solidFill>
                <a:latin typeface="Lucida Sans Unicode" panose="020B0602030504020204"/>
                <a:ea typeface="黑体" panose="02010609060101010101" pitchFamily="49" charset="-122"/>
              </a:rPr>
              <a:t>数值属性</a:t>
            </a:r>
            <a:r>
              <a:rPr lang="en-US" altLang="zh-CN" sz="2000" dirty="0">
                <a:solidFill>
                  <a:prstClr val="black"/>
                </a:solidFill>
                <a:latin typeface="Lucida Sans Unicode" panose="020B0602030504020204"/>
                <a:ea typeface="黑体" panose="02010609060101010101" pitchFamily="49" charset="-122"/>
              </a:rPr>
              <a:t>A</a:t>
            </a:r>
            <a:r>
              <a:rPr lang="zh-CN" altLang="en-US" sz="2000" dirty="0">
                <a:solidFill>
                  <a:prstClr val="black"/>
                </a:solidFill>
                <a:latin typeface="Lucida Sans Unicode" panose="020B0602030504020204"/>
                <a:ea typeface="黑体" panose="02010609060101010101" pitchFamily="49" charset="-122"/>
              </a:rPr>
              <a:t>和</a:t>
            </a:r>
            <a:r>
              <a:rPr lang="en-US" altLang="zh-CN" sz="2000" dirty="0">
                <a:solidFill>
                  <a:prstClr val="black"/>
                </a:solidFill>
                <a:latin typeface="Lucida Sans Unicode" panose="020B0602030504020204"/>
                <a:ea typeface="黑体" panose="02010609060101010101" pitchFamily="49" charset="-122"/>
              </a:rPr>
              <a:t>B</a:t>
            </a:r>
            <a:r>
              <a:rPr lang="zh-CN" altLang="en-US" sz="2000" dirty="0">
                <a:solidFill>
                  <a:prstClr val="black"/>
                </a:solidFill>
                <a:latin typeface="Lucida Sans Unicode" panose="020B0602030504020204"/>
                <a:ea typeface="黑体" panose="02010609060101010101" pitchFamily="49" charset="-122"/>
              </a:rPr>
              <a:t>之间协方差的定义为</a:t>
            </a:r>
            <a:endParaRPr lang="en-US" altLang="zh-CN" sz="2000" dirty="0">
              <a:solidFill>
                <a:prstClr val="black"/>
              </a:solidFill>
              <a:latin typeface="Lucida Sans Unicode" panose="020B0602030504020204"/>
              <a:ea typeface="黑体" panose="02010609060101010101" pitchFamily="49" charset="-122"/>
            </a:endParaRPr>
          </a:p>
          <a:p>
            <a:pPr marL="0" lvl="1" indent="0" eaLnBrk="1" hangingPunct="1">
              <a:buNone/>
              <a:defRPr/>
            </a:pPr>
            <a:endParaRPr lang="en-US" altLang="zh-CN" sz="2000" dirty="0">
              <a:solidFill>
                <a:prstClr val="black"/>
              </a:solidFill>
              <a:latin typeface="Lucida Sans Unicode" panose="020B0602030504020204"/>
              <a:ea typeface="黑体" panose="02010609060101010101" pitchFamily="49" charset="-122"/>
            </a:endParaRPr>
          </a:p>
          <a:p>
            <a:pPr marL="0" lvl="1" indent="0" eaLnBrk="1" hangingPunct="1">
              <a:buNone/>
              <a:defRPr/>
            </a:pPr>
            <a:endParaRPr lang="en-US" altLang="zh-CN" sz="2000" dirty="0">
              <a:solidFill>
                <a:prstClr val="black"/>
              </a:solidFill>
              <a:latin typeface="Lucida Sans Unicode" panose="020B0602030504020204"/>
              <a:ea typeface="黑体" panose="02010609060101010101" pitchFamily="49" charset="-122"/>
            </a:endParaRPr>
          </a:p>
          <a:p>
            <a:pPr marL="0" lvl="1" indent="0" eaLnBrk="1" hangingPunct="1">
              <a:buNone/>
              <a:defRPr/>
            </a:pPr>
            <a:endParaRPr lang="en-US" altLang="zh-CN" sz="2000" dirty="0">
              <a:solidFill>
                <a:prstClr val="black"/>
              </a:solidFill>
              <a:latin typeface="Lucida Sans Unicode" panose="020B0602030504020204"/>
              <a:ea typeface="黑体" panose="02010609060101010101" pitchFamily="49" charset="-122"/>
            </a:endParaRPr>
          </a:p>
          <a:p>
            <a:pPr marL="0" lvl="1" indent="0" eaLnBrk="1" hangingPunct="1">
              <a:buNone/>
              <a:defRPr/>
            </a:pPr>
            <a:r>
              <a:rPr lang="en-US" altLang="zh-CN" sz="2000" dirty="0">
                <a:solidFill>
                  <a:prstClr val="black"/>
                </a:solidFill>
                <a:latin typeface="Lucida Sans Unicode" panose="020B0602030504020204"/>
                <a:ea typeface="黑体" panose="02010609060101010101" pitchFamily="49" charset="-122"/>
              </a:rPr>
              <a:t>          </a:t>
            </a:r>
            <a:r>
              <a:rPr lang="zh-CN" altLang="en-US" sz="2000" dirty="0">
                <a:solidFill>
                  <a:prstClr val="black"/>
                </a:solidFill>
                <a:latin typeface="Lucida Sans Unicode" panose="020B0602030504020204"/>
                <a:ea typeface="黑体" panose="02010609060101010101" pitchFamily="49" charset="-122"/>
              </a:rPr>
              <a:t>协方差的意义：评估两个属性是如何一起变化的（参考方差的计算公式）。</a:t>
            </a:r>
            <a:endParaRPr lang="en-US" altLang="zh-CN" sz="2000" dirty="0">
              <a:solidFill>
                <a:prstClr val="black"/>
              </a:solidFill>
              <a:latin typeface="Lucida Sans Unicode" panose="020B0602030504020204"/>
              <a:ea typeface="黑体" panose="02010609060101010101" pitchFamily="49" charset="-122"/>
            </a:endParaRPr>
          </a:p>
          <a:p>
            <a:pPr marL="0" lvl="1" indent="0" eaLnBrk="1" hangingPunct="1">
              <a:buNone/>
              <a:defRPr/>
            </a:pPr>
            <a:endParaRPr lang="en-US" altLang="zh-CN" sz="2000" dirty="0">
              <a:solidFill>
                <a:prstClr val="black"/>
              </a:solidFill>
              <a:latin typeface="Lucida Sans Unicode" panose="020B0602030504020204"/>
              <a:ea typeface="黑体" panose="02010609060101010101" pitchFamily="49" charset="-122"/>
            </a:endParaRPr>
          </a:p>
          <a:p>
            <a:pPr marL="0" lvl="1" indent="0" eaLnBrk="1" hangingPunct="1">
              <a:buNone/>
              <a:defRPr/>
            </a:pPr>
            <a:endParaRPr lang="en-US" altLang="zh-CN" sz="2000" dirty="0">
              <a:solidFill>
                <a:prstClr val="black"/>
              </a:solidFill>
              <a:latin typeface="Lucida Sans Unicode" panose="020B0602030504020204"/>
              <a:ea typeface="黑体" panose="02010609060101010101" pitchFamily="49" charset="-122"/>
            </a:endParaRPr>
          </a:p>
          <a:p>
            <a:pPr marL="0" lvl="1" indent="0" eaLnBrk="1" hangingPunct="1">
              <a:buNone/>
              <a:defRPr/>
            </a:pPr>
            <a:endParaRPr lang="en-US" altLang="zh-CN" sz="2000" dirty="0">
              <a:solidFill>
                <a:prstClr val="black"/>
              </a:solidFill>
              <a:latin typeface="Lucida Sans Unicode" panose="020B0602030504020204"/>
              <a:ea typeface="黑体" panose="02010609060101010101" pitchFamily="49" charset="-122"/>
            </a:endParaRPr>
          </a:p>
          <a:p>
            <a:pPr marL="0" lvl="1" indent="0" eaLnBrk="1" hangingPunct="1">
              <a:buNone/>
              <a:defRPr/>
            </a:pPr>
            <a:r>
              <a:rPr lang="zh-CN" altLang="en-US" sz="2000" dirty="0">
                <a:solidFill>
                  <a:prstClr val="black"/>
                </a:solidFill>
                <a:latin typeface="Lucida Sans Unicode" panose="020B0602030504020204"/>
                <a:ea typeface="黑体" panose="02010609060101010101" pitchFamily="49" charset="-122"/>
              </a:rPr>
              <a:t>         若：</a:t>
            </a:r>
            <a:endParaRPr lang="en-US" altLang="zh-CN" sz="2000" dirty="0">
              <a:solidFill>
                <a:prstClr val="black"/>
              </a:solidFill>
              <a:latin typeface="Lucida Sans Unicode" panose="020B0602030504020204"/>
              <a:ea typeface="黑体" panose="02010609060101010101" pitchFamily="49" charset="-122"/>
            </a:endParaRPr>
          </a:p>
          <a:p>
            <a:pPr marL="0" lvl="1" indent="0" eaLnBrk="1" hangingPunct="1">
              <a:buNone/>
              <a:defRPr/>
            </a:pPr>
            <a:r>
              <a:rPr lang="en-US" altLang="zh-CN" sz="2000" dirty="0">
                <a:solidFill>
                  <a:prstClr val="black"/>
                </a:solidFill>
                <a:latin typeface="Lucida Sans Unicode" panose="020B0602030504020204"/>
                <a:ea typeface="黑体" panose="02010609060101010101" pitchFamily="49" charset="-122"/>
              </a:rPr>
              <a:t>         </a:t>
            </a:r>
            <a:r>
              <a:rPr lang="en-US" altLang="zh-CN" sz="2000" dirty="0" err="1">
                <a:solidFill>
                  <a:prstClr val="black"/>
                </a:solidFill>
                <a:latin typeface="Lucida Sans Unicode" panose="020B0602030504020204"/>
                <a:ea typeface="黑体" panose="02010609060101010101" pitchFamily="49" charset="-122"/>
              </a:rPr>
              <a:t>CovA,B</a:t>
            </a:r>
            <a:r>
              <a:rPr lang="en-US" altLang="zh-CN" sz="2000" dirty="0">
                <a:solidFill>
                  <a:prstClr val="black"/>
                </a:solidFill>
                <a:latin typeface="Lucida Sans Unicode" panose="020B0602030504020204"/>
                <a:ea typeface="黑体" panose="02010609060101010101" pitchFamily="49" charset="-122"/>
              </a:rPr>
              <a:t> &gt; 0</a:t>
            </a:r>
            <a:r>
              <a:rPr lang="zh-CN" altLang="en-US" sz="2000" dirty="0">
                <a:solidFill>
                  <a:prstClr val="black"/>
                </a:solidFill>
                <a:latin typeface="Lucida Sans Unicode" panose="020B0602030504020204"/>
                <a:ea typeface="黑体" panose="02010609060101010101" pitchFamily="49" charset="-122"/>
              </a:rPr>
              <a:t>，则说明样本</a:t>
            </a:r>
            <a:r>
              <a:rPr lang="en-US" altLang="zh-CN" sz="2000" dirty="0">
                <a:solidFill>
                  <a:prstClr val="black"/>
                </a:solidFill>
                <a:latin typeface="Lucida Sans Unicode" panose="020B0602030504020204"/>
                <a:ea typeface="黑体" panose="02010609060101010101" pitchFamily="49" charset="-122"/>
              </a:rPr>
              <a:t>X</a:t>
            </a:r>
            <a:r>
              <a:rPr lang="zh-CN" altLang="en-US" sz="2000" dirty="0">
                <a:solidFill>
                  <a:prstClr val="black"/>
                </a:solidFill>
                <a:latin typeface="Lucida Sans Unicode" panose="020B0602030504020204"/>
                <a:ea typeface="黑体" panose="02010609060101010101" pitchFamily="49" charset="-122"/>
              </a:rPr>
              <a:t>的属性</a:t>
            </a:r>
            <a:r>
              <a:rPr lang="en-US" altLang="zh-CN" sz="2000" dirty="0">
                <a:solidFill>
                  <a:prstClr val="black"/>
                </a:solidFill>
                <a:latin typeface="Lucida Sans Unicode" panose="020B0602030504020204"/>
                <a:ea typeface="黑体" panose="02010609060101010101" pitchFamily="49" charset="-122"/>
              </a:rPr>
              <a:t>A</a:t>
            </a:r>
            <a:r>
              <a:rPr lang="zh-CN" altLang="en-US" sz="2000" dirty="0">
                <a:solidFill>
                  <a:prstClr val="black"/>
                </a:solidFill>
                <a:latin typeface="Lucida Sans Unicode" panose="020B0602030504020204"/>
                <a:ea typeface="黑体" panose="02010609060101010101" pitchFamily="49" charset="-122"/>
              </a:rPr>
              <a:t>和</a:t>
            </a:r>
            <a:r>
              <a:rPr lang="en-US" altLang="zh-CN" sz="2000" dirty="0">
                <a:solidFill>
                  <a:prstClr val="black"/>
                </a:solidFill>
                <a:latin typeface="Lucida Sans Unicode" panose="020B0602030504020204"/>
                <a:ea typeface="黑体" panose="02010609060101010101" pitchFamily="49" charset="-122"/>
              </a:rPr>
              <a:t>B</a:t>
            </a:r>
            <a:r>
              <a:rPr lang="zh-CN" altLang="en-US" sz="2000" dirty="0">
                <a:solidFill>
                  <a:prstClr val="black"/>
                </a:solidFill>
                <a:latin typeface="Lucida Sans Unicode" panose="020B0602030504020204"/>
                <a:ea typeface="黑体" panose="02010609060101010101" pitchFamily="49" charset="-122"/>
              </a:rPr>
              <a:t>同时大于或小于期望值。</a:t>
            </a:r>
            <a:endParaRPr lang="en-US" altLang="zh-CN" sz="2000" dirty="0">
              <a:solidFill>
                <a:prstClr val="black"/>
              </a:solidFill>
              <a:latin typeface="Lucida Sans Unicode" panose="020B0602030504020204"/>
              <a:ea typeface="黑体" panose="02010609060101010101" pitchFamily="49" charset="-122"/>
            </a:endParaRPr>
          </a:p>
          <a:p>
            <a:pPr marL="0" lvl="1" indent="0" eaLnBrk="1" hangingPunct="1">
              <a:buNone/>
              <a:defRPr/>
            </a:pPr>
            <a:r>
              <a:rPr lang="en-US" altLang="zh-CN" sz="2000" dirty="0">
                <a:solidFill>
                  <a:prstClr val="black"/>
                </a:solidFill>
                <a:latin typeface="Lucida Sans Unicode" panose="020B0602030504020204"/>
                <a:ea typeface="黑体" panose="02010609060101010101" pitchFamily="49" charset="-122"/>
              </a:rPr>
              <a:t>         </a:t>
            </a:r>
            <a:r>
              <a:rPr lang="en-US" altLang="zh-CN" sz="2000" dirty="0" err="1">
                <a:solidFill>
                  <a:prstClr val="black"/>
                </a:solidFill>
                <a:latin typeface="Lucida Sans Unicode" panose="020B0602030504020204"/>
                <a:ea typeface="黑体" panose="02010609060101010101" pitchFamily="49" charset="-122"/>
              </a:rPr>
              <a:t>CovA,B</a:t>
            </a:r>
            <a:r>
              <a:rPr lang="en-US" altLang="zh-CN" sz="2000" dirty="0">
                <a:solidFill>
                  <a:prstClr val="black"/>
                </a:solidFill>
                <a:latin typeface="Lucida Sans Unicode" panose="020B0602030504020204"/>
                <a:ea typeface="黑体" panose="02010609060101010101" pitchFamily="49" charset="-122"/>
              </a:rPr>
              <a:t> &lt; 0</a:t>
            </a:r>
            <a:r>
              <a:rPr lang="zh-CN" altLang="en-US" sz="2000" dirty="0">
                <a:solidFill>
                  <a:prstClr val="black"/>
                </a:solidFill>
                <a:latin typeface="Lucida Sans Unicode" panose="020B0602030504020204"/>
                <a:ea typeface="黑体" panose="02010609060101010101" pitchFamily="49" charset="-122"/>
              </a:rPr>
              <a:t>，则说明样本</a:t>
            </a:r>
            <a:r>
              <a:rPr lang="en-US" altLang="zh-CN" sz="2000" dirty="0">
                <a:solidFill>
                  <a:prstClr val="black"/>
                </a:solidFill>
                <a:latin typeface="Lucida Sans Unicode" panose="020B0602030504020204"/>
                <a:ea typeface="黑体" panose="02010609060101010101" pitchFamily="49" charset="-122"/>
              </a:rPr>
              <a:t>X</a:t>
            </a:r>
            <a:r>
              <a:rPr lang="zh-CN" altLang="en-US" sz="2000" dirty="0">
                <a:solidFill>
                  <a:prstClr val="black"/>
                </a:solidFill>
                <a:latin typeface="Lucida Sans Unicode" panose="020B0602030504020204"/>
                <a:ea typeface="黑体" panose="02010609060101010101" pitchFamily="49" charset="-122"/>
              </a:rPr>
              <a:t>的属性</a:t>
            </a:r>
            <a:r>
              <a:rPr lang="en-US" altLang="zh-CN" sz="2000" dirty="0">
                <a:solidFill>
                  <a:prstClr val="black"/>
                </a:solidFill>
                <a:latin typeface="Lucida Sans Unicode" panose="020B0602030504020204"/>
                <a:ea typeface="黑体" panose="02010609060101010101" pitchFamily="49" charset="-122"/>
              </a:rPr>
              <a:t>A</a:t>
            </a:r>
            <a:r>
              <a:rPr lang="zh-CN" altLang="en-US" sz="2000" dirty="0">
                <a:solidFill>
                  <a:prstClr val="black"/>
                </a:solidFill>
                <a:latin typeface="Lucida Sans Unicode" panose="020B0602030504020204"/>
                <a:ea typeface="黑体" panose="02010609060101010101" pitchFamily="49" charset="-122"/>
              </a:rPr>
              <a:t>大于期望值的同时，</a:t>
            </a:r>
            <a:r>
              <a:rPr lang="en-US" altLang="zh-CN" sz="2000" dirty="0">
                <a:solidFill>
                  <a:prstClr val="black"/>
                </a:solidFill>
                <a:latin typeface="Lucida Sans Unicode" panose="020B0602030504020204"/>
                <a:ea typeface="黑体" panose="02010609060101010101" pitchFamily="49" charset="-122"/>
              </a:rPr>
              <a:t>B</a:t>
            </a:r>
            <a:r>
              <a:rPr lang="zh-CN" altLang="en-US" sz="2000" dirty="0">
                <a:solidFill>
                  <a:prstClr val="black"/>
                </a:solidFill>
                <a:latin typeface="Lucida Sans Unicode" panose="020B0602030504020204"/>
                <a:ea typeface="黑体" panose="02010609060101010101" pitchFamily="49" charset="-122"/>
              </a:rPr>
              <a:t>的值小于期望值。</a:t>
            </a:r>
            <a:endParaRPr lang="en-US" altLang="zh-CN" sz="2000" dirty="0">
              <a:solidFill>
                <a:prstClr val="black"/>
              </a:solidFill>
              <a:latin typeface="Lucida Sans Unicode" panose="020B0602030504020204"/>
              <a:ea typeface="黑体" panose="02010609060101010101" pitchFamily="49" charset="-122"/>
            </a:endParaRPr>
          </a:p>
          <a:p>
            <a:pPr marL="0" lvl="1" indent="0" eaLnBrk="1" hangingPunct="1">
              <a:buNone/>
              <a:defRPr/>
            </a:pPr>
            <a:r>
              <a:rPr lang="en-US" altLang="zh-CN" sz="2000" dirty="0">
                <a:solidFill>
                  <a:prstClr val="black"/>
                </a:solidFill>
                <a:latin typeface="Lucida Sans Unicode" panose="020B0602030504020204"/>
                <a:ea typeface="黑体" panose="02010609060101010101" pitchFamily="49" charset="-122"/>
              </a:rPr>
              <a:t>         </a:t>
            </a:r>
            <a:r>
              <a:rPr lang="en-US" altLang="zh-CN" sz="2000" dirty="0" err="1">
                <a:solidFill>
                  <a:prstClr val="black"/>
                </a:solidFill>
                <a:latin typeface="Lucida Sans Unicode" panose="020B0602030504020204"/>
                <a:ea typeface="黑体" panose="02010609060101010101" pitchFamily="49" charset="-122"/>
              </a:rPr>
              <a:t>CovA,B</a:t>
            </a:r>
            <a:r>
              <a:rPr lang="en-US" altLang="zh-CN" sz="2000" dirty="0">
                <a:solidFill>
                  <a:prstClr val="black"/>
                </a:solidFill>
                <a:latin typeface="Lucida Sans Unicode" panose="020B0602030504020204"/>
                <a:ea typeface="黑体" panose="02010609060101010101" pitchFamily="49" charset="-122"/>
              </a:rPr>
              <a:t> = 0</a:t>
            </a:r>
            <a:r>
              <a:rPr lang="zh-CN" altLang="en-US" sz="2000" dirty="0">
                <a:solidFill>
                  <a:prstClr val="black"/>
                </a:solidFill>
                <a:latin typeface="Lucida Sans Unicode" panose="020B0602030504020204"/>
                <a:ea typeface="黑体" panose="02010609060101010101" pitchFamily="49" charset="-122"/>
              </a:rPr>
              <a:t>，说明两者之间相互独立。</a:t>
            </a:r>
            <a:endParaRPr lang="en-US" altLang="zh-CN" sz="2000" dirty="0">
              <a:solidFill>
                <a:prstClr val="black"/>
              </a:solidFill>
              <a:latin typeface="Lucida Sans Unicode" panose="020B0602030504020204"/>
              <a:ea typeface="黑体" panose="02010609060101010101" pitchFamily="49" charset="-122"/>
            </a:endParaRPr>
          </a:p>
          <a:p>
            <a:pPr marL="342900" lvl="1" indent="0" eaLnBrk="1" hangingPunct="1">
              <a:buSzPct val="80000"/>
              <a:buNone/>
              <a:defRPr/>
            </a:pPr>
            <a:r>
              <a:rPr lang="en-US" altLang="zh-CN" sz="2000" dirty="0">
                <a:solidFill>
                  <a:prstClr val="black"/>
                </a:solidFill>
                <a:latin typeface="Lucida Sans Unicode" panose="020B0602030504020204"/>
                <a:ea typeface="黑体" panose="02010609060101010101" pitchFamily="49" charset="-122"/>
              </a:rPr>
              <a:t>	</a:t>
            </a:r>
          </a:p>
          <a:p>
            <a:pPr marL="0" lvl="1" indent="0" eaLnBrk="1" hangingPunct="1">
              <a:buNone/>
              <a:defRPr/>
            </a:pPr>
            <a:endParaRPr lang="en-US" altLang="zh-CN" sz="2000" dirty="0">
              <a:solidFill>
                <a:prstClr val="black"/>
              </a:solidFill>
              <a:latin typeface="Lucida Sans Unicode" panose="020B0602030504020204"/>
              <a:ea typeface="黑体" panose="02010609060101010101" pitchFamily="49" charset="-122"/>
            </a:endParaRPr>
          </a:p>
        </p:txBody>
      </p:sp>
      <p:pic>
        <p:nvPicPr>
          <p:cNvPr id="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133601"/>
            <a:ext cx="85042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8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3712" y="3964282"/>
            <a:ext cx="2444750" cy="70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3.3</a:t>
            </a:r>
            <a:r>
              <a:rPr lang="zh-CN" altLang="en-US" sz="3200" u="sng" dirty="0"/>
              <a:t>数据集成</a:t>
            </a:r>
          </a:p>
        </p:txBody>
      </p:sp>
      <p:sp>
        <p:nvSpPr>
          <p:cNvPr id="8" name="Rectangle 3"/>
          <p:cNvSpPr txBox="1">
            <a:spLocks noChangeArrowheads="1"/>
          </p:cNvSpPr>
          <p:nvPr/>
        </p:nvSpPr>
        <p:spPr bwMode="auto">
          <a:xfrm>
            <a:off x="470829" y="1180943"/>
            <a:ext cx="11379340" cy="2806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marL="0" lvl="2" indent="-342900" eaLnBrk="1" hangingPunct="1">
              <a:buClr>
                <a:srgbClr val="00B0F0"/>
              </a:buClr>
              <a:buSzPct val="80000"/>
              <a:buFont typeface="Wingdings" panose="05000000000000000000" pitchFamily="2" charset="2"/>
              <a:buChar char="p"/>
              <a:defRPr/>
            </a:pPr>
            <a:r>
              <a:rPr lang="zh-CN" altLang="en-US" sz="2800" b="1" dirty="0">
                <a:solidFill>
                  <a:srgbClr val="0070C0"/>
                </a:solidFill>
              </a:rPr>
              <a:t>数值数据的协方差</a:t>
            </a:r>
            <a:endParaRPr lang="en-US" altLang="zh-CN" sz="2800" b="1" dirty="0">
              <a:solidFill>
                <a:srgbClr val="0070C0"/>
              </a:solidFill>
            </a:endParaRPr>
          </a:p>
          <a:p>
            <a:pPr marL="0" lvl="1" indent="0" eaLnBrk="1" hangingPunct="1">
              <a:buNone/>
              <a:defRPr/>
            </a:pPr>
            <a:r>
              <a:rPr lang="zh-CN" altLang="en-US" sz="2000" dirty="0">
                <a:solidFill>
                  <a:prstClr val="black"/>
                </a:solidFill>
                <a:latin typeface="Lucida Sans Unicode" panose="020B0602030504020204"/>
                <a:ea typeface="黑体" panose="02010609060101010101" pitchFamily="49" charset="-122"/>
              </a:rPr>
              <a:t>         协方差的的计算可用以下公式代替</a:t>
            </a:r>
            <a:endParaRPr lang="en-US" altLang="zh-CN" sz="2000" dirty="0">
              <a:solidFill>
                <a:prstClr val="black"/>
              </a:solidFill>
              <a:latin typeface="Lucida Sans Unicode" panose="020B0602030504020204"/>
              <a:ea typeface="黑体" panose="02010609060101010101" pitchFamily="49" charset="-122"/>
            </a:endParaRPr>
          </a:p>
          <a:p>
            <a:pPr marL="0" lvl="1" indent="0" eaLnBrk="1" hangingPunct="1">
              <a:buNone/>
              <a:defRPr/>
            </a:pPr>
            <a:endParaRPr lang="en-US" altLang="zh-CN" sz="2000" dirty="0">
              <a:solidFill>
                <a:prstClr val="black"/>
              </a:solidFill>
              <a:latin typeface="Lucida Sans Unicode" panose="020B0602030504020204"/>
              <a:ea typeface="黑体" panose="02010609060101010101" pitchFamily="49" charset="-122"/>
            </a:endParaRPr>
          </a:p>
          <a:p>
            <a:pPr marL="0" lvl="1" indent="0" eaLnBrk="1" hangingPunct="1">
              <a:buNone/>
              <a:defRPr/>
            </a:pPr>
            <a:endParaRPr lang="en-US" altLang="zh-CN" sz="2000" dirty="0">
              <a:solidFill>
                <a:prstClr val="black"/>
              </a:solidFill>
              <a:latin typeface="Lucida Sans Unicode" panose="020B0602030504020204"/>
              <a:ea typeface="黑体" panose="02010609060101010101" pitchFamily="49" charset="-122"/>
            </a:endParaRPr>
          </a:p>
          <a:p>
            <a:pPr marL="0" lvl="1" indent="0" eaLnBrk="1" hangingPunct="1">
              <a:buNone/>
              <a:defRPr/>
            </a:pPr>
            <a:r>
              <a:rPr lang="en-US" altLang="zh-CN" sz="2000" dirty="0">
                <a:solidFill>
                  <a:prstClr val="black"/>
                </a:solidFill>
                <a:latin typeface="Lucida Sans Unicode" panose="020B0602030504020204"/>
                <a:ea typeface="黑体" panose="02010609060101010101" pitchFamily="49" charset="-122"/>
              </a:rPr>
              <a:t>         </a:t>
            </a:r>
            <a:r>
              <a:rPr lang="zh-CN" altLang="en-US" sz="2000" dirty="0">
                <a:solidFill>
                  <a:prstClr val="black"/>
                </a:solidFill>
                <a:latin typeface="Lucida Sans Unicode" panose="020B0602030504020204"/>
                <a:ea typeface="黑体" panose="02010609060101010101" pitchFamily="49" charset="-122"/>
              </a:rPr>
              <a:t>协方差的应用：</a:t>
            </a:r>
            <a:endParaRPr lang="en-US" altLang="zh-CN" sz="2000" dirty="0">
              <a:solidFill>
                <a:prstClr val="black"/>
              </a:solidFill>
              <a:latin typeface="Lucida Sans Unicode" panose="020B0602030504020204"/>
              <a:ea typeface="黑体" panose="02010609060101010101" pitchFamily="49" charset="-122"/>
            </a:endParaRPr>
          </a:p>
          <a:p>
            <a:pPr marL="0" lvl="1" indent="0" eaLnBrk="1" hangingPunct="1">
              <a:buNone/>
              <a:defRPr/>
            </a:pPr>
            <a:r>
              <a:rPr lang="en-US" altLang="zh-CN" sz="2000" dirty="0">
                <a:solidFill>
                  <a:prstClr val="black"/>
                </a:solidFill>
                <a:latin typeface="Lucida Sans Unicode" panose="020B0602030504020204"/>
                <a:ea typeface="黑体" panose="02010609060101010101" pitchFamily="49" charset="-122"/>
              </a:rPr>
              <a:t>         </a:t>
            </a:r>
            <a:r>
              <a:rPr lang="zh-CN" altLang="en-US" sz="2000" dirty="0">
                <a:solidFill>
                  <a:prstClr val="black"/>
                </a:solidFill>
                <a:latin typeface="Lucida Sans Unicode" panose="020B0602030504020204"/>
                <a:ea typeface="黑体" panose="02010609060101010101" pitchFamily="49" charset="-122"/>
              </a:rPr>
              <a:t>假如股票</a:t>
            </a:r>
            <a:r>
              <a:rPr lang="en-US" altLang="zh-CN" sz="2000" dirty="0">
                <a:solidFill>
                  <a:prstClr val="black"/>
                </a:solidFill>
                <a:latin typeface="Lucida Sans Unicode" panose="020B0602030504020204"/>
                <a:ea typeface="黑体" panose="02010609060101010101" pitchFamily="49" charset="-122"/>
              </a:rPr>
              <a:t>A</a:t>
            </a:r>
            <a:r>
              <a:rPr lang="zh-CN" altLang="en-US" sz="2000" dirty="0">
                <a:solidFill>
                  <a:prstClr val="black"/>
                </a:solidFill>
                <a:latin typeface="Lucida Sans Unicode" panose="020B0602030504020204"/>
                <a:ea typeface="黑体" panose="02010609060101010101" pitchFamily="49" charset="-122"/>
              </a:rPr>
              <a:t>和</a:t>
            </a:r>
            <a:r>
              <a:rPr lang="en-US" altLang="zh-CN" sz="2000" dirty="0">
                <a:solidFill>
                  <a:prstClr val="black"/>
                </a:solidFill>
                <a:latin typeface="Lucida Sans Unicode" panose="020B0602030504020204"/>
                <a:ea typeface="黑体" panose="02010609060101010101" pitchFamily="49" charset="-122"/>
              </a:rPr>
              <a:t>B</a:t>
            </a:r>
            <a:r>
              <a:rPr lang="zh-CN" altLang="en-US" sz="2000" dirty="0">
                <a:solidFill>
                  <a:prstClr val="black"/>
                </a:solidFill>
                <a:latin typeface="Lucida Sans Unicode" panose="020B0602030504020204"/>
                <a:ea typeface="黑体" panose="02010609060101010101" pitchFamily="49" charset="-122"/>
              </a:rPr>
              <a:t>在一周内的数据如下：</a:t>
            </a:r>
            <a:r>
              <a:rPr lang="en-US" altLang="zh-CN" sz="2000" dirty="0">
                <a:ea typeface="宋体" panose="02010600030101010101" pitchFamily="2" charset="-122"/>
              </a:rPr>
              <a:t> (2, 5), (3, 8), (5, 10), (4, 11), (6, 14)</a:t>
            </a:r>
            <a:r>
              <a:rPr lang="zh-CN" altLang="en-US" sz="2000" dirty="0">
                <a:ea typeface="宋体" panose="02010600030101010101" pitchFamily="2" charset="-122"/>
              </a:rPr>
              <a:t>。</a:t>
            </a:r>
            <a:r>
              <a:rPr lang="zh-CN" altLang="en-US" sz="2000" dirty="0">
                <a:solidFill>
                  <a:prstClr val="black"/>
                </a:solidFill>
                <a:latin typeface="Lucida Sans Unicode" panose="020B0602030504020204"/>
                <a:ea typeface="黑体" panose="02010609060101010101" pitchFamily="49" charset="-122"/>
              </a:rPr>
              <a:t>问：股票</a:t>
            </a:r>
            <a:r>
              <a:rPr lang="en-US" altLang="zh-CN" sz="2000" dirty="0">
                <a:solidFill>
                  <a:prstClr val="black"/>
                </a:solidFill>
                <a:latin typeface="Lucida Sans Unicode" panose="020B0602030504020204"/>
                <a:ea typeface="黑体" panose="02010609060101010101" pitchFamily="49" charset="-122"/>
              </a:rPr>
              <a:t>A</a:t>
            </a:r>
            <a:r>
              <a:rPr lang="zh-CN" altLang="en-US" sz="2000" dirty="0">
                <a:solidFill>
                  <a:prstClr val="black"/>
                </a:solidFill>
                <a:latin typeface="Lucida Sans Unicode" panose="020B0602030504020204"/>
                <a:ea typeface="黑体" panose="02010609060101010101" pitchFamily="49" charset="-122"/>
              </a:rPr>
              <a:t>和</a:t>
            </a:r>
            <a:r>
              <a:rPr lang="en-US" altLang="zh-CN" sz="2000" dirty="0">
                <a:solidFill>
                  <a:prstClr val="black"/>
                </a:solidFill>
                <a:latin typeface="Lucida Sans Unicode" panose="020B0602030504020204"/>
                <a:ea typeface="黑体" panose="02010609060101010101" pitchFamily="49" charset="-122"/>
              </a:rPr>
              <a:t>B</a:t>
            </a:r>
            <a:r>
              <a:rPr lang="zh-CN" altLang="en-US" sz="2000" dirty="0">
                <a:solidFill>
                  <a:prstClr val="black"/>
                </a:solidFill>
                <a:latin typeface="Lucida Sans Unicode" panose="020B0602030504020204"/>
                <a:ea typeface="黑体" panose="02010609060101010101" pitchFamily="49" charset="-122"/>
              </a:rPr>
              <a:t>是否同时升值或贬值？</a:t>
            </a:r>
            <a:endParaRPr lang="en-US" altLang="zh-CN" sz="2000" dirty="0">
              <a:solidFill>
                <a:prstClr val="black"/>
              </a:solidFill>
              <a:latin typeface="Lucida Sans Unicode" panose="020B0602030504020204"/>
              <a:ea typeface="黑体" panose="02010609060101010101" pitchFamily="49" charset="-122"/>
            </a:endParaRPr>
          </a:p>
          <a:p>
            <a:pPr marL="0" lvl="1" indent="0" eaLnBrk="1" hangingPunct="1">
              <a:buNone/>
              <a:defRPr/>
            </a:pPr>
            <a:r>
              <a:rPr lang="en-US" altLang="zh-CN" sz="2000" dirty="0">
                <a:solidFill>
                  <a:prstClr val="black"/>
                </a:solidFill>
                <a:latin typeface="Lucida Sans Unicode" panose="020B0602030504020204"/>
                <a:ea typeface="黑体" panose="02010609060101010101" pitchFamily="49" charset="-122"/>
              </a:rPr>
              <a:t>  </a:t>
            </a:r>
          </a:p>
          <a:p>
            <a:pPr marL="0" lvl="1" indent="0" eaLnBrk="1" hangingPunct="1">
              <a:buNone/>
              <a:defRPr/>
            </a:pPr>
            <a:endParaRPr lang="en-US" altLang="zh-CN" sz="2000" dirty="0">
              <a:solidFill>
                <a:prstClr val="black"/>
              </a:solidFill>
              <a:latin typeface="Lucida Sans Unicode" panose="020B0602030504020204"/>
              <a:ea typeface="黑体" panose="02010609060101010101" pitchFamily="49" charset="-122"/>
            </a:endParaRPr>
          </a:p>
          <a:p>
            <a:pPr marL="0" lvl="1" indent="0" eaLnBrk="1" hangingPunct="1">
              <a:buNone/>
              <a:defRPr/>
            </a:pPr>
            <a:r>
              <a:rPr lang="en-US" altLang="zh-CN" sz="2000" dirty="0">
                <a:solidFill>
                  <a:prstClr val="black"/>
                </a:solidFill>
                <a:latin typeface="Lucida Sans Unicode" panose="020B0602030504020204"/>
                <a:ea typeface="黑体" panose="02010609060101010101" pitchFamily="49" charset="-122"/>
              </a:rPr>
              <a:t>         </a:t>
            </a:r>
          </a:p>
          <a:p>
            <a:pPr marL="0" lvl="1" indent="0" eaLnBrk="1" hangingPunct="1">
              <a:buNone/>
              <a:defRPr/>
            </a:pPr>
            <a:endParaRPr lang="en-US" altLang="zh-CN" sz="2000" dirty="0">
              <a:solidFill>
                <a:prstClr val="black"/>
              </a:solidFill>
              <a:latin typeface="Lucida Sans Unicode" panose="020B0602030504020204"/>
              <a:ea typeface="黑体" panose="02010609060101010101" pitchFamily="49" charset="-122"/>
            </a:endParaRPr>
          </a:p>
          <a:p>
            <a:pPr marL="342900" lvl="1" indent="0" eaLnBrk="1" hangingPunct="1">
              <a:buSzPct val="80000"/>
              <a:buNone/>
              <a:defRPr/>
            </a:pPr>
            <a:r>
              <a:rPr lang="en-US" altLang="zh-CN" sz="2000" dirty="0">
                <a:solidFill>
                  <a:prstClr val="black"/>
                </a:solidFill>
                <a:latin typeface="Lucida Sans Unicode" panose="020B0602030504020204"/>
                <a:ea typeface="黑体" panose="02010609060101010101" pitchFamily="49" charset="-122"/>
              </a:rPr>
              <a:t>	</a:t>
            </a:r>
          </a:p>
          <a:p>
            <a:pPr marL="0" lvl="1" indent="0" eaLnBrk="1" hangingPunct="1">
              <a:buNone/>
              <a:defRPr/>
            </a:pPr>
            <a:endParaRPr lang="en-US" altLang="zh-CN" sz="2000" dirty="0">
              <a:solidFill>
                <a:prstClr val="black"/>
              </a:solidFill>
              <a:latin typeface="Lucida Sans Unicode" panose="020B0602030504020204"/>
              <a:ea typeface="黑体" panose="02010609060101010101" pitchFamily="49" charset="-122"/>
            </a:endParaRP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130" y="2089600"/>
            <a:ext cx="42672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671685" y="4179864"/>
            <a:ext cx="8377287" cy="2123658"/>
          </a:xfrm>
          <a:prstGeom prst="rect">
            <a:avLst/>
          </a:prstGeom>
        </p:spPr>
        <p:txBody>
          <a:bodyPr wrap="square">
            <a:spAutoFit/>
          </a:bodyPr>
          <a:lstStyle/>
          <a:p>
            <a:pPr marL="742950" lvl="1" indent="-285750" eaLnBrk="0" fontAlgn="base" hangingPunct="0">
              <a:lnSpc>
                <a:spcPct val="150000"/>
              </a:lnSpc>
              <a:spcBef>
                <a:spcPct val="20000"/>
              </a:spcBef>
              <a:spcAft>
                <a:spcPct val="0"/>
              </a:spcAft>
              <a:buClr>
                <a:srgbClr val="FF0000"/>
              </a:buClr>
              <a:buSzPct val="55000"/>
              <a:buFont typeface="Wingdings" panose="05000000000000000000" pitchFamily="2" charset="2"/>
              <a:buChar char="n"/>
            </a:pPr>
            <a:r>
              <a:rPr lang="en-US" altLang="zh-CN" sz="2000" kern="0" dirty="0">
                <a:solidFill>
                  <a:srgbClr val="000000"/>
                </a:solidFill>
                <a:latin typeface="Tahoma" panose="020B0604030504040204"/>
                <a:ea typeface="宋体" panose="02010600030101010101" pitchFamily="2" charset="-122"/>
              </a:rPr>
              <a:t>E(A) = (2 + 3 + 5 + 4 + 6)/ 5 = 20/5 = 4</a:t>
            </a:r>
          </a:p>
          <a:p>
            <a:pPr marL="742950" lvl="1" indent="-285750" eaLnBrk="0" fontAlgn="base" hangingPunct="0">
              <a:lnSpc>
                <a:spcPct val="150000"/>
              </a:lnSpc>
              <a:spcBef>
                <a:spcPct val="20000"/>
              </a:spcBef>
              <a:spcAft>
                <a:spcPct val="0"/>
              </a:spcAft>
              <a:buClr>
                <a:srgbClr val="FF0000"/>
              </a:buClr>
              <a:buSzPct val="55000"/>
              <a:buFont typeface="Wingdings" panose="05000000000000000000" pitchFamily="2" charset="2"/>
              <a:buChar char="n"/>
            </a:pPr>
            <a:r>
              <a:rPr lang="en-US" altLang="zh-CN" sz="2000" kern="0" dirty="0">
                <a:solidFill>
                  <a:srgbClr val="000000"/>
                </a:solidFill>
                <a:latin typeface="Tahoma" panose="020B0604030504040204"/>
                <a:ea typeface="宋体" panose="02010600030101010101" pitchFamily="2" charset="-122"/>
              </a:rPr>
              <a:t>E(B) = (5 + 8 + 10 + 11 + 14) /5 = 48/5 = 9.6</a:t>
            </a:r>
          </a:p>
          <a:p>
            <a:pPr marL="742950" lvl="1" indent="-285750" eaLnBrk="0" fontAlgn="base" hangingPunct="0">
              <a:lnSpc>
                <a:spcPct val="150000"/>
              </a:lnSpc>
              <a:spcBef>
                <a:spcPct val="20000"/>
              </a:spcBef>
              <a:spcAft>
                <a:spcPct val="0"/>
              </a:spcAft>
              <a:buClr>
                <a:srgbClr val="FF0000"/>
              </a:buClr>
              <a:buSzPct val="55000"/>
              <a:buFont typeface="Wingdings" panose="05000000000000000000" pitchFamily="2" charset="2"/>
              <a:buChar char="n"/>
            </a:pPr>
            <a:r>
              <a:rPr lang="en-US" altLang="zh-CN" sz="2000" kern="0" dirty="0" err="1">
                <a:solidFill>
                  <a:srgbClr val="000000"/>
                </a:solidFill>
                <a:latin typeface="Tahoma" panose="020B0604030504040204"/>
                <a:ea typeface="宋体" panose="02010600030101010101" pitchFamily="2" charset="-122"/>
              </a:rPr>
              <a:t>Cov</a:t>
            </a:r>
            <a:r>
              <a:rPr lang="en-US" altLang="zh-CN" sz="2000" kern="0" dirty="0">
                <a:solidFill>
                  <a:srgbClr val="000000"/>
                </a:solidFill>
                <a:latin typeface="Tahoma" panose="020B0604030504040204"/>
                <a:ea typeface="宋体" panose="02010600030101010101" pitchFamily="2" charset="-122"/>
              </a:rPr>
              <a:t>(A,B) = (2×5+3×8+5×10+4×11+6×14)/5 − 4 × 9.6 = 4</a:t>
            </a:r>
          </a:p>
          <a:p>
            <a:pPr lvl="1" eaLnBrk="0" fontAlgn="base" hangingPunct="0">
              <a:lnSpc>
                <a:spcPct val="150000"/>
              </a:lnSpc>
              <a:spcBef>
                <a:spcPct val="20000"/>
              </a:spcBef>
              <a:spcAft>
                <a:spcPct val="0"/>
              </a:spcAft>
              <a:buClr>
                <a:srgbClr val="FF0000"/>
              </a:buClr>
              <a:buSzPct val="55000"/>
            </a:pPr>
            <a:r>
              <a:rPr lang="zh-CN" altLang="en-US" sz="2000" kern="0" dirty="0">
                <a:solidFill>
                  <a:srgbClr val="000000"/>
                </a:solidFill>
                <a:latin typeface="Tahoma" panose="020B0604030504040204"/>
                <a:ea typeface="宋体" panose="02010600030101010101" pitchFamily="2" charset="-122"/>
              </a:rPr>
              <a:t>因此，股票</a:t>
            </a:r>
            <a:r>
              <a:rPr lang="en-US" altLang="zh-CN" sz="2000" kern="0" dirty="0">
                <a:solidFill>
                  <a:srgbClr val="000000"/>
                </a:solidFill>
                <a:latin typeface="Tahoma" panose="020B0604030504040204"/>
                <a:ea typeface="宋体" panose="02010600030101010101" pitchFamily="2" charset="-122"/>
              </a:rPr>
              <a:t>A</a:t>
            </a:r>
            <a:r>
              <a:rPr lang="zh-CN" altLang="en-US" sz="2000" kern="0" dirty="0">
                <a:solidFill>
                  <a:srgbClr val="000000"/>
                </a:solidFill>
                <a:latin typeface="Tahoma" panose="020B0604030504040204"/>
                <a:ea typeface="宋体" panose="02010600030101010101" pitchFamily="2" charset="-122"/>
              </a:rPr>
              <a:t>和</a:t>
            </a:r>
            <a:r>
              <a:rPr lang="en-US" altLang="zh-CN" sz="2000" kern="0" dirty="0">
                <a:solidFill>
                  <a:srgbClr val="000000"/>
                </a:solidFill>
                <a:latin typeface="Tahoma" panose="020B0604030504040204"/>
                <a:ea typeface="宋体" panose="02010600030101010101" pitchFamily="2" charset="-122"/>
              </a:rPr>
              <a:t>B</a:t>
            </a:r>
            <a:r>
              <a:rPr lang="zh-CN" altLang="en-US" sz="2000" kern="0" dirty="0">
                <a:solidFill>
                  <a:srgbClr val="000000"/>
                </a:solidFill>
                <a:latin typeface="Tahoma" panose="020B0604030504040204"/>
                <a:ea typeface="宋体" panose="02010600030101010101" pitchFamily="2" charset="-122"/>
              </a:rPr>
              <a:t>会同时升值或贬值</a:t>
            </a:r>
            <a:endParaRPr lang="en-US" altLang="zh-CN" sz="2000" kern="0" dirty="0">
              <a:solidFill>
                <a:srgbClr val="000000"/>
              </a:solidFill>
              <a:latin typeface="Tahoma" panose="020B0604030504040204"/>
              <a:ea typeface="宋体" panose="02010600030101010101" pitchFamily="2" charset="-122"/>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2297324" y="1526672"/>
            <a:ext cx="8229600" cy="4191000"/>
          </a:xfrm>
          <a:prstGeom prst="rect">
            <a:avLst/>
          </a:prstGeom>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eaLnBrk="1" hangingPunct="1">
              <a:lnSpc>
                <a:spcPct val="125000"/>
              </a:lnSpc>
              <a:tabLst>
                <a:tab pos="6178550" algn="l"/>
              </a:tabLst>
            </a:pPr>
            <a:r>
              <a:rPr lang="en-US" altLang="zh-CN" sz="3600" b="1" kern="0" dirty="0">
                <a:ea typeface="宋体" panose="02010600030101010101" pitchFamily="2" charset="-122"/>
              </a:rPr>
              <a:t>3.1 </a:t>
            </a:r>
            <a:r>
              <a:rPr lang="zh-CN" altLang="en-US" sz="3600" b="1" kern="0" dirty="0">
                <a:ea typeface="宋体" panose="02010600030101010101" pitchFamily="2" charset="-122"/>
              </a:rPr>
              <a:t>为什么数据需要预处理</a:t>
            </a:r>
            <a:endParaRPr lang="en-US" altLang="zh-CN" sz="3600" b="1" kern="0" dirty="0">
              <a:ea typeface="宋体" panose="02010600030101010101" pitchFamily="2" charset="-122"/>
            </a:endParaRPr>
          </a:p>
          <a:p>
            <a:pPr eaLnBrk="1" hangingPunct="1">
              <a:lnSpc>
                <a:spcPct val="125000"/>
              </a:lnSpc>
              <a:tabLst>
                <a:tab pos="6178550" algn="l"/>
              </a:tabLst>
            </a:pPr>
            <a:r>
              <a:rPr lang="en-US" altLang="zh-CN" sz="3600" b="1" kern="0" dirty="0">
                <a:ea typeface="宋体" panose="02010600030101010101" pitchFamily="2" charset="-122"/>
              </a:rPr>
              <a:t>3.2 </a:t>
            </a:r>
            <a:r>
              <a:rPr lang="zh-CN" altLang="en-US" sz="3600" b="1" kern="0" dirty="0">
                <a:ea typeface="宋体" panose="02010600030101010101" pitchFamily="2" charset="-122"/>
              </a:rPr>
              <a:t>数据清理</a:t>
            </a:r>
            <a:endParaRPr lang="en-US" altLang="zh-CN" sz="3600" b="1" kern="0" dirty="0">
              <a:ea typeface="宋体" panose="02010600030101010101" pitchFamily="2" charset="-122"/>
            </a:endParaRPr>
          </a:p>
          <a:p>
            <a:pPr eaLnBrk="1" hangingPunct="1">
              <a:lnSpc>
                <a:spcPct val="125000"/>
              </a:lnSpc>
              <a:tabLst>
                <a:tab pos="6178550" algn="l"/>
              </a:tabLst>
            </a:pPr>
            <a:r>
              <a:rPr lang="en-US" altLang="zh-CN" sz="3600" b="1" kern="0" dirty="0">
                <a:ea typeface="宋体" panose="02010600030101010101" pitchFamily="2" charset="-122"/>
              </a:rPr>
              <a:t>3.3 </a:t>
            </a:r>
            <a:r>
              <a:rPr lang="zh-CN" altLang="en-US" sz="3600" b="1" kern="0" dirty="0">
                <a:ea typeface="宋体" panose="02010600030101010101" pitchFamily="2" charset="-122"/>
              </a:rPr>
              <a:t>数据集成</a:t>
            </a:r>
            <a:endParaRPr lang="en-US" altLang="zh-CN" sz="3600" b="1" kern="0" dirty="0">
              <a:ea typeface="宋体" panose="02010600030101010101" pitchFamily="2" charset="-122"/>
            </a:endParaRPr>
          </a:p>
          <a:p>
            <a:pPr eaLnBrk="1" hangingPunct="1">
              <a:lnSpc>
                <a:spcPct val="125000"/>
              </a:lnSpc>
              <a:tabLst>
                <a:tab pos="6178550" algn="l"/>
              </a:tabLst>
            </a:pPr>
            <a:r>
              <a:rPr lang="en-US" altLang="zh-CN" sz="3600" b="1" kern="0" dirty="0">
                <a:ea typeface="宋体" panose="02010600030101010101" pitchFamily="2" charset="-122"/>
              </a:rPr>
              <a:t>3.4 </a:t>
            </a:r>
            <a:r>
              <a:rPr lang="zh-CN" altLang="en-US" sz="3600" b="1" kern="0" dirty="0">
                <a:solidFill>
                  <a:srgbClr val="FF0000"/>
                </a:solidFill>
                <a:ea typeface="宋体" panose="02010600030101010101" pitchFamily="2" charset="-122"/>
              </a:rPr>
              <a:t>数据归约</a:t>
            </a:r>
            <a:endParaRPr lang="en-US" altLang="zh-CN" sz="3600" b="1" kern="0" dirty="0">
              <a:ea typeface="宋体" panose="02010600030101010101" pitchFamily="2" charset="-122"/>
            </a:endParaRPr>
          </a:p>
          <a:p>
            <a:pPr eaLnBrk="1" hangingPunct="1">
              <a:lnSpc>
                <a:spcPct val="125000"/>
              </a:lnSpc>
              <a:tabLst>
                <a:tab pos="6178550" algn="l"/>
              </a:tabLst>
            </a:pPr>
            <a:r>
              <a:rPr lang="en-US" altLang="zh-CN" sz="3600" b="1" kern="0" dirty="0">
                <a:ea typeface="宋体" panose="02010600030101010101" pitchFamily="2" charset="-122"/>
              </a:rPr>
              <a:t>3.5 </a:t>
            </a:r>
            <a:r>
              <a:rPr lang="zh-CN" altLang="en-US" sz="3600" b="1" kern="0" dirty="0">
                <a:ea typeface="宋体" panose="02010600030101010101" pitchFamily="2" charset="-122"/>
              </a:rPr>
              <a:t>数据变换与离散化</a:t>
            </a:r>
            <a:endParaRPr lang="en-US" altLang="zh-CN" sz="3600" b="1" kern="0" dirty="0">
              <a:ea typeface="宋体" panose="02010600030101010101" pitchFamily="2" charset="-122"/>
            </a:endParaRPr>
          </a:p>
          <a:p>
            <a:pPr eaLnBrk="1" hangingPunct="1">
              <a:lnSpc>
                <a:spcPct val="125000"/>
              </a:lnSpc>
              <a:tabLst>
                <a:tab pos="6178550" algn="l"/>
              </a:tabLst>
            </a:pPr>
            <a:r>
              <a:rPr lang="en-US" altLang="zh-CN" sz="3600" b="1" kern="0" dirty="0">
                <a:ea typeface="宋体" panose="02010600030101010101" pitchFamily="2" charset="-122"/>
              </a:rPr>
              <a:t>3.6 </a:t>
            </a:r>
            <a:r>
              <a:rPr lang="zh-CN" altLang="en-US" sz="3600" b="1" kern="0" dirty="0">
                <a:ea typeface="宋体" panose="02010600030101010101" pitchFamily="2" charset="-122"/>
              </a:rPr>
              <a:t>小结</a:t>
            </a:r>
            <a:endParaRPr lang="en-US" altLang="zh-CN" sz="3600" b="1" kern="0" dirty="0">
              <a:ea typeface="宋体" panose="02010600030101010101" pitchFamily="2" charset="-122"/>
            </a:endParaRPr>
          </a:p>
        </p:txBody>
      </p:sp>
      <p:sp>
        <p:nvSpPr>
          <p:cNvPr id="2" name="文本占位符 1"/>
          <p:cNvSpPr>
            <a:spLocks noGrp="1"/>
          </p:cNvSpPr>
          <p:nvPr>
            <p:ph type="body" sz="quarter" idx="10"/>
          </p:nvPr>
        </p:nvSpPr>
        <p:spPr>
          <a:prstGeom prst="rect">
            <a:avLst/>
          </a:prstGeom>
        </p:spPr>
        <p:txBody>
          <a:bodyPr/>
          <a:lstStyle/>
          <a:p>
            <a:pPr marL="0" indent="0" algn="ctr">
              <a:buNone/>
            </a:pPr>
            <a:r>
              <a:rPr lang="zh-CN" altLang="en-US" sz="4000" b="1" dirty="0"/>
              <a:t>提纲</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3.4 </a:t>
            </a:r>
            <a:r>
              <a:rPr lang="zh-CN" altLang="en-US" sz="3200" u="sng" dirty="0"/>
              <a:t>数据归约</a:t>
            </a:r>
          </a:p>
        </p:txBody>
      </p:sp>
      <p:sp>
        <p:nvSpPr>
          <p:cNvPr id="8" name="Rectangle 3"/>
          <p:cNvSpPr txBox="1">
            <a:spLocks noChangeArrowheads="1"/>
          </p:cNvSpPr>
          <p:nvPr/>
        </p:nvSpPr>
        <p:spPr bwMode="auto">
          <a:xfrm>
            <a:off x="470829" y="1180943"/>
            <a:ext cx="11379340" cy="5677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marL="0" lvl="2" indent="-342900" eaLnBrk="1" hangingPunct="1">
              <a:buClr>
                <a:srgbClr val="00B0F0"/>
              </a:buClr>
              <a:buSzPct val="80000"/>
              <a:buFont typeface="Wingdings" panose="05000000000000000000" pitchFamily="2" charset="2"/>
              <a:buChar char="p"/>
              <a:defRPr/>
            </a:pPr>
            <a:r>
              <a:rPr lang="zh-CN" altLang="en-US" sz="2800" b="1" dirty="0">
                <a:solidFill>
                  <a:srgbClr val="0070C0"/>
                </a:solidFill>
              </a:rPr>
              <a:t>数据归约目的</a:t>
            </a:r>
            <a:endParaRPr lang="en-US" altLang="zh-CN" sz="2800" b="1" dirty="0">
              <a:solidFill>
                <a:srgbClr val="0070C0"/>
              </a:solidFill>
            </a:endParaRPr>
          </a:p>
          <a:p>
            <a:pPr marL="0" lvl="1" indent="0" eaLnBrk="1" hangingPunct="1">
              <a:buNone/>
              <a:defRPr/>
            </a:pPr>
            <a:r>
              <a:rPr lang="zh-CN" altLang="en-US" sz="2000" dirty="0">
                <a:solidFill>
                  <a:prstClr val="black"/>
                </a:solidFill>
                <a:latin typeface="Lucida Sans Unicode" panose="020B0602030504020204"/>
                <a:ea typeface="黑体" panose="02010609060101010101" pitchFamily="49" charset="-122"/>
              </a:rPr>
              <a:t>     在保持数据完整的前提下，减少原始数据量，从而增加数据挖掘算法的效率。</a:t>
            </a:r>
            <a:endParaRPr lang="en-US" altLang="zh-CN" sz="2000" dirty="0">
              <a:solidFill>
                <a:prstClr val="black"/>
              </a:solidFill>
              <a:latin typeface="Lucida Sans Unicode" panose="020B0602030504020204"/>
              <a:ea typeface="黑体" panose="02010609060101010101" pitchFamily="49" charset="-122"/>
            </a:endParaRPr>
          </a:p>
          <a:p>
            <a:pPr marL="0" lvl="1" indent="0" eaLnBrk="1" hangingPunct="1">
              <a:buNone/>
              <a:defRPr/>
            </a:pPr>
            <a:endParaRPr lang="en-US" altLang="zh-CN" sz="2000" dirty="0">
              <a:solidFill>
                <a:prstClr val="black"/>
              </a:solidFill>
              <a:latin typeface="Lucida Sans Unicode" panose="020B0602030504020204"/>
              <a:ea typeface="黑体" panose="02010609060101010101" pitchFamily="49" charset="-122"/>
            </a:endParaRPr>
          </a:p>
          <a:p>
            <a:pPr marL="0" lvl="2" indent="-342900" eaLnBrk="1" hangingPunct="1">
              <a:buClr>
                <a:srgbClr val="00B0F0"/>
              </a:buClr>
              <a:buSzPct val="80000"/>
              <a:buFont typeface="Wingdings" panose="05000000000000000000" pitchFamily="2" charset="2"/>
              <a:buChar char="p"/>
              <a:defRPr/>
            </a:pPr>
            <a:r>
              <a:rPr lang="zh-CN" altLang="en-US" sz="2800" b="1" dirty="0">
                <a:solidFill>
                  <a:srgbClr val="0070C0"/>
                </a:solidFill>
              </a:rPr>
              <a:t>维归约</a:t>
            </a:r>
            <a:endParaRPr lang="en-US" altLang="zh-CN" sz="2800" b="1" dirty="0">
              <a:solidFill>
                <a:srgbClr val="0070C0"/>
              </a:solidFill>
            </a:endParaRPr>
          </a:p>
          <a:p>
            <a:pPr marL="0" lvl="2" indent="0" eaLnBrk="1" hangingPunct="1">
              <a:buClr>
                <a:srgbClr val="00B0F0"/>
              </a:buClr>
              <a:buSzPct val="80000"/>
              <a:buNone/>
              <a:defRPr/>
            </a:pPr>
            <a:r>
              <a:rPr lang="en-US" altLang="zh-CN" sz="2800" b="1" dirty="0">
                <a:solidFill>
                  <a:srgbClr val="0070C0"/>
                </a:solidFill>
              </a:rPr>
              <a:t>    </a:t>
            </a:r>
            <a:r>
              <a:rPr lang="zh-CN" altLang="en-US" sz="2000" dirty="0">
                <a:solidFill>
                  <a:prstClr val="black"/>
                </a:solidFill>
                <a:latin typeface="Lucida Sans Unicode" panose="020B0602030504020204"/>
                <a:ea typeface="黑体" panose="02010609060101010101" pitchFamily="49" charset="-122"/>
              </a:rPr>
              <a:t>减少所考虑样本的属性个数。小波变换，主成分分析，属性子集选择</a:t>
            </a:r>
            <a:endParaRPr lang="en-US" altLang="zh-CN" sz="2000" dirty="0">
              <a:solidFill>
                <a:prstClr val="black"/>
              </a:solidFill>
              <a:latin typeface="Lucida Sans Unicode" panose="020B0602030504020204"/>
              <a:ea typeface="黑体" panose="02010609060101010101" pitchFamily="49" charset="-122"/>
            </a:endParaRPr>
          </a:p>
          <a:p>
            <a:pPr marL="0" lvl="2" indent="0" eaLnBrk="1" hangingPunct="1">
              <a:buClr>
                <a:srgbClr val="00B0F0"/>
              </a:buClr>
              <a:buSzPct val="80000"/>
              <a:buNone/>
              <a:defRPr/>
            </a:pPr>
            <a:endParaRPr lang="en-US" altLang="zh-CN" sz="2000" dirty="0">
              <a:solidFill>
                <a:prstClr val="black"/>
              </a:solidFill>
              <a:latin typeface="Lucida Sans Unicode" panose="020B0602030504020204"/>
              <a:ea typeface="黑体" panose="02010609060101010101" pitchFamily="49" charset="-122"/>
            </a:endParaRPr>
          </a:p>
          <a:p>
            <a:pPr marL="0" lvl="2" indent="-342900" eaLnBrk="1" hangingPunct="1">
              <a:buClr>
                <a:srgbClr val="00B0F0"/>
              </a:buClr>
              <a:buSzPct val="80000"/>
              <a:buFont typeface="Wingdings" panose="05000000000000000000" pitchFamily="2" charset="2"/>
              <a:buChar char="p"/>
              <a:defRPr/>
            </a:pPr>
            <a:r>
              <a:rPr lang="zh-CN" altLang="en-US" sz="2800" b="1" dirty="0">
                <a:solidFill>
                  <a:srgbClr val="0070C0"/>
                </a:solidFill>
              </a:rPr>
              <a:t>数量归约</a:t>
            </a:r>
            <a:endParaRPr lang="en-US" altLang="zh-CN" sz="2800" b="1" dirty="0">
              <a:solidFill>
                <a:srgbClr val="0070C0"/>
              </a:solidFill>
            </a:endParaRPr>
          </a:p>
          <a:p>
            <a:pPr marL="0" lvl="2" indent="0" eaLnBrk="1" hangingPunct="1">
              <a:buClr>
                <a:srgbClr val="00B0F0"/>
              </a:buClr>
              <a:buSzPct val="80000"/>
              <a:buNone/>
              <a:defRPr/>
            </a:pPr>
            <a:r>
              <a:rPr lang="en-US" altLang="zh-CN" sz="2800" b="1" dirty="0">
                <a:solidFill>
                  <a:srgbClr val="0070C0"/>
                </a:solidFill>
              </a:rPr>
              <a:t>    </a:t>
            </a:r>
            <a:r>
              <a:rPr lang="zh-CN" altLang="en-US" sz="2000" dirty="0">
                <a:solidFill>
                  <a:prstClr val="black"/>
                </a:solidFill>
                <a:latin typeface="Lucida Sans Unicode" panose="020B0602030504020204"/>
                <a:ea typeface="黑体" panose="02010609060101010101" pitchFamily="49" charset="-122"/>
              </a:rPr>
              <a:t>用原始数据的子集进行数据挖掘。回归，直方图，聚类，采样，数据立方体集成</a:t>
            </a:r>
            <a:endParaRPr lang="en-US" altLang="zh-CN" sz="2000" dirty="0">
              <a:solidFill>
                <a:prstClr val="black"/>
              </a:solidFill>
              <a:latin typeface="Lucida Sans Unicode" panose="020B0602030504020204"/>
              <a:ea typeface="黑体" panose="02010609060101010101" pitchFamily="49" charset="-122"/>
            </a:endParaRPr>
          </a:p>
          <a:p>
            <a:pPr marL="0" lvl="2" indent="0" eaLnBrk="1" hangingPunct="1">
              <a:buClr>
                <a:srgbClr val="00B0F0"/>
              </a:buClr>
              <a:buSzPct val="80000"/>
              <a:buNone/>
              <a:defRPr/>
            </a:pPr>
            <a:endParaRPr lang="en-US" altLang="zh-CN" sz="2000" dirty="0">
              <a:solidFill>
                <a:prstClr val="black"/>
              </a:solidFill>
              <a:latin typeface="Lucida Sans Unicode" panose="020B0602030504020204"/>
              <a:ea typeface="黑体" panose="02010609060101010101" pitchFamily="49" charset="-122"/>
            </a:endParaRPr>
          </a:p>
          <a:p>
            <a:pPr marL="0" lvl="2" indent="-342900" eaLnBrk="1" hangingPunct="1">
              <a:buClr>
                <a:srgbClr val="00B0F0"/>
              </a:buClr>
              <a:buSzPct val="80000"/>
              <a:buFont typeface="Wingdings" panose="05000000000000000000" pitchFamily="2" charset="2"/>
              <a:buChar char="p"/>
              <a:defRPr/>
            </a:pPr>
            <a:r>
              <a:rPr lang="zh-CN" altLang="en-US" sz="2800" b="1" dirty="0">
                <a:solidFill>
                  <a:srgbClr val="0070C0"/>
                </a:solidFill>
              </a:rPr>
              <a:t>数据压缩</a:t>
            </a:r>
            <a:endParaRPr lang="en-US" altLang="zh-CN" sz="2800" b="1" dirty="0">
              <a:solidFill>
                <a:srgbClr val="0070C0"/>
              </a:solidFill>
            </a:endParaRPr>
          </a:p>
          <a:p>
            <a:pPr marL="0" lvl="2" indent="0" eaLnBrk="1" hangingPunct="1">
              <a:buClr>
                <a:srgbClr val="00B0F0"/>
              </a:buClr>
              <a:buSzPct val="80000"/>
              <a:buNone/>
              <a:defRPr/>
            </a:pPr>
            <a:r>
              <a:rPr lang="zh-CN" altLang="en-US" sz="2000" dirty="0">
                <a:solidFill>
                  <a:prstClr val="black"/>
                </a:solidFill>
                <a:latin typeface="Lucida Sans Unicode" panose="020B0602030504020204"/>
                <a:ea typeface="黑体" panose="02010609060101010101" pitchFamily="49" charset="-122"/>
              </a:rPr>
              <a:t>    使用变换，以得到原始数据的规约或压缩表示。有损与无损</a:t>
            </a:r>
            <a:endParaRPr lang="en-US" altLang="zh-CN" sz="2000" dirty="0">
              <a:solidFill>
                <a:prstClr val="black"/>
              </a:solidFill>
              <a:latin typeface="Lucida Sans Unicode" panose="020B0602030504020204"/>
              <a:ea typeface="黑体" panose="02010609060101010101" pitchFamily="49" charset="-122"/>
            </a:endParaRPr>
          </a:p>
          <a:p>
            <a:pPr marL="0" lvl="1" indent="0" eaLnBrk="1" hangingPunct="1">
              <a:buNone/>
              <a:defRPr/>
            </a:pPr>
            <a:endParaRPr lang="en-US" altLang="zh-CN" sz="2000" dirty="0">
              <a:solidFill>
                <a:prstClr val="black"/>
              </a:solidFill>
              <a:latin typeface="Lucida Sans Unicode" panose="020B0602030504020204"/>
              <a:ea typeface="黑体" panose="02010609060101010101" pitchFamily="49" charset="-122"/>
            </a:endParaRPr>
          </a:p>
          <a:p>
            <a:pPr marL="0" lvl="1" indent="0" eaLnBrk="1" hangingPunct="1">
              <a:buNone/>
              <a:defRPr/>
            </a:pPr>
            <a:r>
              <a:rPr lang="en-US" altLang="zh-CN" sz="2000" dirty="0">
                <a:solidFill>
                  <a:prstClr val="black"/>
                </a:solidFill>
                <a:latin typeface="Lucida Sans Unicode" panose="020B0602030504020204"/>
                <a:ea typeface="黑体" panose="02010609060101010101" pitchFamily="49" charset="-122"/>
              </a:rPr>
              <a:t>           </a:t>
            </a:r>
          </a:p>
          <a:p>
            <a:pPr marL="0" lvl="1" indent="0" eaLnBrk="1" hangingPunct="1">
              <a:buNone/>
              <a:defRPr/>
            </a:pPr>
            <a:endParaRPr lang="en-US" altLang="zh-CN" sz="2000" dirty="0">
              <a:solidFill>
                <a:prstClr val="black"/>
              </a:solidFill>
              <a:latin typeface="Lucida Sans Unicode" panose="020B0602030504020204"/>
              <a:ea typeface="黑体" panose="02010609060101010101" pitchFamily="49" charset="-122"/>
            </a:endParaRPr>
          </a:p>
          <a:p>
            <a:pPr marL="0" lvl="1" indent="0" eaLnBrk="1" hangingPunct="1">
              <a:buNone/>
              <a:defRPr/>
            </a:pPr>
            <a:r>
              <a:rPr lang="en-US" altLang="zh-CN" sz="2000" dirty="0">
                <a:solidFill>
                  <a:prstClr val="black"/>
                </a:solidFill>
                <a:latin typeface="Lucida Sans Unicode" panose="020B0602030504020204"/>
                <a:ea typeface="黑体" panose="02010609060101010101" pitchFamily="49" charset="-122"/>
              </a:rPr>
              <a:t>         </a:t>
            </a:r>
          </a:p>
          <a:p>
            <a:pPr marL="0" lvl="1" indent="0" eaLnBrk="1" hangingPunct="1">
              <a:buNone/>
              <a:defRPr/>
            </a:pPr>
            <a:endParaRPr lang="en-US" altLang="zh-CN" sz="2000" dirty="0">
              <a:solidFill>
                <a:prstClr val="black"/>
              </a:solidFill>
              <a:latin typeface="Lucida Sans Unicode" panose="020B0602030504020204"/>
              <a:ea typeface="黑体" panose="02010609060101010101" pitchFamily="49" charset="-122"/>
            </a:endParaRPr>
          </a:p>
          <a:p>
            <a:pPr marL="342900" lvl="1" indent="0" eaLnBrk="1" hangingPunct="1">
              <a:buSzPct val="80000"/>
              <a:buNone/>
              <a:defRPr/>
            </a:pPr>
            <a:r>
              <a:rPr lang="en-US" altLang="zh-CN" sz="2000" dirty="0">
                <a:solidFill>
                  <a:prstClr val="black"/>
                </a:solidFill>
                <a:latin typeface="Lucida Sans Unicode" panose="020B0602030504020204"/>
                <a:ea typeface="黑体" panose="02010609060101010101" pitchFamily="49" charset="-122"/>
              </a:rPr>
              <a:t>	</a:t>
            </a:r>
          </a:p>
          <a:p>
            <a:pPr marL="0" lvl="1" indent="0" eaLnBrk="1" hangingPunct="1">
              <a:buNone/>
              <a:defRPr/>
            </a:pPr>
            <a:endParaRPr lang="en-US" altLang="zh-CN" sz="2000" dirty="0">
              <a:solidFill>
                <a:prstClr val="black"/>
              </a:solidFill>
              <a:latin typeface="Lucida Sans Unicode" panose="020B0602030504020204"/>
              <a:ea typeface="黑体" panose="02010609060101010101" pitchFamily="49" charset="-122"/>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3.4 </a:t>
            </a:r>
            <a:r>
              <a:rPr lang="zh-CN" altLang="en-US" sz="3200" u="sng" dirty="0"/>
              <a:t>数据归约</a:t>
            </a:r>
          </a:p>
        </p:txBody>
      </p:sp>
      <p:sp>
        <p:nvSpPr>
          <p:cNvPr id="8" name="Rectangle 3"/>
          <p:cNvSpPr txBox="1">
            <a:spLocks noChangeArrowheads="1"/>
          </p:cNvSpPr>
          <p:nvPr/>
        </p:nvSpPr>
        <p:spPr bwMode="auto">
          <a:xfrm>
            <a:off x="470829" y="1180943"/>
            <a:ext cx="11379340" cy="80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marL="0" lvl="2" indent="-342900" eaLnBrk="1" hangingPunct="1">
              <a:buClr>
                <a:srgbClr val="00B0F0"/>
              </a:buClr>
              <a:buSzPct val="80000"/>
              <a:buFont typeface="Wingdings" panose="05000000000000000000" pitchFamily="2" charset="2"/>
              <a:buChar char="p"/>
              <a:defRPr/>
            </a:pPr>
            <a:r>
              <a:rPr lang="zh-CN" altLang="en-US" sz="2800" b="1" dirty="0">
                <a:solidFill>
                  <a:srgbClr val="0070C0"/>
                </a:solidFill>
              </a:rPr>
              <a:t>小波变换</a:t>
            </a:r>
            <a:endParaRPr lang="en-US" altLang="zh-CN" sz="2000" dirty="0">
              <a:solidFill>
                <a:prstClr val="black"/>
              </a:solidFill>
              <a:latin typeface="Lucida Sans Unicode" panose="020B0602030504020204"/>
              <a:ea typeface="黑体" panose="02010609060101010101" pitchFamily="49" charset="-122"/>
            </a:endParaRPr>
          </a:p>
          <a:p>
            <a:pPr marL="0" lvl="1" indent="0" eaLnBrk="1" hangingPunct="1">
              <a:buNone/>
              <a:defRPr/>
            </a:pPr>
            <a:r>
              <a:rPr lang="en-US" altLang="zh-CN" sz="2000" dirty="0">
                <a:solidFill>
                  <a:prstClr val="black"/>
                </a:solidFill>
                <a:latin typeface="Lucida Sans Unicode" panose="020B0602030504020204"/>
                <a:ea typeface="黑体" panose="02010609060101010101" pitchFamily="49" charset="-122"/>
              </a:rPr>
              <a:t>           </a:t>
            </a:r>
          </a:p>
          <a:p>
            <a:pPr marL="0" lvl="1" indent="0" eaLnBrk="1" hangingPunct="1">
              <a:buNone/>
              <a:defRPr/>
            </a:pPr>
            <a:endParaRPr lang="en-US" altLang="zh-CN" sz="2000" dirty="0">
              <a:solidFill>
                <a:prstClr val="black"/>
              </a:solidFill>
              <a:latin typeface="Lucida Sans Unicode" panose="020B0602030504020204"/>
              <a:ea typeface="黑体" panose="02010609060101010101" pitchFamily="49" charset="-122"/>
            </a:endParaRPr>
          </a:p>
          <a:p>
            <a:pPr marL="0" lvl="1" indent="0" eaLnBrk="1" hangingPunct="1">
              <a:buNone/>
              <a:defRPr/>
            </a:pPr>
            <a:r>
              <a:rPr lang="en-US" altLang="zh-CN" sz="2000" dirty="0">
                <a:solidFill>
                  <a:prstClr val="black"/>
                </a:solidFill>
                <a:latin typeface="Lucida Sans Unicode" panose="020B0602030504020204"/>
                <a:ea typeface="黑体" panose="02010609060101010101" pitchFamily="49" charset="-122"/>
              </a:rPr>
              <a:t>         </a:t>
            </a:r>
          </a:p>
          <a:p>
            <a:pPr marL="0" lvl="1" indent="0" eaLnBrk="1" hangingPunct="1">
              <a:buNone/>
              <a:defRPr/>
            </a:pPr>
            <a:endParaRPr lang="en-US" altLang="zh-CN" sz="2000" dirty="0">
              <a:solidFill>
                <a:prstClr val="black"/>
              </a:solidFill>
              <a:latin typeface="Lucida Sans Unicode" panose="020B0602030504020204"/>
              <a:ea typeface="黑体" panose="02010609060101010101" pitchFamily="49" charset="-122"/>
            </a:endParaRPr>
          </a:p>
          <a:p>
            <a:pPr marL="342900" lvl="1" indent="0" eaLnBrk="1" hangingPunct="1">
              <a:buSzPct val="80000"/>
              <a:buNone/>
              <a:defRPr/>
            </a:pPr>
            <a:r>
              <a:rPr lang="en-US" altLang="zh-CN" sz="2000" dirty="0">
                <a:solidFill>
                  <a:prstClr val="black"/>
                </a:solidFill>
                <a:latin typeface="Lucida Sans Unicode" panose="020B0602030504020204"/>
                <a:ea typeface="黑体" panose="02010609060101010101" pitchFamily="49" charset="-122"/>
              </a:rPr>
              <a:t>	</a:t>
            </a:r>
          </a:p>
          <a:p>
            <a:pPr marL="0" lvl="1" indent="0" eaLnBrk="1" hangingPunct="1">
              <a:buNone/>
              <a:defRPr/>
            </a:pPr>
            <a:endParaRPr lang="en-US" altLang="zh-CN" sz="2000" dirty="0">
              <a:solidFill>
                <a:prstClr val="black"/>
              </a:solidFill>
              <a:latin typeface="Lucida Sans Unicode" panose="020B0602030504020204"/>
              <a:ea typeface="黑体" panose="02010609060101010101" pitchFamily="49" charset="-122"/>
            </a:endParaRPr>
          </a:p>
        </p:txBody>
      </p:sp>
      <p:sp>
        <p:nvSpPr>
          <p:cNvPr id="4" name="Text Box 4"/>
          <p:cNvSpPr txBox="1">
            <a:spLocks noChangeArrowheads="1"/>
          </p:cNvSpPr>
          <p:nvPr/>
        </p:nvSpPr>
        <p:spPr bwMode="auto">
          <a:xfrm>
            <a:off x="3037788" y="3463304"/>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zh-CN" altLang="zh-CN" sz="1400" b="1">
              <a:latin typeface="Arial" panose="020B0604020202020204" pitchFamily="34" charset="0"/>
            </a:endParaRPr>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r="8293"/>
          <a:stretch>
            <a:fillRect/>
          </a:stretch>
        </p:blipFill>
        <p:spPr bwMode="auto">
          <a:xfrm>
            <a:off x="7152588" y="2167904"/>
            <a:ext cx="3352800" cy="274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 name="Picture 7"/>
          <p:cNvPicPr>
            <a:picLocks noChangeAspect="1" noChangeArrowheads="1"/>
          </p:cNvPicPr>
          <p:nvPr/>
        </p:nvPicPr>
        <p:blipFill>
          <a:blip r:embed="rId4">
            <a:extLst>
              <a:ext uri="{28A0092B-C50C-407E-A947-70E740481C1C}">
                <a14:useLocalDpi xmlns:a14="http://schemas.microsoft.com/office/drawing/2010/main" val="0"/>
              </a:ext>
            </a:extLst>
          </a:blip>
          <a:srcRect l="6253"/>
          <a:stretch>
            <a:fillRect/>
          </a:stretch>
        </p:blipFill>
        <p:spPr bwMode="auto">
          <a:xfrm>
            <a:off x="1361388" y="2167904"/>
            <a:ext cx="3427413" cy="274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7" name="Picture 8"/>
          <p:cNvPicPr>
            <a:picLocks noChangeAspect="1" noChangeArrowheads="1"/>
          </p:cNvPicPr>
          <p:nvPr/>
        </p:nvPicPr>
        <p:blipFill>
          <a:blip r:embed="rId5">
            <a:extLst>
              <a:ext uri="{28A0092B-C50C-407E-A947-70E740481C1C}">
                <a14:useLocalDpi xmlns:a14="http://schemas.microsoft.com/office/drawing/2010/main" val="0"/>
              </a:ext>
            </a:extLst>
          </a:blip>
          <a:srcRect l="8337" r="6209"/>
          <a:stretch>
            <a:fillRect/>
          </a:stretch>
        </p:blipFill>
        <p:spPr bwMode="auto">
          <a:xfrm>
            <a:off x="4409388" y="2167904"/>
            <a:ext cx="3124200" cy="274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Text Box 9"/>
          <p:cNvSpPr txBox="1">
            <a:spLocks noChangeArrowheads="1"/>
          </p:cNvSpPr>
          <p:nvPr/>
        </p:nvSpPr>
        <p:spPr bwMode="auto">
          <a:xfrm>
            <a:off x="2047188" y="5215904"/>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zh-CN" sz="1400" b="1">
                <a:latin typeface="Arial" panose="020B0604020202020204" pitchFamily="34" charset="0"/>
                <a:ea typeface="宋体" panose="02010600030101010101" pitchFamily="2" charset="-122"/>
              </a:rPr>
              <a:t>Two Sine Waves</a:t>
            </a:r>
          </a:p>
        </p:txBody>
      </p:sp>
      <p:sp>
        <p:nvSpPr>
          <p:cNvPr id="10" name="Text Box 10"/>
          <p:cNvSpPr txBox="1">
            <a:spLocks noChangeArrowheads="1"/>
          </p:cNvSpPr>
          <p:nvPr/>
        </p:nvSpPr>
        <p:spPr bwMode="auto">
          <a:xfrm>
            <a:off x="4790388" y="5292104"/>
            <a:ext cx="2514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zh-CN" sz="1400" b="1">
                <a:latin typeface="Arial" panose="020B0604020202020204" pitchFamily="34" charset="0"/>
                <a:ea typeface="宋体" panose="02010600030101010101" pitchFamily="2" charset="-122"/>
              </a:rPr>
              <a:t>Two Sine Waves + Noise</a:t>
            </a:r>
          </a:p>
        </p:txBody>
      </p:sp>
      <p:sp>
        <p:nvSpPr>
          <p:cNvPr id="11" name="Text Box 11"/>
          <p:cNvSpPr txBox="1">
            <a:spLocks noChangeArrowheads="1"/>
          </p:cNvSpPr>
          <p:nvPr/>
        </p:nvSpPr>
        <p:spPr bwMode="auto">
          <a:xfrm>
            <a:off x="7685988" y="5292104"/>
            <a:ext cx="2514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zh-CN" sz="1400" b="1">
                <a:latin typeface="Arial" panose="020B0604020202020204" pitchFamily="34" charset="0"/>
                <a:ea typeface="宋体" panose="02010600030101010101" pitchFamily="2" charset="-122"/>
              </a:rPr>
              <a:t>Frequency</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3.1 </a:t>
            </a:r>
            <a:r>
              <a:rPr lang="zh-CN" altLang="en-US" sz="3200" u="sng" dirty="0"/>
              <a:t>为什么数据需要预处理</a:t>
            </a:r>
          </a:p>
        </p:txBody>
      </p:sp>
      <p:sp>
        <p:nvSpPr>
          <p:cNvPr id="8" name="Rectangle 3"/>
          <p:cNvSpPr txBox="1">
            <a:spLocks noChangeArrowheads="1"/>
          </p:cNvSpPr>
          <p:nvPr/>
        </p:nvSpPr>
        <p:spPr bwMode="auto">
          <a:xfrm>
            <a:off x="724676" y="1053766"/>
            <a:ext cx="11021122" cy="5610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marL="452755" lvl="0" eaLnBrk="1" fontAlgn="auto" hangingPunct="1">
              <a:spcBef>
                <a:spcPts val="400"/>
              </a:spcBef>
              <a:spcAft>
                <a:spcPts val="0"/>
              </a:spcAft>
              <a:buClr>
                <a:srgbClr val="2DA2BF"/>
              </a:buClr>
              <a:buSzPct val="68000"/>
              <a:buFont typeface="Wingdings" panose="05000000000000000000" pitchFamily="2" charset="2"/>
              <a:buChar char="p"/>
              <a:defRPr/>
            </a:pPr>
            <a:r>
              <a:rPr lang="zh-CN" altLang="en-US" sz="2400" dirty="0">
                <a:solidFill>
                  <a:prstClr val="black"/>
                </a:solidFill>
                <a:latin typeface="Lucida Sans Unicode" panose="020B0602030504020204"/>
                <a:ea typeface="黑体" panose="02010609060101010101" pitchFamily="49" charset="-122"/>
              </a:rPr>
              <a:t>现实世界的数据是“肮脏的”</a:t>
            </a:r>
            <a:r>
              <a:rPr lang="en-US" altLang="zh-CN" sz="2400" dirty="0">
                <a:solidFill>
                  <a:prstClr val="black"/>
                </a:solidFill>
                <a:latin typeface="Lucida Sans Unicode" panose="020B0602030504020204"/>
                <a:ea typeface="黑体" panose="02010609060101010101" pitchFamily="49" charset="-122"/>
              </a:rPr>
              <a:t>——</a:t>
            </a:r>
            <a:r>
              <a:rPr lang="zh-CN" altLang="en-US" sz="2400" dirty="0">
                <a:solidFill>
                  <a:prstClr val="black"/>
                </a:solidFill>
                <a:latin typeface="Lucida Sans Unicode" panose="020B0602030504020204"/>
                <a:ea typeface="黑体" panose="02010609060101010101" pitchFamily="49" charset="-122"/>
              </a:rPr>
              <a:t>数据多了，什么问题都会出现</a:t>
            </a:r>
            <a:endParaRPr lang="en-US" altLang="zh-CN" sz="2400" dirty="0">
              <a:solidFill>
                <a:prstClr val="black"/>
              </a:solidFill>
              <a:latin typeface="Lucida Sans Unicode" panose="020B0602030504020204"/>
              <a:ea typeface="黑体" panose="02010609060101010101" pitchFamily="49" charset="-122"/>
            </a:endParaRPr>
          </a:p>
          <a:p>
            <a:pPr marL="735965" lvl="1" indent="-342900" eaLnBrk="1" fontAlgn="auto" hangingPunct="1">
              <a:spcBef>
                <a:spcPts val="325"/>
              </a:spcBef>
              <a:spcAft>
                <a:spcPts val="0"/>
              </a:spcAft>
              <a:buClr>
                <a:srgbClr val="2DA2BF"/>
              </a:buClr>
              <a:buSzTx/>
              <a:buFont typeface="Wingdings" panose="05000000000000000000" pitchFamily="2" charset="2"/>
              <a:buChar char="Ø"/>
              <a:defRPr/>
            </a:pPr>
            <a:r>
              <a:rPr lang="zh-CN" altLang="en-US" sz="2100" dirty="0">
                <a:solidFill>
                  <a:prstClr val="black"/>
                </a:solidFill>
                <a:latin typeface="Lucida Sans Unicode" panose="020B0602030504020204"/>
                <a:ea typeface="黑体" panose="02010609060101010101" pitchFamily="49" charset="-122"/>
              </a:rPr>
              <a:t>不完整</a:t>
            </a:r>
          </a:p>
          <a:p>
            <a:pPr marL="974090" lvl="2" indent="-342900" eaLnBrk="1" fontAlgn="auto" hangingPunct="1">
              <a:spcBef>
                <a:spcPts val="350"/>
              </a:spcBef>
              <a:spcAft>
                <a:spcPts val="0"/>
              </a:spcAft>
              <a:buClr>
                <a:srgbClr val="DA1F28"/>
              </a:buClr>
              <a:buSzPct val="100000"/>
              <a:buFont typeface="Wingdings" panose="05000000000000000000" pitchFamily="2" charset="2"/>
              <a:buChar char="ü"/>
              <a:defRPr/>
            </a:pPr>
            <a:r>
              <a:rPr lang="zh-CN" altLang="en-US" sz="1900" dirty="0">
                <a:solidFill>
                  <a:prstClr val="black"/>
                </a:solidFill>
                <a:latin typeface="Lucida Sans Unicode" panose="020B0602030504020204"/>
                <a:ea typeface="黑体" panose="02010609060101010101" pitchFamily="49" charset="-122"/>
              </a:rPr>
              <a:t>缺少数据值；缺乏某些重要属性；仅包含汇总数据；</a:t>
            </a:r>
            <a:endParaRPr lang="en-US" altLang="zh-CN" sz="1900" dirty="0">
              <a:solidFill>
                <a:prstClr val="black"/>
              </a:solidFill>
              <a:latin typeface="Lucida Sans Unicode" panose="020B0602030504020204"/>
              <a:ea typeface="黑体" panose="02010609060101010101" pitchFamily="49" charset="-122"/>
            </a:endParaRPr>
          </a:p>
          <a:p>
            <a:pPr marL="974090" lvl="2" indent="-342900" eaLnBrk="1" fontAlgn="auto" hangingPunct="1">
              <a:spcBef>
                <a:spcPts val="350"/>
              </a:spcBef>
              <a:spcAft>
                <a:spcPts val="0"/>
              </a:spcAft>
              <a:buClr>
                <a:srgbClr val="DA1F28"/>
              </a:buClr>
              <a:buSzPct val="100000"/>
              <a:buFont typeface="Wingdings" panose="05000000000000000000" pitchFamily="2" charset="2"/>
              <a:buChar char="ü"/>
              <a:defRPr/>
            </a:pPr>
            <a:r>
              <a:rPr lang="en-US" altLang="zh-CN" sz="1900" dirty="0">
                <a:solidFill>
                  <a:prstClr val="black"/>
                </a:solidFill>
                <a:latin typeface="Lucida Sans Unicode" panose="020B0602030504020204"/>
                <a:ea typeface="黑体" panose="02010609060101010101" pitchFamily="49" charset="-122"/>
              </a:rPr>
              <a:t>e.g., occupation=""</a:t>
            </a:r>
          </a:p>
          <a:p>
            <a:pPr marL="735965" lvl="1" indent="-342900" eaLnBrk="1" fontAlgn="auto" hangingPunct="1">
              <a:spcBef>
                <a:spcPts val="325"/>
              </a:spcBef>
              <a:spcAft>
                <a:spcPts val="0"/>
              </a:spcAft>
              <a:buClr>
                <a:srgbClr val="2DA2BF"/>
              </a:buClr>
              <a:buSzTx/>
              <a:buFont typeface="Wingdings" panose="05000000000000000000" pitchFamily="2" charset="2"/>
              <a:buChar char="Ø"/>
              <a:defRPr/>
            </a:pPr>
            <a:r>
              <a:rPr lang="zh-CN" altLang="en-US" sz="2100" dirty="0">
                <a:solidFill>
                  <a:prstClr val="black"/>
                </a:solidFill>
                <a:latin typeface="Lucida Sans Unicode" panose="020B0602030504020204"/>
                <a:ea typeface="黑体" panose="02010609060101010101" pitchFamily="49" charset="-122"/>
              </a:rPr>
              <a:t>有噪声</a:t>
            </a:r>
          </a:p>
          <a:p>
            <a:pPr marL="974090" lvl="2" indent="-342900" eaLnBrk="1" fontAlgn="auto" hangingPunct="1">
              <a:spcBef>
                <a:spcPts val="350"/>
              </a:spcBef>
              <a:spcAft>
                <a:spcPts val="0"/>
              </a:spcAft>
              <a:buClr>
                <a:srgbClr val="DA1F28"/>
              </a:buClr>
              <a:buSzPct val="100000"/>
              <a:buFont typeface="Wingdings" panose="05000000000000000000" pitchFamily="2" charset="2"/>
              <a:buChar char="ü"/>
              <a:defRPr/>
            </a:pPr>
            <a:r>
              <a:rPr lang="zh-CN" altLang="en-US" sz="1900" dirty="0">
                <a:solidFill>
                  <a:prstClr val="black"/>
                </a:solidFill>
                <a:latin typeface="Lucida Sans Unicode" panose="020B0602030504020204"/>
                <a:ea typeface="黑体" panose="02010609060101010101" pitchFamily="49" charset="-122"/>
              </a:rPr>
              <a:t>包含错误或者孤立点</a:t>
            </a:r>
          </a:p>
          <a:p>
            <a:pPr marL="974090" lvl="2" indent="-342900" eaLnBrk="1" fontAlgn="auto" hangingPunct="1">
              <a:spcBef>
                <a:spcPts val="350"/>
              </a:spcBef>
              <a:spcAft>
                <a:spcPts val="0"/>
              </a:spcAft>
              <a:buClr>
                <a:srgbClr val="DA1F28"/>
              </a:buClr>
              <a:buSzPct val="100000"/>
              <a:buFont typeface="Wingdings" panose="05000000000000000000" pitchFamily="2" charset="2"/>
              <a:buChar char="ü"/>
              <a:defRPr/>
            </a:pPr>
            <a:r>
              <a:rPr lang="en-US" altLang="zh-CN" sz="1900" dirty="0">
                <a:solidFill>
                  <a:prstClr val="black"/>
                </a:solidFill>
                <a:latin typeface="Lucida Sans Unicode" panose="020B0602030504020204"/>
                <a:ea typeface="黑体" panose="02010609060101010101" pitchFamily="49" charset="-122"/>
              </a:rPr>
              <a:t>e.g. Salary = -10</a:t>
            </a:r>
          </a:p>
          <a:p>
            <a:pPr marL="735965" lvl="1" indent="-342900" eaLnBrk="1" fontAlgn="auto" hangingPunct="1">
              <a:spcBef>
                <a:spcPts val="325"/>
              </a:spcBef>
              <a:spcAft>
                <a:spcPts val="0"/>
              </a:spcAft>
              <a:buClr>
                <a:srgbClr val="2DA2BF"/>
              </a:buClr>
              <a:buSzTx/>
              <a:buFont typeface="Wingdings" panose="05000000000000000000" pitchFamily="2" charset="2"/>
              <a:buChar char="Ø"/>
              <a:defRPr/>
            </a:pPr>
            <a:r>
              <a:rPr lang="zh-CN" altLang="en-US" sz="2100" dirty="0">
                <a:solidFill>
                  <a:prstClr val="black"/>
                </a:solidFill>
                <a:latin typeface="Lucida Sans Unicode" panose="020B0602030504020204"/>
                <a:ea typeface="黑体" panose="02010609060101010101" pitchFamily="49" charset="-122"/>
              </a:rPr>
              <a:t>数据不一致</a:t>
            </a:r>
          </a:p>
          <a:p>
            <a:pPr marL="974090" lvl="2" indent="-342900" eaLnBrk="1" fontAlgn="auto" hangingPunct="1">
              <a:spcBef>
                <a:spcPts val="350"/>
              </a:spcBef>
              <a:spcAft>
                <a:spcPts val="0"/>
              </a:spcAft>
              <a:buClr>
                <a:srgbClr val="DA1F28"/>
              </a:buClr>
              <a:buSzPct val="100000"/>
              <a:buFont typeface="Wingdings" panose="05000000000000000000" pitchFamily="2" charset="2"/>
              <a:buChar char="ü"/>
              <a:defRPr/>
            </a:pPr>
            <a:r>
              <a:rPr lang="en-US" altLang="zh-CN" sz="1900" dirty="0">
                <a:solidFill>
                  <a:prstClr val="black"/>
                </a:solidFill>
                <a:latin typeface="Lucida Sans Unicode" panose="020B0602030504020204"/>
                <a:ea typeface="黑体" panose="02010609060101010101" pitchFamily="49" charset="-122"/>
              </a:rPr>
              <a:t>e.g., </a:t>
            </a:r>
            <a:r>
              <a:rPr lang="zh-CN" altLang="en-US" sz="1900" dirty="0">
                <a:solidFill>
                  <a:prstClr val="black"/>
                </a:solidFill>
                <a:latin typeface="Lucida Sans Unicode" panose="020B0602030504020204"/>
                <a:ea typeface="黑体" panose="02010609060101010101" pitchFamily="49" charset="-122"/>
              </a:rPr>
              <a:t>在编码或者命名上存在差异</a:t>
            </a:r>
          </a:p>
          <a:p>
            <a:pPr marL="974090" lvl="2" indent="-342900" eaLnBrk="1" fontAlgn="auto" hangingPunct="1">
              <a:spcBef>
                <a:spcPts val="350"/>
              </a:spcBef>
              <a:spcAft>
                <a:spcPts val="0"/>
              </a:spcAft>
              <a:buClr>
                <a:srgbClr val="DA1F28"/>
              </a:buClr>
              <a:buSzPct val="100000"/>
              <a:buFont typeface="Wingdings" panose="05000000000000000000" pitchFamily="2" charset="2"/>
              <a:buChar char="ü"/>
              <a:defRPr/>
            </a:pPr>
            <a:r>
              <a:rPr lang="en-US" altLang="zh-CN" sz="1900" dirty="0">
                <a:solidFill>
                  <a:prstClr val="black"/>
                </a:solidFill>
                <a:latin typeface="Lucida Sans Unicode" panose="020B0602030504020204"/>
                <a:ea typeface="黑体" panose="02010609060101010101" pitchFamily="49" charset="-122"/>
              </a:rPr>
              <a:t>e.g., </a:t>
            </a:r>
            <a:r>
              <a:rPr lang="zh-CN" altLang="en-US" sz="1900" dirty="0">
                <a:solidFill>
                  <a:prstClr val="black"/>
                </a:solidFill>
                <a:latin typeface="Lucida Sans Unicode" panose="020B0602030504020204"/>
                <a:ea typeface="黑体" panose="02010609060101010101" pitchFamily="49" charset="-122"/>
              </a:rPr>
              <a:t>过去的等级： “</a:t>
            </a:r>
            <a:r>
              <a:rPr lang="en-US" altLang="zh-CN" sz="1900" dirty="0">
                <a:solidFill>
                  <a:prstClr val="black"/>
                </a:solidFill>
                <a:latin typeface="Lucida Sans Unicode" panose="020B0602030504020204"/>
                <a:ea typeface="黑体" panose="02010609060101010101" pitchFamily="49" charset="-122"/>
              </a:rPr>
              <a:t>1,2,3”, </a:t>
            </a:r>
            <a:r>
              <a:rPr lang="zh-CN" altLang="en-US" sz="1900" dirty="0">
                <a:solidFill>
                  <a:prstClr val="black"/>
                </a:solidFill>
                <a:latin typeface="Lucida Sans Unicode" panose="020B0602030504020204"/>
                <a:ea typeface="黑体" panose="02010609060101010101" pitchFamily="49" charset="-122"/>
              </a:rPr>
              <a:t>现在的等级： “</a:t>
            </a:r>
            <a:r>
              <a:rPr lang="en-US" altLang="zh-CN" sz="1900" dirty="0">
                <a:solidFill>
                  <a:prstClr val="black"/>
                </a:solidFill>
                <a:latin typeface="Lucida Sans Unicode" panose="020B0602030504020204"/>
                <a:ea typeface="黑体" panose="02010609060101010101" pitchFamily="49" charset="-122"/>
              </a:rPr>
              <a:t>A, B, C”</a:t>
            </a:r>
          </a:p>
          <a:p>
            <a:pPr marL="974090" lvl="2" indent="-342900" eaLnBrk="1" fontAlgn="auto" hangingPunct="1">
              <a:spcBef>
                <a:spcPts val="350"/>
              </a:spcBef>
              <a:spcAft>
                <a:spcPts val="0"/>
              </a:spcAft>
              <a:buClr>
                <a:srgbClr val="DA1F28"/>
              </a:buClr>
              <a:buSzPct val="100000"/>
              <a:buFont typeface="Wingdings" panose="05000000000000000000" pitchFamily="2" charset="2"/>
              <a:buChar char="ü"/>
              <a:defRPr/>
            </a:pPr>
            <a:r>
              <a:rPr lang="en-US" altLang="zh-CN" sz="1900" dirty="0">
                <a:solidFill>
                  <a:prstClr val="black"/>
                </a:solidFill>
                <a:latin typeface="Lucida Sans Unicode" panose="020B0602030504020204"/>
                <a:ea typeface="黑体" panose="02010609060101010101" pitchFamily="49" charset="-122"/>
              </a:rPr>
              <a:t>e.g., </a:t>
            </a:r>
            <a:r>
              <a:rPr lang="zh-CN" altLang="en-US" sz="1900" dirty="0">
                <a:solidFill>
                  <a:prstClr val="black"/>
                </a:solidFill>
                <a:latin typeface="Lucida Sans Unicode" panose="020B0602030504020204"/>
                <a:ea typeface="黑体" panose="02010609060101010101" pitchFamily="49" charset="-122"/>
              </a:rPr>
              <a:t>重复记录间的不一致性</a:t>
            </a:r>
            <a:endParaRPr lang="en-US" altLang="zh-CN" sz="1900" dirty="0">
              <a:solidFill>
                <a:prstClr val="black"/>
              </a:solidFill>
              <a:latin typeface="Lucida Sans Unicode" panose="020B0602030504020204"/>
              <a:ea typeface="黑体" panose="02010609060101010101" pitchFamily="49" charset="-122"/>
            </a:endParaRPr>
          </a:p>
          <a:p>
            <a:pPr marL="974090" lvl="2" indent="-342900" eaLnBrk="1" fontAlgn="auto" hangingPunct="1">
              <a:spcBef>
                <a:spcPts val="350"/>
              </a:spcBef>
              <a:spcAft>
                <a:spcPts val="0"/>
              </a:spcAft>
              <a:buClr>
                <a:srgbClr val="DA1F28"/>
              </a:buClr>
              <a:buSzPct val="100000"/>
              <a:buFont typeface="Wingdings" panose="05000000000000000000" pitchFamily="2" charset="2"/>
              <a:buChar char="ü"/>
              <a:defRPr/>
            </a:pPr>
            <a:r>
              <a:rPr lang="en-US" altLang="zh-CN" sz="1900" dirty="0">
                <a:solidFill>
                  <a:prstClr val="black"/>
                </a:solidFill>
                <a:latin typeface="Lucida Sans Unicode" panose="020B0602030504020204"/>
                <a:ea typeface="黑体" panose="02010609060101010101" pitchFamily="49" charset="-122"/>
              </a:rPr>
              <a:t>e.g., Age=“42” Birthday=“03/07/1997”</a:t>
            </a:r>
          </a:p>
          <a:p>
            <a:pPr marL="0" lvl="2" indent="0" eaLnBrk="1" fontAlgn="auto" hangingPunct="1">
              <a:spcBef>
                <a:spcPts val="350"/>
              </a:spcBef>
              <a:spcAft>
                <a:spcPts val="0"/>
              </a:spcAft>
              <a:buClr>
                <a:srgbClr val="DA1F28"/>
              </a:buClr>
              <a:buSzPct val="100000"/>
              <a:buNone/>
              <a:defRPr/>
            </a:pPr>
            <a:endParaRPr lang="en-US" altLang="zh-CN" sz="1900" dirty="0">
              <a:solidFill>
                <a:prstClr val="black"/>
              </a:solidFill>
              <a:latin typeface="Lucida Sans Unicode" panose="020B0602030504020204"/>
              <a:ea typeface="黑体" panose="02010609060101010101" pitchFamily="49" charset="-122"/>
            </a:endParaRPr>
          </a:p>
          <a:p>
            <a:pPr marL="0" lvl="2" indent="0" eaLnBrk="1" fontAlgn="auto" hangingPunct="1">
              <a:spcBef>
                <a:spcPts val="350"/>
              </a:spcBef>
              <a:spcAft>
                <a:spcPts val="0"/>
              </a:spcAft>
              <a:buClr>
                <a:srgbClr val="DA1F28"/>
              </a:buClr>
              <a:buSzPct val="100000"/>
              <a:buNone/>
              <a:defRPr/>
            </a:pPr>
            <a:r>
              <a:rPr lang="zh-CN" altLang="en-US" sz="2800" b="1" dirty="0">
                <a:solidFill>
                  <a:srgbClr val="0070C0"/>
                </a:solidFill>
                <a:latin typeface="Lucida Sans Unicode" panose="020B0602030504020204"/>
                <a:ea typeface="黑体" panose="02010609060101010101" pitchFamily="49" charset="-122"/>
              </a:rPr>
              <a:t>衡量数据质量的要素：准确性、完整性、一致性、时效性、可信性和可解释性。</a:t>
            </a:r>
            <a:endParaRPr lang="en-US" altLang="zh-CN" sz="2800" b="1" dirty="0">
              <a:solidFill>
                <a:srgbClr val="0070C0"/>
              </a:solidFill>
              <a:latin typeface="Lucida Sans Unicode" panose="020B0602030504020204"/>
              <a:ea typeface="黑体" panose="02010609060101010101" pitchFamily="49" charset="-122"/>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3.4</a:t>
            </a:r>
            <a:r>
              <a:rPr lang="zh-CN" altLang="en-US" sz="3200" u="sng" dirty="0"/>
              <a:t>数据归约</a:t>
            </a:r>
          </a:p>
        </p:txBody>
      </p:sp>
      <p:sp>
        <p:nvSpPr>
          <p:cNvPr id="8" name="Rectangle 3"/>
          <p:cNvSpPr txBox="1">
            <a:spLocks noChangeArrowheads="1"/>
          </p:cNvSpPr>
          <p:nvPr/>
        </p:nvSpPr>
        <p:spPr bwMode="auto">
          <a:xfrm>
            <a:off x="470829" y="1180943"/>
            <a:ext cx="11379340" cy="3984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marL="0" lvl="2" indent="-342900" eaLnBrk="1" hangingPunct="1">
              <a:buClr>
                <a:srgbClr val="00B0F0"/>
              </a:buClr>
              <a:buSzPct val="80000"/>
              <a:buFont typeface="Wingdings" panose="05000000000000000000" pitchFamily="2" charset="2"/>
              <a:buChar char="p"/>
              <a:defRPr/>
            </a:pPr>
            <a:r>
              <a:rPr lang="zh-CN" altLang="en-US" sz="2800" b="1" dirty="0">
                <a:solidFill>
                  <a:srgbClr val="0070C0"/>
                </a:solidFill>
              </a:rPr>
              <a:t>小波变换</a:t>
            </a:r>
            <a:endParaRPr lang="en-US" altLang="zh-CN" sz="2000" dirty="0">
              <a:solidFill>
                <a:prstClr val="black"/>
              </a:solidFill>
              <a:latin typeface="Lucida Sans Unicode" panose="020B0602030504020204"/>
              <a:ea typeface="黑体" panose="02010609060101010101" pitchFamily="49" charset="-122"/>
            </a:endParaRPr>
          </a:p>
          <a:p>
            <a:pPr marL="0" lvl="1" indent="0" eaLnBrk="1" hangingPunct="1">
              <a:buNone/>
              <a:defRPr/>
            </a:pPr>
            <a:r>
              <a:rPr lang="en-US" altLang="zh-CN" sz="2000" dirty="0">
                <a:solidFill>
                  <a:prstClr val="black"/>
                </a:solidFill>
                <a:latin typeface="Lucida Sans Unicode" panose="020B0602030504020204"/>
                <a:ea typeface="黑体" panose="02010609060101010101" pitchFamily="49" charset="-122"/>
              </a:rPr>
              <a:t>     </a:t>
            </a:r>
            <a:r>
              <a:rPr lang="zh-CN" altLang="en-US" sz="2000" dirty="0">
                <a:solidFill>
                  <a:prstClr val="black"/>
                </a:solidFill>
                <a:latin typeface="Lucida Sans Unicode" panose="020B0602030504020204"/>
                <a:ea typeface="黑体" panose="02010609060101010101" pitchFamily="49" charset="-122"/>
              </a:rPr>
              <a:t>将数据进行多尺度的细化分析</a:t>
            </a:r>
            <a:endParaRPr lang="en-US" altLang="zh-CN" sz="2000" dirty="0">
              <a:solidFill>
                <a:prstClr val="black"/>
              </a:solidFill>
              <a:latin typeface="Lucida Sans Unicode" panose="020B0602030504020204"/>
              <a:ea typeface="黑体" panose="02010609060101010101" pitchFamily="49" charset="-122"/>
            </a:endParaRPr>
          </a:p>
          <a:p>
            <a:pPr marL="0" lvl="1" indent="0" eaLnBrk="1" hangingPunct="1">
              <a:buNone/>
              <a:defRPr/>
            </a:pPr>
            <a:r>
              <a:rPr lang="en-US" altLang="zh-CN" sz="2000" dirty="0">
                <a:solidFill>
                  <a:prstClr val="black"/>
                </a:solidFill>
                <a:latin typeface="Lucida Sans Unicode" panose="020B0602030504020204"/>
                <a:ea typeface="黑体" panose="02010609060101010101" pitchFamily="49" charset="-122"/>
              </a:rPr>
              <a:t>           </a:t>
            </a:r>
          </a:p>
          <a:p>
            <a:pPr marL="0" lvl="1" indent="0" eaLnBrk="1" hangingPunct="1">
              <a:buNone/>
              <a:defRPr/>
            </a:pPr>
            <a:endParaRPr lang="en-US" altLang="zh-CN" sz="2000" dirty="0">
              <a:solidFill>
                <a:prstClr val="black"/>
              </a:solidFill>
              <a:latin typeface="Lucida Sans Unicode" panose="020B0602030504020204"/>
              <a:ea typeface="黑体" panose="02010609060101010101" pitchFamily="49" charset="-122"/>
            </a:endParaRPr>
          </a:p>
          <a:p>
            <a:pPr marL="0" lvl="1" indent="0" eaLnBrk="1" hangingPunct="1">
              <a:buNone/>
              <a:defRPr/>
            </a:pPr>
            <a:r>
              <a:rPr lang="en-US" altLang="zh-CN" sz="2000" dirty="0">
                <a:solidFill>
                  <a:prstClr val="black"/>
                </a:solidFill>
                <a:latin typeface="Lucida Sans Unicode" panose="020B0602030504020204"/>
                <a:ea typeface="黑体" panose="02010609060101010101" pitchFamily="49" charset="-122"/>
              </a:rPr>
              <a:t>         </a:t>
            </a:r>
          </a:p>
          <a:p>
            <a:pPr marL="0" lvl="1" indent="0" eaLnBrk="1" hangingPunct="1">
              <a:buNone/>
              <a:defRPr/>
            </a:pPr>
            <a:endParaRPr lang="en-US" altLang="zh-CN" sz="2000" dirty="0">
              <a:solidFill>
                <a:prstClr val="black"/>
              </a:solidFill>
              <a:latin typeface="Lucida Sans Unicode" panose="020B0602030504020204"/>
              <a:ea typeface="黑体" panose="02010609060101010101" pitchFamily="49" charset="-122"/>
            </a:endParaRPr>
          </a:p>
          <a:p>
            <a:pPr marL="342900" lvl="1" indent="0" eaLnBrk="1" hangingPunct="1">
              <a:buSzPct val="80000"/>
              <a:buNone/>
              <a:defRPr/>
            </a:pPr>
            <a:r>
              <a:rPr lang="en-US" altLang="zh-CN" sz="2000" dirty="0">
                <a:solidFill>
                  <a:prstClr val="black"/>
                </a:solidFill>
                <a:latin typeface="Lucida Sans Unicode" panose="020B0602030504020204"/>
                <a:ea typeface="黑体" panose="02010609060101010101" pitchFamily="49" charset="-122"/>
              </a:rPr>
              <a:t>	</a:t>
            </a:r>
          </a:p>
          <a:p>
            <a:pPr marL="0" lvl="1" indent="0" eaLnBrk="1" hangingPunct="1">
              <a:buNone/>
              <a:defRPr/>
            </a:pPr>
            <a:endParaRPr lang="en-US" altLang="zh-CN" sz="2000" dirty="0">
              <a:solidFill>
                <a:prstClr val="black"/>
              </a:solidFill>
              <a:latin typeface="Lucida Sans Unicode" panose="020B0602030504020204"/>
              <a:ea typeface="黑体" panose="02010609060101010101" pitchFamily="49" charset="-122"/>
            </a:endParaRPr>
          </a:p>
        </p:txBody>
      </p:sp>
      <p:sp>
        <p:nvSpPr>
          <p:cNvPr id="4" name="Text Box 4"/>
          <p:cNvSpPr txBox="1">
            <a:spLocks noChangeArrowheads="1"/>
          </p:cNvSpPr>
          <p:nvPr/>
        </p:nvSpPr>
        <p:spPr bwMode="auto">
          <a:xfrm>
            <a:off x="3037788" y="3463304"/>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zh-CN" altLang="zh-CN" sz="1400" b="1">
              <a:latin typeface="Arial" panose="020B0604020202020204" pitchFamily="34" charset="0"/>
            </a:endParaRPr>
          </a:p>
        </p:txBody>
      </p:sp>
      <p:pic>
        <p:nvPicPr>
          <p:cNvPr id="12" name="Picture 4" descr="Lin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4666" y="1323354"/>
            <a:ext cx="4111625" cy="458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3.4</a:t>
            </a:r>
            <a:r>
              <a:rPr lang="zh-CN" altLang="en-US" sz="3200" u="sng" dirty="0"/>
              <a:t>数据归约</a:t>
            </a:r>
          </a:p>
        </p:txBody>
      </p:sp>
      <p:sp>
        <p:nvSpPr>
          <p:cNvPr id="8" name="Rectangle 3"/>
          <p:cNvSpPr txBox="1">
            <a:spLocks noChangeArrowheads="1"/>
          </p:cNvSpPr>
          <p:nvPr/>
        </p:nvSpPr>
        <p:spPr bwMode="auto">
          <a:xfrm>
            <a:off x="470829" y="1341199"/>
            <a:ext cx="11379340" cy="3984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marL="0" lvl="2" indent="-342900" eaLnBrk="1" hangingPunct="1">
              <a:buClr>
                <a:srgbClr val="00B0F0"/>
              </a:buClr>
              <a:buSzPct val="80000"/>
              <a:buFont typeface="Wingdings" panose="05000000000000000000" pitchFamily="2" charset="2"/>
              <a:buChar char="p"/>
              <a:defRPr/>
            </a:pPr>
            <a:r>
              <a:rPr lang="zh-CN" altLang="en-US" sz="3200" b="1" dirty="0">
                <a:solidFill>
                  <a:srgbClr val="0070C0"/>
                </a:solidFill>
              </a:rPr>
              <a:t>主成分分析（</a:t>
            </a:r>
            <a:r>
              <a:rPr lang="en-US" altLang="zh-CN" sz="3200" b="1" dirty="0">
                <a:solidFill>
                  <a:srgbClr val="0070C0"/>
                </a:solidFill>
              </a:rPr>
              <a:t>PCA</a:t>
            </a:r>
            <a:r>
              <a:rPr lang="zh-CN" altLang="en-US" sz="3200" b="1" dirty="0">
                <a:solidFill>
                  <a:srgbClr val="0070C0"/>
                </a:solidFill>
              </a:rPr>
              <a:t>）</a:t>
            </a:r>
            <a:endParaRPr lang="en-US" altLang="zh-CN" dirty="0">
              <a:solidFill>
                <a:prstClr val="black"/>
              </a:solidFill>
              <a:latin typeface="Lucida Sans Unicode" panose="020B0602030504020204"/>
              <a:ea typeface="黑体" panose="02010609060101010101" pitchFamily="49" charset="-122"/>
            </a:endParaRPr>
          </a:p>
          <a:p>
            <a:pPr marL="0" lvl="1" indent="0" eaLnBrk="1" hangingPunct="1">
              <a:buNone/>
              <a:defRPr/>
            </a:pPr>
            <a:r>
              <a:rPr lang="en-US" altLang="zh-CN" sz="2400" dirty="0">
                <a:solidFill>
                  <a:prstClr val="black"/>
                </a:solidFill>
                <a:latin typeface="Lucida Sans Unicode" panose="020B0602030504020204"/>
                <a:ea typeface="黑体" panose="02010609060101010101" pitchFamily="49" charset="-122"/>
              </a:rPr>
              <a:t>     </a:t>
            </a:r>
            <a:r>
              <a:rPr lang="zh-CN" altLang="en-US" sz="2400" dirty="0">
                <a:solidFill>
                  <a:prstClr val="black"/>
                </a:solidFill>
                <a:latin typeface="Lucida Sans Unicode" panose="020B0602030504020204"/>
                <a:ea typeface="黑体" panose="02010609060101010101" pitchFamily="49" charset="-122"/>
              </a:rPr>
              <a:t>对于</a:t>
            </a:r>
            <a:r>
              <a:rPr lang="en-US" altLang="zh-CN" sz="2400" dirty="0">
                <a:solidFill>
                  <a:prstClr val="black"/>
                </a:solidFill>
                <a:latin typeface="Lucida Sans Unicode" panose="020B0602030504020204"/>
                <a:ea typeface="黑体" panose="02010609060101010101" pitchFamily="49" charset="-122"/>
              </a:rPr>
              <a:t>n</a:t>
            </a:r>
            <a:r>
              <a:rPr lang="zh-CN" altLang="en-US" sz="2400" dirty="0">
                <a:solidFill>
                  <a:prstClr val="black"/>
                </a:solidFill>
                <a:latin typeface="Lucida Sans Unicode" panose="020B0602030504020204"/>
                <a:ea typeface="黑体" panose="02010609060101010101" pitchFamily="49" charset="-122"/>
              </a:rPr>
              <a:t>维空间中的</a:t>
            </a:r>
            <a:r>
              <a:rPr lang="en-US" altLang="zh-CN" sz="2400" dirty="0">
                <a:solidFill>
                  <a:prstClr val="black"/>
                </a:solidFill>
                <a:latin typeface="Lucida Sans Unicode" panose="020B0602030504020204"/>
                <a:ea typeface="黑体" panose="02010609060101010101" pitchFamily="49" charset="-122"/>
              </a:rPr>
              <a:t>N</a:t>
            </a:r>
            <a:r>
              <a:rPr lang="zh-CN" altLang="en-US" sz="2400" dirty="0">
                <a:solidFill>
                  <a:prstClr val="black"/>
                </a:solidFill>
                <a:latin typeface="Lucida Sans Unicode" panose="020B0602030504020204"/>
                <a:ea typeface="黑体" panose="02010609060101010101" pitchFamily="49" charset="-122"/>
              </a:rPr>
              <a:t>个数据样本，搜索</a:t>
            </a:r>
            <a:r>
              <a:rPr lang="en-US" altLang="zh-CN" sz="2400" i="1" dirty="0">
                <a:ea typeface="宋体" panose="02010600030101010101" pitchFamily="2" charset="-122"/>
              </a:rPr>
              <a:t>k</a:t>
            </a:r>
            <a:r>
              <a:rPr lang="en-US" altLang="zh-CN" sz="2400" dirty="0">
                <a:ea typeface="宋体" panose="02010600030101010101" pitchFamily="2" charset="-122"/>
              </a:rPr>
              <a:t> ≤ </a:t>
            </a:r>
            <a:r>
              <a:rPr lang="en-US" altLang="zh-CN" sz="2400" i="1" dirty="0">
                <a:ea typeface="宋体" panose="02010600030101010101" pitchFamily="2" charset="-122"/>
              </a:rPr>
              <a:t>n</a:t>
            </a:r>
            <a:r>
              <a:rPr lang="zh-CN" altLang="en-US" sz="2400" dirty="0">
                <a:solidFill>
                  <a:prstClr val="black"/>
                </a:solidFill>
                <a:latin typeface="Lucida Sans Unicode" panose="020B0602030504020204"/>
                <a:ea typeface="黑体" panose="02010609060101010101" pitchFamily="49" charset="-122"/>
              </a:rPr>
              <a:t>维正交向量来代表数据。基本过程如下：</a:t>
            </a:r>
            <a:endParaRPr lang="en-US" altLang="zh-CN" sz="2400" dirty="0">
              <a:solidFill>
                <a:prstClr val="black"/>
              </a:solidFill>
              <a:latin typeface="Lucida Sans Unicode" panose="020B0602030504020204"/>
              <a:ea typeface="黑体" panose="02010609060101010101" pitchFamily="49" charset="-122"/>
            </a:endParaRPr>
          </a:p>
          <a:p>
            <a:pPr marL="342900" lvl="1" indent="342900" eaLnBrk="1" hangingPunct="1">
              <a:buSzPct val="80000"/>
              <a:buFont typeface="Wingdings" panose="05000000000000000000" pitchFamily="2" charset="2"/>
              <a:buChar char="Ø"/>
              <a:defRPr/>
            </a:pPr>
            <a:r>
              <a:rPr lang="zh-CN" altLang="en-US" sz="2400" dirty="0">
                <a:solidFill>
                  <a:prstClr val="black"/>
                </a:solidFill>
                <a:latin typeface="Lucida Sans Unicode" panose="020B0602030504020204"/>
                <a:ea typeface="黑体" panose="02010609060101010101" pitchFamily="49" charset="-122"/>
              </a:rPr>
              <a:t>输入数据规范化</a:t>
            </a:r>
            <a:endParaRPr lang="en-US" altLang="zh-CN" sz="2400" dirty="0">
              <a:solidFill>
                <a:prstClr val="black"/>
              </a:solidFill>
              <a:latin typeface="Lucida Sans Unicode" panose="020B0602030504020204"/>
              <a:ea typeface="黑体" panose="02010609060101010101" pitchFamily="49" charset="-122"/>
            </a:endParaRPr>
          </a:p>
          <a:p>
            <a:pPr marL="342900" lvl="1" indent="342900" eaLnBrk="1" hangingPunct="1">
              <a:buSzPct val="80000"/>
              <a:buFont typeface="Wingdings" panose="05000000000000000000" pitchFamily="2" charset="2"/>
              <a:buChar char="Ø"/>
              <a:defRPr/>
            </a:pPr>
            <a:r>
              <a:rPr lang="zh-CN" altLang="en-US" sz="2400" dirty="0">
                <a:solidFill>
                  <a:prstClr val="black"/>
                </a:solidFill>
                <a:latin typeface="Lucida Sans Unicode" panose="020B0602030504020204"/>
                <a:ea typeface="黑体" panose="02010609060101010101" pitchFamily="49" charset="-122"/>
              </a:rPr>
              <a:t>计算</a:t>
            </a:r>
            <a:r>
              <a:rPr lang="en-US" altLang="zh-CN" sz="2400" dirty="0">
                <a:solidFill>
                  <a:prstClr val="black"/>
                </a:solidFill>
                <a:latin typeface="Lucida Sans Unicode" panose="020B0602030504020204"/>
                <a:ea typeface="黑体" panose="02010609060101010101" pitchFamily="49" charset="-122"/>
              </a:rPr>
              <a:t>k</a:t>
            </a:r>
            <a:r>
              <a:rPr lang="zh-CN" altLang="en-US" sz="2400" dirty="0">
                <a:solidFill>
                  <a:prstClr val="black"/>
                </a:solidFill>
                <a:latin typeface="Lucida Sans Unicode" panose="020B0602030504020204"/>
                <a:ea typeface="黑体" panose="02010609060101010101" pitchFamily="49" charset="-122"/>
              </a:rPr>
              <a:t>个标准正交向量，作为输入数据的基</a:t>
            </a:r>
            <a:endParaRPr lang="en-US" altLang="zh-CN" sz="2400" dirty="0">
              <a:solidFill>
                <a:prstClr val="black"/>
              </a:solidFill>
              <a:latin typeface="Lucida Sans Unicode" panose="020B0602030504020204"/>
              <a:ea typeface="黑体" panose="02010609060101010101" pitchFamily="49" charset="-122"/>
            </a:endParaRPr>
          </a:p>
          <a:p>
            <a:pPr marL="342900" lvl="1" indent="342900" eaLnBrk="1" hangingPunct="1">
              <a:buSzPct val="80000"/>
              <a:buFont typeface="Wingdings" panose="05000000000000000000" pitchFamily="2" charset="2"/>
              <a:buChar char="Ø"/>
              <a:defRPr/>
            </a:pPr>
            <a:r>
              <a:rPr lang="zh-CN" altLang="en-US" sz="2400" dirty="0">
                <a:solidFill>
                  <a:prstClr val="black"/>
                </a:solidFill>
                <a:latin typeface="Lucida Sans Unicode" panose="020B0602030504020204"/>
                <a:ea typeface="黑体" panose="02010609060101010101" pitchFamily="49" charset="-122"/>
              </a:rPr>
              <a:t>对主成分排序</a:t>
            </a:r>
            <a:endParaRPr lang="en-US" altLang="zh-CN" sz="2400" dirty="0">
              <a:solidFill>
                <a:prstClr val="black"/>
              </a:solidFill>
              <a:latin typeface="Lucida Sans Unicode" panose="020B0602030504020204"/>
              <a:ea typeface="黑体" panose="02010609060101010101" pitchFamily="49" charset="-122"/>
            </a:endParaRPr>
          </a:p>
          <a:p>
            <a:pPr marL="342900" lvl="1" indent="342900" eaLnBrk="1" hangingPunct="1">
              <a:buSzPct val="80000"/>
              <a:buFont typeface="Wingdings" panose="05000000000000000000" pitchFamily="2" charset="2"/>
              <a:buChar char="Ø"/>
              <a:defRPr/>
            </a:pPr>
            <a:r>
              <a:rPr lang="zh-CN" altLang="en-US" sz="2400" dirty="0">
                <a:solidFill>
                  <a:prstClr val="black"/>
                </a:solidFill>
                <a:latin typeface="Lucida Sans Unicode" panose="020B0602030504020204"/>
                <a:ea typeface="黑体" panose="02010609060101010101" pitchFamily="49" charset="-122"/>
              </a:rPr>
              <a:t>去掉较弱的成分，从而实现数据的规约</a:t>
            </a:r>
            <a:endParaRPr lang="en-US" altLang="zh-CN" sz="2400" dirty="0">
              <a:solidFill>
                <a:prstClr val="black"/>
              </a:solidFill>
              <a:latin typeface="Lucida Sans Unicode" panose="020B0602030504020204"/>
              <a:ea typeface="黑体" panose="02010609060101010101" pitchFamily="49" charset="-122"/>
            </a:endParaRPr>
          </a:p>
          <a:p>
            <a:pPr marL="0" lvl="1" indent="0" eaLnBrk="1" hangingPunct="1">
              <a:buNone/>
              <a:defRPr/>
            </a:pPr>
            <a:r>
              <a:rPr lang="en-US" altLang="zh-CN" sz="2400" dirty="0">
                <a:solidFill>
                  <a:prstClr val="black"/>
                </a:solidFill>
                <a:latin typeface="Lucida Sans Unicode" panose="020B0602030504020204"/>
                <a:ea typeface="黑体" panose="02010609060101010101" pitchFamily="49" charset="-122"/>
              </a:rPr>
              <a:t>          </a:t>
            </a:r>
          </a:p>
          <a:p>
            <a:pPr marL="0" lvl="1" indent="0" eaLnBrk="1" hangingPunct="1">
              <a:buNone/>
              <a:defRPr/>
            </a:pPr>
            <a:r>
              <a:rPr lang="en-US" altLang="zh-CN" sz="2400" dirty="0">
                <a:solidFill>
                  <a:prstClr val="black"/>
                </a:solidFill>
                <a:latin typeface="Lucida Sans Unicode" panose="020B0602030504020204"/>
                <a:ea typeface="黑体" panose="02010609060101010101" pitchFamily="49" charset="-122"/>
              </a:rPr>
              <a:t>           </a:t>
            </a:r>
          </a:p>
          <a:p>
            <a:pPr marL="0" lvl="1" indent="0" eaLnBrk="1" hangingPunct="1">
              <a:buNone/>
              <a:defRPr/>
            </a:pPr>
            <a:endParaRPr lang="en-US" altLang="zh-CN" sz="2400" dirty="0">
              <a:solidFill>
                <a:prstClr val="black"/>
              </a:solidFill>
              <a:latin typeface="Lucida Sans Unicode" panose="020B0602030504020204"/>
              <a:ea typeface="黑体" panose="02010609060101010101" pitchFamily="49" charset="-122"/>
            </a:endParaRPr>
          </a:p>
          <a:p>
            <a:pPr marL="0" lvl="1" indent="0" eaLnBrk="1" hangingPunct="1">
              <a:buNone/>
              <a:defRPr/>
            </a:pPr>
            <a:r>
              <a:rPr lang="en-US" altLang="zh-CN" sz="2400" dirty="0">
                <a:solidFill>
                  <a:prstClr val="black"/>
                </a:solidFill>
                <a:latin typeface="Lucida Sans Unicode" panose="020B0602030504020204"/>
                <a:ea typeface="黑体" panose="02010609060101010101" pitchFamily="49" charset="-122"/>
              </a:rPr>
              <a:t>         </a:t>
            </a:r>
          </a:p>
          <a:p>
            <a:pPr marL="0" lvl="1" indent="0" eaLnBrk="1" hangingPunct="1">
              <a:buNone/>
              <a:defRPr/>
            </a:pPr>
            <a:endParaRPr lang="en-US" altLang="zh-CN" sz="2400" dirty="0">
              <a:solidFill>
                <a:prstClr val="black"/>
              </a:solidFill>
              <a:latin typeface="Lucida Sans Unicode" panose="020B0602030504020204"/>
              <a:ea typeface="黑体" panose="02010609060101010101" pitchFamily="49" charset="-122"/>
            </a:endParaRPr>
          </a:p>
          <a:p>
            <a:pPr marL="342900" lvl="1" indent="0" eaLnBrk="1" hangingPunct="1">
              <a:buSzPct val="80000"/>
              <a:buNone/>
              <a:defRPr/>
            </a:pPr>
            <a:r>
              <a:rPr lang="en-US" altLang="zh-CN" sz="2400" dirty="0">
                <a:solidFill>
                  <a:prstClr val="black"/>
                </a:solidFill>
                <a:latin typeface="Lucida Sans Unicode" panose="020B0602030504020204"/>
                <a:ea typeface="黑体" panose="02010609060101010101" pitchFamily="49" charset="-122"/>
              </a:rPr>
              <a:t>	</a:t>
            </a:r>
          </a:p>
          <a:p>
            <a:pPr marL="0" lvl="1" indent="0" eaLnBrk="1" hangingPunct="1">
              <a:buNone/>
              <a:defRPr/>
            </a:pPr>
            <a:endParaRPr lang="en-US" altLang="zh-CN" sz="2400" dirty="0">
              <a:solidFill>
                <a:prstClr val="black"/>
              </a:solidFill>
              <a:latin typeface="Lucida Sans Unicode" panose="020B0602030504020204"/>
              <a:ea typeface="黑体" panose="02010609060101010101" pitchFamily="49" charset="-122"/>
            </a:endParaRPr>
          </a:p>
        </p:txBody>
      </p:sp>
      <p:sp>
        <p:nvSpPr>
          <p:cNvPr id="4" name="Text Box 4"/>
          <p:cNvSpPr txBox="1">
            <a:spLocks noChangeArrowheads="1"/>
          </p:cNvSpPr>
          <p:nvPr/>
        </p:nvSpPr>
        <p:spPr bwMode="auto">
          <a:xfrm>
            <a:off x="3037788" y="3463304"/>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zh-CN" altLang="zh-CN" sz="1400" b="1">
              <a:latin typeface="Arial" panose="020B0604020202020204" pitchFamily="34" charset="0"/>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3.4</a:t>
            </a:r>
            <a:r>
              <a:rPr lang="zh-CN" altLang="en-US" sz="3200" u="sng" dirty="0"/>
              <a:t>数据归约</a:t>
            </a:r>
          </a:p>
        </p:txBody>
      </p:sp>
      <p:sp>
        <p:nvSpPr>
          <p:cNvPr id="8" name="Rectangle 3"/>
          <p:cNvSpPr txBox="1">
            <a:spLocks noChangeArrowheads="1"/>
          </p:cNvSpPr>
          <p:nvPr/>
        </p:nvSpPr>
        <p:spPr bwMode="auto">
          <a:xfrm>
            <a:off x="406694" y="1197688"/>
            <a:ext cx="11379340" cy="5408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marL="0" lvl="2" indent="-342900" eaLnBrk="1" hangingPunct="1">
              <a:buClr>
                <a:srgbClr val="00B0F0"/>
              </a:buClr>
              <a:buSzPct val="80000"/>
              <a:buFont typeface="Wingdings" panose="05000000000000000000" pitchFamily="2" charset="2"/>
              <a:buChar char="p"/>
              <a:defRPr/>
            </a:pPr>
            <a:r>
              <a:rPr lang="zh-CN" altLang="en-US" sz="3200" b="1" dirty="0">
                <a:solidFill>
                  <a:srgbClr val="0070C0"/>
                </a:solidFill>
              </a:rPr>
              <a:t>属性子集选择</a:t>
            </a:r>
            <a:endParaRPr lang="en-US" altLang="zh-CN" dirty="0">
              <a:solidFill>
                <a:prstClr val="black"/>
              </a:solidFill>
              <a:latin typeface="Lucida Sans Unicode" panose="020B0602030504020204"/>
              <a:ea typeface="黑体" panose="02010609060101010101" pitchFamily="49" charset="-122"/>
            </a:endParaRPr>
          </a:p>
          <a:p>
            <a:pPr marL="0" lvl="1" indent="0" eaLnBrk="1" hangingPunct="1">
              <a:buNone/>
              <a:defRPr/>
            </a:pPr>
            <a:r>
              <a:rPr lang="en-US" altLang="zh-CN" sz="2400" dirty="0">
                <a:solidFill>
                  <a:prstClr val="black"/>
                </a:solidFill>
                <a:latin typeface="Lucida Sans Unicode" panose="020B0602030504020204"/>
                <a:ea typeface="黑体" panose="02010609060101010101" pitchFamily="49" charset="-122"/>
              </a:rPr>
              <a:t>     </a:t>
            </a:r>
            <a:r>
              <a:rPr lang="zh-CN" altLang="en-US" sz="2400" dirty="0">
                <a:solidFill>
                  <a:prstClr val="black"/>
                </a:solidFill>
                <a:latin typeface="Lucida Sans Unicode" panose="020B0602030504020204"/>
                <a:ea typeface="黑体" panose="02010609060101010101" pitchFamily="49" charset="-122"/>
              </a:rPr>
              <a:t>数据集的属性成百上千，但大多数与挖掘任务是不相关的，或者是冗余的。例：</a:t>
            </a:r>
            <a:endParaRPr lang="en-US" altLang="zh-CN" sz="2400" dirty="0">
              <a:solidFill>
                <a:prstClr val="black"/>
              </a:solidFill>
              <a:latin typeface="Lucida Sans Unicode" panose="020B0602030504020204"/>
              <a:ea typeface="黑体" panose="02010609060101010101" pitchFamily="49" charset="-122"/>
            </a:endParaRPr>
          </a:p>
          <a:p>
            <a:pPr marL="342900" lvl="1" indent="342900" eaLnBrk="1" hangingPunct="1">
              <a:buSzPct val="80000"/>
              <a:buFont typeface="Wingdings" panose="05000000000000000000" pitchFamily="2" charset="2"/>
              <a:buChar char="Ø"/>
              <a:defRPr/>
            </a:pPr>
            <a:r>
              <a:rPr lang="zh-CN" altLang="en-US" sz="2400" dirty="0">
                <a:solidFill>
                  <a:prstClr val="black"/>
                </a:solidFill>
                <a:latin typeface="Lucida Sans Unicode" panose="020B0602030504020204"/>
                <a:ea typeface="黑体" panose="02010609060101010101" pitchFamily="49" charset="-122"/>
              </a:rPr>
              <a:t>商品价格与税收</a:t>
            </a:r>
            <a:endParaRPr lang="en-US" altLang="zh-CN" sz="2400" dirty="0">
              <a:solidFill>
                <a:prstClr val="black"/>
              </a:solidFill>
              <a:latin typeface="Lucida Sans Unicode" panose="020B0602030504020204"/>
              <a:ea typeface="黑体" panose="02010609060101010101" pitchFamily="49" charset="-122"/>
            </a:endParaRPr>
          </a:p>
          <a:p>
            <a:pPr marL="342900" lvl="1" indent="342900" eaLnBrk="1" hangingPunct="1">
              <a:buSzPct val="80000"/>
              <a:buFont typeface="Wingdings" panose="05000000000000000000" pitchFamily="2" charset="2"/>
              <a:buChar char="Ø"/>
              <a:defRPr/>
            </a:pPr>
            <a:r>
              <a:rPr lang="zh-CN" altLang="en-US" sz="2400" dirty="0">
                <a:solidFill>
                  <a:prstClr val="black"/>
                </a:solidFill>
                <a:latin typeface="Lucida Sans Unicode" panose="020B0602030504020204"/>
                <a:ea typeface="黑体" panose="02010609060101010101" pitchFamily="49" charset="-122"/>
              </a:rPr>
              <a:t>学生的</a:t>
            </a:r>
            <a:r>
              <a:rPr lang="en-US" altLang="zh-CN" sz="2400" dirty="0">
                <a:solidFill>
                  <a:prstClr val="black"/>
                </a:solidFill>
                <a:latin typeface="Lucida Sans Unicode" panose="020B0602030504020204"/>
                <a:ea typeface="黑体" panose="02010609060101010101" pitchFamily="49" charset="-122"/>
              </a:rPr>
              <a:t>ID</a:t>
            </a:r>
            <a:r>
              <a:rPr lang="zh-CN" altLang="en-US" sz="2400" dirty="0">
                <a:solidFill>
                  <a:prstClr val="black"/>
                </a:solidFill>
                <a:latin typeface="Lucida Sans Unicode" panose="020B0602030504020204"/>
                <a:ea typeface="黑体" panose="02010609060101010101" pitchFamily="49" charset="-122"/>
              </a:rPr>
              <a:t>与</a:t>
            </a:r>
            <a:r>
              <a:rPr lang="en-US" altLang="zh-CN" sz="2400" dirty="0">
                <a:solidFill>
                  <a:prstClr val="black"/>
                </a:solidFill>
                <a:latin typeface="Lucida Sans Unicode" panose="020B0602030504020204"/>
                <a:ea typeface="黑体" panose="02010609060101010101" pitchFamily="49" charset="-122"/>
              </a:rPr>
              <a:t>GPA</a:t>
            </a:r>
            <a:r>
              <a:rPr lang="zh-CN" altLang="en-US" sz="2400" dirty="0">
                <a:solidFill>
                  <a:prstClr val="black"/>
                </a:solidFill>
                <a:latin typeface="Lucida Sans Unicode" panose="020B0602030504020204"/>
                <a:ea typeface="黑体" panose="02010609060101010101" pitchFamily="49" charset="-122"/>
              </a:rPr>
              <a:t>预测任务</a:t>
            </a:r>
            <a:endParaRPr lang="en-US" altLang="zh-CN" sz="2400" dirty="0">
              <a:solidFill>
                <a:prstClr val="black"/>
              </a:solidFill>
              <a:latin typeface="Lucida Sans Unicode" panose="020B0602030504020204"/>
              <a:ea typeface="黑体" panose="02010609060101010101" pitchFamily="49" charset="-122"/>
            </a:endParaRPr>
          </a:p>
          <a:p>
            <a:pPr marL="0" lvl="2" indent="-342900" eaLnBrk="1" hangingPunct="1">
              <a:buClr>
                <a:srgbClr val="00B0F0"/>
              </a:buClr>
              <a:buSzPct val="80000"/>
              <a:buFont typeface="Wingdings" panose="05000000000000000000" pitchFamily="2" charset="2"/>
              <a:buChar char="p"/>
              <a:defRPr/>
            </a:pPr>
            <a:r>
              <a:rPr lang="zh-CN" altLang="en-US" sz="3200" b="1" dirty="0">
                <a:solidFill>
                  <a:srgbClr val="0070C0"/>
                </a:solidFill>
              </a:rPr>
              <a:t>通过删除不相关或冗余属性，减少数据量，目标是找到最小属性集，使得数据类的概率与原分布尽可能相同。</a:t>
            </a:r>
            <a:endParaRPr lang="en-US" altLang="zh-CN" sz="3200" b="1" dirty="0">
              <a:solidFill>
                <a:srgbClr val="0070C0"/>
              </a:solidFill>
            </a:endParaRPr>
          </a:p>
          <a:p>
            <a:pPr marL="0" lvl="2" indent="-342900" eaLnBrk="1" hangingPunct="1">
              <a:buClr>
                <a:srgbClr val="00B0F0"/>
              </a:buClr>
              <a:buSzPct val="80000"/>
              <a:buFont typeface="Wingdings" panose="05000000000000000000" pitchFamily="2" charset="2"/>
              <a:buChar char="p"/>
              <a:defRPr/>
            </a:pPr>
            <a:r>
              <a:rPr lang="zh-CN" altLang="en-US" sz="3200" b="1" dirty="0">
                <a:solidFill>
                  <a:srgbClr val="0070C0"/>
                </a:solidFill>
              </a:rPr>
              <a:t>对于</a:t>
            </a:r>
            <a:r>
              <a:rPr lang="en-US" altLang="zh-CN" sz="3200" b="1" dirty="0">
                <a:solidFill>
                  <a:srgbClr val="0070C0"/>
                </a:solidFill>
              </a:rPr>
              <a:t>d</a:t>
            </a:r>
            <a:r>
              <a:rPr lang="zh-CN" altLang="en-US" sz="3200" b="1" dirty="0">
                <a:solidFill>
                  <a:srgbClr val="0070C0"/>
                </a:solidFill>
              </a:rPr>
              <a:t>个属性，可能有</a:t>
            </a:r>
            <a:r>
              <a:rPr lang="en-US" altLang="zh-CN" sz="3200" b="1" dirty="0">
                <a:solidFill>
                  <a:srgbClr val="0070C0"/>
                </a:solidFill>
              </a:rPr>
              <a:t>2</a:t>
            </a:r>
            <a:r>
              <a:rPr lang="en-US" altLang="zh-CN" sz="3200" b="1" baseline="30000" dirty="0">
                <a:solidFill>
                  <a:srgbClr val="0070C0"/>
                </a:solidFill>
              </a:rPr>
              <a:t>d</a:t>
            </a:r>
            <a:r>
              <a:rPr lang="zh-CN" altLang="en-US" sz="3200" b="1" dirty="0">
                <a:solidFill>
                  <a:srgbClr val="0070C0"/>
                </a:solidFill>
              </a:rPr>
              <a:t>个子集，如何选择最优子集？</a:t>
            </a:r>
            <a:endParaRPr lang="en-US" altLang="zh-CN" sz="3200" b="1" dirty="0">
              <a:solidFill>
                <a:srgbClr val="0070C0"/>
              </a:solidFill>
            </a:endParaRPr>
          </a:p>
          <a:p>
            <a:pPr marL="342900" lvl="1" indent="342900" eaLnBrk="1" hangingPunct="1">
              <a:buSzPct val="80000"/>
              <a:buFont typeface="Wingdings" panose="05000000000000000000" pitchFamily="2" charset="2"/>
              <a:buChar char="Ø"/>
              <a:defRPr/>
            </a:pPr>
            <a:r>
              <a:rPr lang="zh-CN" altLang="en-US" sz="2400" dirty="0">
                <a:solidFill>
                  <a:prstClr val="black"/>
                </a:solidFill>
                <a:latin typeface="Lucida Sans Unicode" panose="020B0602030504020204"/>
                <a:ea typeface="黑体" panose="02010609060101010101" pitchFamily="49" charset="-122"/>
              </a:rPr>
              <a:t>逐步向前选择</a:t>
            </a:r>
            <a:endParaRPr lang="en-US" altLang="zh-CN" sz="2400" dirty="0">
              <a:solidFill>
                <a:prstClr val="black"/>
              </a:solidFill>
              <a:latin typeface="Lucida Sans Unicode" panose="020B0602030504020204"/>
              <a:ea typeface="黑体" panose="02010609060101010101" pitchFamily="49" charset="-122"/>
            </a:endParaRPr>
          </a:p>
          <a:p>
            <a:pPr marL="342900" lvl="1" indent="342900" eaLnBrk="1" hangingPunct="1">
              <a:buSzPct val="80000"/>
              <a:buFont typeface="Wingdings" panose="05000000000000000000" pitchFamily="2" charset="2"/>
              <a:buChar char="Ø"/>
              <a:defRPr/>
            </a:pPr>
            <a:r>
              <a:rPr lang="zh-CN" altLang="en-US" sz="2400" dirty="0">
                <a:solidFill>
                  <a:prstClr val="black"/>
                </a:solidFill>
                <a:latin typeface="Lucida Sans Unicode" panose="020B0602030504020204"/>
                <a:ea typeface="黑体" panose="02010609060101010101" pitchFamily="49" charset="-122"/>
              </a:rPr>
              <a:t>逐步向后删除</a:t>
            </a:r>
            <a:endParaRPr lang="en-US" altLang="zh-CN" sz="2400" dirty="0">
              <a:solidFill>
                <a:prstClr val="black"/>
              </a:solidFill>
              <a:latin typeface="Lucida Sans Unicode" panose="020B0602030504020204"/>
              <a:ea typeface="黑体" panose="02010609060101010101" pitchFamily="49" charset="-122"/>
            </a:endParaRPr>
          </a:p>
          <a:p>
            <a:pPr marL="342900" lvl="1" indent="342900" eaLnBrk="1" hangingPunct="1">
              <a:buSzPct val="80000"/>
              <a:buFont typeface="Wingdings" panose="05000000000000000000" pitchFamily="2" charset="2"/>
              <a:buChar char="Ø"/>
              <a:defRPr/>
            </a:pPr>
            <a:r>
              <a:rPr lang="zh-CN" altLang="en-US" sz="2400" dirty="0">
                <a:solidFill>
                  <a:prstClr val="black"/>
                </a:solidFill>
                <a:latin typeface="Lucida Sans Unicode" panose="020B0602030504020204"/>
                <a:ea typeface="黑体" panose="02010609060101010101" pitchFamily="49" charset="-122"/>
              </a:rPr>
              <a:t>逐步向前选择和逐步向后删除的组合</a:t>
            </a:r>
            <a:endParaRPr lang="en-US" altLang="zh-CN" sz="2400" dirty="0">
              <a:solidFill>
                <a:prstClr val="black"/>
              </a:solidFill>
              <a:latin typeface="Lucida Sans Unicode" panose="020B0602030504020204"/>
              <a:ea typeface="黑体" panose="02010609060101010101" pitchFamily="49" charset="-122"/>
            </a:endParaRPr>
          </a:p>
          <a:p>
            <a:pPr marL="342900" lvl="1" indent="342900" eaLnBrk="1" hangingPunct="1">
              <a:buSzPct val="80000"/>
              <a:buFont typeface="Wingdings" panose="05000000000000000000" pitchFamily="2" charset="2"/>
              <a:buChar char="Ø"/>
              <a:defRPr/>
            </a:pPr>
            <a:r>
              <a:rPr lang="zh-CN" altLang="en-US" sz="2400" b="1" dirty="0">
                <a:solidFill>
                  <a:srgbClr val="0070C0"/>
                </a:solidFill>
                <a:latin typeface="Lucida Sans Unicode" panose="020B0602030504020204"/>
                <a:ea typeface="黑体" panose="02010609060101010101" pitchFamily="49" charset="-122"/>
              </a:rPr>
              <a:t>决策树回归</a:t>
            </a:r>
            <a:endParaRPr lang="en-US" altLang="zh-CN" sz="2400" b="1" dirty="0">
              <a:solidFill>
                <a:srgbClr val="0070C0"/>
              </a:solidFill>
              <a:latin typeface="Lucida Sans Unicode" panose="020B0602030504020204"/>
              <a:ea typeface="黑体" panose="02010609060101010101" pitchFamily="49" charset="-122"/>
            </a:endParaRPr>
          </a:p>
          <a:p>
            <a:pPr marL="0" lvl="1" indent="0" eaLnBrk="1" hangingPunct="1">
              <a:buNone/>
              <a:defRPr/>
            </a:pPr>
            <a:r>
              <a:rPr lang="en-US" altLang="zh-CN" sz="2400" dirty="0">
                <a:solidFill>
                  <a:prstClr val="black"/>
                </a:solidFill>
                <a:latin typeface="Lucida Sans Unicode" panose="020B0602030504020204"/>
                <a:ea typeface="黑体" panose="02010609060101010101" pitchFamily="49" charset="-122"/>
              </a:rPr>
              <a:t>   </a:t>
            </a:r>
          </a:p>
          <a:p>
            <a:pPr marL="0" lvl="1" indent="0" eaLnBrk="1" hangingPunct="1">
              <a:buNone/>
              <a:defRPr/>
            </a:pPr>
            <a:endParaRPr lang="en-US" altLang="zh-CN" sz="2400" dirty="0">
              <a:solidFill>
                <a:prstClr val="black"/>
              </a:solidFill>
              <a:latin typeface="Lucida Sans Unicode" panose="020B0602030504020204"/>
              <a:ea typeface="黑体" panose="02010609060101010101" pitchFamily="49" charset="-122"/>
            </a:endParaRPr>
          </a:p>
          <a:p>
            <a:pPr marL="0" lvl="1" indent="0" eaLnBrk="1" hangingPunct="1">
              <a:buNone/>
              <a:defRPr/>
            </a:pPr>
            <a:r>
              <a:rPr lang="en-US" altLang="zh-CN" sz="2400" dirty="0">
                <a:solidFill>
                  <a:prstClr val="black"/>
                </a:solidFill>
                <a:latin typeface="Lucida Sans Unicode" panose="020B0602030504020204"/>
                <a:ea typeface="黑体" panose="02010609060101010101" pitchFamily="49" charset="-122"/>
              </a:rPr>
              <a:t>         </a:t>
            </a:r>
          </a:p>
          <a:p>
            <a:pPr marL="0" lvl="1" indent="0" eaLnBrk="1" hangingPunct="1">
              <a:buNone/>
              <a:defRPr/>
            </a:pPr>
            <a:endParaRPr lang="en-US" altLang="zh-CN" sz="2400" dirty="0">
              <a:solidFill>
                <a:prstClr val="black"/>
              </a:solidFill>
              <a:latin typeface="Lucida Sans Unicode" panose="020B0602030504020204"/>
              <a:ea typeface="黑体" panose="02010609060101010101" pitchFamily="49" charset="-122"/>
            </a:endParaRPr>
          </a:p>
          <a:p>
            <a:pPr marL="342900" lvl="1" indent="0" eaLnBrk="1" hangingPunct="1">
              <a:buSzPct val="80000"/>
              <a:buNone/>
              <a:defRPr/>
            </a:pPr>
            <a:r>
              <a:rPr lang="en-US" altLang="zh-CN" sz="2400" dirty="0">
                <a:solidFill>
                  <a:prstClr val="black"/>
                </a:solidFill>
                <a:latin typeface="Lucida Sans Unicode" panose="020B0602030504020204"/>
                <a:ea typeface="黑体" panose="02010609060101010101" pitchFamily="49" charset="-122"/>
              </a:rPr>
              <a:t>	</a:t>
            </a:r>
          </a:p>
          <a:p>
            <a:pPr marL="0" lvl="1" indent="0" eaLnBrk="1" hangingPunct="1">
              <a:buNone/>
              <a:defRPr/>
            </a:pPr>
            <a:endParaRPr lang="en-US" altLang="zh-CN" sz="2400" dirty="0">
              <a:solidFill>
                <a:prstClr val="black"/>
              </a:solidFill>
              <a:latin typeface="Lucida Sans Unicode" panose="020B0602030504020204"/>
              <a:ea typeface="黑体" panose="02010609060101010101" pitchFamily="49" charset="-122"/>
            </a:endParaRPr>
          </a:p>
        </p:txBody>
      </p:sp>
      <p:sp>
        <p:nvSpPr>
          <p:cNvPr id="4" name="Text Box 4"/>
          <p:cNvSpPr txBox="1">
            <a:spLocks noChangeArrowheads="1"/>
          </p:cNvSpPr>
          <p:nvPr/>
        </p:nvSpPr>
        <p:spPr bwMode="auto">
          <a:xfrm>
            <a:off x="3037788" y="3463304"/>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zh-CN" altLang="zh-CN" sz="1400" b="1">
              <a:latin typeface="Arial" panose="020B0604020202020204" pitchFamily="34" charset="0"/>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3.4</a:t>
            </a:r>
            <a:r>
              <a:rPr lang="zh-CN" altLang="en-US" sz="3200" u="sng" dirty="0"/>
              <a:t>数据归约</a:t>
            </a:r>
          </a:p>
        </p:txBody>
      </p:sp>
      <p:sp>
        <p:nvSpPr>
          <p:cNvPr id="8" name="Rectangle 3"/>
          <p:cNvSpPr txBox="1">
            <a:spLocks noChangeArrowheads="1"/>
          </p:cNvSpPr>
          <p:nvPr/>
        </p:nvSpPr>
        <p:spPr bwMode="auto">
          <a:xfrm>
            <a:off x="406694" y="1121488"/>
            <a:ext cx="11379340" cy="5408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marL="0" lvl="2" indent="-342900" eaLnBrk="1" hangingPunct="1">
              <a:buClr>
                <a:srgbClr val="00B0F0"/>
              </a:buClr>
              <a:buSzPct val="80000"/>
              <a:buFont typeface="Wingdings" panose="05000000000000000000" pitchFamily="2" charset="2"/>
              <a:buChar char="p"/>
              <a:defRPr/>
            </a:pPr>
            <a:r>
              <a:rPr lang="zh-CN" altLang="en-US" sz="3600" b="1" dirty="0">
                <a:solidFill>
                  <a:srgbClr val="0070C0"/>
                </a:solidFill>
              </a:rPr>
              <a:t>参数化数据规约</a:t>
            </a:r>
            <a:endParaRPr lang="en-US" altLang="zh-CN" sz="2800" dirty="0">
              <a:solidFill>
                <a:prstClr val="black"/>
              </a:solidFill>
              <a:latin typeface="Lucida Sans Unicode" panose="020B0602030504020204"/>
              <a:ea typeface="黑体" panose="02010609060101010101" pitchFamily="49" charset="-122"/>
            </a:endParaRPr>
          </a:p>
          <a:p>
            <a:pPr marL="0" lvl="1" indent="0" eaLnBrk="1" hangingPunct="1">
              <a:buNone/>
              <a:defRPr/>
            </a:pPr>
            <a:r>
              <a:rPr lang="en-US" altLang="zh-CN" dirty="0">
                <a:solidFill>
                  <a:prstClr val="black"/>
                </a:solidFill>
                <a:latin typeface="Lucida Sans Unicode" panose="020B0602030504020204"/>
                <a:ea typeface="黑体" panose="02010609060101010101" pitchFamily="49" charset="-122"/>
              </a:rPr>
              <a:t>     </a:t>
            </a:r>
            <a:r>
              <a:rPr lang="zh-CN" altLang="en-US" dirty="0">
                <a:solidFill>
                  <a:prstClr val="black"/>
                </a:solidFill>
                <a:latin typeface="Lucida Sans Unicode" panose="020B0602030504020204"/>
                <a:ea typeface="黑体" panose="02010609060101010101" pitchFamily="49" charset="-122"/>
              </a:rPr>
              <a:t>假定数据服从一定的规律，通过对这种规律进行建模，从而拟合原始数据，最终只需要保存模型的参数，而不用保存大量的原始数据。</a:t>
            </a:r>
            <a:r>
              <a:rPr lang="en-US" altLang="zh-CN" dirty="0">
                <a:solidFill>
                  <a:prstClr val="black"/>
                </a:solidFill>
                <a:latin typeface="Lucida Sans Unicode" panose="020B0602030504020204"/>
                <a:ea typeface="黑体" panose="02010609060101010101" pitchFamily="49" charset="-122"/>
              </a:rPr>
              <a:t>  </a:t>
            </a:r>
          </a:p>
          <a:p>
            <a:pPr marL="0" lvl="2" indent="-342900" eaLnBrk="1" hangingPunct="1">
              <a:buClr>
                <a:srgbClr val="00B0F0"/>
              </a:buClr>
              <a:buSzPct val="80000"/>
              <a:buFont typeface="Wingdings" panose="05000000000000000000" pitchFamily="2" charset="2"/>
              <a:buChar char="p"/>
              <a:defRPr/>
            </a:pPr>
            <a:r>
              <a:rPr lang="zh-CN" altLang="en-US" sz="3600" b="1" dirty="0">
                <a:solidFill>
                  <a:srgbClr val="0070C0"/>
                </a:solidFill>
              </a:rPr>
              <a:t>方法</a:t>
            </a:r>
            <a:endParaRPr lang="en-US" altLang="zh-CN" sz="3600" b="1" dirty="0">
              <a:solidFill>
                <a:srgbClr val="0070C0"/>
              </a:solidFill>
            </a:endParaRPr>
          </a:p>
          <a:p>
            <a:pPr marL="342900" lvl="1" indent="342900" eaLnBrk="1" hangingPunct="1">
              <a:buSzPct val="80000"/>
              <a:buFont typeface="Wingdings" panose="05000000000000000000" pitchFamily="2" charset="2"/>
              <a:buChar char="Ø"/>
              <a:defRPr/>
            </a:pPr>
            <a:r>
              <a:rPr lang="zh-CN" altLang="en-US" dirty="0">
                <a:solidFill>
                  <a:prstClr val="black"/>
                </a:solidFill>
                <a:latin typeface="Lucida Sans Unicode" panose="020B0602030504020204"/>
                <a:ea typeface="黑体" panose="02010609060101010101" pitchFamily="49" charset="-122"/>
              </a:rPr>
              <a:t>线性回归：</a:t>
            </a:r>
            <a:r>
              <a:rPr lang="en-US" altLang="zh-CN" i="1" dirty="0">
                <a:ea typeface="宋体" panose="02010600030101010101" pitchFamily="2" charset="-122"/>
              </a:rPr>
              <a:t>Y = </a:t>
            </a:r>
            <a:r>
              <a:rPr lang="en-US" altLang="zh-CN" i="1" dirty="0">
                <a:ea typeface="宋体" panose="02010600030101010101" pitchFamily="2" charset="-122"/>
                <a:sym typeface="Symbol" panose="05050102010706020507" pitchFamily="18" charset="2"/>
              </a:rPr>
              <a:t>w X + b</a:t>
            </a:r>
            <a:endParaRPr lang="en-US" altLang="zh-CN" i="1" dirty="0">
              <a:ea typeface="宋体" panose="02010600030101010101" pitchFamily="2" charset="-122"/>
            </a:endParaRPr>
          </a:p>
          <a:p>
            <a:pPr marL="342900" lvl="1" indent="0" eaLnBrk="1" hangingPunct="1">
              <a:buSzPct val="80000"/>
              <a:buNone/>
              <a:defRPr/>
            </a:pPr>
            <a:endParaRPr lang="en-US" altLang="zh-CN" dirty="0">
              <a:solidFill>
                <a:prstClr val="black"/>
              </a:solidFill>
              <a:latin typeface="Lucida Sans Unicode" panose="020B0602030504020204"/>
              <a:ea typeface="黑体" panose="02010609060101010101" pitchFamily="49" charset="-122"/>
            </a:endParaRPr>
          </a:p>
          <a:p>
            <a:pPr marL="342900" lvl="1" indent="342900" eaLnBrk="1" hangingPunct="1">
              <a:buSzPct val="80000"/>
              <a:buFont typeface="Wingdings" panose="05000000000000000000" pitchFamily="2" charset="2"/>
              <a:buChar char="Ø"/>
              <a:defRPr/>
            </a:pPr>
            <a:r>
              <a:rPr lang="zh-CN" altLang="en-US" dirty="0">
                <a:solidFill>
                  <a:prstClr val="black"/>
                </a:solidFill>
                <a:latin typeface="Lucida Sans Unicode" panose="020B0602030504020204"/>
                <a:ea typeface="黑体" panose="02010609060101010101" pitchFamily="49" charset="-122"/>
              </a:rPr>
              <a:t>多元回归：</a:t>
            </a:r>
            <a:r>
              <a:rPr lang="en-US" altLang="zh-CN" i="1" dirty="0">
                <a:ea typeface="宋体" panose="02010600030101010101" pitchFamily="2" charset="-122"/>
              </a:rPr>
              <a:t>Y = b</a:t>
            </a:r>
            <a:r>
              <a:rPr lang="en-US" altLang="zh-CN" i="1" baseline="-25000" dirty="0">
                <a:ea typeface="宋体" panose="02010600030101010101" pitchFamily="2" charset="-122"/>
              </a:rPr>
              <a:t>0</a:t>
            </a:r>
            <a:r>
              <a:rPr lang="en-US" altLang="zh-CN" i="1" dirty="0">
                <a:ea typeface="宋体" panose="02010600030101010101" pitchFamily="2" charset="-122"/>
              </a:rPr>
              <a:t> + b</a:t>
            </a:r>
            <a:r>
              <a:rPr lang="en-US" altLang="zh-CN" i="1" baseline="-25000" dirty="0">
                <a:ea typeface="宋体" panose="02010600030101010101" pitchFamily="2" charset="-122"/>
              </a:rPr>
              <a:t>1</a:t>
            </a:r>
            <a:r>
              <a:rPr lang="en-US" altLang="zh-CN" i="1" dirty="0">
                <a:ea typeface="宋体" panose="02010600030101010101" pitchFamily="2" charset="-122"/>
              </a:rPr>
              <a:t> X</a:t>
            </a:r>
            <a:r>
              <a:rPr lang="en-US" altLang="zh-CN" i="1" baseline="-25000" dirty="0">
                <a:ea typeface="宋体" panose="02010600030101010101" pitchFamily="2" charset="-122"/>
              </a:rPr>
              <a:t>1</a:t>
            </a:r>
            <a:r>
              <a:rPr lang="en-US" altLang="zh-CN" i="1" dirty="0">
                <a:ea typeface="宋体" panose="02010600030101010101" pitchFamily="2" charset="-122"/>
              </a:rPr>
              <a:t> + b</a:t>
            </a:r>
            <a:r>
              <a:rPr lang="en-US" altLang="zh-CN" i="1" baseline="-25000" dirty="0">
                <a:ea typeface="宋体" panose="02010600030101010101" pitchFamily="2" charset="-122"/>
              </a:rPr>
              <a:t>2</a:t>
            </a:r>
            <a:r>
              <a:rPr lang="en-US" altLang="zh-CN" i="1" dirty="0">
                <a:ea typeface="宋体" panose="02010600030101010101" pitchFamily="2" charset="-122"/>
              </a:rPr>
              <a:t> X</a:t>
            </a:r>
            <a:r>
              <a:rPr lang="en-US" altLang="zh-CN" i="1" baseline="-25000" dirty="0">
                <a:ea typeface="宋体" panose="02010600030101010101" pitchFamily="2" charset="-122"/>
              </a:rPr>
              <a:t>2</a:t>
            </a:r>
            <a:endParaRPr lang="en-US" altLang="zh-CN" i="1" dirty="0">
              <a:ea typeface="宋体" panose="02010600030101010101" pitchFamily="2" charset="-122"/>
            </a:endParaRPr>
          </a:p>
          <a:p>
            <a:pPr marL="342900" lvl="1" indent="0" eaLnBrk="1" hangingPunct="1">
              <a:buSzPct val="80000"/>
              <a:buNone/>
              <a:defRPr/>
            </a:pPr>
            <a:endParaRPr lang="en-US" altLang="zh-CN" dirty="0">
              <a:solidFill>
                <a:prstClr val="black"/>
              </a:solidFill>
              <a:latin typeface="Lucida Sans Unicode" panose="020B0602030504020204"/>
              <a:ea typeface="黑体" panose="02010609060101010101" pitchFamily="49" charset="-122"/>
            </a:endParaRPr>
          </a:p>
          <a:p>
            <a:pPr marL="342900" lvl="1" indent="342900" eaLnBrk="1" hangingPunct="1">
              <a:buSzPct val="80000"/>
              <a:buFont typeface="Wingdings" panose="05000000000000000000" pitchFamily="2" charset="2"/>
              <a:buChar char="Ø"/>
              <a:defRPr/>
            </a:pPr>
            <a:r>
              <a:rPr lang="zh-CN" altLang="en-US" dirty="0">
                <a:solidFill>
                  <a:prstClr val="black"/>
                </a:solidFill>
                <a:latin typeface="Lucida Sans Unicode" panose="020B0602030504020204"/>
                <a:ea typeface="黑体" panose="02010609060101010101" pitchFamily="49" charset="-122"/>
              </a:rPr>
              <a:t>对数线性回归：近似离散的多维概率分布</a:t>
            </a:r>
            <a:endParaRPr lang="en-US" altLang="zh-CN" dirty="0">
              <a:solidFill>
                <a:prstClr val="black"/>
              </a:solidFill>
              <a:latin typeface="Lucida Sans Unicode" panose="020B0602030504020204"/>
              <a:ea typeface="黑体" panose="02010609060101010101" pitchFamily="49" charset="-122"/>
            </a:endParaRPr>
          </a:p>
          <a:p>
            <a:pPr marL="0" lvl="1" indent="0" eaLnBrk="1" hangingPunct="1">
              <a:buNone/>
              <a:defRPr/>
            </a:pPr>
            <a:r>
              <a:rPr lang="en-US" altLang="zh-CN" dirty="0">
                <a:solidFill>
                  <a:prstClr val="black"/>
                </a:solidFill>
                <a:latin typeface="Lucida Sans Unicode" panose="020B0602030504020204"/>
                <a:ea typeface="黑体" panose="02010609060101010101" pitchFamily="49" charset="-122"/>
              </a:rPr>
              <a:t>         </a:t>
            </a:r>
          </a:p>
          <a:p>
            <a:pPr marL="0" lvl="1" indent="0" eaLnBrk="1" hangingPunct="1">
              <a:buNone/>
              <a:defRPr/>
            </a:pPr>
            <a:endParaRPr lang="en-US" altLang="zh-CN" dirty="0">
              <a:solidFill>
                <a:prstClr val="black"/>
              </a:solidFill>
              <a:latin typeface="Lucida Sans Unicode" panose="020B0602030504020204"/>
              <a:ea typeface="黑体" panose="02010609060101010101" pitchFamily="49" charset="-122"/>
            </a:endParaRPr>
          </a:p>
          <a:p>
            <a:pPr marL="342900" lvl="1" indent="0" eaLnBrk="1" hangingPunct="1">
              <a:buSzPct val="80000"/>
              <a:buNone/>
              <a:defRPr/>
            </a:pPr>
            <a:r>
              <a:rPr lang="en-US" altLang="zh-CN" dirty="0">
                <a:solidFill>
                  <a:prstClr val="black"/>
                </a:solidFill>
                <a:latin typeface="Lucida Sans Unicode" panose="020B0602030504020204"/>
                <a:ea typeface="黑体" panose="02010609060101010101" pitchFamily="49" charset="-122"/>
              </a:rPr>
              <a:t>	</a:t>
            </a:r>
          </a:p>
          <a:p>
            <a:pPr marL="0" lvl="1" indent="0" eaLnBrk="1" hangingPunct="1">
              <a:buNone/>
              <a:defRPr/>
            </a:pPr>
            <a:endParaRPr lang="en-US" altLang="zh-CN" dirty="0">
              <a:solidFill>
                <a:prstClr val="black"/>
              </a:solidFill>
              <a:latin typeface="Lucida Sans Unicode" panose="020B0602030504020204"/>
              <a:ea typeface="黑体" panose="02010609060101010101" pitchFamily="49" charset="-122"/>
            </a:endParaRPr>
          </a:p>
        </p:txBody>
      </p:sp>
      <p:sp>
        <p:nvSpPr>
          <p:cNvPr id="4" name="Text Box 4"/>
          <p:cNvSpPr txBox="1">
            <a:spLocks noChangeArrowheads="1"/>
          </p:cNvSpPr>
          <p:nvPr/>
        </p:nvSpPr>
        <p:spPr bwMode="auto">
          <a:xfrm>
            <a:off x="3037788" y="3463304"/>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zh-CN" altLang="zh-CN" sz="1400" b="1">
              <a:latin typeface="Arial" panose="020B0604020202020204" pitchFamily="34" charset="0"/>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3.4</a:t>
            </a:r>
            <a:r>
              <a:rPr lang="zh-CN" altLang="en-US" sz="3200" u="sng" dirty="0"/>
              <a:t>数据归约</a:t>
            </a:r>
          </a:p>
        </p:txBody>
      </p:sp>
      <p:sp>
        <p:nvSpPr>
          <p:cNvPr id="8" name="Rectangle 3"/>
          <p:cNvSpPr txBox="1">
            <a:spLocks noChangeArrowheads="1"/>
          </p:cNvSpPr>
          <p:nvPr/>
        </p:nvSpPr>
        <p:spPr bwMode="auto">
          <a:xfrm>
            <a:off x="272709" y="1198323"/>
            <a:ext cx="11379340" cy="5408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marL="0" lvl="2" indent="-342900" eaLnBrk="1" hangingPunct="1">
              <a:buClr>
                <a:srgbClr val="00B0F0"/>
              </a:buClr>
              <a:buSzPct val="80000"/>
              <a:buFont typeface="Wingdings" panose="05000000000000000000" pitchFamily="2" charset="2"/>
              <a:buChar char="p"/>
              <a:defRPr/>
            </a:pPr>
            <a:r>
              <a:rPr lang="zh-CN" altLang="en-US" sz="3200" b="1" dirty="0">
                <a:solidFill>
                  <a:srgbClr val="0070C0"/>
                </a:solidFill>
              </a:rPr>
              <a:t>非参数化数据规约</a:t>
            </a:r>
            <a:r>
              <a:rPr lang="en-US" altLang="zh-CN" dirty="0">
                <a:solidFill>
                  <a:prstClr val="black"/>
                </a:solidFill>
                <a:latin typeface="Lucida Sans Unicode" panose="020B0602030504020204"/>
                <a:ea typeface="黑体" panose="02010609060101010101" pitchFamily="49" charset="-122"/>
              </a:rPr>
              <a:t>       </a:t>
            </a:r>
          </a:p>
          <a:p>
            <a:pPr marL="342900" lvl="1" indent="342900" eaLnBrk="1" hangingPunct="1">
              <a:buSzPct val="80000"/>
              <a:buFont typeface="Wingdings" panose="05000000000000000000" pitchFamily="2" charset="2"/>
              <a:buChar char="Ø"/>
              <a:defRPr/>
            </a:pPr>
            <a:r>
              <a:rPr lang="zh-CN" altLang="en-US" dirty="0">
                <a:solidFill>
                  <a:prstClr val="black"/>
                </a:solidFill>
                <a:latin typeface="Lucida Sans Unicode" panose="020B0602030504020204"/>
                <a:ea typeface="黑体" panose="02010609060101010101" pitchFamily="49" charset="-122"/>
              </a:rPr>
              <a:t>直方图：</a:t>
            </a:r>
            <a:endParaRPr lang="en-US" altLang="zh-CN" dirty="0">
              <a:solidFill>
                <a:prstClr val="black"/>
              </a:solidFill>
              <a:latin typeface="Lucida Sans Unicode" panose="020B0602030504020204"/>
              <a:ea typeface="黑体" panose="02010609060101010101" pitchFamily="49" charset="-122"/>
            </a:endParaRPr>
          </a:p>
          <a:p>
            <a:pPr marL="342900" lvl="1" indent="0" eaLnBrk="1" hangingPunct="1">
              <a:buSzPct val="80000"/>
              <a:buNone/>
              <a:defRPr/>
            </a:pPr>
            <a:r>
              <a:rPr lang="en-US" altLang="zh-CN" dirty="0">
                <a:solidFill>
                  <a:prstClr val="black"/>
                </a:solidFill>
                <a:latin typeface="Lucida Sans Unicode" panose="020B0602030504020204"/>
                <a:ea typeface="黑体" panose="02010609060101010101" pitchFamily="49" charset="-122"/>
              </a:rPr>
              <a:t>    </a:t>
            </a:r>
            <a:r>
              <a:rPr lang="zh-CN" altLang="en-US" dirty="0">
                <a:solidFill>
                  <a:prstClr val="black"/>
                </a:solidFill>
                <a:latin typeface="Lucida Sans Unicode" panose="020B0602030504020204"/>
                <a:ea typeface="黑体" panose="02010609060101010101" pitchFamily="49" charset="-122"/>
              </a:rPr>
              <a:t>使用分箱来近似数据分布。</a:t>
            </a:r>
            <a:endParaRPr lang="en-US" altLang="zh-CN" dirty="0">
              <a:solidFill>
                <a:prstClr val="black"/>
              </a:solidFill>
              <a:latin typeface="Lucida Sans Unicode" panose="020B0602030504020204"/>
              <a:ea typeface="黑体" panose="02010609060101010101" pitchFamily="49" charset="-122"/>
            </a:endParaRPr>
          </a:p>
          <a:p>
            <a:pPr marL="742950" lvl="2" indent="342900" eaLnBrk="1" hangingPunct="1">
              <a:buSzPct val="80000"/>
              <a:buFont typeface="Wingdings" panose="05000000000000000000" pitchFamily="2" charset="2"/>
              <a:buChar char="Ø"/>
              <a:defRPr/>
            </a:pPr>
            <a:r>
              <a:rPr lang="zh-CN" altLang="en-US" sz="2000" dirty="0">
                <a:solidFill>
                  <a:prstClr val="black"/>
                </a:solidFill>
                <a:latin typeface="Lucida Sans Unicode" panose="020B0602030504020204"/>
                <a:ea typeface="黑体" panose="02010609060101010101" pitchFamily="49" charset="-122"/>
              </a:rPr>
              <a:t>等宽</a:t>
            </a:r>
            <a:endParaRPr lang="en-US" altLang="zh-CN" sz="2000" dirty="0">
              <a:solidFill>
                <a:prstClr val="black"/>
              </a:solidFill>
              <a:latin typeface="Lucida Sans Unicode" panose="020B0602030504020204"/>
              <a:ea typeface="黑体" panose="02010609060101010101" pitchFamily="49" charset="-122"/>
            </a:endParaRPr>
          </a:p>
          <a:p>
            <a:pPr marL="742950" lvl="2" indent="342900" eaLnBrk="1" hangingPunct="1">
              <a:buSzPct val="80000"/>
              <a:buFont typeface="Wingdings" panose="05000000000000000000" pitchFamily="2" charset="2"/>
              <a:buChar char="Ø"/>
              <a:defRPr/>
            </a:pPr>
            <a:r>
              <a:rPr lang="zh-CN" altLang="en-US" sz="2000" dirty="0">
                <a:solidFill>
                  <a:prstClr val="black"/>
                </a:solidFill>
                <a:latin typeface="Lucida Sans Unicode" panose="020B0602030504020204"/>
                <a:ea typeface="黑体" panose="02010609060101010101" pitchFamily="49" charset="-122"/>
              </a:rPr>
              <a:t>等频</a:t>
            </a:r>
            <a:endParaRPr lang="en-US" altLang="zh-CN" sz="2000" dirty="0">
              <a:solidFill>
                <a:prstClr val="black"/>
              </a:solidFill>
              <a:latin typeface="Lucida Sans Unicode" panose="020B0602030504020204"/>
              <a:ea typeface="黑体" panose="02010609060101010101" pitchFamily="49" charset="-122"/>
            </a:endParaRPr>
          </a:p>
          <a:p>
            <a:pPr marL="342900" lvl="1" indent="342900" eaLnBrk="1" hangingPunct="1">
              <a:buSzPct val="80000"/>
              <a:buFont typeface="Wingdings" panose="05000000000000000000" pitchFamily="2" charset="2"/>
              <a:buChar char="Ø"/>
              <a:defRPr/>
            </a:pPr>
            <a:r>
              <a:rPr lang="zh-CN" altLang="en-US" dirty="0">
                <a:solidFill>
                  <a:prstClr val="black"/>
                </a:solidFill>
                <a:latin typeface="Lucida Sans Unicode" panose="020B0602030504020204"/>
                <a:ea typeface="黑体" panose="02010609060101010101" pitchFamily="49" charset="-122"/>
              </a:rPr>
              <a:t>聚类</a:t>
            </a:r>
            <a:endParaRPr lang="en-US" altLang="zh-CN" sz="2400" dirty="0">
              <a:solidFill>
                <a:prstClr val="black"/>
              </a:solidFill>
              <a:latin typeface="Lucida Sans Unicode" panose="020B0602030504020204"/>
              <a:ea typeface="黑体" panose="02010609060101010101" pitchFamily="49" charset="-122"/>
            </a:endParaRPr>
          </a:p>
          <a:p>
            <a:pPr marL="0" lvl="1" indent="0" eaLnBrk="1" hangingPunct="1">
              <a:buNone/>
              <a:defRPr/>
            </a:pPr>
            <a:r>
              <a:rPr lang="en-US" altLang="zh-CN" sz="2400" dirty="0">
                <a:solidFill>
                  <a:prstClr val="black"/>
                </a:solidFill>
                <a:latin typeface="Lucida Sans Unicode" panose="020B0602030504020204"/>
                <a:ea typeface="黑体" panose="02010609060101010101" pitchFamily="49" charset="-122"/>
              </a:rPr>
              <a:t>         </a:t>
            </a:r>
            <a:r>
              <a:rPr lang="zh-CN" altLang="en-US" dirty="0">
                <a:solidFill>
                  <a:prstClr val="black"/>
                </a:solidFill>
                <a:latin typeface="Lucida Sans Unicode" panose="020B0602030504020204"/>
                <a:ea typeface="黑体" panose="02010609060101010101" pitchFamily="49" charset="-122"/>
              </a:rPr>
              <a:t>将数据对象划分成不同的群或簇，</a:t>
            </a:r>
            <a:endParaRPr lang="en-US" altLang="zh-CN" dirty="0">
              <a:solidFill>
                <a:prstClr val="black"/>
              </a:solidFill>
              <a:latin typeface="Lucida Sans Unicode" panose="020B0602030504020204"/>
              <a:ea typeface="黑体" panose="02010609060101010101" pitchFamily="49" charset="-122"/>
            </a:endParaRPr>
          </a:p>
          <a:p>
            <a:pPr marL="0" lvl="1" indent="0" eaLnBrk="1" hangingPunct="1">
              <a:buNone/>
              <a:defRPr/>
            </a:pPr>
            <a:r>
              <a:rPr lang="zh-CN" altLang="en-US" dirty="0">
                <a:solidFill>
                  <a:prstClr val="black"/>
                </a:solidFill>
                <a:latin typeface="Lucida Sans Unicode" panose="020B0602030504020204"/>
                <a:ea typeface="黑体" panose="02010609060101010101" pitchFamily="49" charset="-122"/>
              </a:rPr>
              <a:t>       使得一个簇中的对象相互相似。</a:t>
            </a:r>
            <a:endParaRPr lang="en-US" altLang="zh-CN" dirty="0">
              <a:solidFill>
                <a:prstClr val="black"/>
              </a:solidFill>
              <a:latin typeface="Lucida Sans Unicode" panose="020B0602030504020204"/>
              <a:ea typeface="黑体" panose="02010609060101010101" pitchFamily="49" charset="-122"/>
            </a:endParaRPr>
          </a:p>
          <a:p>
            <a:pPr marL="0" lvl="1" indent="0" eaLnBrk="1" hangingPunct="1">
              <a:buNone/>
              <a:defRPr/>
            </a:pPr>
            <a:r>
              <a:rPr lang="zh-CN" altLang="en-US" dirty="0">
                <a:solidFill>
                  <a:prstClr val="black"/>
                </a:solidFill>
                <a:latin typeface="Lucida Sans Unicode" panose="020B0602030504020204"/>
                <a:ea typeface="黑体" panose="02010609060101010101" pitchFamily="49" charset="-122"/>
              </a:rPr>
              <a:t>       最后用数据的簇代替实际数据。</a:t>
            </a:r>
            <a:endParaRPr lang="en-US" altLang="zh-CN" dirty="0">
              <a:solidFill>
                <a:prstClr val="black"/>
              </a:solidFill>
              <a:latin typeface="Lucida Sans Unicode" panose="020B0602030504020204"/>
              <a:ea typeface="黑体" panose="02010609060101010101" pitchFamily="49" charset="-122"/>
            </a:endParaRPr>
          </a:p>
          <a:p>
            <a:pPr marL="342900" lvl="1" indent="0" eaLnBrk="1" hangingPunct="1">
              <a:buSzPct val="80000"/>
              <a:buNone/>
              <a:defRPr/>
            </a:pPr>
            <a:r>
              <a:rPr lang="en-US" altLang="zh-CN" sz="2400" dirty="0">
                <a:solidFill>
                  <a:prstClr val="black"/>
                </a:solidFill>
                <a:latin typeface="Lucida Sans Unicode" panose="020B0602030504020204"/>
                <a:ea typeface="黑体" panose="02010609060101010101" pitchFamily="49" charset="-122"/>
              </a:rPr>
              <a:t>         </a:t>
            </a:r>
          </a:p>
          <a:p>
            <a:pPr marL="0" lvl="1" indent="0" eaLnBrk="1" hangingPunct="1">
              <a:buNone/>
              <a:defRPr/>
            </a:pPr>
            <a:endParaRPr lang="en-US" altLang="zh-CN" sz="2400" dirty="0">
              <a:solidFill>
                <a:prstClr val="black"/>
              </a:solidFill>
              <a:latin typeface="Lucida Sans Unicode" panose="020B0602030504020204"/>
              <a:ea typeface="黑体" panose="02010609060101010101" pitchFamily="49" charset="-122"/>
            </a:endParaRPr>
          </a:p>
          <a:p>
            <a:pPr marL="342900" lvl="1" indent="0" eaLnBrk="1" hangingPunct="1">
              <a:buSzPct val="80000"/>
              <a:buNone/>
              <a:defRPr/>
            </a:pPr>
            <a:r>
              <a:rPr lang="en-US" altLang="zh-CN" sz="2400" dirty="0">
                <a:solidFill>
                  <a:prstClr val="black"/>
                </a:solidFill>
                <a:latin typeface="Lucida Sans Unicode" panose="020B0602030504020204"/>
                <a:ea typeface="黑体" panose="02010609060101010101" pitchFamily="49" charset="-122"/>
              </a:rPr>
              <a:t>	</a:t>
            </a:r>
          </a:p>
          <a:p>
            <a:pPr marL="0" lvl="1" indent="0" eaLnBrk="1" hangingPunct="1">
              <a:buNone/>
              <a:defRPr/>
            </a:pPr>
            <a:endParaRPr lang="en-US" altLang="zh-CN" sz="2400" dirty="0">
              <a:solidFill>
                <a:prstClr val="black"/>
              </a:solidFill>
              <a:latin typeface="Lucida Sans Unicode" panose="020B0602030504020204"/>
              <a:ea typeface="黑体" panose="02010609060101010101" pitchFamily="49" charset="-122"/>
            </a:endParaRPr>
          </a:p>
        </p:txBody>
      </p:sp>
      <p:sp>
        <p:nvSpPr>
          <p:cNvPr id="4" name="Text Box 4"/>
          <p:cNvSpPr txBox="1">
            <a:spLocks noChangeArrowheads="1"/>
          </p:cNvSpPr>
          <p:nvPr/>
        </p:nvSpPr>
        <p:spPr bwMode="auto">
          <a:xfrm>
            <a:off x="3037788" y="3463304"/>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zh-CN" altLang="zh-CN" sz="1400" b="1">
              <a:latin typeface="Arial" panose="020B0604020202020204" pitchFamily="34" charset="0"/>
            </a:endParaRPr>
          </a:p>
        </p:txBody>
      </p:sp>
      <p:graphicFrame>
        <p:nvGraphicFramePr>
          <p:cNvPr id="3" name="对象 2"/>
          <p:cNvGraphicFramePr/>
          <p:nvPr/>
        </p:nvGraphicFramePr>
        <p:xfrm>
          <a:off x="6160499" y="1063004"/>
          <a:ext cx="6477000" cy="5410200"/>
        </p:xfrm>
        <a:graphic>
          <a:graphicData uri="http://schemas.openxmlformats.org/presentationml/2006/ole">
            <mc:AlternateContent xmlns:mc="http://schemas.openxmlformats.org/markup-compatibility/2006">
              <mc:Choice xmlns:v="urn:schemas-microsoft-com:vml" Requires="v">
                <p:oleObj spid="_x0000_s81951" name="Chart" r:id="rId4" imgW="8180705" imgH="3982085" progId="MSGraph.Chart.8">
                  <p:embed followColorScheme="full"/>
                </p:oleObj>
              </mc:Choice>
              <mc:Fallback>
                <p:oleObj name="Chart" r:id="rId4" imgW="8180705" imgH="3982085" progId="MSGraph.Chart.8">
                  <p:embed followColorScheme="full"/>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60499" y="1063004"/>
                        <a:ext cx="64770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3.4</a:t>
            </a:r>
            <a:r>
              <a:rPr lang="zh-CN" altLang="en-US" sz="3200" u="sng" dirty="0"/>
              <a:t>数据归约</a:t>
            </a:r>
          </a:p>
        </p:txBody>
      </p:sp>
      <p:sp>
        <p:nvSpPr>
          <p:cNvPr id="8" name="Rectangle 3"/>
          <p:cNvSpPr txBox="1">
            <a:spLocks noChangeArrowheads="1"/>
          </p:cNvSpPr>
          <p:nvPr/>
        </p:nvSpPr>
        <p:spPr bwMode="auto">
          <a:xfrm>
            <a:off x="406694" y="1219913"/>
            <a:ext cx="11379340" cy="5408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marL="0" lvl="2" indent="-342900" eaLnBrk="1" hangingPunct="1">
              <a:buClr>
                <a:srgbClr val="00B0F0"/>
              </a:buClr>
              <a:buSzPct val="80000"/>
              <a:buFont typeface="Wingdings" panose="05000000000000000000" pitchFamily="2" charset="2"/>
              <a:buChar char="p"/>
              <a:defRPr/>
            </a:pPr>
            <a:r>
              <a:rPr lang="zh-CN" altLang="en-US" sz="3200" b="1" dirty="0">
                <a:solidFill>
                  <a:srgbClr val="0070C0"/>
                </a:solidFill>
              </a:rPr>
              <a:t>非参数化数据规约</a:t>
            </a:r>
            <a:r>
              <a:rPr lang="en-US" altLang="zh-CN" dirty="0">
                <a:solidFill>
                  <a:prstClr val="black"/>
                </a:solidFill>
                <a:latin typeface="Lucida Sans Unicode" panose="020B0602030504020204"/>
                <a:ea typeface="黑体" panose="02010609060101010101" pitchFamily="49" charset="-122"/>
              </a:rPr>
              <a:t>     </a:t>
            </a:r>
          </a:p>
          <a:p>
            <a:pPr marL="342900" lvl="1" indent="342900" eaLnBrk="1" hangingPunct="1">
              <a:buSzPct val="80000"/>
              <a:buFont typeface="Wingdings" panose="05000000000000000000" pitchFamily="2" charset="2"/>
              <a:buChar char="Ø"/>
              <a:defRPr/>
            </a:pPr>
            <a:r>
              <a:rPr lang="zh-CN" altLang="en-US" dirty="0">
                <a:solidFill>
                  <a:prstClr val="black"/>
                </a:solidFill>
                <a:latin typeface="Lucida Sans Unicode" panose="020B0602030504020204"/>
                <a:ea typeface="黑体" panose="02010609060101010101" pitchFamily="49" charset="-122"/>
              </a:rPr>
              <a:t>抽样</a:t>
            </a:r>
            <a:endParaRPr lang="en-US" altLang="zh-CN" dirty="0">
              <a:solidFill>
                <a:prstClr val="black"/>
              </a:solidFill>
              <a:latin typeface="Lucida Sans Unicode" panose="020B0602030504020204"/>
              <a:ea typeface="黑体" panose="02010609060101010101" pitchFamily="49" charset="-122"/>
            </a:endParaRPr>
          </a:p>
          <a:p>
            <a:pPr marL="342900" lvl="1" indent="0" eaLnBrk="1" hangingPunct="1">
              <a:buSzPct val="80000"/>
              <a:buNone/>
              <a:defRPr/>
            </a:pPr>
            <a:r>
              <a:rPr lang="en-US" altLang="zh-CN" sz="2400" dirty="0">
                <a:solidFill>
                  <a:prstClr val="black"/>
                </a:solidFill>
                <a:latin typeface="Lucida Sans Unicode" panose="020B0602030504020204"/>
                <a:ea typeface="黑体" panose="02010609060101010101" pitchFamily="49" charset="-122"/>
              </a:rPr>
              <a:t>    </a:t>
            </a:r>
            <a:r>
              <a:rPr lang="zh-CN" altLang="en-US" sz="2400" dirty="0">
                <a:solidFill>
                  <a:prstClr val="black"/>
                </a:solidFill>
                <a:latin typeface="Lucida Sans Unicode" panose="020B0602030504020204"/>
                <a:ea typeface="黑体" panose="02010609060101010101" pitchFamily="49" charset="-122"/>
              </a:rPr>
              <a:t>从原始数据中抽取数据分布近似的子集作为数据挖掘的对象。允许用数据的较小随机样本（子集）表示大的数据集。</a:t>
            </a:r>
            <a:endParaRPr lang="en-US" altLang="zh-CN" sz="2400" dirty="0">
              <a:solidFill>
                <a:prstClr val="black"/>
              </a:solidFill>
              <a:latin typeface="Lucida Sans Unicode" panose="020B0602030504020204"/>
              <a:ea typeface="黑体" panose="02010609060101010101" pitchFamily="49" charset="-122"/>
            </a:endParaRPr>
          </a:p>
          <a:p>
            <a:pPr marL="342900" lvl="1" indent="342900" eaLnBrk="1" hangingPunct="1">
              <a:buSzPct val="80000"/>
              <a:buFont typeface="Wingdings" panose="05000000000000000000" pitchFamily="2" charset="2"/>
              <a:buChar char="Ø"/>
              <a:defRPr/>
            </a:pPr>
            <a:r>
              <a:rPr lang="zh-CN" altLang="en-US" dirty="0">
                <a:solidFill>
                  <a:prstClr val="black"/>
                </a:solidFill>
                <a:latin typeface="Lucida Sans Unicode" panose="020B0602030504020204"/>
                <a:ea typeface="黑体" panose="02010609060101010101" pitchFamily="49" charset="-122"/>
              </a:rPr>
              <a:t>方法</a:t>
            </a:r>
            <a:endParaRPr lang="en-US" altLang="zh-CN" dirty="0">
              <a:solidFill>
                <a:prstClr val="black"/>
              </a:solidFill>
              <a:latin typeface="Lucida Sans Unicode" panose="020B0602030504020204"/>
              <a:ea typeface="黑体" panose="02010609060101010101" pitchFamily="49" charset="-122"/>
            </a:endParaRPr>
          </a:p>
          <a:p>
            <a:pPr marL="400050" lvl="1" indent="0" eaLnBrk="1" hangingPunct="1">
              <a:lnSpc>
                <a:spcPct val="130000"/>
              </a:lnSpc>
              <a:spcBef>
                <a:spcPct val="0"/>
              </a:spcBef>
              <a:spcAft>
                <a:spcPts val="1000"/>
              </a:spcAft>
              <a:buClrTx/>
              <a:buSzTx/>
              <a:buFont typeface="Wingdings" panose="05000000000000000000" pitchFamily="2" charset="2"/>
              <a:buChar char="u"/>
            </a:pPr>
            <a:r>
              <a:rPr lang="en-US" altLang="zh-CN" sz="2400" dirty="0">
                <a:solidFill>
                  <a:srgbClr val="002060"/>
                </a:solidFill>
                <a:latin typeface="Times New Roman" panose="02020603050405020304" pitchFamily="18" charset="0"/>
                <a:ea typeface="华文楷体" pitchFamily="2" charset="-122"/>
              </a:rPr>
              <a:t> </a:t>
            </a:r>
            <a:r>
              <a:rPr lang="zh-CN" altLang="en-US" sz="2400" dirty="0">
                <a:solidFill>
                  <a:srgbClr val="002060"/>
                </a:solidFill>
                <a:latin typeface="Times New Roman" panose="02020603050405020304" pitchFamily="18" charset="0"/>
                <a:ea typeface="华文楷体" pitchFamily="2" charset="-122"/>
              </a:rPr>
              <a:t>不放回简单随机取样 （</a:t>
            </a:r>
            <a:r>
              <a:rPr lang="en-US" altLang="zh-CN" sz="2400" dirty="0">
                <a:solidFill>
                  <a:srgbClr val="002060"/>
                </a:solidFill>
                <a:latin typeface="Times New Roman" panose="02020603050405020304" pitchFamily="18" charset="0"/>
                <a:ea typeface="华文楷体" pitchFamily="2" charset="-122"/>
              </a:rPr>
              <a:t>Simple Random Sampling Without Replacement, SRSWOR</a:t>
            </a:r>
            <a:r>
              <a:rPr lang="zh-CN" altLang="en-US" sz="2400" dirty="0">
                <a:solidFill>
                  <a:srgbClr val="002060"/>
                </a:solidFill>
                <a:latin typeface="Times New Roman" panose="02020603050405020304" pitchFamily="18" charset="0"/>
                <a:ea typeface="华文楷体" pitchFamily="2" charset="-122"/>
              </a:rPr>
              <a:t>）</a:t>
            </a:r>
            <a:endParaRPr lang="en-US" altLang="zh-CN" sz="2400" dirty="0">
              <a:solidFill>
                <a:srgbClr val="002060"/>
              </a:solidFill>
              <a:latin typeface="Times New Roman" panose="02020603050405020304" pitchFamily="18" charset="0"/>
              <a:ea typeface="华文楷体" pitchFamily="2" charset="-122"/>
            </a:endParaRPr>
          </a:p>
          <a:p>
            <a:pPr marL="400050" lvl="1" indent="0" eaLnBrk="1" hangingPunct="1">
              <a:lnSpc>
                <a:spcPct val="130000"/>
              </a:lnSpc>
              <a:spcBef>
                <a:spcPct val="0"/>
              </a:spcBef>
              <a:spcAft>
                <a:spcPts val="1000"/>
              </a:spcAft>
              <a:buClrTx/>
              <a:buSzTx/>
              <a:buFont typeface="Wingdings" panose="05000000000000000000" pitchFamily="2" charset="2"/>
              <a:buChar char="u"/>
            </a:pPr>
            <a:r>
              <a:rPr lang="zh-CN" altLang="en-US" sz="2400" dirty="0">
                <a:solidFill>
                  <a:srgbClr val="002060"/>
                </a:solidFill>
                <a:latin typeface="Times New Roman" panose="02020603050405020304" pitchFamily="18" charset="0"/>
                <a:ea typeface="华文楷体" pitchFamily="2" charset="-122"/>
              </a:rPr>
              <a:t>放回简单随机取样（</a:t>
            </a:r>
            <a:r>
              <a:rPr lang="en-US" altLang="zh-CN" sz="2400" dirty="0">
                <a:solidFill>
                  <a:srgbClr val="002060"/>
                </a:solidFill>
                <a:latin typeface="Times New Roman" panose="02020603050405020304" pitchFamily="18" charset="0"/>
                <a:ea typeface="华文楷体" pitchFamily="2" charset="-122"/>
              </a:rPr>
              <a:t>Simple Random Sampling With Replacement, SRSWR</a:t>
            </a:r>
            <a:r>
              <a:rPr lang="zh-CN" altLang="en-US" sz="2400" dirty="0">
                <a:solidFill>
                  <a:srgbClr val="002060"/>
                </a:solidFill>
                <a:latin typeface="Times New Roman" panose="02020603050405020304" pitchFamily="18" charset="0"/>
                <a:ea typeface="华文楷体" pitchFamily="2" charset="-122"/>
              </a:rPr>
              <a:t>）</a:t>
            </a:r>
            <a:endParaRPr lang="en-US" altLang="zh-CN" sz="2400" dirty="0">
              <a:solidFill>
                <a:srgbClr val="002060"/>
              </a:solidFill>
              <a:latin typeface="Times New Roman" panose="02020603050405020304" pitchFamily="18" charset="0"/>
              <a:ea typeface="华文楷体" pitchFamily="2" charset="-122"/>
            </a:endParaRPr>
          </a:p>
          <a:p>
            <a:pPr marL="400050" lvl="1" indent="0" eaLnBrk="1" hangingPunct="1">
              <a:lnSpc>
                <a:spcPct val="130000"/>
              </a:lnSpc>
              <a:spcBef>
                <a:spcPct val="0"/>
              </a:spcBef>
              <a:spcAft>
                <a:spcPts val="1000"/>
              </a:spcAft>
              <a:buClrTx/>
              <a:buSzTx/>
              <a:buFont typeface="Wingdings" panose="05000000000000000000" pitchFamily="2" charset="2"/>
              <a:buChar char="u"/>
            </a:pPr>
            <a:r>
              <a:rPr lang="en-US" altLang="zh-CN" sz="2400" dirty="0">
                <a:solidFill>
                  <a:srgbClr val="002060"/>
                </a:solidFill>
                <a:latin typeface="Times New Roman" panose="02020603050405020304" pitchFamily="18" charset="0"/>
                <a:ea typeface="华文楷体" pitchFamily="2" charset="-122"/>
              </a:rPr>
              <a:t> </a:t>
            </a:r>
            <a:r>
              <a:rPr lang="zh-CN" altLang="en-US" sz="2400" dirty="0">
                <a:solidFill>
                  <a:srgbClr val="002060"/>
                </a:solidFill>
                <a:latin typeface="Times New Roman" panose="02020603050405020304" pitchFamily="18" charset="0"/>
                <a:ea typeface="华文楷体" pitchFamily="2" charset="-122"/>
              </a:rPr>
              <a:t>聚类取样：先聚类，后取样</a:t>
            </a:r>
            <a:endParaRPr lang="en-US" altLang="zh-CN" sz="2400" dirty="0">
              <a:solidFill>
                <a:srgbClr val="002060"/>
              </a:solidFill>
              <a:latin typeface="Times New Roman" panose="02020603050405020304" pitchFamily="18" charset="0"/>
              <a:ea typeface="华文楷体" pitchFamily="2" charset="-122"/>
            </a:endParaRPr>
          </a:p>
          <a:p>
            <a:pPr marL="400050" lvl="1" indent="0" eaLnBrk="1" hangingPunct="1">
              <a:lnSpc>
                <a:spcPct val="130000"/>
              </a:lnSpc>
              <a:spcBef>
                <a:spcPct val="0"/>
              </a:spcBef>
              <a:spcAft>
                <a:spcPts val="1000"/>
              </a:spcAft>
              <a:buClrTx/>
              <a:buSzTx/>
              <a:buFont typeface="Wingdings" panose="05000000000000000000" pitchFamily="2" charset="2"/>
              <a:buChar char="u"/>
            </a:pPr>
            <a:r>
              <a:rPr lang="en-US" altLang="zh-CN" sz="2400" dirty="0">
                <a:solidFill>
                  <a:srgbClr val="002060"/>
                </a:solidFill>
                <a:latin typeface="Times New Roman" panose="02020603050405020304" pitchFamily="18" charset="0"/>
                <a:ea typeface="华文楷体" pitchFamily="2" charset="-122"/>
              </a:rPr>
              <a:t> </a:t>
            </a:r>
            <a:r>
              <a:rPr lang="zh-CN" altLang="en-US" sz="2400" dirty="0">
                <a:solidFill>
                  <a:srgbClr val="002060"/>
                </a:solidFill>
                <a:latin typeface="Times New Roman" panose="02020603050405020304" pitchFamily="18" charset="0"/>
                <a:ea typeface="华文楷体" pitchFamily="2" charset="-122"/>
              </a:rPr>
              <a:t>分层取样：先分层，后取样。</a:t>
            </a:r>
          </a:p>
          <a:p>
            <a:pPr marL="742950" lvl="2" indent="342900" eaLnBrk="1" hangingPunct="1">
              <a:buSzPct val="80000"/>
              <a:buFont typeface="Wingdings" panose="05000000000000000000" pitchFamily="2" charset="2"/>
              <a:buChar char="Ø"/>
              <a:defRPr/>
            </a:pPr>
            <a:endParaRPr lang="en-US" altLang="zh-CN" dirty="0">
              <a:solidFill>
                <a:prstClr val="black"/>
              </a:solidFill>
              <a:latin typeface="Lucida Sans Unicode" panose="020B0602030504020204"/>
              <a:ea typeface="黑体" panose="02010609060101010101" pitchFamily="49" charset="-122"/>
            </a:endParaRPr>
          </a:p>
          <a:p>
            <a:pPr marL="0" lvl="1" indent="0" eaLnBrk="1" hangingPunct="1">
              <a:buNone/>
              <a:defRPr/>
            </a:pPr>
            <a:endParaRPr lang="en-US" altLang="zh-CN" dirty="0">
              <a:solidFill>
                <a:prstClr val="black"/>
              </a:solidFill>
              <a:latin typeface="Lucida Sans Unicode" panose="020B0602030504020204"/>
              <a:ea typeface="黑体" panose="02010609060101010101" pitchFamily="49" charset="-122"/>
            </a:endParaRPr>
          </a:p>
        </p:txBody>
      </p:sp>
      <p:sp>
        <p:nvSpPr>
          <p:cNvPr id="4" name="Text Box 4"/>
          <p:cNvSpPr txBox="1">
            <a:spLocks noChangeArrowheads="1"/>
          </p:cNvSpPr>
          <p:nvPr/>
        </p:nvSpPr>
        <p:spPr bwMode="auto">
          <a:xfrm>
            <a:off x="3037788" y="3463304"/>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zh-CN" altLang="zh-CN" sz="1400" b="1">
              <a:latin typeface="Arial" panose="020B0604020202020204" pitchFamily="34" charset="0"/>
            </a:endParaRP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3.4</a:t>
            </a:r>
            <a:r>
              <a:rPr lang="zh-CN" altLang="en-US" sz="3200" u="sng" dirty="0"/>
              <a:t>数据归约</a:t>
            </a:r>
          </a:p>
        </p:txBody>
      </p:sp>
      <p:sp>
        <p:nvSpPr>
          <p:cNvPr id="4" name="Text Box 4"/>
          <p:cNvSpPr txBox="1">
            <a:spLocks noChangeArrowheads="1"/>
          </p:cNvSpPr>
          <p:nvPr/>
        </p:nvSpPr>
        <p:spPr bwMode="auto">
          <a:xfrm>
            <a:off x="3037788" y="3463304"/>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zh-CN" altLang="zh-CN" sz="1400" b="1">
              <a:latin typeface="Arial" panose="020B0604020202020204" pitchFamily="34" charset="0"/>
            </a:endParaRPr>
          </a:p>
        </p:txBody>
      </p:sp>
      <p:sp>
        <p:nvSpPr>
          <p:cNvPr id="5" name="Text Box 3"/>
          <p:cNvSpPr txBox="1">
            <a:spLocks noChangeArrowheads="1"/>
          </p:cNvSpPr>
          <p:nvPr/>
        </p:nvSpPr>
        <p:spPr bwMode="auto">
          <a:xfrm rot="20586437">
            <a:off x="4970260" y="2370601"/>
            <a:ext cx="2205038"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fontAlgn="base">
              <a:spcBef>
                <a:spcPct val="0"/>
              </a:spcBef>
              <a:spcAft>
                <a:spcPct val="0"/>
              </a:spcAft>
            </a:pPr>
            <a:r>
              <a:rPr lang="en-US" altLang="zh-CN">
                <a:solidFill>
                  <a:srgbClr val="000000"/>
                </a:solidFill>
                <a:latin typeface="Times New Roman" panose="02020603050405020304" pitchFamily="18" charset="0"/>
                <a:ea typeface="宋体" panose="02010600030101010101" pitchFamily="2" charset="-122"/>
              </a:rPr>
              <a:t>SRSWOR</a:t>
            </a:r>
          </a:p>
          <a:p>
            <a:pPr fontAlgn="base">
              <a:spcBef>
                <a:spcPct val="0"/>
              </a:spcBef>
              <a:spcAft>
                <a:spcPct val="0"/>
              </a:spcAft>
            </a:pPr>
            <a:r>
              <a:rPr lang="en-US" altLang="zh-CN">
                <a:solidFill>
                  <a:srgbClr val="000000"/>
                </a:solidFill>
                <a:latin typeface="Times New Roman" panose="02020603050405020304" pitchFamily="18" charset="0"/>
                <a:ea typeface="宋体" panose="02010600030101010101" pitchFamily="2" charset="-122"/>
              </a:rPr>
              <a:t>(simple random</a:t>
            </a:r>
          </a:p>
          <a:p>
            <a:pPr fontAlgn="base">
              <a:spcBef>
                <a:spcPct val="0"/>
              </a:spcBef>
              <a:spcAft>
                <a:spcPct val="0"/>
              </a:spcAft>
            </a:pPr>
            <a:r>
              <a:rPr lang="en-US" altLang="zh-CN">
                <a:solidFill>
                  <a:srgbClr val="000000"/>
                </a:solidFill>
                <a:latin typeface="Times New Roman" panose="02020603050405020304" pitchFamily="18" charset="0"/>
                <a:ea typeface="宋体" panose="02010600030101010101" pitchFamily="2" charset="-122"/>
              </a:rPr>
              <a:t> sample without </a:t>
            </a:r>
          </a:p>
          <a:p>
            <a:pPr fontAlgn="base">
              <a:spcBef>
                <a:spcPct val="0"/>
              </a:spcBef>
              <a:spcAft>
                <a:spcPct val="0"/>
              </a:spcAft>
            </a:pPr>
            <a:r>
              <a:rPr lang="en-US" altLang="zh-CN">
                <a:solidFill>
                  <a:srgbClr val="000000"/>
                </a:solidFill>
                <a:latin typeface="Times New Roman" panose="02020603050405020304" pitchFamily="18" charset="0"/>
                <a:ea typeface="宋体" panose="02010600030101010101" pitchFamily="2" charset="-122"/>
              </a:rPr>
              <a:t>replacement)</a:t>
            </a:r>
          </a:p>
        </p:txBody>
      </p:sp>
      <p:grpSp>
        <p:nvGrpSpPr>
          <p:cNvPr id="6" name="Group 4"/>
          <p:cNvGrpSpPr/>
          <p:nvPr/>
        </p:nvGrpSpPr>
        <p:grpSpPr bwMode="auto">
          <a:xfrm>
            <a:off x="6932410" y="1322851"/>
            <a:ext cx="2438400" cy="1676400"/>
            <a:chOff x="3588" y="1116"/>
            <a:chExt cx="1536" cy="1056"/>
          </a:xfrm>
        </p:grpSpPr>
        <p:sp>
          <p:nvSpPr>
            <p:cNvPr id="7" name="AutoShape 5"/>
            <p:cNvSpPr>
              <a:spLocks noChangeArrowheads="1"/>
            </p:cNvSpPr>
            <p:nvPr/>
          </p:nvSpPr>
          <p:spPr bwMode="auto">
            <a:xfrm>
              <a:off x="3588" y="1116"/>
              <a:ext cx="1536" cy="1056"/>
            </a:xfrm>
            <a:prstGeom prst="can">
              <a:avLst>
                <a:gd name="adj" fmla="val 25000"/>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zh-CN"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9" name="Oval 6"/>
            <p:cNvSpPr>
              <a:spLocks noChangeArrowheads="1"/>
            </p:cNvSpPr>
            <p:nvPr/>
          </p:nvSpPr>
          <p:spPr bwMode="auto">
            <a:xfrm>
              <a:off x="4092" y="1788"/>
              <a:ext cx="540" cy="360"/>
            </a:xfrm>
            <a:prstGeom prst="ellipse">
              <a:avLst/>
            </a:prstGeom>
            <a:solidFill>
              <a:srgbClr val="FFFFFF"/>
            </a:solidFill>
            <a:ln w="9525">
              <a:solidFill>
                <a:srgbClr val="000000"/>
              </a:solidFill>
              <a:rou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zh-CN"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 name="Oval 7"/>
            <p:cNvSpPr>
              <a:spLocks noChangeArrowheads="1"/>
            </p:cNvSpPr>
            <p:nvPr/>
          </p:nvSpPr>
          <p:spPr bwMode="auto">
            <a:xfrm>
              <a:off x="4632" y="1632"/>
              <a:ext cx="492" cy="396"/>
            </a:xfrm>
            <a:prstGeom prst="ellipse">
              <a:avLst/>
            </a:prstGeom>
            <a:solidFill>
              <a:srgbClr val="00E4A8"/>
            </a:solidFill>
            <a:ln w="9525">
              <a:solidFill>
                <a:srgbClr val="000000"/>
              </a:solidFill>
              <a:rou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zh-CN"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 name="Oval 8"/>
            <p:cNvSpPr>
              <a:spLocks noChangeArrowheads="1"/>
            </p:cNvSpPr>
            <p:nvPr/>
          </p:nvSpPr>
          <p:spPr bwMode="auto">
            <a:xfrm>
              <a:off x="3588" y="1668"/>
              <a:ext cx="540" cy="360"/>
            </a:xfrm>
            <a:prstGeom prst="ellipse">
              <a:avLst/>
            </a:prstGeom>
            <a:solidFill>
              <a:srgbClr val="333399"/>
            </a:solidFill>
            <a:ln w="9525">
              <a:solidFill>
                <a:srgbClr val="000000"/>
              </a:solidFill>
              <a:rou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zh-CN" sz="2400" b="0" i="0" u="none" strike="noStrike" kern="0" cap="none" spc="0" normalizeH="0" baseline="0" noProof="0">
                <a:ln>
                  <a:noFill/>
                </a:ln>
                <a:solidFill>
                  <a:srgbClr val="000000"/>
                </a:solidFill>
                <a:effectLst/>
                <a:uLnTx/>
                <a:uFillTx/>
                <a:latin typeface="Tahoma" panose="020B0604030504040204" pitchFamily="34" charset="0"/>
              </a:endParaRPr>
            </a:p>
          </p:txBody>
        </p:sp>
      </p:grpSp>
      <p:sp>
        <p:nvSpPr>
          <p:cNvPr id="12" name="Text Box 9"/>
          <p:cNvSpPr txBox="1">
            <a:spLocks noChangeArrowheads="1"/>
          </p:cNvSpPr>
          <p:nvPr/>
        </p:nvSpPr>
        <p:spPr bwMode="auto">
          <a:xfrm rot="848056">
            <a:off x="5198860" y="4656601"/>
            <a:ext cx="1217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fontAlgn="base">
              <a:spcBef>
                <a:spcPct val="0"/>
              </a:spcBef>
              <a:spcAft>
                <a:spcPct val="0"/>
              </a:spcAft>
            </a:pPr>
            <a:r>
              <a:rPr lang="en-US" altLang="zh-CN">
                <a:solidFill>
                  <a:srgbClr val="000000"/>
                </a:solidFill>
                <a:latin typeface="Times New Roman" panose="02020603050405020304" pitchFamily="18" charset="0"/>
                <a:ea typeface="宋体" panose="02010600030101010101" pitchFamily="2" charset="-122"/>
              </a:rPr>
              <a:t>SRSWR</a:t>
            </a:r>
          </a:p>
        </p:txBody>
      </p:sp>
      <p:grpSp>
        <p:nvGrpSpPr>
          <p:cNvPr id="13" name="Group 10"/>
          <p:cNvGrpSpPr/>
          <p:nvPr/>
        </p:nvGrpSpPr>
        <p:grpSpPr bwMode="auto">
          <a:xfrm>
            <a:off x="7008610" y="4008901"/>
            <a:ext cx="2438400" cy="1676400"/>
            <a:chOff x="3636" y="2808"/>
            <a:chExt cx="1536" cy="1056"/>
          </a:xfrm>
        </p:grpSpPr>
        <p:sp>
          <p:nvSpPr>
            <p:cNvPr id="14" name="AutoShape 11"/>
            <p:cNvSpPr>
              <a:spLocks noChangeArrowheads="1"/>
            </p:cNvSpPr>
            <p:nvPr/>
          </p:nvSpPr>
          <p:spPr bwMode="auto">
            <a:xfrm>
              <a:off x="3636" y="2808"/>
              <a:ext cx="1536" cy="1056"/>
            </a:xfrm>
            <a:prstGeom prst="can">
              <a:avLst>
                <a:gd name="adj" fmla="val 25000"/>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zh-CN"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5" name="Oval 12"/>
            <p:cNvSpPr>
              <a:spLocks noChangeArrowheads="1"/>
            </p:cNvSpPr>
            <p:nvPr/>
          </p:nvSpPr>
          <p:spPr bwMode="auto">
            <a:xfrm>
              <a:off x="3648" y="3372"/>
              <a:ext cx="540" cy="360"/>
            </a:xfrm>
            <a:prstGeom prst="ellipse">
              <a:avLst/>
            </a:prstGeom>
            <a:solidFill>
              <a:srgbClr val="333399"/>
            </a:solidFill>
            <a:ln w="9525">
              <a:solidFill>
                <a:srgbClr val="000000"/>
              </a:solidFill>
              <a:rou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zh-CN"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6" name="Oval 13"/>
            <p:cNvSpPr>
              <a:spLocks noChangeArrowheads="1"/>
            </p:cNvSpPr>
            <p:nvPr/>
          </p:nvSpPr>
          <p:spPr bwMode="auto">
            <a:xfrm>
              <a:off x="4188" y="3480"/>
              <a:ext cx="540" cy="360"/>
            </a:xfrm>
            <a:prstGeom prst="ellipse">
              <a:avLst/>
            </a:prstGeom>
            <a:solidFill>
              <a:srgbClr val="333399"/>
            </a:solidFill>
            <a:ln w="9525">
              <a:solidFill>
                <a:srgbClr val="000000"/>
              </a:solidFill>
              <a:rou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zh-CN"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7" name="Oval 14"/>
            <p:cNvSpPr>
              <a:spLocks noChangeArrowheads="1"/>
            </p:cNvSpPr>
            <p:nvPr/>
          </p:nvSpPr>
          <p:spPr bwMode="auto">
            <a:xfrm>
              <a:off x="4656" y="3288"/>
              <a:ext cx="516" cy="396"/>
            </a:xfrm>
            <a:prstGeom prst="ellipse">
              <a:avLst/>
            </a:prstGeom>
            <a:solidFill>
              <a:srgbClr val="FAE2F6"/>
            </a:solidFill>
            <a:ln w="9525">
              <a:solidFill>
                <a:srgbClr val="000000"/>
              </a:solidFill>
              <a:rou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zh-CN" sz="2400" b="0" i="0" u="none" strike="noStrike" kern="0" cap="none" spc="0" normalizeH="0" baseline="0" noProof="0">
                <a:ln>
                  <a:noFill/>
                </a:ln>
                <a:solidFill>
                  <a:srgbClr val="000000"/>
                </a:solidFill>
                <a:effectLst/>
                <a:uLnTx/>
                <a:uFillTx/>
                <a:latin typeface="Tahoma" panose="020B0604030504040204" pitchFamily="34" charset="0"/>
              </a:endParaRPr>
            </a:p>
          </p:txBody>
        </p:sp>
      </p:grpSp>
      <p:grpSp>
        <p:nvGrpSpPr>
          <p:cNvPr id="18" name="Group 15"/>
          <p:cNvGrpSpPr/>
          <p:nvPr/>
        </p:nvGrpSpPr>
        <p:grpSpPr bwMode="auto">
          <a:xfrm>
            <a:off x="2112760" y="1456201"/>
            <a:ext cx="2724150" cy="4556125"/>
            <a:chOff x="564" y="1284"/>
            <a:chExt cx="1716" cy="2870"/>
          </a:xfrm>
        </p:grpSpPr>
        <p:sp>
          <p:nvSpPr>
            <p:cNvPr id="19" name="AutoShape 16"/>
            <p:cNvSpPr>
              <a:spLocks noChangeArrowheads="1"/>
            </p:cNvSpPr>
            <p:nvPr/>
          </p:nvSpPr>
          <p:spPr bwMode="auto">
            <a:xfrm>
              <a:off x="564" y="1284"/>
              <a:ext cx="1716" cy="2616"/>
            </a:xfrm>
            <a:prstGeom prst="can">
              <a:avLst>
                <a:gd name="adj" fmla="val 38112"/>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zh-CN"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20" name="Oval 17"/>
            <p:cNvSpPr>
              <a:spLocks noChangeArrowheads="1"/>
            </p:cNvSpPr>
            <p:nvPr/>
          </p:nvSpPr>
          <p:spPr bwMode="auto">
            <a:xfrm>
              <a:off x="672" y="3336"/>
              <a:ext cx="516" cy="396"/>
            </a:xfrm>
            <a:prstGeom prst="ellipse">
              <a:avLst/>
            </a:prstGeom>
            <a:solidFill>
              <a:srgbClr val="FAE2F6"/>
            </a:solidFill>
            <a:ln w="9525">
              <a:solidFill>
                <a:srgbClr val="000000"/>
              </a:solidFill>
              <a:rou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zh-CN"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21" name="Oval 18"/>
            <p:cNvSpPr>
              <a:spLocks noChangeArrowheads="1"/>
            </p:cNvSpPr>
            <p:nvPr/>
          </p:nvSpPr>
          <p:spPr bwMode="auto">
            <a:xfrm>
              <a:off x="660" y="2916"/>
              <a:ext cx="540" cy="360"/>
            </a:xfrm>
            <a:prstGeom prst="ellipse">
              <a:avLst/>
            </a:prstGeom>
            <a:solidFill>
              <a:srgbClr val="006666"/>
            </a:solidFill>
            <a:ln w="9525">
              <a:solidFill>
                <a:srgbClr val="FFCF01"/>
              </a:solidFill>
              <a:rou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zh-CN"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22" name="Oval 19"/>
            <p:cNvSpPr>
              <a:spLocks noChangeArrowheads="1"/>
            </p:cNvSpPr>
            <p:nvPr/>
          </p:nvSpPr>
          <p:spPr bwMode="auto">
            <a:xfrm>
              <a:off x="1236" y="3468"/>
              <a:ext cx="564" cy="396"/>
            </a:xfrm>
            <a:prstGeom prst="ellipse">
              <a:avLst/>
            </a:prstGeom>
            <a:solidFill>
              <a:srgbClr val="121328"/>
            </a:solidFill>
            <a:ln w="9525">
              <a:solidFill>
                <a:srgbClr val="000000"/>
              </a:solidFill>
              <a:rou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zh-CN"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23" name="Oval 20"/>
            <p:cNvSpPr>
              <a:spLocks noChangeArrowheads="1"/>
            </p:cNvSpPr>
            <p:nvPr/>
          </p:nvSpPr>
          <p:spPr bwMode="auto">
            <a:xfrm>
              <a:off x="1764" y="3240"/>
              <a:ext cx="492" cy="396"/>
            </a:xfrm>
            <a:prstGeom prst="ellipse">
              <a:avLst/>
            </a:prstGeom>
            <a:solidFill>
              <a:srgbClr val="00E4A8"/>
            </a:solidFill>
            <a:ln w="9525">
              <a:solidFill>
                <a:srgbClr val="000000"/>
              </a:solidFill>
              <a:rou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zh-CN"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24" name="Oval 21"/>
            <p:cNvSpPr>
              <a:spLocks noChangeArrowheads="1"/>
            </p:cNvSpPr>
            <p:nvPr/>
          </p:nvSpPr>
          <p:spPr bwMode="auto">
            <a:xfrm>
              <a:off x="1236" y="3084"/>
              <a:ext cx="468" cy="372"/>
            </a:xfrm>
            <a:prstGeom prst="ellipse">
              <a:avLst/>
            </a:prstGeom>
            <a:solidFill>
              <a:srgbClr val="CCFF99"/>
            </a:solidFill>
            <a:ln w="9525">
              <a:solidFill>
                <a:srgbClr val="000000"/>
              </a:solidFill>
              <a:rou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zh-CN"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25" name="Oval 22"/>
            <p:cNvSpPr>
              <a:spLocks noChangeArrowheads="1"/>
            </p:cNvSpPr>
            <p:nvPr/>
          </p:nvSpPr>
          <p:spPr bwMode="auto">
            <a:xfrm>
              <a:off x="1680" y="2808"/>
              <a:ext cx="540" cy="360"/>
            </a:xfrm>
            <a:prstGeom prst="ellipse">
              <a:avLst/>
            </a:prstGeom>
            <a:solidFill>
              <a:srgbClr val="FF0000"/>
            </a:solidFill>
            <a:ln w="9525">
              <a:solidFill>
                <a:srgbClr val="FF0000"/>
              </a:solidFill>
              <a:rou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zh-CN"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26" name="Oval 23"/>
            <p:cNvSpPr>
              <a:spLocks noChangeArrowheads="1"/>
            </p:cNvSpPr>
            <p:nvPr/>
          </p:nvSpPr>
          <p:spPr bwMode="auto">
            <a:xfrm>
              <a:off x="1092" y="2664"/>
              <a:ext cx="540" cy="360"/>
            </a:xfrm>
            <a:prstGeom prst="ellipse">
              <a:avLst/>
            </a:prstGeom>
            <a:solidFill>
              <a:srgbClr val="FFFFFF"/>
            </a:solidFill>
            <a:ln w="9525">
              <a:solidFill>
                <a:srgbClr val="000000"/>
              </a:solidFill>
              <a:rou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zh-CN"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27" name="Oval 24"/>
            <p:cNvSpPr>
              <a:spLocks noChangeArrowheads="1"/>
            </p:cNvSpPr>
            <p:nvPr/>
          </p:nvSpPr>
          <p:spPr bwMode="auto">
            <a:xfrm>
              <a:off x="564" y="2556"/>
              <a:ext cx="540" cy="360"/>
            </a:xfrm>
            <a:prstGeom prst="ellipse">
              <a:avLst/>
            </a:prstGeom>
            <a:solidFill>
              <a:srgbClr val="333399"/>
            </a:solidFill>
            <a:ln w="9525">
              <a:solidFill>
                <a:srgbClr val="000000"/>
              </a:solidFill>
              <a:rou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zh-CN"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28" name="Oval 25"/>
            <p:cNvSpPr>
              <a:spLocks noChangeArrowheads="1"/>
            </p:cNvSpPr>
            <p:nvPr/>
          </p:nvSpPr>
          <p:spPr bwMode="auto">
            <a:xfrm>
              <a:off x="1620" y="2424"/>
              <a:ext cx="540" cy="360"/>
            </a:xfrm>
            <a:prstGeom prst="ellipse">
              <a:avLst/>
            </a:prstGeom>
            <a:solidFill>
              <a:srgbClr val="423E78"/>
            </a:solidFill>
            <a:ln w="9525">
              <a:solidFill>
                <a:srgbClr val="000000"/>
              </a:solidFill>
              <a:rou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zh-CN"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29" name="Text Box 26"/>
            <p:cNvSpPr txBox="1">
              <a:spLocks noChangeArrowheads="1"/>
            </p:cNvSpPr>
            <p:nvPr/>
          </p:nvSpPr>
          <p:spPr bwMode="auto">
            <a:xfrm>
              <a:off x="974" y="3866"/>
              <a:ext cx="8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Raw Data</a:t>
              </a:r>
            </a:p>
          </p:txBody>
        </p:sp>
      </p:grpSp>
      <p:sp>
        <p:nvSpPr>
          <p:cNvPr id="30" name="Line 27"/>
          <p:cNvSpPr>
            <a:spLocks noChangeShapeType="1"/>
          </p:cNvSpPr>
          <p:nvPr/>
        </p:nvSpPr>
        <p:spPr bwMode="auto">
          <a:xfrm flipV="1">
            <a:off x="5046460" y="2523001"/>
            <a:ext cx="1657350" cy="55245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31" name="Line 28"/>
          <p:cNvSpPr>
            <a:spLocks noChangeShapeType="1"/>
          </p:cNvSpPr>
          <p:nvPr/>
        </p:nvSpPr>
        <p:spPr bwMode="auto">
          <a:xfrm>
            <a:off x="5065510" y="4447051"/>
            <a:ext cx="1790700" cy="49530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3.4</a:t>
            </a:r>
            <a:r>
              <a:rPr lang="zh-CN" altLang="en-US" sz="3200" u="sng" dirty="0"/>
              <a:t>数据归约</a:t>
            </a:r>
            <a:r>
              <a:rPr lang="en-US" altLang="zh-CN" sz="3200" u="sng" dirty="0"/>
              <a:t>-</a:t>
            </a:r>
            <a:r>
              <a:rPr lang="zh-CN" altLang="en-US" sz="3200" u="sng" dirty="0"/>
              <a:t>聚类取样</a:t>
            </a:r>
          </a:p>
        </p:txBody>
      </p:sp>
      <p:grpSp>
        <p:nvGrpSpPr>
          <p:cNvPr id="32" name="Group 3"/>
          <p:cNvGrpSpPr/>
          <p:nvPr/>
        </p:nvGrpSpPr>
        <p:grpSpPr bwMode="auto">
          <a:xfrm>
            <a:off x="1747716" y="2309020"/>
            <a:ext cx="3751263" cy="3348038"/>
            <a:chOff x="274" y="1418"/>
            <a:chExt cx="2363" cy="2109"/>
          </a:xfrm>
        </p:grpSpPr>
        <p:sp>
          <p:nvSpPr>
            <p:cNvPr id="33" name="Rectangle 4"/>
            <p:cNvSpPr>
              <a:spLocks noChangeArrowheads="1"/>
            </p:cNvSpPr>
            <p:nvPr/>
          </p:nvSpPr>
          <p:spPr bwMode="auto">
            <a:xfrm>
              <a:off x="274" y="1418"/>
              <a:ext cx="2363" cy="2109"/>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zh-CN"/>
            </a:p>
          </p:txBody>
        </p:sp>
        <p:sp>
          <p:nvSpPr>
            <p:cNvPr id="34" name="AutoShape 5"/>
            <p:cNvSpPr>
              <a:spLocks noChangeArrowheads="1"/>
            </p:cNvSpPr>
            <p:nvPr/>
          </p:nvSpPr>
          <p:spPr bwMode="auto">
            <a:xfrm>
              <a:off x="1609" y="1993"/>
              <a:ext cx="56" cy="75"/>
            </a:xfrm>
            <a:prstGeom prst="flowChartConnector">
              <a:avLst/>
            </a:prstGeom>
            <a:solidFill>
              <a:schemeClr val="bg1"/>
            </a:solidFill>
            <a:ln w="9525">
              <a:solidFill>
                <a:schemeClr val="tx1"/>
              </a:solidFill>
              <a:rou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zh-CN"/>
            </a:p>
          </p:txBody>
        </p:sp>
        <p:sp>
          <p:nvSpPr>
            <p:cNvPr id="35" name="AutoShape 6"/>
            <p:cNvSpPr>
              <a:spLocks noChangeArrowheads="1"/>
            </p:cNvSpPr>
            <p:nvPr/>
          </p:nvSpPr>
          <p:spPr bwMode="auto">
            <a:xfrm>
              <a:off x="1566" y="2316"/>
              <a:ext cx="56" cy="75"/>
            </a:xfrm>
            <a:prstGeom prst="flowChartConnector">
              <a:avLst/>
            </a:prstGeom>
            <a:solidFill>
              <a:schemeClr val="bg1"/>
            </a:solidFill>
            <a:ln w="9525">
              <a:solidFill>
                <a:schemeClr val="tx1"/>
              </a:solidFill>
              <a:rou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zh-CN"/>
            </a:p>
          </p:txBody>
        </p:sp>
        <p:sp>
          <p:nvSpPr>
            <p:cNvPr id="36" name="AutoShape 7"/>
            <p:cNvSpPr>
              <a:spLocks noChangeArrowheads="1"/>
            </p:cNvSpPr>
            <p:nvPr/>
          </p:nvSpPr>
          <p:spPr bwMode="auto">
            <a:xfrm>
              <a:off x="1711" y="2134"/>
              <a:ext cx="56" cy="75"/>
            </a:xfrm>
            <a:prstGeom prst="flowChartConnector">
              <a:avLst/>
            </a:prstGeom>
            <a:solidFill>
              <a:schemeClr val="bg1"/>
            </a:solidFill>
            <a:ln w="9525">
              <a:solidFill>
                <a:schemeClr val="tx1"/>
              </a:solidFill>
              <a:rou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zh-CN"/>
            </a:p>
          </p:txBody>
        </p:sp>
        <p:sp>
          <p:nvSpPr>
            <p:cNvPr id="37" name="AutoShape 8"/>
            <p:cNvSpPr>
              <a:spLocks noChangeArrowheads="1"/>
            </p:cNvSpPr>
            <p:nvPr/>
          </p:nvSpPr>
          <p:spPr bwMode="auto">
            <a:xfrm>
              <a:off x="1510" y="2168"/>
              <a:ext cx="56" cy="75"/>
            </a:xfrm>
            <a:prstGeom prst="flowChartConnector">
              <a:avLst/>
            </a:prstGeom>
            <a:solidFill>
              <a:schemeClr val="bg1"/>
            </a:solidFill>
            <a:ln w="9525">
              <a:solidFill>
                <a:schemeClr val="tx1"/>
              </a:solidFill>
              <a:rou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zh-CN"/>
            </a:p>
          </p:txBody>
        </p:sp>
        <p:sp>
          <p:nvSpPr>
            <p:cNvPr id="38" name="AutoShape 9"/>
            <p:cNvSpPr>
              <a:spLocks noChangeArrowheads="1"/>
            </p:cNvSpPr>
            <p:nvPr/>
          </p:nvSpPr>
          <p:spPr bwMode="auto">
            <a:xfrm>
              <a:off x="1944" y="2195"/>
              <a:ext cx="56" cy="74"/>
            </a:xfrm>
            <a:prstGeom prst="flowChartConnector">
              <a:avLst/>
            </a:prstGeom>
            <a:solidFill>
              <a:schemeClr val="bg1"/>
            </a:solidFill>
            <a:ln w="9525">
              <a:solidFill>
                <a:schemeClr val="tx1"/>
              </a:solidFill>
              <a:rou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zh-CN"/>
            </a:p>
          </p:txBody>
        </p:sp>
        <p:sp>
          <p:nvSpPr>
            <p:cNvPr id="39" name="AutoShape 10"/>
            <p:cNvSpPr>
              <a:spLocks noChangeArrowheads="1"/>
            </p:cNvSpPr>
            <p:nvPr/>
          </p:nvSpPr>
          <p:spPr bwMode="auto">
            <a:xfrm>
              <a:off x="1874" y="2354"/>
              <a:ext cx="56" cy="75"/>
            </a:xfrm>
            <a:prstGeom prst="flowChartConnector">
              <a:avLst/>
            </a:prstGeom>
            <a:solidFill>
              <a:schemeClr val="bg1"/>
            </a:solidFill>
            <a:ln w="9525">
              <a:solidFill>
                <a:schemeClr val="tx1"/>
              </a:solidFill>
              <a:rou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zh-CN"/>
            </a:p>
          </p:txBody>
        </p:sp>
        <p:sp>
          <p:nvSpPr>
            <p:cNvPr id="40" name="AutoShape 11"/>
            <p:cNvSpPr>
              <a:spLocks noChangeArrowheads="1"/>
            </p:cNvSpPr>
            <p:nvPr/>
          </p:nvSpPr>
          <p:spPr bwMode="auto">
            <a:xfrm>
              <a:off x="1740" y="2393"/>
              <a:ext cx="57" cy="75"/>
            </a:xfrm>
            <a:prstGeom prst="flowChartConnector">
              <a:avLst/>
            </a:prstGeom>
            <a:solidFill>
              <a:schemeClr val="bg1"/>
            </a:solidFill>
            <a:ln w="9525">
              <a:solidFill>
                <a:schemeClr val="tx1"/>
              </a:solidFill>
              <a:rou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zh-CN"/>
            </a:p>
          </p:txBody>
        </p:sp>
        <p:sp>
          <p:nvSpPr>
            <p:cNvPr id="41" name="AutoShape 12"/>
            <p:cNvSpPr>
              <a:spLocks noChangeArrowheads="1"/>
            </p:cNvSpPr>
            <p:nvPr/>
          </p:nvSpPr>
          <p:spPr bwMode="auto">
            <a:xfrm>
              <a:off x="1433" y="1845"/>
              <a:ext cx="56" cy="74"/>
            </a:xfrm>
            <a:prstGeom prst="flowChartConnector">
              <a:avLst/>
            </a:prstGeom>
            <a:solidFill>
              <a:schemeClr val="bg1"/>
            </a:solidFill>
            <a:ln w="9525">
              <a:solidFill>
                <a:schemeClr val="tx1"/>
              </a:solidFill>
              <a:rou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zh-CN"/>
            </a:p>
          </p:txBody>
        </p:sp>
        <p:sp>
          <p:nvSpPr>
            <p:cNvPr id="42" name="Freeform 13"/>
            <p:cNvSpPr/>
            <p:nvPr/>
          </p:nvSpPr>
          <p:spPr bwMode="auto">
            <a:xfrm>
              <a:off x="1376" y="1763"/>
              <a:ext cx="686" cy="877"/>
            </a:xfrm>
            <a:custGeom>
              <a:avLst/>
              <a:gdLst>
                <a:gd name="T0" fmla="*/ 61 w 1101"/>
                <a:gd name="T1" fmla="*/ 86 h 1077"/>
                <a:gd name="T2" fmla="*/ 63 w 1101"/>
                <a:gd name="T3" fmla="*/ 141 h 1077"/>
                <a:gd name="T4" fmla="*/ 59 w 1101"/>
                <a:gd name="T5" fmla="*/ 271 h 1077"/>
                <a:gd name="T6" fmla="*/ 55 w 1101"/>
                <a:gd name="T7" fmla="*/ 304 h 1077"/>
                <a:gd name="T8" fmla="*/ 50 w 1101"/>
                <a:gd name="T9" fmla="*/ 314 h 1077"/>
                <a:gd name="T10" fmla="*/ 35 w 1101"/>
                <a:gd name="T11" fmla="*/ 304 h 1077"/>
                <a:gd name="T12" fmla="*/ 29 w 1101"/>
                <a:gd name="T13" fmla="*/ 290 h 1077"/>
                <a:gd name="T14" fmla="*/ 27 w 1101"/>
                <a:gd name="T15" fmla="*/ 287 h 1077"/>
                <a:gd name="T16" fmla="*/ 19 w 1101"/>
                <a:gd name="T17" fmla="*/ 256 h 1077"/>
                <a:gd name="T18" fmla="*/ 14 w 1101"/>
                <a:gd name="T19" fmla="*/ 234 h 1077"/>
                <a:gd name="T20" fmla="*/ 6 w 1101"/>
                <a:gd name="T21" fmla="*/ 200 h 1077"/>
                <a:gd name="T22" fmla="*/ 1 w 1101"/>
                <a:gd name="T23" fmla="*/ 131 h 1077"/>
                <a:gd name="T24" fmla="*/ 1 w 1101"/>
                <a:gd name="T25" fmla="*/ 37 h 1077"/>
                <a:gd name="T26" fmla="*/ 11 w 1101"/>
                <a:gd name="T27" fmla="*/ 6 h 1077"/>
                <a:gd name="T28" fmla="*/ 13 w 1101"/>
                <a:gd name="T29" fmla="*/ 4 h 1077"/>
                <a:gd name="T30" fmla="*/ 25 w 1101"/>
                <a:gd name="T31" fmla="*/ 9 h 1077"/>
                <a:gd name="T32" fmla="*/ 34 w 1101"/>
                <a:gd name="T33" fmla="*/ 30 h 1077"/>
                <a:gd name="T34" fmla="*/ 40 w 1101"/>
                <a:gd name="T35" fmla="*/ 51 h 1077"/>
                <a:gd name="T36" fmla="*/ 45 w 1101"/>
                <a:gd name="T37" fmla="*/ 59 h 1077"/>
                <a:gd name="T38" fmla="*/ 61 w 1101"/>
                <a:gd name="T39" fmla="*/ 86 h 10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01"/>
                <a:gd name="T61" fmla="*/ 0 h 1077"/>
                <a:gd name="T62" fmla="*/ 1101 w 1101"/>
                <a:gd name="T63" fmla="*/ 1077 h 10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3" name="AutoShape 14"/>
            <p:cNvSpPr>
              <a:spLocks noChangeArrowheads="1"/>
            </p:cNvSpPr>
            <p:nvPr/>
          </p:nvSpPr>
          <p:spPr bwMode="auto">
            <a:xfrm>
              <a:off x="1104" y="2584"/>
              <a:ext cx="56" cy="75"/>
            </a:xfrm>
            <a:prstGeom prst="flowChartConnector">
              <a:avLst/>
            </a:prstGeom>
            <a:solidFill>
              <a:schemeClr val="tx2"/>
            </a:solidFill>
            <a:ln w="9525">
              <a:solidFill>
                <a:schemeClr val="tx1"/>
              </a:solidFill>
              <a:rou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zh-CN"/>
            </a:p>
          </p:txBody>
        </p:sp>
        <p:sp>
          <p:nvSpPr>
            <p:cNvPr id="44" name="AutoShape 15"/>
            <p:cNvSpPr>
              <a:spLocks noChangeArrowheads="1"/>
            </p:cNvSpPr>
            <p:nvPr/>
          </p:nvSpPr>
          <p:spPr bwMode="auto">
            <a:xfrm>
              <a:off x="1391" y="2647"/>
              <a:ext cx="56" cy="75"/>
            </a:xfrm>
            <a:prstGeom prst="flowChartConnector">
              <a:avLst/>
            </a:prstGeom>
            <a:solidFill>
              <a:schemeClr val="tx2"/>
            </a:solidFill>
            <a:ln w="9525">
              <a:solidFill>
                <a:schemeClr val="tx1"/>
              </a:solidFill>
              <a:rou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zh-CN"/>
            </a:p>
          </p:txBody>
        </p:sp>
        <p:sp>
          <p:nvSpPr>
            <p:cNvPr id="45" name="AutoShape 16"/>
            <p:cNvSpPr>
              <a:spLocks noChangeArrowheads="1"/>
            </p:cNvSpPr>
            <p:nvPr/>
          </p:nvSpPr>
          <p:spPr bwMode="auto">
            <a:xfrm>
              <a:off x="1286" y="2903"/>
              <a:ext cx="56" cy="75"/>
            </a:xfrm>
            <a:prstGeom prst="flowChartConnector">
              <a:avLst/>
            </a:prstGeom>
            <a:solidFill>
              <a:schemeClr val="tx2"/>
            </a:solidFill>
            <a:ln w="9525">
              <a:solidFill>
                <a:schemeClr val="tx1"/>
              </a:solidFill>
              <a:rou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zh-CN"/>
            </a:p>
          </p:txBody>
        </p:sp>
        <p:sp>
          <p:nvSpPr>
            <p:cNvPr id="46" name="AutoShape 17"/>
            <p:cNvSpPr>
              <a:spLocks noChangeArrowheads="1"/>
            </p:cNvSpPr>
            <p:nvPr/>
          </p:nvSpPr>
          <p:spPr bwMode="auto">
            <a:xfrm>
              <a:off x="1345" y="2795"/>
              <a:ext cx="56" cy="75"/>
            </a:xfrm>
            <a:prstGeom prst="flowChartConnector">
              <a:avLst/>
            </a:prstGeom>
            <a:solidFill>
              <a:schemeClr val="tx2"/>
            </a:solidFill>
            <a:ln w="9525">
              <a:solidFill>
                <a:schemeClr val="tx1"/>
              </a:solidFill>
              <a:rou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zh-CN"/>
            </a:p>
          </p:txBody>
        </p:sp>
        <p:sp>
          <p:nvSpPr>
            <p:cNvPr id="47" name="AutoShape 18"/>
            <p:cNvSpPr>
              <a:spLocks noChangeArrowheads="1"/>
            </p:cNvSpPr>
            <p:nvPr/>
          </p:nvSpPr>
          <p:spPr bwMode="auto">
            <a:xfrm>
              <a:off x="1171" y="2752"/>
              <a:ext cx="56" cy="75"/>
            </a:xfrm>
            <a:prstGeom prst="flowChartConnector">
              <a:avLst/>
            </a:prstGeom>
            <a:solidFill>
              <a:schemeClr val="tx2"/>
            </a:solidFill>
            <a:ln w="9525">
              <a:solidFill>
                <a:schemeClr val="tx1"/>
              </a:solidFill>
              <a:rou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zh-CN"/>
            </a:p>
          </p:txBody>
        </p:sp>
        <p:sp>
          <p:nvSpPr>
            <p:cNvPr id="48" name="AutoShape 19"/>
            <p:cNvSpPr>
              <a:spLocks noChangeArrowheads="1"/>
            </p:cNvSpPr>
            <p:nvPr/>
          </p:nvSpPr>
          <p:spPr bwMode="auto">
            <a:xfrm>
              <a:off x="1168" y="2875"/>
              <a:ext cx="56" cy="75"/>
            </a:xfrm>
            <a:prstGeom prst="flowChartConnector">
              <a:avLst/>
            </a:prstGeom>
            <a:solidFill>
              <a:schemeClr val="tx2"/>
            </a:solidFill>
            <a:ln w="9525">
              <a:solidFill>
                <a:schemeClr val="tx1"/>
              </a:solidFill>
              <a:rou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zh-CN"/>
            </a:p>
          </p:txBody>
        </p:sp>
        <p:sp>
          <p:nvSpPr>
            <p:cNvPr id="49" name="AutoShape 20"/>
            <p:cNvSpPr>
              <a:spLocks noChangeArrowheads="1"/>
            </p:cNvSpPr>
            <p:nvPr/>
          </p:nvSpPr>
          <p:spPr bwMode="auto">
            <a:xfrm>
              <a:off x="1224" y="2504"/>
              <a:ext cx="56" cy="75"/>
            </a:xfrm>
            <a:prstGeom prst="flowChartConnector">
              <a:avLst/>
            </a:prstGeom>
            <a:solidFill>
              <a:schemeClr val="tx2"/>
            </a:solidFill>
            <a:ln w="9525">
              <a:solidFill>
                <a:schemeClr val="tx1"/>
              </a:solidFill>
              <a:rou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zh-CN"/>
            </a:p>
          </p:txBody>
        </p:sp>
        <p:sp>
          <p:nvSpPr>
            <p:cNvPr id="50" name="AutoShape 21"/>
            <p:cNvSpPr>
              <a:spLocks noChangeArrowheads="1"/>
            </p:cNvSpPr>
            <p:nvPr/>
          </p:nvSpPr>
          <p:spPr bwMode="auto">
            <a:xfrm>
              <a:off x="1289" y="2628"/>
              <a:ext cx="56" cy="74"/>
            </a:xfrm>
            <a:prstGeom prst="flowChartConnector">
              <a:avLst/>
            </a:prstGeom>
            <a:solidFill>
              <a:schemeClr val="tx2"/>
            </a:solidFill>
            <a:ln w="9525">
              <a:solidFill>
                <a:schemeClr val="tx1"/>
              </a:solidFill>
              <a:rou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zh-CN"/>
            </a:p>
          </p:txBody>
        </p:sp>
        <p:sp>
          <p:nvSpPr>
            <p:cNvPr id="51" name="AutoShape 22"/>
            <p:cNvSpPr>
              <a:spLocks noChangeArrowheads="1"/>
            </p:cNvSpPr>
            <p:nvPr/>
          </p:nvSpPr>
          <p:spPr bwMode="auto">
            <a:xfrm>
              <a:off x="1429" y="2882"/>
              <a:ext cx="56" cy="75"/>
            </a:xfrm>
            <a:prstGeom prst="flowChartConnector">
              <a:avLst/>
            </a:prstGeom>
            <a:solidFill>
              <a:schemeClr val="tx2"/>
            </a:solidFill>
            <a:ln w="9525">
              <a:solidFill>
                <a:schemeClr val="tx1"/>
              </a:solidFill>
              <a:rou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zh-CN"/>
            </a:p>
          </p:txBody>
        </p:sp>
        <p:sp>
          <p:nvSpPr>
            <p:cNvPr id="52" name="Freeform 23"/>
            <p:cNvSpPr/>
            <p:nvPr/>
          </p:nvSpPr>
          <p:spPr bwMode="auto">
            <a:xfrm>
              <a:off x="1061" y="2373"/>
              <a:ext cx="573" cy="785"/>
            </a:xfrm>
            <a:custGeom>
              <a:avLst/>
              <a:gdLst>
                <a:gd name="T0" fmla="*/ 14 w 918"/>
                <a:gd name="T1" fmla="*/ 237 h 965"/>
                <a:gd name="T2" fmla="*/ 11 w 918"/>
                <a:gd name="T3" fmla="*/ 226 h 965"/>
                <a:gd name="T4" fmla="*/ 7 w 918"/>
                <a:gd name="T5" fmla="*/ 214 h 965"/>
                <a:gd name="T6" fmla="*/ 4 w 918"/>
                <a:gd name="T7" fmla="*/ 203 h 965"/>
                <a:gd name="T8" fmla="*/ 2 w 918"/>
                <a:gd name="T9" fmla="*/ 187 h 965"/>
                <a:gd name="T10" fmla="*/ 0 w 918"/>
                <a:gd name="T11" fmla="*/ 134 h 965"/>
                <a:gd name="T12" fmla="*/ 1 w 918"/>
                <a:gd name="T13" fmla="*/ 59 h 965"/>
                <a:gd name="T14" fmla="*/ 4 w 918"/>
                <a:gd name="T15" fmla="*/ 39 h 965"/>
                <a:gd name="T16" fmla="*/ 17 w 918"/>
                <a:gd name="T17" fmla="*/ 0 h 965"/>
                <a:gd name="T18" fmla="*/ 23 w 918"/>
                <a:gd name="T19" fmla="*/ 6 h 965"/>
                <a:gd name="T20" fmla="*/ 29 w 918"/>
                <a:gd name="T21" fmla="*/ 16 h 965"/>
                <a:gd name="T22" fmla="*/ 41 w 918"/>
                <a:gd name="T23" fmla="*/ 48 h 965"/>
                <a:gd name="T24" fmla="*/ 42 w 918"/>
                <a:gd name="T25" fmla="*/ 63 h 965"/>
                <a:gd name="T26" fmla="*/ 44 w 918"/>
                <a:gd name="T27" fmla="*/ 72 h 965"/>
                <a:gd name="T28" fmla="*/ 48 w 918"/>
                <a:gd name="T29" fmla="*/ 100 h 965"/>
                <a:gd name="T30" fmla="*/ 50 w 918"/>
                <a:gd name="T31" fmla="*/ 123 h 965"/>
                <a:gd name="T32" fmla="*/ 51 w 918"/>
                <a:gd name="T33" fmla="*/ 150 h 965"/>
                <a:gd name="T34" fmla="*/ 52 w 918"/>
                <a:gd name="T35" fmla="*/ 177 h 965"/>
                <a:gd name="T36" fmla="*/ 54 w 918"/>
                <a:gd name="T37" fmla="*/ 224 h 965"/>
                <a:gd name="T38" fmla="*/ 49 w 918"/>
                <a:gd name="T39" fmla="*/ 268 h 965"/>
                <a:gd name="T40" fmla="*/ 45 w 918"/>
                <a:gd name="T41" fmla="*/ 274 h 965"/>
                <a:gd name="T42" fmla="*/ 42 w 918"/>
                <a:gd name="T43" fmla="*/ 277 h 965"/>
                <a:gd name="T44" fmla="*/ 21 w 918"/>
                <a:gd name="T45" fmla="*/ 272 h 965"/>
                <a:gd name="T46" fmla="*/ 14 w 918"/>
                <a:gd name="T47" fmla="*/ 250 h 965"/>
                <a:gd name="T48" fmla="*/ 14 w 918"/>
                <a:gd name="T49" fmla="*/ 237 h 9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18"/>
                <a:gd name="T76" fmla="*/ 0 h 965"/>
                <a:gd name="T77" fmla="*/ 918 w 918"/>
                <a:gd name="T78" fmla="*/ 965 h 9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53" name="Group 24"/>
            <p:cNvGrpSpPr/>
            <p:nvPr/>
          </p:nvGrpSpPr>
          <p:grpSpPr bwMode="auto">
            <a:xfrm>
              <a:off x="551" y="1796"/>
              <a:ext cx="542" cy="954"/>
              <a:chOff x="551" y="1796"/>
              <a:chExt cx="542" cy="954"/>
            </a:xfrm>
          </p:grpSpPr>
          <p:sp>
            <p:nvSpPr>
              <p:cNvPr id="54" name="AutoShape 25"/>
              <p:cNvSpPr>
                <a:spLocks noChangeArrowheads="1"/>
              </p:cNvSpPr>
              <p:nvPr/>
            </p:nvSpPr>
            <p:spPr bwMode="auto">
              <a:xfrm>
                <a:off x="727" y="2492"/>
                <a:ext cx="56" cy="75"/>
              </a:xfrm>
              <a:prstGeom prst="flowChartConnector">
                <a:avLst/>
              </a:prstGeom>
              <a:solidFill>
                <a:schemeClr val="accent1"/>
              </a:solidFill>
              <a:ln w="9525">
                <a:solidFill>
                  <a:schemeClr val="tx1"/>
                </a:solidFill>
                <a:rou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zh-CN"/>
              </a:p>
            </p:txBody>
          </p:sp>
          <p:sp>
            <p:nvSpPr>
              <p:cNvPr id="55" name="AutoShape 26"/>
              <p:cNvSpPr>
                <a:spLocks noChangeArrowheads="1"/>
              </p:cNvSpPr>
              <p:nvPr/>
            </p:nvSpPr>
            <p:spPr bwMode="auto">
              <a:xfrm>
                <a:off x="651" y="2392"/>
                <a:ext cx="56" cy="75"/>
              </a:xfrm>
              <a:prstGeom prst="flowChartConnector">
                <a:avLst/>
              </a:prstGeom>
              <a:solidFill>
                <a:schemeClr val="accent1"/>
              </a:solidFill>
              <a:ln w="9525">
                <a:solidFill>
                  <a:schemeClr val="tx1"/>
                </a:solidFill>
                <a:rou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zh-CN"/>
              </a:p>
            </p:txBody>
          </p:sp>
          <p:sp>
            <p:nvSpPr>
              <p:cNvPr id="56" name="AutoShape 27"/>
              <p:cNvSpPr>
                <a:spLocks noChangeArrowheads="1"/>
              </p:cNvSpPr>
              <p:nvPr/>
            </p:nvSpPr>
            <p:spPr bwMode="auto">
              <a:xfrm>
                <a:off x="848" y="2405"/>
                <a:ext cx="56" cy="74"/>
              </a:xfrm>
              <a:prstGeom prst="flowChartConnector">
                <a:avLst/>
              </a:prstGeom>
              <a:solidFill>
                <a:schemeClr val="accent1"/>
              </a:solidFill>
              <a:ln w="9525">
                <a:solidFill>
                  <a:schemeClr val="tx1"/>
                </a:solidFill>
                <a:rou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zh-CN"/>
              </a:p>
            </p:txBody>
          </p:sp>
          <p:sp>
            <p:nvSpPr>
              <p:cNvPr id="57" name="AutoShape 28"/>
              <p:cNvSpPr>
                <a:spLocks noChangeArrowheads="1"/>
              </p:cNvSpPr>
              <p:nvPr/>
            </p:nvSpPr>
            <p:spPr bwMode="auto">
              <a:xfrm>
                <a:off x="753" y="2230"/>
                <a:ext cx="57" cy="75"/>
              </a:xfrm>
              <a:prstGeom prst="flowChartConnector">
                <a:avLst/>
              </a:prstGeom>
              <a:solidFill>
                <a:schemeClr val="accent1"/>
              </a:solidFill>
              <a:ln w="9525">
                <a:solidFill>
                  <a:schemeClr val="tx1"/>
                </a:solidFill>
                <a:rou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zh-CN"/>
              </a:p>
            </p:txBody>
          </p:sp>
          <p:sp>
            <p:nvSpPr>
              <p:cNvPr id="58" name="AutoShape 29"/>
              <p:cNvSpPr>
                <a:spLocks noChangeArrowheads="1"/>
              </p:cNvSpPr>
              <p:nvPr/>
            </p:nvSpPr>
            <p:spPr bwMode="auto">
              <a:xfrm>
                <a:off x="615" y="2508"/>
                <a:ext cx="56" cy="75"/>
              </a:xfrm>
              <a:prstGeom prst="flowChartConnector">
                <a:avLst/>
              </a:prstGeom>
              <a:solidFill>
                <a:schemeClr val="accent1"/>
              </a:solidFill>
              <a:ln w="9525">
                <a:solidFill>
                  <a:schemeClr val="tx1"/>
                </a:solidFill>
                <a:rou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zh-CN"/>
              </a:p>
            </p:txBody>
          </p:sp>
          <p:sp>
            <p:nvSpPr>
              <p:cNvPr id="59" name="AutoShape 30"/>
              <p:cNvSpPr>
                <a:spLocks noChangeArrowheads="1"/>
              </p:cNvSpPr>
              <p:nvPr/>
            </p:nvSpPr>
            <p:spPr bwMode="auto">
              <a:xfrm>
                <a:off x="669" y="2268"/>
                <a:ext cx="56" cy="75"/>
              </a:xfrm>
              <a:prstGeom prst="flowChartConnector">
                <a:avLst/>
              </a:prstGeom>
              <a:solidFill>
                <a:schemeClr val="accent1"/>
              </a:solidFill>
              <a:ln w="9525">
                <a:solidFill>
                  <a:schemeClr val="tx1"/>
                </a:solidFill>
                <a:rou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zh-CN"/>
              </a:p>
            </p:txBody>
          </p:sp>
          <p:sp>
            <p:nvSpPr>
              <p:cNvPr id="60" name="AutoShape 31"/>
              <p:cNvSpPr>
                <a:spLocks noChangeArrowheads="1"/>
              </p:cNvSpPr>
              <p:nvPr/>
            </p:nvSpPr>
            <p:spPr bwMode="auto">
              <a:xfrm>
                <a:off x="857" y="2566"/>
                <a:ext cx="56" cy="75"/>
              </a:xfrm>
              <a:prstGeom prst="flowChartConnector">
                <a:avLst/>
              </a:prstGeom>
              <a:solidFill>
                <a:schemeClr val="accent1"/>
              </a:solidFill>
              <a:ln w="9525">
                <a:solidFill>
                  <a:schemeClr val="tx1"/>
                </a:solidFill>
                <a:rou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zh-CN"/>
              </a:p>
            </p:txBody>
          </p:sp>
          <p:sp>
            <p:nvSpPr>
              <p:cNvPr id="61" name="AutoShape 32"/>
              <p:cNvSpPr>
                <a:spLocks noChangeArrowheads="1"/>
              </p:cNvSpPr>
              <p:nvPr/>
            </p:nvSpPr>
            <p:spPr bwMode="auto">
              <a:xfrm>
                <a:off x="924" y="2260"/>
                <a:ext cx="56" cy="75"/>
              </a:xfrm>
              <a:prstGeom prst="flowChartConnector">
                <a:avLst/>
              </a:prstGeom>
              <a:solidFill>
                <a:schemeClr val="accent1"/>
              </a:solidFill>
              <a:ln w="9525">
                <a:solidFill>
                  <a:schemeClr val="tx1"/>
                </a:solidFill>
                <a:rou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zh-CN"/>
              </a:p>
            </p:txBody>
          </p:sp>
          <p:sp>
            <p:nvSpPr>
              <p:cNvPr id="62" name="AutoShape 33"/>
              <p:cNvSpPr>
                <a:spLocks noChangeArrowheads="1"/>
              </p:cNvSpPr>
              <p:nvPr/>
            </p:nvSpPr>
            <p:spPr bwMode="auto">
              <a:xfrm>
                <a:off x="931" y="2092"/>
                <a:ext cx="56" cy="75"/>
              </a:xfrm>
              <a:prstGeom prst="flowChartConnector">
                <a:avLst/>
              </a:prstGeom>
              <a:solidFill>
                <a:schemeClr val="accent1"/>
              </a:solidFill>
              <a:ln w="9525">
                <a:solidFill>
                  <a:schemeClr val="tx1"/>
                </a:solidFill>
                <a:rou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zh-CN"/>
              </a:p>
            </p:txBody>
          </p:sp>
          <p:sp>
            <p:nvSpPr>
              <p:cNvPr id="63" name="AutoShape 34"/>
              <p:cNvSpPr>
                <a:spLocks noChangeArrowheads="1"/>
              </p:cNvSpPr>
              <p:nvPr/>
            </p:nvSpPr>
            <p:spPr bwMode="auto">
              <a:xfrm>
                <a:off x="881" y="1945"/>
                <a:ext cx="56" cy="75"/>
              </a:xfrm>
              <a:prstGeom prst="flowChartConnector">
                <a:avLst/>
              </a:prstGeom>
              <a:solidFill>
                <a:schemeClr val="accent1"/>
              </a:solidFill>
              <a:ln w="9525">
                <a:solidFill>
                  <a:schemeClr val="tx1"/>
                </a:solidFill>
                <a:rou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zh-CN"/>
              </a:p>
            </p:txBody>
          </p:sp>
          <p:sp>
            <p:nvSpPr>
              <p:cNvPr id="64" name="Freeform 35"/>
              <p:cNvSpPr/>
              <p:nvPr/>
            </p:nvSpPr>
            <p:spPr bwMode="auto">
              <a:xfrm>
                <a:off x="551" y="1796"/>
                <a:ext cx="542" cy="954"/>
              </a:xfrm>
              <a:custGeom>
                <a:avLst/>
                <a:gdLst>
                  <a:gd name="T0" fmla="*/ 44 w 869"/>
                  <a:gd name="T1" fmla="*/ 229 h 1173"/>
                  <a:gd name="T2" fmla="*/ 41 w 869"/>
                  <a:gd name="T3" fmla="*/ 273 h 1173"/>
                  <a:gd name="T4" fmla="*/ 39 w 869"/>
                  <a:gd name="T5" fmla="*/ 313 h 1173"/>
                  <a:gd name="T6" fmla="*/ 37 w 869"/>
                  <a:gd name="T7" fmla="*/ 329 h 1173"/>
                  <a:gd name="T8" fmla="*/ 37 w 869"/>
                  <a:gd name="T9" fmla="*/ 334 h 1173"/>
                  <a:gd name="T10" fmla="*/ 33 w 869"/>
                  <a:gd name="T11" fmla="*/ 339 h 1173"/>
                  <a:gd name="T12" fmla="*/ 17 w 869"/>
                  <a:gd name="T13" fmla="*/ 331 h 1173"/>
                  <a:gd name="T14" fmla="*/ 7 w 869"/>
                  <a:gd name="T15" fmla="*/ 310 h 1173"/>
                  <a:gd name="T16" fmla="*/ 2 w 869"/>
                  <a:gd name="T17" fmla="*/ 292 h 1173"/>
                  <a:gd name="T18" fmla="*/ 0 w 869"/>
                  <a:gd name="T19" fmla="*/ 277 h 1173"/>
                  <a:gd name="T20" fmla="*/ 4 w 869"/>
                  <a:gd name="T21" fmla="*/ 145 h 1173"/>
                  <a:gd name="T22" fmla="*/ 6 w 869"/>
                  <a:gd name="T23" fmla="*/ 68 h 1173"/>
                  <a:gd name="T24" fmla="*/ 9 w 869"/>
                  <a:gd name="T25" fmla="*/ 48 h 1173"/>
                  <a:gd name="T26" fmla="*/ 12 w 869"/>
                  <a:gd name="T27" fmla="*/ 39 h 1173"/>
                  <a:gd name="T28" fmla="*/ 18 w 869"/>
                  <a:gd name="T29" fmla="*/ 21 h 1173"/>
                  <a:gd name="T30" fmla="*/ 21 w 869"/>
                  <a:gd name="T31" fmla="*/ 13 h 1173"/>
                  <a:gd name="T32" fmla="*/ 26 w 869"/>
                  <a:gd name="T33" fmla="*/ 0 h 1173"/>
                  <a:gd name="T34" fmla="*/ 42 w 869"/>
                  <a:gd name="T35" fmla="*/ 24 h 1173"/>
                  <a:gd name="T36" fmla="*/ 47 w 869"/>
                  <a:gd name="T37" fmla="*/ 59 h 1173"/>
                  <a:gd name="T38" fmla="*/ 50 w 869"/>
                  <a:gd name="T39" fmla="*/ 73 h 1173"/>
                  <a:gd name="T40" fmla="*/ 51 w 869"/>
                  <a:gd name="T41" fmla="*/ 89 h 1173"/>
                  <a:gd name="T42" fmla="*/ 46 w 869"/>
                  <a:gd name="T43" fmla="*/ 205 h 1173"/>
                  <a:gd name="T44" fmla="*/ 44 w 869"/>
                  <a:gd name="T45" fmla="*/ 229 h 11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9"/>
                  <a:gd name="T70" fmla="*/ 0 h 1173"/>
                  <a:gd name="T71" fmla="*/ 869 w 869"/>
                  <a:gd name="T72" fmla="*/ 1173 h 11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
        <p:nvSpPr>
          <p:cNvPr id="65" name="Rectangle 36"/>
          <p:cNvSpPr>
            <a:spLocks noChangeArrowheads="1"/>
          </p:cNvSpPr>
          <p:nvPr/>
        </p:nvSpPr>
        <p:spPr bwMode="auto">
          <a:xfrm>
            <a:off x="6029204" y="2288383"/>
            <a:ext cx="3751262" cy="334803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zh-CN"/>
          </a:p>
        </p:txBody>
      </p:sp>
      <p:grpSp>
        <p:nvGrpSpPr>
          <p:cNvPr id="66" name="Group 37"/>
          <p:cNvGrpSpPr/>
          <p:nvPr/>
        </p:nvGrpSpPr>
        <p:grpSpPr bwMode="auto">
          <a:xfrm>
            <a:off x="6468941" y="2836070"/>
            <a:ext cx="2398713" cy="2214563"/>
            <a:chOff x="3302" y="2032"/>
            <a:chExt cx="1511" cy="1395"/>
          </a:xfrm>
        </p:grpSpPr>
        <p:sp>
          <p:nvSpPr>
            <p:cNvPr id="67" name="AutoShape 38"/>
            <p:cNvSpPr>
              <a:spLocks noChangeArrowheads="1"/>
            </p:cNvSpPr>
            <p:nvPr/>
          </p:nvSpPr>
          <p:spPr bwMode="auto">
            <a:xfrm>
              <a:off x="3366" y="2777"/>
              <a:ext cx="56" cy="75"/>
            </a:xfrm>
            <a:prstGeom prst="flowChartConnector">
              <a:avLst/>
            </a:prstGeom>
            <a:solidFill>
              <a:schemeClr val="accent1"/>
            </a:solidFill>
            <a:ln w="9525">
              <a:solidFill>
                <a:schemeClr val="tx1"/>
              </a:solidFill>
              <a:rou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zh-CN"/>
            </a:p>
          </p:txBody>
        </p:sp>
        <p:sp>
          <p:nvSpPr>
            <p:cNvPr id="68" name="AutoShape 39"/>
            <p:cNvSpPr>
              <a:spLocks noChangeArrowheads="1"/>
            </p:cNvSpPr>
            <p:nvPr/>
          </p:nvSpPr>
          <p:spPr bwMode="auto">
            <a:xfrm>
              <a:off x="3420" y="2537"/>
              <a:ext cx="56" cy="75"/>
            </a:xfrm>
            <a:prstGeom prst="flowChartConnector">
              <a:avLst/>
            </a:prstGeom>
            <a:solidFill>
              <a:schemeClr val="accent1"/>
            </a:solidFill>
            <a:ln w="9525">
              <a:solidFill>
                <a:schemeClr val="tx1"/>
              </a:solidFill>
              <a:rou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zh-CN"/>
            </a:p>
          </p:txBody>
        </p:sp>
        <p:sp>
          <p:nvSpPr>
            <p:cNvPr id="69" name="AutoShape 40"/>
            <p:cNvSpPr>
              <a:spLocks noChangeArrowheads="1"/>
            </p:cNvSpPr>
            <p:nvPr/>
          </p:nvSpPr>
          <p:spPr bwMode="auto">
            <a:xfrm>
              <a:off x="4360" y="2262"/>
              <a:ext cx="56" cy="75"/>
            </a:xfrm>
            <a:prstGeom prst="flowChartConnector">
              <a:avLst/>
            </a:prstGeom>
            <a:solidFill>
              <a:schemeClr val="bg1"/>
            </a:solidFill>
            <a:ln w="9525">
              <a:solidFill>
                <a:schemeClr val="tx1"/>
              </a:solidFill>
              <a:rou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zh-CN"/>
            </a:p>
          </p:txBody>
        </p:sp>
        <p:sp>
          <p:nvSpPr>
            <p:cNvPr id="70" name="AutoShape 41"/>
            <p:cNvSpPr>
              <a:spLocks noChangeArrowheads="1"/>
            </p:cNvSpPr>
            <p:nvPr/>
          </p:nvSpPr>
          <p:spPr bwMode="auto">
            <a:xfrm>
              <a:off x="4317" y="2585"/>
              <a:ext cx="56" cy="75"/>
            </a:xfrm>
            <a:prstGeom prst="flowChartConnector">
              <a:avLst/>
            </a:prstGeom>
            <a:solidFill>
              <a:schemeClr val="bg1"/>
            </a:solidFill>
            <a:ln w="9525">
              <a:solidFill>
                <a:schemeClr val="tx1"/>
              </a:solidFill>
              <a:rou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zh-CN"/>
            </a:p>
          </p:txBody>
        </p:sp>
        <p:sp>
          <p:nvSpPr>
            <p:cNvPr id="71" name="AutoShape 42"/>
            <p:cNvSpPr>
              <a:spLocks noChangeArrowheads="1"/>
            </p:cNvSpPr>
            <p:nvPr/>
          </p:nvSpPr>
          <p:spPr bwMode="auto">
            <a:xfrm>
              <a:off x="4695" y="2464"/>
              <a:ext cx="56" cy="74"/>
            </a:xfrm>
            <a:prstGeom prst="flowChartConnector">
              <a:avLst/>
            </a:prstGeom>
            <a:solidFill>
              <a:schemeClr val="bg1"/>
            </a:solidFill>
            <a:ln w="9525">
              <a:solidFill>
                <a:schemeClr val="tx1"/>
              </a:solidFill>
              <a:rou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zh-CN"/>
            </a:p>
          </p:txBody>
        </p:sp>
        <p:sp>
          <p:nvSpPr>
            <p:cNvPr id="72" name="AutoShape 43"/>
            <p:cNvSpPr>
              <a:spLocks noChangeArrowheads="1"/>
            </p:cNvSpPr>
            <p:nvPr/>
          </p:nvSpPr>
          <p:spPr bwMode="auto">
            <a:xfrm>
              <a:off x="3608" y="2835"/>
              <a:ext cx="56" cy="75"/>
            </a:xfrm>
            <a:prstGeom prst="flowChartConnector">
              <a:avLst/>
            </a:prstGeom>
            <a:solidFill>
              <a:schemeClr val="accent1"/>
            </a:solidFill>
            <a:ln w="9525">
              <a:solidFill>
                <a:schemeClr val="tx1"/>
              </a:solidFill>
              <a:rou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zh-CN"/>
            </a:p>
          </p:txBody>
        </p:sp>
        <p:sp>
          <p:nvSpPr>
            <p:cNvPr id="73" name="AutoShape 44"/>
            <p:cNvSpPr>
              <a:spLocks noChangeArrowheads="1"/>
            </p:cNvSpPr>
            <p:nvPr/>
          </p:nvSpPr>
          <p:spPr bwMode="auto">
            <a:xfrm>
              <a:off x="4037" y="3172"/>
              <a:ext cx="56" cy="75"/>
            </a:xfrm>
            <a:prstGeom prst="flowChartConnector">
              <a:avLst/>
            </a:prstGeom>
            <a:solidFill>
              <a:schemeClr val="tx2"/>
            </a:solidFill>
            <a:ln w="9525">
              <a:solidFill>
                <a:schemeClr val="tx1"/>
              </a:solidFill>
              <a:rou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zh-CN"/>
            </a:p>
          </p:txBody>
        </p:sp>
        <p:sp>
          <p:nvSpPr>
            <p:cNvPr id="74" name="AutoShape 45"/>
            <p:cNvSpPr>
              <a:spLocks noChangeArrowheads="1"/>
            </p:cNvSpPr>
            <p:nvPr/>
          </p:nvSpPr>
          <p:spPr bwMode="auto">
            <a:xfrm>
              <a:off x="4096" y="3064"/>
              <a:ext cx="56" cy="75"/>
            </a:xfrm>
            <a:prstGeom prst="flowChartConnector">
              <a:avLst/>
            </a:prstGeom>
            <a:solidFill>
              <a:schemeClr val="tx2"/>
            </a:solidFill>
            <a:ln w="9525">
              <a:solidFill>
                <a:schemeClr val="tx1"/>
              </a:solidFill>
              <a:rou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zh-CN"/>
            </a:p>
          </p:txBody>
        </p:sp>
        <p:sp>
          <p:nvSpPr>
            <p:cNvPr id="75" name="AutoShape 46"/>
            <p:cNvSpPr>
              <a:spLocks noChangeArrowheads="1"/>
            </p:cNvSpPr>
            <p:nvPr/>
          </p:nvSpPr>
          <p:spPr bwMode="auto">
            <a:xfrm>
              <a:off x="3675" y="2529"/>
              <a:ext cx="56" cy="75"/>
            </a:xfrm>
            <a:prstGeom prst="flowChartConnector">
              <a:avLst/>
            </a:prstGeom>
            <a:solidFill>
              <a:schemeClr val="accent1"/>
            </a:solidFill>
            <a:ln w="9525">
              <a:solidFill>
                <a:schemeClr val="tx1"/>
              </a:solidFill>
              <a:rou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zh-CN"/>
            </a:p>
          </p:txBody>
        </p:sp>
        <p:sp>
          <p:nvSpPr>
            <p:cNvPr id="76" name="AutoShape 47"/>
            <p:cNvSpPr>
              <a:spLocks noChangeArrowheads="1"/>
            </p:cNvSpPr>
            <p:nvPr/>
          </p:nvSpPr>
          <p:spPr bwMode="auto">
            <a:xfrm>
              <a:off x="3922" y="3021"/>
              <a:ext cx="56" cy="75"/>
            </a:xfrm>
            <a:prstGeom prst="flowChartConnector">
              <a:avLst/>
            </a:prstGeom>
            <a:solidFill>
              <a:schemeClr val="tx2"/>
            </a:solidFill>
            <a:ln w="9525">
              <a:solidFill>
                <a:schemeClr val="tx1"/>
              </a:solidFill>
              <a:rou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zh-CN"/>
            </a:p>
          </p:txBody>
        </p:sp>
        <p:sp>
          <p:nvSpPr>
            <p:cNvPr id="77" name="AutoShape 48"/>
            <p:cNvSpPr>
              <a:spLocks noChangeArrowheads="1"/>
            </p:cNvSpPr>
            <p:nvPr/>
          </p:nvSpPr>
          <p:spPr bwMode="auto">
            <a:xfrm>
              <a:off x="3682" y="2361"/>
              <a:ext cx="56" cy="75"/>
            </a:xfrm>
            <a:prstGeom prst="flowChartConnector">
              <a:avLst/>
            </a:prstGeom>
            <a:solidFill>
              <a:schemeClr val="accent1"/>
            </a:solidFill>
            <a:ln w="9525">
              <a:solidFill>
                <a:schemeClr val="tx1"/>
              </a:solidFill>
              <a:rou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zh-CN"/>
            </a:p>
          </p:txBody>
        </p:sp>
        <p:sp>
          <p:nvSpPr>
            <p:cNvPr id="78" name="AutoShape 49"/>
            <p:cNvSpPr>
              <a:spLocks noChangeArrowheads="1"/>
            </p:cNvSpPr>
            <p:nvPr/>
          </p:nvSpPr>
          <p:spPr bwMode="auto">
            <a:xfrm>
              <a:off x="4184" y="2114"/>
              <a:ext cx="56" cy="74"/>
            </a:xfrm>
            <a:prstGeom prst="flowChartConnector">
              <a:avLst/>
            </a:prstGeom>
            <a:solidFill>
              <a:schemeClr val="bg1"/>
            </a:solidFill>
            <a:ln w="9525">
              <a:solidFill>
                <a:schemeClr val="tx1"/>
              </a:solidFill>
              <a:rou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zh-CN"/>
            </a:p>
          </p:txBody>
        </p:sp>
        <p:sp>
          <p:nvSpPr>
            <p:cNvPr id="79" name="AutoShape 50"/>
            <p:cNvSpPr>
              <a:spLocks noChangeArrowheads="1"/>
            </p:cNvSpPr>
            <p:nvPr/>
          </p:nvSpPr>
          <p:spPr bwMode="auto">
            <a:xfrm>
              <a:off x="3975" y="2773"/>
              <a:ext cx="56" cy="75"/>
            </a:xfrm>
            <a:prstGeom prst="flowChartConnector">
              <a:avLst/>
            </a:prstGeom>
            <a:solidFill>
              <a:schemeClr val="tx2"/>
            </a:solidFill>
            <a:ln w="9525">
              <a:solidFill>
                <a:schemeClr val="tx1"/>
              </a:solidFill>
              <a:rou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zh-CN" altLang="zh-CN"/>
            </a:p>
          </p:txBody>
        </p:sp>
        <p:sp>
          <p:nvSpPr>
            <p:cNvPr id="80" name="Freeform 51"/>
            <p:cNvSpPr/>
            <p:nvPr/>
          </p:nvSpPr>
          <p:spPr bwMode="auto">
            <a:xfrm>
              <a:off x="4127" y="2032"/>
              <a:ext cx="686" cy="877"/>
            </a:xfrm>
            <a:custGeom>
              <a:avLst/>
              <a:gdLst>
                <a:gd name="T0" fmla="*/ 61 w 1101"/>
                <a:gd name="T1" fmla="*/ 86 h 1077"/>
                <a:gd name="T2" fmla="*/ 63 w 1101"/>
                <a:gd name="T3" fmla="*/ 141 h 1077"/>
                <a:gd name="T4" fmla="*/ 59 w 1101"/>
                <a:gd name="T5" fmla="*/ 271 h 1077"/>
                <a:gd name="T6" fmla="*/ 55 w 1101"/>
                <a:gd name="T7" fmla="*/ 304 h 1077"/>
                <a:gd name="T8" fmla="*/ 50 w 1101"/>
                <a:gd name="T9" fmla="*/ 314 h 1077"/>
                <a:gd name="T10" fmla="*/ 35 w 1101"/>
                <a:gd name="T11" fmla="*/ 304 h 1077"/>
                <a:gd name="T12" fmla="*/ 29 w 1101"/>
                <a:gd name="T13" fmla="*/ 290 h 1077"/>
                <a:gd name="T14" fmla="*/ 27 w 1101"/>
                <a:gd name="T15" fmla="*/ 287 h 1077"/>
                <a:gd name="T16" fmla="*/ 19 w 1101"/>
                <a:gd name="T17" fmla="*/ 256 h 1077"/>
                <a:gd name="T18" fmla="*/ 14 w 1101"/>
                <a:gd name="T19" fmla="*/ 234 h 1077"/>
                <a:gd name="T20" fmla="*/ 6 w 1101"/>
                <a:gd name="T21" fmla="*/ 200 h 1077"/>
                <a:gd name="T22" fmla="*/ 1 w 1101"/>
                <a:gd name="T23" fmla="*/ 131 h 1077"/>
                <a:gd name="T24" fmla="*/ 1 w 1101"/>
                <a:gd name="T25" fmla="*/ 37 h 1077"/>
                <a:gd name="T26" fmla="*/ 11 w 1101"/>
                <a:gd name="T27" fmla="*/ 6 h 1077"/>
                <a:gd name="T28" fmla="*/ 13 w 1101"/>
                <a:gd name="T29" fmla="*/ 4 h 1077"/>
                <a:gd name="T30" fmla="*/ 25 w 1101"/>
                <a:gd name="T31" fmla="*/ 9 h 1077"/>
                <a:gd name="T32" fmla="*/ 34 w 1101"/>
                <a:gd name="T33" fmla="*/ 30 h 1077"/>
                <a:gd name="T34" fmla="*/ 40 w 1101"/>
                <a:gd name="T35" fmla="*/ 51 h 1077"/>
                <a:gd name="T36" fmla="*/ 45 w 1101"/>
                <a:gd name="T37" fmla="*/ 59 h 1077"/>
                <a:gd name="T38" fmla="*/ 61 w 1101"/>
                <a:gd name="T39" fmla="*/ 86 h 10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01"/>
                <a:gd name="T61" fmla="*/ 0 h 1077"/>
                <a:gd name="T62" fmla="*/ 1101 w 1101"/>
                <a:gd name="T63" fmla="*/ 1077 h 10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1" name="Freeform 52"/>
            <p:cNvSpPr/>
            <p:nvPr/>
          </p:nvSpPr>
          <p:spPr bwMode="auto">
            <a:xfrm>
              <a:off x="3812" y="2642"/>
              <a:ext cx="573" cy="785"/>
            </a:xfrm>
            <a:custGeom>
              <a:avLst/>
              <a:gdLst>
                <a:gd name="T0" fmla="*/ 14 w 918"/>
                <a:gd name="T1" fmla="*/ 237 h 965"/>
                <a:gd name="T2" fmla="*/ 11 w 918"/>
                <a:gd name="T3" fmla="*/ 226 h 965"/>
                <a:gd name="T4" fmla="*/ 7 w 918"/>
                <a:gd name="T5" fmla="*/ 214 h 965"/>
                <a:gd name="T6" fmla="*/ 4 w 918"/>
                <a:gd name="T7" fmla="*/ 203 h 965"/>
                <a:gd name="T8" fmla="*/ 2 w 918"/>
                <a:gd name="T9" fmla="*/ 187 h 965"/>
                <a:gd name="T10" fmla="*/ 0 w 918"/>
                <a:gd name="T11" fmla="*/ 134 h 965"/>
                <a:gd name="T12" fmla="*/ 1 w 918"/>
                <a:gd name="T13" fmla="*/ 59 h 965"/>
                <a:gd name="T14" fmla="*/ 4 w 918"/>
                <a:gd name="T15" fmla="*/ 39 h 965"/>
                <a:gd name="T16" fmla="*/ 17 w 918"/>
                <a:gd name="T17" fmla="*/ 0 h 965"/>
                <a:gd name="T18" fmla="*/ 23 w 918"/>
                <a:gd name="T19" fmla="*/ 6 h 965"/>
                <a:gd name="T20" fmla="*/ 29 w 918"/>
                <a:gd name="T21" fmla="*/ 16 h 965"/>
                <a:gd name="T22" fmla="*/ 41 w 918"/>
                <a:gd name="T23" fmla="*/ 48 h 965"/>
                <a:gd name="T24" fmla="*/ 42 w 918"/>
                <a:gd name="T25" fmla="*/ 63 h 965"/>
                <a:gd name="T26" fmla="*/ 44 w 918"/>
                <a:gd name="T27" fmla="*/ 72 h 965"/>
                <a:gd name="T28" fmla="*/ 48 w 918"/>
                <a:gd name="T29" fmla="*/ 100 h 965"/>
                <a:gd name="T30" fmla="*/ 50 w 918"/>
                <a:gd name="T31" fmla="*/ 123 h 965"/>
                <a:gd name="T32" fmla="*/ 51 w 918"/>
                <a:gd name="T33" fmla="*/ 150 h 965"/>
                <a:gd name="T34" fmla="*/ 52 w 918"/>
                <a:gd name="T35" fmla="*/ 177 h 965"/>
                <a:gd name="T36" fmla="*/ 54 w 918"/>
                <a:gd name="T37" fmla="*/ 224 h 965"/>
                <a:gd name="T38" fmla="*/ 49 w 918"/>
                <a:gd name="T39" fmla="*/ 268 h 965"/>
                <a:gd name="T40" fmla="*/ 45 w 918"/>
                <a:gd name="T41" fmla="*/ 274 h 965"/>
                <a:gd name="T42" fmla="*/ 42 w 918"/>
                <a:gd name="T43" fmla="*/ 277 h 965"/>
                <a:gd name="T44" fmla="*/ 21 w 918"/>
                <a:gd name="T45" fmla="*/ 272 h 965"/>
                <a:gd name="T46" fmla="*/ 14 w 918"/>
                <a:gd name="T47" fmla="*/ 250 h 965"/>
                <a:gd name="T48" fmla="*/ 14 w 918"/>
                <a:gd name="T49" fmla="*/ 237 h 9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18"/>
                <a:gd name="T76" fmla="*/ 0 h 965"/>
                <a:gd name="T77" fmla="*/ 918 w 918"/>
                <a:gd name="T78" fmla="*/ 965 h 9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 name="Freeform 53"/>
            <p:cNvSpPr/>
            <p:nvPr/>
          </p:nvSpPr>
          <p:spPr bwMode="auto">
            <a:xfrm>
              <a:off x="3302" y="2065"/>
              <a:ext cx="542" cy="954"/>
            </a:xfrm>
            <a:custGeom>
              <a:avLst/>
              <a:gdLst>
                <a:gd name="T0" fmla="*/ 44 w 869"/>
                <a:gd name="T1" fmla="*/ 229 h 1173"/>
                <a:gd name="T2" fmla="*/ 41 w 869"/>
                <a:gd name="T3" fmla="*/ 273 h 1173"/>
                <a:gd name="T4" fmla="*/ 39 w 869"/>
                <a:gd name="T5" fmla="*/ 313 h 1173"/>
                <a:gd name="T6" fmla="*/ 37 w 869"/>
                <a:gd name="T7" fmla="*/ 329 h 1173"/>
                <a:gd name="T8" fmla="*/ 37 w 869"/>
                <a:gd name="T9" fmla="*/ 334 h 1173"/>
                <a:gd name="T10" fmla="*/ 33 w 869"/>
                <a:gd name="T11" fmla="*/ 339 h 1173"/>
                <a:gd name="T12" fmla="*/ 17 w 869"/>
                <a:gd name="T13" fmla="*/ 331 h 1173"/>
                <a:gd name="T14" fmla="*/ 7 w 869"/>
                <a:gd name="T15" fmla="*/ 310 h 1173"/>
                <a:gd name="T16" fmla="*/ 2 w 869"/>
                <a:gd name="T17" fmla="*/ 292 h 1173"/>
                <a:gd name="T18" fmla="*/ 0 w 869"/>
                <a:gd name="T19" fmla="*/ 277 h 1173"/>
                <a:gd name="T20" fmla="*/ 4 w 869"/>
                <a:gd name="T21" fmla="*/ 145 h 1173"/>
                <a:gd name="T22" fmla="*/ 6 w 869"/>
                <a:gd name="T23" fmla="*/ 68 h 1173"/>
                <a:gd name="T24" fmla="*/ 9 w 869"/>
                <a:gd name="T25" fmla="*/ 48 h 1173"/>
                <a:gd name="T26" fmla="*/ 12 w 869"/>
                <a:gd name="T27" fmla="*/ 39 h 1173"/>
                <a:gd name="T28" fmla="*/ 18 w 869"/>
                <a:gd name="T29" fmla="*/ 21 h 1173"/>
                <a:gd name="T30" fmla="*/ 21 w 869"/>
                <a:gd name="T31" fmla="*/ 13 h 1173"/>
                <a:gd name="T32" fmla="*/ 26 w 869"/>
                <a:gd name="T33" fmla="*/ 0 h 1173"/>
                <a:gd name="T34" fmla="*/ 42 w 869"/>
                <a:gd name="T35" fmla="*/ 24 h 1173"/>
                <a:gd name="T36" fmla="*/ 47 w 869"/>
                <a:gd name="T37" fmla="*/ 59 h 1173"/>
                <a:gd name="T38" fmla="*/ 50 w 869"/>
                <a:gd name="T39" fmla="*/ 73 h 1173"/>
                <a:gd name="T40" fmla="*/ 51 w 869"/>
                <a:gd name="T41" fmla="*/ 89 h 1173"/>
                <a:gd name="T42" fmla="*/ 46 w 869"/>
                <a:gd name="T43" fmla="*/ 205 h 1173"/>
                <a:gd name="T44" fmla="*/ 44 w 869"/>
                <a:gd name="T45" fmla="*/ 229 h 11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9"/>
                <a:gd name="T70" fmla="*/ 0 h 1173"/>
                <a:gd name="T71" fmla="*/ 869 w 869"/>
                <a:gd name="T72" fmla="*/ 1173 h 11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83" name="Text Box 54"/>
          <p:cNvSpPr txBox="1">
            <a:spLocks noChangeArrowheads="1"/>
          </p:cNvSpPr>
          <p:nvPr/>
        </p:nvSpPr>
        <p:spPr bwMode="auto">
          <a:xfrm>
            <a:off x="2690691" y="1507333"/>
            <a:ext cx="1470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a:latin typeface="Times New Roman" panose="02020603050405020304" pitchFamily="18" charset="0"/>
                <a:ea typeface="宋体" panose="02010600030101010101" pitchFamily="2" charset="-122"/>
              </a:rPr>
              <a:t>Raw Data </a:t>
            </a:r>
          </a:p>
        </p:txBody>
      </p:sp>
      <p:sp>
        <p:nvSpPr>
          <p:cNvPr id="84" name="Text Box 55"/>
          <p:cNvSpPr txBox="1">
            <a:spLocks noChangeArrowheads="1"/>
          </p:cNvSpPr>
          <p:nvPr/>
        </p:nvSpPr>
        <p:spPr bwMode="auto">
          <a:xfrm>
            <a:off x="6270504" y="1450183"/>
            <a:ext cx="3268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a:latin typeface="Times New Roman" panose="02020603050405020304" pitchFamily="18" charset="0"/>
                <a:ea typeface="宋体" panose="02010600030101010101" pitchFamily="2" charset="-122"/>
              </a:rPr>
              <a:t>Cluster/Stratified Sample</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sz="3600" u="sng" dirty="0"/>
              <a:t>3.4</a:t>
            </a:r>
            <a:r>
              <a:rPr lang="zh-CN" altLang="en-US" sz="3600" u="sng" dirty="0"/>
              <a:t>数据归约</a:t>
            </a:r>
            <a:r>
              <a:rPr lang="en-US" altLang="zh-CN" sz="3600" u="sng" dirty="0"/>
              <a:t>-</a:t>
            </a:r>
            <a:r>
              <a:rPr lang="zh-CN" altLang="en-US" sz="3600" u="sng" dirty="0"/>
              <a:t>分层取样</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592" y="1857330"/>
            <a:ext cx="7670800"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6"/>
          <p:cNvSpPr txBox="1">
            <a:spLocks noChangeArrowheads="1"/>
          </p:cNvSpPr>
          <p:nvPr/>
        </p:nvSpPr>
        <p:spPr bwMode="auto">
          <a:xfrm>
            <a:off x="2727490" y="6043613"/>
            <a:ext cx="6191251"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2000" dirty="0">
                <a:solidFill>
                  <a:srgbClr val="FC2602"/>
                </a:solidFill>
                <a:latin typeface="Times New Roman" panose="02020603050405020304" pitchFamily="18" charset="0"/>
                <a:ea typeface="华文楷体" pitchFamily="2" charset="-122"/>
              </a:rPr>
              <a:t>分层采样方法示意图</a:t>
            </a:r>
            <a:endParaRPr lang="zh-CN" altLang="en-US" sz="1900" dirty="0">
              <a:solidFill>
                <a:srgbClr val="FC2602"/>
              </a:solidFill>
            </a:endParaRP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3.4</a:t>
            </a:r>
            <a:r>
              <a:rPr lang="zh-CN" altLang="en-US" sz="3200" u="sng" dirty="0"/>
              <a:t>数据归约</a:t>
            </a:r>
          </a:p>
        </p:txBody>
      </p:sp>
      <p:sp>
        <p:nvSpPr>
          <p:cNvPr id="8" name="Rectangle 3"/>
          <p:cNvSpPr txBox="1">
            <a:spLocks noChangeArrowheads="1"/>
          </p:cNvSpPr>
          <p:nvPr/>
        </p:nvSpPr>
        <p:spPr bwMode="auto">
          <a:xfrm>
            <a:off x="470829" y="1209223"/>
            <a:ext cx="11379340" cy="4107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marL="0" lvl="2" indent="-342900" eaLnBrk="1" hangingPunct="1">
              <a:buClr>
                <a:srgbClr val="00B0F0"/>
              </a:buClr>
              <a:buSzPct val="80000"/>
              <a:buFont typeface="Wingdings" panose="05000000000000000000" pitchFamily="2" charset="2"/>
              <a:buChar char="p"/>
              <a:defRPr/>
            </a:pPr>
            <a:r>
              <a:rPr lang="zh-CN" altLang="en-US" sz="3200" b="1" dirty="0">
                <a:solidFill>
                  <a:srgbClr val="0070C0"/>
                </a:solidFill>
              </a:rPr>
              <a:t>数据立方体聚集</a:t>
            </a:r>
            <a:r>
              <a:rPr lang="en-US" altLang="zh-CN" dirty="0">
                <a:solidFill>
                  <a:prstClr val="black"/>
                </a:solidFill>
                <a:latin typeface="Lucida Sans Unicode" panose="020B0602030504020204"/>
                <a:ea typeface="黑体" panose="02010609060101010101" pitchFamily="49" charset="-122"/>
              </a:rPr>
              <a:t>  </a:t>
            </a:r>
          </a:p>
          <a:p>
            <a:pPr marL="0" lvl="2" indent="0" eaLnBrk="1" hangingPunct="1">
              <a:buClr>
                <a:srgbClr val="00B0F0"/>
              </a:buClr>
              <a:buSzPct val="80000"/>
              <a:buNone/>
              <a:defRPr/>
            </a:pPr>
            <a:r>
              <a:rPr lang="en-US" altLang="zh-CN" dirty="0">
                <a:solidFill>
                  <a:prstClr val="black"/>
                </a:solidFill>
                <a:latin typeface="Lucida Sans Unicode" panose="020B0602030504020204"/>
                <a:ea typeface="黑体" panose="02010609060101010101" pitchFamily="49" charset="-122"/>
              </a:rPr>
              <a:t>   </a:t>
            </a:r>
          </a:p>
          <a:p>
            <a:pPr marL="685800" lvl="1" indent="-342900" eaLnBrk="1" hangingPunct="1">
              <a:buSzPct val="80000"/>
              <a:buFont typeface="Wingdings" panose="05000000000000000000" pitchFamily="2" charset="2"/>
              <a:buChar char="Ø"/>
              <a:defRPr/>
            </a:pPr>
            <a:r>
              <a:rPr lang="zh-CN" altLang="en-US" dirty="0">
                <a:solidFill>
                  <a:prstClr val="black"/>
                </a:solidFill>
                <a:latin typeface="Lucida Sans Unicode" panose="020B0602030504020204"/>
                <a:ea typeface="黑体" panose="02010609060101010101" pitchFamily="49" charset="-122"/>
              </a:rPr>
              <a:t>一个数据立方体由维和事实组成</a:t>
            </a:r>
          </a:p>
          <a:p>
            <a:pPr marL="685800" lvl="1" indent="-342900" eaLnBrk="1" hangingPunct="1">
              <a:buSzPct val="80000"/>
              <a:buFont typeface="Wingdings" panose="05000000000000000000" pitchFamily="2" charset="2"/>
              <a:buChar char="Ø"/>
              <a:defRPr/>
            </a:pPr>
            <a:r>
              <a:rPr lang="zh-CN" altLang="en-US" dirty="0">
                <a:solidFill>
                  <a:prstClr val="black"/>
                </a:solidFill>
                <a:latin typeface="Lucida Sans Unicode" panose="020B0602030504020204"/>
                <a:ea typeface="黑体" panose="02010609060101010101" pitchFamily="49" charset="-122"/>
              </a:rPr>
              <a:t>一个数据立方体可以是</a:t>
            </a:r>
            <a:r>
              <a:rPr lang="en-US" altLang="zh-CN" dirty="0">
                <a:solidFill>
                  <a:prstClr val="black"/>
                </a:solidFill>
                <a:latin typeface="Lucida Sans Unicode" panose="020B0602030504020204"/>
                <a:ea typeface="黑体" panose="02010609060101010101" pitchFamily="49" charset="-122"/>
              </a:rPr>
              <a:t>n</a:t>
            </a:r>
            <a:r>
              <a:rPr lang="zh-CN" altLang="en-US" dirty="0">
                <a:solidFill>
                  <a:prstClr val="black"/>
                </a:solidFill>
                <a:latin typeface="Lucida Sans Unicode" panose="020B0602030504020204"/>
                <a:ea typeface="黑体" panose="02010609060101010101" pitchFamily="49" charset="-122"/>
              </a:rPr>
              <a:t>维的</a:t>
            </a:r>
          </a:p>
          <a:p>
            <a:pPr marL="685800" lvl="1" indent="-342900" eaLnBrk="1" hangingPunct="1">
              <a:buSzPct val="80000"/>
              <a:buFont typeface="Wingdings" panose="05000000000000000000" pitchFamily="2" charset="2"/>
              <a:buChar char="Ø"/>
              <a:defRPr/>
            </a:pPr>
            <a:r>
              <a:rPr lang="zh-CN" altLang="en-US" dirty="0">
                <a:solidFill>
                  <a:prstClr val="black"/>
                </a:solidFill>
                <a:latin typeface="Lucida Sans Unicode" panose="020B0602030504020204"/>
                <a:ea typeface="黑体" panose="02010609060101010101" pitchFamily="49" charset="-122"/>
              </a:rPr>
              <a:t>对数据立方体聚集就是去掉一维，变为</a:t>
            </a:r>
            <a:r>
              <a:rPr lang="en-US" altLang="zh-CN" dirty="0">
                <a:solidFill>
                  <a:prstClr val="black"/>
                </a:solidFill>
                <a:latin typeface="Lucida Sans Unicode" panose="020B0602030504020204"/>
                <a:ea typeface="黑体" panose="02010609060101010101" pitchFamily="49" charset="-122"/>
              </a:rPr>
              <a:t>n-1</a:t>
            </a:r>
            <a:r>
              <a:rPr lang="zh-CN" altLang="en-US" dirty="0">
                <a:solidFill>
                  <a:prstClr val="black"/>
                </a:solidFill>
                <a:latin typeface="Lucida Sans Unicode" panose="020B0602030504020204"/>
                <a:ea typeface="黑体" panose="02010609060101010101" pitchFamily="49" charset="-122"/>
              </a:rPr>
              <a:t>维立方体，依此类推</a:t>
            </a:r>
          </a:p>
          <a:p>
            <a:pPr marL="742950" lvl="2" indent="0" eaLnBrk="1" hangingPunct="1">
              <a:buSzPct val="80000"/>
              <a:buNone/>
              <a:defRPr/>
            </a:pPr>
            <a:endParaRPr lang="en-US" altLang="zh-CN" dirty="0">
              <a:solidFill>
                <a:prstClr val="black"/>
              </a:solidFill>
              <a:latin typeface="Lucida Sans Unicode" panose="020B0602030504020204"/>
              <a:ea typeface="黑体" panose="02010609060101010101" pitchFamily="49" charset="-122"/>
            </a:endParaRPr>
          </a:p>
          <a:p>
            <a:pPr marL="0" lvl="1" indent="0" eaLnBrk="1" hangingPunct="1">
              <a:buNone/>
              <a:defRPr/>
            </a:pPr>
            <a:endParaRPr lang="en-US" altLang="zh-CN" dirty="0">
              <a:solidFill>
                <a:prstClr val="black"/>
              </a:solidFill>
              <a:latin typeface="Lucida Sans Unicode" panose="020B0602030504020204"/>
              <a:ea typeface="黑体" panose="02010609060101010101" pitchFamily="49" charset="-122"/>
            </a:endParaRPr>
          </a:p>
        </p:txBody>
      </p:sp>
      <p:sp>
        <p:nvSpPr>
          <p:cNvPr id="4" name="Text Box 4"/>
          <p:cNvSpPr txBox="1">
            <a:spLocks noChangeArrowheads="1"/>
          </p:cNvSpPr>
          <p:nvPr/>
        </p:nvSpPr>
        <p:spPr bwMode="auto">
          <a:xfrm>
            <a:off x="3037788" y="3463304"/>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zh-CN" altLang="zh-CN" sz="1400" b="1">
              <a:latin typeface="Arial" panose="020B0604020202020204" pitchFamily="34" charset="0"/>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3.1 </a:t>
            </a:r>
            <a:r>
              <a:rPr lang="zh-CN" altLang="en-US" sz="3200" u="sng" dirty="0"/>
              <a:t>为什么数据需要预处理</a:t>
            </a:r>
          </a:p>
        </p:txBody>
      </p:sp>
      <p:sp>
        <p:nvSpPr>
          <p:cNvPr id="8" name="Rectangle 3"/>
          <p:cNvSpPr txBox="1">
            <a:spLocks noChangeArrowheads="1"/>
          </p:cNvSpPr>
          <p:nvPr/>
        </p:nvSpPr>
        <p:spPr bwMode="auto">
          <a:xfrm>
            <a:off x="724676" y="1247016"/>
            <a:ext cx="11021122" cy="5610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marL="0" lvl="2" indent="-342900" eaLnBrk="1" hangingPunct="1">
              <a:buClr>
                <a:srgbClr val="00B0F0"/>
              </a:buClr>
              <a:buSzPct val="80000"/>
              <a:buFont typeface="Wingdings" panose="05000000000000000000" pitchFamily="2" charset="2"/>
              <a:buChar char="p"/>
              <a:defRPr/>
            </a:pPr>
            <a:r>
              <a:rPr lang="zh-CN" altLang="en-US" sz="2800" b="1" dirty="0">
                <a:solidFill>
                  <a:srgbClr val="0070C0"/>
                </a:solidFill>
              </a:rPr>
              <a:t>数据预处理的主要任务</a:t>
            </a:r>
            <a:endParaRPr lang="en-US" altLang="zh-CN" sz="2800" b="1" dirty="0">
              <a:solidFill>
                <a:srgbClr val="0070C0"/>
              </a:solidFill>
            </a:endParaRPr>
          </a:p>
          <a:p>
            <a:pPr marL="735965" lvl="1" indent="-342900" eaLnBrk="1" fontAlgn="auto" hangingPunct="1">
              <a:spcBef>
                <a:spcPts val="325"/>
              </a:spcBef>
              <a:spcAft>
                <a:spcPts val="0"/>
              </a:spcAft>
              <a:buClr>
                <a:srgbClr val="2DA2BF"/>
              </a:buClr>
              <a:buSzTx/>
              <a:buFont typeface="Wingdings" panose="05000000000000000000" pitchFamily="2" charset="2"/>
              <a:buChar char="Ø"/>
              <a:defRPr/>
            </a:pPr>
            <a:r>
              <a:rPr lang="zh-CN" altLang="en-US" sz="2400" dirty="0">
                <a:solidFill>
                  <a:prstClr val="black"/>
                </a:solidFill>
                <a:latin typeface="Lucida Sans Unicode" panose="020B0602030504020204"/>
                <a:ea typeface="黑体" panose="02010609060101010101" pitchFamily="49" charset="-122"/>
              </a:rPr>
              <a:t>数据清理</a:t>
            </a:r>
            <a:endParaRPr lang="en-US" altLang="zh-CN" sz="2400" dirty="0">
              <a:solidFill>
                <a:prstClr val="black"/>
              </a:solidFill>
              <a:latin typeface="Lucida Sans Unicode" panose="020B0602030504020204"/>
              <a:ea typeface="黑体" panose="02010609060101010101" pitchFamily="49" charset="-122"/>
            </a:endParaRPr>
          </a:p>
          <a:p>
            <a:pPr marL="393065" lvl="1" indent="0" eaLnBrk="1" fontAlgn="auto" hangingPunct="1">
              <a:spcBef>
                <a:spcPts val="325"/>
              </a:spcBef>
              <a:spcAft>
                <a:spcPts val="0"/>
              </a:spcAft>
              <a:buClr>
                <a:srgbClr val="2DA2BF"/>
              </a:buClr>
              <a:buSzTx/>
              <a:buNone/>
              <a:defRPr/>
            </a:pPr>
            <a:r>
              <a:rPr lang="en-US" altLang="zh-CN" sz="2400" dirty="0">
                <a:solidFill>
                  <a:prstClr val="black"/>
                </a:solidFill>
                <a:latin typeface="Lucida Sans Unicode" panose="020B0602030504020204"/>
                <a:ea typeface="黑体" panose="02010609060101010101" pitchFamily="49" charset="-122"/>
              </a:rPr>
              <a:t>	</a:t>
            </a:r>
            <a:r>
              <a:rPr lang="zh-CN" altLang="en-US" sz="2400" dirty="0">
                <a:solidFill>
                  <a:srgbClr val="0070C0"/>
                </a:solidFill>
                <a:latin typeface="Lucida Sans Unicode" panose="020B0602030504020204"/>
                <a:ea typeface="黑体" panose="02010609060101010101" pitchFamily="49" charset="-122"/>
              </a:rPr>
              <a:t>填充缺失值，平滑噪声数据，识别并删除孤立点，解决不一致问题</a:t>
            </a:r>
          </a:p>
          <a:p>
            <a:pPr marL="393065" lvl="1" indent="0" eaLnBrk="1" fontAlgn="auto" hangingPunct="1">
              <a:spcBef>
                <a:spcPts val="325"/>
              </a:spcBef>
              <a:spcAft>
                <a:spcPts val="0"/>
              </a:spcAft>
              <a:buClr>
                <a:srgbClr val="2DA2BF"/>
              </a:buClr>
              <a:buSzTx/>
              <a:buNone/>
              <a:defRPr/>
            </a:pPr>
            <a:endParaRPr lang="zh-CN" altLang="en-US" sz="2400" dirty="0">
              <a:solidFill>
                <a:prstClr val="black"/>
              </a:solidFill>
              <a:latin typeface="Lucida Sans Unicode" panose="020B0602030504020204"/>
              <a:ea typeface="黑体" panose="02010609060101010101" pitchFamily="49" charset="-122"/>
            </a:endParaRPr>
          </a:p>
          <a:p>
            <a:pPr marL="735965" lvl="1" indent="-342900" eaLnBrk="1" fontAlgn="auto" hangingPunct="1">
              <a:spcBef>
                <a:spcPts val="325"/>
              </a:spcBef>
              <a:spcAft>
                <a:spcPts val="0"/>
              </a:spcAft>
              <a:buClr>
                <a:srgbClr val="2DA2BF"/>
              </a:buClr>
              <a:buSzTx/>
              <a:buFont typeface="Wingdings" panose="05000000000000000000" pitchFamily="2" charset="2"/>
              <a:buChar char="Ø"/>
              <a:defRPr/>
            </a:pPr>
            <a:r>
              <a:rPr lang="zh-CN" altLang="en-US" sz="2400" dirty="0">
                <a:solidFill>
                  <a:prstClr val="black"/>
                </a:solidFill>
                <a:latin typeface="Lucida Sans Unicode" panose="020B0602030504020204"/>
                <a:ea typeface="黑体" panose="02010609060101010101" pitchFamily="49" charset="-122"/>
              </a:rPr>
              <a:t>数据集成</a:t>
            </a:r>
            <a:endParaRPr lang="en-US" altLang="zh-CN" sz="2400" dirty="0">
              <a:solidFill>
                <a:prstClr val="black"/>
              </a:solidFill>
              <a:latin typeface="Lucida Sans Unicode" panose="020B0602030504020204"/>
              <a:ea typeface="黑体" panose="02010609060101010101" pitchFamily="49" charset="-122"/>
            </a:endParaRPr>
          </a:p>
          <a:p>
            <a:pPr marL="393065" lvl="1" indent="0" eaLnBrk="1" fontAlgn="auto" hangingPunct="1">
              <a:spcBef>
                <a:spcPts val="325"/>
              </a:spcBef>
              <a:spcAft>
                <a:spcPts val="0"/>
              </a:spcAft>
              <a:buClr>
                <a:srgbClr val="2DA2BF"/>
              </a:buClr>
              <a:buSzTx/>
              <a:buNone/>
              <a:defRPr/>
            </a:pPr>
            <a:r>
              <a:rPr lang="en-US" altLang="zh-CN" sz="2400" dirty="0">
                <a:solidFill>
                  <a:prstClr val="black"/>
                </a:solidFill>
                <a:latin typeface="Lucida Sans Unicode" panose="020B0602030504020204"/>
                <a:ea typeface="黑体" panose="02010609060101010101" pitchFamily="49" charset="-122"/>
              </a:rPr>
              <a:t>	</a:t>
            </a:r>
            <a:r>
              <a:rPr lang="zh-CN" altLang="en-US" sz="2400" dirty="0">
                <a:solidFill>
                  <a:srgbClr val="0070C0"/>
                </a:solidFill>
                <a:latin typeface="Lucida Sans Unicode" panose="020B0602030504020204"/>
                <a:ea typeface="黑体" panose="02010609060101010101" pitchFamily="49" charset="-122"/>
              </a:rPr>
              <a:t>将多个数据库或数据文件进行集成</a:t>
            </a:r>
          </a:p>
          <a:p>
            <a:pPr marL="393065" lvl="1" indent="0" eaLnBrk="1" fontAlgn="auto" hangingPunct="1">
              <a:spcBef>
                <a:spcPts val="325"/>
              </a:spcBef>
              <a:spcAft>
                <a:spcPts val="0"/>
              </a:spcAft>
              <a:buClr>
                <a:srgbClr val="2DA2BF"/>
              </a:buClr>
              <a:buSzTx/>
              <a:buNone/>
              <a:defRPr/>
            </a:pPr>
            <a:endParaRPr lang="zh-CN" altLang="en-US" sz="2400" dirty="0">
              <a:solidFill>
                <a:prstClr val="black"/>
              </a:solidFill>
              <a:latin typeface="Lucida Sans Unicode" panose="020B0602030504020204"/>
              <a:ea typeface="黑体" panose="02010609060101010101" pitchFamily="49" charset="-122"/>
            </a:endParaRPr>
          </a:p>
          <a:p>
            <a:pPr marL="735965" lvl="1" indent="-342900" eaLnBrk="1" fontAlgn="auto" hangingPunct="1">
              <a:spcBef>
                <a:spcPts val="325"/>
              </a:spcBef>
              <a:spcAft>
                <a:spcPts val="0"/>
              </a:spcAft>
              <a:buClr>
                <a:srgbClr val="2DA2BF"/>
              </a:buClr>
              <a:buSzTx/>
              <a:buFont typeface="Wingdings" panose="05000000000000000000" pitchFamily="2" charset="2"/>
              <a:buChar char="Ø"/>
              <a:defRPr/>
            </a:pPr>
            <a:r>
              <a:rPr lang="zh-CN" altLang="en-US" sz="2400">
                <a:solidFill>
                  <a:prstClr val="black"/>
                </a:solidFill>
                <a:latin typeface="Lucida Sans Unicode" panose="020B0602030504020204"/>
                <a:ea typeface="黑体" panose="02010609060101010101" pitchFamily="49" charset="-122"/>
              </a:rPr>
              <a:t>数据归约</a:t>
            </a:r>
            <a:endParaRPr lang="en-US" altLang="zh-CN" sz="2400" dirty="0">
              <a:solidFill>
                <a:prstClr val="black"/>
              </a:solidFill>
              <a:latin typeface="Lucida Sans Unicode" panose="020B0602030504020204"/>
              <a:ea typeface="黑体" panose="02010609060101010101" pitchFamily="49" charset="-122"/>
            </a:endParaRPr>
          </a:p>
          <a:p>
            <a:pPr marL="393065" lvl="1" indent="0" eaLnBrk="1" fontAlgn="auto" hangingPunct="1">
              <a:spcBef>
                <a:spcPts val="325"/>
              </a:spcBef>
              <a:spcAft>
                <a:spcPts val="0"/>
              </a:spcAft>
              <a:buClr>
                <a:srgbClr val="2DA2BF"/>
              </a:buClr>
              <a:buSzTx/>
              <a:buNone/>
              <a:defRPr/>
            </a:pPr>
            <a:r>
              <a:rPr lang="en-US" altLang="zh-CN" sz="2400" dirty="0">
                <a:solidFill>
                  <a:prstClr val="black"/>
                </a:solidFill>
                <a:latin typeface="Lucida Sans Unicode" panose="020B0602030504020204"/>
                <a:ea typeface="黑体" panose="02010609060101010101" pitchFamily="49" charset="-122"/>
              </a:rPr>
              <a:t>	</a:t>
            </a:r>
            <a:r>
              <a:rPr lang="zh-CN" altLang="en-US" sz="2400" dirty="0">
                <a:solidFill>
                  <a:srgbClr val="0070C0"/>
                </a:solidFill>
                <a:latin typeface="Lucida Sans Unicode" panose="020B0602030504020204"/>
                <a:ea typeface="黑体" panose="02010609060101010101" pitchFamily="49" charset="-122"/>
              </a:rPr>
              <a:t>在取得相同结果的条件下，减少特征数量</a:t>
            </a:r>
          </a:p>
          <a:p>
            <a:pPr marL="393065" lvl="1" indent="0" eaLnBrk="1" fontAlgn="auto" hangingPunct="1">
              <a:spcBef>
                <a:spcPts val="325"/>
              </a:spcBef>
              <a:spcAft>
                <a:spcPts val="0"/>
              </a:spcAft>
              <a:buClr>
                <a:srgbClr val="2DA2BF"/>
              </a:buClr>
              <a:buSzTx/>
              <a:buNone/>
              <a:defRPr/>
            </a:pPr>
            <a:endParaRPr lang="en-US" altLang="zh-CN" sz="2400" dirty="0">
              <a:solidFill>
                <a:prstClr val="black"/>
              </a:solidFill>
              <a:latin typeface="Lucida Sans Unicode" panose="020B0602030504020204"/>
              <a:ea typeface="黑体" panose="02010609060101010101" pitchFamily="49" charset="-122"/>
            </a:endParaRPr>
          </a:p>
          <a:p>
            <a:pPr marL="735965" lvl="1" indent="-342900" eaLnBrk="1" fontAlgn="auto" hangingPunct="1">
              <a:spcBef>
                <a:spcPts val="325"/>
              </a:spcBef>
              <a:spcAft>
                <a:spcPts val="0"/>
              </a:spcAft>
              <a:buClr>
                <a:srgbClr val="2DA2BF"/>
              </a:buClr>
              <a:buSzTx/>
              <a:buFont typeface="Wingdings" panose="05000000000000000000" pitchFamily="2" charset="2"/>
              <a:buChar char="Ø"/>
              <a:defRPr/>
            </a:pPr>
            <a:r>
              <a:rPr lang="zh-CN" altLang="en-US" sz="2400" dirty="0">
                <a:solidFill>
                  <a:prstClr val="black"/>
                </a:solidFill>
                <a:latin typeface="Lucida Sans Unicode" panose="020B0602030504020204"/>
                <a:ea typeface="黑体" panose="02010609060101010101" pitchFamily="49" charset="-122"/>
              </a:rPr>
              <a:t>数据变换</a:t>
            </a:r>
          </a:p>
          <a:p>
            <a:pPr marL="393065" lvl="1" indent="0" eaLnBrk="1" fontAlgn="auto" hangingPunct="1">
              <a:spcBef>
                <a:spcPts val="325"/>
              </a:spcBef>
              <a:spcAft>
                <a:spcPts val="0"/>
              </a:spcAft>
              <a:buClr>
                <a:srgbClr val="2DA2BF"/>
              </a:buClr>
              <a:buSzTx/>
              <a:buNone/>
              <a:defRPr/>
            </a:pPr>
            <a:r>
              <a:rPr lang="en-US" altLang="zh-CN" sz="2000" dirty="0">
                <a:solidFill>
                  <a:prstClr val="black"/>
                </a:solidFill>
                <a:latin typeface="Lucida Sans Unicode" panose="020B0602030504020204"/>
                <a:ea typeface="黑体" panose="02010609060101010101" pitchFamily="49" charset="-122"/>
              </a:rPr>
              <a:t>	</a:t>
            </a:r>
            <a:r>
              <a:rPr lang="zh-CN" altLang="en-US" sz="2400" dirty="0">
                <a:solidFill>
                  <a:srgbClr val="0070C0"/>
                </a:solidFill>
                <a:latin typeface="Lucida Sans Unicode" panose="020B0602030504020204"/>
                <a:ea typeface="黑体" panose="02010609060101010101" pitchFamily="49" charset="-122"/>
              </a:rPr>
              <a:t>数据格式、取值区间等的标准化</a:t>
            </a:r>
          </a:p>
          <a:p>
            <a:pPr marL="0" lvl="2" indent="0" eaLnBrk="1" fontAlgn="auto" hangingPunct="1">
              <a:spcBef>
                <a:spcPts val="350"/>
              </a:spcBef>
              <a:spcAft>
                <a:spcPts val="0"/>
              </a:spcAft>
              <a:buClr>
                <a:srgbClr val="DA1F28"/>
              </a:buClr>
              <a:buSzPct val="100000"/>
              <a:buNone/>
              <a:defRPr/>
            </a:pPr>
            <a:endParaRPr lang="en-US" altLang="zh-CN" sz="2000" dirty="0">
              <a:solidFill>
                <a:prstClr val="black"/>
              </a:solidFill>
              <a:latin typeface="Lucida Sans Unicode" panose="020B0602030504020204"/>
              <a:ea typeface="黑体" panose="02010609060101010101" pitchFamily="49" charset="-122"/>
            </a:endParaRP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3.4</a:t>
            </a:r>
            <a:r>
              <a:rPr lang="zh-CN" altLang="en-US" sz="3200" u="sng" dirty="0"/>
              <a:t>数据归约</a:t>
            </a:r>
          </a:p>
        </p:txBody>
      </p:sp>
      <p:sp>
        <p:nvSpPr>
          <p:cNvPr id="8" name="Rectangle 3"/>
          <p:cNvSpPr txBox="1">
            <a:spLocks noChangeArrowheads="1"/>
          </p:cNvSpPr>
          <p:nvPr/>
        </p:nvSpPr>
        <p:spPr bwMode="auto">
          <a:xfrm>
            <a:off x="470829" y="1209222"/>
            <a:ext cx="11379340" cy="5408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marL="0" lvl="2" indent="-342900" eaLnBrk="1" hangingPunct="1">
              <a:buClr>
                <a:srgbClr val="00B0F0"/>
              </a:buClr>
              <a:buSzPct val="80000"/>
              <a:buFont typeface="Wingdings" panose="05000000000000000000" pitchFamily="2" charset="2"/>
              <a:buChar char="p"/>
              <a:defRPr/>
            </a:pPr>
            <a:r>
              <a:rPr lang="zh-CN" altLang="en-US" sz="2800" b="1" dirty="0">
                <a:solidFill>
                  <a:srgbClr val="0070C0"/>
                </a:solidFill>
              </a:rPr>
              <a:t>数据立方体聚集</a:t>
            </a:r>
            <a:r>
              <a:rPr lang="en-US" altLang="zh-CN" sz="2000" dirty="0">
                <a:solidFill>
                  <a:prstClr val="black"/>
                </a:solidFill>
                <a:latin typeface="Lucida Sans Unicode" panose="020B0602030504020204"/>
                <a:ea typeface="黑体" panose="02010609060101010101" pitchFamily="49" charset="-122"/>
              </a:rPr>
              <a:t>     </a:t>
            </a:r>
          </a:p>
          <a:p>
            <a:pPr marL="342900" lvl="1" indent="0" eaLnBrk="1" hangingPunct="1">
              <a:buSzPct val="80000"/>
              <a:buNone/>
              <a:defRPr/>
            </a:pPr>
            <a:r>
              <a:rPr lang="zh-CN" altLang="en-US" sz="2400" dirty="0">
                <a:solidFill>
                  <a:prstClr val="black"/>
                </a:solidFill>
                <a:latin typeface="Lucida Sans Unicode" panose="020B0602030504020204"/>
                <a:ea typeface="黑体" panose="02010609060101010101" pitchFamily="49" charset="-122"/>
              </a:rPr>
              <a:t>如果挖掘时感兴趣的是年度的总销售量，不关心每个省份的销售量，可以进行聚集，得到</a:t>
            </a:r>
            <a:r>
              <a:rPr lang="en-US" altLang="zh-CN" sz="2400" dirty="0">
                <a:solidFill>
                  <a:prstClr val="black"/>
                </a:solidFill>
                <a:latin typeface="Lucida Sans Unicode" panose="020B0602030504020204"/>
                <a:ea typeface="黑体" panose="02010609060101010101" pitchFamily="49" charset="-122"/>
              </a:rPr>
              <a:t>2</a:t>
            </a:r>
            <a:r>
              <a:rPr lang="zh-CN" altLang="en-US" sz="2400" dirty="0">
                <a:solidFill>
                  <a:prstClr val="black"/>
                </a:solidFill>
                <a:latin typeface="Lucida Sans Unicode" panose="020B0602030504020204"/>
                <a:ea typeface="黑体" panose="02010609060101010101" pitchFamily="49" charset="-122"/>
              </a:rPr>
              <a:t>维数据立方体</a:t>
            </a:r>
          </a:p>
          <a:p>
            <a:pPr marL="742950" lvl="2" indent="0" eaLnBrk="1" hangingPunct="1">
              <a:buSzPct val="80000"/>
              <a:buNone/>
              <a:defRPr/>
            </a:pPr>
            <a:endParaRPr lang="en-US" altLang="zh-CN" sz="2000" dirty="0">
              <a:solidFill>
                <a:prstClr val="black"/>
              </a:solidFill>
              <a:latin typeface="Lucida Sans Unicode" panose="020B0602030504020204"/>
              <a:ea typeface="黑体" panose="02010609060101010101" pitchFamily="49" charset="-122"/>
            </a:endParaRPr>
          </a:p>
          <a:p>
            <a:pPr marL="0" lvl="1" indent="0" eaLnBrk="1" hangingPunct="1">
              <a:buNone/>
              <a:defRPr/>
            </a:pPr>
            <a:endParaRPr lang="en-US" altLang="zh-CN" sz="2000" dirty="0">
              <a:solidFill>
                <a:prstClr val="black"/>
              </a:solidFill>
              <a:latin typeface="Lucida Sans Unicode" panose="020B0602030504020204"/>
              <a:ea typeface="黑体" panose="02010609060101010101" pitchFamily="49" charset="-122"/>
            </a:endParaRPr>
          </a:p>
        </p:txBody>
      </p:sp>
      <p:sp>
        <p:nvSpPr>
          <p:cNvPr id="4" name="Text Box 4"/>
          <p:cNvSpPr txBox="1">
            <a:spLocks noChangeArrowheads="1"/>
          </p:cNvSpPr>
          <p:nvPr/>
        </p:nvSpPr>
        <p:spPr bwMode="auto">
          <a:xfrm>
            <a:off x="3037788" y="3463304"/>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zh-CN" altLang="zh-CN" sz="1400" b="1">
              <a:latin typeface="Arial" panose="020B0604020202020204" pitchFamily="34" charset="0"/>
            </a:endParaRPr>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554" y="2723167"/>
            <a:ext cx="5076825"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0499" y="3210530"/>
            <a:ext cx="5219700" cy="328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3.4</a:t>
            </a:r>
            <a:r>
              <a:rPr lang="zh-CN" altLang="en-US" sz="3200" u="sng" dirty="0"/>
              <a:t>数据归约</a:t>
            </a:r>
          </a:p>
        </p:txBody>
      </p:sp>
      <p:sp>
        <p:nvSpPr>
          <p:cNvPr id="8" name="Rectangle 3"/>
          <p:cNvSpPr txBox="1">
            <a:spLocks noChangeArrowheads="1"/>
          </p:cNvSpPr>
          <p:nvPr/>
        </p:nvSpPr>
        <p:spPr bwMode="auto">
          <a:xfrm>
            <a:off x="367134" y="1209223"/>
            <a:ext cx="11379340" cy="4107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marL="0" lvl="2" indent="-342900" eaLnBrk="1" hangingPunct="1">
              <a:buClr>
                <a:srgbClr val="00B0F0"/>
              </a:buClr>
              <a:buSzPct val="80000"/>
              <a:buFont typeface="Wingdings" panose="05000000000000000000" pitchFamily="2" charset="2"/>
              <a:buChar char="p"/>
              <a:defRPr/>
            </a:pPr>
            <a:r>
              <a:rPr lang="zh-CN" altLang="en-US" sz="3200" b="1" dirty="0">
                <a:solidFill>
                  <a:srgbClr val="0070C0"/>
                </a:solidFill>
              </a:rPr>
              <a:t>数据压缩</a:t>
            </a:r>
            <a:r>
              <a:rPr lang="en-US" altLang="zh-CN" dirty="0">
                <a:solidFill>
                  <a:prstClr val="black"/>
                </a:solidFill>
                <a:latin typeface="Lucida Sans Unicode" panose="020B0602030504020204"/>
                <a:ea typeface="黑体" panose="02010609060101010101" pitchFamily="49" charset="-122"/>
              </a:rPr>
              <a:t>     </a:t>
            </a:r>
          </a:p>
          <a:p>
            <a:pPr lvl="1" eaLnBrk="1" hangingPunct="1">
              <a:lnSpc>
                <a:spcPct val="90000"/>
              </a:lnSpc>
            </a:pPr>
            <a:r>
              <a:rPr lang="zh-CN" altLang="en-US" sz="3200" dirty="0"/>
              <a:t>用数据编码或者变换，得到原始数据的压缩表示</a:t>
            </a:r>
          </a:p>
          <a:p>
            <a:pPr lvl="1" eaLnBrk="1" hangingPunct="1">
              <a:lnSpc>
                <a:spcPct val="90000"/>
              </a:lnSpc>
            </a:pPr>
            <a:r>
              <a:rPr lang="zh-CN" altLang="en-US" sz="3200" dirty="0"/>
              <a:t>分无损压缩和有损压缩</a:t>
            </a:r>
          </a:p>
          <a:p>
            <a:pPr lvl="1" eaLnBrk="1" hangingPunct="1">
              <a:lnSpc>
                <a:spcPct val="90000"/>
              </a:lnSpc>
            </a:pPr>
            <a:r>
              <a:rPr lang="zh-CN" altLang="en-US" sz="3200" dirty="0"/>
              <a:t>无损</a:t>
            </a:r>
          </a:p>
          <a:p>
            <a:pPr lvl="2" eaLnBrk="1" hangingPunct="1">
              <a:lnSpc>
                <a:spcPct val="90000"/>
              </a:lnSpc>
            </a:pPr>
            <a:r>
              <a:rPr lang="zh-CN" altLang="en-US" sz="2800" dirty="0"/>
              <a:t>基于熵的编码方法，例如：压缩文件</a:t>
            </a:r>
          </a:p>
          <a:p>
            <a:pPr lvl="1" eaLnBrk="1" hangingPunct="1">
              <a:lnSpc>
                <a:spcPct val="90000"/>
              </a:lnSpc>
            </a:pPr>
            <a:r>
              <a:rPr lang="zh-CN" altLang="en-US" sz="3200" dirty="0"/>
              <a:t>有损</a:t>
            </a:r>
          </a:p>
          <a:p>
            <a:pPr lvl="2" eaLnBrk="1" hangingPunct="1">
              <a:lnSpc>
                <a:spcPct val="90000"/>
              </a:lnSpc>
            </a:pPr>
            <a:r>
              <a:rPr lang="zh-CN" altLang="en-US" sz="2800" dirty="0"/>
              <a:t>主成分分析法：将分散在一组变量上的信息集中到某几个综合指标（主成分）上的探索性统计分析方法，创建一个由具有“最主要特征”的向量组成的集合来替换原数据，把原数据映射到一个较小的空间，实现数据压缩</a:t>
            </a:r>
            <a:endParaRPr lang="en-US" altLang="zh-CN" sz="2800" dirty="0"/>
          </a:p>
          <a:p>
            <a:pPr marL="742950" lvl="2" indent="0" eaLnBrk="1" hangingPunct="1">
              <a:buSzPct val="80000"/>
              <a:buNone/>
              <a:defRPr/>
            </a:pPr>
            <a:endParaRPr lang="en-US" altLang="zh-CN" dirty="0">
              <a:solidFill>
                <a:prstClr val="black"/>
              </a:solidFill>
              <a:latin typeface="Lucida Sans Unicode" panose="020B0602030504020204"/>
              <a:ea typeface="黑体" panose="02010609060101010101" pitchFamily="49" charset="-122"/>
            </a:endParaRPr>
          </a:p>
          <a:p>
            <a:pPr marL="0" lvl="1" indent="0" eaLnBrk="1" hangingPunct="1">
              <a:buNone/>
              <a:defRPr/>
            </a:pPr>
            <a:endParaRPr lang="en-US" altLang="zh-CN" dirty="0">
              <a:solidFill>
                <a:prstClr val="black"/>
              </a:solidFill>
              <a:latin typeface="Lucida Sans Unicode" panose="020B0602030504020204"/>
              <a:ea typeface="黑体" panose="02010609060101010101" pitchFamily="49" charset="-122"/>
            </a:endParaRPr>
          </a:p>
        </p:txBody>
      </p:sp>
      <p:sp>
        <p:nvSpPr>
          <p:cNvPr id="4" name="Text Box 4"/>
          <p:cNvSpPr txBox="1">
            <a:spLocks noChangeArrowheads="1"/>
          </p:cNvSpPr>
          <p:nvPr/>
        </p:nvSpPr>
        <p:spPr bwMode="auto">
          <a:xfrm>
            <a:off x="3037788" y="3463304"/>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zh-CN" altLang="zh-CN" sz="1400" b="1">
              <a:latin typeface="Arial" panose="020B0604020202020204" pitchFamily="34" charset="0"/>
            </a:endParaRP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3.4</a:t>
            </a:r>
            <a:r>
              <a:rPr lang="zh-CN" altLang="en-US" sz="3200" u="sng" dirty="0"/>
              <a:t>数据归约</a:t>
            </a:r>
          </a:p>
        </p:txBody>
      </p:sp>
      <p:sp>
        <p:nvSpPr>
          <p:cNvPr id="4" name="Text Box 4"/>
          <p:cNvSpPr txBox="1">
            <a:spLocks noChangeArrowheads="1"/>
          </p:cNvSpPr>
          <p:nvPr/>
        </p:nvSpPr>
        <p:spPr bwMode="auto">
          <a:xfrm>
            <a:off x="3037788" y="3463304"/>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zh-CN" altLang="zh-CN" sz="1400" b="1">
              <a:latin typeface="Arial" panose="020B0604020202020204" pitchFamily="34" charset="0"/>
            </a:endParaRPr>
          </a:p>
        </p:txBody>
      </p:sp>
      <p:sp>
        <p:nvSpPr>
          <p:cNvPr id="5" name="AutoShape 3"/>
          <p:cNvSpPr>
            <a:spLocks noChangeArrowheads="1"/>
          </p:cNvSpPr>
          <p:nvPr/>
        </p:nvSpPr>
        <p:spPr bwMode="auto">
          <a:xfrm>
            <a:off x="2120246" y="1231279"/>
            <a:ext cx="3446463" cy="2595563"/>
          </a:xfrm>
          <a:prstGeom prst="can">
            <a:avLst>
              <a:gd name="adj" fmla="val 25000"/>
            </a:avLst>
          </a:prstGeom>
          <a:solidFill>
            <a:schemeClr val="bg1"/>
          </a:solidFill>
          <a:ln w="9525">
            <a:solidFill>
              <a:schemeClr val="tx1"/>
            </a:solidFill>
            <a:rou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zh-CN">
                <a:latin typeface="Times New Roman" panose="02020603050405020304" pitchFamily="18" charset="0"/>
                <a:ea typeface="宋体" panose="02010600030101010101" pitchFamily="2" charset="-122"/>
              </a:rPr>
              <a:t>Original Data</a:t>
            </a:r>
          </a:p>
        </p:txBody>
      </p:sp>
      <p:sp>
        <p:nvSpPr>
          <p:cNvPr id="6" name="AutoShape 4"/>
          <p:cNvSpPr>
            <a:spLocks noChangeArrowheads="1"/>
          </p:cNvSpPr>
          <p:nvPr/>
        </p:nvSpPr>
        <p:spPr bwMode="auto">
          <a:xfrm>
            <a:off x="7457421" y="1855167"/>
            <a:ext cx="2182813" cy="1608137"/>
          </a:xfrm>
          <a:prstGeom prst="cube">
            <a:avLst>
              <a:gd name="adj" fmla="val 25000"/>
            </a:avLst>
          </a:prstGeom>
          <a:solidFill>
            <a:srgbClr val="F6E6EA"/>
          </a:solidFill>
          <a:ln w="9525">
            <a:solidFill>
              <a:schemeClr val="tx1"/>
            </a:solidFill>
            <a:miter lim="800000"/>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zh-CN">
                <a:latin typeface="Times New Roman" panose="02020603050405020304" pitchFamily="18" charset="0"/>
                <a:ea typeface="宋体" panose="02010600030101010101" pitchFamily="2" charset="-122"/>
              </a:rPr>
              <a:t>Compressed </a:t>
            </a:r>
          </a:p>
          <a:p>
            <a:pPr algn="ctr"/>
            <a:r>
              <a:rPr lang="en-US" altLang="zh-CN">
                <a:latin typeface="Times New Roman" panose="02020603050405020304" pitchFamily="18" charset="0"/>
                <a:ea typeface="宋体" panose="02010600030101010101" pitchFamily="2" charset="-122"/>
              </a:rPr>
              <a:t>Data</a:t>
            </a:r>
          </a:p>
        </p:txBody>
      </p:sp>
      <p:sp>
        <p:nvSpPr>
          <p:cNvPr id="7" name="Line 5"/>
          <p:cNvSpPr>
            <a:spLocks noChangeShapeType="1"/>
          </p:cNvSpPr>
          <p:nvPr/>
        </p:nvSpPr>
        <p:spPr bwMode="auto">
          <a:xfrm>
            <a:off x="5601634" y="2610817"/>
            <a:ext cx="1838325"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6"/>
          <p:cNvSpPr>
            <a:spLocks noChangeShapeType="1"/>
          </p:cNvSpPr>
          <p:nvPr/>
        </p:nvSpPr>
        <p:spPr bwMode="auto">
          <a:xfrm flipH="1">
            <a:off x="5601634" y="3185492"/>
            <a:ext cx="1838325"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Text Box 7"/>
          <p:cNvSpPr txBox="1">
            <a:spLocks noChangeArrowheads="1"/>
          </p:cNvSpPr>
          <p:nvPr/>
        </p:nvSpPr>
        <p:spPr bwMode="auto">
          <a:xfrm>
            <a:off x="5919134" y="3271217"/>
            <a:ext cx="1116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a:latin typeface="Times New Roman" panose="02020603050405020304" pitchFamily="18" charset="0"/>
                <a:ea typeface="宋体" panose="02010600030101010101" pitchFamily="2" charset="-122"/>
              </a:rPr>
              <a:t>lossless</a:t>
            </a:r>
          </a:p>
        </p:txBody>
      </p:sp>
      <p:sp>
        <p:nvSpPr>
          <p:cNvPr id="11" name="AutoShape 8"/>
          <p:cNvSpPr>
            <a:spLocks noChangeArrowheads="1"/>
          </p:cNvSpPr>
          <p:nvPr/>
        </p:nvSpPr>
        <p:spPr bwMode="auto">
          <a:xfrm>
            <a:off x="2232959" y="3972892"/>
            <a:ext cx="3286125" cy="2184400"/>
          </a:xfrm>
          <a:prstGeom prst="can">
            <a:avLst>
              <a:gd name="adj" fmla="val 25000"/>
            </a:avLst>
          </a:prstGeom>
          <a:solidFill>
            <a:schemeClr val="bg1"/>
          </a:solidFill>
          <a:ln w="9525">
            <a:solidFill>
              <a:schemeClr val="tx1"/>
            </a:solidFill>
            <a:rou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zh-CN">
                <a:latin typeface="Times New Roman" panose="02020603050405020304" pitchFamily="18" charset="0"/>
                <a:ea typeface="宋体" panose="02010600030101010101" pitchFamily="2" charset="-122"/>
              </a:rPr>
              <a:t>Original Data</a:t>
            </a:r>
          </a:p>
          <a:p>
            <a:pPr algn="ctr"/>
            <a:r>
              <a:rPr lang="en-US" altLang="zh-CN">
                <a:latin typeface="Times New Roman" panose="02020603050405020304" pitchFamily="18" charset="0"/>
                <a:ea typeface="宋体" panose="02010600030101010101" pitchFamily="2" charset="-122"/>
              </a:rPr>
              <a:t>Approximated </a:t>
            </a:r>
          </a:p>
        </p:txBody>
      </p:sp>
      <p:sp>
        <p:nvSpPr>
          <p:cNvPr id="12" name="Line 9"/>
          <p:cNvSpPr>
            <a:spLocks noChangeShapeType="1"/>
          </p:cNvSpPr>
          <p:nvPr/>
        </p:nvSpPr>
        <p:spPr bwMode="auto">
          <a:xfrm flipH="1">
            <a:off x="5534959" y="3480767"/>
            <a:ext cx="2743200" cy="180657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Text Box 10"/>
          <p:cNvSpPr txBox="1">
            <a:spLocks noChangeArrowheads="1"/>
          </p:cNvSpPr>
          <p:nvPr/>
        </p:nvSpPr>
        <p:spPr bwMode="auto">
          <a:xfrm rot="19802972">
            <a:off x="6509684" y="4388817"/>
            <a:ext cx="811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a:latin typeface="Times New Roman" panose="02020603050405020304" pitchFamily="18" charset="0"/>
                <a:ea typeface="宋体" panose="02010600030101010101" pitchFamily="2" charset="-122"/>
              </a:rPr>
              <a:t>lossy</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2297324" y="1526672"/>
            <a:ext cx="8229600" cy="4191000"/>
          </a:xfrm>
          <a:prstGeom prst="rect">
            <a:avLst/>
          </a:prstGeom>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eaLnBrk="1" hangingPunct="1">
              <a:lnSpc>
                <a:spcPct val="125000"/>
              </a:lnSpc>
              <a:tabLst>
                <a:tab pos="6178550" algn="l"/>
              </a:tabLst>
            </a:pPr>
            <a:r>
              <a:rPr lang="en-US" altLang="zh-CN" sz="3600" b="1" kern="0" dirty="0">
                <a:ea typeface="宋体" panose="02010600030101010101" pitchFamily="2" charset="-122"/>
              </a:rPr>
              <a:t>3.1 </a:t>
            </a:r>
            <a:r>
              <a:rPr lang="zh-CN" altLang="en-US" sz="3600" b="1" kern="0" dirty="0">
                <a:ea typeface="宋体" panose="02010600030101010101" pitchFamily="2" charset="-122"/>
              </a:rPr>
              <a:t>为什么数据需要预处理</a:t>
            </a:r>
            <a:endParaRPr lang="en-US" altLang="zh-CN" sz="3600" b="1" kern="0" dirty="0">
              <a:ea typeface="宋体" panose="02010600030101010101" pitchFamily="2" charset="-122"/>
            </a:endParaRPr>
          </a:p>
          <a:p>
            <a:pPr eaLnBrk="1" hangingPunct="1">
              <a:lnSpc>
                <a:spcPct val="125000"/>
              </a:lnSpc>
              <a:tabLst>
                <a:tab pos="6178550" algn="l"/>
              </a:tabLst>
            </a:pPr>
            <a:r>
              <a:rPr lang="en-US" altLang="zh-CN" sz="3600" b="1" kern="0" dirty="0">
                <a:ea typeface="宋体" panose="02010600030101010101" pitchFamily="2" charset="-122"/>
              </a:rPr>
              <a:t>3.2 </a:t>
            </a:r>
            <a:r>
              <a:rPr lang="zh-CN" altLang="en-US" sz="3600" b="1" kern="0" dirty="0">
                <a:ea typeface="宋体" panose="02010600030101010101" pitchFamily="2" charset="-122"/>
              </a:rPr>
              <a:t>数据清理</a:t>
            </a:r>
            <a:endParaRPr lang="en-US" altLang="zh-CN" sz="3600" b="1" kern="0" dirty="0">
              <a:ea typeface="宋体" panose="02010600030101010101" pitchFamily="2" charset="-122"/>
            </a:endParaRPr>
          </a:p>
          <a:p>
            <a:pPr eaLnBrk="1" hangingPunct="1">
              <a:lnSpc>
                <a:spcPct val="125000"/>
              </a:lnSpc>
              <a:tabLst>
                <a:tab pos="6178550" algn="l"/>
              </a:tabLst>
            </a:pPr>
            <a:r>
              <a:rPr lang="en-US" altLang="zh-CN" sz="3600" b="1" kern="0" dirty="0">
                <a:ea typeface="宋体" panose="02010600030101010101" pitchFamily="2" charset="-122"/>
              </a:rPr>
              <a:t>3.3 </a:t>
            </a:r>
            <a:r>
              <a:rPr lang="zh-CN" altLang="en-US" sz="3600" b="1" kern="0" dirty="0">
                <a:ea typeface="宋体" panose="02010600030101010101" pitchFamily="2" charset="-122"/>
              </a:rPr>
              <a:t>数据集成</a:t>
            </a:r>
            <a:endParaRPr lang="en-US" altLang="zh-CN" sz="3600" b="1" kern="0" dirty="0">
              <a:ea typeface="宋体" panose="02010600030101010101" pitchFamily="2" charset="-122"/>
            </a:endParaRPr>
          </a:p>
          <a:p>
            <a:pPr eaLnBrk="1" hangingPunct="1">
              <a:lnSpc>
                <a:spcPct val="125000"/>
              </a:lnSpc>
              <a:tabLst>
                <a:tab pos="6178550" algn="l"/>
              </a:tabLst>
            </a:pPr>
            <a:r>
              <a:rPr lang="en-US" altLang="zh-CN" sz="3600" b="1" kern="0" dirty="0">
                <a:ea typeface="宋体" panose="02010600030101010101" pitchFamily="2" charset="-122"/>
              </a:rPr>
              <a:t>3.4 </a:t>
            </a:r>
            <a:r>
              <a:rPr lang="zh-CN" altLang="en-US" sz="3600" b="1" kern="0" dirty="0">
                <a:ea typeface="宋体" panose="02010600030101010101" pitchFamily="2" charset="-122"/>
              </a:rPr>
              <a:t>数据归约</a:t>
            </a:r>
            <a:endParaRPr lang="en-US" altLang="zh-CN" sz="3600" b="1" kern="0" dirty="0">
              <a:ea typeface="宋体" panose="02010600030101010101" pitchFamily="2" charset="-122"/>
            </a:endParaRPr>
          </a:p>
          <a:p>
            <a:pPr eaLnBrk="1" hangingPunct="1">
              <a:lnSpc>
                <a:spcPct val="125000"/>
              </a:lnSpc>
              <a:tabLst>
                <a:tab pos="6178550" algn="l"/>
              </a:tabLst>
            </a:pPr>
            <a:r>
              <a:rPr lang="en-US" altLang="zh-CN" sz="3600" b="1" kern="0" dirty="0">
                <a:ea typeface="宋体" panose="02010600030101010101" pitchFamily="2" charset="-122"/>
              </a:rPr>
              <a:t>3.5 </a:t>
            </a:r>
            <a:r>
              <a:rPr lang="zh-CN" altLang="en-US" sz="3600" b="1" kern="0" dirty="0">
                <a:solidFill>
                  <a:srgbClr val="FF0000"/>
                </a:solidFill>
                <a:ea typeface="宋体" panose="02010600030101010101" pitchFamily="2" charset="-122"/>
              </a:rPr>
              <a:t>数据变换与离散化</a:t>
            </a:r>
            <a:endParaRPr lang="en-US" altLang="zh-CN" sz="3600" b="1" kern="0" dirty="0">
              <a:ea typeface="宋体" panose="02010600030101010101" pitchFamily="2" charset="-122"/>
            </a:endParaRPr>
          </a:p>
          <a:p>
            <a:pPr eaLnBrk="1" hangingPunct="1">
              <a:lnSpc>
                <a:spcPct val="125000"/>
              </a:lnSpc>
              <a:tabLst>
                <a:tab pos="6178550" algn="l"/>
              </a:tabLst>
            </a:pPr>
            <a:r>
              <a:rPr lang="en-US" altLang="zh-CN" sz="3600" b="1" kern="0" dirty="0">
                <a:ea typeface="宋体" panose="02010600030101010101" pitchFamily="2" charset="-122"/>
              </a:rPr>
              <a:t>3.6 </a:t>
            </a:r>
            <a:r>
              <a:rPr lang="zh-CN" altLang="en-US" sz="3600" b="1" kern="0" dirty="0">
                <a:ea typeface="宋体" panose="02010600030101010101" pitchFamily="2" charset="-122"/>
              </a:rPr>
              <a:t>小结</a:t>
            </a:r>
            <a:endParaRPr lang="en-US" altLang="zh-CN" sz="3600" b="1" kern="0" dirty="0">
              <a:ea typeface="宋体" panose="02010600030101010101" pitchFamily="2" charset="-122"/>
            </a:endParaRPr>
          </a:p>
        </p:txBody>
      </p:sp>
      <p:sp>
        <p:nvSpPr>
          <p:cNvPr id="2" name="文本占位符 1"/>
          <p:cNvSpPr>
            <a:spLocks noGrp="1"/>
          </p:cNvSpPr>
          <p:nvPr>
            <p:ph type="body" sz="quarter" idx="10"/>
          </p:nvPr>
        </p:nvSpPr>
        <p:spPr>
          <a:prstGeom prst="rect">
            <a:avLst/>
          </a:prstGeom>
        </p:spPr>
        <p:txBody>
          <a:bodyPr/>
          <a:lstStyle/>
          <a:p>
            <a:pPr marL="0" indent="0" algn="ctr">
              <a:buNone/>
            </a:pPr>
            <a:r>
              <a:rPr lang="zh-CN" altLang="en-US" sz="4000" b="1" dirty="0"/>
              <a:t>提纲</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3.5</a:t>
            </a:r>
            <a:r>
              <a:rPr lang="zh-CN" altLang="en-US" sz="3200" u="sng" dirty="0"/>
              <a:t>数据变换与离散化</a:t>
            </a:r>
          </a:p>
        </p:txBody>
      </p:sp>
      <p:sp>
        <p:nvSpPr>
          <p:cNvPr id="8" name="Rectangle 3"/>
          <p:cNvSpPr txBox="1">
            <a:spLocks noChangeArrowheads="1"/>
          </p:cNvSpPr>
          <p:nvPr/>
        </p:nvSpPr>
        <p:spPr bwMode="auto">
          <a:xfrm>
            <a:off x="406400" y="1076960"/>
            <a:ext cx="11379200" cy="494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marL="0" lvl="2" indent="-342900" eaLnBrk="1" hangingPunct="1">
              <a:buClr>
                <a:srgbClr val="00B0F0"/>
              </a:buClr>
              <a:buSzPct val="80000"/>
              <a:buFont typeface="Wingdings" panose="05000000000000000000" pitchFamily="2" charset="2"/>
              <a:buChar char="p"/>
              <a:defRPr/>
            </a:pPr>
            <a:r>
              <a:rPr lang="zh-CN" altLang="en-US" sz="3200" b="1" dirty="0">
                <a:solidFill>
                  <a:srgbClr val="0070C0"/>
                </a:solidFill>
              </a:rPr>
              <a:t>数据变换</a:t>
            </a:r>
            <a:r>
              <a:rPr lang="en-US" altLang="zh-CN" dirty="0">
                <a:solidFill>
                  <a:prstClr val="black"/>
                </a:solidFill>
                <a:latin typeface="Lucida Sans Unicode" panose="020B0602030504020204"/>
                <a:ea typeface="黑体" panose="02010609060101010101" pitchFamily="49" charset="-122"/>
              </a:rPr>
              <a:t>  </a:t>
            </a:r>
          </a:p>
          <a:p>
            <a:pPr marL="0" lvl="2" indent="0" eaLnBrk="1" hangingPunct="1">
              <a:buClr>
                <a:srgbClr val="00B0F0"/>
              </a:buClr>
              <a:buSzPct val="80000"/>
              <a:buNone/>
              <a:defRPr/>
            </a:pPr>
            <a:r>
              <a:rPr lang="en-US" altLang="zh-CN" dirty="0">
                <a:solidFill>
                  <a:prstClr val="black"/>
                </a:solidFill>
                <a:latin typeface="Lucida Sans Unicode" panose="020B0602030504020204"/>
                <a:ea typeface="黑体" panose="02010609060101010101" pitchFamily="49" charset="-122"/>
              </a:rPr>
              <a:t>   </a:t>
            </a:r>
            <a:r>
              <a:rPr lang="zh-CN" altLang="en-US" dirty="0">
                <a:solidFill>
                  <a:prstClr val="black"/>
                </a:solidFill>
                <a:latin typeface="Lucida Sans Unicode" panose="020B0602030504020204"/>
                <a:ea typeface="黑体" panose="02010609060101010101" pitchFamily="49" charset="-122"/>
              </a:rPr>
              <a:t>将数据原始数据映射到新的空间中，实现多个数据库数据的统一。</a:t>
            </a:r>
            <a:endParaRPr lang="en-US" altLang="zh-CN" dirty="0">
              <a:solidFill>
                <a:prstClr val="black"/>
              </a:solidFill>
              <a:latin typeface="Lucida Sans Unicode" panose="020B0602030504020204"/>
              <a:ea typeface="黑体" panose="02010609060101010101" pitchFamily="49" charset="-122"/>
            </a:endParaRPr>
          </a:p>
          <a:p>
            <a:pPr marL="0" lvl="2" indent="-342900" eaLnBrk="1" hangingPunct="1">
              <a:buClr>
                <a:srgbClr val="00B0F0"/>
              </a:buClr>
              <a:buSzPct val="80000"/>
              <a:buFont typeface="Wingdings" panose="05000000000000000000" pitchFamily="2" charset="2"/>
              <a:buChar char="p"/>
              <a:defRPr/>
            </a:pPr>
            <a:r>
              <a:rPr lang="zh-CN" altLang="en-US" sz="3200" b="1" dirty="0">
                <a:solidFill>
                  <a:srgbClr val="0070C0"/>
                </a:solidFill>
              </a:rPr>
              <a:t>方法</a:t>
            </a:r>
            <a:endParaRPr lang="en-US" altLang="zh-CN" sz="3200" b="1" dirty="0">
              <a:solidFill>
                <a:srgbClr val="0070C0"/>
              </a:solidFill>
            </a:endParaRPr>
          </a:p>
          <a:p>
            <a:pPr marL="685800" lvl="1" indent="-342900" eaLnBrk="1" hangingPunct="1">
              <a:buSzPct val="80000"/>
              <a:buFont typeface="Wingdings" panose="05000000000000000000" pitchFamily="2" charset="2"/>
              <a:buChar char="Ø"/>
              <a:defRPr/>
            </a:pPr>
            <a:r>
              <a:rPr lang="zh-CN" altLang="en-US" dirty="0">
                <a:solidFill>
                  <a:prstClr val="black"/>
                </a:solidFill>
                <a:latin typeface="Lucida Sans Unicode" panose="020B0602030504020204"/>
                <a:ea typeface="黑体" panose="02010609060101010101" pitchFamily="49" charset="-122"/>
              </a:rPr>
              <a:t>光滑：去除噪声</a:t>
            </a:r>
          </a:p>
          <a:p>
            <a:pPr marL="685800" lvl="1" indent="-342900" eaLnBrk="1" hangingPunct="1">
              <a:buSzPct val="80000"/>
              <a:buFont typeface="Wingdings" panose="05000000000000000000" pitchFamily="2" charset="2"/>
              <a:buChar char="Ø"/>
              <a:defRPr/>
            </a:pPr>
            <a:r>
              <a:rPr lang="zh-CN" altLang="en-US" dirty="0">
                <a:solidFill>
                  <a:prstClr val="black"/>
                </a:solidFill>
                <a:latin typeface="Lucida Sans Unicode" panose="020B0602030504020204"/>
                <a:ea typeface="黑体" panose="02010609060101010101" pitchFamily="49" charset="-122"/>
              </a:rPr>
              <a:t>属性构造：从给定的属性集中构造新属性</a:t>
            </a:r>
          </a:p>
          <a:p>
            <a:pPr marL="685800" lvl="1" indent="-342900" eaLnBrk="1" hangingPunct="1">
              <a:buSzPct val="80000"/>
              <a:buFont typeface="Wingdings" panose="05000000000000000000" pitchFamily="2" charset="2"/>
              <a:buChar char="Ø"/>
              <a:defRPr/>
            </a:pPr>
            <a:r>
              <a:rPr lang="zh-CN" altLang="en-US" dirty="0">
                <a:solidFill>
                  <a:prstClr val="black"/>
                </a:solidFill>
                <a:latin typeface="Lucida Sans Unicode" panose="020B0602030504020204"/>
                <a:ea typeface="黑体" panose="02010609060101010101" pitchFamily="49" charset="-122"/>
              </a:rPr>
              <a:t>聚集：数据汇总</a:t>
            </a:r>
            <a:endParaRPr lang="en-US" altLang="zh-CN" dirty="0">
              <a:solidFill>
                <a:prstClr val="black"/>
              </a:solidFill>
              <a:latin typeface="Lucida Sans Unicode" panose="020B0602030504020204"/>
              <a:ea typeface="黑体" panose="02010609060101010101" pitchFamily="49" charset="-122"/>
            </a:endParaRPr>
          </a:p>
          <a:p>
            <a:pPr marL="685800" lvl="1" indent="-342900" eaLnBrk="1" hangingPunct="1">
              <a:buSzPct val="80000"/>
              <a:buFont typeface="Wingdings" panose="05000000000000000000" pitchFamily="2" charset="2"/>
              <a:buChar char="Ø"/>
              <a:defRPr/>
            </a:pPr>
            <a:r>
              <a:rPr lang="zh-CN" altLang="en-US" dirty="0">
                <a:solidFill>
                  <a:prstClr val="black"/>
                </a:solidFill>
                <a:latin typeface="Lucida Sans Unicode" panose="020B0602030504020204"/>
                <a:ea typeface="黑体" panose="02010609060101010101" pitchFamily="49" charset="-122"/>
              </a:rPr>
              <a:t>规范化：将属性取值映射到一个特定的小区间</a:t>
            </a:r>
            <a:endParaRPr lang="en-US" altLang="zh-CN" dirty="0">
              <a:solidFill>
                <a:prstClr val="black"/>
              </a:solidFill>
              <a:latin typeface="Lucida Sans Unicode" panose="020B0602030504020204"/>
              <a:ea typeface="黑体" panose="02010609060101010101" pitchFamily="49" charset="-122"/>
            </a:endParaRPr>
          </a:p>
          <a:p>
            <a:pPr marL="685800" lvl="1" indent="-342900" eaLnBrk="1" hangingPunct="1">
              <a:buSzPct val="80000"/>
              <a:buFont typeface="Wingdings" panose="05000000000000000000" pitchFamily="2" charset="2"/>
              <a:buChar char="Ø"/>
              <a:defRPr/>
            </a:pPr>
            <a:r>
              <a:rPr lang="zh-CN" altLang="en-US" dirty="0">
                <a:solidFill>
                  <a:prstClr val="black"/>
                </a:solidFill>
                <a:latin typeface="Lucida Sans Unicode" panose="020B0602030504020204"/>
                <a:ea typeface="黑体" panose="02010609060101010101" pitchFamily="49" charset="-122"/>
              </a:rPr>
              <a:t>离散化：用区间标签或概念标签代替原始的数值属性</a:t>
            </a:r>
            <a:endParaRPr lang="en-US" altLang="zh-CN" dirty="0">
              <a:solidFill>
                <a:prstClr val="black"/>
              </a:solidFill>
              <a:latin typeface="Lucida Sans Unicode" panose="020B0602030504020204"/>
              <a:ea typeface="黑体" panose="02010609060101010101" pitchFamily="49" charset="-122"/>
            </a:endParaRPr>
          </a:p>
          <a:p>
            <a:pPr marL="685800" lvl="1" indent="-342900" eaLnBrk="1" hangingPunct="1">
              <a:buSzPct val="80000"/>
              <a:buFont typeface="Wingdings" panose="05000000000000000000" pitchFamily="2" charset="2"/>
              <a:buChar char="Ø"/>
              <a:defRPr/>
            </a:pPr>
            <a:r>
              <a:rPr lang="zh-CN" altLang="en-US" dirty="0">
                <a:solidFill>
                  <a:prstClr val="black"/>
                </a:solidFill>
                <a:latin typeface="Lucida Sans Unicode" panose="020B0602030504020204"/>
                <a:ea typeface="黑体" panose="02010609060101010101" pitchFamily="49" charset="-122"/>
              </a:rPr>
              <a:t>概念分层：标称属性数据的数据变换。。</a:t>
            </a:r>
            <a:endParaRPr lang="en-US" altLang="zh-CN" sz="2400" dirty="0">
              <a:solidFill>
                <a:prstClr val="black"/>
              </a:solidFill>
              <a:latin typeface="Lucida Sans Unicode" panose="020B0602030504020204"/>
              <a:ea typeface="黑体" panose="02010609060101010101" pitchFamily="49" charset="-122"/>
            </a:endParaRPr>
          </a:p>
          <a:p>
            <a:pPr marL="0" lvl="1" indent="0" eaLnBrk="1" hangingPunct="1">
              <a:buNone/>
              <a:defRPr/>
            </a:pPr>
            <a:endParaRPr lang="en-US" altLang="zh-CN" sz="2400" dirty="0">
              <a:solidFill>
                <a:prstClr val="black"/>
              </a:solidFill>
              <a:latin typeface="Lucida Sans Unicode" panose="020B0602030504020204"/>
              <a:ea typeface="黑体" panose="02010609060101010101" pitchFamily="49" charset="-122"/>
            </a:endParaRPr>
          </a:p>
        </p:txBody>
      </p:sp>
      <p:sp>
        <p:nvSpPr>
          <p:cNvPr id="4" name="Text Box 4"/>
          <p:cNvSpPr txBox="1">
            <a:spLocks noChangeArrowheads="1"/>
          </p:cNvSpPr>
          <p:nvPr/>
        </p:nvSpPr>
        <p:spPr bwMode="auto">
          <a:xfrm>
            <a:off x="3037788" y="3463304"/>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zh-CN" altLang="zh-CN" sz="1400" b="1">
              <a:latin typeface="Arial" panose="020B0604020202020204" pitchFamily="34" charset="0"/>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3.5</a:t>
            </a:r>
            <a:r>
              <a:rPr lang="zh-CN" altLang="en-US" sz="3200" u="sng" dirty="0"/>
              <a:t>数据变换与离散化</a:t>
            </a:r>
          </a:p>
        </p:txBody>
      </p:sp>
      <p:sp>
        <p:nvSpPr>
          <p:cNvPr id="8" name="Rectangle 3"/>
          <p:cNvSpPr txBox="1">
            <a:spLocks noChangeArrowheads="1"/>
          </p:cNvSpPr>
          <p:nvPr/>
        </p:nvSpPr>
        <p:spPr bwMode="auto">
          <a:xfrm>
            <a:off x="470829" y="1209223"/>
            <a:ext cx="11379340" cy="4107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marL="0" lvl="2" indent="-342900" eaLnBrk="1" hangingPunct="1">
              <a:buClr>
                <a:srgbClr val="00B0F0"/>
              </a:buClr>
              <a:buSzPct val="80000"/>
              <a:buFont typeface="Wingdings" panose="05000000000000000000" pitchFamily="2" charset="2"/>
              <a:buChar char="p"/>
              <a:defRPr/>
            </a:pPr>
            <a:r>
              <a:rPr lang="zh-CN" altLang="en-US" sz="2800" b="1" dirty="0">
                <a:solidFill>
                  <a:srgbClr val="0070C0"/>
                </a:solidFill>
              </a:rPr>
              <a:t>规范化</a:t>
            </a:r>
            <a:r>
              <a:rPr lang="en-US" altLang="zh-CN" sz="2000" dirty="0">
                <a:solidFill>
                  <a:prstClr val="black"/>
                </a:solidFill>
                <a:latin typeface="Lucida Sans Unicode" panose="020B0602030504020204"/>
                <a:ea typeface="黑体" panose="02010609060101010101" pitchFamily="49" charset="-122"/>
              </a:rPr>
              <a:t>  </a:t>
            </a:r>
          </a:p>
          <a:p>
            <a:pPr marL="0" lvl="2" indent="0" eaLnBrk="1" hangingPunct="1">
              <a:buClr>
                <a:srgbClr val="00B0F0"/>
              </a:buClr>
              <a:buSzPct val="80000"/>
              <a:buNone/>
              <a:defRPr/>
            </a:pPr>
            <a:r>
              <a:rPr lang="en-US" altLang="zh-CN" sz="2000" dirty="0">
                <a:solidFill>
                  <a:prstClr val="black"/>
                </a:solidFill>
                <a:latin typeface="Lucida Sans Unicode" panose="020B0602030504020204"/>
                <a:ea typeface="黑体" panose="02010609060101010101" pitchFamily="49" charset="-122"/>
              </a:rPr>
              <a:t>   </a:t>
            </a:r>
            <a:r>
              <a:rPr lang="zh-CN" altLang="en-US" sz="2000" dirty="0">
                <a:solidFill>
                  <a:prstClr val="black"/>
                </a:solidFill>
                <a:latin typeface="Lucida Sans Unicode" panose="020B0602030504020204"/>
                <a:ea typeface="黑体" panose="02010609060101010101" pitchFamily="49" charset="-122"/>
              </a:rPr>
              <a:t>将数据原始数据映射到一个较小的区间。</a:t>
            </a:r>
            <a:endParaRPr lang="en-US" altLang="zh-CN" sz="2000" dirty="0">
              <a:solidFill>
                <a:prstClr val="black"/>
              </a:solidFill>
              <a:latin typeface="Lucida Sans Unicode" panose="020B0602030504020204"/>
              <a:ea typeface="黑体" panose="02010609060101010101" pitchFamily="49" charset="-122"/>
            </a:endParaRPr>
          </a:p>
          <a:p>
            <a:pPr marL="0" lvl="2" indent="-342900" eaLnBrk="1" hangingPunct="1">
              <a:buClr>
                <a:srgbClr val="00B0F0"/>
              </a:buClr>
              <a:buSzPct val="80000"/>
              <a:buFont typeface="Wingdings" panose="05000000000000000000" pitchFamily="2" charset="2"/>
              <a:buChar char="p"/>
              <a:defRPr/>
            </a:pPr>
            <a:r>
              <a:rPr lang="zh-CN" altLang="en-US" sz="2800" b="1" dirty="0">
                <a:solidFill>
                  <a:srgbClr val="0070C0"/>
                </a:solidFill>
              </a:rPr>
              <a:t>方法</a:t>
            </a:r>
            <a:endParaRPr lang="en-US" altLang="zh-CN" sz="2800" b="1" dirty="0">
              <a:solidFill>
                <a:srgbClr val="0070C0"/>
              </a:solidFill>
            </a:endParaRPr>
          </a:p>
          <a:p>
            <a:pPr marL="685800" lvl="1" indent="-342900" eaLnBrk="1" hangingPunct="1">
              <a:buSzPct val="80000"/>
              <a:buFont typeface="Wingdings" panose="05000000000000000000" pitchFamily="2" charset="2"/>
              <a:buChar char="Ø"/>
              <a:defRPr/>
            </a:pPr>
            <a:r>
              <a:rPr lang="zh-CN" altLang="en-US" sz="2400" dirty="0">
                <a:solidFill>
                  <a:prstClr val="black"/>
                </a:solidFill>
                <a:latin typeface="Lucida Sans Unicode" panose="020B0602030504020204"/>
                <a:ea typeface="黑体" panose="02010609060101010101" pitchFamily="49" charset="-122"/>
              </a:rPr>
              <a:t>最小</a:t>
            </a:r>
            <a:r>
              <a:rPr lang="en-US" altLang="zh-CN" sz="2400" dirty="0">
                <a:solidFill>
                  <a:prstClr val="black"/>
                </a:solidFill>
                <a:latin typeface="Lucida Sans Unicode" panose="020B0602030504020204"/>
                <a:ea typeface="黑体" panose="02010609060101010101" pitchFamily="49" charset="-122"/>
              </a:rPr>
              <a:t>-</a:t>
            </a:r>
            <a:r>
              <a:rPr lang="zh-CN" altLang="en-US" sz="2400" dirty="0">
                <a:solidFill>
                  <a:prstClr val="black"/>
                </a:solidFill>
                <a:latin typeface="Lucida Sans Unicode" panose="020B0602030504020204"/>
                <a:ea typeface="黑体" panose="02010609060101010101" pitchFamily="49" charset="-122"/>
              </a:rPr>
              <a:t>最大规范化</a:t>
            </a:r>
            <a:endParaRPr lang="en-US" altLang="zh-CN" sz="2400" dirty="0">
              <a:solidFill>
                <a:prstClr val="black"/>
              </a:solidFill>
              <a:latin typeface="Lucida Sans Unicode" panose="020B0602030504020204"/>
              <a:ea typeface="黑体" panose="02010609060101010101" pitchFamily="49" charset="-122"/>
            </a:endParaRPr>
          </a:p>
          <a:p>
            <a:pPr marL="685800" lvl="1" indent="-342900" eaLnBrk="1" hangingPunct="1">
              <a:buSzPct val="80000"/>
              <a:buFont typeface="Wingdings" panose="05000000000000000000" pitchFamily="2" charset="2"/>
              <a:buChar char="Ø"/>
              <a:defRPr/>
            </a:pPr>
            <a:endParaRPr lang="en-US" altLang="zh-CN" sz="2400" dirty="0">
              <a:solidFill>
                <a:prstClr val="black"/>
              </a:solidFill>
              <a:latin typeface="Lucida Sans Unicode" panose="020B0602030504020204"/>
              <a:ea typeface="黑体" panose="02010609060101010101" pitchFamily="49" charset="-122"/>
            </a:endParaRPr>
          </a:p>
          <a:p>
            <a:pPr marL="685800" lvl="1" indent="-342900" eaLnBrk="1" hangingPunct="1">
              <a:buSzPct val="80000"/>
              <a:buFont typeface="Wingdings" panose="05000000000000000000" pitchFamily="2" charset="2"/>
              <a:buChar char="Ø"/>
              <a:defRPr/>
            </a:pPr>
            <a:endParaRPr lang="zh-CN" altLang="en-US" sz="2400" dirty="0">
              <a:solidFill>
                <a:prstClr val="black"/>
              </a:solidFill>
              <a:latin typeface="Lucida Sans Unicode" panose="020B0602030504020204"/>
              <a:ea typeface="黑体" panose="02010609060101010101" pitchFamily="49" charset="-122"/>
            </a:endParaRPr>
          </a:p>
          <a:p>
            <a:pPr marL="685800" lvl="1" indent="-342900" eaLnBrk="1" hangingPunct="1">
              <a:buSzPct val="80000"/>
              <a:buFont typeface="Wingdings" panose="05000000000000000000" pitchFamily="2" charset="2"/>
              <a:buChar char="Ø"/>
              <a:defRPr/>
            </a:pPr>
            <a:r>
              <a:rPr lang="en-US" altLang="zh-CN" sz="2400" dirty="0">
                <a:solidFill>
                  <a:prstClr val="black"/>
                </a:solidFill>
                <a:latin typeface="Lucida Sans Unicode" panose="020B0602030504020204"/>
                <a:ea typeface="黑体" panose="02010609060101010101" pitchFamily="49" charset="-122"/>
              </a:rPr>
              <a:t>Z-</a:t>
            </a:r>
            <a:r>
              <a:rPr lang="zh-CN" altLang="en-US" sz="2400" dirty="0">
                <a:solidFill>
                  <a:prstClr val="black"/>
                </a:solidFill>
                <a:latin typeface="Lucida Sans Unicode" panose="020B0602030504020204"/>
                <a:ea typeface="黑体" panose="02010609060101010101" pitchFamily="49" charset="-122"/>
              </a:rPr>
              <a:t>分数规范化</a:t>
            </a:r>
            <a:endParaRPr lang="en-US" altLang="zh-CN" sz="2400" dirty="0">
              <a:solidFill>
                <a:prstClr val="black"/>
              </a:solidFill>
              <a:latin typeface="Lucida Sans Unicode" panose="020B0602030504020204"/>
              <a:ea typeface="黑体" panose="02010609060101010101" pitchFamily="49" charset="-122"/>
            </a:endParaRPr>
          </a:p>
          <a:p>
            <a:pPr marL="685800" lvl="1" indent="-342900" eaLnBrk="1" hangingPunct="1">
              <a:buSzPct val="80000"/>
              <a:buFont typeface="Wingdings" panose="05000000000000000000" pitchFamily="2" charset="2"/>
              <a:buChar char="Ø"/>
              <a:defRPr/>
            </a:pPr>
            <a:endParaRPr lang="en-US" altLang="zh-CN" sz="2400" dirty="0">
              <a:solidFill>
                <a:prstClr val="black"/>
              </a:solidFill>
              <a:latin typeface="Lucida Sans Unicode" panose="020B0602030504020204"/>
              <a:ea typeface="黑体" panose="02010609060101010101" pitchFamily="49" charset="-122"/>
            </a:endParaRPr>
          </a:p>
          <a:p>
            <a:pPr marL="685800" lvl="1" indent="-342900" eaLnBrk="1" hangingPunct="1">
              <a:buSzPct val="80000"/>
              <a:buFont typeface="Wingdings" panose="05000000000000000000" pitchFamily="2" charset="2"/>
              <a:buChar char="Ø"/>
              <a:defRPr/>
            </a:pPr>
            <a:endParaRPr lang="en-US" altLang="zh-CN" sz="2400" dirty="0">
              <a:solidFill>
                <a:prstClr val="black"/>
              </a:solidFill>
              <a:latin typeface="Lucida Sans Unicode" panose="020B0602030504020204"/>
              <a:ea typeface="黑体" panose="02010609060101010101" pitchFamily="49" charset="-122"/>
            </a:endParaRPr>
          </a:p>
          <a:p>
            <a:pPr marL="685800" lvl="1" indent="-342900" eaLnBrk="1" hangingPunct="1">
              <a:buSzPct val="80000"/>
              <a:buFont typeface="Wingdings" panose="05000000000000000000" pitchFamily="2" charset="2"/>
              <a:buChar char="Ø"/>
              <a:defRPr/>
            </a:pPr>
            <a:r>
              <a:rPr lang="zh-CN" altLang="en-US" sz="2400" dirty="0">
                <a:solidFill>
                  <a:prstClr val="black"/>
                </a:solidFill>
                <a:latin typeface="Lucida Sans Unicode" panose="020B0602030504020204"/>
                <a:ea typeface="黑体" panose="02010609060101010101" pitchFamily="49" charset="-122"/>
              </a:rPr>
              <a:t>小数定标规范化</a:t>
            </a:r>
            <a:endParaRPr lang="en-US" altLang="zh-CN" sz="2400" dirty="0">
              <a:solidFill>
                <a:prstClr val="black"/>
              </a:solidFill>
              <a:latin typeface="Lucida Sans Unicode" panose="020B0602030504020204"/>
              <a:ea typeface="黑体" panose="02010609060101010101" pitchFamily="49" charset="-122"/>
            </a:endParaRPr>
          </a:p>
          <a:p>
            <a:pPr marL="342900" lvl="1" indent="0" eaLnBrk="1" hangingPunct="1">
              <a:buSzPct val="80000"/>
              <a:buNone/>
              <a:defRPr/>
            </a:pPr>
            <a:endParaRPr lang="en-US" altLang="zh-CN" sz="2000" dirty="0">
              <a:solidFill>
                <a:prstClr val="black"/>
              </a:solidFill>
              <a:latin typeface="Lucida Sans Unicode" panose="020B0602030504020204"/>
              <a:ea typeface="黑体" panose="02010609060101010101" pitchFamily="49" charset="-122"/>
            </a:endParaRPr>
          </a:p>
          <a:p>
            <a:pPr marL="0" lvl="1" indent="0" eaLnBrk="1" hangingPunct="1">
              <a:buNone/>
              <a:defRPr/>
            </a:pPr>
            <a:endParaRPr lang="en-US" altLang="zh-CN" sz="2000" dirty="0">
              <a:solidFill>
                <a:prstClr val="black"/>
              </a:solidFill>
              <a:latin typeface="Lucida Sans Unicode" panose="020B0602030504020204"/>
              <a:ea typeface="黑体" panose="02010609060101010101" pitchFamily="49" charset="-122"/>
            </a:endParaRPr>
          </a:p>
        </p:txBody>
      </p:sp>
      <p:sp>
        <p:nvSpPr>
          <p:cNvPr id="4" name="Text Box 4"/>
          <p:cNvSpPr txBox="1">
            <a:spLocks noChangeArrowheads="1"/>
          </p:cNvSpPr>
          <p:nvPr/>
        </p:nvSpPr>
        <p:spPr bwMode="auto">
          <a:xfrm>
            <a:off x="3037788" y="3463304"/>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zh-CN" altLang="zh-CN" sz="1400" b="1">
              <a:latin typeface="Arial" panose="020B0604020202020204" pitchFamily="34" charset="0"/>
            </a:endParaRPr>
          </a:p>
        </p:txBody>
      </p:sp>
      <p:graphicFrame>
        <p:nvGraphicFramePr>
          <p:cNvPr id="3" name="对象 2"/>
          <p:cNvGraphicFramePr>
            <a:graphicFrameLocks noChangeAspect="1"/>
          </p:cNvGraphicFramePr>
          <p:nvPr/>
        </p:nvGraphicFramePr>
        <p:xfrm>
          <a:off x="1933281" y="3058491"/>
          <a:ext cx="5943600" cy="709613"/>
        </p:xfrm>
        <a:graphic>
          <a:graphicData uri="http://schemas.openxmlformats.org/presentationml/2006/ole">
            <mc:AlternateContent xmlns:mc="http://schemas.openxmlformats.org/markup-compatibility/2006">
              <mc:Choice xmlns:v="urn:schemas-microsoft-com:vml" Requires="v">
                <p:oleObj spid="_x0000_s83023" name="Equation" r:id="rId4" imgW="3340100" imgH="393700" progId="Equation.3">
                  <p:embed/>
                </p:oleObj>
              </mc:Choice>
              <mc:Fallback>
                <p:oleObj name="Equation" r:id="rId4" imgW="3340100" imgH="3937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3281" y="3058491"/>
                        <a:ext cx="5943600" cy="709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对象 4"/>
          <p:cNvGraphicFramePr>
            <a:graphicFrameLocks noChangeAspect="1"/>
          </p:cNvGraphicFramePr>
          <p:nvPr/>
        </p:nvGraphicFramePr>
        <p:xfrm>
          <a:off x="3630890" y="4291552"/>
          <a:ext cx="1447800" cy="679450"/>
        </p:xfrm>
        <a:graphic>
          <a:graphicData uri="http://schemas.openxmlformats.org/presentationml/2006/ole">
            <mc:AlternateContent xmlns:mc="http://schemas.openxmlformats.org/markup-compatibility/2006">
              <mc:Choice xmlns:v="urn:schemas-microsoft-com:vml" Requires="v">
                <p:oleObj spid="_x0000_s83024" name="Equation" r:id="rId6" imgW="635000" imgH="393700" progId="Equation.3">
                  <p:embed/>
                </p:oleObj>
              </mc:Choice>
              <mc:Fallback>
                <p:oleObj name="Equation" r:id="rId6" imgW="635000" imgH="3937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0890" y="4291552"/>
                        <a:ext cx="1447800"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对象 5"/>
          <p:cNvGraphicFramePr>
            <a:graphicFrameLocks noChangeAspect="1"/>
          </p:cNvGraphicFramePr>
          <p:nvPr/>
        </p:nvGraphicFramePr>
        <p:xfrm>
          <a:off x="3837888" y="5674936"/>
          <a:ext cx="1066800" cy="847725"/>
        </p:xfrm>
        <a:graphic>
          <a:graphicData uri="http://schemas.openxmlformats.org/presentationml/2006/ole">
            <mc:AlternateContent xmlns:mc="http://schemas.openxmlformats.org/markup-compatibility/2006">
              <mc:Choice xmlns:v="urn:schemas-microsoft-com:vml" Requires="v">
                <p:oleObj spid="_x0000_s83025" name="Equation" r:id="rId8" imgW="495300" imgH="393700" progId="Equation.3">
                  <p:embed/>
                </p:oleObj>
              </mc:Choice>
              <mc:Fallback>
                <p:oleObj name="Equation" r:id="rId8" imgW="495300" imgH="3937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37888" y="5674936"/>
                        <a:ext cx="1066800"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3.5</a:t>
            </a:r>
            <a:r>
              <a:rPr lang="zh-CN" altLang="en-US" sz="3200" u="sng" dirty="0"/>
              <a:t>数据变换与离散化</a:t>
            </a:r>
          </a:p>
        </p:txBody>
      </p:sp>
      <p:sp>
        <p:nvSpPr>
          <p:cNvPr id="8" name="Rectangle 3"/>
          <p:cNvSpPr txBox="1">
            <a:spLocks noChangeArrowheads="1"/>
          </p:cNvSpPr>
          <p:nvPr/>
        </p:nvSpPr>
        <p:spPr bwMode="auto">
          <a:xfrm>
            <a:off x="470829" y="1209223"/>
            <a:ext cx="11379340" cy="4107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marL="0" lvl="2" indent="-342900" eaLnBrk="1" hangingPunct="1">
              <a:buClr>
                <a:srgbClr val="00B0F0"/>
              </a:buClr>
              <a:buSzPct val="80000"/>
              <a:buFont typeface="Wingdings" panose="05000000000000000000" pitchFamily="2" charset="2"/>
              <a:buChar char="p"/>
              <a:defRPr/>
            </a:pPr>
            <a:r>
              <a:rPr lang="zh-CN" altLang="en-US" sz="2800" b="1" dirty="0">
                <a:solidFill>
                  <a:srgbClr val="0070C0"/>
                </a:solidFill>
              </a:rPr>
              <a:t>数据离散化方法</a:t>
            </a:r>
            <a:r>
              <a:rPr lang="en-US" altLang="zh-CN" sz="2000" dirty="0">
                <a:solidFill>
                  <a:prstClr val="black"/>
                </a:solidFill>
                <a:latin typeface="Lucida Sans Unicode" panose="020B0602030504020204"/>
                <a:ea typeface="黑体" panose="02010609060101010101" pitchFamily="49" charset="-122"/>
              </a:rPr>
              <a:t>  </a:t>
            </a:r>
          </a:p>
          <a:p>
            <a:pPr marL="0" lvl="2" indent="0" eaLnBrk="1" hangingPunct="1">
              <a:buClr>
                <a:srgbClr val="00B0F0"/>
              </a:buClr>
              <a:buSzPct val="80000"/>
              <a:buNone/>
              <a:defRPr/>
            </a:pPr>
            <a:r>
              <a:rPr lang="en-US" altLang="zh-CN" sz="2000" dirty="0">
                <a:solidFill>
                  <a:prstClr val="black"/>
                </a:solidFill>
                <a:latin typeface="Lucida Sans Unicode" panose="020B0602030504020204"/>
                <a:ea typeface="黑体" panose="02010609060101010101" pitchFamily="49" charset="-122"/>
              </a:rPr>
              <a:t>   </a:t>
            </a:r>
            <a:r>
              <a:rPr lang="zh-CN" altLang="en-US" sz="2000" dirty="0">
                <a:solidFill>
                  <a:prstClr val="black"/>
                </a:solidFill>
                <a:latin typeface="Lucida Sans Unicode" panose="020B0602030504020204"/>
                <a:ea typeface="黑体" panose="02010609060101010101" pitchFamily="49" charset="-122"/>
              </a:rPr>
              <a:t>将原始数据变换在限个区间内，或有限个取值。</a:t>
            </a:r>
            <a:endParaRPr lang="en-US" altLang="zh-CN" sz="2000" dirty="0">
              <a:solidFill>
                <a:prstClr val="black"/>
              </a:solidFill>
              <a:latin typeface="Lucida Sans Unicode" panose="020B0602030504020204"/>
              <a:ea typeface="黑体" panose="02010609060101010101" pitchFamily="49" charset="-122"/>
            </a:endParaRPr>
          </a:p>
          <a:p>
            <a:pPr marL="0" lvl="2" indent="-342900" eaLnBrk="1" hangingPunct="1">
              <a:buClr>
                <a:srgbClr val="00B0F0"/>
              </a:buClr>
              <a:buSzPct val="80000"/>
              <a:buFont typeface="Wingdings" panose="05000000000000000000" pitchFamily="2" charset="2"/>
              <a:buChar char="p"/>
              <a:defRPr/>
            </a:pPr>
            <a:r>
              <a:rPr lang="zh-CN" altLang="en-US" sz="2800" b="1" dirty="0">
                <a:solidFill>
                  <a:srgbClr val="0070C0"/>
                </a:solidFill>
              </a:rPr>
              <a:t>方法</a:t>
            </a:r>
            <a:endParaRPr lang="en-US" altLang="zh-CN" sz="2800" b="1" dirty="0">
              <a:solidFill>
                <a:srgbClr val="0070C0"/>
              </a:solidFill>
            </a:endParaRPr>
          </a:p>
          <a:p>
            <a:pPr marL="685800" lvl="1" indent="-342900" eaLnBrk="1" hangingPunct="1">
              <a:buSzPct val="80000"/>
              <a:buFont typeface="Wingdings" panose="05000000000000000000" pitchFamily="2" charset="2"/>
              <a:buChar char="Ø"/>
              <a:defRPr/>
            </a:pPr>
            <a:r>
              <a:rPr lang="zh-CN" altLang="en-US" sz="2400" dirty="0">
                <a:solidFill>
                  <a:prstClr val="black"/>
                </a:solidFill>
                <a:latin typeface="Lucida Sans Unicode" panose="020B0602030504020204"/>
                <a:ea typeface="黑体" panose="02010609060101010101" pitchFamily="49" charset="-122"/>
              </a:rPr>
              <a:t>分箱</a:t>
            </a:r>
            <a:endParaRPr lang="en-US" altLang="zh-CN" sz="2400" dirty="0">
              <a:solidFill>
                <a:prstClr val="black"/>
              </a:solidFill>
              <a:latin typeface="Lucida Sans Unicode" panose="020B0602030504020204"/>
              <a:ea typeface="黑体" panose="02010609060101010101" pitchFamily="49" charset="-122"/>
            </a:endParaRPr>
          </a:p>
          <a:p>
            <a:pPr marL="685800" lvl="1" indent="-342900" eaLnBrk="1" hangingPunct="1">
              <a:buSzPct val="80000"/>
              <a:buFont typeface="Wingdings" panose="05000000000000000000" pitchFamily="2" charset="2"/>
              <a:buChar char="Ø"/>
              <a:defRPr/>
            </a:pPr>
            <a:r>
              <a:rPr lang="zh-CN" altLang="en-US" sz="2400" dirty="0">
                <a:solidFill>
                  <a:prstClr val="black"/>
                </a:solidFill>
                <a:latin typeface="Lucida Sans Unicode" panose="020B0602030504020204"/>
                <a:ea typeface="黑体" panose="02010609060101010101" pitchFamily="49" charset="-122"/>
              </a:rPr>
              <a:t>直方图</a:t>
            </a:r>
          </a:p>
          <a:p>
            <a:pPr marL="685800" lvl="1" indent="-342900" eaLnBrk="1" hangingPunct="1">
              <a:buSzPct val="80000"/>
              <a:buFont typeface="Wingdings" panose="05000000000000000000" pitchFamily="2" charset="2"/>
              <a:buChar char="Ø"/>
              <a:defRPr/>
            </a:pPr>
            <a:r>
              <a:rPr lang="zh-CN" altLang="en-US" sz="2400" dirty="0">
                <a:solidFill>
                  <a:prstClr val="black"/>
                </a:solidFill>
                <a:latin typeface="Lucida Sans Unicode" panose="020B0602030504020204"/>
                <a:ea typeface="黑体" panose="02010609060101010101" pitchFamily="49" charset="-122"/>
              </a:rPr>
              <a:t>聚类</a:t>
            </a:r>
          </a:p>
          <a:p>
            <a:pPr marL="685800" lvl="1" indent="-342900" eaLnBrk="1" hangingPunct="1">
              <a:buSzPct val="80000"/>
              <a:buFont typeface="Wingdings" panose="05000000000000000000" pitchFamily="2" charset="2"/>
              <a:buChar char="Ø"/>
              <a:defRPr/>
            </a:pPr>
            <a:r>
              <a:rPr lang="zh-CN" altLang="en-US" sz="2400" dirty="0">
                <a:solidFill>
                  <a:prstClr val="black"/>
                </a:solidFill>
                <a:latin typeface="Lucida Sans Unicode" panose="020B0602030504020204"/>
                <a:ea typeface="黑体" panose="02010609060101010101" pitchFamily="49" charset="-122"/>
              </a:rPr>
              <a:t>决策树</a:t>
            </a:r>
            <a:endParaRPr lang="en-US" altLang="zh-CN" sz="2400" dirty="0">
              <a:solidFill>
                <a:prstClr val="black"/>
              </a:solidFill>
              <a:latin typeface="Lucida Sans Unicode" panose="020B0602030504020204"/>
              <a:ea typeface="黑体" panose="02010609060101010101" pitchFamily="49" charset="-122"/>
            </a:endParaRPr>
          </a:p>
          <a:p>
            <a:pPr marL="685800" lvl="1" indent="-342900" eaLnBrk="1" hangingPunct="1">
              <a:buSzPct val="80000"/>
              <a:buFont typeface="Wingdings" panose="05000000000000000000" pitchFamily="2" charset="2"/>
              <a:buChar char="Ø"/>
              <a:defRPr/>
            </a:pPr>
            <a:r>
              <a:rPr lang="zh-CN" altLang="en-US" sz="2000" dirty="0">
                <a:solidFill>
                  <a:prstClr val="black"/>
                </a:solidFill>
                <a:latin typeface="Lucida Sans Unicode" panose="020B0602030504020204"/>
                <a:ea typeface="黑体" panose="02010609060101010101" pitchFamily="49" charset="-122"/>
              </a:rPr>
              <a:t>相关性分析</a:t>
            </a:r>
            <a:endParaRPr lang="en-US" altLang="zh-CN" sz="2000" dirty="0">
              <a:solidFill>
                <a:prstClr val="black"/>
              </a:solidFill>
              <a:latin typeface="Lucida Sans Unicode" panose="020B0602030504020204"/>
              <a:ea typeface="黑体" panose="02010609060101010101" pitchFamily="49" charset="-122"/>
            </a:endParaRPr>
          </a:p>
          <a:p>
            <a:pPr marL="0" lvl="1" indent="0" eaLnBrk="1" hangingPunct="1">
              <a:buNone/>
              <a:defRPr/>
            </a:pPr>
            <a:endParaRPr lang="en-US" altLang="zh-CN" sz="2000" dirty="0">
              <a:solidFill>
                <a:prstClr val="black"/>
              </a:solidFill>
              <a:latin typeface="Lucida Sans Unicode" panose="020B0602030504020204"/>
              <a:ea typeface="黑体" panose="02010609060101010101" pitchFamily="49" charset="-122"/>
            </a:endParaRPr>
          </a:p>
        </p:txBody>
      </p:sp>
      <p:sp>
        <p:nvSpPr>
          <p:cNvPr id="4" name="Text Box 4"/>
          <p:cNvSpPr txBox="1">
            <a:spLocks noChangeArrowheads="1"/>
          </p:cNvSpPr>
          <p:nvPr/>
        </p:nvSpPr>
        <p:spPr bwMode="auto">
          <a:xfrm>
            <a:off x="3037788" y="3463304"/>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zh-CN" altLang="zh-CN" sz="1400" b="1">
              <a:latin typeface="Arial" panose="020B0604020202020204" pitchFamily="34" charset="0"/>
            </a:endParaRP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3.5</a:t>
            </a:r>
            <a:r>
              <a:rPr lang="zh-CN" altLang="en-US" sz="3200" u="sng" dirty="0"/>
              <a:t>数据变换与离散化</a:t>
            </a:r>
          </a:p>
        </p:txBody>
      </p:sp>
      <p:sp>
        <p:nvSpPr>
          <p:cNvPr id="4" name="Text Box 4"/>
          <p:cNvSpPr txBox="1">
            <a:spLocks noChangeArrowheads="1"/>
          </p:cNvSpPr>
          <p:nvPr/>
        </p:nvSpPr>
        <p:spPr bwMode="auto">
          <a:xfrm>
            <a:off x="3037788" y="3463304"/>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zh-CN" altLang="zh-CN" sz="1400" b="1">
              <a:latin typeface="Arial" panose="020B0604020202020204" pitchFamily="34" charset="0"/>
            </a:endParaRPr>
          </a:p>
        </p:txBody>
      </p:sp>
      <p:sp>
        <p:nvSpPr>
          <p:cNvPr id="5" name="矩形 4"/>
          <p:cNvSpPr/>
          <p:nvPr/>
        </p:nvSpPr>
        <p:spPr>
          <a:xfrm>
            <a:off x="1190918" y="1352058"/>
            <a:ext cx="9715893" cy="4832092"/>
          </a:xfrm>
          <a:prstGeom prst="rect">
            <a:avLst/>
          </a:prstGeom>
        </p:spPr>
        <p:txBody>
          <a:bodyPr wrap="square">
            <a:spAutoFit/>
          </a:bodyPr>
          <a:lstStyle/>
          <a:p>
            <a:pPr marL="342900" lvl="0" indent="-342900" fontAlgn="base">
              <a:spcBef>
                <a:spcPct val="20000"/>
              </a:spcBef>
              <a:spcAft>
                <a:spcPct val="0"/>
              </a:spcAft>
              <a:buClr>
                <a:srgbClr val="3333CC"/>
              </a:buClr>
              <a:buSzPct val="60000"/>
              <a:buFont typeface="Wingdings" panose="05000000000000000000" pitchFamily="2" charset="2"/>
              <a:buChar char="q"/>
            </a:pPr>
            <a:r>
              <a:rPr lang="en-US" altLang="zh-CN" sz="2000" kern="0" dirty="0">
                <a:solidFill>
                  <a:srgbClr val="000000"/>
                </a:solidFill>
                <a:latin typeface="Tahoma" panose="020B0604030504040204"/>
                <a:ea typeface="宋体" panose="02010600030101010101" pitchFamily="2" charset="-122"/>
              </a:rPr>
              <a:t>Sorted data for price (in dollars): 4, 8, 9, 15, 21, 21, 24, 25, 26, 28, 29, 34</a:t>
            </a:r>
          </a:p>
          <a:p>
            <a:pPr marL="342900" lvl="0" indent="-342900" fontAlgn="base">
              <a:spcBef>
                <a:spcPct val="20000"/>
              </a:spcBef>
              <a:spcAft>
                <a:spcPct val="0"/>
              </a:spcAft>
              <a:buClr>
                <a:srgbClr val="3333CC"/>
              </a:buClr>
              <a:buSzPct val="60000"/>
            </a:pPr>
            <a:r>
              <a:rPr lang="en-US" altLang="zh-CN" sz="2000" kern="0" dirty="0">
                <a:solidFill>
                  <a:srgbClr val="000000"/>
                </a:solidFill>
                <a:latin typeface="Tahoma" panose="020B0604030504040204"/>
                <a:ea typeface="宋体" panose="02010600030101010101" pitchFamily="2" charset="-122"/>
              </a:rPr>
              <a:t>*  Partition into equal-frequency (</a:t>
            </a:r>
            <a:r>
              <a:rPr lang="en-US" altLang="zh-CN" sz="2000" b="1" kern="0" dirty="0" err="1">
                <a:solidFill>
                  <a:srgbClr val="000000"/>
                </a:solidFill>
                <a:latin typeface="Tahoma" panose="020B0604030504040204"/>
                <a:ea typeface="宋体" panose="02010600030101010101" pitchFamily="2" charset="-122"/>
              </a:rPr>
              <a:t>equi</a:t>
            </a:r>
            <a:r>
              <a:rPr lang="en-US" altLang="zh-CN" sz="2000" b="1" kern="0" dirty="0">
                <a:solidFill>
                  <a:srgbClr val="000000"/>
                </a:solidFill>
                <a:latin typeface="Tahoma" panose="020B0604030504040204"/>
                <a:ea typeface="宋体" panose="02010600030101010101" pitchFamily="2" charset="-122"/>
              </a:rPr>
              <a:t>-depth</a:t>
            </a:r>
            <a:r>
              <a:rPr lang="en-US" altLang="zh-CN" sz="2000" kern="0" dirty="0">
                <a:solidFill>
                  <a:srgbClr val="000000"/>
                </a:solidFill>
                <a:latin typeface="Tahoma" panose="020B0604030504040204"/>
                <a:ea typeface="宋体" panose="02010600030101010101" pitchFamily="2" charset="-122"/>
              </a:rPr>
              <a:t>) bins:</a:t>
            </a:r>
          </a:p>
          <a:p>
            <a:pPr marL="342900" lvl="0" indent="-342900" fontAlgn="base">
              <a:spcBef>
                <a:spcPct val="20000"/>
              </a:spcBef>
              <a:spcAft>
                <a:spcPct val="0"/>
              </a:spcAft>
              <a:buClr>
                <a:srgbClr val="3333CC"/>
              </a:buClr>
              <a:buSzPct val="60000"/>
            </a:pPr>
            <a:r>
              <a:rPr lang="en-US" altLang="zh-CN" sz="2000" kern="0" dirty="0">
                <a:solidFill>
                  <a:srgbClr val="000000"/>
                </a:solidFill>
                <a:latin typeface="Tahoma" panose="020B0604030504040204"/>
                <a:ea typeface="宋体" panose="02010600030101010101" pitchFamily="2" charset="-122"/>
              </a:rPr>
              <a:t>      - Bin 1: 4, 8, 9, 15</a:t>
            </a:r>
          </a:p>
          <a:p>
            <a:pPr marL="342900" lvl="0" indent="-342900" fontAlgn="base">
              <a:spcBef>
                <a:spcPct val="20000"/>
              </a:spcBef>
              <a:spcAft>
                <a:spcPct val="0"/>
              </a:spcAft>
              <a:buClr>
                <a:srgbClr val="3333CC"/>
              </a:buClr>
              <a:buSzPct val="60000"/>
            </a:pPr>
            <a:r>
              <a:rPr lang="en-US" altLang="zh-CN" sz="2000" kern="0" dirty="0">
                <a:solidFill>
                  <a:srgbClr val="000000"/>
                </a:solidFill>
                <a:latin typeface="Tahoma" panose="020B0604030504040204"/>
                <a:ea typeface="宋体" panose="02010600030101010101" pitchFamily="2" charset="-122"/>
              </a:rPr>
              <a:t>      - Bin 2: 21, 21, 24, 25</a:t>
            </a:r>
          </a:p>
          <a:p>
            <a:pPr marL="342900" lvl="0" indent="-342900" fontAlgn="base">
              <a:spcBef>
                <a:spcPct val="20000"/>
              </a:spcBef>
              <a:spcAft>
                <a:spcPct val="0"/>
              </a:spcAft>
              <a:buClr>
                <a:srgbClr val="3333CC"/>
              </a:buClr>
              <a:buSzPct val="60000"/>
            </a:pPr>
            <a:r>
              <a:rPr lang="en-US" altLang="zh-CN" sz="2000" kern="0" dirty="0">
                <a:solidFill>
                  <a:srgbClr val="000000"/>
                </a:solidFill>
                <a:latin typeface="Tahoma" panose="020B0604030504040204"/>
                <a:ea typeface="宋体" panose="02010600030101010101" pitchFamily="2" charset="-122"/>
              </a:rPr>
              <a:t>      - Bin 3: 26, 28, 29, 34</a:t>
            </a:r>
          </a:p>
          <a:p>
            <a:pPr marL="342900" lvl="0" indent="-342900" fontAlgn="base">
              <a:spcBef>
                <a:spcPct val="20000"/>
              </a:spcBef>
              <a:spcAft>
                <a:spcPct val="0"/>
              </a:spcAft>
              <a:buClr>
                <a:srgbClr val="3333CC"/>
              </a:buClr>
              <a:buSzPct val="60000"/>
            </a:pPr>
            <a:r>
              <a:rPr lang="en-US" altLang="zh-CN" sz="2000" kern="0" dirty="0">
                <a:solidFill>
                  <a:srgbClr val="000000"/>
                </a:solidFill>
                <a:latin typeface="Tahoma" panose="020B0604030504040204"/>
                <a:ea typeface="宋体" panose="02010600030101010101" pitchFamily="2" charset="-122"/>
              </a:rPr>
              <a:t>*  Smoothing by </a:t>
            </a:r>
            <a:r>
              <a:rPr lang="en-US" altLang="zh-CN" sz="2000" b="1" kern="0" dirty="0">
                <a:solidFill>
                  <a:srgbClr val="000000"/>
                </a:solidFill>
                <a:latin typeface="Tahoma" panose="020B0604030504040204"/>
                <a:ea typeface="宋体" panose="02010600030101010101" pitchFamily="2" charset="-122"/>
              </a:rPr>
              <a:t>bin means</a:t>
            </a:r>
            <a:r>
              <a:rPr lang="en-US" altLang="zh-CN" sz="2000" kern="0" dirty="0">
                <a:solidFill>
                  <a:srgbClr val="000000"/>
                </a:solidFill>
                <a:latin typeface="Tahoma" panose="020B0604030504040204"/>
                <a:ea typeface="宋体" panose="02010600030101010101" pitchFamily="2" charset="-122"/>
              </a:rPr>
              <a:t>:</a:t>
            </a:r>
          </a:p>
          <a:p>
            <a:pPr marL="342900" lvl="0" indent="-342900" fontAlgn="base">
              <a:spcBef>
                <a:spcPct val="20000"/>
              </a:spcBef>
              <a:spcAft>
                <a:spcPct val="0"/>
              </a:spcAft>
              <a:buClr>
                <a:srgbClr val="3333CC"/>
              </a:buClr>
              <a:buSzPct val="60000"/>
            </a:pPr>
            <a:r>
              <a:rPr lang="en-US" altLang="zh-CN" sz="2000" kern="0" dirty="0">
                <a:solidFill>
                  <a:srgbClr val="000000"/>
                </a:solidFill>
                <a:latin typeface="Tahoma" panose="020B0604030504040204"/>
                <a:ea typeface="宋体" panose="02010600030101010101" pitchFamily="2" charset="-122"/>
              </a:rPr>
              <a:t>      - Bin 1: 9, 9, 9, 9</a:t>
            </a:r>
          </a:p>
          <a:p>
            <a:pPr marL="342900" lvl="0" indent="-342900" fontAlgn="base">
              <a:spcBef>
                <a:spcPct val="20000"/>
              </a:spcBef>
              <a:spcAft>
                <a:spcPct val="0"/>
              </a:spcAft>
              <a:buClr>
                <a:srgbClr val="3333CC"/>
              </a:buClr>
              <a:buSzPct val="60000"/>
            </a:pPr>
            <a:r>
              <a:rPr lang="en-US" altLang="zh-CN" sz="2000" kern="0" dirty="0">
                <a:solidFill>
                  <a:srgbClr val="000000"/>
                </a:solidFill>
                <a:latin typeface="Tahoma" panose="020B0604030504040204"/>
                <a:ea typeface="宋体" panose="02010600030101010101" pitchFamily="2" charset="-122"/>
              </a:rPr>
              <a:t>      - Bin 2: 23, 23, 23, 23</a:t>
            </a:r>
          </a:p>
          <a:p>
            <a:pPr marL="342900" lvl="0" indent="-342900" fontAlgn="base">
              <a:spcBef>
                <a:spcPct val="20000"/>
              </a:spcBef>
              <a:spcAft>
                <a:spcPct val="0"/>
              </a:spcAft>
              <a:buClr>
                <a:srgbClr val="3333CC"/>
              </a:buClr>
              <a:buSzPct val="60000"/>
            </a:pPr>
            <a:r>
              <a:rPr lang="en-US" altLang="zh-CN" sz="2000" kern="0" dirty="0">
                <a:solidFill>
                  <a:srgbClr val="000000"/>
                </a:solidFill>
                <a:latin typeface="Tahoma" panose="020B0604030504040204"/>
                <a:ea typeface="宋体" panose="02010600030101010101" pitchFamily="2" charset="-122"/>
              </a:rPr>
              <a:t>      - Bin 3: 29, 29, 29, 29</a:t>
            </a:r>
          </a:p>
          <a:p>
            <a:pPr marL="342900" lvl="0" indent="-342900" fontAlgn="base">
              <a:spcBef>
                <a:spcPct val="20000"/>
              </a:spcBef>
              <a:spcAft>
                <a:spcPct val="0"/>
              </a:spcAft>
              <a:buClr>
                <a:srgbClr val="3333CC"/>
              </a:buClr>
              <a:buSzPct val="60000"/>
            </a:pPr>
            <a:r>
              <a:rPr lang="en-US" altLang="zh-CN" sz="2000" kern="0" dirty="0">
                <a:solidFill>
                  <a:srgbClr val="000000"/>
                </a:solidFill>
                <a:latin typeface="Tahoma" panose="020B0604030504040204"/>
                <a:ea typeface="宋体" panose="02010600030101010101" pitchFamily="2" charset="-122"/>
              </a:rPr>
              <a:t>*  Smoothing by </a:t>
            </a:r>
            <a:r>
              <a:rPr lang="en-US" altLang="zh-CN" sz="2000" b="1" kern="0" dirty="0">
                <a:solidFill>
                  <a:srgbClr val="000000"/>
                </a:solidFill>
                <a:latin typeface="Tahoma" panose="020B0604030504040204"/>
                <a:ea typeface="宋体" panose="02010600030101010101" pitchFamily="2" charset="-122"/>
              </a:rPr>
              <a:t>bin boundaries</a:t>
            </a:r>
            <a:r>
              <a:rPr lang="en-US" altLang="zh-CN" sz="2000" kern="0" dirty="0">
                <a:solidFill>
                  <a:srgbClr val="000000"/>
                </a:solidFill>
                <a:latin typeface="Tahoma" panose="020B0604030504040204"/>
                <a:ea typeface="宋体" panose="02010600030101010101" pitchFamily="2" charset="-122"/>
              </a:rPr>
              <a:t>:</a:t>
            </a:r>
          </a:p>
          <a:p>
            <a:pPr marL="342900" lvl="0" indent="-342900" fontAlgn="base">
              <a:spcBef>
                <a:spcPct val="20000"/>
              </a:spcBef>
              <a:spcAft>
                <a:spcPct val="0"/>
              </a:spcAft>
              <a:buClr>
                <a:srgbClr val="3333CC"/>
              </a:buClr>
              <a:buSzPct val="60000"/>
            </a:pPr>
            <a:r>
              <a:rPr lang="en-US" altLang="zh-CN" sz="2000" kern="0" dirty="0">
                <a:solidFill>
                  <a:srgbClr val="000000"/>
                </a:solidFill>
                <a:latin typeface="Tahoma" panose="020B0604030504040204"/>
                <a:ea typeface="宋体" panose="02010600030101010101" pitchFamily="2" charset="-122"/>
              </a:rPr>
              <a:t>      - Bin 1: 4, 4, 4, 15</a:t>
            </a:r>
          </a:p>
          <a:p>
            <a:pPr marL="342900" lvl="0" indent="-342900" fontAlgn="base">
              <a:spcBef>
                <a:spcPct val="20000"/>
              </a:spcBef>
              <a:spcAft>
                <a:spcPct val="0"/>
              </a:spcAft>
              <a:buClr>
                <a:srgbClr val="3333CC"/>
              </a:buClr>
              <a:buSzPct val="60000"/>
            </a:pPr>
            <a:r>
              <a:rPr lang="en-US" altLang="zh-CN" sz="2000" kern="0" dirty="0">
                <a:solidFill>
                  <a:srgbClr val="000000"/>
                </a:solidFill>
                <a:latin typeface="Tahoma" panose="020B0604030504040204"/>
                <a:ea typeface="宋体" panose="02010600030101010101" pitchFamily="2" charset="-122"/>
              </a:rPr>
              <a:t>      - Bin 2: 21, 21, 25, 25</a:t>
            </a:r>
          </a:p>
          <a:p>
            <a:pPr marL="342900" lvl="0" indent="-342900" fontAlgn="base">
              <a:spcBef>
                <a:spcPct val="20000"/>
              </a:spcBef>
              <a:spcAft>
                <a:spcPct val="0"/>
              </a:spcAft>
              <a:buClr>
                <a:srgbClr val="3333CC"/>
              </a:buClr>
              <a:buSzPct val="60000"/>
            </a:pPr>
            <a:r>
              <a:rPr lang="en-US" altLang="zh-CN" sz="2000" kern="0" dirty="0">
                <a:solidFill>
                  <a:srgbClr val="000000"/>
                </a:solidFill>
                <a:latin typeface="Tahoma" panose="020B0604030504040204"/>
                <a:ea typeface="宋体" panose="02010600030101010101" pitchFamily="2" charset="-122"/>
              </a:rPr>
              <a:t>      - Bin 3: 26, 26, 26, 34</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3.5</a:t>
            </a:r>
            <a:r>
              <a:rPr lang="zh-CN" altLang="en-US" sz="3200" u="sng" dirty="0"/>
              <a:t>数据变换与离散化</a:t>
            </a:r>
          </a:p>
        </p:txBody>
      </p:sp>
      <p:sp>
        <p:nvSpPr>
          <p:cNvPr id="4" name="Text Box 4"/>
          <p:cNvSpPr txBox="1">
            <a:spLocks noChangeArrowheads="1"/>
          </p:cNvSpPr>
          <p:nvPr/>
        </p:nvSpPr>
        <p:spPr bwMode="auto">
          <a:xfrm>
            <a:off x="3037788" y="3463304"/>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zh-CN" altLang="zh-CN" sz="1400" b="1">
              <a:latin typeface="Arial" panose="020B0604020202020204" pitchFamily="34" charset="0"/>
            </a:endParaRP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0008" y="1226549"/>
            <a:ext cx="4114800" cy="205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4808" y="1150349"/>
            <a:ext cx="4495800"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0008" y="3512549"/>
            <a:ext cx="4191000" cy="21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Text Box 6"/>
          <p:cNvSpPr txBox="1">
            <a:spLocks noChangeArrowheads="1"/>
          </p:cNvSpPr>
          <p:nvPr/>
        </p:nvSpPr>
        <p:spPr bwMode="auto">
          <a:xfrm>
            <a:off x="3156408" y="3360149"/>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fontAlgn="base">
              <a:spcBef>
                <a:spcPct val="50000"/>
              </a:spcBef>
              <a:spcAft>
                <a:spcPct val="0"/>
              </a:spcAft>
            </a:pPr>
            <a:endParaRPr lang="zh-CN" altLang="zh-CN" sz="1400" b="1">
              <a:solidFill>
                <a:srgbClr val="000000"/>
              </a:solidFill>
              <a:latin typeface="Arial" panose="020B0604020202020204" pitchFamily="34" charset="0"/>
            </a:endParaRPr>
          </a:p>
        </p:txBody>
      </p:sp>
      <p:sp>
        <p:nvSpPr>
          <p:cNvPr id="10" name="Text Box 7"/>
          <p:cNvSpPr txBox="1">
            <a:spLocks noChangeArrowheads="1"/>
          </p:cNvSpPr>
          <p:nvPr/>
        </p:nvSpPr>
        <p:spPr bwMode="auto">
          <a:xfrm>
            <a:off x="2699208" y="3226799"/>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fontAlgn="base">
              <a:spcBef>
                <a:spcPct val="50000"/>
              </a:spcBef>
              <a:spcAft>
                <a:spcPct val="0"/>
              </a:spcAft>
            </a:pPr>
            <a:r>
              <a:rPr lang="en-US" altLang="zh-CN" sz="1400" b="1" dirty="0">
                <a:solidFill>
                  <a:srgbClr val="000000"/>
                </a:solidFill>
                <a:latin typeface="Arial" panose="020B0604020202020204" pitchFamily="34" charset="0"/>
                <a:ea typeface="宋体" panose="02010600030101010101" pitchFamily="2" charset="-122"/>
              </a:rPr>
              <a:t>Data</a:t>
            </a:r>
          </a:p>
        </p:txBody>
      </p:sp>
      <p:sp>
        <p:nvSpPr>
          <p:cNvPr id="11" name="Text Box 8"/>
          <p:cNvSpPr txBox="1">
            <a:spLocks noChangeArrowheads="1"/>
          </p:cNvSpPr>
          <p:nvPr/>
        </p:nvSpPr>
        <p:spPr bwMode="auto">
          <a:xfrm>
            <a:off x="6356808" y="3512549"/>
            <a:ext cx="266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fontAlgn="base">
              <a:spcBef>
                <a:spcPct val="50000"/>
              </a:spcBef>
              <a:spcAft>
                <a:spcPct val="0"/>
              </a:spcAft>
            </a:pPr>
            <a:r>
              <a:rPr lang="en-US" altLang="zh-CN" sz="1400" b="1">
                <a:solidFill>
                  <a:srgbClr val="000000"/>
                </a:solidFill>
                <a:latin typeface="Arial" panose="020B0604020202020204" pitchFamily="34" charset="0"/>
                <a:ea typeface="宋体" panose="02010600030101010101" pitchFamily="2" charset="-122"/>
              </a:rPr>
              <a:t>Equal interval width (binning)</a:t>
            </a:r>
          </a:p>
        </p:txBody>
      </p:sp>
      <p:sp>
        <p:nvSpPr>
          <p:cNvPr id="12" name="Text Box 9"/>
          <p:cNvSpPr txBox="1">
            <a:spLocks noChangeArrowheads="1"/>
          </p:cNvSpPr>
          <p:nvPr/>
        </p:nvSpPr>
        <p:spPr bwMode="auto">
          <a:xfrm>
            <a:off x="2623008" y="5874749"/>
            <a:ext cx="2514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fontAlgn="base">
              <a:spcBef>
                <a:spcPct val="50000"/>
              </a:spcBef>
              <a:spcAft>
                <a:spcPct val="0"/>
              </a:spcAft>
            </a:pPr>
            <a:r>
              <a:rPr lang="en-US" altLang="zh-CN" sz="1400" b="1">
                <a:solidFill>
                  <a:srgbClr val="000000"/>
                </a:solidFill>
                <a:latin typeface="Arial" panose="020B0604020202020204" pitchFamily="34" charset="0"/>
                <a:ea typeface="宋体" panose="02010600030101010101" pitchFamily="2" charset="-122"/>
              </a:rPr>
              <a:t>Equal frequency (binning)</a:t>
            </a:r>
          </a:p>
        </p:txBody>
      </p:sp>
      <p:sp>
        <p:nvSpPr>
          <p:cNvPr id="13" name="Text Box 10"/>
          <p:cNvSpPr txBox="1">
            <a:spLocks noChangeArrowheads="1"/>
          </p:cNvSpPr>
          <p:nvPr/>
        </p:nvSpPr>
        <p:spPr bwMode="auto">
          <a:xfrm>
            <a:off x="6052008" y="5874749"/>
            <a:ext cx="3733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fontAlgn="base">
              <a:spcBef>
                <a:spcPct val="50000"/>
              </a:spcBef>
              <a:spcAft>
                <a:spcPct val="0"/>
              </a:spcAft>
            </a:pPr>
            <a:r>
              <a:rPr lang="en-US" altLang="zh-CN" sz="1400" b="1">
                <a:solidFill>
                  <a:srgbClr val="000000"/>
                </a:solidFill>
                <a:latin typeface="Arial" panose="020B0604020202020204" pitchFamily="34" charset="0"/>
                <a:ea typeface="宋体" panose="02010600030101010101" pitchFamily="2" charset="-122"/>
              </a:rPr>
              <a:t>K-means clustering leads to better results</a:t>
            </a:r>
          </a:p>
        </p:txBody>
      </p:sp>
      <p:pic>
        <p:nvPicPr>
          <p:cNvPr id="14"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18608" y="3471274"/>
            <a:ext cx="4876800" cy="225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5" name="Text Box 7"/>
          <p:cNvSpPr txBox="1">
            <a:spLocks noChangeArrowheads="1"/>
          </p:cNvSpPr>
          <p:nvPr/>
        </p:nvSpPr>
        <p:spPr bwMode="auto">
          <a:xfrm>
            <a:off x="7004508" y="3133137"/>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fontAlgn="base">
              <a:spcBef>
                <a:spcPct val="50000"/>
              </a:spcBef>
              <a:spcAft>
                <a:spcPct val="0"/>
              </a:spcAft>
            </a:pPr>
            <a:r>
              <a:rPr lang="en-US" altLang="zh-CN" sz="1400" b="1" dirty="0">
                <a:solidFill>
                  <a:srgbClr val="000000"/>
                </a:solidFill>
                <a:latin typeface="Arial" panose="020B0604020202020204" pitchFamily="34" charset="0"/>
                <a:ea typeface="宋体" panose="02010600030101010101" pitchFamily="2" charset="-122"/>
              </a:rPr>
              <a:t>Equal width</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3.5</a:t>
            </a:r>
            <a:r>
              <a:rPr lang="zh-CN" altLang="en-US" sz="3200" u="sng" dirty="0"/>
              <a:t>数据变换与离散化</a:t>
            </a:r>
          </a:p>
        </p:txBody>
      </p:sp>
      <p:sp>
        <p:nvSpPr>
          <p:cNvPr id="8" name="Rectangle 3"/>
          <p:cNvSpPr txBox="1">
            <a:spLocks noChangeArrowheads="1"/>
          </p:cNvSpPr>
          <p:nvPr/>
        </p:nvSpPr>
        <p:spPr bwMode="auto">
          <a:xfrm>
            <a:off x="470829" y="1209223"/>
            <a:ext cx="11379340" cy="4107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marL="0" lvl="2" indent="-342900" eaLnBrk="1" hangingPunct="1">
              <a:buClr>
                <a:srgbClr val="00B0F0"/>
              </a:buClr>
              <a:buSzPct val="80000"/>
              <a:buFont typeface="Wingdings" panose="05000000000000000000" pitchFamily="2" charset="2"/>
              <a:buChar char="p"/>
              <a:defRPr/>
            </a:pPr>
            <a:r>
              <a:rPr lang="zh-CN" altLang="en-US" sz="2800" b="1" dirty="0">
                <a:solidFill>
                  <a:srgbClr val="0070C0"/>
                </a:solidFill>
              </a:rPr>
              <a:t>概念分层与离散化</a:t>
            </a:r>
            <a:endParaRPr lang="en-US" altLang="zh-CN" sz="2800" b="1" dirty="0">
              <a:solidFill>
                <a:srgbClr val="0070C0"/>
              </a:solidFill>
            </a:endParaRPr>
          </a:p>
          <a:p>
            <a:pPr marL="0" lvl="2" indent="0" eaLnBrk="1" hangingPunct="1">
              <a:buClr>
                <a:srgbClr val="00B0F0"/>
              </a:buClr>
              <a:buSzPct val="80000"/>
              <a:buNone/>
              <a:defRPr/>
            </a:pPr>
            <a:r>
              <a:rPr lang="en-US" altLang="zh-CN" sz="2800" b="1" dirty="0">
                <a:solidFill>
                  <a:srgbClr val="0070C0"/>
                </a:solidFill>
                <a:latin typeface="Lucida Sans Unicode" panose="020B0602030504020204"/>
                <a:ea typeface="黑体" panose="02010609060101010101" pitchFamily="49" charset="-122"/>
              </a:rPr>
              <a:t>    </a:t>
            </a:r>
            <a:r>
              <a:rPr lang="zh-CN" altLang="en-US" sz="2000" dirty="0">
                <a:solidFill>
                  <a:prstClr val="black"/>
                </a:solidFill>
                <a:latin typeface="Lucida Sans Unicode" panose="020B0602030504020204"/>
                <a:ea typeface="黑体" panose="02010609060101010101" pitchFamily="49" charset="-122"/>
              </a:rPr>
              <a:t>标称属性中的取值具有一定的意义，概念分层这些值泛化到较高的概念层。如，年龄小、青、中、老的界定等。</a:t>
            </a:r>
            <a:endParaRPr lang="en-US" altLang="zh-CN" sz="2000" dirty="0">
              <a:solidFill>
                <a:prstClr val="black"/>
              </a:solidFill>
              <a:latin typeface="Lucida Sans Unicode" panose="020B0602030504020204"/>
              <a:ea typeface="黑体" panose="02010609060101010101" pitchFamily="49" charset="-122"/>
            </a:endParaRPr>
          </a:p>
          <a:p>
            <a:pPr marL="0" lvl="2" indent="-342900" eaLnBrk="1" hangingPunct="1">
              <a:buClr>
                <a:srgbClr val="00B0F0"/>
              </a:buClr>
              <a:buSzPct val="80000"/>
              <a:buFont typeface="Wingdings" panose="05000000000000000000" pitchFamily="2" charset="2"/>
              <a:buChar char="p"/>
              <a:defRPr/>
            </a:pPr>
            <a:r>
              <a:rPr lang="zh-CN" altLang="en-US" sz="2800" b="1" dirty="0">
                <a:solidFill>
                  <a:srgbClr val="0070C0"/>
                </a:solidFill>
              </a:rPr>
              <a:t>方法</a:t>
            </a:r>
            <a:endParaRPr lang="en-US" altLang="zh-CN" sz="2800" b="1" dirty="0">
              <a:solidFill>
                <a:srgbClr val="0070C0"/>
              </a:solidFill>
            </a:endParaRPr>
          </a:p>
          <a:p>
            <a:pPr marL="685800" lvl="1" indent="-342900" eaLnBrk="1" hangingPunct="1">
              <a:buSzPct val="80000"/>
              <a:buFont typeface="Wingdings" panose="05000000000000000000" pitchFamily="2" charset="2"/>
              <a:buChar char="Ø"/>
              <a:defRPr/>
            </a:pPr>
            <a:r>
              <a:rPr lang="zh-CN" altLang="en-US" sz="2400" dirty="0">
                <a:solidFill>
                  <a:prstClr val="black"/>
                </a:solidFill>
                <a:latin typeface="Lucida Sans Unicode" panose="020B0602030504020204"/>
                <a:ea typeface="黑体" panose="02010609060101010101" pitchFamily="49" charset="-122"/>
              </a:rPr>
              <a:t>用户或专家显示说明属性的部分序</a:t>
            </a:r>
            <a:endParaRPr lang="en-US" altLang="zh-CN" sz="2400" dirty="0">
              <a:solidFill>
                <a:prstClr val="black"/>
              </a:solidFill>
              <a:latin typeface="Lucida Sans Unicode" panose="020B0602030504020204"/>
              <a:ea typeface="黑体" panose="02010609060101010101" pitchFamily="49" charset="-122"/>
            </a:endParaRPr>
          </a:p>
          <a:p>
            <a:pPr marL="685800" lvl="1" indent="-342900" eaLnBrk="1" hangingPunct="1">
              <a:buSzPct val="80000"/>
              <a:buFont typeface="Wingdings" panose="05000000000000000000" pitchFamily="2" charset="2"/>
              <a:buChar char="Ø"/>
              <a:defRPr/>
            </a:pPr>
            <a:r>
              <a:rPr lang="zh-CN" altLang="en-US" sz="2400" dirty="0">
                <a:solidFill>
                  <a:prstClr val="black"/>
                </a:solidFill>
                <a:latin typeface="Lucida Sans Unicode" panose="020B0602030504020204"/>
                <a:ea typeface="黑体" panose="02010609060101010101" pitchFamily="49" charset="-122"/>
              </a:rPr>
              <a:t>通过显示数据分组说明</a:t>
            </a:r>
            <a:endParaRPr lang="en-US" altLang="zh-CN" sz="2400" dirty="0">
              <a:solidFill>
                <a:prstClr val="black"/>
              </a:solidFill>
              <a:latin typeface="Lucida Sans Unicode" panose="020B0602030504020204"/>
              <a:ea typeface="黑体" panose="02010609060101010101" pitchFamily="49" charset="-122"/>
            </a:endParaRPr>
          </a:p>
          <a:p>
            <a:pPr marL="685800" lvl="1" indent="-342900" eaLnBrk="1" hangingPunct="1">
              <a:buSzPct val="80000"/>
              <a:buFont typeface="Wingdings" panose="05000000000000000000" pitchFamily="2" charset="2"/>
              <a:buChar char="Ø"/>
              <a:defRPr/>
            </a:pPr>
            <a:r>
              <a:rPr lang="zh-CN" altLang="en-US" sz="2400" dirty="0">
                <a:solidFill>
                  <a:prstClr val="black"/>
                </a:solidFill>
                <a:latin typeface="Lucida Sans Unicode" panose="020B0602030504020204"/>
                <a:ea typeface="黑体" panose="02010609060101010101" pitchFamily="49" charset="-122"/>
              </a:rPr>
              <a:t>说明数据集但不说明他们的偏序</a:t>
            </a:r>
            <a:endParaRPr lang="en-US" altLang="zh-CN" sz="2400" dirty="0">
              <a:solidFill>
                <a:prstClr val="black"/>
              </a:solidFill>
              <a:latin typeface="Lucida Sans Unicode" panose="020B0602030504020204"/>
              <a:ea typeface="黑体" panose="02010609060101010101" pitchFamily="49" charset="-122"/>
            </a:endParaRPr>
          </a:p>
          <a:p>
            <a:pPr marL="685800" lvl="1" indent="-342900" eaLnBrk="1" hangingPunct="1">
              <a:buSzPct val="80000"/>
              <a:buFont typeface="Wingdings" panose="05000000000000000000" pitchFamily="2" charset="2"/>
              <a:buChar char="Ø"/>
              <a:defRPr/>
            </a:pPr>
            <a:r>
              <a:rPr lang="zh-CN" altLang="en-US" sz="2400" dirty="0">
                <a:solidFill>
                  <a:prstClr val="black"/>
                </a:solidFill>
                <a:latin typeface="Lucida Sans Unicode" panose="020B0602030504020204"/>
                <a:ea typeface="黑体" panose="02010609060101010101" pitchFamily="49" charset="-122"/>
              </a:rPr>
              <a:t>只说明部分属性集</a:t>
            </a:r>
          </a:p>
          <a:p>
            <a:pPr marL="685800" lvl="1" indent="-342900" eaLnBrk="1" hangingPunct="1">
              <a:buSzPct val="80000"/>
              <a:buFont typeface="Wingdings" panose="05000000000000000000" pitchFamily="2" charset="2"/>
              <a:buChar char="Ø"/>
              <a:defRPr/>
            </a:pPr>
            <a:r>
              <a:rPr lang="en-US" altLang="zh-CN" sz="2400" dirty="0">
                <a:solidFill>
                  <a:prstClr val="black"/>
                </a:solidFill>
                <a:latin typeface="Lucida Sans Unicode" panose="020B0602030504020204"/>
                <a:ea typeface="黑体" panose="02010609060101010101" pitchFamily="49" charset="-122"/>
              </a:rPr>
              <a:t>3-4-5</a:t>
            </a:r>
            <a:r>
              <a:rPr lang="zh-CN" altLang="en-US" sz="2400" dirty="0">
                <a:solidFill>
                  <a:prstClr val="black"/>
                </a:solidFill>
                <a:latin typeface="Lucida Sans Unicode" panose="020B0602030504020204"/>
                <a:ea typeface="黑体" panose="02010609060101010101" pitchFamily="49" charset="-122"/>
              </a:rPr>
              <a:t>规则</a:t>
            </a:r>
          </a:p>
          <a:p>
            <a:pPr marL="0" lvl="1" indent="0" eaLnBrk="1" hangingPunct="1">
              <a:buNone/>
              <a:defRPr/>
            </a:pPr>
            <a:endParaRPr lang="en-US" altLang="zh-CN" sz="2000" dirty="0">
              <a:solidFill>
                <a:prstClr val="black"/>
              </a:solidFill>
              <a:latin typeface="Lucida Sans Unicode" panose="020B0602030504020204"/>
              <a:ea typeface="黑体" panose="02010609060101010101" pitchFamily="49" charset="-122"/>
            </a:endParaRPr>
          </a:p>
        </p:txBody>
      </p:sp>
      <p:sp>
        <p:nvSpPr>
          <p:cNvPr id="4" name="Text Box 4"/>
          <p:cNvSpPr txBox="1">
            <a:spLocks noChangeArrowheads="1"/>
          </p:cNvSpPr>
          <p:nvPr/>
        </p:nvSpPr>
        <p:spPr bwMode="auto">
          <a:xfrm>
            <a:off x="3037788" y="3463304"/>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zh-CN" altLang="zh-CN" sz="1400" b="1">
              <a:latin typeface="Arial" panose="020B0604020202020204" pitchFamily="34" charset="0"/>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2297324" y="1526672"/>
            <a:ext cx="8229600" cy="4191000"/>
          </a:xfrm>
          <a:prstGeom prst="rect">
            <a:avLst/>
          </a:prstGeom>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eaLnBrk="1" hangingPunct="1">
              <a:lnSpc>
                <a:spcPct val="125000"/>
              </a:lnSpc>
              <a:tabLst>
                <a:tab pos="6178550" algn="l"/>
              </a:tabLst>
            </a:pPr>
            <a:r>
              <a:rPr lang="en-US" altLang="zh-CN" sz="3600" b="1" kern="0" dirty="0">
                <a:ea typeface="宋体" panose="02010600030101010101" pitchFamily="2" charset="-122"/>
              </a:rPr>
              <a:t>3.1 </a:t>
            </a:r>
            <a:r>
              <a:rPr lang="zh-CN" altLang="en-US" sz="3600" b="1" kern="0" dirty="0">
                <a:ea typeface="宋体" panose="02010600030101010101" pitchFamily="2" charset="-122"/>
              </a:rPr>
              <a:t>为什么数据需要预处理</a:t>
            </a:r>
            <a:endParaRPr lang="en-US" altLang="zh-CN" sz="3600" b="1" kern="0" dirty="0">
              <a:ea typeface="宋体" panose="02010600030101010101" pitchFamily="2" charset="-122"/>
            </a:endParaRPr>
          </a:p>
          <a:p>
            <a:pPr eaLnBrk="1" hangingPunct="1">
              <a:lnSpc>
                <a:spcPct val="125000"/>
              </a:lnSpc>
              <a:tabLst>
                <a:tab pos="6178550" algn="l"/>
              </a:tabLst>
            </a:pPr>
            <a:r>
              <a:rPr lang="en-US" altLang="zh-CN" sz="3600" b="1" kern="0" dirty="0">
                <a:ea typeface="宋体" panose="02010600030101010101" pitchFamily="2" charset="-122"/>
              </a:rPr>
              <a:t>3.2 </a:t>
            </a:r>
            <a:r>
              <a:rPr lang="zh-CN" altLang="en-US" sz="3600" b="1" kern="0" dirty="0">
                <a:solidFill>
                  <a:srgbClr val="FF0000"/>
                </a:solidFill>
                <a:ea typeface="宋体" panose="02010600030101010101" pitchFamily="2" charset="-122"/>
              </a:rPr>
              <a:t>数据清理</a:t>
            </a:r>
            <a:endParaRPr lang="en-US" altLang="zh-CN" sz="3600" b="1" kern="0" dirty="0">
              <a:solidFill>
                <a:srgbClr val="FF0000"/>
              </a:solidFill>
              <a:ea typeface="宋体" panose="02010600030101010101" pitchFamily="2" charset="-122"/>
            </a:endParaRPr>
          </a:p>
          <a:p>
            <a:pPr eaLnBrk="1" hangingPunct="1">
              <a:lnSpc>
                <a:spcPct val="125000"/>
              </a:lnSpc>
              <a:tabLst>
                <a:tab pos="6178550" algn="l"/>
              </a:tabLst>
            </a:pPr>
            <a:r>
              <a:rPr lang="en-US" altLang="zh-CN" sz="3600" b="1" kern="0" dirty="0">
                <a:ea typeface="宋体" panose="02010600030101010101" pitchFamily="2" charset="-122"/>
              </a:rPr>
              <a:t>3.3 </a:t>
            </a:r>
            <a:r>
              <a:rPr lang="zh-CN" altLang="en-US" sz="3600" b="1" kern="0" dirty="0">
                <a:ea typeface="宋体" panose="02010600030101010101" pitchFamily="2" charset="-122"/>
              </a:rPr>
              <a:t>数据集成</a:t>
            </a:r>
            <a:endParaRPr lang="en-US" altLang="zh-CN" sz="3600" b="1" kern="0" dirty="0">
              <a:ea typeface="宋体" panose="02010600030101010101" pitchFamily="2" charset="-122"/>
            </a:endParaRPr>
          </a:p>
          <a:p>
            <a:pPr eaLnBrk="1" hangingPunct="1">
              <a:lnSpc>
                <a:spcPct val="125000"/>
              </a:lnSpc>
              <a:tabLst>
                <a:tab pos="6178550" algn="l"/>
              </a:tabLst>
            </a:pPr>
            <a:r>
              <a:rPr lang="en-US" altLang="zh-CN" sz="3600" b="1" kern="0" dirty="0">
                <a:ea typeface="宋体" panose="02010600030101010101" pitchFamily="2" charset="-122"/>
              </a:rPr>
              <a:t>3.4 </a:t>
            </a:r>
            <a:r>
              <a:rPr lang="zh-CN" altLang="en-US" sz="3600" b="1" kern="0" dirty="0">
                <a:ea typeface="宋体" panose="02010600030101010101" pitchFamily="2" charset="-122"/>
              </a:rPr>
              <a:t>数据归约</a:t>
            </a:r>
            <a:endParaRPr lang="en-US" altLang="zh-CN" sz="3600" b="1" kern="0" dirty="0">
              <a:ea typeface="宋体" panose="02010600030101010101" pitchFamily="2" charset="-122"/>
            </a:endParaRPr>
          </a:p>
          <a:p>
            <a:pPr eaLnBrk="1" hangingPunct="1">
              <a:lnSpc>
                <a:spcPct val="125000"/>
              </a:lnSpc>
              <a:tabLst>
                <a:tab pos="6178550" algn="l"/>
              </a:tabLst>
            </a:pPr>
            <a:r>
              <a:rPr lang="en-US" altLang="zh-CN" sz="3600" b="1" kern="0" dirty="0">
                <a:ea typeface="宋体" panose="02010600030101010101" pitchFamily="2" charset="-122"/>
              </a:rPr>
              <a:t>3.5 </a:t>
            </a:r>
            <a:r>
              <a:rPr lang="zh-CN" altLang="en-US" sz="3600" b="1" kern="0" dirty="0">
                <a:ea typeface="宋体" panose="02010600030101010101" pitchFamily="2" charset="-122"/>
              </a:rPr>
              <a:t>数据变换与离散化</a:t>
            </a:r>
            <a:endParaRPr lang="en-US" altLang="zh-CN" sz="3600" b="1" kern="0" dirty="0">
              <a:ea typeface="宋体" panose="02010600030101010101" pitchFamily="2" charset="-122"/>
            </a:endParaRPr>
          </a:p>
          <a:p>
            <a:pPr eaLnBrk="1" hangingPunct="1">
              <a:lnSpc>
                <a:spcPct val="125000"/>
              </a:lnSpc>
              <a:tabLst>
                <a:tab pos="6178550" algn="l"/>
              </a:tabLst>
            </a:pPr>
            <a:r>
              <a:rPr lang="en-US" altLang="zh-CN" sz="3600" b="1" kern="0" dirty="0">
                <a:ea typeface="宋体" panose="02010600030101010101" pitchFamily="2" charset="-122"/>
              </a:rPr>
              <a:t>3.6 </a:t>
            </a:r>
            <a:r>
              <a:rPr lang="zh-CN" altLang="en-US" sz="3600" b="1" kern="0" dirty="0">
                <a:ea typeface="宋体" panose="02010600030101010101" pitchFamily="2" charset="-122"/>
              </a:rPr>
              <a:t>小结</a:t>
            </a:r>
            <a:endParaRPr lang="en-US" altLang="zh-CN" sz="3600" b="1" kern="0" dirty="0">
              <a:ea typeface="宋体" panose="02010600030101010101" pitchFamily="2" charset="-122"/>
            </a:endParaRPr>
          </a:p>
        </p:txBody>
      </p:sp>
      <p:sp>
        <p:nvSpPr>
          <p:cNvPr id="2" name="文本占位符 1"/>
          <p:cNvSpPr>
            <a:spLocks noGrp="1"/>
          </p:cNvSpPr>
          <p:nvPr>
            <p:ph type="body" sz="quarter" idx="10"/>
          </p:nvPr>
        </p:nvSpPr>
        <p:spPr>
          <a:prstGeom prst="rect">
            <a:avLst/>
          </a:prstGeom>
        </p:spPr>
        <p:txBody>
          <a:bodyPr/>
          <a:lstStyle/>
          <a:p>
            <a:pPr marL="0" indent="0" algn="ctr">
              <a:buNone/>
            </a:pPr>
            <a:r>
              <a:rPr lang="zh-CN" altLang="en-US" sz="4000" b="1" dirty="0"/>
              <a:t>提纲</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498079" y="1209223"/>
            <a:ext cx="11379340" cy="4107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marL="0" lvl="2" indent="-342900" eaLnBrk="1" hangingPunct="1">
              <a:buClr>
                <a:srgbClr val="00B0F0"/>
              </a:buClr>
              <a:buSzPct val="80000"/>
              <a:buFont typeface="Wingdings" panose="05000000000000000000" pitchFamily="2" charset="2"/>
              <a:buChar char="p"/>
              <a:defRPr/>
            </a:pPr>
            <a:r>
              <a:rPr lang="en-US" altLang="zh-CN" sz="2800" b="1" dirty="0">
                <a:solidFill>
                  <a:srgbClr val="0070C0"/>
                </a:solidFill>
              </a:rPr>
              <a:t>3-4-5</a:t>
            </a:r>
            <a:r>
              <a:rPr lang="zh-CN" altLang="en-US" sz="2800" b="1" dirty="0">
                <a:solidFill>
                  <a:srgbClr val="0070C0"/>
                </a:solidFill>
              </a:rPr>
              <a:t>规则</a:t>
            </a:r>
            <a:endParaRPr lang="en-US" altLang="zh-CN" sz="2800" b="1" dirty="0">
              <a:solidFill>
                <a:srgbClr val="0070C0"/>
              </a:solidFill>
            </a:endParaRPr>
          </a:p>
          <a:p>
            <a:pPr marL="0" lvl="2" indent="0" eaLnBrk="1" hangingPunct="1">
              <a:buClr>
                <a:srgbClr val="00B0F0"/>
              </a:buClr>
              <a:buSzPct val="80000"/>
              <a:buNone/>
              <a:defRPr/>
            </a:pPr>
            <a:r>
              <a:rPr lang="en-US" altLang="zh-CN" sz="2800" b="1" dirty="0">
                <a:solidFill>
                  <a:srgbClr val="0070C0"/>
                </a:solidFill>
                <a:latin typeface="Lucida Sans Unicode" panose="020B0602030504020204"/>
                <a:ea typeface="黑体" panose="02010609060101010101" pitchFamily="49" charset="-122"/>
              </a:rPr>
              <a:t>    </a:t>
            </a:r>
          </a:p>
          <a:p>
            <a:pPr marL="0" lvl="2" indent="0" eaLnBrk="1" hangingPunct="1">
              <a:buClr>
                <a:srgbClr val="00B0F0"/>
              </a:buClr>
              <a:buSzPct val="80000"/>
              <a:buNone/>
              <a:defRPr/>
            </a:pPr>
            <a:endParaRPr lang="en-US" altLang="zh-CN" sz="2800" b="1" dirty="0">
              <a:solidFill>
                <a:srgbClr val="0070C0"/>
              </a:solidFill>
              <a:latin typeface="Lucida Sans Unicode" panose="020B0602030504020204"/>
              <a:ea typeface="黑体" panose="02010609060101010101" pitchFamily="49" charset="-122"/>
            </a:endParaRPr>
          </a:p>
          <a:p>
            <a:pPr marL="0" lvl="2" indent="0" eaLnBrk="1" hangingPunct="1">
              <a:buClr>
                <a:srgbClr val="00B0F0"/>
              </a:buClr>
              <a:buSzPct val="80000"/>
              <a:buNone/>
              <a:defRPr/>
            </a:pPr>
            <a:endParaRPr lang="en-US" altLang="zh-CN" sz="2800" b="1" dirty="0">
              <a:solidFill>
                <a:srgbClr val="0070C0"/>
              </a:solidFill>
              <a:latin typeface="Lucida Sans Unicode" panose="020B0602030504020204"/>
              <a:ea typeface="黑体" panose="02010609060101010101" pitchFamily="49" charset="-122"/>
            </a:endParaRPr>
          </a:p>
          <a:p>
            <a:pPr marL="0" lvl="2" indent="0" eaLnBrk="1" hangingPunct="1">
              <a:buClr>
                <a:srgbClr val="00B0F0"/>
              </a:buClr>
              <a:buSzPct val="80000"/>
              <a:buNone/>
              <a:defRPr/>
            </a:pPr>
            <a:endParaRPr lang="en-US" altLang="zh-CN" sz="2800" b="1" dirty="0">
              <a:solidFill>
                <a:srgbClr val="0070C0"/>
              </a:solidFill>
              <a:latin typeface="Lucida Sans Unicode" panose="020B0602030504020204"/>
              <a:ea typeface="黑体" panose="02010609060101010101" pitchFamily="49" charset="-122"/>
            </a:endParaRPr>
          </a:p>
          <a:p>
            <a:pPr marL="0" lvl="2" indent="0" eaLnBrk="1" hangingPunct="1">
              <a:buClr>
                <a:srgbClr val="00B0F0"/>
              </a:buClr>
              <a:buSzPct val="80000"/>
              <a:buNone/>
              <a:defRPr/>
            </a:pPr>
            <a:r>
              <a:rPr lang="zh-CN" altLang="en-US" sz="2800" b="1" dirty="0">
                <a:solidFill>
                  <a:srgbClr val="0070C0"/>
                </a:solidFill>
                <a:latin typeface="Lucida Sans Unicode" panose="020B0602030504020204"/>
                <a:ea typeface="黑体" panose="02010609060101010101" pitchFamily="49" charset="-122"/>
              </a:rPr>
              <a:t>如何对这个数据进行离散化？</a:t>
            </a:r>
            <a:endParaRPr lang="en-US" altLang="zh-CN" sz="2000" dirty="0">
              <a:solidFill>
                <a:prstClr val="black"/>
              </a:solidFill>
              <a:latin typeface="Lucida Sans Unicode" panose="020B0602030504020204"/>
              <a:ea typeface="黑体" panose="02010609060101010101" pitchFamily="49" charset="-122"/>
            </a:endParaRPr>
          </a:p>
        </p:txBody>
      </p:sp>
      <p:sp>
        <p:nvSpPr>
          <p:cNvPr id="2" name="文本占位符 1"/>
          <p:cNvSpPr>
            <a:spLocks noGrp="1"/>
          </p:cNvSpPr>
          <p:nvPr>
            <p:ph type="body" sz="quarter" idx="10"/>
          </p:nvPr>
        </p:nvSpPr>
        <p:spPr/>
        <p:txBody>
          <a:bodyPr>
            <a:normAutofit/>
          </a:bodyPr>
          <a:lstStyle/>
          <a:p>
            <a:r>
              <a:rPr lang="en-US" altLang="zh-CN" sz="3200" u="sng" dirty="0"/>
              <a:t>3.5</a:t>
            </a:r>
            <a:r>
              <a:rPr lang="zh-CN" altLang="en-US" sz="3200" u="sng" dirty="0"/>
              <a:t>数据变换与离散化</a:t>
            </a:r>
          </a:p>
        </p:txBody>
      </p:sp>
      <p:sp>
        <p:nvSpPr>
          <p:cNvPr id="4" name="Text Box 4"/>
          <p:cNvSpPr txBox="1">
            <a:spLocks noChangeArrowheads="1"/>
          </p:cNvSpPr>
          <p:nvPr/>
        </p:nvSpPr>
        <p:spPr bwMode="auto">
          <a:xfrm>
            <a:off x="3037788" y="3463304"/>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zh-CN" altLang="zh-CN" sz="1400" b="1">
              <a:latin typeface="Arial" panose="020B0604020202020204" pitchFamily="34" charset="0"/>
            </a:endParaRPr>
          </a:p>
        </p:txBody>
      </p:sp>
      <p:grpSp>
        <p:nvGrpSpPr>
          <p:cNvPr id="5" name="Group 57"/>
          <p:cNvGrpSpPr/>
          <p:nvPr/>
        </p:nvGrpSpPr>
        <p:grpSpPr bwMode="auto">
          <a:xfrm>
            <a:off x="2158705" y="1944687"/>
            <a:ext cx="7604125" cy="1230313"/>
            <a:chOff x="509" y="867"/>
            <a:chExt cx="4790" cy="775"/>
          </a:xfrm>
        </p:grpSpPr>
        <p:sp>
          <p:nvSpPr>
            <p:cNvPr id="6" name="Freeform 58"/>
            <p:cNvSpPr/>
            <p:nvPr/>
          </p:nvSpPr>
          <p:spPr bwMode="auto">
            <a:xfrm>
              <a:off x="1182" y="955"/>
              <a:ext cx="2818" cy="463"/>
            </a:xfrm>
            <a:custGeom>
              <a:avLst/>
              <a:gdLst>
                <a:gd name="T0" fmla="*/ 0 w 2818"/>
                <a:gd name="T1" fmla="*/ 463 h 463"/>
                <a:gd name="T2" fmla="*/ 127 w 2818"/>
                <a:gd name="T3" fmla="*/ 427 h 463"/>
                <a:gd name="T4" fmla="*/ 209 w 2818"/>
                <a:gd name="T5" fmla="*/ 372 h 463"/>
                <a:gd name="T6" fmla="*/ 281 w 2818"/>
                <a:gd name="T7" fmla="*/ 336 h 463"/>
                <a:gd name="T8" fmla="*/ 309 w 2818"/>
                <a:gd name="T9" fmla="*/ 309 h 463"/>
                <a:gd name="T10" fmla="*/ 381 w 2818"/>
                <a:gd name="T11" fmla="*/ 272 h 463"/>
                <a:gd name="T12" fmla="*/ 436 w 2818"/>
                <a:gd name="T13" fmla="*/ 236 h 463"/>
                <a:gd name="T14" fmla="*/ 509 w 2818"/>
                <a:gd name="T15" fmla="*/ 200 h 463"/>
                <a:gd name="T16" fmla="*/ 672 w 2818"/>
                <a:gd name="T17" fmla="*/ 136 h 463"/>
                <a:gd name="T18" fmla="*/ 781 w 2818"/>
                <a:gd name="T19" fmla="*/ 72 h 463"/>
                <a:gd name="T20" fmla="*/ 909 w 2818"/>
                <a:gd name="T21" fmla="*/ 0 h 463"/>
                <a:gd name="T22" fmla="*/ 1145 w 2818"/>
                <a:gd name="T23" fmla="*/ 36 h 463"/>
                <a:gd name="T24" fmla="*/ 1518 w 2818"/>
                <a:gd name="T25" fmla="*/ 0 h 463"/>
                <a:gd name="T26" fmla="*/ 1781 w 2818"/>
                <a:gd name="T27" fmla="*/ 9 h 463"/>
                <a:gd name="T28" fmla="*/ 1945 w 2818"/>
                <a:gd name="T29" fmla="*/ 45 h 463"/>
                <a:gd name="T30" fmla="*/ 2099 w 2818"/>
                <a:gd name="T31" fmla="*/ 191 h 463"/>
                <a:gd name="T32" fmla="*/ 2299 w 2818"/>
                <a:gd name="T33" fmla="*/ 281 h 463"/>
                <a:gd name="T34" fmla="*/ 2409 w 2818"/>
                <a:gd name="T35" fmla="*/ 318 h 463"/>
                <a:gd name="T36" fmla="*/ 2509 w 2818"/>
                <a:gd name="T37" fmla="*/ 372 h 463"/>
                <a:gd name="T38" fmla="*/ 2636 w 2818"/>
                <a:gd name="T39" fmla="*/ 418 h 463"/>
                <a:gd name="T40" fmla="*/ 2754 w 2818"/>
                <a:gd name="T41" fmla="*/ 454 h 463"/>
                <a:gd name="T42" fmla="*/ 2818 w 2818"/>
                <a:gd name="T43" fmla="*/ 463 h 46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18"/>
                <a:gd name="T67" fmla="*/ 0 h 463"/>
                <a:gd name="T68" fmla="*/ 2818 w 2818"/>
                <a:gd name="T69" fmla="*/ 463 h 46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18" h="463">
                  <a:moveTo>
                    <a:pt x="0" y="463"/>
                  </a:moveTo>
                  <a:cubicBezTo>
                    <a:pt x="42" y="456"/>
                    <a:pt x="89" y="448"/>
                    <a:pt x="127" y="427"/>
                  </a:cubicBezTo>
                  <a:cubicBezTo>
                    <a:pt x="156" y="411"/>
                    <a:pt x="178" y="382"/>
                    <a:pt x="209" y="372"/>
                  </a:cubicBezTo>
                  <a:cubicBezTo>
                    <a:pt x="243" y="361"/>
                    <a:pt x="246" y="362"/>
                    <a:pt x="281" y="336"/>
                  </a:cubicBezTo>
                  <a:cubicBezTo>
                    <a:pt x="291" y="328"/>
                    <a:pt x="298" y="316"/>
                    <a:pt x="309" y="309"/>
                  </a:cubicBezTo>
                  <a:cubicBezTo>
                    <a:pt x="332" y="294"/>
                    <a:pt x="358" y="287"/>
                    <a:pt x="381" y="272"/>
                  </a:cubicBezTo>
                  <a:cubicBezTo>
                    <a:pt x="399" y="260"/>
                    <a:pt x="418" y="248"/>
                    <a:pt x="436" y="236"/>
                  </a:cubicBezTo>
                  <a:cubicBezTo>
                    <a:pt x="459" y="221"/>
                    <a:pt x="509" y="200"/>
                    <a:pt x="509" y="200"/>
                  </a:cubicBezTo>
                  <a:cubicBezTo>
                    <a:pt x="551" y="156"/>
                    <a:pt x="618" y="159"/>
                    <a:pt x="672" y="136"/>
                  </a:cubicBezTo>
                  <a:cubicBezTo>
                    <a:pt x="713" y="119"/>
                    <a:pt x="740" y="86"/>
                    <a:pt x="781" y="72"/>
                  </a:cubicBezTo>
                  <a:cubicBezTo>
                    <a:pt x="817" y="38"/>
                    <a:pt x="861" y="12"/>
                    <a:pt x="909" y="0"/>
                  </a:cubicBezTo>
                  <a:cubicBezTo>
                    <a:pt x="988" y="13"/>
                    <a:pt x="1065" y="27"/>
                    <a:pt x="1145" y="36"/>
                  </a:cubicBezTo>
                  <a:cubicBezTo>
                    <a:pt x="1284" y="31"/>
                    <a:pt x="1390" y="31"/>
                    <a:pt x="1518" y="0"/>
                  </a:cubicBezTo>
                  <a:cubicBezTo>
                    <a:pt x="1606" y="3"/>
                    <a:pt x="1693" y="4"/>
                    <a:pt x="1781" y="9"/>
                  </a:cubicBezTo>
                  <a:cubicBezTo>
                    <a:pt x="1834" y="12"/>
                    <a:pt x="1892" y="36"/>
                    <a:pt x="1945" y="45"/>
                  </a:cubicBezTo>
                  <a:cubicBezTo>
                    <a:pt x="2013" y="68"/>
                    <a:pt x="2040" y="152"/>
                    <a:pt x="2099" y="191"/>
                  </a:cubicBezTo>
                  <a:cubicBezTo>
                    <a:pt x="2167" y="236"/>
                    <a:pt x="2217" y="267"/>
                    <a:pt x="2299" y="281"/>
                  </a:cubicBezTo>
                  <a:cubicBezTo>
                    <a:pt x="2336" y="294"/>
                    <a:pt x="2372" y="306"/>
                    <a:pt x="2409" y="318"/>
                  </a:cubicBezTo>
                  <a:cubicBezTo>
                    <a:pt x="2441" y="328"/>
                    <a:pt x="2478" y="357"/>
                    <a:pt x="2509" y="372"/>
                  </a:cubicBezTo>
                  <a:cubicBezTo>
                    <a:pt x="2548" y="391"/>
                    <a:pt x="2594" y="406"/>
                    <a:pt x="2636" y="418"/>
                  </a:cubicBezTo>
                  <a:cubicBezTo>
                    <a:pt x="2675" y="430"/>
                    <a:pt x="2714" y="447"/>
                    <a:pt x="2754" y="454"/>
                  </a:cubicBezTo>
                  <a:cubicBezTo>
                    <a:pt x="2775" y="458"/>
                    <a:pt x="2818" y="463"/>
                    <a:pt x="2818" y="463"/>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 name="Line 59"/>
            <p:cNvSpPr>
              <a:spLocks noChangeShapeType="1"/>
            </p:cNvSpPr>
            <p:nvPr/>
          </p:nvSpPr>
          <p:spPr bwMode="auto">
            <a:xfrm>
              <a:off x="509" y="1427"/>
              <a:ext cx="479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Text Box 61"/>
            <p:cNvSpPr txBox="1">
              <a:spLocks noChangeArrowheads="1"/>
            </p:cNvSpPr>
            <p:nvPr/>
          </p:nvSpPr>
          <p:spPr bwMode="auto">
            <a:xfrm>
              <a:off x="787" y="1488"/>
              <a:ext cx="42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a:spcBef>
                  <a:spcPct val="0"/>
                </a:spcBef>
                <a:buClrTx/>
                <a:buSzTx/>
                <a:buFontTx/>
                <a:buNone/>
              </a:pPr>
              <a:r>
                <a:rPr lang="en-US" altLang="zh-CN" sz="1000">
                  <a:latin typeface="Times New Roman" panose="02020603050405020304" pitchFamily="18" charset="0"/>
                  <a:ea typeface="宋体" panose="02010600030101010101" pitchFamily="2" charset="-122"/>
                  <a:cs typeface="Times New Roman" panose="02020603050405020304" pitchFamily="18" charset="0"/>
                </a:rPr>
                <a:t>         -$351	-$159		profit	             $1,838	         $4,700	</a:t>
              </a: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Text Box 63"/>
            <p:cNvSpPr txBox="1">
              <a:spLocks noChangeArrowheads="1"/>
            </p:cNvSpPr>
            <p:nvPr/>
          </p:nvSpPr>
          <p:spPr bwMode="auto">
            <a:xfrm>
              <a:off x="1624" y="867"/>
              <a:ext cx="30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a:spcBef>
                  <a:spcPct val="0"/>
                </a:spcBef>
                <a:buClrTx/>
                <a:buSzTx/>
                <a:buFontTx/>
                <a:buNone/>
              </a:pPr>
              <a:r>
                <a:rPr lang="en-US" altLang="zh-CN" sz="1000">
                  <a:latin typeface="Times New Roman" panose="02020603050405020304" pitchFamily="18" charset="0"/>
                  <a:ea typeface="宋体" panose="02010600030101010101" pitchFamily="2" charset="-122"/>
                  <a:cs typeface="Times New Roman" panose="02020603050405020304" pitchFamily="18" charset="0"/>
                </a:rPr>
                <a:t>count</a:t>
              </a:r>
            </a:p>
          </p:txBody>
        </p:sp>
      </p:gr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498079" y="1209222"/>
            <a:ext cx="11379340" cy="4955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marL="0" lvl="2" indent="-342900" eaLnBrk="1" hangingPunct="1">
              <a:buClr>
                <a:srgbClr val="00B0F0"/>
              </a:buClr>
              <a:buSzPct val="80000"/>
              <a:buFont typeface="Wingdings" panose="05000000000000000000" pitchFamily="2" charset="2"/>
              <a:buChar char="p"/>
              <a:defRPr/>
            </a:pPr>
            <a:r>
              <a:rPr lang="en-US" altLang="zh-CN" sz="2800" b="1" dirty="0">
                <a:solidFill>
                  <a:srgbClr val="0070C0"/>
                </a:solidFill>
              </a:rPr>
              <a:t>3-4-5</a:t>
            </a:r>
            <a:r>
              <a:rPr lang="zh-CN" altLang="en-US" sz="2800" b="1" dirty="0">
                <a:solidFill>
                  <a:srgbClr val="0070C0"/>
                </a:solidFill>
              </a:rPr>
              <a:t>规则</a:t>
            </a:r>
            <a:endParaRPr lang="en-US" altLang="zh-CN" sz="2800" b="1" dirty="0">
              <a:solidFill>
                <a:srgbClr val="0070C0"/>
              </a:solidFill>
            </a:endParaRPr>
          </a:p>
          <a:p>
            <a:pPr marL="914400" lvl="3" indent="-457200" eaLnBrk="1" hangingPunct="1">
              <a:buClr>
                <a:srgbClr val="00B0F0"/>
              </a:buClr>
              <a:buSzPct val="80000"/>
              <a:buFont typeface="Wingdings" panose="05000000000000000000" pitchFamily="2" charset="2"/>
              <a:buChar char="Ø"/>
              <a:defRPr/>
            </a:pPr>
            <a:r>
              <a:rPr lang="zh-CN" altLang="en-US" b="1" dirty="0">
                <a:solidFill>
                  <a:srgbClr val="0070C0"/>
                </a:solidFill>
                <a:latin typeface="Lucida Sans Unicode" panose="020B0602030504020204"/>
                <a:ea typeface="黑体" panose="02010609060101010101" pitchFamily="49" charset="-122"/>
              </a:rPr>
              <a:t>选择取值区间，及其边界</a:t>
            </a:r>
            <a:r>
              <a:rPr lang="en-US" altLang="zh-CN" b="1" dirty="0">
                <a:solidFill>
                  <a:srgbClr val="0070C0"/>
                </a:solidFill>
                <a:latin typeface="Lucida Sans Unicode" panose="020B0602030504020204"/>
                <a:ea typeface="黑体" panose="02010609060101010101" pitchFamily="49" charset="-122"/>
              </a:rPr>
              <a:t>Low </a:t>
            </a:r>
            <a:r>
              <a:rPr lang="zh-CN" altLang="en-US" b="1" dirty="0">
                <a:solidFill>
                  <a:srgbClr val="0070C0"/>
                </a:solidFill>
                <a:latin typeface="Lucida Sans Unicode" panose="020B0602030504020204"/>
                <a:ea typeface="黑体" panose="02010609060101010101" pitchFamily="49" charset="-122"/>
              </a:rPr>
              <a:t>和</a:t>
            </a:r>
            <a:r>
              <a:rPr lang="en-US" altLang="zh-CN" b="1" dirty="0">
                <a:solidFill>
                  <a:srgbClr val="0070C0"/>
                </a:solidFill>
                <a:latin typeface="Lucida Sans Unicode" panose="020B0602030504020204"/>
                <a:ea typeface="黑体" panose="02010609060101010101" pitchFamily="49" charset="-122"/>
              </a:rPr>
              <a:t>High</a:t>
            </a:r>
            <a:r>
              <a:rPr lang="zh-CN" altLang="en-US" b="1" dirty="0">
                <a:solidFill>
                  <a:srgbClr val="0070C0"/>
                </a:solidFill>
                <a:latin typeface="Lucida Sans Unicode" panose="020B0602030504020204"/>
                <a:ea typeface="黑体" panose="02010609060101010101" pitchFamily="49" charset="-122"/>
              </a:rPr>
              <a:t>的取值。选用一个大部分的概率空间。</a:t>
            </a:r>
            <a:r>
              <a:rPr lang="en-US" altLang="zh-CN" b="1" dirty="0">
                <a:solidFill>
                  <a:srgbClr val="0070C0"/>
                </a:solidFill>
                <a:latin typeface="Lucida Sans Unicode" panose="020B0602030504020204"/>
                <a:ea typeface="黑体" panose="02010609060101010101" pitchFamily="49" charset="-122"/>
              </a:rPr>
              <a:t>e.g. 5%-95%</a:t>
            </a:r>
          </a:p>
          <a:p>
            <a:pPr marL="914400" lvl="3" indent="-457200" eaLnBrk="1" hangingPunct="1">
              <a:buClr>
                <a:srgbClr val="00B0F0"/>
              </a:buClr>
              <a:buSzPct val="80000"/>
              <a:buFont typeface="Wingdings" panose="05000000000000000000" pitchFamily="2" charset="2"/>
              <a:buChar char="Ø"/>
              <a:defRPr/>
            </a:pPr>
            <a:endParaRPr lang="en-US" altLang="zh-CN" b="1" dirty="0">
              <a:solidFill>
                <a:srgbClr val="0070C0"/>
              </a:solidFill>
              <a:latin typeface="Lucida Sans Unicode" panose="020B0602030504020204"/>
              <a:ea typeface="黑体" panose="02010609060101010101" pitchFamily="49" charset="-122"/>
            </a:endParaRPr>
          </a:p>
          <a:p>
            <a:pPr marL="914400" lvl="3" indent="-457200" eaLnBrk="1" hangingPunct="1">
              <a:buClr>
                <a:srgbClr val="00B0F0"/>
              </a:buClr>
              <a:buSzPct val="80000"/>
              <a:buFont typeface="Wingdings" panose="05000000000000000000" pitchFamily="2" charset="2"/>
              <a:buChar char="Ø"/>
              <a:defRPr/>
            </a:pPr>
            <a:endParaRPr lang="en-US" altLang="zh-CN" b="1" dirty="0">
              <a:solidFill>
                <a:srgbClr val="0070C0"/>
              </a:solidFill>
              <a:latin typeface="Lucida Sans Unicode" panose="020B0602030504020204"/>
              <a:ea typeface="黑体" panose="02010609060101010101" pitchFamily="49" charset="-122"/>
            </a:endParaRPr>
          </a:p>
          <a:p>
            <a:pPr marL="914400" lvl="3" indent="-457200" eaLnBrk="1" hangingPunct="1">
              <a:buClr>
                <a:srgbClr val="00B0F0"/>
              </a:buClr>
              <a:buSzPct val="80000"/>
              <a:buFont typeface="Wingdings" panose="05000000000000000000" pitchFamily="2" charset="2"/>
              <a:buChar char="Ø"/>
              <a:defRPr/>
            </a:pPr>
            <a:endParaRPr lang="en-US" altLang="zh-CN" b="1" dirty="0">
              <a:solidFill>
                <a:srgbClr val="0070C0"/>
              </a:solidFill>
              <a:latin typeface="Lucida Sans Unicode" panose="020B0602030504020204"/>
              <a:ea typeface="黑体" panose="02010609060101010101" pitchFamily="49" charset="-122"/>
            </a:endParaRPr>
          </a:p>
          <a:p>
            <a:pPr marL="914400" lvl="3" indent="-457200" eaLnBrk="1" hangingPunct="1">
              <a:buClr>
                <a:srgbClr val="00B0F0"/>
              </a:buClr>
              <a:buSzPct val="80000"/>
              <a:buFont typeface="Wingdings" panose="05000000000000000000" pitchFamily="2" charset="2"/>
              <a:buChar char="Ø"/>
              <a:defRPr/>
            </a:pPr>
            <a:endParaRPr lang="en-US" altLang="zh-CN" b="1" dirty="0">
              <a:solidFill>
                <a:srgbClr val="0070C0"/>
              </a:solidFill>
              <a:latin typeface="Lucida Sans Unicode" panose="020B0602030504020204"/>
              <a:ea typeface="黑体" panose="02010609060101010101" pitchFamily="49" charset="-122"/>
            </a:endParaRPr>
          </a:p>
          <a:p>
            <a:pPr marL="914400" lvl="3" indent="-457200" eaLnBrk="1" hangingPunct="1">
              <a:buClr>
                <a:srgbClr val="00B0F0"/>
              </a:buClr>
              <a:buSzPct val="80000"/>
              <a:buFont typeface="Wingdings" panose="05000000000000000000" pitchFamily="2" charset="2"/>
              <a:buChar char="Ø"/>
              <a:defRPr/>
            </a:pPr>
            <a:endParaRPr lang="en-US" altLang="zh-CN" b="1" dirty="0">
              <a:solidFill>
                <a:srgbClr val="0070C0"/>
              </a:solidFill>
              <a:latin typeface="Lucida Sans Unicode" panose="020B0602030504020204"/>
              <a:ea typeface="黑体" panose="02010609060101010101" pitchFamily="49" charset="-122"/>
            </a:endParaRPr>
          </a:p>
          <a:p>
            <a:pPr marL="914400" lvl="3" indent="-457200" eaLnBrk="1" hangingPunct="1">
              <a:buClr>
                <a:srgbClr val="00B0F0"/>
              </a:buClr>
              <a:buSzPct val="80000"/>
              <a:buFont typeface="Wingdings" panose="05000000000000000000" pitchFamily="2" charset="2"/>
              <a:buChar char="Ø"/>
              <a:defRPr/>
            </a:pPr>
            <a:endParaRPr lang="en-US" altLang="zh-CN" b="1" dirty="0">
              <a:solidFill>
                <a:srgbClr val="0070C0"/>
              </a:solidFill>
              <a:latin typeface="Lucida Sans Unicode" panose="020B0602030504020204"/>
              <a:ea typeface="黑体" panose="02010609060101010101" pitchFamily="49" charset="-122"/>
            </a:endParaRPr>
          </a:p>
          <a:p>
            <a:pPr marL="914400" lvl="3" indent="-457200" eaLnBrk="1" hangingPunct="1">
              <a:buClr>
                <a:srgbClr val="00B0F0"/>
              </a:buClr>
              <a:buSzPct val="80000"/>
              <a:buFont typeface="Wingdings" panose="05000000000000000000" pitchFamily="2" charset="2"/>
              <a:buChar char="Ø"/>
              <a:defRPr/>
            </a:pPr>
            <a:endParaRPr lang="en-US" altLang="zh-CN" b="1" dirty="0">
              <a:solidFill>
                <a:srgbClr val="0070C0"/>
              </a:solidFill>
              <a:latin typeface="Lucida Sans Unicode" panose="020B0602030504020204"/>
              <a:ea typeface="黑体" panose="02010609060101010101" pitchFamily="49" charset="-122"/>
            </a:endParaRPr>
          </a:p>
          <a:p>
            <a:pPr marL="914400" lvl="3" indent="-457200" eaLnBrk="1" hangingPunct="1">
              <a:buClr>
                <a:srgbClr val="00B0F0"/>
              </a:buClr>
              <a:buSzPct val="80000"/>
              <a:buFont typeface="Wingdings" panose="05000000000000000000" pitchFamily="2" charset="2"/>
              <a:buChar char="Ø"/>
              <a:defRPr/>
            </a:pPr>
            <a:r>
              <a:rPr lang="zh-CN" altLang="en-US" b="1" dirty="0">
                <a:solidFill>
                  <a:srgbClr val="0070C0"/>
                </a:solidFill>
                <a:latin typeface="Lucida Sans Unicode" panose="020B0602030504020204"/>
                <a:ea typeface="黑体" panose="02010609060101010101" pitchFamily="49" charset="-122"/>
              </a:rPr>
              <a:t>依据</a:t>
            </a:r>
            <a:r>
              <a:rPr lang="en-US" altLang="zh-CN" b="1" dirty="0">
                <a:solidFill>
                  <a:srgbClr val="0070C0"/>
                </a:solidFill>
                <a:latin typeface="Lucida Sans Unicode" panose="020B0602030504020204"/>
                <a:ea typeface="黑体" panose="02010609060101010101" pitchFamily="49" charset="-122"/>
              </a:rPr>
              <a:t>Low</a:t>
            </a:r>
            <a:r>
              <a:rPr lang="zh-CN" altLang="en-US" b="1" dirty="0">
                <a:solidFill>
                  <a:srgbClr val="0070C0"/>
                </a:solidFill>
                <a:latin typeface="Lucida Sans Unicode" panose="020B0602030504020204"/>
                <a:ea typeface="黑体" panose="02010609060101010101" pitchFamily="49" charset="-122"/>
              </a:rPr>
              <a:t>和</a:t>
            </a:r>
            <a:r>
              <a:rPr lang="en-US" altLang="zh-CN" b="1" dirty="0">
                <a:solidFill>
                  <a:srgbClr val="0070C0"/>
                </a:solidFill>
                <a:latin typeface="Lucida Sans Unicode" panose="020B0602030504020204"/>
                <a:ea typeface="黑体" panose="02010609060101010101" pitchFamily="49" charset="-122"/>
              </a:rPr>
              <a:t>High</a:t>
            </a:r>
            <a:r>
              <a:rPr lang="zh-CN" altLang="en-US" b="1" dirty="0">
                <a:solidFill>
                  <a:srgbClr val="0070C0"/>
                </a:solidFill>
                <a:latin typeface="Lucida Sans Unicode" panose="020B0602030504020204"/>
                <a:ea typeface="黑体" panose="02010609060101010101" pitchFamily="49" charset="-122"/>
              </a:rPr>
              <a:t>确定取值范围</a:t>
            </a:r>
            <a:r>
              <a:rPr lang="en-US" altLang="zh-CN" b="1" dirty="0">
                <a:solidFill>
                  <a:srgbClr val="0070C0"/>
                </a:solidFill>
                <a:latin typeface="Lucida Sans Unicode" panose="020B0602030504020204"/>
                <a:ea typeface="黑体" panose="02010609060101010101" pitchFamily="49" charset="-122"/>
              </a:rPr>
              <a:t>(</a:t>
            </a:r>
            <a:r>
              <a:rPr lang="zh-CN" altLang="en-US" b="1" dirty="0">
                <a:solidFill>
                  <a:srgbClr val="0070C0"/>
                </a:solidFill>
                <a:latin typeface="Lucida Sans Unicode" panose="020B0602030504020204"/>
                <a:ea typeface="黑体" panose="02010609060101010101" pitchFamily="49" charset="-122"/>
              </a:rPr>
              <a:t>取整</a:t>
            </a:r>
            <a:r>
              <a:rPr lang="en-US" altLang="zh-CN" b="1" dirty="0">
                <a:solidFill>
                  <a:srgbClr val="0070C0"/>
                </a:solidFill>
                <a:latin typeface="Lucida Sans Unicode" panose="020B0602030504020204"/>
                <a:ea typeface="黑体" panose="02010609060101010101" pitchFamily="49" charset="-122"/>
              </a:rPr>
              <a:t>)</a:t>
            </a:r>
          </a:p>
          <a:p>
            <a:pPr marL="914400" lvl="3" indent="-457200" eaLnBrk="1" hangingPunct="1">
              <a:buClr>
                <a:srgbClr val="00B0F0"/>
              </a:buClr>
              <a:buSzPct val="80000"/>
              <a:buFont typeface="Wingdings" panose="05000000000000000000" pitchFamily="2" charset="2"/>
              <a:buChar char="Ø"/>
              <a:defRPr/>
            </a:pPr>
            <a:endParaRPr lang="en-US" altLang="zh-CN" b="1" dirty="0">
              <a:solidFill>
                <a:srgbClr val="0070C0"/>
              </a:solidFill>
              <a:latin typeface="Lucida Sans Unicode" panose="020B0602030504020204"/>
              <a:ea typeface="黑体" panose="02010609060101010101" pitchFamily="49" charset="-122"/>
            </a:endParaRPr>
          </a:p>
          <a:p>
            <a:pPr marL="914400" lvl="3" indent="-457200" eaLnBrk="1" hangingPunct="1">
              <a:buClr>
                <a:srgbClr val="00B0F0"/>
              </a:buClr>
              <a:buSzPct val="80000"/>
              <a:buFont typeface="Wingdings" panose="05000000000000000000" pitchFamily="2" charset="2"/>
              <a:buChar char="Ø"/>
              <a:defRPr/>
            </a:pPr>
            <a:endParaRPr lang="en-US" altLang="zh-CN" b="1" dirty="0">
              <a:solidFill>
                <a:srgbClr val="0070C0"/>
              </a:solidFill>
              <a:latin typeface="Lucida Sans Unicode" panose="020B0602030504020204"/>
              <a:ea typeface="黑体" panose="02010609060101010101" pitchFamily="49" charset="-122"/>
            </a:endParaRPr>
          </a:p>
          <a:p>
            <a:pPr marL="914400" lvl="3" indent="-457200" eaLnBrk="1" hangingPunct="1">
              <a:buClr>
                <a:srgbClr val="00B0F0"/>
              </a:buClr>
              <a:buSzPct val="80000"/>
              <a:buFont typeface="Wingdings" panose="05000000000000000000" pitchFamily="2" charset="2"/>
              <a:buChar char="Ø"/>
              <a:defRPr/>
            </a:pPr>
            <a:endParaRPr lang="zh-CN" altLang="en-US" b="1" dirty="0">
              <a:solidFill>
                <a:srgbClr val="0070C0"/>
              </a:solidFill>
              <a:latin typeface="Lucida Sans Unicode" panose="020B0602030504020204"/>
              <a:ea typeface="黑体" panose="02010609060101010101" pitchFamily="49" charset="-122"/>
            </a:endParaRPr>
          </a:p>
          <a:p>
            <a:pPr marL="0" lvl="2" indent="0" eaLnBrk="1" hangingPunct="1">
              <a:buClr>
                <a:srgbClr val="00B0F0"/>
              </a:buClr>
              <a:buSzPct val="80000"/>
              <a:buNone/>
              <a:defRPr/>
            </a:pPr>
            <a:r>
              <a:rPr lang="en-US" altLang="zh-CN" sz="2800" b="1" dirty="0">
                <a:solidFill>
                  <a:srgbClr val="0070C0"/>
                </a:solidFill>
                <a:latin typeface="Lucida Sans Unicode" panose="020B0602030504020204"/>
                <a:ea typeface="黑体" panose="02010609060101010101" pitchFamily="49" charset="-122"/>
              </a:rPr>
              <a:t>    </a:t>
            </a:r>
          </a:p>
          <a:p>
            <a:pPr marL="0" lvl="2" indent="0" eaLnBrk="1" hangingPunct="1">
              <a:buClr>
                <a:srgbClr val="00B0F0"/>
              </a:buClr>
              <a:buSzPct val="80000"/>
              <a:buNone/>
              <a:defRPr/>
            </a:pPr>
            <a:endParaRPr lang="en-US" altLang="zh-CN" sz="2800" b="1" dirty="0">
              <a:solidFill>
                <a:srgbClr val="0070C0"/>
              </a:solidFill>
              <a:latin typeface="Lucida Sans Unicode" panose="020B0602030504020204"/>
              <a:ea typeface="黑体" panose="02010609060101010101" pitchFamily="49" charset="-122"/>
            </a:endParaRPr>
          </a:p>
          <a:p>
            <a:pPr marL="0" lvl="2" indent="0" eaLnBrk="1" hangingPunct="1">
              <a:buClr>
                <a:srgbClr val="00B0F0"/>
              </a:buClr>
              <a:buSzPct val="80000"/>
              <a:buNone/>
              <a:defRPr/>
            </a:pPr>
            <a:endParaRPr lang="en-US" altLang="zh-CN" sz="2800" b="1" dirty="0">
              <a:solidFill>
                <a:srgbClr val="0070C0"/>
              </a:solidFill>
              <a:latin typeface="Lucida Sans Unicode" panose="020B0602030504020204"/>
              <a:ea typeface="黑体" panose="02010609060101010101" pitchFamily="49" charset="-122"/>
            </a:endParaRPr>
          </a:p>
          <a:p>
            <a:pPr marL="0" lvl="2" indent="0" eaLnBrk="1" hangingPunct="1">
              <a:buClr>
                <a:srgbClr val="00B0F0"/>
              </a:buClr>
              <a:buSzPct val="80000"/>
              <a:buNone/>
              <a:defRPr/>
            </a:pPr>
            <a:endParaRPr lang="en-US" altLang="zh-CN" sz="2800" b="1" dirty="0">
              <a:solidFill>
                <a:srgbClr val="0070C0"/>
              </a:solidFill>
              <a:latin typeface="Lucida Sans Unicode" panose="020B0602030504020204"/>
              <a:ea typeface="黑体" panose="02010609060101010101" pitchFamily="49" charset="-122"/>
            </a:endParaRPr>
          </a:p>
        </p:txBody>
      </p:sp>
      <p:sp>
        <p:nvSpPr>
          <p:cNvPr id="2" name="文本占位符 1"/>
          <p:cNvSpPr>
            <a:spLocks noGrp="1"/>
          </p:cNvSpPr>
          <p:nvPr>
            <p:ph type="body" sz="quarter" idx="10"/>
          </p:nvPr>
        </p:nvSpPr>
        <p:spPr/>
        <p:txBody>
          <a:bodyPr>
            <a:normAutofit/>
          </a:bodyPr>
          <a:lstStyle/>
          <a:p>
            <a:r>
              <a:rPr lang="en-US" altLang="zh-CN" sz="3200" u="sng" dirty="0"/>
              <a:t>3.5</a:t>
            </a:r>
            <a:r>
              <a:rPr lang="zh-CN" altLang="en-US" sz="3200" u="sng" dirty="0"/>
              <a:t>数据变换与离散化</a:t>
            </a:r>
          </a:p>
        </p:txBody>
      </p:sp>
      <p:sp>
        <p:nvSpPr>
          <p:cNvPr id="4" name="Text Box 4"/>
          <p:cNvSpPr txBox="1">
            <a:spLocks noChangeArrowheads="1"/>
          </p:cNvSpPr>
          <p:nvPr/>
        </p:nvSpPr>
        <p:spPr bwMode="auto">
          <a:xfrm>
            <a:off x="3037788" y="3463304"/>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zh-CN" altLang="zh-CN" sz="1400" b="1">
              <a:latin typeface="Arial" panose="020B0604020202020204" pitchFamily="34" charset="0"/>
            </a:endParaRPr>
          </a:p>
        </p:txBody>
      </p:sp>
      <p:grpSp>
        <p:nvGrpSpPr>
          <p:cNvPr id="11" name="Group 57"/>
          <p:cNvGrpSpPr/>
          <p:nvPr/>
        </p:nvGrpSpPr>
        <p:grpSpPr bwMode="auto">
          <a:xfrm>
            <a:off x="1804503" y="2236078"/>
            <a:ext cx="7604125" cy="1893889"/>
            <a:chOff x="509" y="830"/>
            <a:chExt cx="4790" cy="1193"/>
          </a:xfrm>
        </p:grpSpPr>
        <p:sp>
          <p:nvSpPr>
            <p:cNvPr id="13" name="Freeform 58"/>
            <p:cNvSpPr/>
            <p:nvPr/>
          </p:nvSpPr>
          <p:spPr bwMode="auto">
            <a:xfrm>
              <a:off x="1182" y="955"/>
              <a:ext cx="2818" cy="463"/>
            </a:xfrm>
            <a:custGeom>
              <a:avLst/>
              <a:gdLst>
                <a:gd name="T0" fmla="*/ 0 w 2818"/>
                <a:gd name="T1" fmla="*/ 463 h 463"/>
                <a:gd name="T2" fmla="*/ 127 w 2818"/>
                <a:gd name="T3" fmla="*/ 427 h 463"/>
                <a:gd name="T4" fmla="*/ 209 w 2818"/>
                <a:gd name="T5" fmla="*/ 372 h 463"/>
                <a:gd name="T6" fmla="*/ 281 w 2818"/>
                <a:gd name="T7" fmla="*/ 336 h 463"/>
                <a:gd name="T8" fmla="*/ 309 w 2818"/>
                <a:gd name="T9" fmla="*/ 309 h 463"/>
                <a:gd name="T10" fmla="*/ 381 w 2818"/>
                <a:gd name="T11" fmla="*/ 272 h 463"/>
                <a:gd name="T12" fmla="*/ 436 w 2818"/>
                <a:gd name="T13" fmla="*/ 236 h 463"/>
                <a:gd name="T14" fmla="*/ 509 w 2818"/>
                <a:gd name="T15" fmla="*/ 200 h 463"/>
                <a:gd name="T16" fmla="*/ 672 w 2818"/>
                <a:gd name="T17" fmla="*/ 136 h 463"/>
                <a:gd name="T18" fmla="*/ 781 w 2818"/>
                <a:gd name="T19" fmla="*/ 72 h 463"/>
                <a:gd name="T20" fmla="*/ 909 w 2818"/>
                <a:gd name="T21" fmla="*/ 0 h 463"/>
                <a:gd name="T22" fmla="*/ 1145 w 2818"/>
                <a:gd name="T23" fmla="*/ 36 h 463"/>
                <a:gd name="T24" fmla="*/ 1518 w 2818"/>
                <a:gd name="T25" fmla="*/ 0 h 463"/>
                <a:gd name="T26" fmla="*/ 1781 w 2818"/>
                <a:gd name="T27" fmla="*/ 9 h 463"/>
                <a:gd name="T28" fmla="*/ 1945 w 2818"/>
                <a:gd name="T29" fmla="*/ 45 h 463"/>
                <a:gd name="T30" fmla="*/ 2099 w 2818"/>
                <a:gd name="T31" fmla="*/ 191 h 463"/>
                <a:gd name="T32" fmla="*/ 2299 w 2818"/>
                <a:gd name="T33" fmla="*/ 281 h 463"/>
                <a:gd name="T34" fmla="*/ 2409 w 2818"/>
                <a:gd name="T35" fmla="*/ 318 h 463"/>
                <a:gd name="T36" fmla="*/ 2509 w 2818"/>
                <a:gd name="T37" fmla="*/ 372 h 463"/>
                <a:gd name="T38" fmla="*/ 2636 w 2818"/>
                <a:gd name="T39" fmla="*/ 418 h 463"/>
                <a:gd name="T40" fmla="*/ 2754 w 2818"/>
                <a:gd name="T41" fmla="*/ 454 h 463"/>
                <a:gd name="T42" fmla="*/ 2818 w 2818"/>
                <a:gd name="T43" fmla="*/ 463 h 46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18"/>
                <a:gd name="T67" fmla="*/ 0 h 463"/>
                <a:gd name="T68" fmla="*/ 2818 w 2818"/>
                <a:gd name="T69" fmla="*/ 463 h 46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18" h="463">
                  <a:moveTo>
                    <a:pt x="0" y="463"/>
                  </a:moveTo>
                  <a:cubicBezTo>
                    <a:pt x="42" y="456"/>
                    <a:pt x="89" y="448"/>
                    <a:pt x="127" y="427"/>
                  </a:cubicBezTo>
                  <a:cubicBezTo>
                    <a:pt x="156" y="411"/>
                    <a:pt x="178" y="382"/>
                    <a:pt x="209" y="372"/>
                  </a:cubicBezTo>
                  <a:cubicBezTo>
                    <a:pt x="243" y="361"/>
                    <a:pt x="246" y="362"/>
                    <a:pt x="281" y="336"/>
                  </a:cubicBezTo>
                  <a:cubicBezTo>
                    <a:pt x="291" y="328"/>
                    <a:pt x="298" y="316"/>
                    <a:pt x="309" y="309"/>
                  </a:cubicBezTo>
                  <a:cubicBezTo>
                    <a:pt x="332" y="294"/>
                    <a:pt x="358" y="287"/>
                    <a:pt x="381" y="272"/>
                  </a:cubicBezTo>
                  <a:cubicBezTo>
                    <a:pt x="399" y="260"/>
                    <a:pt x="418" y="248"/>
                    <a:pt x="436" y="236"/>
                  </a:cubicBezTo>
                  <a:cubicBezTo>
                    <a:pt x="459" y="221"/>
                    <a:pt x="509" y="200"/>
                    <a:pt x="509" y="200"/>
                  </a:cubicBezTo>
                  <a:cubicBezTo>
                    <a:pt x="551" y="156"/>
                    <a:pt x="618" y="159"/>
                    <a:pt x="672" y="136"/>
                  </a:cubicBezTo>
                  <a:cubicBezTo>
                    <a:pt x="713" y="119"/>
                    <a:pt x="740" y="86"/>
                    <a:pt x="781" y="72"/>
                  </a:cubicBezTo>
                  <a:cubicBezTo>
                    <a:pt x="817" y="38"/>
                    <a:pt x="861" y="12"/>
                    <a:pt x="909" y="0"/>
                  </a:cubicBezTo>
                  <a:cubicBezTo>
                    <a:pt x="988" y="13"/>
                    <a:pt x="1065" y="27"/>
                    <a:pt x="1145" y="36"/>
                  </a:cubicBezTo>
                  <a:cubicBezTo>
                    <a:pt x="1284" y="31"/>
                    <a:pt x="1390" y="31"/>
                    <a:pt x="1518" y="0"/>
                  </a:cubicBezTo>
                  <a:cubicBezTo>
                    <a:pt x="1606" y="3"/>
                    <a:pt x="1693" y="4"/>
                    <a:pt x="1781" y="9"/>
                  </a:cubicBezTo>
                  <a:cubicBezTo>
                    <a:pt x="1834" y="12"/>
                    <a:pt x="1892" y="36"/>
                    <a:pt x="1945" y="45"/>
                  </a:cubicBezTo>
                  <a:cubicBezTo>
                    <a:pt x="2013" y="68"/>
                    <a:pt x="2040" y="152"/>
                    <a:pt x="2099" y="191"/>
                  </a:cubicBezTo>
                  <a:cubicBezTo>
                    <a:pt x="2167" y="236"/>
                    <a:pt x="2217" y="267"/>
                    <a:pt x="2299" y="281"/>
                  </a:cubicBezTo>
                  <a:cubicBezTo>
                    <a:pt x="2336" y="294"/>
                    <a:pt x="2372" y="306"/>
                    <a:pt x="2409" y="318"/>
                  </a:cubicBezTo>
                  <a:cubicBezTo>
                    <a:pt x="2441" y="328"/>
                    <a:pt x="2478" y="357"/>
                    <a:pt x="2509" y="372"/>
                  </a:cubicBezTo>
                  <a:cubicBezTo>
                    <a:pt x="2548" y="391"/>
                    <a:pt x="2594" y="406"/>
                    <a:pt x="2636" y="418"/>
                  </a:cubicBezTo>
                  <a:cubicBezTo>
                    <a:pt x="2675" y="430"/>
                    <a:pt x="2714" y="447"/>
                    <a:pt x="2754" y="454"/>
                  </a:cubicBezTo>
                  <a:cubicBezTo>
                    <a:pt x="2775" y="458"/>
                    <a:pt x="2818" y="463"/>
                    <a:pt x="2818" y="463"/>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p>
          </p:txBody>
        </p:sp>
        <p:sp>
          <p:nvSpPr>
            <p:cNvPr id="14" name="Line 59"/>
            <p:cNvSpPr>
              <a:spLocks noChangeShapeType="1"/>
            </p:cNvSpPr>
            <p:nvPr/>
          </p:nvSpPr>
          <p:spPr bwMode="auto">
            <a:xfrm>
              <a:off x="509" y="1427"/>
              <a:ext cx="479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15" name="Line 60"/>
            <p:cNvSpPr>
              <a:spLocks noChangeShapeType="1"/>
            </p:cNvSpPr>
            <p:nvPr/>
          </p:nvSpPr>
          <p:spPr bwMode="auto">
            <a:xfrm flipV="1">
              <a:off x="1900" y="936"/>
              <a:ext cx="0" cy="51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16" name="Text Box 61"/>
            <p:cNvSpPr txBox="1">
              <a:spLocks noChangeArrowheads="1"/>
            </p:cNvSpPr>
            <p:nvPr/>
          </p:nvSpPr>
          <p:spPr bwMode="auto">
            <a:xfrm>
              <a:off x="787" y="1488"/>
              <a:ext cx="439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a:spcBef>
                  <a:spcPct val="0"/>
                </a:spcBef>
                <a:buClrTx/>
                <a:buSzTx/>
                <a:buFontTx/>
                <a:buNone/>
              </a:pPr>
              <a:r>
                <a:rPr lang="en-US" altLang="zh-CN" sz="1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-$351	-$159		profit	       $1,83      $4,700	</a:t>
              </a:r>
              <a:endParaRPr lang="en-US" altLang="zh-CN" sz="4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Text Box 62"/>
            <p:cNvSpPr txBox="1">
              <a:spLocks noChangeArrowheads="1"/>
            </p:cNvSpPr>
            <p:nvPr/>
          </p:nvSpPr>
          <p:spPr bwMode="auto">
            <a:xfrm>
              <a:off x="509" y="1810"/>
              <a:ext cx="443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a:spcBef>
                  <a:spcPct val="0"/>
                </a:spcBef>
                <a:buClrTx/>
                <a:buSzTx/>
                <a:buFontTx/>
                <a:buNone/>
              </a:pPr>
              <a:r>
                <a:rPr lang="en-US" altLang="zh-CN" sz="1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Min            Low (</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i.e</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5%-tile)		             High(</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i.e</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95%-0 tile)        Max</a:t>
              </a:r>
              <a:endParaRPr lang="en-US" altLang="zh-CN" sz="4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Text Box 63"/>
            <p:cNvSpPr txBox="1">
              <a:spLocks noChangeArrowheads="1"/>
            </p:cNvSpPr>
            <p:nvPr/>
          </p:nvSpPr>
          <p:spPr bwMode="auto">
            <a:xfrm>
              <a:off x="1509" y="830"/>
              <a:ext cx="40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a:spcBef>
                  <a:spcPct val="0"/>
                </a:spcBef>
                <a:buClrTx/>
                <a:buSzTx/>
                <a:buFontTx/>
                <a:buNone/>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count</a:t>
              </a:r>
            </a:p>
          </p:txBody>
        </p:sp>
        <p:sp>
          <p:nvSpPr>
            <p:cNvPr id="19" name="Line 64"/>
            <p:cNvSpPr>
              <a:spLocks noChangeShapeType="1"/>
            </p:cNvSpPr>
            <p:nvPr/>
          </p:nvSpPr>
          <p:spPr bwMode="auto">
            <a:xfrm>
              <a:off x="1509" y="1082"/>
              <a:ext cx="0" cy="808"/>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20" name="Line 65"/>
            <p:cNvSpPr>
              <a:spLocks noChangeShapeType="1"/>
            </p:cNvSpPr>
            <p:nvPr/>
          </p:nvSpPr>
          <p:spPr bwMode="auto">
            <a:xfrm>
              <a:off x="3523" y="1069"/>
              <a:ext cx="0" cy="741"/>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nchor="ctr"/>
            <a:lstStyle/>
            <a:p>
              <a:endParaRPr lang="zh-CN" altLang="en-US" sz="2400"/>
            </a:p>
          </p:txBody>
        </p:sp>
      </p:grpSp>
      <p:sp>
        <p:nvSpPr>
          <p:cNvPr id="22" name="Text Box 52"/>
          <p:cNvSpPr txBox="1">
            <a:spLocks noChangeArrowheads="1"/>
          </p:cNvSpPr>
          <p:nvPr/>
        </p:nvSpPr>
        <p:spPr bwMode="auto">
          <a:xfrm>
            <a:off x="2681760" y="5377626"/>
            <a:ext cx="42148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a:spcBef>
                <a:spcPct val="0"/>
              </a:spcBef>
              <a:buClrTx/>
              <a:buSzTx/>
              <a:buFontTx/>
              <a:buNone/>
            </a:pP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msd</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=1,000 Low=-$1,000  High=$2,000</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498079" y="1209223"/>
            <a:ext cx="11379340" cy="3237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marL="0" lvl="2" indent="-342900" eaLnBrk="1" hangingPunct="1">
              <a:buClr>
                <a:srgbClr val="00B0F0"/>
              </a:buClr>
              <a:buSzPct val="80000"/>
              <a:buFont typeface="Wingdings" panose="05000000000000000000" pitchFamily="2" charset="2"/>
              <a:buChar char="p"/>
              <a:defRPr/>
            </a:pPr>
            <a:r>
              <a:rPr lang="en-US" altLang="zh-CN" sz="2800" b="1" dirty="0">
                <a:solidFill>
                  <a:srgbClr val="0070C0"/>
                </a:solidFill>
              </a:rPr>
              <a:t>3-4-5</a:t>
            </a:r>
            <a:r>
              <a:rPr lang="zh-CN" altLang="en-US" sz="2800" b="1" dirty="0">
                <a:solidFill>
                  <a:srgbClr val="0070C0"/>
                </a:solidFill>
              </a:rPr>
              <a:t>规则</a:t>
            </a:r>
            <a:endParaRPr lang="en-US" altLang="zh-CN" sz="2800" b="1" dirty="0">
              <a:solidFill>
                <a:srgbClr val="0070C0"/>
              </a:solidFill>
            </a:endParaRPr>
          </a:p>
          <a:p>
            <a:pPr marL="914400" lvl="3" indent="-457200" eaLnBrk="1" hangingPunct="1">
              <a:buClr>
                <a:srgbClr val="00B0F0"/>
              </a:buClr>
              <a:buSzPct val="80000"/>
              <a:buFont typeface="Wingdings" panose="05000000000000000000" pitchFamily="2" charset="2"/>
              <a:buChar char="Ø"/>
              <a:defRPr/>
            </a:pPr>
            <a:r>
              <a:rPr lang="zh-CN" altLang="en-US" b="1" dirty="0">
                <a:solidFill>
                  <a:srgbClr val="0070C0"/>
                </a:solidFill>
                <a:latin typeface="Lucida Sans Unicode" panose="020B0602030504020204"/>
                <a:ea typeface="黑体" panose="02010609060101010101" pitchFamily="49" charset="-122"/>
              </a:rPr>
              <a:t>确定等宽区间的数目</a:t>
            </a:r>
          </a:p>
          <a:p>
            <a:pPr marL="621030" lvl="1" indent="-228600" eaLnBrk="1" hangingPunct="1">
              <a:lnSpc>
                <a:spcPct val="120000"/>
              </a:lnSpc>
              <a:spcBef>
                <a:spcPts val="325"/>
              </a:spcBef>
              <a:spcAft>
                <a:spcPts val="600"/>
              </a:spcAft>
              <a:buClr>
                <a:srgbClr val="2DA2BF"/>
              </a:buClr>
              <a:buSzTx/>
              <a:buFont typeface="Verdana" panose="020B0604030504040204" pitchFamily="34" charset="0"/>
              <a:buChar char="◦"/>
              <a:defRPr/>
            </a:pPr>
            <a:r>
              <a:rPr lang="zh-CN" altLang="en-US" sz="1800" dirty="0">
                <a:solidFill>
                  <a:srgbClr val="002060"/>
                </a:solidFill>
                <a:latin typeface="Times New Roman" panose="02020603050405020304" pitchFamily="18" charset="0"/>
                <a:ea typeface="黑体" panose="02010609060101010101" pitchFamily="49" charset="-122"/>
              </a:rPr>
              <a:t>如果一个区间最高有效位上跨越</a:t>
            </a:r>
            <a:r>
              <a:rPr lang="en-US" altLang="zh-CN" sz="1800" dirty="0">
                <a:solidFill>
                  <a:srgbClr val="002060"/>
                </a:solidFill>
                <a:latin typeface="Times New Roman" panose="02020603050405020304" pitchFamily="18" charset="0"/>
                <a:ea typeface="黑体" panose="02010609060101010101" pitchFamily="49" charset="-122"/>
              </a:rPr>
              <a:t>3</a:t>
            </a:r>
            <a:r>
              <a:rPr lang="zh-CN" altLang="en-US" sz="1800" dirty="0">
                <a:solidFill>
                  <a:srgbClr val="002060"/>
                </a:solidFill>
                <a:latin typeface="Times New Roman" panose="02020603050405020304" pitchFamily="18" charset="0"/>
                <a:ea typeface="黑体" panose="02010609060101010101" pitchFamily="49" charset="-122"/>
              </a:rPr>
              <a:t>，</a:t>
            </a:r>
            <a:r>
              <a:rPr lang="en-US" altLang="zh-CN" sz="1800" dirty="0">
                <a:solidFill>
                  <a:srgbClr val="002060"/>
                </a:solidFill>
                <a:latin typeface="Times New Roman" panose="02020603050405020304" pitchFamily="18" charset="0"/>
                <a:ea typeface="黑体" panose="02010609060101010101" pitchFamily="49" charset="-122"/>
              </a:rPr>
              <a:t>6</a:t>
            </a:r>
            <a:r>
              <a:rPr lang="zh-CN" altLang="en-US" sz="1800" dirty="0">
                <a:solidFill>
                  <a:srgbClr val="002060"/>
                </a:solidFill>
                <a:latin typeface="Times New Roman" panose="02020603050405020304" pitchFamily="18" charset="0"/>
                <a:ea typeface="黑体" panose="02010609060101010101" pitchFamily="49" charset="-122"/>
              </a:rPr>
              <a:t>，</a:t>
            </a:r>
            <a:r>
              <a:rPr lang="en-US" altLang="zh-CN" sz="1800" dirty="0">
                <a:solidFill>
                  <a:srgbClr val="002060"/>
                </a:solidFill>
                <a:latin typeface="Times New Roman" panose="02020603050405020304" pitchFamily="18" charset="0"/>
                <a:ea typeface="黑体" panose="02010609060101010101" pitchFamily="49" charset="-122"/>
              </a:rPr>
              <a:t>7</a:t>
            </a:r>
            <a:r>
              <a:rPr lang="zh-CN" altLang="en-US" sz="1800" dirty="0">
                <a:solidFill>
                  <a:srgbClr val="002060"/>
                </a:solidFill>
                <a:latin typeface="Times New Roman" panose="02020603050405020304" pitchFamily="18" charset="0"/>
                <a:ea typeface="黑体" panose="02010609060101010101" pitchFamily="49" charset="-122"/>
              </a:rPr>
              <a:t>或</a:t>
            </a:r>
            <a:r>
              <a:rPr lang="en-US" altLang="zh-CN" sz="1800" dirty="0">
                <a:solidFill>
                  <a:srgbClr val="002060"/>
                </a:solidFill>
                <a:latin typeface="Times New Roman" panose="02020603050405020304" pitchFamily="18" charset="0"/>
                <a:ea typeface="黑体" panose="02010609060101010101" pitchFamily="49" charset="-122"/>
              </a:rPr>
              <a:t>9</a:t>
            </a:r>
            <a:r>
              <a:rPr lang="zh-CN" altLang="en-US" sz="1800" dirty="0">
                <a:solidFill>
                  <a:srgbClr val="002060"/>
                </a:solidFill>
                <a:latin typeface="Times New Roman" panose="02020603050405020304" pitchFamily="18" charset="0"/>
                <a:ea typeface="黑体" panose="02010609060101010101" pitchFamily="49" charset="-122"/>
              </a:rPr>
              <a:t>个不同的值，就将该区间划分为</a:t>
            </a:r>
            <a:r>
              <a:rPr lang="en-US" altLang="zh-CN" sz="1800" dirty="0">
                <a:solidFill>
                  <a:srgbClr val="002060"/>
                </a:solidFill>
                <a:latin typeface="Times New Roman" panose="02020603050405020304" pitchFamily="18" charset="0"/>
                <a:ea typeface="黑体" panose="02010609060101010101" pitchFamily="49" charset="-122"/>
              </a:rPr>
              <a:t>3</a:t>
            </a:r>
            <a:r>
              <a:rPr lang="zh-CN" altLang="en-US" sz="1800" dirty="0">
                <a:solidFill>
                  <a:srgbClr val="002060"/>
                </a:solidFill>
                <a:latin typeface="Times New Roman" panose="02020603050405020304" pitchFamily="18" charset="0"/>
                <a:ea typeface="黑体" panose="02010609060101010101" pitchFamily="49" charset="-122"/>
              </a:rPr>
              <a:t>个等宽子区间；</a:t>
            </a:r>
            <a:r>
              <a:rPr lang="en-US" altLang="zh-CN" sz="1800" dirty="0">
                <a:solidFill>
                  <a:srgbClr val="002060"/>
                </a:solidFill>
                <a:latin typeface="Times New Roman" panose="02020603050405020304" pitchFamily="18" charset="0"/>
                <a:ea typeface="黑体" panose="02010609060101010101" pitchFamily="49" charset="-122"/>
              </a:rPr>
              <a:t>(7</a:t>
            </a:r>
            <a:r>
              <a:rPr lang="en-US" altLang="zh-CN" sz="1800" dirty="0">
                <a:solidFill>
                  <a:srgbClr val="002060"/>
                </a:solidFill>
                <a:latin typeface="Times New Roman" panose="02020603050405020304" pitchFamily="18" charset="0"/>
                <a:ea typeface="黑体" panose="02010609060101010101" pitchFamily="49" charset="-122"/>
                <a:sym typeface="Wingdings" panose="05000000000000000000" pitchFamily="2" charset="2"/>
              </a:rPr>
              <a:t>2,3,2)</a:t>
            </a:r>
            <a:endParaRPr lang="en-US" altLang="zh-CN" sz="1800" dirty="0">
              <a:solidFill>
                <a:srgbClr val="002060"/>
              </a:solidFill>
              <a:latin typeface="Times New Roman" panose="02020603050405020304" pitchFamily="18" charset="0"/>
              <a:ea typeface="黑体" panose="02010609060101010101" pitchFamily="49" charset="-122"/>
            </a:endParaRPr>
          </a:p>
          <a:p>
            <a:pPr marL="621030" lvl="1" indent="-228600" eaLnBrk="1" hangingPunct="1">
              <a:lnSpc>
                <a:spcPct val="120000"/>
              </a:lnSpc>
              <a:spcBef>
                <a:spcPts val="325"/>
              </a:spcBef>
              <a:spcAft>
                <a:spcPts val="600"/>
              </a:spcAft>
              <a:buClr>
                <a:srgbClr val="2DA2BF"/>
              </a:buClr>
              <a:buSzTx/>
              <a:buFont typeface="Verdana" panose="020B0604030504040204" pitchFamily="34" charset="0"/>
              <a:buChar char="◦"/>
              <a:defRPr/>
            </a:pPr>
            <a:r>
              <a:rPr lang="zh-CN" altLang="en-US" sz="1800" dirty="0">
                <a:solidFill>
                  <a:srgbClr val="002060"/>
                </a:solidFill>
                <a:latin typeface="Times New Roman" panose="02020603050405020304" pitchFamily="18" charset="0"/>
                <a:ea typeface="黑体" panose="02010609060101010101" pitchFamily="49" charset="-122"/>
              </a:rPr>
              <a:t>如果一个区间最高有效位上跨越</a:t>
            </a:r>
            <a:r>
              <a:rPr lang="en-US" altLang="zh-CN" sz="1800" dirty="0">
                <a:solidFill>
                  <a:srgbClr val="002060"/>
                </a:solidFill>
                <a:latin typeface="Times New Roman" panose="02020603050405020304" pitchFamily="18" charset="0"/>
                <a:ea typeface="黑体" panose="02010609060101010101" pitchFamily="49" charset="-122"/>
              </a:rPr>
              <a:t>2</a:t>
            </a:r>
            <a:r>
              <a:rPr lang="zh-CN" altLang="en-US" sz="1800" dirty="0">
                <a:solidFill>
                  <a:srgbClr val="002060"/>
                </a:solidFill>
                <a:latin typeface="Times New Roman" panose="02020603050405020304" pitchFamily="18" charset="0"/>
                <a:ea typeface="黑体" panose="02010609060101010101" pitchFamily="49" charset="-122"/>
              </a:rPr>
              <a:t>，</a:t>
            </a:r>
            <a:r>
              <a:rPr lang="en-US" altLang="zh-CN" sz="1800" dirty="0">
                <a:solidFill>
                  <a:srgbClr val="002060"/>
                </a:solidFill>
                <a:latin typeface="Times New Roman" panose="02020603050405020304" pitchFamily="18" charset="0"/>
                <a:ea typeface="黑体" panose="02010609060101010101" pitchFamily="49" charset="-122"/>
              </a:rPr>
              <a:t>4</a:t>
            </a:r>
            <a:r>
              <a:rPr lang="zh-CN" altLang="en-US" sz="1800" dirty="0">
                <a:solidFill>
                  <a:srgbClr val="002060"/>
                </a:solidFill>
                <a:latin typeface="Times New Roman" panose="02020603050405020304" pitchFamily="18" charset="0"/>
                <a:ea typeface="黑体" panose="02010609060101010101" pitchFamily="49" charset="-122"/>
              </a:rPr>
              <a:t>，或</a:t>
            </a:r>
            <a:r>
              <a:rPr lang="en-US" altLang="zh-CN" sz="1800" dirty="0">
                <a:solidFill>
                  <a:srgbClr val="002060"/>
                </a:solidFill>
                <a:latin typeface="Times New Roman" panose="02020603050405020304" pitchFamily="18" charset="0"/>
                <a:ea typeface="黑体" panose="02010609060101010101" pitchFamily="49" charset="-122"/>
              </a:rPr>
              <a:t>8</a:t>
            </a:r>
            <a:r>
              <a:rPr lang="zh-CN" altLang="en-US" sz="1800" dirty="0">
                <a:solidFill>
                  <a:srgbClr val="002060"/>
                </a:solidFill>
                <a:latin typeface="Times New Roman" panose="02020603050405020304" pitchFamily="18" charset="0"/>
                <a:ea typeface="黑体" panose="02010609060101010101" pitchFamily="49" charset="-122"/>
              </a:rPr>
              <a:t>个不同的值，就将该区间划分为</a:t>
            </a:r>
            <a:r>
              <a:rPr lang="en-US" altLang="zh-CN" sz="1800" dirty="0">
                <a:solidFill>
                  <a:srgbClr val="002060"/>
                </a:solidFill>
                <a:latin typeface="Times New Roman" panose="02020603050405020304" pitchFamily="18" charset="0"/>
                <a:ea typeface="黑体" panose="02010609060101010101" pitchFamily="49" charset="-122"/>
              </a:rPr>
              <a:t>4</a:t>
            </a:r>
            <a:r>
              <a:rPr lang="zh-CN" altLang="en-US" sz="1800" dirty="0">
                <a:solidFill>
                  <a:srgbClr val="002060"/>
                </a:solidFill>
                <a:latin typeface="Times New Roman" panose="02020603050405020304" pitchFamily="18" charset="0"/>
                <a:ea typeface="黑体" panose="02010609060101010101" pitchFamily="49" charset="-122"/>
              </a:rPr>
              <a:t>个等宽子区间；</a:t>
            </a:r>
          </a:p>
          <a:p>
            <a:pPr marL="621030" lvl="1" indent="-228600" eaLnBrk="1" hangingPunct="1">
              <a:lnSpc>
                <a:spcPct val="120000"/>
              </a:lnSpc>
              <a:spcBef>
                <a:spcPts val="325"/>
              </a:spcBef>
              <a:spcAft>
                <a:spcPts val="600"/>
              </a:spcAft>
              <a:buClr>
                <a:srgbClr val="2DA2BF"/>
              </a:buClr>
              <a:buSzTx/>
              <a:buFont typeface="Verdana" panose="020B0604030504040204" pitchFamily="34" charset="0"/>
              <a:buChar char="◦"/>
              <a:defRPr/>
            </a:pPr>
            <a:r>
              <a:rPr lang="zh-CN" altLang="en-US" sz="1800" dirty="0">
                <a:solidFill>
                  <a:srgbClr val="002060"/>
                </a:solidFill>
                <a:latin typeface="Times New Roman" panose="02020603050405020304" pitchFamily="18" charset="0"/>
                <a:ea typeface="黑体" panose="02010609060101010101" pitchFamily="49" charset="-122"/>
              </a:rPr>
              <a:t>如果一个区间最高有效位上跨越</a:t>
            </a:r>
            <a:r>
              <a:rPr lang="en-US" altLang="zh-CN" sz="1800" dirty="0">
                <a:solidFill>
                  <a:srgbClr val="002060"/>
                </a:solidFill>
                <a:latin typeface="Times New Roman" panose="02020603050405020304" pitchFamily="18" charset="0"/>
                <a:ea typeface="黑体" panose="02010609060101010101" pitchFamily="49" charset="-122"/>
              </a:rPr>
              <a:t>1</a:t>
            </a:r>
            <a:r>
              <a:rPr lang="zh-CN" altLang="en-US" sz="1800" dirty="0">
                <a:solidFill>
                  <a:srgbClr val="002060"/>
                </a:solidFill>
                <a:latin typeface="Times New Roman" panose="02020603050405020304" pitchFamily="18" charset="0"/>
                <a:ea typeface="黑体" panose="02010609060101010101" pitchFamily="49" charset="-122"/>
              </a:rPr>
              <a:t>，</a:t>
            </a:r>
            <a:r>
              <a:rPr lang="en-US" altLang="zh-CN" sz="1800" dirty="0">
                <a:solidFill>
                  <a:srgbClr val="002060"/>
                </a:solidFill>
                <a:latin typeface="Times New Roman" panose="02020603050405020304" pitchFamily="18" charset="0"/>
                <a:ea typeface="黑体" panose="02010609060101010101" pitchFamily="49" charset="-122"/>
              </a:rPr>
              <a:t>5</a:t>
            </a:r>
            <a:r>
              <a:rPr lang="zh-CN" altLang="en-US" sz="1800" dirty="0">
                <a:solidFill>
                  <a:srgbClr val="002060"/>
                </a:solidFill>
                <a:latin typeface="Times New Roman" panose="02020603050405020304" pitchFamily="18" charset="0"/>
                <a:ea typeface="黑体" panose="02010609060101010101" pitchFamily="49" charset="-122"/>
              </a:rPr>
              <a:t>，或</a:t>
            </a:r>
            <a:r>
              <a:rPr lang="en-US" altLang="zh-CN" sz="1800" dirty="0">
                <a:solidFill>
                  <a:srgbClr val="002060"/>
                </a:solidFill>
                <a:latin typeface="Times New Roman" panose="02020603050405020304" pitchFamily="18" charset="0"/>
                <a:ea typeface="黑体" panose="02010609060101010101" pitchFamily="49" charset="-122"/>
              </a:rPr>
              <a:t>10</a:t>
            </a:r>
            <a:r>
              <a:rPr lang="zh-CN" altLang="en-US" sz="1800" dirty="0">
                <a:solidFill>
                  <a:srgbClr val="002060"/>
                </a:solidFill>
                <a:latin typeface="Times New Roman" panose="02020603050405020304" pitchFamily="18" charset="0"/>
                <a:ea typeface="黑体" panose="02010609060101010101" pitchFamily="49" charset="-122"/>
              </a:rPr>
              <a:t>个不同的值，就将该区间划分为</a:t>
            </a:r>
            <a:r>
              <a:rPr lang="en-US" altLang="zh-CN" sz="1800" dirty="0">
                <a:solidFill>
                  <a:srgbClr val="002060"/>
                </a:solidFill>
                <a:latin typeface="Times New Roman" panose="02020603050405020304" pitchFamily="18" charset="0"/>
                <a:ea typeface="黑体" panose="02010609060101010101" pitchFamily="49" charset="-122"/>
              </a:rPr>
              <a:t>5</a:t>
            </a:r>
            <a:r>
              <a:rPr lang="zh-CN" altLang="en-US" sz="1800" dirty="0">
                <a:solidFill>
                  <a:srgbClr val="002060"/>
                </a:solidFill>
                <a:latin typeface="Times New Roman" panose="02020603050405020304" pitchFamily="18" charset="0"/>
                <a:ea typeface="黑体" panose="02010609060101010101" pitchFamily="49" charset="-122"/>
              </a:rPr>
              <a:t>个等宽子区间；</a:t>
            </a:r>
          </a:p>
          <a:p>
            <a:pPr marL="621030" lvl="1" indent="-228600" eaLnBrk="1" hangingPunct="1">
              <a:lnSpc>
                <a:spcPct val="120000"/>
              </a:lnSpc>
              <a:spcBef>
                <a:spcPts val="325"/>
              </a:spcBef>
              <a:spcAft>
                <a:spcPts val="600"/>
              </a:spcAft>
              <a:buClr>
                <a:srgbClr val="2DA2BF"/>
              </a:buClr>
              <a:buSzTx/>
              <a:buFont typeface="Verdana" panose="020B0604030504040204" pitchFamily="34" charset="0"/>
              <a:buChar char="◦"/>
              <a:defRPr/>
            </a:pPr>
            <a:r>
              <a:rPr lang="zh-CN" altLang="en-US" sz="1800" dirty="0">
                <a:solidFill>
                  <a:srgbClr val="002060"/>
                </a:solidFill>
                <a:latin typeface="Times New Roman" panose="02020603050405020304" pitchFamily="18" charset="0"/>
                <a:ea typeface="黑体" panose="02010609060101010101" pitchFamily="49" charset="-122"/>
              </a:rPr>
              <a:t>将该规则递归的应用于每个子区间，产生给定数值属性的概念分层；</a:t>
            </a:r>
          </a:p>
          <a:p>
            <a:pPr marL="0" lvl="2" indent="0" eaLnBrk="1" hangingPunct="1">
              <a:buClr>
                <a:srgbClr val="00B0F0"/>
              </a:buClr>
              <a:buSzPct val="80000"/>
              <a:buNone/>
              <a:defRPr/>
            </a:pPr>
            <a:endParaRPr lang="en-US" altLang="zh-CN" sz="2800" b="1" dirty="0">
              <a:solidFill>
                <a:srgbClr val="0070C0"/>
              </a:solidFill>
              <a:latin typeface="Lucida Sans Unicode" panose="020B0602030504020204"/>
              <a:ea typeface="黑体" panose="02010609060101010101" pitchFamily="49" charset="-122"/>
            </a:endParaRPr>
          </a:p>
        </p:txBody>
      </p:sp>
      <p:sp>
        <p:nvSpPr>
          <p:cNvPr id="2" name="文本占位符 1"/>
          <p:cNvSpPr>
            <a:spLocks noGrp="1"/>
          </p:cNvSpPr>
          <p:nvPr>
            <p:ph type="body" sz="quarter" idx="10"/>
          </p:nvPr>
        </p:nvSpPr>
        <p:spPr/>
        <p:txBody>
          <a:bodyPr>
            <a:normAutofit/>
          </a:bodyPr>
          <a:lstStyle/>
          <a:p>
            <a:r>
              <a:rPr lang="en-US" altLang="zh-CN" sz="3200" u="sng" dirty="0"/>
              <a:t>3.5</a:t>
            </a:r>
            <a:r>
              <a:rPr lang="zh-CN" altLang="en-US" sz="3200" u="sng" dirty="0"/>
              <a:t>数据变换与离散化</a:t>
            </a:r>
          </a:p>
        </p:txBody>
      </p:sp>
      <p:sp>
        <p:nvSpPr>
          <p:cNvPr id="4" name="Text Box 4"/>
          <p:cNvSpPr txBox="1">
            <a:spLocks noChangeArrowheads="1"/>
          </p:cNvSpPr>
          <p:nvPr/>
        </p:nvSpPr>
        <p:spPr bwMode="auto">
          <a:xfrm>
            <a:off x="3037788" y="3463304"/>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zh-CN" altLang="zh-CN" sz="1400" b="1">
              <a:latin typeface="Arial" panose="020B0604020202020204" pitchFamily="34" charset="0"/>
            </a:endParaRPr>
          </a:p>
        </p:txBody>
      </p:sp>
      <p:grpSp>
        <p:nvGrpSpPr>
          <p:cNvPr id="3" name="组合 2"/>
          <p:cNvGrpSpPr/>
          <p:nvPr/>
        </p:nvGrpSpPr>
        <p:grpSpPr>
          <a:xfrm>
            <a:off x="2663907" y="4432279"/>
            <a:ext cx="6498947" cy="1421193"/>
            <a:chOff x="3361490" y="4446508"/>
            <a:chExt cx="6498947" cy="1421193"/>
          </a:xfrm>
        </p:grpSpPr>
        <p:sp>
          <p:nvSpPr>
            <p:cNvPr id="23" name="Rectangle 67"/>
            <p:cNvSpPr>
              <a:spLocks noChangeArrowheads="1"/>
            </p:cNvSpPr>
            <p:nvPr/>
          </p:nvSpPr>
          <p:spPr bwMode="auto">
            <a:xfrm>
              <a:off x="5164924" y="4446508"/>
              <a:ext cx="25186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(-$1,000  - $2,000)</a:t>
              </a:r>
            </a:p>
          </p:txBody>
        </p:sp>
        <p:sp>
          <p:nvSpPr>
            <p:cNvPr id="24" name="Line 68"/>
            <p:cNvSpPr>
              <a:spLocks noChangeShapeType="1"/>
            </p:cNvSpPr>
            <p:nvPr/>
          </p:nvSpPr>
          <p:spPr bwMode="auto">
            <a:xfrm flipH="1">
              <a:off x="4374037" y="4879716"/>
              <a:ext cx="2001575" cy="39434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4800"/>
            </a:p>
          </p:txBody>
        </p:sp>
        <p:sp>
          <p:nvSpPr>
            <p:cNvPr id="25" name="Line 69"/>
            <p:cNvSpPr>
              <a:spLocks noChangeShapeType="1"/>
            </p:cNvSpPr>
            <p:nvPr/>
          </p:nvSpPr>
          <p:spPr bwMode="auto">
            <a:xfrm>
              <a:off x="6448557" y="4879716"/>
              <a:ext cx="2242223" cy="39434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4800"/>
            </a:p>
          </p:txBody>
        </p:sp>
        <p:sp>
          <p:nvSpPr>
            <p:cNvPr id="26" name="Line 70"/>
            <p:cNvSpPr>
              <a:spLocks noChangeShapeType="1"/>
            </p:cNvSpPr>
            <p:nvPr/>
          </p:nvSpPr>
          <p:spPr bwMode="auto">
            <a:xfrm>
              <a:off x="6424243" y="4879716"/>
              <a:ext cx="0" cy="52632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4800"/>
            </a:p>
          </p:txBody>
        </p:sp>
        <p:sp>
          <p:nvSpPr>
            <p:cNvPr id="27" name="Text Box 71"/>
            <p:cNvSpPr txBox="1">
              <a:spLocks noChangeArrowheads="1"/>
            </p:cNvSpPr>
            <p:nvPr/>
          </p:nvSpPr>
          <p:spPr bwMode="auto">
            <a:xfrm>
              <a:off x="3361490" y="5406036"/>
              <a:ext cx="18034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a:spcBef>
                  <a:spcPct val="0"/>
                </a:spcBef>
                <a:buClrTx/>
                <a:buSzTx/>
                <a:buFontTx/>
                <a:buNone/>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(-$1,000 - 0)</a:t>
              </a:r>
              <a:endParaRPr lang="en-US" altLang="zh-CN" sz="6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8" name="Text Box 72"/>
            <p:cNvSpPr txBox="1">
              <a:spLocks noChangeArrowheads="1"/>
            </p:cNvSpPr>
            <p:nvPr/>
          </p:nvSpPr>
          <p:spPr bwMode="auto">
            <a:xfrm>
              <a:off x="5538091" y="5406036"/>
              <a:ext cx="16750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a:spcBef>
                  <a:spcPct val="0"/>
                </a:spcBef>
                <a:buClrTx/>
                <a:buSzTx/>
                <a:buFontTx/>
                <a:buNone/>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(0 -$ 1,000)</a:t>
              </a:r>
              <a:endParaRPr lang="en-US" altLang="zh-CN" sz="6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0" name="Text Box 74"/>
            <p:cNvSpPr txBox="1">
              <a:spLocks noChangeArrowheads="1"/>
            </p:cNvSpPr>
            <p:nvPr/>
          </p:nvSpPr>
          <p:spPr bwMode="auto">
            <a:xfrm>
              <a:off x="7521125" y="5391684"/>
              <a:ext cx="23393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a:spcBef>
                  <a:spcPct val="0"/>
                </a:spcBef>
                <a:buClrTx/>
                <a:buSzTx/>
                <a:buFontTx/>
                <a:buNone/>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($1,000 - $2,000)</a:t>
              </a:r>
            </a:p>
          </p:txBody>
        </p:sp>
      </p:gr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3.5</a:t>
            </a:r>
            <a:r>
              <a:rPr lang="zh-CN" altLang="en-US" sz="3200" u="sng" dirty="0"/>
              <a:t>数据变换与离散化</a:t>
            </a:r>
          </a:p>
        </p:txBody>
      </p:sp>
      <p:grpSp>
        <p:nvGrpSpPr>
          <p:cNvPr id="5" name="组合 4"/>
          <p:cNvGrpSpPr/>
          <p:nvPr/>
        </p:nvGrpSpPr>
        <p:grpSpPr>
          <a:xfrm>
            <a:off x="1376372" y="2997203"/>
            <a:ext cx="8697071" cy="3314480"/>
            <a:chOff x="1882774" y="3255388"/>
            <a:chExt cx="8264530" cy="2801720"/>
          </a:xfrm>
        </p:grpSpPr>
        <p:sp>
          <p:nvSpPr>
            <p:cNvPr id="4" name="Text Box 4"/>
            <p:cNvSpPr txBox="1">
              <a:spLocks noChangeArrowheads="1"/>
            </p:cNvSpPr>
            <p:nvPr/>
          </p:nvSpPr>
          <p:spPr bwMode="auto">
            <a:xfrm>
              <a:off x="3037788" y="3463304"/>
              <a:ext cx="1600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zh-CN" altLang="zh-CN" sz="1400" b="1">
                <a:latin typeface="Arial" panose="020B0604020202020204" pitchFamily="34" charset="0"/>
              </a:endParaRPr>
            </a:p>
          </p:txBody>
        </p:sp>
        <p:sp>
          <p:nvSpPr>
            <p:cNvPr id="13" name="Text Box 4"/>
            <p:cNvSpPr txBox="1">
              <a:spLocks noChangeArrowheads="1"/>
            </p:cNvSpPr>
            <p:nvPr/>
          </p:nvSpPr>
          <p:spPr bwMode="auto">
            <a:xfrm>
              <a:off x="5343646" y="3255388"/>
              <a:ext cx="1388012" cy="286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buClrTx/>
                <a:buSzTx/>
                <a:buFontTx/>
                <a:buNone/>
              </a:pPr>
              <a:r>
                <a:rPr lang="en-US" altLang="zh-CN" sz="16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(-$400 -$5,000</a:t>
              </a:r>
              <a:r>
                <a:rPr lang="en-US" altLang="zh-CN" sz="1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4" name="Line 5"/>
            <p:cNvSpPr>
              <a:spLocks noChangeShapeType="1"/>
            </p:cNvSpPr>
            <p:nvPr/>
          </p:nvSpPr>
          <p:spPr bwMode="auto">
            <a:xfrm flipH="1">
              <a:off x="3541713" y="3547269"/>
              <a:ext cx="2438400" cy="317500"/>
            </a:xfrm>
            <a:prstGeom prst="line">
              <a:avLst/>
            </a:prstGeom>
            <a:noFill/>
            <a:ln w="9525">
              <a:solidFill>
                <a:sysClr val="windowText" lastClr="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b="0"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15" name="Line 6"/>
            <p:cNvSpPr>
              <a:spLocks noChangeShapeType="1"/>
            </p:cNvSpPr>
            <p:nvPr/>
          </p:nvSpPr>
          <p:spPr bwMode="auto">
            <a:xfrm>
              <a:off x="5964238" y="3547269"/>
              <a:ext cx="2554287" cy="260350"/>
            </a:xfrm>
            <a:prstGeom prst="line">
              <a:avLst/>
            </a:prstGeom>
            <a:noFill/>
            <a:ln w="9525">
              <a:solidFill>
                <a:sysClr val="windowText" lastClr="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b="0"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16" name="Line 7"/>
            <p:cNvSpPr>
              <a:spLocks noChangeShapeType="1"/>
            </p:cNvSpPr>
            <p:nvPr/>
          </p:nvSpPr>
          <p:spPr bwMode="auto">
            <a:xfrm flipH="1">
              <a:off x="4881563" y="3561556"/>
              <a:ext cx="1096962" cy="361950"/>
            </a:xfrm>
            <a:prstGeom prst="line">
              <a:avLst/>
            </a:prstGeom>
            <a:noFill/>
            <a:ln w="9525">
              <a:solidFill>
                <a:sysClr val="windowText" lastClr="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b="0"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17" name="Line 8"/>
            <p:cNvSpPr>
              <a:spLocks noChangeShapeType="1"/>
            </p:cNvSpPr>
            <p:nvPr/>
          </p:nvSpPr>
          <p:spPr bwMode="auto">
            <a:xfrm>
              <a:off x="5992813" y="3547269"/>
              <a:ext cx="1182687" cy="390525"/>
            </a:xfrm>
            <a:prstGeom prst="line">
              <a:avLst/>
            </a:prstGeom>
            <a:noFill/>
            <a:ln w="9525">
              <a:solidFill>
                <a:sysClr val="windowText" lastClr="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b="0"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grpSp>
          <p:nvGrpSpPr>
            <p:cNvPr id="18" name="Group 9"/>
            <p:cNvGrpSpPr/>
            <p:nvPr/>
          </p:nvGrpSpPr>
          <p:grpSpPr bwMode="auto">
            <a:xfrm>
              <a:off x="1882774" y="3898107"/>
              <a:ext cx="2143127" cy="2159001"/>
              <a:chOff x="-53" y="2830"/>
              <a:chExt cx="1350" cy="1360"/>
            </a:xfrm>
          </p:grpSpPr>
          <p:sp>
            <p:nvSpPr>
              <p:cNvPr id="19" name="Text Box 10"/>
              <p:cNvSpPr txBox="1">
                <a:spLocks noChangeArrowheads="1"/>
              </p:cNvSpPr>
              <p:nvPr/>
            </p:nvSpPr>
            <p:spPr bwMode="auto">
              <a:xfrm>
                <a:off x="722" y="2830"/>
                <a:ext cx="575"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altLang="zh-CN" sz="1400" b="0" i="0" u="none" strike="noStrike" kern="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(-$400 - 0)</a:t>
                </a:r>
                <a:endParaRPr kumimoji="0" lang="en-US" altLang="zh-CN" sz="4000" b="0" i="0" u="none" strike="noStrike" kern="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Line 11"/>
              <p:cNvSpPr>
                <a:spLocks noChangeShapeType="1"/>
              </p:cNvSpPr>
              <p:nvPr/>
            </p:nvSpPr>
            <p:spPr bwMode="auto">
              <a:xfrm flipH="1">
                <a:off x="691" y="3009"/>
                <a:ext cx="291" cy="118"/>
              </a:xfrm>
              <a:prstGeom prst="line">
                <a:avLst/>
              </a:prstGeom>
              <a:noFill/>
              <a:ln w="9525">
                <a:solidFill>
                  <a:sysClr val="windowText" lastClr="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b="0"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21" name="Line 12"/>
              <p:cNvSpPr>
                <a:spLocks noChangeShapeType="1"/>
              </p:cNvSpPr>
              <p:nvPr/>
            </p:nvSpPr>
            <p:spPr bwMode="auto">
              <a:xfrm flipH="1">
                <a:off x="727" y="3000"/>
                <a:ext cx="264" cy="437"/>
              </a:xfrm>
              <a:prstGeom prst="line">
                <a:avLst/>
              </a:prstGeom>
              <a:noFill/>
              <a:ln w="9525">
                <a:solidFill>
                  <a:sysClr val="windowText" lastClr="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b="0"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22" name="Text Box 13"/>
              <p:cNvSpPr txBox="1">
                <a:spLocks noChangeArrowheads="1"/>
              </p:cNvSpPr>
              <p:nvPr/>
            </p:nvSpPr>
            <p:spPr bwMode="auto">
              <a:xfrm>
                <a:off x="-8" y="3151"/>
                <a:ext cx="894"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altLang="zh-CN" sz="14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(-$400 - -$300)</a:t>
                </a:r>
                <a:endParaRPr kumimoji="0" lang="en-US" altLang="zh-CN" sz="40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Text Box 14"/>
              <p:cNvSpPr txBox="1">
                <a:spLocks noChangeArrowheads="1"/>
              </p:cNvSpPr>
              <p:nvPr/>
            </p:nvSpPr>
            <p:spPr bwMode="auto">
              <a:xfrm>
                <a:off x="-53" y="3404"/>
                <a:ext cx="844"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R="0" lvl="0" indent="0" eaLnBrk="0" fontAlgn="base" hangingPunct="0">
                  <a:lnSpc>
                    <a:spcPct val="100000"/>
                  </a:lnSpc>
                  <a:spcBef>
                    <a:spcPct val="0"/>
                  </a:spcBef>
                  <a:spcAft>
                    <a:spcPct val="0"/>
                  </a:spcAft>
                  <a:buClrTx/>
                  <a:buSzTx/>
                  <a:buFontTx/>
                  <a:buNone/>
                  <a:defRPr kumimoji="0" sz="1400" b="0" i="0" u="none" strike="noStrike" kern="0" cap="none" spc="0" normalizeH="0" baseline="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eaLnBrk="0" hangingPunct="0">
                  <a:spcBef>
                    <a:spcPts val="325"/>
                  </a:spcBef>
                  <a:buClr>
                    <a:schemeClr val="accent1"/>
                  </a:buClr>
                  <a:buFont typeface="Verdana" panose="020B0604030504040204" pitchFamily="34" charset="0"/>
                  <a:buChar char="◦"/>
                  <a:defRPr sz="2300">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latin typeface="Lucida Sans Unicode" panose="020B0602030504020204" pitchFamily="34" charset="0"/>
                    <a:ea typeface="黑体" panose="02010609060101010101" pitchFamily="49" charset="-122"/>
                  </a:defRPr>
                </a:lvl9pPr>
              </a:lstStyle>
              <a:p>
                <a:r>
                  <a:rPr lang="en-US" altLang="zh-CN" dirty="0"/>
                  <a:t>(-$300 - -$200)</a:t>
                </a:r>
              </a:p>
            </p:txBody>
          </p:sp>
          <p:sp>
            <p:nvSpPr>
              <p:cNvPr id="31" name="Line 15"/>
              <p:cNvSpPr>
                <a:spLocks noChangeShapeType="1"/>
              </p:cNvSpPr>
              <p:nvPr/>
            </p:nvSpPr>
            <p:spPr bwMode="auto">
              <a:xfrm flipH="1">
                <a:off x="745" y="3000"/>
                <a:ext cx="237" cy="682"/>
              </a:xfrm>
              <a:prstGeom prst="line">
                <a:avLst/>
              </a:prstGeom>
              <a:noFill/>
              <a:ln w="9525">
                <a:solidFill>
                  <a:sysClr val="windowText" lastClr="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b="0"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32" name="Text Box 16"/>
              <p:cNvSpPr txBox="1">
                <a:spLocks noChangeArrowheads="1"/>
              </p:cNvSpPr>
              <p:nvPr/>
            </p:nvSpPr>
            <p:spPr bwMode="auto">
              <a:xfrm>
                <a:off x="-8" y="3691"/>
                <a:ext cx="793"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R="0" lvl="0" indent="0" eaLnBrk="0" fontAlgn="base" hangingPunct="0">
                  <a:lnSpc>
                    <a:spcPct val="100000"/>
                  </a:lnSpc>
                  <a:spcBef>
                    <a:spcPct val="0"/>
                  </a:spcBef>
                  <a:spcAft>
                    <a:spcPct val="0"/>
                  </a:spcAft>
                  <a:buClrTx/>
                  <a:buSzTx/>
                  <a:buFontTx/>
                  <a:buNone/>
                  <a:defRPr kumimoji="0" sz="1400" b="0" i="0" u="none" strike="noStrike" kern="0" cap="none" spc="0" normalizeH="0" baseline="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eaLnBrk="0" hangingPunct="0">
                  <a:spcBef>
                    <a:spcPts val="325"/>
                  </a:spcBef>
                  <a:buClr>
                    <a:schemeClr val="accent1"/>
                  </a:buClr>
                  <a:buFont typeface="Verdana" panose="020B0604030504040204" pitchFamily="34" charset="0"/>
                  <a:buChar char="◦"/>
                  <a:defRPr sz="2300">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latin typeface="Lucida Sans Unicode" panose="020B0602030504020204" pitchFamily="34" charset="0"/>
                    <a:ea typeface="黑体" panose="02010609060101010101" pitchFamily="49" charset="-122"/>
                  </a:defRPr>
                </a:lvl9pPr>
              </a:lstStyle>
              <a:p>
                <a:r>
                  <a:rPr lang="en-US" altLang="zh-CN" dirty="0"/>
                  <a:t>(-$200 - -$100)</a:t>
                </a:r>
              </a:p>
            </p:txBody>
          </p:sp>
          <p:sp>
            <p:nvSpPr>
              <p:cNvPr id="33" name="Line 17"/>
              <p:cNvSpPr>
                <a:spLocks noChangeShapeType="1"/>
              </p:cNvSpPr>
              <p:nvPr/>
            </p:nvSpPr>
            <p:spPr bwMode="auto">
              <a:xfrm flipH="1">
                <a:off x="791" y="3009"/>
                <a:ext cx="191" cy="1000"/>
              </a:xfrm>
              <a:prstGeom prst="line">
                <a:avLst/>
              </a:prstGeom>
              <a:noFill/>
              <a:ln w="9525">
                <a:solidFill>
                  <a:sysClr val="windowText" lastClr="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b="0"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34" name="Text Box 18"/>
              <p:cNvSpPr txBox="1">
                <a:spLocks noChangeArrowheads="1"/>
              </p:cNvSpPr>
              <p:nvPr/>
            </p:nvSpPr>
            <p:spPr bwMode="auto">
              <a:xfrm>
                <a:off x="159" y="4026"/>
                <a:ext cx="626"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R="0" lvl="0" indent="0" eaLnBrk="0" fontAlgn="base" hangingPunct="0">
                  <a:lnSpc>
                    <a:spcPct val="100000"/>
                  </a:lnSpc>
                  <a:spcBef>
                    <a:spcPct val="0"/>
                  </a:spcBef>
                  <a:spcAft>
                    <a:spcPct val="0"/>
                  </a:spcAft>
                  <a:buClrTx/>
                  <a:buSzTx/>
                  <a:buFontTx/>
                  <a:buNone/>
                  <a:defRPr kumimoji="0" sz="1400" b="0" i="0" u="none" strike="noStrike" kern="0" cap="none" spc="0" normalizeH="0" baseline="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eaLnBrk="0" hangingPunct="0">
                  <a:spcBef>
                    <a:spcPts val="325"/>
                  </a:spcBef>
                  <a:buClr>
                    <a:schemeClr val="accent1"/>
                  </a:buClr>
                  <a:buFont typeface="Verdana" panose="020B0604030504040204" pitchFamily="34" charset="0"/>
                  <a:buChar char="◦"/>
                  <a:defRPr sz="2300">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latin typeface="Lucida Sans Unicode" panose="020B0602030504020204" pitchFamily="34" charset="0"/>
                    <a:ea typeface="黑体" panose="02010609060101010101" pitchFamily="49" charset="-122"/>
                  </a:defRPr>
                </a:lvl9pPr>
              </a:lstStyle>
              <a:p>
                <a:r>
                  <a:rPr lang="en-US" altLang="zh-CN" dirty="0"/>
                  <a:t>(-$100 -  0)</a:t>
                </a:r>
              </a:p>
            </p:txBody>
          </p:sp>
        </p:grpSp>
        <p:sp>
          <p:nvSpPr>
            <p:cNvPr id="35" name="Line 19"/>
            <p:cNvSpPr>
              <a:spLocks noChangeShapeType="1"/>
            </p:cNvSpPr>
            <p:nvPr/>
          </p:nvSpPr>
          <p:spPr bwMode="auto">
            <a:xfrm flipH="1">
              <a:off x="4435475" y="4139406"/>
              <a:ext cx="403225" cy="115888"/>
            </a:xfrm>
            <a:prstGeom prst="line">
              <a:avLst/>
            </a:prstGeom>
            <a:noFill/>
            <a:ln w="9525">
              <a:solidFill>
                <a:sysClr val="windowText" lastClr="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b="0"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grpSp>
          <p:nvGrpSpPr>
            <p:cNvPr id="36" name="Group 20"/>
            <p:cNvGrpSpPr/>
            <p:nvPr/>
          </p:nvGrpSpPr>
          <p:grpSpPr bwMode="auto">
            <a:xfrm>
              <a:off x="3549651" y="3893345"/>
              <a:ext cx="2417763" cy="2033588"/>
              <a:chOff x="997" y="2827"/>
              <a:chExt cx="1523" cy="1281"/>
            </a:xfrm>
          </p:grpSpPr>
          <p:sp>
            <p:nvSpPr>
              <p:cNvPr id="37" name="Text Box 21"/>
              <p:cNvSpPr txBox="1">
                <a:spLocks noChangeArrowheads="1"/>
              </p:cNvSpPr>
              <p:nvPr/>
            </p:nvSpPr>
            <p:spPr bwMode="auto">
              <a:xfrm>
                <a:off x="1496" y="2827"/>
                <a:ext cx="620"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altLang="zh-CN" sz="14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(0 - $1,000)</a:t>
                </a:r>
                <a:endParaRPr kumimoji="0" lang="en-US" altLang="zh-CN" sz="40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8" name="Line 22"/>
              <p:cNvSpPr>
                <a:spLocks noChangeShapeType="1"/>
              </p:cNvSpPr>
              <p:nvPr/>
            </p:nvSpPr>
            <p:spPr bwMode="auto">
              <a:xfrm flipH="1">
                <a:off x="1745" y="2982"/>
                <a:ext cx="73" cy="818"/>
              </a:xfrm>
              <a:prstGeom prst="line">
                <a:avLst/>
              </a:prstGeom>
              <a:noFill/>
              <a:ln w="9525">
                <a:solidFill>
                  <a:sysClr val="windowText" lastClr="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b="0"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39" name="Text Box 23"/>
              <p:cNvSpPr txBox="1">
                <a:spLocks noChangeArrowheads="1"/>
              </p:cNvSpPr>
              <p:nvPr/>
            </p:nvSpPr>
            <p:spPr bwMode="auto">
              <a:xfrm>
                <a:off x="1107" y="3069"/>
                <a:ext cx="58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R="0" lvl="0" indent="0" eaLnBrk="0" fontAlgn="base" hangingPunct="0">
                  <a:lnSpc>
                    <a:spcPct val="100000"/>
                  </a:lnSpc>
                  <a:spcBef>
                    <a:spcPct val="0"/>
                  </a:spcBef>
                  <a:spcAft>
                    <a:spcPct val="0"/>
                  </a:spcAft>
                  <a:buClrTx/>
                  <a:buSzTx/>
                  <a:buFontTx/>
                  <a:buNone/>
                  <a:defRPr kumimoji="0" sz="1400" b="0" i="0" u="none" strike="noStrike" kern="0" cap="none" spc="0" normalizeH="0" baseline="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eaLnBrk="0" hangingPunct="0">
                  <a:spcBef>
                    <a:spcPts val="325"/>
                  </a:spcBef>
                  <a:buClr>
                    <a:schemeClr val="accent1"/>
                  </a:buClr>
                  <a:buFont typeface="Verdana" panose="020B0604030504040204" pitchFamily="34" charset="0"/>
                  <a:buChar char="◦"/>
                  <a:defRPr sz="2300">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latin typeface="Lucida Sans Unicode" panose="020B0602030504020204" pitchFamily="34" charset="0"/>
                    <a:ea typeface="黑体" panose="02010609060101010101" pitchFamily="49" charset="-122"/>
                  </a:defRPr>
                </a:lvl9pPr>
              </a:lstStyle>
              <a:p>
                <a:r>
                  <a:rPr lang="en-US" altLang="zh-CN" dirty="0"/>
                  <a:t>(0 - $200)</a:t>
                </a:r>
              </a:p>
            </p:txBody>
          </p:sp>
          <p:sp>
            <p:nvSpPr>
              <p:cNvPr id="40" name="Text Box 24"/>
              <p:cNvSpPr txBox="1">
                <a:spLocks noChangeArrowheads="1"/>
              </p:cNvSpPr>
              <p:nvPr/>
            </p:nvSpPr>
            <p:spPr bwMode="auto">
              <a:xfrm>
                <a:off x="1021" y="3358"/>
                <a:ext cx="760"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altLang="zh-CN" sz="14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($200 - $</a:t>
                </a:r>
                <a:r>
                  <a:rPr lang="en-US" altLang="zh-CN" sz="1400" kern="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400</a:t>
                </a:r>
                <a:r>
                  <a:rPr kumimoji="0" lang="en-US" altLang="zh-CN" sz="14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p:txBody>
          </p:sp>
          <p:sp>
            <p:nvSpPr>
              <p:cNvPr id="41" name="Rectangle 25"/>
              <p:cNvSpPr>
                <a:spLocks noChangeArrowheads="1"/>
              </p:cNvSpPr>
              <p:nvPr/>
            </p:nvSpPr>
            <p:spPr bwMode="auto">
              <a:xfrm>
                <a:off x="997" y="3609"/>
                <a:ext cx="809"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fontAlgn="base" hangingPunct="0">
                  <a:spcBef>
                    <a:spcPct val="0"/>
                  </a:spcBef>
                  <a:spcAft>
                    <a:spcPct val="0"/>
                  </a:spcAft>
                </a:pPr>
                <a:r>
                  <a:rPr lang="en-US" altLang="zh-CN" sz="1400" kern="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($400 - $600)</a:t>
                </a:r>
              </a:p>
            </p:txBody>
          </p:sp>
          <p:sp>
            <p:nvSpPr>
              <p:cNvPr id="42" name="Rectangle 26"/>
              <p:cNvSpPr>
                <a:spLocks noChangeArrowheads="1"/>
              </p:cNvSpPr>
              <p:nvPr/>
            </p:nvSpPr>
            <p:spPr bwMode="auto">
              <a:xfrm>
                <a:off x="1026" y="3916"/>
                <a:ext cx="751"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fontAlgn="base" hangingPunct="0">
                  <a:spcBef>
                    <a:spcPct val="0"/>
                  </a:spcBef>
                  <a:spcAft>
                    <a:spcPct val="0"/>
                  </a:spcAft>
                </a:pPr>
                <a:r>
                  <a:rPr lang="en-US" altLang="zh-CN" sz="1400" kern="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($600 - $800)</a:t>
                </a:r>
              </a:p>
            </p:txBody>
          </p:sp>
          <p:sp>
            <p:nvSpPr>
              <p:cNvPr id="43" name="Rectangle 27"/>
              <p:cNvSpPr>
                <a:spLocks noChangeArrowheads="1"/>
              </p:cNvSpPr>
              <p:nvPr/>
            </p:nvSpPr>
            <p:spPr bwMode="auto">
              <a:xfrm>
                <a:off x="1735" y="3944"/>
                <a:ext cx="785"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altLang="zh-CN" sz="14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($800 - $1,000)</a:t>
                </a:r>
              </a:p>
            </p:txBody>
          </p:sp>
          <p:sp>
            <p:nvSpPr>
              <p:cNvPr id="44" name="Line 28"/>
              <p:cNvSpPr>
                <a:spLocks noChangeShapeType="1"/>
              </p:cNvSpPr>
              <p:nvPr/>
            </p:nvSpPr>
            <p:spPr bwMode="auto">
              <a:xfrm flipH="1">
                <a:off x="1591" y="2982"/>
                <a:ext cx="209" cy="373"/>
              </a:xfrm>
              <a:prstGeom prst="line">
                <a:avLst/>
              </a:prstGeom>
              <a:noFill/>
              <a:ln w="9525">
                <a:solidFill>
                  <a:sysClr val="windowText" lastClr="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b="0"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45" name="Line 29"/>
              <p:cNvSpPr>
                <a:spLocks noChangeShapeType="1"/>
              </p:cNvSpPr>
              <p:nvPr/>
            </p:nvSpPr>
            <p:spPr bwMode="auto">
              <a:xfrm flipH="1">
                <a:off x="1618" y="2982"/>
                <a:ext cx="191" cy="700"/>
              </a:xfrm>
              <a:prstGeom prst="line">
                <a:avLst/>
              </a:prstGeom>
              <a:noFill/>
              <a:ln w="9525">
                <a:solidFill>
                  <a:sysClr val="windowText" lastClr="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b="0"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46" name="Line 30"/>
              <p:cNvSpPr>
                <a:spLocks noChangeShapeType="1"/>
              </p:cNvSpPr>
              <p:nvPr/>
            </p:nvSpPr>
            <p:spPr bwMode="auto">
              <a:xfrm>
                <a:off x="1818" y="2991"/>
                <a:ext cx="182" cy="873"/>
              </a:xfrm>
              <a:prstGeom prst="line">
                <a:avLst/>
              </a:prstGeom>
              <a:noFill/>
              <a:ln w="9525">
                <a:solidFill>
                  <a:sysClr val="windowText" lastClr="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b="0"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grpSp>
        <p:grpSp>
          <p:nvGrpSpPr>
            <p:cNvPr id="47" name="Group 31"/>
            <p:cNvGrpSpPr/>
            <p:nvPr/>
          </p:nvGrpSpPr>
          <p:grpSpPr bwMode="auto">
            <a:xfrm>
              <a:off x="7815265" y="3850481"/>
              <a:ext cx="2332039" cy="2032000"/>
              <a:chOff x="3684" y="2800"/>
              <a:chExt cx="1469" cy="1280"/>
            </a:xfrm>
          </p:grpSpPr>
          <p:sp>
            <p:nvSpPr>
              <p:cNvPr id="48" name="Text Box 32"/>
              <p:cNvSpPr txBox="1">
                <a:spLocks noChangeArrowheads="1"/>
              </p:cNvSpPr>
              <p:nvPr/>
            </p:nvSpPr>
            <p:spPr bwMode="auto">
              <a:xfrm>
                <a:off x="3809" y="2800"/>
                <a:ext cx="889"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altLang="zh-CN" sz="14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($2,000 - $5, 000)</a:t>
                </a:r>
              </a:p>
            </p:txBody>
          </p:sp>
          <p:sp>
            <p:nvSpPr>
              <p:cNvPr id="49" name="Line 33"/>
              <p:cNvSpPr>
                <a:spLocks noChangeShapeType="1"/>
              </p:cNvSpPr>
              <p:nvPr/>
            </p:nvSpPr>
            <p:spPr bwMode="auto">
              <a:xfrm flipH="1">
                <a:off x="4145" y="2937"/>
                <a:ext cx="255" cy="190"/>
              </a:xfrm>
              <a:prstGeom prst="line">
                <a:avLst/>
              </a:prstGeom>
              <a:noFill/>
              <a:ln w="9525">
                <a:solidFill>
                  <a:sysClr val="windowText" lastClr="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b="0"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50" name="Text Box 34"/>
              <p:cNvSpPr txBox="1">
                <a:spLocks noChangeArrowheads="1"/>
              </p:cNvSpPr>
              <p:nvPr/>
            </p:nvSpPr>
            <p:spPr bwMode="auto">
              <a:xfrm>
                <a:off x="3684" y="3182"/>
                <a:ext cx="965"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lang="en-US" altLang="zh-CN" sz="1400" kern="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($2,000 -$3,000</a:t>
                </a:r>
                <a:r>
                  <a:rPr kumimoji="0" lang="en-US" altLang="zh-CN" sz="10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p:txBody>
          </p:sp>
          <p:sp>
            <p:nvSpPr>
              <p:cNvPr id="51" name="Text Box 35"/>
              <p:cNvSpPr txBox="1">
                <a:spLocks noChangeArrowheads="1"/>
              </p:cNvSpPr>
              <p:nvPr/>
            </p:nvSpPr>
            <p:spPr bwMode="auto">
              <a:xfrm>
                <a:off x="3790" y="3614"/>
                <a:ext cx="927"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altLang="zh-CN" sz="14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lang="en-US" altLang="zh-CN" sz="1400" kern="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3,000 - $4,000</a:t>
                </a:r>
                <a:r>
                  <a:rPr kumimoji="0" lang="en-US" altLang="zh-CN" sz="14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p:txBody>
          </p:sp>
          <p:sp>
            <p:nvSpPr>
              <p:cNvPr id="52" name="Rectangle 36"/>
              <p:cNvSpPr>
                <a:spLocks noChangeArrowheads="1"/>
              </p:cNvSpPr>
              <p:nvPr/>
            </p:nvSpPr>
            <p:spPr bwMode="auto">
              <a:xfrm>
                <a:off x="4145" y="3916"/>
                <a:ext cx="100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altLang="zh-CN" sz="14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lang="en-US" altLang="zh-CN" sz="1400" kern="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4,000 - $5,000</a:t>
                </a:r>
                <a:r>
                  <a:rPr kumimoji="0" lang="en-US" altLang="zh-CN" sz="14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p:txBody>
          </p:sp>
          <p:sp>
            <p:nvSpPr>
              <p:cNvPr id="53" name="Line 37"/>
              <p:cNvSpPr>
                <a:spLocks noChangeShapeType="1"/>
              </p:cNvSpPr>
              <p:nvPr/>
            </p:nvSpPr>
            <p:spPr bwMode="auto">
              <a:xfrm flipH="1">
                <a:off x="4254" y="2937"/>
                <a:ext cx="136" cy="572"/>
              </a:xfrm>
              <a:prstGeom prst="line">
                <a:avLst/>
              </a:prstGeom>
              <a:noFill/>
              <a:ln w="9525">
                <a:solidFill>
                  <a:sysClr val="windowText" lastClr="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b="0"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54" name="Line 38"/>
              <p:cNvSpPr>
                <a:spLocks noChangeShapeType="1"/>
              </p:cNvSpPr>
              <p:nvPr/>
            </p:nvSpPr>
            <p:spPr bwMode="auto">
              <a:xfrm>
                <a:off x="4400" y="2949"/>
                <a:ext cx="298" cy="989"/>
              </a:xfrm>
              <a:prstGeom prst="line">
                <a:avLst/>
              </a:prstGeom>
              <a:noFill/>
              <a:ln w="9525">
                <a:solidFill>
                  <a:sysClr val="windowText" lastClr="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b="0"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grpSp>
        <p:grpSp>
          <p:nvGrpSpPr>
            <p:cNvPr id="55" name="Group 39"/>
            <p:cNvGrpSpPr/>
            <p:nvPr/>
          </p:nvGrpSpPr>
          <p:grpSpPr bwMode="auto">
            <a:xfrm>
              <a:off x="5556252" y="3917159"/>
              <a:ext cx="2813052" cy="2095501"/>
              <a:chOff x="2261" y="2842"/>
              <a:chExt cx="1772" cy="1320"/>
            </a:xfrm>
          </p:grpSpPr>
          <p:sp>
            <p:nvSpPr>
              <p:cNvPr id="56" name="Text Box 40"/>
              <p:cNvSpPr txBox="1">
                <a:spLocks noChangeArrowheads="1"/>
              </p:cNvSpPr>
              <p:nvPr/>
            </p:nvSpPr>
            <p:spPr bwMode="auto">
              <a:xfrm>
                <a:off x="2841" y="2842"/>
                <a:ext cx="889"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altLang="zh-CN" sz="1400" b="0" i="0" u="none" strike="noStrike" kern="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($1,000 - $2, 000)</a:t>
                </a:r>
                <a:endParaRPr kumimoji="0" lang="en-US" altLang="zh-CN" sz="4000" b="0" i="0" u="none" strike="noStrike" kern="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7" name="Line 41"/>
              <p:cNvSpPr>
                <a:spLocks noChangeShapeType="1"/>
              </p:cNvSpPr>
              <p:nvPr/>
            </p:nvSpPr>
            <p:spPr bwMode="auto">
              <a:xfrm flipH="1">
                <a:off x="2991" y="2955"/>
                <a:ext cx="290" cy="109"/>
              </a:xfrm>
              <a:prstGeom prst="line">
                <a:avLst/>
              </a:prstGeom>
              <a:noFill/>
              <a:ln w="9525">
                <a:solidFill>
                  <a:sysClr val="windowText" lastClr="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b="0"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58" name="Text Box 42"/>
              <p:cNvSpPr txBox="1">
                <a:spLocks noChangeArrowheads="1"/>
              </p:cNvSpPr>
              <p:nvPr/>
            </p:nvSpPr>
            <p:spPr bwMode="auto">
              <a:xfrm>
                <a:off x="2261" y="3069"/>
                <a:ext cx="955"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lang="en-US" altLang="zh-CN" sz="1400" kern="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($1,000 - $1,200)</a:t>
                </a:r>
              </a:p>
            </p:txBody>
          </p:sp>
          <p:sp>
            <p:nvSpPr>
              <p:cNvPr id="59" name="Line 43"/>
              <p:cNvSpPr>
                <a:spLocks noChangeShapeType="1"/>
              </p:cNvSpPr>
              <p:nvPr/>
            </p:nvSpPr>
            <p:spPr bwMode="auto">
              <a:xfrm flipH="1">
                <a:off x="3054" y="2955"/>
                <a:ext cx="227" cy="391"/>
              </a:xfrm>
              <a:prstGeom prst="line">
                <a:avLst/>
              </a:prstGeom>
              <a:noFill/>
              <a:ln w="9525">
                <a:solidFill>
                  <a:sysClr val="windowText" lastClr="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b="0"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60" name="Text Box 44"/>
              <p:cNvSpPr txBox="1">
                <a:spLocks noChangeArrowheads="1"/>
              </p:cNvSpPr>
              <p:nvPr/>
            </p:nvSpPr>
            <p:spPr bwMode="auto">
              <a:xfrm>
                <a:off x="2339" y="3270"/>
                <a:ext cx="931"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lang="en-US" altLang="zh-CN" sz="1400" kern="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($1,200 -$1,400)</a:t>
                </a:r>
              </a:p>
            </p:txBody>
          </p:sp>
          <p:sp>
            <p:nvSpPr>
              <p:cNvPr id="61" name="Rectangle 45"/>
              <p:cNvSpPr>
                <a:spLocks noChangeArrowheads="1"/>
              </p:cNvSpPr>
              <p:nvPr/>
            </p:nvSpPr>
            <p:spPr bwMode="auto">
              <a:xfrm>
                <a:off x="2374" y="3609"/>
                <a:ext cx="817"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lang="en-US" altLang="zh-CN" sz="1400" kern="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($1,400 - 1,600)</a:t>
                </a:r>
              </a:p>
            </p:txBody>
          </p:sp>
          <p:sp>
            <p:nvSpPr>
              <p:cNvPr id="62" name="Rectangle 46"/>
              <p:cNvSpPr>
                <a:spLocks noChangeArrowheads="1"/>
              </p:cNvSpPr>
              <p:nvPr/>
            </p:nvSpPr>
            <p:spPr bwMode="auto">
              <a:xfrm>
                <a:off x="2492" y="3808"/>
                <a:ext cx="917"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lang="en-US" altLang="zh-CN" sz="1400" kern="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($1,600 - $1,800</a:t>
                </a:r>
                <a:r>
                  <a:rPr kumimoji="0" lang="en-US" altLang="zh-CN" sz="10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p:txBody>
          </p:sp>
          <p:sp>
            <p:nvSpPr>
              <p:cNvPr id="63" name="Line 47"/>
              <p:cNvSpPr>
                <a:spLocks noChangeShapeType="1"/>
              </p:cNvSpPr>
              <p:nvPr/>
            </p:nvSpPr>
            <p:spPr bwMode="auto">
              <a:xfrm flipH="1">
                <a:off x="3118" y="2964"/>
                <a:ext cx="173" cy="682"/>
              </a:xfrm>
              <a:prstGeom prst="line">
                <a:avLst/>
              </a:prstGeom>
              <a:noFill/>
              <a:ln w="9525">
                <a:solidFill>
                  <a:sysClr val="windowText" lastClr="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b="0"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64" name="Line 48"/>
              <p:cNvSpPr>
                <a:spLocks noChangeShapeType="1"/>
              </p:cNvSpPr>
              <p:nvPr/>
            </p:nvSpPr>
            <p:spPr bwMode="auto">
              <a:xfrm flipH="1">
                <a:off x="3236" y="2955"/>
                <a:ext cx="55" cy="809"/>
              </a:xfrm>
              <a:prstGeom prst="line">
                <a:avLst/>
              </a:prstGeom>
              <a:noFill/>
              <a:ln w="9525">
                <a:solidFill>
                  <a:sysClr val="windowText" lastClr="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b="0"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65" name="Line 49"/>
              <p:cNvSpPr>
                <a:spLocks noChangeShapeType="1"/>
              </p:cNvSpPr>
              <p:nvPr/>
            </p:nvSpPr>
            <p:spPr bwMode="auto">
              <a:xfrm>
                <a:off x="3291" y="2964"/>
                <a:ext cx="250" cy="1045"/>
              </a:xfrm>
              <a:prstGeom prst="line">
                <a:avLst/>
              </a:prstGeom>
              <a:noFill/>
              <a:ln w="9525">
                <a:solidFill>
                  <a:sysClr val="windowText" lastClr="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b="0"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66" name="Rectangle 50"/>
              <p:cNvSpPr>
                <a:spLocks noChangeArrowheads="1"/>
              </p:cNvSpPr>
              <p:nvPr/>
            </p:nvSpPr>
            <p:spPr bwMode="auto">
              <a:xfrm>
                <a:off x="3148" y="3998"/>
                <a:ext cx="885"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lang="en-US" altLang="zh-CN" sz="1400" kern="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($1,800 -$2,000</a:t>
                </a:r>
                <a:r>
                  <a:rPr kumimoji="0" lang="en-US" altLang="zh-CN" sz="10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p:txBody>
          </p:sp>
        </p:grpSp>
      </p:grpSp>
      <p:grpSp>
        <p:nvGrpSpPr>
          <p:cNvPr id="68" name="Group 57"/>
          <p:cNvGrpSpPr/>
          <p:nvPr/>
        </p:nvGrpSpPr>
        <p:grpSpPr bwMode="auto">
          <a:xfrm>
            <a:off x="283237" y="960782"/>
            <a:ext cx="7604125" cy="1893889"/>
            <a:chOff x="509" y="830"/>
            <a:chExt cx="4790" cy="1193"/>
          </a:xfrm>
        </p:grpSpPr>
        <p:sp>
          <p:nvSpPr>
            <p:cNvPr id="69" name="Freeform 58"/>
            <p:cNvSpPr/>
            <p:nvPr/>
          </p:nvSpPr>
          <p:spPr bwMode="auto">
            <a:xfrm>
              <a:off x="1182" y="955"/>
              <a:ext cx="2818" cy="463"/>
            </a:xfrm>
            <a:custGeom>
              <a:avLst/>
              <a:gdLst>
                <a:gd name="T0" fmla="*/ 0 w 2818"/>
                <a:gd name="T1" fmla="*/ 463 h 463"/>
                <a:gd name="T2" fmla="*/ 127 w 2818"/>
                <a:gd name="T3" fmla="*/ 427 h 463"/>
                <a:gd name="T4" fmla="*/ 209 w 2818"/>
                <a:gd name="T5" fmla="*/ 372 h 463"/>
                <a:gd name="T6" fmla="*/ 281 w 2818"/>
                <a:gd name="T7" fmla="*/ 336 h 463"/>
                <a:gd name="T8" fmla="*/ 309 w 2818"/>
                <a:gd name="T9" fmla="*/ 309 h 463"/>
                <a:gd name="T10" fmla="*/ 381 w 2818"/>
                <a:gd name="T11" fmla="*/ 272 h 463"/>
                <a:gd name="T12" fmla="*/ 436 w 2818"/>
                <a:gd name="T13" fmla="*/ 236 h 463"/>
                <a:gd name="T14" fmla="*/ 509 w 2818"/>
                <a:gd name="T15" fmla="*/ 200 h 463"/>
                <a:gd name="T16" fmla="*/ 672 w 2818"/>
                <a:gd name="T17" fmla="*/ 136 h 463"/>
                <a:gd name="T18" fmla="*/ 781 w 2818"/>
                <a:gd name="T19" fmla="*/ 72 h 463"/>
                <a:gd name="T20" fmla="*/ 909 w 2818"/>
                <a:gd name="T21" fmla="*/ 0 h 463"/>
                <a:gd name="T22" fmla="*/ 1145 w 2818"/>
                <a:gd name="T23" fmla="*/ 36 h 463"/>
                <a:gd name="T24" fmla="*/ 1518 w 2818"/>
                <a:gd name="T25" fmla="*/ 0 h 463"/>
                <a:gd name="T26" fmla="*/ 1781 w 2818"/>
                <a:gd name="T27" fmla="*/ 9 h 463"/>
                <a:gd name="T28" fmla="*/ 1945 w 2818"/>
                <a:gd name="T29" fmla="*/ 45 h 463"/>
                <a:gd name="T30" fmla="*/ 2099 w 2818"/>
                <a:gd name="T31" fmla="*/ 191 h 463"/>
                <a:gd name="T32" fmla="*/ 2299 w 2818"/>
                <a:gd name="T33" fmla="*/ 281 h 463"/>
                <a:gd name="T34" fmla="*/ 2409 w 2818"/>
                <a:gd name="T35" fmla="*/ 318 h 463"/>
                <a:gd name="T36" fmla="*/ 2509 w 2818"/>
                <a:gd name="T37" fmla="*/ 372 h 463"/>
                <a:gd name="T38" fmla="*/ 2636 w 2818"/>
                <a:gd name="T39" fmla="*/ 418 h 463"/>
                <a:gd name="T40" fmla="*/ 2754 w 2818"/>
                <a:gd name="T41" fmla="*/ 454 h 463"/>
                <a:gd name="T42" fmla="*/ 2818 w 2818"/>
                <a:gd name="T43" fmla="*/ 463 h 46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18"/>
                <a:gd name="T67" fmla="*/ 0 h 463"/>
                <a:gd name="T68" fmla="*/ 2818 w 2818"/>
                <a:gd name="T69" fmla="*/ 463 h 46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18" h="463">
                  <a:moveTo>
                    <a:pt x="0" y="463"/>
                  </a:moveTo>
                  <a:cubicBezTo>
                    <a:pt x="42" y="456"/>
                    <a:pt x="89" y="448"/>
                    <a:pt x="127" y="427"/>
                  </a:cubicBezTo>
                  <a:cubicBezTo>
                    <a:pt x="156" y="411"/>
                    <a:pt x="178" y="382"/>
                    <a:pt x="209" y="372"/>
                  </a:cubicBezTo>
                  <a:cubicBezTo>
                    <a:pt x="243" y="361"/>
                    <a:pt x="246" y="362"/>
                    <a:pt x="281" y="336"/>
                  </a:cubicBezTo>
                  <a:cubicBezTo>
                    <a:pt x="291" y="328"/>
                    <a:pt x="298" y="316"/>
                    <a:pt x="309" y="309"/>
                  </a:cubicBezTo>
                  <a:cubicBezTo>
                    <a:pt x="332" y="294"/>
                    <a:pt x="358" y="287"/>
                    <a:pt x="381" y="272"/>
                  </a:cubicBezTo>
                  <a:cubicBezTo>
                    <a:pt x="399" y="260"/>
                    <a:pt x="418" y="248"/>
                    <a:pt x="436" y="236"/>
                  </a:cubicBezTo>
                  <a:cubicBezTo>
                    <a:pt x="459" y="221"/>
                    <a:pt x="509" y="200"/>
                    <a:pt x="509" y="200"/>
                  </a:cubicBezTo>
                  <a:cubicBezTo>
                    <a:pt x="551" y="156"/>
                    <a:pt x="618" y="159"/>
                    <a:pt x="672" y="136"/>
                  </a:cubicBezTo>
                  <a:cubicBezTo>
                    <a:pt x="713" y="119"/>
                    <a:pt x="740" y="86"/>
                    <a:pt x="781" y="72"/>
                  </a:cubicBezTo>
                  <a:cubicBezTo>
                    <a:pt x="817" y="38"/>
                    <a:pt x="861" y="12"/>
                    <a:pt x="909" y="0"/>
                  </a:cubicBezTo>
                  <a:cubicBezTo>
                    <a:pt x="988" y="13"/>
                    <a:pt x="1065" y="27"/>
                    <a:pt x="1145" y="36"/>
                  </a:cubicBezTo>
                  <a:cubicBezTo>
                    <a:pt x="1284" y="31"/>
                    <a:pt x="1390" y="31"/>
                    <a:pt x="1518" y="0"/>
                  </a:cubicBezTo>
                  <a:cubicBezTo>
                    <a:pt x="1606" y="3"/>
                    <a:pt x="1693" y="4"/>
                    <a:pt x="1781" y="9"/>
                  </a:cubicBezTo>
                  <a:cubicBezTo>
                    <a:pt x="1834" y="12"/>
                    <a:pt x="1892" y="36"/>
                    <a:pt x="1945" y="45"/>
                  </a:cubicBezTo>
                  <a:cubicBezTo>
                    <a:pt x="2013" y="68"/>
                    <a:pt x="2040" y="152"/>
                    <a:pt x="2099" y="191"/>
                  </a:cubicBezTo>
                  <a:cubicBezTo>
                    <a:pt x="2167" y="236"/>
                    <a:pt x="2217" y="267"/>
                    <a:pt x="2299" y="281"/>
                  </a:cubicBezTo>
                  <a:cubicBezTo>
                    <a:pt x="2336" y="294"/>
                    <a:pt x="2372" y="306"/>
                    <a:pt x="2409" y="318"/>
                  </a:cubicBezTo>
                  <a:cubicBezTo>
                    <a:pt x="2441" y="328"/>
                    <a:pt x="2478" y="357"/>
                    <a:pt x="2509" y="372"/>
                  </a:cubicBezTo>
                  <a:cubicBezTo>
                    <a:pt x="2548" y="391"/>
                    <a:pt x="2594" y="406"/>
                    <a:pt x="2636" y="418"/>
                  </a:cubicBezTo>
                  <a:cubicBezTo>
                    <a:pt x="2675" y="430"/>
                    <a:pt x="2714" y="447"/>
                    <a:pt x="2754" y="454"/>
                  </a:cubicBezTo>
                  <a:cubicBezTo>
                    <a:pt x="2775" y="458"/>
                    <a:pt x="2818" y="463"/>
                    <a:pt x="2818" y="463"/>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p>
          </p:txBody>
        </p:sp>
        <p:sp>
          <p:nvSpPr>
            <p:cNvPr id="70" name="Line 59"/>
            <p:cNvSpPr>
              <a:spLocks noChangeShapeType="1"/>
            </p:cNvSpPr>
            <p:nvPr/>
          </p:nvSpPr>
          <p:spPr bwMode="auto">
            <a:xfrm>
              <a:off x="509" y="1427"/>
              <a:ext cx="479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71" name="Line 60"/>
            <p:cNvSpPr>
              <a:spLocks noChangeShapeType="1"/>
            </p:cNvSpPr>
            <p:nvPr/>
          </p:nvSpPr>
          <p:spPr bwMode="auto">
            <a:xfrm flipV="1">
              <a:off x="1900" y="936"/>
              <a:ext cx="0" cy="51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72" name="Text Box 61"/>
            <p:cNvSpPr txBox="1">
              <a:spLocks noChangeArrowheads="1"/>
            </p:cNvSpPr>
            <p:nvPr/>
          </p:nvSpPr>
          <p:spPr bwMode="auto">
            <a:xfrm>
              <a:off x="787" y="1488"/>
              <a:ext cx="439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a:spcBef>
                  <a:spcPct val="0"/>
                </a:spcBef>
                <a:buClrTx/>
                <a:buSzTx/>
                <a:buFontTx/>
                <a:buNone/>
              </a:pPr>
              <a:r>
                <a:rPr lang="en-US" altLang="zh-CN" sz="1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-$351	-$159		profit	       $1,83      $4,700	</a:t>
              </a:r>
              <a:endParaRPr lang="en-US" altLang="zh-CN" sz="4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73" name="Text Box 62"/>
            <p:cNvSpPr txBox="1">
              <a:spLocks noChangeArrowheads="1"/>
            </p:cNvSpPr>
            <p:nvPr/>
          </p:nvSpPr>
          <p:spPr bwMode="auto">
            <a:xfrm>
              <a:off x="509" y="1810"/>
              <a:ext cx="443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a:spcBef>
                  <a:spcPct val="0"/>
                </a:spcBef>
                <a:buClrTx/>
                <a:buSzTx/>
                <a:buFontTx/>
                <a:buNone/>
              </a:pPr>
              <a:r>
                <a:rPr lang="en-US" altLang="zh-CN" sz="1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Min            Low (</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i.e</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5%-tile)		             High(</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i.e</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95%-0 tile)        Max</a:t>
              </a:r>
              <a:endParaRPr lang="en-US" altLang="zh-CN" sz="4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74" name="Text Box 63"/>
            <p:cNvSpPr txBox="1">
              <a:spLocks noChangeArrowheads="1"/>
            </p:cNvSpPr>
            <p:nvPr/>
          </p:nvSpPr>
          <p:spPr bwMode="auto">
            <a:xfrm>
              <a:off x="1509" y="830"/>
              <a:ext cx="40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a:spcBef>
                  <a:spcPct val="0"/>
                </a:spcBef>
                <a:buClrTx/>
                <a:buSzTx/>
                <a:buFontTx/>
                <a:buNone/>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count</a:t>
              </a:r>
            </a:p>
          </p:txBody>
        </p:sp>
        <p:sp>
          <p:nvSpPr>
            <p:cNvPr id="75" name="Line 64"/>
            <p:cNvSpPr>
              <a:spLocks noChangeShapeType="1"/>
            </p:cNvSpPr>
            <p:nvPr/>
          </p:nvSpPr>
          <p:spPr bwMode="auto">
            <a:xfrm>
              <a:off x="1509" y="1082"/>
              <a:ext cx="0" cy="808"/>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76" name="Line 65"/>
            <p:cNvSpPr>
              <a:spLocks noChangeShapeType="1"/>
            </p:cNvSpPr>
            <p:nvPr/>
          </p:nvSpPr>
          <p:spPr bwMode="auto">
            <a:xfrm>
              <a:off x="3523" y="1069"/>
              <a:ext cx="0" cy="741"/>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nchor="ctr"/>
            <a:lstStyle/>
            <a:p>
              <a:endParaRPr lang="zh-CN" altLang="en-US" sz="2400"/>
            </a:p>
          </p:txBody>
        </p:sp>
      </p:gr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2297324" y="1526672"/>
            <a:ext cx="8229600" cy="4191000"/>
          </a:xfrm>
          <a:prstGeom prst="rect">
            <a:avLst/>
          </a:prstGeom>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eaLnBrk="1" hangingPunct="1">
              <a:lnSpc>
                <a:spcPct val="125000"/>
              </a:lnSpc>
              <a:tabLst>
                <a:tab pos="6178550" algn="l"/>
              </a:tabLst>
            </a:pPr>
            <a:r>
              <a:rPr lang="en-US" altLang="zh-CN" sz="3600" b="1" kern="0" dirty="0">
                <a:ea typeface="宋体" panose="02010600030101010101" pitchFamily="2" charset="-122"/>
              </a:rPr>
              <a:t>3.1 </a:t>
            </a:r>
            <a:r>
              <a:rPr lang="zh-CN" altLang="en-US" sz="3600" b="1" kern="0" dirty="0">
                <a:ea typeface="宋体" panose="02010600030101010101" pitchFamily="2" charset="-122"/>
              </a:rPr>
              <a:t>为什么数据需要预处理</a:t>
            </a:r>
            <a:endParaRPr lang="en-US" altLang="zh-CN" sz="3600" b="1" kern="0" dirty="0">
              <a:ea typeface="宋体" panose="02010600030101010101" pitchFamily="2" charset="-122"/>
            </a:endParaRPr>
          </a:p>
          <a:p>
            <a:pPr eaLnBrk="1" hangingPunct="1">
              <a:lnSpc>
                <a:spcPct val="125000"/>
              </a:lnSpc>
              <a:tabLst>
                <a:tab pos="6178550" algn="l"/>
              </a:tabLst>
            </a:pPr>
            <a:r>
              <a:rPr lang="en-US" altLang="zh-CN" sz="3600" b="1" kern="0" dirty="0">
                <a:ea typeface="宋体" panose="02010600030101010101" pitchFamily="2" charset="-122"/>
              </a:rPr>
              <a:t>3.2 </a:t>
            </a:r>
            <a:r>
              <a:rPr lang="zh-CN" altLang="en-US" sz="3600" b="1" kern="0" dirty="0">
                <a:ea typeface="宋体" panose="02010600030101010101" pitchFamily="2" charset="-122"/>
              </a:rPr>
              <a:t>数据清理</a:t>
            </a:r>
            <a:endParaRPr lang="en-US" altLang="zh-CN" sz="3600" b="1" kern="0" dirty="0">
              <a:ea typeface="宋体" panose="02010600030101010101" pitchFamily="2" charset="-122"/>
            </a:endParaRPr>
          </a:p>
          <a:p>
            <a:pPr eaLnBrk="1" hangingPunct="1">
              <a:lnSpc>
                <a:spcPct val="125000"/>
              </a:lnSpc>
              <a:tabLst>
                <a:tab pos="6178550" algn="l"/>
              </a:tabLst>
            </a:pPr>
            <a:r>
              <a:rPr lang="en-US" altLang="zh-CN" sz="3600" b="1" kern="0" dirty="0">
                <a:ea typeface="宋体" panose="02010600030101010101" pitchFamily="2" charset="-122"/>
              </a:rPr>
              <a:t>3.3 </a:t>
            </a:r>
            <a:r>
              <a:rPr lang="zh-CN" altLang="en-US" sz="3600" b="1" kern="0" dirty="0">
                <a:ea typeface="宋体" panose="02010600030101010101" pitchFamily="2" charset="-122"/>
              </a:rPr>
              <a:t>数据集成</a:t>
            </a:r>
            <a:endParaRPr lang="en-US" altLang="zh-CN" sz="3600" b="1" kern="0" dirty="0">
              <a:ea typeface="宋体" panose="02010600030101010101" pitchFamily="2" charset="-122"/>
            </a:endParaRPr>
          </a:p>
          <a:p>
            <a:pPr eaLnBrk="1" hangingPunct="1">
              <a:lnSpc>
                <a:spcPct val="125000"/>
              </a:lnSpc>
              <a:tabLst>
                <a:tab pos="6178550" algn="l"/>
              </a:tabLst>
            </a:pPr>
            <a:r>
              <a:rPr lang="en-US" altLang="zh-CN" sz="3600" b="1" kern="0" dirty="0">
                <a:ea typeface="宋体" panose="02010600030101010101" pitchFamily="2" charset="-122"/>
              </a:rPr>
              <a:t>3.4 </a:t>
            </a:r>
            <a:r>
              <a:rPr lang="zh-CN" altLang="en-US" sz="3600" b="1" kern="0" dirty="0">
                <a:ea typeface="宋体" panose="02010600030101010101" pitchFamily="2" charset="-122"/>
              </a:rPr>
              <a:t>数据归约</a:t>
            </a:r>
            <a:endParaRPr lang="en-US" altLang="zh-CN" sz="3600" b="1" kern="0" dirty="0">
              <a:ea typeface="宋体" panose="02010600030101010101" pitchFamily="2" charset="-122"/>
            </a:endParaRPr>
          </a:p>
          <a:p>
            <a:pPr eaLnBrk="1" hangingPunct="1">
              <a:lnSpc>
                <a:spcPct val="125000"/>
              </a:lnSpc>
              <a:tabLst>
                <a:tab pos="6178550" algn="l"/>
              </a:tabLst>
            </a:pPr>
            <a:r>
              <a:rPr lang="en-US" altLang="zh-CN" sz="3600" b="1" kern="0" dirty="0">
                <a:ea typeface="宋体" panose="02010600030101010101" pitchFamily="2" charset="-122"/>
              </a:rPr>
              <a:t>3.5 </a:t>
            </a:r>
            <a:r>
              <a:rPr lang="zh-CN" altLang="en-US" sz="3600" b="1" kern="0" dirty="0">
                <a:ea typeface="宋体" panose="02010600030101010101" pitchFamily="2" charset="-122"/>
              </a:rPr>
              <a:t>数据变换与离散化</a:t>
            </a:r>
            <a:endParaRPr lang="en-US" altLang="zh-CN" sz="3600" b="1" kern="0" dirty="0">
              <a:ea typeface="宋体" panose="02010600030101010101" pitchFamily="2" charset="-122"/>
            </a:endParaRPr>
          </a:p>
          <a:p>
            <a:pPr eaLnBrk="1" hangingPunct="1">
              <a:lnSpc>
                <a:spcPct val="125000"/>
              </a:lnSpc>
              <a:tabLst>
                <a:tab pos="6178550" algn="l"/>
              </a:tabLst>
            </a:pPr>
            <a:r>
              <a:rPr lang="en-US" altLang="zh-CN" sz="3600" b="1" kern="0" dirty="0">
                <a:ea typeface="宋体" panose="02010600030101010101" pitchFamily="2" charset="-122"/>
              </a:rPr>
              <a:t>3.6 </a:t>
            </a:r>
            <a:r>
              <a:rPr lang="zh-CN" altLang="en-US" sz="3600" b="1" kern="0" dirty="0">
                <a:solidFill>
                  <a:srgbClr val="FF0000"/>
                </a:solidFill>
                <a:ea typeface="宋体" panose="02010600030101010101" pitchFamily="2" charset="-122"/>
              </a:rPr>
              <a:t>小结</a:t>
            </a:r>
          </a:p>
        </p:txBody>
      </p:sp>
      <p:sp>
        <p:nvSpPr>
          <p:cNvPr id="2" name="文本占位符 1"/>
          <p:cNvSpPr>
            <a:spLocks noGrp="1"/>
          </p:cNvSpPr>
          <p:nvPr>
            <p:ph type="body" sz="quarter" idx="10"/>
          </p:nvPr>
        </p:nvSpPr>
        <p:spPr>
          <a:prstGeom prst="rect">
            <a:avLst/>
          </a:prstGeom>
        </p:spPr>
        <p:txBody>
          <a:bodyPr/>
          <a:lstStyle/>
          <a:p>
            <a:pPr marL="0" indent="0" algn="ctr">
              <a:buNone/>
            </a:pPr>
            <a:r>
              <a:rPr lang="zh-CN" altLang="en-US" sz="4000" b="1" dirty="0"/>
              <a:t>提纲</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3.6</a:t>
            </a:r>
            <a:r>
              <a:rPr lang="zh-CN" altLang="en-US" sz="3200" u="sng" dirty="0"/>
              <a:t>小结</a:t>
            </a:r>
          </a:p>
        </p:txBody>
      </p:sp>
      <p:sp>
        <p:nvSpPr>
          <p:cNvPr id="67" name="Rectangle 3"/>
          <p:cNvSpPr txBox="1">
            <a:spLocks noChangeArrowheads="1"/>
          </p:cNvSpPr>
          <p:nvPr/>
        </p:nvSpPr>
        <p:spPr bwMode="auto">
          <a:xfrm>
            <a:off x="498079" y="1209222"/>
            <a:ext cx="11379340" cy="4955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marL="0" lvl="2" indent="-342900" eaLnBrk="1" hangingPunct="1">
              <a:buClr>
                <a:srgbClr val="00B0F0"/>
              </a:buClr>
              <a:buSzPct val="80000"/>
              <a:buFont typeface="Wingdings" panose="05000000000000000000" pitchFamily="2" charset="2"/>
              <a:buChar char="p"/>
              <a:defRPr/>
            </a:pPr>
            <a:r>
              <a:rPr lang="zh-CN" altLang="en-US" sz="2800" b="1" dirty="0">
                <a:solidFill>
                  <a:srgbClr val="0070C0"/>
                </a:solidFill>
              </a:rPr>
              <a:t>数据预处理的作用，以及主要任务</a:t>
            </a:r>
            <a:endParaRPr lang="en-US" altLang="zh-CN" sz="2800" b="1" dirty="0">
              <a:solidFill>
                <a:srgbClr val="0070C0"/>
              </a:solidFill>
            </a:endParaRPr>
          </a:p>
          <a:p>
            <a:pPr marL="0" lvl="2" indent="-342900" eaLnBrk="1" hangingPunct="1">
              <a:buClr>
                <a:srgbClr val="00B0F0"/>
              </a:buClr>
              <a:buSzPct val="80000"/>
              <a:buFont typeface="Wingdings" panose="05000000000000000000" pitchFamily="2" charset="2"/>
              <a:buChar char="p"/>
              <a:defRPr/>
            </a:pPr>
            <a:r>
              <a:rPr lang="zh-CN" altLang="en-US" sz="2800" dirty="0">
                <a:solidFill>
                  <a:srgbClr val="0070C0"/>
                </a:solidFill>
                <a:latin typeface="Lucida Sans Unicode" panose="020B0602030504020204"/>
                <a:ea typeface="黑体" panose="02010609060101010101" pitchFamily="49" charset="-122"/>
              </a:rPr>
              <a:t>数据清理的概念，缺失值、噪声的处理，分箱方法</a:t>
            </a:r>
            <a:endParaRPr lang="en-US" altLang="zh-CN" sz="2800" dirty="0">
              <a:solidFill>
                <a:srgbClr val="0070C0"/>
              </a:solidFill>
              <a:latin typeface="Lucida Sans Unicode" panose="020B0602030504020204"/>
              <a:ea typeface="黑体" panose="02010609060101010101" pitchFamily="49" charset="-122"/>
            </a:endParaRPr>
          </a:p>
          <a:p>
            <a:pPr marL="0" lvl="2" indent="-342900" eaLnBrk="1" hangingPunct="1">
              <a:buClr>
                <a:srgbClr val="00B0F0"/>
              </a:buClr>
              <a:buSzPct val="80000"/>
              <a:buFont typeface="Wingdings" panose="05000000000000000000" pitchFamily="2" charset="2"/>
              <a:buChar char="p"/>
              <a:defRPr/>
            </a:pPr>
            <a:r>
              <a:rPr lang="zh-CN" altLang="en-US" sz="2800" dirty="0">
                <a:solidFill>
                  <a:srgbClr val="0070C0"/>
                </a:solidFill>
                <a:latin typeface="Lucida Sans Unicode" panose="020B0602030504020204"/>
                <a:ea typeface="黑体" panose="02010609060101010101" pitchFamily="49" charset="-122"/>
              </a:rPr>
              <a:t>数据集成的作用，卡方检验，相关系数的计算</a:t>
            </a:r>
            <a:endParaRPr lang="en-US" altLang="zh-CN" sz="2800" dirty="0">
              <a:solidFill>
                <a:srgbClr val="0070C0"/>
              </a:solidFill>
              <a:latin typeface="Lucida Sans Unicode" panose="020B0602030504020204"/>
              <a:ea typeface="黑体" panose="02010609060101010101" pitchFamily="49" charset="-122"/>
            </a:endParaRPr>
          </a:p>
          <a:p>
            <a:pPr marL="0" lvl="2" indent="-342900" eaLnBrk="1" hangingPunct="1">
              <a:buClr>
                <a:srgbClr val="00B0F0"/>
              </a:buClr>
              <a:buSzPct val="80000"/>
              <a:buFont typeface="Wingdings" panose="05000000000000000000" pitchFamily="2" charset="2"/>
              <a:buChar char="p"/>
              <a:defRPr/>
            </a:pPr>
            <a:r>
              <a:rPr lang="zh-CN" altLang="en-US" sz="2800" dirty="0">
                <a:solidFill>
                  <a:srgbClr val="0070C0"/>
                </a:solidFill>
                <a:latin typeface="Lucida Sans Unicode" panose="020B0602030504020204"/>
                <a:ea typeface="黑体" panose="02010609060101010101" pitchFamily="49" charset="-122"/>
              </a:rPr>
              <a:t>数据规约的目的，方法</a:t>
            </a:r>
            <a:endParaRPr lang="en-US" altLang="zh-CN" sz="2800" dirty="0">
              <a:solidFill>
                <a:srgbClr val="0070C0"/>
              </a:solidFill>
              <a:latin typeface="Lucida Sans Unicode" panose="020B0602030504020204"/>
              <a:ea typeface="黑体" panose="02010609060101010101" pitchFamily="49" charset="-122"/>
            </a:endParaRPr>
          </a:p>
          <a:p>
            <a:pPr marL="0" lvl="2" indent="-342900" eaLnBrk="1" hangingPunct="1">
              <a:buClr>
                <a:srgbClr val="00B0F0"/>
              </a:buClr>
              <a:buSzPct val="80000"/>
              <a:buFont typeface="Wingdings" panose="05000000000000000000" pitchFamily="2" charset="2"/>
              <a:buChar char="p"/>
              <a:defRPr/>
            </a:pPr>
            <a:r>
              <a:rPr lang="zh-CN" altLang="en-US" sz="2800" dirty="0">
                <a:solidFill>
                  <a:srgbClr val="0070C0"/>
                </a:solidFill>
                <a:latin typeface="Lucida Sans Unicode" panose="020B0602030504020204"/>
                <a:ea typeface="黑体" panose="02010609060101010101" pitchFamily="49" charset="-122"/>
              </a:rPr>
              <a:t>数据变换与离散化，规范化方法，离散化方法</a:t>
            </a:r>
            <a:endParaRPr lang="en-US" altLang="zh-CN" sz="2800" dirty="0">
              <a:solidFill>
                <a:srgbClr val="0070C0"/>
              </a:solidFill>
              <a:latin typeface="Lucida Sans Unicode" panose="020B0602030504020204"/>
              <a:ea typeface="黑体" panose="02010609060101010101" pitchFamily="49" charset="-122"/>
            </a:endParaRPr>
          </a:p>
          <a:p>
            <a:pPr marL="0" lvl="2" indent="-342900" eaLnBrk="1" hangingPunct="1">
              <a:buClr>
                <a:srgbClr val="00B0F0"/>
              </a:buClr>
              <a:buSzPct val="80000"/>
              <a:buFont typeface="Wingdings" panose="05000000000000000000" pitchFamily="2" charset="2"/>
              <a:buChar char="p"/>
              <a:defRPr/>
            </a:pPr>
            <a:r>
              <a:rPr lang="zh-CN" altLang="en-US" sz="2800" dirty="0">
                <a:solidFill>
                  <a:srgbClr val="0070C0"/>
                </a:solidFill>
                <a:latin typeface="Lucida Sans Unicode" panose="020B0602030504020204"/>
                <a:ea typeface="黑体" panose="02010609060101010101" pitchFamily="49" charset="-122"/>
              </a:rPr>
              <a:t>概念分层的方式，</a:t>
            </a:r>
            <a:r>
              <a:rPr lang="en-US" altLang="zh-CN" sz="2800" dirty="0">
                <a:solidFill>
                  <a:srgbClr val="0070C0"/>
                </a:solidFill>
                <a:latin typeface="Lucida Sans Unicode" panose="020B0602030504020204"/>
                <a:ea typeface="黑体" panose="02010609060101010101" pitchFamily="49" charset="-122"/>
              </a:rPr>
              <a:t>3-4-5</a:t>
            </a:r>
            <a:r>
              <a:rPr lang="zh-CN" altLang="en-US" sz="2800" dirty="0">
                <a:solidFill>
                  <a:srgbClr val="0070C0"/>
                </a:solidFill>
                <a:latin typeface="Lucida Sans Unicode" panose="020B0602030504020204"/>
                <a:ea typeface="黑体" panose="02010609060101010101" pitchFamily="49" charset="-122"/>
              </a:rPr>
              <a:t>规则。</a:t>
            </a:r>
            <a:endParaRPr lang="en-US" altLang="zh-CN" dirty="0">
              <a:solidFill>
                <a:srgbClr val="0070C0"/>
              </a:solidFill>
              <a:latin typeface="Lucida Sans Unicode" panose="020B0602030504020204"/>
              <a:ea typeface="黑体" panose="02010609060101010101" pitchFamily="49" charset="-122"/>
            </a:endParaRPr>
          </a:p>
          <a:p>
            <a:pPr marL="914400" lvl="3" indent="-457200" eaLnBrk="1" hangingPunct="1">
              <a:buClr>
                <a:srgbClr val="00B0F0"/>
              </a:buClr>
              <a:buSzPct val="80000"/>
              <a:buFont typeface="Wingdings" panose="05000000000000000000" pitchFamily="2" charset="2"/>
              <a:buChar char="Ø"/>
              <a:defRPr/>
            </a:pPr>
            <a:endParaRPr lang="zh-CN" altLang="en-US" b="1" dirty="0">
              <a:solidFill>
                <a:srgbClr val="0070C0"/>
              </a:solidFill>
              <a:latin typeface="Lucida Sans Unicode" panose="020B0602030504020204"/>
              <a:ea typeface="黑体" panose="02010609060101010101" pitchFamily="49" charset="-122"/>
            </a:endParaRPr>
          </a:p>
          <a:p>
            <a:pPr marL="0" lvl="2" indent="0" eaLnBrk="1" hangingPunct="1">
              <a:buClr>
                <a:srgbClr val="00B0F0"/>
              </a:buClr>
              <a:buSzPct val="80000"/>
              <a:buNone/>
              <a:defRPr/>
            </a:pPr>
            <a:r>
              <a:rPr lang="en-US" altLang="zh-CN" sz="2800" b="1" dirty="0">
                <a:solidFill>
                  <a:srgbClr val="0070C0"/>
                </a:solidFill>
                <a:latin typeface="Lucida Sans Unicode" panose="020B0602030504020204"/>
                <a:ea typeface="黑体" panose="02010609060101010101" pitchFamily="49" charset="-122"/>
              </a:rPr>
              <a:t>    </a:t>
            </a:r>
          </a:p>
          <a:p>
            <a:pPr marL="0" lvl="2" indent="0" eaLnBrk="1" hangingPunct="1">
              <a:buClr>
                <a:srgbClr val="00B0F0"/>
              </a:buClr>
              <a:buSzPct val="80000"/>
              <a:buNone/>
              <a:defRPr/>
            </a:pPr>
            <a:endParaRPr lang="en-US" altLang="zh-CN" sz="2800" b="1" dirty="0">
              <a:solidFill>
                <a:srgbClr val="0070C0"/>
              </a:solidFill>
              <a:latin typeface="Lucida Sans Unicode" panose="020B0602030504020204"/>
              <a:ea typeface="黑体" panose="02010609060101010101" pitchFamily="49" charset="-122"/>
            </a:endParaRPr>
          </a:p>
          <a:p>
            <a:pPr marL="0" lvl="2" indent="0" eaLnBrk="1" hangingPunct="1">
              <a:buClr>
                <a:srgbClr val="00B0F0"/>
              </a:buClr>
              <a:buSzPct val="80000"/>
              <a:buNone/>
              <a:defRPr/>
            </a:pPr>
            <a:endParaRPr lang="en-US" altLang="zh-CN" sz="2800" b="1" dirty="0">
              <a:solidFill>
                <a:srgbClr val="0070C0"/>
              </a:solidFill>
              <a:latin typeface="Lucida Sans Unicode" panose="020B0602030504020204"/>
              <a:ea typeface="黑体" panose="02010609060101010101" pitchFamily="49" charset="-122"/>
            </a:endParaRPr>
          </a:p>
          <a:p>
            <a:pPr marL="0" lvl="2" indent="0" eaLnBrk="1" hangingPunct="1">
              <a:buClr>
                <a:srgbClr val="00B0F0"/>
              </a:buClr>
              <a:buSzPct val="80000"/>
              <a:buNone/>
              <a:defRPr/>
            </a:pPr>
            <a:endParaRPr lang="en-US" altLang="zh-CN" sz="2800" b="1" dirty="0">
              <a:solidFill>
                <a:srgbClr val="0070C0"/>
              </a:solidFill>
              <a:latin typeface="Lucida Sans Unicode" panose="020B0602030504020204"/>
              <a:ea typeface="黑体" panose="02010609060101010101" pitchFamily="49" charset="-122"/>
            </a:endParaRP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02539" y="1610114"/>
            <a:ext cx="6016625" cy="400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.3.2 </a:t>
            </a:r>
            <a:r>
              <a:rPr lang="zh-CN" altLang="en-US" sz="3200" u="sng" dirty="0"/>
              <a:t>数据清理</a:t>
            </a:r>
          </a:p>
        </p:txBody>
      </p:sp>
      <p:sp>
        <p:nvSpPr>
          <p:cNvPr id="8" name="Rectangle 3"/>
          <p:cNvSpPr txBox="1">
            <a:spLocks noChangeArrowheads="1"/>
          </p:cNvSpPr>
          <p:nvPr/>
        </p:nvSpPr>
        <p:spPr bwMode="auto">
          <a:xfrm>
            <a:off x="724676" y="1157461"/>
            <a:ext cx="11021122" cy="5610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marL="0" lvl="2" indent="-342900" eaLnBrk="1" hangingPunct="1">
              <a:buClr>
                <a:srgbClr val="00B0F0"/>
              </a:buClr>
              <a:buSzPct val="80000"/>
              <a:buFont typeface="Wingdings" panose="05000000000000000000" pitchFamily="2" charset="2"/>
              <a:buChar char="p"/>
              <a:defRPr/>
            </a:pPr>
            <a:r>
              <a:rPr lang="zh-CN" altLang="en-US" sz="3200" b="1" dirty="0">
                <a:solidFill>
                  <a:srgbClr val="0070C0"/>
                </a:solidFill>
              </a:rPr>
              <a:t>重要性</a:t>
            </a:r>
            <a:endParaRPr lang="en-US" altLang="zh-CN" sz="3200" b="1" dirty="0">
              <a:solidFill>
                <a:srgbClr val="0070C0"/>
              </a:solidFill>
            </a:endParaRPr>
          </a:p>
          <a:p>
            <a:pPr lvl="1" eaLnBrk="1" hangingPunct="1">
              <a:lnSpc>
                <a:spcPct val="90000"/>
              </a:lnSpc>
              <a:buClr>
                <a:srgbClr val="FFCF01"/>
              </a:buClr>
              <a:buFont typeface="Wingdings" panose="05000000000000000000" pitchFamily="2" charset="2"/>
              <a:buChar char="u"/>
              <a:defRPr/>
            </a:pPr>
            <a:r>
              <a:rPr lang="en-US" altLang="zh-CN" kern="0" dirty="0">
                <a:solidFill>
                  <a:srgbClr val="0070C0"/>
                </a:solidFill>
                <a:latin typeface="Tahoma" panose="020B0604030504040204" pitchFamily="34" charset="0"/>
                <a:ea typeface="宋体" panose="02010600030101010101" pitchFamily="2" charset="-122"/>
              </a:rPr>
              <a:t>“</a:t>
            </a:r>
            <a:r>
              <a:rPr lang="en-US" altLang="zh-CN" kern="0" dirty="0">
                <a:solidFill>
                  <a:srgbClr val="0070C0"/>
                </a:solidFill>
                <a:latin typeface="Times New Roman" panose="02020603050405020304"/>
                <a:ea typeface="宋体" panose="02010600030101010101" pitchFamily="2" charset="-122"/>
              </a:rPr>
              <a:t>Data cleaning is one of the three biggest problems in data warehousing</a:t>
            </a:r>
            <a:r>
              <a:rPr lang="en-US" altLang="zh-CN" kern="0" dirty="0">
                <a:solidFill>
                  <a:srgbClr val="0070C0"/>
                </a:solidFill>
                <a:latin typeface="Tahoma" panose="020B0604030504040204" pitchFamily="34" charset="0"/>
                <a:ea typeface="宋体" panose="02010600030101010101" pitchFamily="2" charset="-122"/>
              </a:rPr>
              <a:t>”</a:t>
            </a:r>
            <a:r>
              <a:rPr lang="en-US" altLang="zh-CN" kern="0" dirty="0">
                <a:solidFill>
                  <a:srgbClr val="0070C0"/>
                </a:solidFill>
                <a:latin typeface="Times New Roman" panose="02020603050405020304"/>
                <a:ea typeface="宋体" panose="02010600030101010101" pitchFamily="2" charset="-122"/>
              </a:rPr>
              <a:t> </a:t>
            </a:r>
            <a:r>
              <a:rPr lang="en-US" altLang="zh-CN" kern="0" dirty="0">
                <a:solidFill>
                  <a:srgbClr val="0070C0"/>
                </a:solidFill>
                <a:latin typeface="Tahoma" panose="020B0604030504040204" pitchFamily="34" charset="0"/>
                <a:ea typeface="宋体" panose="02010600030101010101" pitchFamily="2" charset="-122"/>
              </a:rPr>
              <a:t>—</a:t>
            </a:r>
            <a:r>
              <a:rPr lang="en-US" altLang="zh-CN" kern="0" dirty="0">
                <a:solidFill>
                  <a:srgbClr val="0070C0"/>
                </a:solidFill>
                <a:latin typeface="Times New Roman" panose="02020603050405020304"/>
                <a:ea typeface="宋体" panose="02010600030101010101" pitchFamily="2" charset="-122"/>
              </a:rPr>
              <a:t> Ralph Kimball</a:t>
            </a:r>
          </a:p>
          <a:p>
            <a:pPr lvl="1" eaLnBrk="1" hangingPunct="1">
              <a:lnSpc>
                <a:spcPct val="90000"/>
              </a:lnSpc>
              <a:buClr>
                <a:srgbClr val="FFCF01"/>
              </a:buClr>
              <a:buFont typeface="Wingdings" panose="05000000000000000000" pitchFamily="2" charset="2"/>
              <a:buChar char="u"/>
              <a:defRPr/>
            </a:pPr>
            <a:r>
              <a:rPr lang="en-US" altLang="zh-CN" kern="0" dirty="0">
                <a:solidFill>
                  <a:srgbClr val="0070C0"/>
                </a:solidFill>
                <a:latin typeface="Tahoma" panose="020B0604030504040204" pitchFamily="34" charset="0"/>
                <a:ea typeface="宋体" panose="02010600030101010101" pitchFamily="2" charset="-122"/>
              </a:rPr>
              <a:t>“</a:t>
            </a:r>
            <a:r>
              <a:rPr lang="en-US" altLang="zh-CN" kern="0" dirty="0">
                <a:solidFill>
                  <a:srgbClr val="0070C0"/>
                </a:solidFill>
                <a:latin typeface="Times New Roman" panose="02020603050405020304"/>
                <a:ea typeface="宋体" panose="02010600030101010101" pitchFamily="2" charset="-122"/>
              </a:rPr>
              <a:t>Data cleaning is the number one problem in data warehousing</a:t>
            </a:r>
            <a:r>
              <a:rPr lang="en-US" altLang="zh-CN" kern="0" dirty="0">
                <a:solidFill>
                  <a:srgbClr val="0070C0"/>
                </a:solidFill>
                <a:latin typeface="Tahoma" panose="020B0604030504040204" pitchFamily="34" charset="0"/>
                <a:ea typeface="宋体" panose="02010600030101010101" pitchFamily="2" charset="-122"/>
              </a:rPr>
              <a:t>”</a:t>
            </a:r>
            <a:r>
              <a:rPr lang="en-US" altLang="zh-CN" kern="0" dirty="0">
                <a:solidFill>
                  <a:srgbClr val="0070C0"/>
                </a:solidFill>
                <a:latin typeface="Times New Roman" panose="02020603050405020304"/>
                <a:ea typeface="宋体" panose="02010600030101010101" pitchFamily="2" charset="-122"/>
              </a:rPr>
              <a:t> </a:t>
            </a:r>
            <a:r>
              <a:rPr lang="en-US" altLang="zh-CN" kern="0" dirty="0">
                <a:solidFill>
                  <a:srgbClr val="0070C0"/>
                </a:solidFill>
                <a:latin typeface="Tahoma" panose="020B0604030504040204" pitchFamily="34" charset="0"/>
                <a:ea typeface="宋体" panose="02010600030101010101" pitchFamily="2" charset="-122"/>
              </a:rPr>
              <a:t>—</a:t>
            </a:r>
            <a:r>
              <a:rPr lang="en-US" altLang="zh-CN" kern="0" dirty="0">
                <a:solidFill>
                  <a:srgbClr val="0070C0"/>
                </a:solidFill>
                <a:latin typeface="Times New Roman" panose="02020603050405020304"/>
                <a:ea typeface="宋体" panose="02010600030101010101" pitchFamily="2" charset="-122"/>
              </a:rPr>
              <a:t> DCI </a:t>
            </a:r>
            <a:r>
              <a:rPr lang="en-US" altLang="zh-CN" sz="1400" kern="0" dirty="0">
                <a:solidFill>
                  <a:srgbClr val="0070C0"/>
                </a:solidFill>
                <a:latin typeface="Times New Roman" panose="02020603050405020304"/>
                <a:ea typeface="宋体" panose="02010600030101010101" pitchFamily="2" charset="-122"/>
              </a:rPr>
              <a:t>(Detailed Claim information)</a:t>
            </a:r>
            <a:r>
              <a:rPr lang="en-US" altLang="zh-CN" sz="3200" kern="0" dirty="0">
                <a:solidFill>
                  <a:srgbClr val="0070C0"/>
                </a:solidFill>
                <a:latin typeface="Times New Roman" panose="02020603050405020304"/>
                <a:ea typeface="宋体" panose="02010600030101010101" pitchFamily="2" charset="-122"/>
              </a:rPr>
              <a:t> </a:t>
            </a:r>
            <a:r>
              <a:rPr lang="en-US" altLang="zh-CN" kern="0" dirty="0">
                <a:solidFill>
                  <a:srgbClr val="0070C0"/>
                </a:solidFill>
                <a:latin typeface="Times New Roman" panose="02020603050405020304"/>
                <a:ea typeface="宋体" panose="02010600030101010101" pitchFamily="2" charset="-122"/>
              </a:rPr>
              <a:t>survey</a:t>
            </a:r>
          </a:p>
          <a:p>
            <a:pPr lvl="1" eaLnBrk="1" hangingPunct="1">
              <a:lnSpc>
                <a:spcPct val="90000"/>
              </a:lnSpc>
              <a:buClr>
                <a:srgbClr val="FFCF01"/>
              </a:buClr>
              <a:buFont typeface="Wingdings" panose="05000000000000000000" pitchFamily="2" charset="2"/>
              <a:buChar char="u"/>
              <a:defRPr/>
            </a:pPr>
            <a:endParaRPr lang="en-US" altLang="zh-CN" kern="0" dirty="0">
              <a:solidFill>
                <a:srgbClr val="0070C0"/>
              </a:solidFill>
              <a:latin typeface="Times New Roman" panose="02020603050405020304"/>
              <a:ea typeface="宋体" panose="02010600030101010101" pitchFamily="2" charset="-122"/>
            </a:endParaRPr>
          </a:p>
          <a:p>
            <a:pPr marL="0" lvl="2" indent="-342900" eaLnBrk="1" hangingPunct="1">
              <a:buClr>
                <a:srgbClr val="00B0F0"/>
              </a:buClr>
              <a:buSzPct val="80000"/>
              <a:buFont typeface="Wingdings" panose="05000000000000000000" pitchFamily="2" charset="2"/>
              <a:buChar char="p"/>
              <a:defRPr/>
            </a:pPr>
            <a:r>
              <a:rPr lang="zh-CN" altLang="en-US" sz="3200" b="1" dirty="0">
                <a:solidFill>
                  <a:srgbClr val="0070C0"/>
                </a:solidFill>
              </a:rPr>
              <a:t>数据清洗的任务</a:t>
            </a:r>
            <a:endParaRPr lang="en-US" altLang="zh-CN" sz="3200" b="1" dirty="0">
              <a:solidFill>
                <a:srgbClr val="0070C0"/>
              </a:solidFill>
            </a:endParaRPr>
          </a:p>
          <a:p>
            <a:pPr lvl="2" eaLnBrk="1" hangingPunct="1">
              <a:defRPr/>
            </a:pPr>
            <a:r>
              <a:rPr lang="zh-CN" altLang="en-US" sz="2800" dirty="0">
                <a:solidFill>
                  <a:srgbClr val="0070C0"/>
                </a:solidFill>
              </a:rPr>
              <a:t>属性选择与处理</a:t>
            </a:r>
            <a:endParaRPr lang="en-US" altLang="zh-CN" sz="2800" dirty="0">
              <a:solidFill>
                <a:srgbClr val="0070C0"/>
              </a:solidFill>
            </a:endParaRPr>
          </a:p>
          <a:p>
            <a:pPr lvl="2" eaLnBrk="1" hangingPunct="1">
              <a:defRPr/>
            </a:pPr>
            <a:r>
              <a:rPr lang="zh-CN" altLang="en-US" sz="2800" dirty="0">
                <a:solidFill>
                  <a:srgbClr val="0070C0"/>
                </a:solidFill>
              </a:rPr>
              <a:t>填充空缺值</a:t>
            </a:r>
            <a:endParaRPr lang="en-US" altLang="zh-CN" sz="2800" dirty="0">
              <a:solidFill>
                <a:srgbClr val="0070C0"/>
              </a:solidFill>
            </a:endParaRPr>
          </a:p>
          <a:p>
            <a:pPr lvl="2" eaLnBrk="1" hangingPunct="1">
              <a:defRPr/>
            </a:pPr>
            <a:r>
              <a:rPr lang="zh-CN" altLang="en-US" sz="2800" dirty="0">
                <a:solidFill>
                  <a:srgbClr val="0070C0"/>
                </a:solidFill>
              </a:rPr>
              <a:t>噪声数据的处理</a:t>
            </a:r>
          </a:p>
          <a:p>
            <a:pPr marL="0" lvl="2" indent="0" eaLnBrk="1" fontAlgn="auto" hangingPunct="1">
              <a:spcBef>
                <a:spcPts val="350"/>
              </a:spcBef>
              <a:spcAft>
                <a:spcPts val="0"/>
              </a:spcAft>
              <a:buClr>
                <a:srgbClr val="DA1F28"/>
              </a:buClr>
              <a:buSzPct val="100000"/>
              <a:buNone/>
              <a:defRPr/>
            </a:pPr>
            <a:endParaRPr lang="zh-CN" altLang="en-US" sz="2800" dirty="0">
              <a:solidFill>
                <a:srgbClr val="0070C0"/>
              </a:solidFill>
              <a:latin typeface="Lucida Sans Unicode" panose="020B0602030504020204"/>
              <a:ea typeface="黑体" panose="02010609060101010101" pitchFamily="49" charset="-122"/>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3.2 </a:t>
            </a:r>
            <a:r>
              <a:rPr lang="zh-CN" altLang="en-US" sz="3200" u="sng" dirty="0"/>
              <a:t>数据清理</a:t>
            </a:r>
          </a:p>
        </p:txBody>
      </p:sp>
      <p:sp>
        <p:nvSpPr>
          <p:cNvPr id="8" name="Rectangle 3"/>
          <p:cNvSpPr txBox="1">
            <a:spLocks noChangeArrowheads="1"/>
          </p:cNvSpPr>
          <p:nvPr/>
        </p:nvSpPr>
        <p:spPr bwMode="auto">
          <a:xfrm>
            <a:off x="479425" y="1082040"/>
            <a:ext cx="11379200" cy="539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marL="0" lvl="2" indent="-342900" eaLnBrk="1" hangingPunct="1">
              <a:buClr>
                <a:srgbClr val="00B0F0"/>
              </a:buClr>
              <a:buSzPct val="80000"/>
              <a:buFont typeface="Wingdings" panose="05000000000000000000" pitchFamily="2" charset="2"/>
              <a:buChar char="p"/>
              <a:defRPr/>
            </a:pPr>
            <a:r>
              <a:rPr lang="zh-CN" altLang="en-US" sz="2800" b="1" dirty="0">
                <a:solidFill>
                  <a:srgbClr val="0070C0"/>
                </a:solidFill>
              </a:rPr>
              <a:t>属性选择与处理</a:t>
            </a:r>
            <a:endParaRPr lang="en-US" altLang="zh-CN" sz="2800" b="1" dirty="0">
              <a:solidFill>
                <a:srgbClr val="0070C0"/>
              </a:solidFill>
            </a:endParaRPr>
          </a:p>
          <a:p>
            <a:pPr lvl="1" eaLnBrk="1" hangingPunct="1">
              <a:lnSpc>
                <a:spcPct val="90000"/>
              </a:lnSpc>
              <a:defRPr/>
            </a:pPr>
            <a:r>
              <a:rPr lang="zh-CN" altLang="en-US" sz="2400" dirty="0"/>
              <a:t>从原始数据中选取合适的属性进行数据挖掘</a:t>
            </a:r>
            <a:endParaRPr lang="en-US" altLang="zh-CN" sz="2400" dirty="0"/>
          </a:p>
          <a:p>
            <a:pPr lvl="1" eaLnBrk="1" hangingPunct="1"/>
            <a:r>
              <a:rPr lang="zh-CN" altLang="en-US" sz="2400" dirty="0"/>
              <a:t>选取原则</a:t>
            </a:r>
          </a:p>
          <a:p>
            <a:pPr lvl="2" eaLnBrk="1" hangingPunct="1"/>
            <a:r>
              <a:rPr lang="zh-CN" altLang="en-US" dirty="0"/>
              <a:t>尽可能赋予</a:t>
            </a:r>
            <a:r>
              <a:rPr lang="zh-CN" altLang="en-US" dirty="0">
                <a:solidFill>
                  <a:srgbClr val="FF0000"/>
                </a:solidFill>
              </a:rPr>
              <a:t>属性名</a:t>
            </a:r>
            <a:r>
              <a:rPr lang="zh-CN" altLang="en-US" dirty="0"/>
              <a:t>和</a:t>
            </a:r>
            <a:r>
              <a:rPr lang="zh-CN" altLang="en-US" dirty="0">
                <a:solidFill>
                  <a:srgbClr val="FF0000"/>
                </a:solidFill>
              </a:rPr>
              <a:t>属性值</a:t>
            </a:r>
            <a:r>
              <a:rPr lang="zh-CN" altLang="en-US" dirty="0"/>
              <a:t>明确的含义</a:t>
            </a:r>
          </a:p>
          <a:p>
            <a:pPr lvl="2" eaLnBrk="1" hangingPunct="1"/>
            <a:r>
              <a:rPr lang="zh-CN" altLang="en-US" dirty="0"/>
              <a:t>统一多数据源的属性值编码</a:t>
            </a:r>
          </a:p>
          <a:p>
            <a:pPr lvl="3" eaLnBrk="1" hangingPunct="1"/>
            <a:r>
              <a:rPr lang="zh-CN" altLang="en-US" dirty="0"/>
              <a:t>保证在各个数据源中对同一事物特征的描述是统一的</a:t>
            </a:r>
          </a:p>
          <a:p>
            <a:pPr lvl="3" eaLnBrk="1" hangingPunct="1"/>
            <a:r>
              <a:rPr lang="zh-CN" altLang="en-US" dirty="0"/>
              <a:t>如男、女，</a:t>
            </a:r>
            <a:r>
              <a:rPr lang="en-US" altLang="zh-CN" dirty="0"/>
              <a:t>0</a:t>
            </a:r>
            <a:r>
              <a:rPr lang="zh-CN" altLang="en-US" dirty="0"/>
              <a:t>、</a:t>
            </a:r>
            <a:r>
              <a:rPr lang="en-US" altLang="zh-CN" dirty="0"/>
              <a:t>1</a:t>
            </a:r>
            <a:r>
              <a:rPr lang="zh-CN" altLang="en-US" dirty="0"/>
              <a:t>，</a:t>
            </a:r>
            <a:r>
              <a:rPr lang="en-US" altLang="zh-CN" dirty="0"/>
              <a:t>M</a:t>
            </a:r>
            <a:r>
              <a:rPr lang="zh-CN" altLang="en-US" dirty="0"/>
              <a:t>、</a:t>
            </a:r>
            <a:r>
              <a:rPr lang="en-US" altLang="zh-CN" dirty="0"/>
              <a:t>F</a:t>
            </a:r>
            <a:r>
              <a:rPr lang="zh-CN" altLang="en-US" dirty="0"/>
              <a:t>等</a:t>
            </a:r>
          </a:p>
          <a:p>
            <a:pPr lvl="2" eaLnBrk="1" hangingPunct="1"/>
            <a:r>
              <a:rPr lang="zh-CN" altLang="en-US" dirty="0"/>
              <a:t>处理</a:t>
            </a:r>
            <a:r>
              <a:rPr lang="zh-CN" altLang="en-US" b="1" dirty="0"/>
              <a:t>唯一</a:t>
            </a:r>
            <a:r>
              <a:rPr lang="zh-CN" altLang="en-US" dirty="0"/>
              <a:t>属性</a:t>
            </a:r>
          </a:p>
          <a:p>
            <a:pPr lvl="3" eaLnBrk="1" hangingPunct="1"/>
            <a:r>
              <a:rPr lang="zh-CN" altLang="en-US" dirty="0"/>
              <a:t>原始数据中的关键属性或唯一属性对数据挖掘是无用的</a:t>
            </a:r>
          </a:p>
          <a:p>
            <a:pPr lvl="3" eaLnBrk="1" hangingPunct="1"/>
            <a:r>
              <a:rPr lang="zh-CN" altLang="en-US" dirty="0"/>
              <a:t>如</a:t>
            </a:r>
            <a:r>
              <a:rPr lang="en-US" altLang="zh-CN" dirty="0"/>
              <a:t>ID</a:t>
            </a:r>
            <a:r>
              <a:rPr lang="zh-CN" altLang="en-US" dirty="0"/>
              <a:t>，姓名等</a:t>
            </a:r>
          </a:p>
          <a:p>
            <a:pPr lvl="2" eaLnBrk="1" hangingPunct="1"/>
            <a:r>
              <a:rPr lang="zh-CN" altLang="en-US" dirty="0"/>
              <a:t>去除</a:t>
            </a:r>
            <a:r>
              <a:rPr lang="zh-CN" altLang="en-US" b="1" dirty="0"/>
              <a:t>重复</a:t>
            </a:r>
            <a:r>
              <a:rPr lang="zh-CN" altLang="en-US" dirty="0"/>
              <a:t>属性</a:t>
            </a:r>
          </a:p>
          <a:p>
            <a:pPr lvl="3" eaLnBrk="1" hangingPunct="1"/>
            <a:r>
              <a:rPr lang="zh-CN" altLang="en-US" dirty="0"/>
              <a:t>原始数据中会出现意义相同或者可以用于表示同一信息的多个属性</a:t>
            </a:r>
          </a:p>
          <a:p>
            <a:pPr lvl="3" eaLnBrk="1" hangingPunct="1"/>
            <a:r>
              <a:rPr lang="zh-CN" altLang="en-US" dirty="0"/>
              <a:t>如年龄和出生日期</a:t>
            </a:r>
            <a:endParaRPr lang="en-US" altLang="zh-CN" dirty="0"/>
          </a:p>
          <a:p>
            <a:pPr marL="0" lvl="2" indent="0" eaLnBrk="1" fontAlgn="auto" hangingPunct="1">
              <a:spcBef>
                <a:spcPts val="350"/>
              </a:spcBef>
              <a:spcAft>
                <a:spcPts val="0"/>
              </a:spcAft>
              <a:buClr>
                <a:srgbClr val="DA1F28"/>
              </a:buClr>
              <a:buSzPct val="100000"/>
              <a:buNone/>
              <a:defRPr/>
            </a:pPr>
            <a:endParaRPr lang="en-US" altLang="zh-CN" sz="1900" dirty="0">
              <a:solidFill>
                <a:prstClr val="black"/>
              </a:solidFill>
              <a:latin typeface="Lucida Sans Unicode" panose="020B0602030504020204"/>
              <a:ea typeface="黑体" panose="02010609060101010101" pitchFamily="49" charset="-122"/>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3.2 </a:t>
            </a:r>
            <a:r>
              <a:rPr lang="zh-CN" altLang="en-US" sz="3200" u="sng" dirty="0"/>
              <a:t>数据清理</a:t>
            </a:r>
          </a:p>
        </p:txBody>
      </p:sp>
      <p:sp>
        <p:nvSpPr>
          <p:cNvPr id="8" name="Rectangle 3"/>
          <p:cNvSpPr txBox="1">
            <a:spLocks noChangeArrowheads="1"/>
          </p:cNvSpPr>
          <p:nvPr/>
        </p:nvSpPr>
        <p:spPr bwMode="auto">
          <a:xfrm>
            <a:off x="724676" y="1157461"/>
            <a:ext cx="11379340" cy="5610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marL="0" lvl="2" indent="-342900" eaLnBrk="1" hangingPunct="1">
              <a:buClr>
                <a:srgbClr val="00B0F0"/>
              </a:buClr>
              <a:buSzPct val="80000"/>
              <a:buFont typeface="Wingdings" panose="05000000000000000000" pitchFamily="2" charset="2"/>
              <a:buChar char="p"/>
              <a:defRPr/>
            </a:pPr>
            <a:r>
              <a:rPr lang="zh-CN" altLang="en-US" sz="2800" b="1" dirty="0">
                <a:solidFill>
                  <a:srgbClr val="0070C0"/>
                </a:solidFill>
              </a:rPr>
              <a:t>填充空缺值</a:t>
            </a:r>
            <a:endParaRPr lang="en-US" altLang="zh-CN" sz="2800" b="1" dirty="0">
              <a:solidFill>
                <a:srgbClr val="0070C0"/>
              </a:solidFill>
            </a:endParaRPr>
          </a:p>
          <a:p>
            <a:pPr lvl="1" eaLnBrk="1" hangingPunct="1">
              <a:lnSpc>
                <a:spcPct val="90000"/>
              </a:lnSpc>
              <a:defRPr/>
            </a:pPr>
            <a:r>
              <a:rPr lang="zh-CN" altLang="en-US" sz="2400" dirty="0"/>
              <a:t>导致数据缺失的原因有多种，如设备失灵、数据收集难度大、因与其它记录重复而删除等</a:t>
            </a:r>
            <a:endParaRPr lang="en-US" altLang="zh-CN" sz="2400" dirty="0"/>
          </a:p>
          <a:p>
            <a:pPr lvl="1" eaLnBrk="1" hangingPunct="1">
              <a:lnSpc>
                <a:spcPct val="90000"/>
              </a:lnSpc>
              <a:defRPr/>
            </a:pPr>
            <a:r>
              <a:rPr lang="zh-CN" altLang="en-US" sz="2400" dirty="0"/>
              <a:t>填充方法</a:t>
            </a:r>
            <a:endParaRPr lang="en-US" altLang="zh-CN" sz="2400" dirty="0"/>
          </a:p>
          <a:p>
            <a:pPr lvl="2" eaLnBrk="1" hangingPunct="1"/>
            <a:r>
              <a:rPr lang="zh-CN" altLang="en-US" dirty="0"/>
              <a:t>忽略元组</a:t>
            </a:r>
            <a:endParaRPr lang="en-US" altLang="zh-CN" dirty="0"/>
          </a:p>
          <a:p>
            <a:pPr lvl="2" eaLnBrk="1" hangingPunct="1"/>
            <a:r>
              <a:rPr lang="zh-CN" altLang="en-US" dirty="0"/>
              <a:t>人工填充</a:t>
            </a:r>
            <a:endParaRPr lang="en-US" altLang="zh-CN" dirty="0"/>
          </a:p>
          <a:p>
            <a:pPr lvl="2" eaLnBrk="1" hangingPunct="1"/>
            <a:r>
              <a:rPr lang="zh-CN" altLang="en-US" dirty="0"/>
              <a:t>默认值填充</a:t>
            </a:r>
            <a:endParaRPr lang="en-US" altLang="zh-CN" dirty="0"/>
          </a:p>
          <a:p>
            <a:pPr lvl="2" eaLnBrk="1" hangingPunct="1"/>
            <a:r>
              <a:rPr lang="zh-CN" altLang="en-US" dirty="0"/>
              <a:t>使用属性的中心度量填充</a:t>
            </a:r>
            <a:endParaRPr lang="en-US" altLang="zh-CN" dirty="0"/>
          </a:p>
          <a:p>
            <a:pPr lvl="2" eaLnBrk="1" hangingPunct="1"/>
            <a:r>
              <a:rPr lang="zh-CN" altLang="en-US" dirty="0"/>
              <a:t>同一类元组的属性均值或中位数填充</a:t>
            </a:r>
            <a:endParaRPr lang="en-US" altLang="zh-CN" dirty="0"/>
          </a:p>
          <a:p>
            <a:pPr lvl="2" eaLnBrk="1" hangingPunct="1"/>
            <a:r>
              <a:rPr lang="zh-CN" altLang="en-US" dirty="0"/>
              <a:t>使用最可能的值填充</a:t>
            </a:r>
          </a:p>
          <a:p>
            <a:pPr marL="0" lvl="2" indent="0" eaLnBrk="1" fontAlgn="auto" hangingPunct="1">
              <a:spcBef>
                <a:spcPts val="350"/>
              </a:spcBef>
              <a:spcAft>
                <a:spcPts val="0"/>
              </a:spcAft>
              <a:buClr>
                <a:srgbClr val="DA1F28"/>
              </a:buClr>
              <a:buSzPct val="100000"/>
              <a:buNone/>
              <a:defRPr/>
            </a:pPr>
            <a:endParaRPr lang="en-US" altLang="zh-CN" sz="1900" dirty="0">
              <a:solidFill>
                <a:prstClr val="black"/>
              </a:solidFill>
              <a:latin typeface="Lucida Sans Unicode" panose="020B0602030504020204"/>
              <a:ea typeface="黑体" panose="02010609060101010101" pitchFamily="49" charset="-122"/>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3.2</a:t>
            </a:r>
            <a:r>
              <a:rPr lang="zh-CN" altLang="en-US" sz="3200" u="sng" dirty="0"/>
              <a:t>数据清理</a:t>
            </a:r>
          </a:p>
        </p:txBody>
      </p:sp>
      <p:sp>
        <p:nvSpPr>
          <p:cNvPr id="8" name="Rectangle 3"/>
          <p:cNvSpPr txBox="1">
            <a:spLocks noChangeArrowheads="1"/>
          </p:cNvSpPr>
          <p:nvPr/>
        </p:nvSpPr>
        <p:spPr bwMode="auto">
          <a:xfrm>
            <a:off x="583274" y="1247016"/>
            <a:ext cx="11379340" cy="402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marL="0" lvl="2" indent="-342900" eaLnBrk="1" hangingPunct="1">
              <a:buClr>
                <a:srgbClr val="00B0F0"/>
              </a:buClr>
              <a:buSzPct val="80000"/>
              <a:buFont typeface="Wingdings" panose="05000000000000000000" pitchFamily="2" charset="2"/>
              <a:buChar char="p"/>
              <a:defRPr/>
            </a:pPr>
            <a:r>
              <a:rPr lang="zh-CN" altLang="en-US" sz="3200" b="1" dirty="0">
                <a:solidFill>
                  <a:srgbClr val="0070C0"/>
                </a:solidFill>
              </a:rPr>
              <a:t>噪声数据的处理</a:t>
            </a:r>
            <a:endParaRPr lang="en-US" altLang="zh-CN" sz="3200" b="1" dirty="0">
              <a:solidFill>
                <a:srgbClr val="0070C0"/>
              </a:solidFill>
            </a:endParaRPr>
          </a:p>
          <a:p>
            <a:pPr lvl="1" eaLnBrk="1" hangingPunct="1">
              <a:lnSpc>
                <a:spcPct val="90000"/>
              </a:lnSpc>
              <a:defRPr/>
            </a:pPr>
            <a:r>
              <a:rPr lang="zh-CN" altLang="en-US" dirty="0"/>
              <a:t>在测量一个变量时可能产生一些误差或者错误，使得测量值相对于真实值有一定的偏差，这种偏差称之为噪声</a:t>
            </a:r>
            <a:endParaRPr lang="en-US" altLang="zh-CN" dirty="0"/>
          </a:p>
          <a:p>
            <a:pPr lvl="1" eaLnBrk="1" hangingPunct="1">
              <a:lnSpc>
                <a:spcPct val="90000"/>
              </a:lnSpc>
              <a:defRPr/>
            </a:pPr>
            <a:r>
              <a:rPr lang="zh-CN" altLang="en-US" dirty="0"/>
              <a:t>处理方法</a:t>
            </a:r>
            <a:endParaRPr lang="en-US" altLang="zh-CN" dirty="0"/>
          </a:p>
          <a:p>
            <a:pPr lvl="2" eaLnBrk="1" hangingPunct="1"/>
            <a:r>
              <a:rPr lang="zh-CN" altLang="en-US" sz="2800" dirty="0"/>
              <a:t>分箱</a:t>
            </a:r>
            <a:endParaRPr lang="en-US" altLang="zh-CN" sz="2800" dirty="0"/>
          </a:p>
          <a:p>
            <a:pPr lvl="2" eaLnBrk="1" hangingPunct="1"/>
            <a:r>
              <a:rPr lang="zh-CN" altLang="en-US" sz="2800" dirty="0"/>
              <a:t>聚类</a:t>
            </a:r>
            <a:endParaRPr lang="en-US" altLang="zh-CN" sz="2800" dirty="0"/>
          </a:p>
          <a:p>
            <a:pPr lvl="2" eaLnBrk="1" hangingPunct="1"/>
            <a:r>
              <a:rPr lang="zh-CN" altLang="en-US" sz="2800" dirty="0"/>
              <a:t>回归</a:t>
            </a:r>
            <a:endParaRPr lang="en-US" altLang="zh-CN" sz="2800" dirty="0"/>
          </a:p>
          <a:p>
            <a:pPr marL="0" lvl="2" indent="0" eaLnBrk="1" fontAlgn="auto" hangingPunct="1">
              <a:spcBef>
                <a:spcPts val="350"/>
              </a:spcBef>
              <a:spcAft>
                <a:spcPts val="0"/>
              </a:spcAft>
              <a:buClr>
                <a:srgbClr val="DA1F28"/>
              </a:buClr>
              <a:buSzPct val="100000"/>
              <a:buNone/>
              <a:defRPr/>
            </a:pPr>
            <a:endParaRPr lang="en-US" altLang="zh-CN" sz="2800" dirty="0">
              <a:solidFill>
                <a:prstClr val="black"/>
              </a:solidFill>
              <a:latin typeface="Lucida Sans Unicode" panose="020B0602030504020204"/>
              <a:ea typeface="黑体" panose="02010609060101010101" pitchFamily="49" charset="-122"/>
            </a:endParaRPr>
          </a:p>
        </p:txBody>
      </p:sp>
    </p:spTree>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365C0"/>
          </a:solidFill>
          <a:prstDash val="solid"/>
          <a:bevel/>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365C0"/>
          </a:solidFill>
          <a:prstDash val="solid"/>
          <a:bevel/>
        </a:ln>
        <a:effectLst>
          <a:outerShdw blurRad="38100" dist="25400" dir="5400000" rotWithShape="0">
            <a:srgbClr val="000000">
              <a:alpha val="50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a:noFill/>
          <a:miter lim="400000"/>
        </a:ln>
      </a:spPr>
      <a:bodyPr lIns="0" tIns="0" rIns="0" bIns="0" anchor="ctr">
        <a:normAutofit/>
      </a:bodyPr>
      <a:lstStyle>
        <a:defPPr rtl="0">
          <a:defRPr sz="5000" b="1" dirty="0" smtClean="0">
            <a:solidFill>
              <a:schemeClr val="bg1"/>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92TGp_best_light_v2">
  <a:themeElements>
    <a:clrScheme name="192TGp_best_light_v2 3">
      <a:dk1>
        <a:srgbClr val="000000"/>
      </a:dk1>
      <a:lt1>
        <a:srgbClr val="FFFFFF"/>
      </a:lt1>
      <a:dk2>
        <a:srgbClr val="1D1F6F"/>
      </a:dk2>
      <a:lt2>
        <a:srgbClr val="C0C0C0"/>
      </a:lt2>
      <a:accent1>
        <a:srgbClr val="4987E3"/>
      </a:accent1>
      <a:accent2>
        <a:srgbClr val="D9520F"/>
      </a:accent2>
      <a:accent3>
        <a:srgbClr val="FFFFFF"/>
      </a:accent3>
      <a:accent4>
        <a:srgbClr val="000000"/>
      </a:accent4>
      <a:accent5>
        <a:srgbClr val="B1C3EF"/>
      </a:accent5>
      <a:accent6>
        <a:srgbClr val="C4490C"/>
      </a:accent6>
      <a:hlink>
        <a:srgbClr val="36A1B6"/>
      </a:hlink>
      <a:folHlink>
        <a:srgbClr val="9CC769"/>
      </a:folHlink>
    </a:clrScheme>
    <a:fontScheme name="192TGp_best_light_v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92TGp_best_light_v2 1">
        <a:dk1>
          <a:srgbClr val="000000"/>
        </a:dk1>
        <a:lt1>
          <a:srgbClr val="FFFFFF"/>
        </a:lt1>
        <a:dk2>
          <a:srgbClr val="135377"/>
        </a:dk2>
        <a:lt2>
          <a:srgbClr val="969696"/>
        </a:lt2>
        <a:accent1>
          <a:srgbClr val="2AA08A"/>
        </a:accent1>
        <a:accent2>
          <a:srgbClr val="9C88E6"/>
        </a:accent2>
        <a:accent3>
          <a:srgbClr val="FFFFFF"/>
        </a:accent3>
        <a:accent4>
          <a:srgbClr val="000000"/>
        </a:accent4>
        <a:accent5>
          <a:srgbClr val="ACCDC4"/>
        </a:accent5>
        <a:accent6>
          <a:srgbClr val="8D7BD0"/>
        </a:accent6>
        <a:hlink>
          <a:srgbClr val="7D96D3"/>
        </a:hlink>
        <a:folHlink>
          <a:srgbClr val="DEDB70"/>
        </a:folHlink>
      </a:clrScheme>
      <a:clrMap bg1="lt1" tx1="dk1" bg2="lt2" tx2="dk2" accent1="accent1" accent2="accent2" accent3="accent3" accent4="accent4" accent5="accent5" accent6="accent6" hlink="hlink" folHlink="folHlink"/>
    </a:extraClrScheme>
    <a:extraClrScheme>
      <a:clrScheme name="192TGp_best_light_v2 2">
        <a:dk1>
          <a:srgbClr val="000000"/>
        </a:dk1>
        <a:lt1>
          <a:srgbClr val="FFFFFF"/>
        </a:lt1>
        <a:dk2>
          <a:srgbClr val="351155"/>
        </a:dk2>
        <a:lt2>
          <a:srgbClr val="969696"/>
        </a:lt2>
        <a:accent1>
          <a:srgbClr val="117AC1"/>
        </a:accent1>
        <a:accent2>
          <a:srgbClr val="38B890"/>
        </a:accent2>
        <a:accent3>
          <a:srgbClr val="FFFFFF"/>
        </a:accent3>
        <a:accent4>
          <a:srgbClr val="000000"/>
        </a:accent4>
        <a:accent5>
          <a:srgbClr val="AABEDD"/>
        </a:accent5>
        <a:accent6>
          <a:srgbClr val="32A682"/>
        </a:accent6>
        <a:hlink>
          <a:srgbClr val="D17FB6"/>
        </a:hlink>
        <a:folHlink>
          <a:srgbClr val="E3981D"/>
        </a:folHlink>
      </a:clrScheme>
      <a:clrMap bg1="lt1" tx1="dk1" bg2="lt2" tx2="dk2" accent1="accent1" accent2="accent2" accent3="accent3" accent4="accent4" accent5="accent5" accent6="accent6" hlink="hlink" folHlink="folHlink"/>
    </a:extraClrScheme>
    <a:extraClrScheme>
      <a:clrScheme name="192TGp_best_light_v2 3">
        <a:dk1>
          <a:srgbClr val="000000"/>
        </a:dk1>
        <a:lt1>
          <a:srgbClr val="FFFFFF"/>
        </a:lt1>
        <a:dk2>
          <a:srgbClr val="1D1F6F"/>
        </a:dk2>
        <a:lt2>
          <a:srgbClr val="C0C0C0"/>
        </a:lt2>
        <a:accent1>
          <a:srgbClr val="4987E3"/>
        </a:accent1>
        <a:accent2>
          <a:srgbClr val="D9520F"/>
        </a:accent2>
        <a:accent3>
          <a:srgbClr val="FFFFFF"/>
        </a:accent3>
        <a:accent4>
          <a:srgbClr val="000000"/>
        </a:accent4>
        <a:accent5>
          <a:srgbClr val="B1C3EF"/>
        </a:accent5>
        <a:accent6>
          <a:srgbClr val="C4490C"/>
        </a:accent6>
        <a:hlink>
          <a:srgbClr val="36A1B6"/>
        </a:hlink>
        <a:folHlink>
          <a:srgbClr val="9CC76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192TGp_best_light_v2">
  <a:themeElements>
    <a:clrScheme name="192TGp_best_light_v2 3">
      <a:dk1>
        <a:srgbClr val="000000"/>
      </a:dk1>
      <a:lt1>
        <a:srgbClr val="FFFFFF"/>
      </a:lt1>
      <a:dk2>
        <a:srgbClr val="1D1F6F"/>
      </a:dk2>
      <a:lt2>
        <a:srgbClr val="C0C0C0"/>
      </a:lt2>
      <a:accent1>
        <a:srgbClr val="4987E3"/>
      </a:accent1>
      <a:accent2>
        <a:srgbClr val="D9520F"/>
      </a:accent2>
      <a:accent3>
        <a:srgbClr val="FFFFFF"/>
      </a:accent3>
      <a:accent4>
        <a:srgbClr val="000000"/>
      </a:accent4>
      <a:accent5>
        <a:srgbClr val="B1C3EF"/>
      </a:accent5>
      <a:accent6>
        <a:srgbClr val="C4490C"/>
      </a:accent6>
      <a:hlink>
        <a:srgbClr val="36A1B6"/>
      </a:hlink>
      <a:folHlink>
        <a:srgbClr val="9CC769"/>
      </a:folHlink>
    </a:clrScheme>
    <a:fontScheme name="192TGp_best_light_v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92TGp_best_light_v2 1">
        <a:dk1>
          <a:srgbClr val="000000"/>
        </a:dk1>
        <a:lt1>
          <a:srgbClr val="FFFFFF"/>
        </a:lt1>
        <a:dk2>
          <a:srgbClr val="135377"/>
        </a:dk2>
        <a:lt2>
          <a:srgbClr val="969696"/>
        </a:lt2>
        <a:accent1>
          <a:srgbClr val="2AA08A"/>
        </a:accent1>
        <a:accent2>
          <a:srgbClr val="9C88E6"/>
        </a:accent2>
        <a:accent3>
          <a:srgbClr val="FFFFFF"/>
        </a:accent3>
        <a:accent4>
          <a:srgbClr val="000000"/>
        </a:accent4>
        <a:accent5>
          <a:srgbClr val="ACCDC4"/>
        </a:accent5>
        <a:accent6>
          <a:srgbClr val="8D7BD0"/>
        </a:accent6>
        <a:hlink>
          <a:srgbClr val="7D96D3"/>
        </a:hlink>
        <a:folHlink>
          <a:srgbClr val="DEDB70"/>
        </a:folHlink>
      </a:clrScheme>
      <a:clrMap bg1="lt1" tx1="dk1" bg2="lt2" tx2="dk2" accent1="accent1" accent2="accent2" accent3="accent3" accent4="accent4" accent5="accent5" accent6="accent6" hlink="hlink" folHlink="folHlink"/>
    </a:extraClrScheme>
    <a:extraClrScheme>
      <a:clrScheme name="192TGp_best_light_v2 2">
        <a:dk1>
          <a:srgbClr val="000000"/>
        </a:dk1>
        <a:lt1>
          <a:srgbClr val="FFFFFF"/>
        </a:lt1>
        <a:dk2>
          <a:srgbClr val="351155"/>
        </a:dk2>
        <a:lt2>
          <a:srgbClr val="969696"/>
        </a:lt2>
        <a:accent1>
          <a:srgbClr val="117AC1"/>
        </a:accent1>
        <a:accent2>
          <a:srgbClr val="38B890"/>
        </a:accent2>
        <a:accent3>
          <a:srgbClr val="FFFFFF"/>
        </a:accent3>
        <a:accent4>
          <a:srgbClr val="000000"/>
        </a:accent4>
        <a:accent5>
          <a:srgbClr val="AABEDD"/>
        </a:accent5>
        <a:accent6>
          <a:srgbClr val="32A682"/>
        </a:accent6>
        <a:hlink>
          <a:srgbClr val="D17FB6"/>
        </a:hlink>
        <a:folHlink>
          <a:srgbClr val="E3981D"/>
        </a:folHlink>
      </a:clrScheme>
      <a:clrMap bg1="lt1" tx1="dk1" bg2="lt2" tx2="dk2" accent1="accent1" accent2="accent2" accent3="accent3" accent4="accent4" accent5="accent5" accent6="accent6" hlink="hlink" folHlink="folHlink"/>
    </a:extraClrScheme>
    <a:extraClrScheme>
      <a:clrScheme name="192TGp_best_light_v2 3">
        <a:dk1>
          <a:srgbClr val="000000"/>
        </a:dk1>
        <a:lt1>
          <a:srgbClr val="FFFFFF"/>
        </a:lt1>
        <a:dk2>
          <a:srgbClr val="1D1F6F"/>
        </a:dk2>
        <a:lt2>
          <a:srgbClr val="C0C0C0"/>
        </a:lt2>
        <a:accent1>
          <a:srgbClr val="4987E3"/>
        </a:accent1>
        <a:accent2>
          <a:srgbClr val="D9520F"/>
        </a:accent2>
        <a:accent3>
          <a:srgbClr val="FFFFFF"/>
        </a:accent3>
        <a:accent4>
          <a:srgbClr val="000000"/>
        </a:accent4>
        <a:accent5>
          <a:srgbClr val="B1C3EF"/>
        </a:accent5>
        <a:accent6>
          <a:srgbClr val="C4490C"/>
        </a:accent6>
        <a:hlink>
          <a:srgbClr val="36A1B6"/>
        </a:hlink>
        <a:folHlink>
          <a:srgbClr val="9CC76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192TGp_best_light_v2">
  <a:themeElements>
    <a:clrScheme name="192TGp_best_light_v2 3">
      <a:dk1>
        <a:srgbClr val="000000"/>
      </a:dk1>
      <a:lt1>
        <a:srgbClr val="FFFFFF"/>
      </a:lt1>
      <a:dk2>
        <a:srgbClr val="1D1F6F"/>
      </a:dk2>
      <a:lt2>
        <a:srgbClr val="C0C0C0"/>
      </a:lt2>
      <a:accent1>
        <a:srgbClr val="4987E3"/>
      </a:accent1>
      <a:accent2>
        <a:srgbClr val="D9520F"/>
      </a:accent2>
      <a:accent3>
        <a:srgbClr val="FFFFFF"/>
      </a:accent3>
      <a:accent4>
        <a:srgbClr val="000000"/>
      </a:accent4>
      <a:accent5>
        <a:srgbClr val="B1C3EF"/>
      </a:accent5>
      <a:accent6>
        <a:srgbClr val="C4490C"/>
      </a:accent6>
      <a:hlink>
        <a:srgbClr val="36A1B6"/>
      </a:hlink>
      <a:folHlink>
        <a:srgbClr val="9CC769"/>
      </a:folHlink>
    </a:clrScheme>
    <a:fontScheme name="192TGp_best_light_v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92TGp_best_light_v2 1">
        <a:dk1>
          <a:srgbClr val="000000"/>
        </a:dk1>
        <a:lt1>
          <a:srgbClr val="FFFFFF"/>
        </a:lt1>
        <a:dk2>
          <a:srgbClr val="135377"/>
        </a:dk2>
        <a:lt2>
          <a:srgbClr val="969696"/>
        </a:lt2>
        <a:accent1>
          <a:srgbClr val="2AA08A"/>
        </a:accent1>
        <a:accent2>
          <a:srgbClr val="9C88E6"/>
        </a:accent2>
        <a:accent3>
          <a:srgbClr val="FFFFFF"/>
        </a:accent3>
        <a:accent4>
          <a:srgbClr val="000000"/>
        </a:accent4>
        <a:accent5>
          <a:srgbClr val="ACCDC4"/>
        </a:accent5>
        <a:accent6>
          <a:srgbClr val="8D7BD0"/>
        </a:accent6>
        <a:hlink>
          <a:srgbClr val="7D96D3"/>
        </a:hlink>
        <a:folHlink>
          <a:srgbClr val="DEDB70"/>
        </a:folHlink>
      </a:clrScheme>
      <a:clrMap bg1="lt1" tx1="dk1" bg2="lt2" tx2="dk2" accent1="accent1" accent2="accent2" accent3="accent3" accent4="accent4" accent5="accent5" accent6="accent6" hlink="hlink" folHlink="folHlink"/>
    </a:extraClrScheme>
    <a:extraClrScheme>
      <a:clrScheme name="192TGp_best_light_v2 2">
        <a:dk1>
          <a:srgbClr val="000000"/>
        </a:dk1>
        <a:lt1>
          <a:srgbClr val="FFFFFF"/>
        </a:lt1>
        <a:dk2>
          <a:srgbClr val="351155"/>
        </a:dk2>
        <a:lt2>
          <a:srgbClr val="969696"/>
        </a:lt2>
        <a:accent1>
          <a:srgbClr val="117AC1"/>
        </a:accent1>
        <a:accent2>
          <a:srgbClr val="38B890"/>
        </a:accent2>
        <a:accent3>
          <a:srgbClr val="FFFFFF"/>
        </a:accent3>
        <a:accent4>
          <a:srgbClr val="000000"/>
        </a:accent4>
        <a:accent5>
          <a:srgbClr val="AABEDD"/>
        </a:accent5>
        <a:accent6>
          <a:srgbClr val="32A682"/>
        </a:accent6>
        <a:hlink>
          <a:srgbClr val="D17FB6"/>
        </a:hlink>
        <a:folHlink>
          <a:srgbClr val="E3981D"/>
        </a:folHlink>
      </a:clrScheme>
      <a:clrMap bg1="lt1" tx1="dk1" bg2="lt2" tx2="dk2" accent1="accent1" accent2="accent2" accent3="accent3" accent4="accent4" accent5="accent5" accent6="accent6" hlink="hlink" folHlink="folHlink"/>
    </a:extraClrScheme>
    <a:extraClrScheme>
      <a:clrScheme name="192TGp_best_light_v2 3">
        <a:dk1>
          <a:srgbClr val="000000"/>
        </a:dk1>
        <a:lt1>
          <a:srgbClr val="FFFFFF"/>
        </a:lt1>
        <a:dk2>
          <a:srgbClr val="1D1F6F"/>
        </a:dk2>
        <a:lt2>
          <a:srgbClr val="C0C0C0"/>
        </a:lt2>
        <a:accent1>
          <a:srgbClr val="4987E3"/>
        </a:accent1>
        <a:accent2>
          <a:srgbClr val="D9520F"/>
        </a:accent2>
        <a:accent3>
          <a:srgbClr val="FFFFFF"/>
        </a:accent3>
        <a:accent4>
          <a:srgbClr val="000000"/>
        </a:accent4>
        <a:accent5>
          <a:srgbClr val="B1C3EF"/>
        </a:accent5>
        <a:accent6>
          <a:srgbClr val="C4490C"/>
        </a:accent6>
        <a:hlink>
          <a:srgbClr val="36A1B6"/>
        </a:hlink>
        <a:folHlink>
          <a:srgbClr val="9CC76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192TGp_best_light_v2">
  <a:themeElements>
    <a:clrScheme name="192TGp_best_light_v2 3">
      <a:dk1>
        <a:srgbClr val="000000"/>
      </a:dk1>
      <a:lt1>
        <a:srgbClr val="FFFFFF"/>
      </a:lt1>
      <a:dk2>
        <a:srgbClr val="1D1F6F"/>
      </a:dk2>
      <a:lt2>
        <a:srgbClr val="C0C0C0"/>
      </a:lt2>
      <a:accent1>
        <a:srgbClr val="4987E3"/>
      </a:accent1>
      <a:accent2>
        <a:srgbClr val="D9520F"/>
      </a:accent2>
      <a:accent3>
        <a:srgbClr val="FFFFFF"/>
      </a:accent3>
      <a:accent4>
        <a:srgbClr val="000000"/>
      </a:accent4>
      <a:accent5>
        <a:srgbClr val="B1C3EF"/>
      </a:accent5>
      <a:accent6>
        <a:srgbClr val="C4490C"/>
      </a:accent6>
      <a:hlink>
        <a:srgbClr val="36A1B6"/>
      </a:hlink>
      <a:folHlink>
        <a:srgbClr val="9CC769"/>
      </a:folHlink>
    </a:clrScheme>
    <a:fontScheme name="192TGp_best_light_v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92TGp_best_light_v2 1">
        <a:dk1>
          <a:srgbClr val="000000"/>
        </a:dk1>
        <a:lt1>
          <a:srgbClr val="FFFFFF"/>
        </a:lt1>
        <a:dk2>
          <a:srgbClr val="135377"/>
        </a:dk2>
        <a:lt2>
          <a:srgbClr val="969696"/>
        </a:lt2>
        <a:accent1>
          <a:srgbClr val="2AA08A"/>
        </a:accent1>
        <a:accent2>
          <a:srgbClr val="9C88E6"/>
        </a:accent2>
        <a:accent3>
          <a:srgbClr val="FFFFFF"/>
        </a:accent3>
        <a:accent4>
          <a:srgbClr val="000000"/>
        </a:accent4>
        <a:accent5>
          <a:srgbClr val="ACCDC4"/>
        </a:accent5>
        <a:accent6>
          <a:srgbClr val="8D7BD0"/>
        </a:accent6>
        <a:hlink>
          <a:srgbClr val="7D96D3"/>
        </a:hlink>
        <a:folHlink>
          <a:srgbClr val="DEDB70"/>
        </a:folHlink>
      </a:clrScheme>
      <a:clrMap bg1="lt1" tx1="dk1" bg2="lt2" tx2="dk2" accent1="accent1" accent2="accent2" accent3="accent3" accent4="accent4" accent5="accent5" accent6="accent6" hlink="hlink" folHlink="folHlink"/>
    </a:extraClrScheme>
    <a:extraClrScheme>
      <a:clrScheme name="192TGp_best_light_v2 2">
        <a:dk1>
          <a:srgbClr val="000000"/>
        </a:dk1>
        <a:lt1>
          <a:srgbClr val="FFFFFF"/>
        </a:lt1>
        <a:dk2>
          <a:srgbClr val="351155"/>
        </a:dk2>
        <a:lt2>
          <a:srgbClr val="969696"/>
        </a:lt2>
        <a:accent1>
          <a:srgbClr val="117AC1"/>
        </a:accent1>
        <a:accent2>
          <a:srgbClr val="38B890"/>
        </a:accent2>
        <a:accent3>
          <a:srgbClr val="FFFFFF"/>
        </a:accent3>
        <a:accent4>
          <a:srgbClr val="000000"/>
        </a:accent4>
        <a:accent5>
          <a:srgbClr val="AABEDD"/>
        </a:accent5>
        <a:accent6>
          <a:srgbClr val="32A682"/>
        </a:accent6>
        <a:hlink>
          <a:srgbClr val="D17FB6"/>
        </a:hlink>
        <a:folHlink>
          <a:srgbClr val="E3981D"/>
        </a:folHlink>
      </a:clrScheme>
      <a:clrMap bg1="lt1" tx1="dk1" bg2="lt2" tx2="dk2" accent1="accent1" accent2="accent2" accent3="accent3" accent4="accent4" accent5="accent5" accent6="accent6" hlink="hlink" folHlink="folHlink"/>
    </a:extraClrScheme>
    <a:extraClrScheme>
      <a:clrScheme name="192TGp_best_light_v2 3">
        <a:dk1>
          <a:srgbClr val="000000"/>
        </a:dk1>
        <a:lt1>
          <a:srgbClr val="FFFFFF"/>
        </a:lt1>
        <a:dk2>
          <a:srgbClr val="1D1F6F"/>
        </a:dk2>
        <a:lt2>
          <a:srgbClr val="C0C0C0"/>
        </a:lt2>
        <a:accent1>
          <a:srgbClr val="4987E3"/>
        </a:accent1>
        <a:accent2>
          <a:srgbClr val="D9520F"/>
        </a:accent2>
        <a:accent3>
          <a:srgbClr val="FFFFFF"/>
        </a:accent3>
        <a:accent4>
          <a:srgbClr val="000000"/>
        </a:accent4>
        <a:accent5>
          <a:srgbClr val="B1C3EF"/>
        </a:accent5>
        <a:accent6>
          <a:srgbClr val="C4490C"/>
        </a:accent6>
        <a:hlink>
          <a:srgbClr val="36A1B6"/>
        </a:hlink>
        <a:folHlink>
          <a:srgbClr val="9CC76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TotalTime>
  <Words>3406</Words>
  <Application>Microsoft Office PowerPoint</Application>
  <PresentationFormat>宽屏</PresentationFormat>
  <Paragraphs>684</Paragraphs>
  <Slides>56</Slides>
  <Notes>48</Notes>
  <HiddenSlides>0</HiddenSlides>
  <MMClips>0</MMClips>
  <ScaleCrop>false</ScaleCrop>
  <HeadingPairs>
    <vt:vector size="8" baseType="variant">
      <vt:variant>
        <vt:lpstr>已用的字体</vt:lpstr>
      </vt:variant>
      <vt:variant>
        <vt:i4>18</vt:i4>
      </vt:variant>
      <vt:variant>
        <vt:lpstr>主题</vt:lpstr>
      </vt:variant>
      <vt:variant>
        <vt:i4>5</vt:i4>
      </vt:variant>
      <vt:variant>
        <vt:lpstr>嵌入 OLE 服务器</vt:lpstr>
      </vt:variant>
      <vt:variant>
        <vt:i4>3</vt:i4>
      </vt:variant>
      <vt:variant>
        <vt:lpstr>幻灯片标题</vt:lpstr>
      </vt:variant>
      <vt:variant>
        <vt:i4>56</vt:i4>
      </vt:variant>
    </vt:vector>
  </HeadingPairs>
  <TitlesOfParts>
    <vt:vector size="82" baseType="lpstr">
      <vt:lpstr>Helvetica Light</vt:lpstr>
      <vt:lpstr>Microsoft YaHei UI</vt:lpstr>
      <vt:lpstr>Palatino Bold</vt:lpstr>
      <vt:lpstr>黑体</vt:lpstr>
      <vt:lpstr>华文楷体</vt:lpstr>
      <vt:lpstr>华文行楷</vt:lpstr>
      <vt:lpstr>宋体</vt:lpstr>
      <vt:lpstr>微软雅黑</vt:lpstr>
      <vt:lpstr>Arial</vt:lpstr>
      <vt:lpstr>Calibri</vt:lpstr>
      <vt:lpstr>Helvetica</vt:lpstr>
      <vt:lpstr>Lucida Sans Unicode</vt:lpstr>
      <vt:lpstr>Symbol</vt:lpstr>
      <vt:lpstr>Tahoma</vt:lpstr>
      <vt:lpstr>Times New Roman</vt:lpstr>
      <vt:lpstr>Verdana</vt:lpstr>
      <vt:lpstr>Wingdings</vt:lpstr>
      <vt:lpstr>Wingdings 2</vt:lpstr>
      <vt:lpstr>Default</vt:lpstr>
      <vt:lpstr>192TGp_best_light_v2</vt:lpstr>
      <vt:lpstr>1_192TGp_best_light_v2</vt:lpstr>
      <vt:lpstr>2_192TGp_best_light_v2</vt:lpstr>
      <vt:lpstr>3_192TGp_best_light_v2</vt:lpstr>
      <vt:lpstr>Photoshop.Image.7</vt:lpstr>
      <vt:lpstr>Equation</vt:lpstr>
      <vt:lpstr>Chart</vt:lpstr>
      <vt:lpstr>数据仓库与数据挖掘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Python程序设计</dc:title>
  <dc:creator>duanps</dc:creator>
  <cp:lastModifiedBy>wangyuanyc@zzu.edu.cn</cp:lastModifiedBy>
  <cp:revision>320</cp:revision>
  <dcterms:created xsi:type="dcterms:W3CDTF">2018-08-26T16:03:00Z</dcterms:created>
  <dcterms:modified xsi:type="dcterms:W3CDTF">2023-03-07T22:33:54Z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