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70" r:id="rId3"/>
    <p:sldMasterId id="2147483682" r:id="rId4"/>
    <p:sldMasterId id="2147483694" r:id="rId5"/>
    <p:sldMasterId id="2147483706" r:id="rId6"/>
  </p:sldMasterIdLst>
  <p:notesMasterIdLst>
    <p:notesMasterId r:id="rId82"/>
  </p:notesMasterIdLst>
  <p:handoutMasterIdLst>
    <p:handoutMasterId r:id="rId83"/>
  </p:handoutMasterIdLst>
  <p:sldIdLst>
    <p:sldId id="256" r:id="rId7"/>
    <p:sldId id="268" r:id="rId8"/>
    <p:sldId id="267" r:id="rId9"/>
    <p:sldId id="390" r:id="rId10"/>
    <p:sldId id="391" r:id="rId11"/>
    <p:sldId id="392" r:id="rId12"/>
    <p:sldId id="393" r:id="rId13"/>
    <p:sldId id="394" r:id="rId14"/>
    <p:sldId id="395" r:id="rId15"/>
    <p:sldId id="397" r:id="rId16"/>
    <p:sldId id="398" r:id="rId17"/>
    <p:sldId id="399" r:id="rId18"/>
    <p:sldId id="400" r:id="rId19"/>
    <p:sldId id="401" r:id="rId20"/>
    <p:sldId id="403" r:id="rId21"/>
    <p:sldId id="404" r:id="rId22"/>
    <p:sldId id="405" r:id="rId23"/>
    <p:sldId id="406" r:id="rId24"/>
    <p:sldId id="409" r:id="rId25"/>
    <p:sldId id="410" r:id="rId26"/>
    <p:sldId id="408" r:id="rId27"/>
    <p:sldId id="411" r:id="rId28"/>
    <p:sldId id="412" r:id="rId29"/>
    <p:sldId id="413" r:id="rId30"/>
    <p:sldId id="414" r:id="rId31"/>
    <p:sldId id="415" r:id="rId32"/>
    <p:sldId id="466"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32" r:id="rId50"/>
    <p:sldId id="434" r:id="rId51"/>
    <p:sldId id="435" r:id="rId52"/>
    <p:sldId id="407" r:id="rId53"/>
    <p:sldId id="436" r:id="rId54"/>
    <p:sldId id="437" r:id="rId55"/>
    <p:sldId id="438" r:id="rId56"/>
    <p:sldId id="440" r:id="rId57"/>
    <p:sldId id="439"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 id="458" r:id="rId76"/>
    <p:sldId id="459" r:id="rId77"/>
    <p:sldId id="460" r:id="rId78"/>
    <p:sldId id="461" r:id="rId79"/>
    <p:sldId id="396" r:id="rId80"/>
    <p:sldId id="336"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17" autoAdjust="0"/>
  </p:normalViewPr>
  <p:slideViewPr>
    <p:cSldViewPr snapToGrid="0">
      <p:cViewPr varScale="1">
        <p:scale>
          <a:sx n="103" d="100"/>
          <a:sy n="103" d="100"/>
        </p:scale>
        <p:origin x="912" y="11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presProps" Target="pres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D1B169-4181-4731-98DC-285894BFE916}" type="datetimeFigureOut">
              <a:rPr lang="zh-CN" altLang="en-US" smtClean="0"/>
              <a:t>2023/3/29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4B6FCC-6FDD-44E7-A7B6-73F76903527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E11B-0B9E-4549-8506-0F9402AEF426}" type="datetimeFigureOut">
              <a:rPr lang="zh-CN" altLang="en-US" smtClean="0"/>
              <a:t>2023/3/29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B4D69-CFB4-4B67-82E6-EA9C1FDC18A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技术元数据：是指数据仓库开发、管理、维护相关的数据，描述了数据的原信息，转换描述、数据映射、访问权限等。</a:t>
            </a:r>
          </a:p>
          <a:p>
            <a:endParaRPr dirty="0"/>
          </a:p>
          <a:p>
            <a:r>
              <a:rPr dirty="0"/>
              <a:t>       业务元数据：为管理层和业务分析人员服务，从业务的角度描述数据，包括行业术语、数据的可用性、数据的意义等</a:t>
            </a:r>
          </a:p>
        </p:txBody>
      </p:sp>
      <p:sp>
        <p:nvSpPr>
          <p:cNvPr id="4" name="灯片编号占位符 3"/>
          <p:cNvSpPr>
            <a:spLocks noGrp="1"/>
          </p:cNvSpPr>
          <p:nvPr>
            <p:ph type="sldNum" sz="quarter" idx="10"/>
          </p:nvPr>
        </p:nvSpPr>
        <p:spPr/>
        <p:txBody>
          <a:bodyPr/>
          <a:lstStyle/>
          <a:p>
            <a:fld id="{AABB4D69-CFB4-4B67-82E6-EA9C1FDC18A4}"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OLTP-</a:t>
            </a:r>
            <a:r>
              <a:rPr lang="zh-CN" altLang="en-US" dirty="0"/>
              <a:t>数据的增删改查</a:t>
            </a:r>
            <a:r>
              <a:rPr lang="en-US" altLang="zh-CN" dirty="0"/>
              <a:t>de</a:t>
            </a:r>
          </a:p>
        </p:txBody>
      </p:sp>
      <p:sp>
        <p:nvSpPr>
          <p:cNvPr id="4" name="灯片编号占位符 3"/>
          <p:cNvSpPr>
            <a:spLocks noGrp="1"/>
          </p:cNvSpPr>
          <p:nvPr>
            <p:ph type="sldNum" sz="quarter" idx="10"/>
          </p:nvPr>
        </p:nvSpPr>
        <p:spPr/>
        <p:txBody>
          <a:bodyPr/>
          <a:lstStyle/>
          <a:p>
            <a:fld id="{AABB4D69-CFB4-4B67-82E6-EA9C1FDC18A4}"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74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r>
              <a:rPr lang="en-US" altLang="zh-CN" dirty="0"/>
              <a:t>IEEE</a:t>
            </a:r>
            <a:endParaRPr lang="zh-CN" altLang="en-US" dirty="0"/>
          </a:p>
        </p:txBody>
      </p:sp>
      <p:sp>
        <p:nvSpPr>
          <p:cNvPr id="4" name="灯片编号占位符 3"/>
          <p:cNvSpPr>
            <a:spLocks noGrp="1"/>
          </p:cNvSpPr>
          <p:nvPr>
            <p:ph type="sldNum" sz="quarter" idx="10"/>
          </p:nvPr>
        </p:nvSpPr>
        <p:spPr/>
        <p:txBody>
          <a:bodyPr/>
          <a:lstStyle/>
          <a:p>
            <a:fld id="{AABB4D69-CFB4-4B67-82E6-EA9C1FDC18A4}"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hasCustomPrompt="1"/>
          </p:nvPr>
        </p:nvSpPr>
        <p:spPr>
          <a:xfrm>
            <a:off x="1190625" y="0"/>
            <a:ext cx="9810750" cy="3473648"/>
          </a:xfrm>
          <a:prstGeom prst="rect">
            <a:avLst/>
          </a:prstGeom>
        </p:spPr>
        <p:txBody>
          <a:bodyPr anchor="b"/>
          <a:lstStyle/>
          <a:p>
            <a:pPr lvl="0">
              <a:defRPr sz="1800"/>
            </a:pPr>
            <a:r>
              <a:rPr sz="7500"/>
              <a:t>标题文本</a:t>
            </a:r>
          </a:p>
        </p:txBody>
      </p:sp>
      <p:sp>
        <p:nvSpPr>
          <p:cNvPr id="6" name="Shape 6"/>
          <p:cNvSpPr>
            <a:spLocks noGrp="1"/>
          </p:cNvSpPr>
          <p:nvPr>
            <p:ph type="body" idx="1" hasCustomPrompt="1"/>
          </p:nvPr>
        </p:nvSpPr>
        <p:spPr>
          <a:xfrm>
            <a:off x="1190625" y="3536156"/>
            <a:ext cx="9810750" cy="3321844"/>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3" name="直线连接符 2"/>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8" name="直线连接符 7"/>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8" name="Shape 8"/>
          <p:cNvSpPr>
            <a:spLocks noGrp="1"/>
          </p:cNvSpPr>
          <p:nvPr>
            <p:ph type="title" hasCustomPrompt="1"/>
          </p:nvPr>
        </p:nvSpPr>
        <p:spPr>
          <a:xfrm>
            <a:off x="1190625" y="0"/>
            <a:ext cx="9810750" cy="5723930"/>
          </a:xfrm>
          <a:prstGeom prst="rect">
            <a:avLst/>
          </a:prstGeom>
        </p:spPr>
        <p:txBody>
          <a:bodyPr anchor="b"/>
          <a:lstStyle/>
          <a:p>
            <a:pPr lvl="0">
              <a:defRPr sz="1800"/>
            </a:pPr>
            <a:r>
              <a:rPr sz="7500"/>
              <a:t>标题文本</a:t>
            </a:r>
          </a:p>
        </p:txBody>
      </p:sp>
      <p:sp>
        <p:nvSpPr>
          <p:cNvPr id="9" name="Shape 9"/>
          <p:cNvSpPr>
            <a:spLocks noGrp="1"/>
          </p:cNvSpPr>
          <p:nvPr>
            <p:ph type="body" idx="1" hasCustomPrompt="1"/>
          </p:nvPr>
        </p:nvSpPr>
        <p:spPr>
          <a:xfrm>
            <a:off x="1190625" y="5759648"/>
            <a:ext cx="9810750" cy="1098352"/>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
        <p:nvSpPr>
          <p:cNvPr id="4" name="矩形 11"/>
          <p:cNvSpPr>
            <a:spLocks noChangeArrowheads="1"/>
          </p:cNvSpPr>
          <p:nvPr userDrawn="1"/>
        </p:nvSpPr>
        <p:spPr bwMode="auto">
          <a:xfrm>
            <a:off x="0" y="-13882"/>
            <a:ext cx="12192000" cy="96320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3500000" scaled="1"/>
            <a:tileRect/>
          </a:gra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cxnSp>
        <p:nvCxnSpPr>
          <p:cNvPr id="5" name="直线连接符 4"/>
          <p:cNvCxnSpPr/>
          <p:nvPr userDrawn="1"/>
        </p:nvCxnSpPr>
        <p:spPr>
          <a:xfrm>
            <a:off x="374914" y="-773342"/>
            <a:ext cx="0" cy="7949008"/>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cxnSp>
        <p:nvCxnSpPr>
          <p:cNvPr id="6" name="直线连接符 5"/>
          <p:cNvCxnSpPr/>
          <p:nvPr userDrawn="1"/>
        </p:nvCxnSpPr>
        <p:spPr>
          <a:xfrm>
            <a:off x="-182006" y="138009"/>
            <a:ext cx="12606641" cy="0"/>
          </a:xfrm>
          <a:prstGeom prst="line">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cxn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892969" y="0"/>
            <a:ext cx="5000625" cy="3250406"/>
          </a:xfrm>
          <a:prstGeom prst="rect">
            <a:avLst/>
          </a:prstGeom>
        </p:spPr>
        <p:txBody>
          <a:bodyPr anchor="b"/>
          <a:lstStyle>
            <a:lvl1pPr>
              <a:defRPr sz="5625"/>
            </a:lvl1pPr>
          </a:lstStyle>
          <a:p>
            <a:pPr lvl="0">
              <a:defRPr sz="1800"/>
            </a:pPr>
            <a:r>
              <a:rPr sz="5625"/>
              <a:t>标题文本</a:t>
            </a:r>
          </a:p>
        </p:txBody>
      </p:sp>
      <p:sp>
        <p:nvSpPr>
          <p:cNvPr id="12" name="Shape 12"/>
          <p:cNvSpPr>
            <a:spLocks noGrp="1"/>
          </p:cNvSpPr>
          <p:nvPr>
            <p:ph type="body" idx="1" hasCustomPrompt="1"/>
          </p:nvPr>
        </p:nvSpPr>
        <p:spPr>
          <a:xfrm>
            <a:off x="892969" y="3348633"/>
            <a:ext cx="5000625" cy="3509367"/>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pPr>
            <a:r>
              <a:rPr sz="3000"/>
              <a:t>正文级别 1</a:t>
            </a:r>
          </a:p>
          <a:p>
            <a:pPr lvl="1">
              <a:defRPr sz="1800"/>
            </a:pPr>
            <a:r>
              <a:rPr sz="3000"/>
              <a:t>正文级别 2</a:t>
            </a:r>
          </a:p>
          <a:p>
            <a:pPr lvl="2">
              <a:defRPr sz="1800"/>
            </a:pPr>
            <a:r>
              <a:rPr sz="3000"/>
              <a:t>正文级别 3</a:t>
            </a:r>
          </a:p>
          <a:p>
            <a:pPr lvl="3">
              <a:defRPr sz="1800"/>
            </a:pPr>
            <a:r>
              <a:rPr sz="3000"/>
              <a:t>正文级别 4</a:t>
            </a:r>
          </a:p>
          <a:p>
            <a:pPr lvl="4">
              <a:defRPr sz="1800"/>
            </a:pPr>
            <a:r>
              <a:rPr sz="3000"/>
              <a:t>正文级别 5</a:t>
            </a: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892969" y="6903"/>
            <a:ext cx="10406062" cy="2129320"/>
          </a:xfrm>
          <a:prstGeom prst="rect">
            <a:avLst/>
          </a:prstGeom>
        </p:spPr>
        <p:txBody>
          <a:bodyPr/>
          <a:lstStyle/>
          <a:p>
            <a:pPr lvl="0">
              <a:defRPr sz="1800"/>
            </a:pPr>
            <a:r>
              <a:rPr sz="7500"/>
              <a:t>标题文本</a:t>
            </a: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19" name="Shape 19"/>
          <p:cNvSpPr>
            <a:spLocks noGrp="1"/>
          </p:cNvSpPr>
          <p:nvPr>
            <p:ph type="title" hasCustomPrompt="1"/>
          </p:nvPr>
        </p:nvSpPr>
        <p:spPr>
          <a:prstGeom prst="rect">
            <a:avLst/>
          </a:prstGeom>
        </p:spPr>
        <p:txBody>
          <a:bodyPr/>
          <a:lstStyle/>
          <a:p>
            <a:pPr lvl="0">
              <a:defRPr sz="1800"/>
            </a:pPr>
            <a:r>
              <a:rPr sz="7500"/>
              <a:t>标题文本</a:t>
            </a:r>
          </a:p>
        </p:txBody>
      </p:sp>
      <p:sp>
        <p:nvSpPr>
          <p:cNvPr id="20" name="Shape 20"/>
          <p:cNvSpPr>
            <a:spLocks noGrp="1"/>
          </p:cNvSpPr>
          <p:nvPr>
            <p:ph type="body" idx="1" hasCustomPrompt="1"/>
          </p:nvPr>
        </p:nvSpPr>
        <p:spPr>
          <a:xfrm>
            <a:off x="892969" y="1830586"/>
            <a:ext cx="5000625" cy="4420195"/>
          </a:xfrm>
          <a:prstGeom prst="rect">
            <a:avLst/>
          </a:prstGeom>
        </p:spPr>
        <p:txBody>
          <a:bodyPr/>
          <a:lstStyle>
            <a:lvl1pPr marL="321310" indent="-321310">
              <a:spcBef>
                <a:spcPts val="3000"/>
              </a:spcBef>
              <a:defRPr sz="2625"/>
            </a:lvl1pPr>
            <a:lvl2pPr marL="643255" indent="-321310">
              <a:spcBef>
                <a:spcPts val="3000"/>
              </a:spcBef>
              <a:defRPr sz="2625"/>
            </a:lvl2pPr>
            <a:lvl3pPr marL="964565" indent="-321310">
              <a:spcBef>
                <a:spcPts val="3000"/>
              </a:spcBef>
              <a:defRPr sz="2625"/>
            </a:lvl3pPr>
            <a:lvl4pPr marL="1285875" indent="-321310">
              <a:spcBef>
                <a:spcPts val="3000"/>
              </a:spcBef>
              <a:defRPr sz="2625"/>
            </a:lvl4pPr>
            <a:lvl5pPr marL="1607185" indent="-321310">
              <a:spcBef>
                <a:spcPts val="3000"/>
              </a:spcBef>
              <a:defRPr sz="2625"/>
            </a:lvl5pPr>
          </a:lstStyle>
          <a:p>
            <a:pPr lvl="0">
              <a:defRPr sz="1800"/>
            </a:pPr>
            <a:r>
              <a:rPr sz="2625"/>
              <a:t>正文级别 1</a:t>
            </a:r>
          </a:p>
          <a:p>
            <a:pPr lvl="1">
              <a:defRPr sz="1800"/>
            </a:pPr>
            <a:r>
              <a:rPr sz="2625"/>
              <a:t>正文级别 2</a:t>
            </a:r>
          </a:p>
          <a:p>
            <a:pPr lvl="2">
              <a:defRPr sz="1800"/>
            </a:pPr>
            <a:r>
              <a:rPr sz="2625"/>
              <a:t>正文级别 3</a:t>
            </a:r>
          </a:p>
          <a:p>
            <a:pPr lvl="3">
              <a:defRPr sz="1800"/>
            </a:pPr>
            <a:r>
              <a:rPr sz="2625"/>
              <a:t>正文级别 4</a:t>
            </a:r>
          </a:p>
          <a:p>
            <a:pPr lvl="4">
              <a:defRPr sz="1800"/>
            </a:pPr>
            <a:r>
              <a:rPr sz="2625"/>
              <a:t>正文级别 5</a:t>
            </a: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2" name="Shape 22"/>
          <p:cNvSpPr>
            <a:spLocks noGrp="1"/>
          </p:cNvSpPr>
          <p:nvPr>
            <p:ph type="body" idx="1" hasCustomPrompt="1"/>
          </p:nvPr>
        </p:nvSpPr>
        <p:spPr>
          <a:xfrm>
            <a:off x="892969" y="892969"/>
            <a:ext cx="10406062" cy="5072063"/>
          </a:xfrm>
          <a:prstGeom prst="rect">
            <a:avLst/>
          </a:prstGeom>
        </p:spPr>
        <p:txBody>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784" y="476251"/>
            <a:ext cx="2859616" cy="5649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43933" y="476251"/>
            <a:ext cx="8375651" cy="5649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1"/>
          <p:cNvSpPr txBox="1"/>
          <p:nvPr userDrawn="1"/>
        </p:nvSpPr>
        <p:spPr>
          <a:xfrm>
            <a:off x="938660"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
        <p:nvSpPr>
          <p:cNvPr id="3" name="文本框 2"/>
          <p:cNvSpPr txBox="1"/>
          <p:nvPr userDrawn="1"/>
        </p:nvSpPr>
        <p:spPr>
          <a:xfrm>
            <a:off x="398609" y="154305"/>
            <a:ext cx="642918" cy="642938"/>
          </a:xfrm>
          <a:prstGeom prst="rect">
            <a:avLst/>
          </a:prstGeom>
          <a:noFill/>
          <a:ln w="12700">
            <a:noFill/>
            <a:miter lim="400000"/>
          </a:ln>
        </p:spPr>
        <p:txBody>
          <a:bodyPr wrap="none" lIns="0" tIns="0" rIns="0" bIns="0" rtlCol="0" anchor="ctr">
            <a:normAutofit/>
          </a:bodyPr>
          <a:lstStyle/>
          <a:p>
            <a:pPr algn="ctr" defTabSz="410845"/>
            <a:endParaRPr kumimoji="1" lang="zh-CN" altLang="en-US" sz="3515" b="1" kern="0" dirty="0">
              <a:solidFill>
                <a:srgbClr val="FFFFFF"/>
              </a:solidFill>
              <a:latin typeface="微软雅黑" panose="020B0503020204020204" pitchFamily="34" charset="-122"/>
              <a:ea typeface="微软雅黑" panose="020B0503020204020204" pitchFamily="34" charset="-122"/>
              <a:sym typeface="Helvetica"/>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准版式">
    <p:spTree>
      <p:nvGrpSpPr>
        <p:cNvPr id="1" name=""/>
        <p:cNvGrpSpPr/>
        <p:nvPr/>
      </p:nvGrpSpPr>
      <p:grpSpPr>
        <a:xfrm>
          <a:off x="0" y="0"/>
          <a:ext cx="0" cy="0"/>
          <a:chOff x="0" y="0"/>
          <a:chExt cx="0" cy="0"/>
        </a:xfrm>
      </p:grpSpPr>
      <p:sp>
        <p:nvSpPr>
          <p:cNvPr id="3" name="矩形 11"/>
          <p:cNvSpPr>
            <a:spLocks noChangeArrowheads="1"/>
          </p:cNvSpPr>
          <p:nvPr userDrawn="1"/>
        </p:nvSpPr>
        <p:spPr bwMode="auto">
          <a:xfrm>
            <a:off x="0" y="-13882"/>
            <a:ext cx="12192000" cy="963206"/>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6" name="文本占位符 5"/>
          <p:cNvSpPr>
            <a:spLocks noGrp="1"/>
          </p:cNvSpPr>
          <p:nvPr>
            <p:ph type="body" sz="quarter" idx="10" hasCustomPrompt="1"/>
          </p:nvPr>
        </p:nvSpPr>
        <p:spPr>
          <a:xfrm>
            <a:off x="405032" y="87379"/>
            <a:ext cx="7990823" cy="760139"/>
          </a:xfrm>
          <a:noFill/>
          <a:ln>
            <a:noFill/>
          </a:ln>
        </p:spPr>
        <p:txBody>
          <a:bodyPr>
            <a:normAutofit/>
          </a:bodyPr>
          <a:lstStyle>
            <a:lvl1pPr marL="0" indent="0">
              <a:buNone/>
              <a:defRPr sz="351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标题</a:t>
            </a:r>
          </a:p>
        </p:txBody>
      </p:sp>
      <p:sp>
        <p:nvSpPr>
          <p:cNvPr id="5" name="矩形 11"/>
          <p:cNvSpPr>
            <a:spLocks noChangeArrowheads="1"/>
          </p:cNvSpPr>
          <p:nvPr userDrawn="1"/>
        </p:nvSpPr>
        <p:spPr bwMode="auto">
          <a:xfrm>
            <a:off x="0" y="6501130"/>
            <a:ext cx="12192000" cy="356870"/>
          </a:xfrm>
          <a:prstGeom prst="rect">
            <a:avLst/>
          </a:prstGeom>
          <a:solidFill>
            <a:srgbClr val="0070C0"/>
          </a:solidFill>
          <a:ln w="12700">
            <a:noFill/>
            <a:miter lim="400000"/>
          </a:ln>
          <a:effectLst/>
        </p:spPr>
        <p:txBody>
          <a:bodyPr lIns="0" tIns="0" rIns="0" bIns="0" anchor="ctr"/>
          <a:lstStyle/>
          <a:p>
            <a:pPr algn="ctr" defTabSz="410845"/>
            <a:endParaRPr lang="zh-CN" altLang="en-US" sz="2250" kern="0" dirty="0">
              <a:solidFill>
                <a:srgbClr val="FFFFFF"/>
              </a:solidFill>
              <a:latin typeface="Helvetica Light"/>
              <a:ea typeface="Helvetica Light"/>
              <a:cs typeface="Helvetica Light"/>
              <a:sym typeface="微软雅黑" panose="020B0503020204020204" pitchFamily="34" charset="-122"/>
            </a:endParaRPr>
          </a:p>
        </p:txBody>
      </p:sp>
      <p:sp>
        <p:nvSpPr>
          <p:cNvPr id="7" name="TextBox 6"/>
          <p:cNvSpPr txBox="1"/>
          <p:nvPr userDrawn="1"/>
        </p:nvSpPr>
        <p:spPr>
          <a:xfrm>
            <a:off x="9991898" y="6617198"/>
            <a:ext cx="2200101"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网络空间安全学院</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56370" y="152591"/>
            <a:ext cx="2351266" cy="630259"/>
          </a:xfrm>
          <a:prstGeom prst="rect">
            <a:avLst/>
          </a:prstGeom>
        </p:spPr>
      </p:pic>
      <p:sp>
        <p:nvSpPr>
          <p:cNvPr id="9" name="TextBox 8"/>
          <p:cNvSpPr txBox="1"/>
          <p:nvPr userDrawn="1"/>
        </p:nvSpPr>
        <p:spPr>
          <a:xfrm>
            <a:off x="0" y="6616080"/>
            <a:ext cx="2360815" cy="261851"/>
          </a:xfrm>
          <a:prstGeom prst="rect">
            <a:avLst/>
          </a:prstGeom>
          <a:noFill/>
          <a:ln w="12700">
            <a:noFill/>
            <a:miter lim="400000"/>
          </a:ln>
        </p:spPr>
        <p:txBody>
          <a:bodyPr wrap="square" lIns="0" tIns="0" rIns="0" bIns="0" rtlCol="0" anchor="ctr">
            <a:normAutofit fontScale="85000" lnSpcReduction="20000"/>
          </a:bodyPr>
          <a:lstStyle/>
          <a:p>
            <a:pPr rtl="0"/>
            <a:r>
              <a:rPr lang="zh-CN" altLang="en-US" sz="2400" b="1" dirty="0">
                <a:solidFill>
                  <a:schemeClr val="bg1"/>
                </a:solidFill>
                <a:latin typeface="华文行楷" panose="02010800040101010101" pitchFamily="2" charset="-122"/>
                <a:ea typeface="华文行楷" panose="02010800040101010101" pitchFamily="2" charset="-122"/>
              </a:rPr>
              <a:t>数据仓库与数据挖掘</a:t>
            </a:r>
            <a:endParaRPr lang="en-US" altLang="zh-CN" sz="2400" b="1" dirty="0">
              <a:solidFill>
                <a:schemeClr val="bg1"/>
              </a:solidFill>
              <a:latin typeface="华文行楷" panose="02010800040101010101" pitchFamily="2" charset="-122"/>
              <a:ea typeface="华文行楷" panose="02010800040101010101" pitchFamily="2" charset="-122"/>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a14:imgEffect>
                  </a14:imgLayer>
                </a14:imgProps>
              </a:ext>
            </a:extLst>
          </a:blip>
          <a:srcRect t="23405" b="8394"/>
          <a:stretch>
            <a:fillRect/>
          </a:stretch>
        </p:blipFill>
        <p:spPr>
          <a:xfrm>
            <a:off x="-7998" y="-6894"/>
            <a:ext cx="12199999" cy="4347246"/>
          </a:xfrm>
          <a:prstGeom prst="rect">
            <a:avLst/>
          </a:prstGeom>
        </p:spPr>
      </p:pic>
      <p:sp>
        <p:nvSpPr>
          <p:cNvPr id="15" name="矩形 14"/>
          <p:cNvSpPr/>
          <p:nvPr userDrawn="1"/>
        </p:nvSpPr>
        <p:spPr>
          <a:xfrm>
            <a:off x="-7999" y="0"/>
            <a:ext cx="12199999" cy="4340352"/>
          </a:xfrm>
          <a:prstGeom prst="rect">
            <a:avLst/>
          </a:prstGeom>
          <a:gradFill flip="none" rotWithShape="1">
            <a:gsLst>
              <a:gs pos="55000">
                <a:schemeClr val="bg1"/>
              </a:gs>
              <a:gs pos="0">
                <a:schemeClr val="bg1">
                  <a:alpha val="66000"/>
                </a:schemeClr>
              </a:gs>
              <a:gs pos="100000">
                <a:schemeClr val="bg1">
                  <a:alpha val="64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0845"/>
            <a:endParaRPr lang="zh-CN" altLang="en-US" sz="665" kern="0" dirty="0">
              <a:solidFill>
                <a:srgbClr val="FFFFFF"/>
              </a:solidFill>
              <a:sym typeface="Helvetica"/>
            </a:endParaRPr>
          </a:p>
        </p:txBody>
      </p:sp>
      <p:sp>
        <p:nvSpPr>
          <p:cNvPr id="4" name="Shape 30"/>
          <p:cNvSpPr/>
          <p:nvPr userDrawn="1"/>
        </p:nvSpPr>
        <p:spPr>
          <a:xfrm>
            <a:off x="-7998" y="4340352"/>
            <a:ext cx="12199999" cy="2517649"/>
          </a:xfrm>
          <a:prstGeom prst="rect">
            <a:avLst/>
          </a:prstGeom>
          <a:solidFill>
            <a:srgbClr val="0070C0"/>
          </a:solidFill>
          <a:ln w="12700">
            <a:noFill/>
            <a:miter lim="400000"/>
          </a:ln>
          <a:effectLst/>
        </p:spPr>
        <p:txBody>
          <a:bodyPr lIns="0" tIns="0" rIns="0" bIns="0" anchor="ctr"/>
          <a:lstStyle/>
          <a:p>
            <a:pPr algn="ctr" defTabSz="410845">
              <a:defRPr sz="2400">
                <a:solidFill>
                  <a:srgbClr val="FFFFFF"/>
                </a:solidFill>
                <a:latin typeface="Helvetica Light"/>
                <a:ea typeface="Helvetica Light"/>
                <a:cs typeface="Helvetica Light"/>
                <a:sym typeface="Helvetica Light"/>
              </a:defRPr>
            </a:pPr>
            <a:endParaRPr sz="2250" kern="0" dirty="0">
              <a:solidFill>
                <a:srgbClr val="FFFFFF"/>
              </a:solidFill>
              <a:latin typeface="Helvetica Light"/>
              <a:ea typeface="Helvetica Light"/>
              <a:cs typeface="Helvetica Light"/>
              <a:sym typeface="Helvetica Light"/>
            </a:endParaRPr>
          </a:p>
        </p:txBody>
      </p:sp>
      <p:sp>
        <p:nvSpPr>
          <p:cNvPr id="5" name="AutoShape 7"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6" name="AutoShape 8"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7" name="AutoShape 9"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8" name="AutoShape 10"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9" name="AutoShape 11" descr="C:\Users\netlab\AppData\Roaming\Tencent\Users\152540513\QQ\WinTemp\RichOle\%JV)]WU0%W6ZJA7RU(.png"/>
          <p:cNvSpPr>
            <a:spLocks noChangeAspect="1" noChangeArrowheads="1"/>
          </p:cNvSpPr>
          <p:nvPr userDrawn="1"/>
        </p:nvSpPr>
        <p:spPr bwMode="auto">
          <a:xfrm>
            <a:off x="0" y="607568"/>
            <a:ext cx="214306" cy="214313"/>
          </a:xfrm>
          <a:prstGeom prst="rect">
            <a:avLst/>
          </a:prstGeom>
          <a:noFill/>
        </p:spPr>
        <p:txBody>
          <a:bodyPr vert="horz" wrap="square" lIns="64290" tIns="32145" rIns="64290" bIns="32145" numCol="1" anchor="t" anchorCtr="0" compatLnSpc="1"/>
          <a:lstStyle/>
          <a:p>
            <a:pPr algn="ctr" defTabSz="410845"/>
            <a:endParaRPr lang="zh-CN" altLang="en-US" sz="1265" kern="0">
              <a:solidFill>
                <a:sysClr val="windowText" lastClr="000000"/>
              </a:solidFill>
              <a:sym typeface="Helvetica"/>
            </a:endParaRPr>
          </a:p>
        </p:txBody>
      </p:sp>
      <p:sp>
        <p:nvSpPr>
          <p:cNvPr id="14" name="Title Placeholder 1"/>
          <p:cNvSpPr>
            <a:spLocks noGrp="1"/>
          </p:cNvSpPr>
          <p:nvPr>
            <p:ph type="ctrTitle" hasCustomPrompt="1"/>
          </p:nvPr>
        </p:nvSpPr>
        <p:spPr>
          <a:xfrm>
            <a:off x="1033092" y="1113905"/>
            <a:ext cx="10125816" cy="2294313"/>
          </a:xfrm>
          <a:prstGeom prst="rect">
            <a:avLst/>
          </a:prstGeom>
          <a:noFill/>
          <a:ln w="12700" cap="rnd">
            <a:solidFill>
              <a:schemeClr val="bg1"/>
            </a:solidFill>
            <a:prstDash val="dash"/>
            <a:round/>
          </a:ln>
        </p:spPr>
        <p:txBody>
          <a:bodyPr anchor="ctr"/>
          <a:lstStyle>
            <a:lvl1pPr lvl="0" algn="ctr">
              <a:defRPr sz="6185" b="0" kern="120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标题</a:t>
            </a:r>
          </a:p>
        </p:txBody>
      </p:sp>
      <p:sp>
        <p:nvSpPr>
          <p:cNvPr id="18" name="文本占位符 11"/>
          <p:cNvSpPr>
            <a:spLocks noGrp="1"/>
          </p:cNvSpPr>
          <p:nvPr>
            <p:ph type="body" sz="quarter" idx="13" hasCustomPrompt="1"/>
          </p:nvPr>
        </p:nvSpPr>
        <p:spPr>
          <a:xfrm>
            <a:off x="5012269" y="4715633"/>
            <a:ext cx="2167463" cy="327945"/>
          </a:xfrm>
          <a:prstGeom prst="rect">
            <a:avLst/>
          </a:prstGeom>
        </p:spPr>
        <p:txBody>
          <a:bodyPr lIns="64301" tIns="32150" rIns="64301" bIns="32150" anchor="ctr">
            <a:noAutofit/>
          </a:bodyPr>
          <a:lstStyle>
            <a:lvl1pPr marL="0" marR="0" indent="0" algn="ctr" defTabSz="642620" rtl="0" eaLnBrk="1" fontAlgn="base" latinLnBrk="0" hangingPunct="1">
              <a:lnSpc>
                <a:spcPct val="100000"/>
              </a:lnSpc>
              <a:spcBef>
                <a:spcPct val="0"/>
              </a:spcBef>
              <a:spcAft>
                <a:spcPct val="0"/>
              </a:spcAft>
              <a:buClrTx/>
              <a:buSzTx/>
              <a:buFont typeface="Arial" panose="020B0604020202020204" pitchFamily="34" charset="0"/>
              <a:buNone/>
              <a:defRPr lang="zh-CN" altLang="en-US" sz="2250" b="0" kern="1200" dirty="0" smtClean="0">
                <a:solidFill>
                  <a:schemeClr val="bg1"/>
                </a:solidFill>
                <a:latin typeface="Microsoft YaHei UI" panose="020B0503020204020204" pitchFamily="34" charset="-122"/>
                <a:ea typeface="Microsoft YaHei UI" panose="020B0503020204020204" pitchFamily="34" charset="-122"/>
                <a:cs typeface="+mn-cs"/>
                <a:sym typeface="Palatino Bold" charset="0"/>
              </a:defRPr>
            </a:lvl1pPr>
            <a:lvl2pPr>
              <a:defRPr sz="670">
                <a:latin typeface="黑体" panose="02010609060101010101" pitchFamily="49" charset="-122"/>
                <a:ea typeface="黑体" panose="02010609060101010101" pitchFamily="49" charset="-122"/>
              </a:defRPr>
            </a:lvl2pPr>
            <a:lvl3pPr>
              <a:defRPr sz="670">
                <a:latin typeface="黑体" panose="02010609060101010101" pitchFamily="49" charset="-122"/>
                <a:ea typeface="黑体" panose="02010609060101010101" pitchFamily="49" charset="-122"/>
              </a:defRPr>
            </a:lvl3pPr>
            <a:lvl4pPr>
              <a:defRPr sz="670">
                <a:latin typeface="黑体" panose="02010609060101010101" pitchFamily="49" charset="-122"/>
                <a:ea typeface="黑体" panose="02010609060101010101" pitchFamily="49" charset="-122"/>
              </a:defRPr>
            </a:lvl4pPr>
            <a:lvl5pPr>
              <a:defRPr sz="670">
                <a:latin typeface="黑体" panose="02010609060101010101" pitchFamily="49" charset="-122"/>
                <a:ea typeface="黑体" panose="02010609060101010101" pitchFamily="49" charset="-122"/>
              </a:defRPr>
            </a:lvl5pPr>
          </a:lstStyle>
          <a:p>
            <a:pPr lvl="0"/>
            <a:r>
              <a:rPr lang="zh-CN" altLang="en-US" dirty="0"/>
              <a:t>杨聪</a:t>
            </a:r>
            <a:endParaRPr lang="en-US" altLang="zh-CN" dirty="0"/>
          </a:p>
        </p:txBody>
      </p:sp>
      <p:sp>
        <p:nvSpPr>
          <p:cNvPr id="19" name="文本占位符 11"/>
          <p:cNvSpPr>
            <a:spLocks noGrp="1"/>
          </p:cNvSpPr>
          <p:nvPr>
            <p:ph type="body" sz="quarter" idx="14" hasCustomPrompt="1"/>
          </p:nvPr>
        </p:nvSpPr>
        <p:spPr>
          <a:xfrm>
            <a:off x="5012269" y="5269665"/>
            <a:ext cx="2167463" cy="327945"/>
          </a:xfrm>
          <a:prstGeom prst="rect">
            <a:avLst/>
          </a:prstGeom>
        </p:spPr>
        <p:txBody>
          <a:bodyPr lIns="64301" tIns="32150" rIns="64301" bIns="32150" anchor="ctr">
            <a:noAutofit/>
          </a:bodyPr>
          <a:lstStyle>
            <a:lvl1pPr marL="0" marR="0" indent="0" algn="ctr" defTabSz="642620" rtl="0" eaLnBrk="1" fontAlgn="base" latinLnBrk="0" hangingPunct="1">
              <a:lnSpc>
                <a:spcPct val="100000"/>
              </a:lnSpc>
              <a:spcBef>
                <a:spcPct val="0"/>
              </a:spcBef>
              <a:spcAft>
                <a:spcPct val="0"/>
              </a:spcAft>
              <a:buClrTx/>
              <a:buSzTx/>
              <a:buFont typeface="Arial" panose="020B0604020202020204" pitchFamily="34" charset="0"/>
              <a:buNone/>
              <a:defRPr lang="zh-CN" altLang="en-US" sz="1685" b="0" kern="1200" dirty="0" smtClean="0">
                <a:solidFill>
                  <a:schemeClr val="bg1"/>
                </a:solidFill>
                <a:latin typeface="Microsoft YaHei UI" panose="020B0503020204020204" pitchFamily="34" charset="-122"/>
                <a:ea typeface="Microsoft YaHei UI" panose="020B0503020204020204" pitchFamily="34" charset="-122"/>
                <a:cs typeface="+mn-cs"/>
                <a:sym typeface="Palatino Bold" charset="0"/>
              </a:defRPr>
            </a:lvl1pPr>
            <a:lvl2pPr>
              <a:defRPr sz="670">
                <a:latin typeface="黑体" panose="02010609060101010101" pitchFamily="49" charset="-122"/>
                <a:ea typeface="黑体" panose="02010609060101010101" pitchFamily="49" charset="-122"/>
              </a:defRPr>
            </a:lvl2pPr>
            <a:lvl3pPr>
              <a:defRPr sz="670">
                <a:latin typeface="黑体" panose="02010609060101010101" pitchFamily="49" charset="-122"/>
                <a:ea typeface="黑体" panose="02010609060101010101" pitchFamily="49" charset="-122"/>
              </a:defRPr>
            </a:lvl3pPr>
            <a:lvl4pPr>
              <a:defRPr sz="670">
                <a:latin typeface="黑体" panose="02010609060101010101" pitchFamily="49" charset="-122"/>
                <a:ea typeface="黑体" panose="02010609060101010101" pitchFamily="49" charset="-122"/>
              </a:defRPr>
            </a:lvl4pPr>
            <a:lvl5pPr>
              <a:defRPr sz="670">
                <a:latin typeface="黑体" panose="02010609060101010101" pitchFamily="49" charset="-122"/>
                <a:ea typeface="黑体" panose="02010609060101010101" pitchFamily="49" charset="-122"/>
              </a:defRPr>
            </a:lvl5pPr>
          </a:lstStyle>
          <a:p>
            <a:pPr lvl="0"/>
            <a:r>
              <a:rPr lang="en-US" altLang="zh-CN" dirty="0"/>
              <a:t>2018</a:t>
            </a:r>
            <a:r>
              <a:rPr lang="zh-CN" altLang="en-US" dirty="0"/>
              <a:t>年</a:t>
            </a:r>
            <a:endParaRPr lang="en-US" altLang="zh-CN" dirty="0"/>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792" y="0"/>
            <a:ext cx="3113573" cy="834597"/>
          </a:xfrm>
          <a:prstGeom prst="rect">
            <a:avLst/>
          </a:prstGeom>
        </p:spPr>
      </p:pic>
      <p:sp>
        <p:nvSpPr>
          <p:cNvPr id="3" name="TextBox 2"/>
          <p:cNvSpPr txBox="1"/>
          <p:nvPr userDrawn="1"/>
        </p:nvSpPr>
        <p:spPr>
          <a:xfrm>
            <a:off x="9684327" y="6474877"/>
            <a:ext cx="2507673"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网络空间安全学院</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vmlDrawing" Target="../drawings/vmlDrawing1.v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v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6" Type="http://schemas.openxmlformats.org/officeDocument/2006/relationships/image" Target="../media/image4.jpe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vmlDrawing" Target="../drawings/vmlDrawing3.v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6" Type="http://schemas.openxmlformats.org/officeDocument/2006/relationships/image" Target="../media/image4.jpe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3.pn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vmlDrawing" Target="../drawings/vmlDrawing4.v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6" Type="http://schemas.openxmlformats.org/officeDocument/2006/relationships/image" Target="../media/image1.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3.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oleObject" Target="../embeddings/oleObject4.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vmlDrawing" Target="../drawings/vmlDrawing5.v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6" Type="http://schemas.openxmlformats.org/officeDocument/2006/relationships/image" Target="../media/image1.pn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3.png"/><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92969" y="312539"/>
            <a:ext cx="10406062" cy="1518047"/>
          </a:xfrm>
          <a:prstGeom prst="rect">
            <a:avLst/>
          </a:prstGeom>
          <a:ln w="12700">
            <a:miter lim="400000"/>
          </a:ln>
        </p:spPr>
        <p:txBody>
          <a:bodyPr lIns="0" tIns="0" rIns="0" bIns="0" anchor="ctr">
            <a:normAutofit/>
          </a:bodyPr>
          <a:lstStyle/>
          <a:p>
            <a:pPr lvl="0">
              <a:defRPr sz="1800"/>
            </a:pPr>
            <a:r>
              <a:rPr sz="7500"/>
              <a:t>标题文本</a:t>
            </a:r>
          </a:p>
        </p:txBody>
      </p:sp>
      <p:sp>
        <p:nvSpPr>
          <p:cNvPr id="3" name="Shape 3"/>
          <p:cNvSpPr>
            <a:spLocks noGrp="1"/>
          </p:cNvSpPr>
          <p:nvPr>
            <p:ph type="body" idx="1"/>
          </p:nvPr>
        </p:nvSpPr>
        <p:spPr>
          <a:xfrm>
            <a:off x="892969" y="1830586"/>
            <a:ext cx="10406062" cy="4420195"/>
          </a:xfrm>
          <a:prstGeom prst="rect">
            <a:avLst/>
          </a:prstGeom>
          <a:ln w="12700">
            <a:miter lim="400000"/>
          </a:ln>
        </p:spPr>
        <p:txBody>
          <a:bodyPr lIns="0" tIns="0" rIns="0" bIns="0" anchor="ctr">
            <a:normAutofit/>
          </a:bodyPr>
          <a:lstStyle/>
          <a:p>
            <a:pPr lvl="0">
              <a:defRPr sz="1800"/>
            </a:pPr>
            <a:r>
              <a:rPr sz="3375"/>
              <a:t>正文级别 1</a:t>
            </a:r>
          </a:p>
          <a:p>
            <a:pPr lvl="1">
              <a:defRPr sz="1800"/>
            </a:pPr>
            <a:r>
              <a:rPr sz="3375"/>
              <a:t>正文级别 2</a:t>
            </a:r>
          </a:p>
          <a:p>
            <a:pPr lvl="2">
              <a:defRPr sz="1800"/>
            </a:pPr>
            <a:r>
              <a:rPr sz="3375"/>
              <a:t>正文级别 3</a:t>
            </a:r>
          </a:p>
          <a:p>
            <a:pPr lvl="3">
              <a:defRPr sz="1800"/>
            </a:pPr>
            <a:r>
              <a:rPr sz="3375"/>
              <a:t>正文级别 4</a:t>
            </a:r>
          </a:p>
          <a:p>
            <a:pPr lvl="4">
              <a:defRPr sz="1800"/>
            </a:pPr>
            <a:r>
              <a:rPr sz="3375"/>
              <a:t>正文级别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algn="ctr" defTabSz="548005">
        <a:defRPr sz="7500">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p:titleStyle>
    <p:body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p:bodyStyle>
    <p:otherStyle>
      <a:lvl1pPr algn="r" defTabSz="548005">
        <a:defRPr sz="1125">
          <a:solidFill>
            <a:schemeClr val="tx1"/>
          </a:solidFill>
          <a:latin typeface="+mn-lt"/>
          <a:ea typeface="+mn-ea"/>
          <a:cs typeface="+mn-cs"/>
          <a:sym typeface="Avenir Roman"/>
        </a:defRPr>
      </a:lvl1pPr>
      <a:lvl2pPr algn="r" defTabSz="548005">
        <a:defRPr sz="1125">
          <a:solidFill>
            <a:schemeClr val="tx1"/>
          </a:solidFill>
          <a:latin typeface="+mn-lt"/>
          <a:ea typeface="+mn-ea"/>
          <a:cs typeface="+mn-cs"/>
          <a:sym typeface="Avenir Roman"/>
        </a:defRPr>
      </a:lvl2pPr>
      <a:lvl3pPr algn="r" defTabSz="548005">
        <a:defRPr sz="1125">
          <a:solidFill>
            <a:schemeClr val="tx1"/>
          </a:solidFill>
          <a:latin typeface="+mn-lt"/>
          <a:ea typeface="+mn-ea"/>
          <a:cs typeface="+mn-cs"/>
          <a:sym typeface="Avenir Roman"/>
        </a:defRPr>
      </a:lvl3pPr>
      <a:lvl4pPr algn="r" defTabSz="548005">
        <a:defRPr sz="1125">
          <a:solidFill>
            <a:schemeClr val="tx1"/>
          </a:solidFill>
          <a:latin typeface="+mn-lt"/>
          <a:ea typeface="+mn-ea"/>
          <a:cs typeface="+mn-cs"/>
          <a:sym typeface="Avenir Roman"/>
        </a:defRPr>
      </a:lvl4pPr>
      <a:lvl5pPr algn="r" defTabSz="548005">
        <a:defRPr sz="1125">
          <a:solidFill>
            <a:schemeClr val="tx1"/>
          </a:solidFill>
          <a:latin typeface="+mn-lt"/>
          <a:ea typeface="+mn-ea"/>
          <a:cs typeface="+mn-cs"/>
          <a:sym typeface="Avenir Roman"/>
        </a:defRPr>
      </a:lvl5pPr>
      <a:lvl6pPr algn="r" defTabSz="548005">
        <a:defRPr sz="1125">
          <a:solidFill>
            <a:schemeClr val="tx1"/>
          </a:solidFill>
          <a:latin typeface="+mn-lt"/>
          <a:ea typeface="+mn-ea"/>
          <a:cs typeface="+mn-cs"/>
          <a:sym typeface="Avenir Roman"/>
        </a:defRPr>
      </a:lvl6pPr>
      <a:lvl7pPr algn="r" defTabSz="548005">
        <a:defRPr sz="1125">
          <a:solidFill>
            <a:schemeClr val="tx1"/>
          </a:solidFill>
          <a:latin typeface="+mn-lt"/>
          <a:ea typeface="+mn-ea"/>
          <a:cs typeface="+mn-cs"/>
          <a:sym typeface="Avenir Roman"/>
        </a:defRPr>
      </a:lvl7pPr>
      <a:lvl8pPr algn="r" defTabSz="548005">
        <a:defRPr sz="1125">
          <a:solidFill>
            <a:schemeClr val="tx1"/>
          </a:solidFill>
          <a:latin typeface="+mn-lt"/>
          <a:ea typeface="+mn-ea"/>
          <a:cs typeface="+mn-cs"/>
          <a:sym typeface="Avenir Roman"/>
        </a:defRPr>
      </a:lvl8pPr>
      <a:lvl9pPr algn="r" defTabSz="548005">
        <a:defRPr sz="1125">
          <a:solidFill>
            <a:schemeClr val="tx1"/>
          </a:solidFill>
          <a:latin typeface="+mn-lt"/>
          <a:ea typeface="+mn-ea"/>
          <a:cs typeface="+mn-cs"/>
          <a:sym typeface="Avenir Roman"/>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1272" r:id="rId14" imgW="12979400" imgH="1955800" progId="Photoshop.Image.7">
                  <p:embed/>
                </p:oleObj>
              </mc:Choice>
              <mc:Fallback>
                <p:oleObj r:id="rId14" imgW="12979400" imgH="1955800" progId="Photoshop.Image.7">
                  <p:embed/>
                  <p:pic>
                    <p:nvPicPr>
                      <p:cNvPr id="0" name="图片 12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631978" y="6474877"/>
            <a:ext cx="1560022" cy="383124"/>
          </a:xfrm>
          <a:prstGeom prst="rect">
            <a:avLst/>
          </a:prstGeom>
          <a:noFill/>
          <a:ln w="12700">
            <a:noFill/>
            <a:miter lim="400000"/>
          </a:ln>
        </p:spPr>
        <p:txBody>
          <a:bodyPr wrap="square" lIns="0" tIns="0" rIns="0" bIns="0" rtlCol="0" anchor="ctr">
            <a:noAutofit/>
          </a:bodyPr>
          <a:lstStyle/>
          <a:p>
            <a:pPr rtl="0"/>
            <a:r>
              <a:rPr lang="zh-CN" altLang="en-US" sz="2400" b="0" dirty="0">
                <a:solidFill>
                  <a:schemeClr val="bg1"/>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2293" r:id="rId14" imgW="12979400" imgH="1955800" progId="Photoshop.Image.7">
                  <p:embed/>
                </p:oleObj>
              </mc:Choice>
              <mc:Fallback>
                <p:oleObj r:id="rId14" imgW="12979400" imgH="1955800" progId="Photoshop.Image.7">
                  <p:embed/>
                  <p:pic>
                    <p:nvPicPr>
                      <p:cNvPr id="0" name="图片 22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sz="1800">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sz="1800">
                <a:solidFill>
                  <a:srgbClr val="000000"/>
                </a:solidFill>
              </a:endParaRPr>
            </a:p>
          </p:txBody>
        </p:sp>
      </p:grpSp>
      <p:graphicFrame>
        <p:nvGraphicFramePr>
          <p:cNvPr id="1027" name="Object 5"/>
          <p:cNvGraphicFramePr>
            <a:graphicFrameLocks noChangeAspect="1"/>
          </p:cNvGraphicFramePr>
          <p:nvPr/>
        </p:nvGraphicFramePr>
        <p:xfrm>
          <a:off x="0" y="201613"/>
          <a:ext cx="12192000" cy="1066800"/>
        </p:xfrm>
        <a:graphic>
          <a:graphicData uri="http://schemas.openxmlformats.org/presentationml/2006/ole">
            <mc:AlternateContent xmlns:mc="http://schemas.openxmlformats.org/markup-compatibility/2006">
              <mc:Choice xmlns:v="urn:schemas-microsoft-com:vml" Requires="v">
                <p:oleObj spid="_x0000_s3316" r:id="rId14" imgW="12979400" imgH="1955800" progId="Photoshop.Image.7">
                  <p:embed/>
                </p:oleObj>
              </mc:Choice>
              <mc:Fallback>
                <p:oleObj r:id="rId14" imgW="12979400" imgH="1955800" progId="Photoshop.Image.7">
                  <p:embed/>
                  <p:pic>
                    <p:nvPicPr>
                      <p:cNvPr id="0" name="图片 330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01613"/>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143933" y="476251"/>
            <a:ext cx="10464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p>
        </p:txBody>
      </p:sp>
      <p:pic>
        <p:nvPicPr>
          <p:cNvPr id="1029" name="Picture 7" descr="이미지"/>
          <p:cNvPicPr>
            <a:picLocks noChangeAspect="1" noChangeArrowheads="1"/>
          </p:cNvPicPr>
          <p:nvPr/>
        </p:nvPicPr>
        <p:blipFill>
          <a:blip r:embed="rId16">
            <a:extLst>
              <a:ext uri="{28A0092B-C50C-407E-A947-70E740481C1C}">
                <a14:useLocalDpi xmlns:a14="http://schemas.microsoft.com/office/drawing/2010/main" val="0"/>
              </a:ext>
            </a:extLst>
          </a:blip>
          <a:srcRect b="3912"/>
          <a:stretch>
            <a:fillRect/>
          </a:stretch>
        </p:blipFill>
        <p:spPr bwMode="auto">
          <a:xfrm>
            <a:off x="10128251" y="400051"/>
            <a:ext cx="2063749"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7310" r:id="rId14" imgW="12979400" imgH="1955800" progId="Photoshop.Image.7">
                  <p:embed/>
                </p:oleObj>
              </mc:Choice>
              <mc:Fallback>
                <p:oleObj r:id="rId14" imgW="12979400" imgH="1955800" progId="Photoshop.Image.7">
                  <p:embed/>
                  <p:pic>
                    <p:nvPicPr>
                      <p:cNvPr id="0" name="图片 73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9387841" y="6474877"/>
            <a:ext cx="2804159" cy="383124"/>
          </a:xfrm>
          <a:prstGeom prst="rect">
            <a:avLst/>
          </a:prstGeom>
          <a:noFill/>
          <a:ln w="12700">
            <a:noFill/>
            <a:miter lim="400000"/>
          </a:ln>
        </p:spPr>
        <p:txBody>
          <a:bodyPr wrap="square" lIns="0" tIns="0" rIns="0" bIns="0" rtlCol="0" anchor="ctr">
            <a:noAutofit/>
          </a:bodyPr>
          <a:lstStyle/>
          <a:p>
            <a:r>
              <a:rPr lang="zh-CN" altLang="en-US" sz="2400" dirty="0">
                <a:solidFill>
                  <a:srgbClr val="FFFFFF"/>
                </a:solidFill>
                <a:latin typeface="华文行楷" panose="02010800040101010101" pitchFamily="2" charset="-122"/>
                <a:ea typeface="华文行楷" panose="02010800040101010101" pitchFamily="2" charset="-122"/>
              </a:rPr>
              <a:t>软件与应用科技学院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6400800"/>
            <a:ext cx="12192000" cy="457200"/>
            <a:chOff x="0" y="0"/>
            <a:chExt cx="5760" cy="288"/>
          </a:xfrm>
        </p:grpSpPr>
        <p:sp>
          <p:nvSpPr>
            <p:cNvPr id="1030" name="Rectangle 3"/>
            <p:cNvSpPr>
              <a:spLocks noChangeArrowheads="1"/>
            </p:cNvSpPr>
            <p:nvPr userDrawn="1"/>
          </p:nvSpPr>
          <p:spPr bwMode="auto">
            <a:xfrm>
              <a:off x="0" y="96"/>
              <a:ext cx="576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1031" name="未知"/>
            <p:cNvSpPr>
              <a:spLocks noChangeArrowheads="1"/>
            </p:cNvSpPr>
            <p:nvPr userDrawn="1"/>
          </p:nvSpPr>
          <p:spPr bwMode="auto">
            <a:xfrm>
              <a:off x="4224" y="0"/>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 name="T18" fmla="*/ 0 w 1536"/>
                <a:gd name="T19" fmla="*/ 0 h 144"/>
                <a:gd name="T20" fmla="*/ 1536 w 1536"/>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536" h="144">
                  <a:moveTo>
                    <a:pt x="0" y="96"/>
                  </a:moveTo>
                  <a:lnTo>
                    <a:pt x="144" y="0"/>
                  </a:lnTo>
                  <a:lnTo>
                    <a:pt x="1536" y="0"/>
                  </a:lnTo>
                  <a:lnTo>
                    <a:pt x="1536" y="144"/>
                  </a:lnTo>
                  <a:lnTo>
                    <a:pt x="0" y="144"/>
                  </a:lnTo>
                  <a:lnTo>
                    <a:pt x="0" y="9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zh-CN" altLang="en-US">
                <a:solidFill>
                  <a:srgbClr val="000000"/>
                </a:solidFill>
              </a:endParaRPr>
            </a:p>
          </p:txBody>
        </p:sp>
      </p:grpSp>
      <p:graphicFrame>
        <p:nvGraphicFramePr>
          <p:cNvPr id="1027" name="Object 5"/>
          <p:cNvGraphicFramePr>
            <a:graphicFrameLocks noChangeAspect="1"/>
          </p:cNvGraphicFramePr>
          <p:nvPr/>
        </p:nvGraphicFramePr>
        <p:xfrm>
          <a:off x="0" y="51979"/>
          <a:ext cx="12192000" cy="1066800"/>
        </p:xfrm>
        <a:graphic>
          <a:graphicData uri="http://schemas.openxmlformats.org/presentationml/2006/ole">
            <mc:AlternateContent xmlns:mc="http://schemas.openxmlformats.org/markup-compatibility/2006">
              <mc:Choice xmlns:v="urn:schemas-microsoft-com:vml" Requires="v">
                <p:oleObj spid="_x0000_s16392" r:id="rId14" imgW="12979400" imgH="1955800" progId="Photoshop.Image.7">
                  <p:embed/>
                </p:oleObj>
              </mc:Choice>
              <mc:Fallback>
                <p:oleObj r:id="rId14" imgW="12979400" imgH="1955800" progId="Photoshop.Image.7">
                  <p:embed/>
                  <p:pic>
                    <p:nvPicPr>
                      <p:cNvPr id="0" name="图片 163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1979"/>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6"/>
          <p:cNvSpPr>
            <a:spLocks noGrp="1" noChangeArrowheads="1"/>
          </p:cNvSpPr>
          <p:nvPr>
            <p:ph type="title"/>
          </p:nvPr>
        </p:nvSpPr>
        <p:spPr bwMode="auto">
          <a:xfrm>
            <a:off x="3308465" y="318303"/>
            <a:ext cx="888353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a:t>Click to edit Master title style</a:t>
            </a:r>
          </a:p>
        </p:txBody>
      </p:sp>
      <p:sp>
        <p:nvSpPr>
          <p:cNvPr id="8" name="TextBox 7"/>
          <p:cNvSpPr txBox="1"/>
          <p:nvPr/>
        </p:nvSpPr>
        <p:spPr>
          <a:xfrm>
            <a:off x="10631978" y="6474877"/>
            <a:ext cx="1560022" cy="383124"/>
          </a:xfrm>
          <a:prstGeom prst="rect">
            <a:avLst/>
          </a:prstGeom>
          <a:noFill/>
          <a:ln w="12700">
            <a:noFill/>
            <a:miter lim="400000"/>
          </a:ln>
        </p:spPr>
        <p:txBody>
          <a:bodyPr wrap="square" lIns="0" tIns="0" rIns="0" bIns="0" rtlCol="0" anchor="ctr">
            <a:noAutofit/>
          </a:bodyPr>
          <a:lstStyle/>
          <a:p>
            <a:r>
              <a:rPr lang="zh-CN" altLang="en-US" sz="2400" dirty="0">
                <a:solidFill>
                  <a:srgbClr val="FFFFFF"/>
                </a:solidFill>
                <a:latin typeface="华文行楷" panose="02010800040101010101" pitchFamily="2" charset="-122"/>
                <a:ea typeface="华文行楷" panose="02010800040101010101" pitchFamily="2" charset="-122"/>
              </a:rPr>
              <a:t>软件学院</a:t>
            </a:r>
          </a:p>
        </p:txBody>
      </p:sp>
      <p:pic>
        <p:nvPicPr>
          <p:cNvPr id="9" name="图片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87296"/>
            <a:ext cx="2351266" cy="630259"/>
          </a:xfrm>
          <a:prstGeom prst="rect">
            <a:avLst/>
          </a:prstGeom>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spd="med">
    <p:zoom/>
  </p:transition>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9.wmf"/><Relationship Id="rId5" Type="http://schemas.openxmlformats.org/officeDocument/2006/relationships/image" Target="../media/image21.GIF"/><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image" Target="../media/image22.png"/><Relationship Id="rId5" Type="http://schemas.openxmlformats.org/officeDocument/2006/relationships/oleObject" Target="../embeddings/oleObject6.bin"/><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18.wmf"/><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26.png"/><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27.png"/><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vmlDrawing" Target="../drawings/vmlDrawing9.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10.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vmlDrawing" Target="../drawings/vmlDrawing11.vml"/><Relationship Id="rId5" Type="http://schemas.openxmlformats.org/officeDocument/2006/relationships/image" Target="../media/image30.emf"/><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8.xml"/><Relationship Id="rId1" Type="http://schemas.openxmlformats.org/officeDocument/2006/relationships/vmlDrawing" Target="../drawings/vmlDrawing12.vml"/><Relationship Id="rId5" Type="http://schemas.openxmlformats.org/officeDocument/2006/relationships/image" Target="../media/image32.emf"/><Relationship Id="rId4"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wmf"/><Relationship Id="rId5" Type="http://schemas.openxmlformats.org/officeDocument/2006/relationships/audio" Target="../media/audio3.wav"/><Relationship Id="rId4" Type="http://schemas.openxmlformats.org/officeDocument/2006/relationships/audio" Target="../media/audio2.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60082" y="4620785"/>
            <a:ext cx="8976945" cy="1557060"/>
          </a:xfrm>
          <a:ln>
            <a:noFill/>
          </a:ln>
        </p:spPr>
        <p:txBody>
          <a:bodyPr lIns="253117" tIns="253117" rIns="253117" bIns="253117" anchor="ctr">
            <a:noAutofit/>
          </a:bodyPr>
          <a:lstStyle/>
          <a:p>
            <a:pPr rtl="0">
              <a:lnSpc>
                <a:spcPct val="150000"/>
              </a:lnSpc>
            </a:pPr>
            <a:r>
              <a:rPr lang="zh-CN" altLang="en-US" sz="6600" b="1" dirty="0">
                <a:solidFill>
                  <a:schemeClr val="tx2">
                    <a:lumMod val="20000"/>
                    <a:lumOff val="80000"/>
                  </a:schemeClr>
                </a:solidFill>
              </a:rPr>
              <a:t>数据仓库与数据挖掘</a:t>
            </a:r>
          </a:p>
        </p:txBody>
      </p:sp>
      <p:sp>
        <p:nvSpPr>
          <p:cNvPr id="4" name="标题 1"/>
          <p:cNvSpPr txBox="1"/>
          <p:nvPr/>
        </p:nvSpPr>
        <p:spPr>
          <a:xfrm>
            <a:off x="2180702" y="1502381"/>
            <a:ext cx="8120294" cy="1847088"/>
          </a:xfrm>
          <a:prstGeom prst="rect">
            <a:avLst/>
          </a:prstGeom>
          <a:noFill/>
          <a:ln w="12700" cap="rnd">
            <a:noFill/>
            <a:prstDash val="dash"/>
            <a:round/>
          </a:ln>
        </p:spPr>
        <p:txBody>
          <a:bodyPr lIns="253117" tIns="253117" rIns="253117" bIns="253117" anchor="ctr">
            <a:noAutofit/>
          </a:bodyPr>
          <a:lstStyle>
            <a:lvl1pPr lvl="0" algn="ctr" defTabSz="548005">
              <a:defRPr sz="6185" b="0" kern="1200" cap="none" spc="0">
                <a:ln w="0"/>
                <a:solidFill>
                  <a:schemeClr val="tx1"/>
                </a:solidFill>
                <a:effectLst>
                  <a:outerShdw blurRad="38100" dist="19050" dir="2700000" algn="tl" rotWithShape="0">
                    <a:schemeClr val="dk1">
                      <a:alpha val="40000"/>
                    </a:schemeClr>
                  </a:outerShdw>
                </a:effectLst>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a:lstStyle>
          <a:p>
            <a:pPr rtl="0">
              <a:lnSpc>
                <a:spcPct val="150000"/>
              </a:lnSpc>
            </a:pPr>
            <a:r>
              <a:rPr lang="zh-CN" altLang="en-US" sz="4800" b="1" dirty="0">
                <a:solidFill>
                  <a:schemeClr val="accent1">
                    <a:lumMod val="75000"/>
                  </a:schemeClr>
                </a:solidFill>
              </a:rPr>
              <a:t>数据仓库与联机分析处理</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8" name="标题 13"/>
          <p:cNvSpPr txBox="1"/>
          <p:nvPr/>
        </p:nvSpPr>
        <p:spPr bwMode="auto">
          <a:xfrm>
            <a:off x="224848" y="1041151"/>
            <a:ext cx="807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数据仓库</a:t>
            </a:r>
            <a:r>
              <a:rPr kumimoji="0" lang="en-US" altLang="zh-CN" sz="2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(Data Warehouse)</a:t>
            </a:r>
            <a:r>
              <a:rPr kumimoji="0" lang="zh-CN" altLang="en-US" sz="2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的定义</a:t>
            </a: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sp>
        <p:nvSpPr>
          <p:cNvPr id="19" name="内容占位符 14"/>
          <p:cNvSpPr txBox="1"/>
          <p:nvPr/>
        </p:nvSpPr>
        <p:spPr bwMode="auto">
          <a:xfrm>
            <a:off x="224848" y="1774535"/>
            <a:ext cx="8679008" cy="471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数据仓库公认的</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基于</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W. H. </a:t>
            </a:r>
            <a:r>
              <a:rPr kumimoji="0" lang="en-US" altLang="zh-CN" sz="2400" b="0" i="0" u="none" strike="noStrike" kern="0" cap="none" spc="0" normalizeH="0" baseline="0" noProof="0" dirty="0" err="1">
                <a:ln>
                  <a:noFill/>
                </a:ln>
                <a:solidFill>
                  <a:srgbClr val="000000"/>
                </a:solidFill>
                <a:effectLst/>
                <a:uLnTx/>
                <a:uFillTx/>
                <a:latin typeface="Arial" panose="020B0604020202020204"/>
                <a:ea typeface="微软雅黑" panose="020B0503020204020204" pitchFamily="34" charset="-122"/>
                <a:cs typeface="+mn-cs"/>
              </a:rPr>
              <a:t>Inmon</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定义：</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2D2D8A"/>
                </a:solidFill>
                <a:effectLst/>
                <a:uLnTx/>
                <a:uFillTx/>
                <a:latin typeface="Arial" panose="020B0604020202020204"/>
                <a:ea typeface="微软雅黑" panose="020B0503020204020204" pitchFamily="34" charset="-122"/>
              </a:rPr>
              <a:t>数据仓库是一个面向主题的、集成的、时变的、非易失的数据集合，支持管理过程的决策过程</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四个基本特征：</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数据是面向主题的：要做什么？</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数据是集成的：收集、整合多源异构数据</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数据是非易失的：数据的初始化操作和数据访问</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lvl="1">
              <a:defRPr/>
            </a:pPr>
            <a:r>
              <a:rPr lang="zh-CN" altLang="en-US" sz="2400" kern="0" dirty="0">
                <a:solidFill>
                  <a:srgbClr val="000000"/>
                </a:solidFill>
                <a:latin typeface="Arial" panose="020B0604020202020204"/>
                <a:ea typeface="微软雅黑" panose="020B0503020204020204" pitchFamily="34" charset="-122"/>
              </a:rPr>
              <a:t>数据是随时间不断变化的：数据随时间变化而定期更新。</a:t>
            </a:r>
          </a:p>
        </p:txBody>
      </p:sp>
      <p:grpSp>
        <p:nvGrpSpPr>
          <p:cNvPr id="21" name="组合 10"/>
          <p:cNvGrpSpPr/>
          <p:nvPr/>
        </p:nvGrpSpPr>
        <p:grpSpPr bwMode="auto">
          <a:xfrm>
            <a:off x="9705399" y="2402610"/>
            <a:ext cx="2014538" cy="3079750"/>
            <a:chOff x="6158994" y="3739479"/>
            <a:chExt cx="2013406" cy="3080938"/>
          </a:xfrm>
        </p:grpSpPr>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994" y="3739479"/>
              <a:ext cx="2013406" cy="2432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p:nvSpPr>
          <p:spPr bwMode="auto">
            <a:xfrm>
              <a:off x="6372200" y="6174086"/>
              <a:ext cx="15696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dirty="0">
                  <a:solidFill>
                    <a:srgbClr val="000000"/>
                  </a:solidFill>
                  <a:ea typeface="宋体" panose="02010600030101010101" pitchFamily="2" charset="-122"/>
                </a:rPr>
                <a:t>数据仓库之父</a:t>
              </a:r>
              <a:endParaRPr lang="en-US" altLang="zh-CN" sz="1800" b="1" dirty="0">
                <a:solidFill>
                  <a:srgbClr val="000000"/>
                </a:solidFill>
                <a:ea typeface="宋体" panose="02010600030101010101" pitchFamily="2" charset="-122"/>
              </a:endParaRPr>
            </a:p>
            <a:p>
              <a:pPr algn="ctr" eaLnBrk="1" fontAlgn="base" hangingPunct="1">
                <a:lnSpc>
                  <a:spcPct val="100000"/>
                </a:lnSpc>
                <a:spcBef>
                  <a:spcPct val="0"/>
                </a:spcBef>
                <a:spcAft>
                  <a:spcPct val="0"/>
                </a:spcAft>
                <a:buFontTx/>
                <a:buNone/>
              </a:pPr>
              <a:r>
                <a:rPr lang="en-US" altLang="zh-CN" sz="1800" b="1" dirty="0">
                  <a:solidFill>
                    <a:srgbClr val="000000"/>
                  </a:solidFill>
                  <a:ea typeface="宋体" panose="02010600030101010101" pitchFamily="2" charset="-122"/>
                </a:rPr>
                <a:t>Bill </a:t>
              </a:r>
              <a:r>
                <a:rPr lang="en-US" altLang="zh-CN" sz="1800" b="1" dirty="0" err="1">
                  <a:solidFill>
                    <a:srgbClr val="000000"/>
                  </a:solidFill>
                  <a:ea typeface="宋体" panose="02010600030101010101" pitchFamily="2" charset="-122"/>
                </a:rPr>
                <a:t>Inmon</a:t>
              </a:r>
              <a:endParaRPr lang="en-US" altLang="zh-CN" sz="1800" b="1" dirty="0">
                <a:solidFill>
                  <a:srgbClr val="000000"/>
                </a:solidFill>
                <a:ea typeface="宋体" panose="02010600030101010101" pitchFamily="2" charset="-122"/>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8" name="标题 15"/>
          <p:cNvSpPr txBox="1"/>
          <p:nvPr/>
        </p:nvSpPr>
        <p:spPr>
          <a:xfrm>
            <a:off x="0" y="939657"/>
            <a:ext cx="8077200" cy="539750"/>
          </a:xfrm>
          <a:prstGeom prst="rect">
            <a:avLst/>
          </a:prstGeom>
          <a:ln w="12700">
            <a:miter lim="400000"/>
          </a:ln>
        </p:spPr>
        <p:txBody>
          <a:bodyPr lIns="0" tIns="0" rIns="0" bIns="0" anchor="ctr">
            <a:noAutofit/>
          </a:bodyPr>
          <a:lstStyle>
            <a:lvl1pPr algn="ctr" defTabSz="548005">
              <a:defRPr sz="7500">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a:lstStyle>
          <a:p>
            <a:pPr algn="l"/>
            <a:r>
              <a:rPr lang="zh-CN" altLang="en-US" sz="3200" kern="0" dirty="0">
                <a:solidFill>
                  <a:sysClr val="windowText" lastClr="000000"/>
                </a:solidFill>
              </a:rPr>
              <a:t>数据仓库的数据是面向主题的</a:t>
            </a:r>
          </a:p>
        </p:txBody>
      </p:sp>
      <p:sp>
        <p:nvSpPr>
          <p:cNvPr id="9" name="内容占位符 17"/>
          <p:cNvSpPr txBox="1"/>
          <p:nvPr/>
        </p:nvSpPr>
        <p:spPr>
          <a:xfrm>
            <a:off x="86668" y="1454607"/>
            <a:ext cx="11425382" cy="855663"/>
          </a:xfrm>
          <a:prstGeom prst="rect">
            <a:avLst/>
          </a:prstGeom>
          <a:ln w="12700">
            <a:miter lim="400000"/>
          </a:ln>
        </p:spPr>
        <p:txBody>
          <a:bodyPr lIns="0" tIns="0" rIns="0" bIns="0" anchor="ctr">
            <a:normAutofit/>
          </a:bodyPr>
          <a:lst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a:lstStyle>
          <a:p>
            <a:pPr>
              <a:defRPr/>
            </a:pPr>
            <a:r>
              <a:rPr lang="zh-CN" altLang="en-US" sz="2800" kern="0" dirty="0">
                <a:solidFill>
                  <a:schemeClr val="accent6"/>
                </a:solidFill>
              </a:rPr>
              <a:t>主题</a:t>
            </a:r>
            <a:r>
              <a:rPr lang="zh-CN" altLang="en-US" sz="2800" kern="0" dirty="0">
                <a:solidFill>
                  <a:sysClr val="windowText" lastClr="000000"/>
                </a:solidFill>
              </a:rPr>
              <a:t>：是在较高层次上将企业信息系统中的数据综合、归类并进行分析利用的抽象。</a:t>
            </a:r>
          </a:p>
        </p:txBody>
      </p:sp>
      <p:sp>
        <p:nvSpPr>
          <p:cNvPr id="10" name="内容占位符 18"/>
          <p:cNvSpPr txBox="1"/>
          <p:nvPr/>
        </p:nvSpPr>
        <p:spPr>
          <a:xfrm>
            <a:off x="1200727" y="5714569"/>
            <a:ext cx="9001125" cy="593867"/>
          </a:xfrm>
          <a:prstGeom prst="rect">
            <a:avLst/>
          </a:prstGeom>
          <a:ln w="12700">
            <a:miter lim="400000"/>
          </a:ln>
        </p:spPr>
        <p:txBody>
          <a:bodyPr lIns="0" tIns="0" rIns="0" bIns="0" anchor="ctr">
            <a:normAutofit/>
          </a:bodyPr>
          <a:lst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a:lstStyle>
          <a:p>
            <a:pPr>
              <a:defRPr/>
            </a:pPr>
            <a:r>
              <a:rPr lang="zh-CN" altLang="en-US" sz="2800" kern="0" dirty="0">
                <a:solidFill>
                  <a:schemeClr val="accent6"/>
                </a:solidFill>
              </a:rPr>
              <a:t>面向主题</a:t>
            </a:r>
            <a:r>
              <a:rPr lang="zh-CN" altLang="en-US" sz="2800" kern="0" dirty="0">
                <a:solidFill>
                  <a:sysClr val="windowText" lastClr="000000"/>
                </a:solidFill>
              </a:rPr>
              <a:t>：为特定的数据分析领域提供数据支持。</a:t>
            </a:r>
            <a:endParaRPr lang="en-US" altLang="zh-CN" sz="2800" kern="0" dirty="0">
              <a:solidFill>
                <a:sysClr val="windowText" lastClr="000000"/>
              </a:solidFill>
            </a:endParaRPr>
          </a:p>
        </p:txBody>
      </p:sp>
      <p:sp>
        <p:nvSpPr>
          <p:cNvPr id="11" name="矩形 10"/>
          <p:cNvSpPr/>
          <p:nvPr/>
        </p:nvSpPr>
        <p:spPr>
          <a:xfrm>
            <a:off x="2662964" y="2490994"/>
            <a:ext cx="6697663" cy="4603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zh-CN" altLang="en-US" sz="2400" dirty="0"/>
              <a:t>券商的数据仓库中业务数据库与主题的对应情况</a:t>
            </a:r>
          </a:p>
        </p:txBody>
      </p:sp>
      <p:graphicFrame>
        <p:nvGraphicFramePr>
          <p:cNvPr id="12" name="表格 11"/>
          <p:cNvGraphicFramePr>
            <a:graphicFrameLocks noGrp="1"/>
          </p:cNvGraphicFramePr>
          <p:nvPr/>
        </p:nvGraphicFramePr>
        <p:xfrm>
          <a:off x="1603380" y="3395930"/>
          <a:ext cx="8964614" cy="2016126"/>
        </p:xfrm>
        <a:graphic>
          <a:graphicData uri="http://schemas.openxmlformats.org/drawingml/2006/table">
            <a:tbl>
              <a:tblPr firstRow="1" firstCol="1">
                <a:tableStyleId>{5C22544A-7EE6-4342-B048-85BDC9FD1C3A}</a:tableStyleId>
              </a:tblPr>
              <a:tblGrid>
                <a:gridCol w="2287647">
                  <a:extLst>
                    <a:ext uri="{9D8B030D-6E8A-4147-A177-3AD203B41FA5}">
                      <a16:colId xmlns:a16="http://schemas.microsoft.com/office/drawing/2014/main" val="20000"/>
                    </a:ext>
                  </a:extLst>
                </a:gridCol>
                <a:gridCol w="1211643">
                  <a:extLst>
                    <a:ext uri="{9D8B030D-6E8A-4147-A177-3AD203B41FA5}">
                      <a16:colId xmlns:a16="http://schemas.microsoft.com/office/drawing/2014/main" val="20001"/>
                    </a:ext>
                  </a:extLst>
                </a:gridCol>
                <a:gridCol w="1339108">
                  <a:extLst>
                    <a:ext uri="{9D8B030D-6E8A-4147-A177-3AD203B41FA5}">
                      <a16:colId xmlns:a16="http://schemas.microsoft.com/office/drawing/2014/main" val="20002"/>
                    </a:ext>
                  </a:extLst>
                </a:gridCol>
                <a:gridCol w="1275376">
                  <a:extLst>
                    <a:ext uri="{9D8B030D-6E8A-4147-A177-3AD203B41FA5}">
                      <a16:colId xmlns:a16="http://schemas.microsoft.com/office/drawing/2014/main" val="20003"/>
                    </a:ext>
                  </a:extLst>
                </a:gridCol>
                <a:gridCol w="1575464">
                  <a:extLst>
                    <a:ext uri="{9D8B030D-6E8A-4147-A177-3AD203B41FA5}">
                      <a16:colId xmlns:a16="http://schemas.microsoft.com/office/drawing/2014/main" val="20004"/>
                    </a:ext>
                  </a:extLst>
                </a:gridCol>
                <a:gridCol w="1275376">
                  <a:extLst>
                    <a:ext uri="{9D8B030D-6E8A-4147-A177-3AD203B41FA5}">
                      <a16:colId xmlns:a16="http://schemas.microsoft.com/office/drawing/2014/main" val="20005"/>
                    </a:ext>
                  </a:extLst>
                </a:gridCol>
              </a:tblGrid>
              <a:tr h="336021">
                <a:tc rowSpan="2">
                  <a:txBody>
                    <a:bodyPr/>
                    <a:lstStyle/>
                    <a:p>
                      <a:pPr indent="0" algn="ctr">
                        <a:lnSpc>
                          <a:spcPct val="100000"/>
                        </a:lnSpc>
                        <a:spcAft>
                          <a:spcPts val="0"/>
                        </a:spcAft>
                      </a:pPr>
                      <a:r>
                        <a:rPr lang="zh-CN" sz="2000" kern="100" dirty="0">
                          <a:solidFill>
                            <a:schemeClr val="tx1"/>
                          </a:solidFill>
                        </a:rPr>
                        <a:t>主</a:t>
                      </a:r>
                      <a:r>
                        <a:rPr lang="en-US" sz="2000" kern="100" dirty="0">
                          <a:solidFill>
                            <a:schemeClr val="tx1"/>
                          </a:solidFill>
                        </a:rPr>
                        <a:t>    </a:t>
                      </a:r>
                      <a:r>
                        <a:rPr lang="zh-CN" sz="2000" kern="100" dirty="0">
                          <a:solidFill>
                            <a:schemeClr val="tx1"/>
                          </a:solidFill>
                        </a:rPr>
                        <a:t>题</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tc gridSpan="5">
                  <a:txBody>
                    <a:bodyPr/>
                    <a:lstStyle/>
                    <a:p>
                      <a:pPr indent="0" algn="ctr">
                        <a:lnSpc>
                          <a:spcPct val="100000"/>
                        </a:lnSpc>
                        <a:spcAft>
                          <a:spcPts val="0"/>
                        </a:spcAft>
                      </a:pPr>
                      <a:r>
                        <a:rPr lang="zh-CN" sz="2000" kern="100" dirty="0">
                          <a:solidFill>
                            <a:schemeClr val="tx1"/>
                          </a:solidFill>
                        </a:rPr>
                        <a:t>业务数据库</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E5E5"/>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36021">
                <a:tc vMerge="1">
                  <a:txBody>
                    <a:bodyPr/>
                    <a:lstStyle/>
                    <a:p>
                      <a:endParaRPr lang="zh-CN"/>
                    </a:p>
                  </a:txBody>
                  <a:tcPr/>
                </a:tc>
                <a:tc>
                  <a:txBody>
                    <a:bodyPr/>
                    <a:lstStyle/>
                    <a:p>
                      <a:pPr indent="0" algn="ctr">
                        <a:lnSpc>
                          <a:spcPct val="100000"/>
                        </a:lnSpc>
                        <a:spcAft>
                          <a:spcPts val="0"/>
                        </a:spcAft>
                      </a:pPr>
                      <a:r>
                        <a:rPr lang="zh-CN" sz="2000" kern="100">
                          <a:solidFill>
                            <a:schemeClr val="tx1"/>
                          </a:solidFill>
                        </a:rPr>
                        <a:t>证券交易</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a:solidFill>
                            <a:schemeClr val="tx1"/>
                          </a:solidFill>
                        </a:rPr>
                        <a:t>资金变动</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a:solidFill>
                            <a:schemeClr val="tx1"/>
                          </a:solidFill>
                        </a:rPr>
                        <a:t>市场行情</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dirty="0">
                          <a:solidFill>
                            <a:schemeClr val="tx1"/>
                          </a:solidFill>
                        </a:rPr>
                        <a:t>交易所对账</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dirty="0">
                          <a:solidFill>
                            <a:schemeClr val="tx1"/>
                          </a:solidFill>
                        </a:rPr>
                        <a:t>证券资讯</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0001"/>
                  </a:ext>
                </a:extLst>
              </a:tr>
              <a:tr h="336021">
                <a:tc>
                  <a:txBody>
                    <a:bodyPr/>
                    <a:lstStyle/>
                    <a:p>
                      <a:pPr indent="0" algn="just">
                        <a:lnSpc>
                          <a:spcPct val="100000"/>
                        </a:lnSpc>
                        <a:spcAft>
                          <a:spcPts val="0"/>
                        </a:spcAft>
                      </a:pPr>
                      <a:r>
                        <a:rPr lang="zh-CN" sz="2000" kern="100" dirty="0">
                          <a:solidFill>
                            <a:schemeClr val="tx1"/>
                          </a:solidFill>
                        </a:rPr>
                        <a:t>客户贡献度分析</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dirty="0">
                          <a:solidFill>
                            <a:schemeClr val="tx1"/>
                          </a:solidFill>
                        </a:rPr>
                        <a:t>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不相关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不相关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不相关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36021">
                <a:tc>
                  <a:txBody>
                    <a:bodyPr/>
                    <a:lstStyle/>
                    <a:p>
                      <a:pPr indent="0" algn="just">
                        <a:lnSpc>
                          <a:spcPct val="100000"/>
                        </a:lnSpc>
                        <a:spcAft>
                          <a:spcPts val="0"/>
                        </a:spcAft>
                      </a:pPr>
                      <a:r>
                        <a:rPr lang="zh-CN" sz="2000" kern="100" dirty="0">
                          <a:solidFill>
                            <a:schemeClr val="tx1"/>
                          </a:solidFill>
                        </a:rPr>
                        <a:t>客户活跃度分析</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dirty="0">
                          <a:solidFill>
                            <a:schemeClr val="tx1"/>
                          </a:solidFill>
                        </a:rPr>
                        <a:t>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不相关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不相关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不相关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3"/>
                  </a:ext>
                </a:extLst>
              </a:tr>
              <a:tr h="336021">
                <a:tc>
                  <a:txBody>
                    <a:bodyPr/>
                    <a:lstStyle/>
                    <a:p>
                      <a:pPr indent="0" algn="just">
                        <a:lnSpc>
                          <a:spcPct val="100000"/>
                        </a:lnSpc>
                        <a:spcAft>
                          <a:spcPts val="0"/>
                        </a:spcAft>
                      </a:pPr>
                      <a:r>
                        <a:rPr lang="zh-CN" sz="2000" kern="100" dirty="0">
                          <a:solidFill>
                            <a:schemeClr val="tx1"/>
                          </a:solidFill>
                        </a:rPr>
                        <a:t>客户盈亏分析</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dirty="0">
                          <a:solidFill>
                            <a:schemeClr val="tx1"/>
                          </a:solidFill>
                        </a:rPr>
                        <a:t>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不相关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不相关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a:solidFill>
                            <a:schemeClr val="tx1"/>
                          </a:solidFill>
                        </a:rPr>
                        <a:t>不相关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4"/>
                  </a:ext>
                </a:extLst>
              </a:tr>
              <a:tr h="336021">
                <a:tc>
                  <a:txBody>
                    <a:bodyPr/>
                    <a:lstStyle/>
                    <a:p>
                      <a:pPr indent="0" algn="just">
                        <a:lnSpc>
                          <a:spcPct val="100000"/>
                        </a:lnSpc>
                        <a:spcAft>
                          <a:spcPts val="0"/>
                        </a:spcAft>
                      </a:pPr>
                      <a:r>
                        <a:rPr lang="zh-CN" sz="2000" kern="100" dirty="0">
                          <a:solidFill>
                            <a:schemeClr val="tx1"/>
                          </a:solidFill>
                        </a:rPr>
                        <a:t>客户操作习惯分析</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5E5"/>
                    </a:solidFill>
                  </a:tcPr>
                </a:tc>
                <a:tc>
                  <a:txBody>
                    <a:bodyPr/>
                    <a:lstStyle/>
                    <a:p>
                      <a:pPr indent="0" algn="ctr">
                        <a:lnSpc>
                          <a:spcPct val="100000"/>
                        </a:lnSpc>
                        <a:spcAft>
                          <a:spcPts val="0"/>
                        </a:spcAft>
                      </a:pPr>
                      <a:r>
                        <a:rPr lang="zh-CN" sz="2000" kern="100">
                          <a:solidFill>
                            <a:schemeClr val="tx1"/>
                          </a:solidFill>
                        </a:rPr>
                        <a:t>相关</a:t>
                      </a:r>
                      <a:endParaRPr lang="zh-CN" sz="2800" kern="10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不相关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不相关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indent="0" algn="ctr">
                        <a:lnSpc>
                          <a:spcPct val="100000"/>
                        </a:lnSpc>
                        <a:spcAft>
                          <a:spcPts val="0"/>
                        </a:spcAft>
                      </a:pPr>
                      <a:r>
                        <a:rPr lang="zh-CN" sz="2000" kern="100" dirty="0">
                          <a:solidFill>
                            <a:schemeClr val="tx1"/>
                          </a:solidFill>
                        </a:rPr>
                        <a:t>相关</a:t>
                      </a:r>
                      <a:endParaRPr lang="zh-CN" sz="2800" kern="100" dirty="0">
                        <a:solidFill>
                          <a:schemeClr val="tx1"/>
                        </a:solidFill>
                        <a:latin typeface="Times New Roman" panose="02020603050405020304"/>
                        <a:ea typeface="宋体" panose="02010600030101010101" pitchFamily="2" charset="-122"/>
                        <a:cs typeface="Times New Roman" panose="02020603050405020304"/>
                      </a:endParaRPr>
                    </a:p>
                  </a:txBody>
                  <a:tcPr marL="68581" marR="68581" marT="0" marB="0" anchor="ctr">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5" name="标题 7"/>
          <p:cNvSpPr txBox="1"/>
          <p:nvPr/>
        </p:nvSpPr>
        <p:spPr bwMode="auto">
          <a:xfrm>
            <a:off x="166255" y="1132938"/>
            <a:ext cx="807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主题划分的原则</a:t>
            </a:r>
          </a:p>
        </p:txBody>
      </p:sp>
      <p:sp>
        <p:nvSpPr>
          <p:cNvPr id="16" name="内容占位符 8"/>
          <p:cNvSpPr txBox="1"/>
          <p:nvPr/>
        </p:nvSpPr>
        <p:spPr bwMode="auto">
          <a:xfrm>
            <a:off x="-34636" y="1958108"/>
            <a:ext cx="11979564" cy="413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原则：必须保证每个主题的独立性、完备性。</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独立性</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每一主题有独立的内涵，明确的界限；</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不同主题间可以有重叠的内容，但这种重叠是逻辑上的，而不是物理存储上的重叠；是部分细节的重叠，而不是完全的重叠。</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完备性</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保证对主题分析时所需数据都可以在此主题内找到。</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每个主题中都抛弃了与分析处理无关或不需要的数据</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将原本分散在各子系统中的有关信息集中在一起</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形成一个完整一致的描述。</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1" name="内容占位符 14"/>
          <p:cNvSpPr txBox="1"/>
          <p:nvPr/>
        </p:nvSpPr>
        <p:spPr bwMode="auto">
          <a:xfrm>
            <a:off x="554180" y="1088811"/>
            <a:ext cx="11388437" cy="113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面向应用的数据组织</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某 </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会员制</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经营方式的商场</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按业务已建立起销售、采购、库存管理以及人事管理子系统。</a:t>
            </a:r>
          </a:p>
        </p:txBody>
      </p:sp>
      <p:graphicFrame>
        <p:nvGraphicFramePr>
          <p:cNvPr id="12" name="内容占位符 19"/>
          <p:cNvGraphicFramePr/>
          <p:nvPr>
            <p:custDataLst>
              <p:tags r:id="rId1"/>
            </p:custDataLst>
          </p:nvPr>
        </p:nvGraphicFramePr>
        <p:xfrm>
          <a:off x="864639" y="1519495"/>
          <a:ext cx="10768234" cy="5071150"/>
        </p:xfrm>
        <a:graphic>
          <a:graphicData uri="http://schemas.openxmlformats.org/drawingml/2006/table">
            <a:tbl>
              <a:tblPr firstRow="1" bandRow="1"/>
              <a:tblGrid>
                <a:gridCol w="2105892">
                  <a:extLst>
                    <a:ext uri="{9D8B030D-6E8A-4147-A177-3AD203B41FA5}">
                      <a16:colId xmlns:a16="http://schemas.microsoft.com/office/drawing/2014/main" val="20000"/>
                    </a:ext>
                  </a:extLst>
                </a:gridCol>
                <a:gridCol w="1634836">
                  <a:extLst>
                    <a:ext uri="{9D8B030D-6E8A-4147-A177-3AD203B41FA5}">
                      <a16:colId xmlns:a16="http://schemas.microsoft.com/office/drawing/2014/main" val="20001"/>
                    </a:ext>
                  </a:extLst>
                </a:gridCol>
                <a:gridCol w="7027506">
                  <a:extLst>
                    <a:ext uri="{9D8B030D-6E8A-4147-A177-3AD203B41FA5}">
                      <a16:colId xmlns:a16="http://schemas.microsoft.com/office/drawing/2014/main" val="20002"/>
                    </a:ext>
                  </a:extLst>
                </a:gridCol>
              </a:tblGrid>
              <a:tr h="326216">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algn="ctr"/>
                      <a:r>
                        <a:rPr lang="zh-CN" altLang="en-US" sz="2000" baseline="0" dirty="0">
                          <a:solidFill>
                            <a:schemeClr val="tx1"/>
                          </a:solidFill>
                        </a:rPr>
                        <a:t>子系统</a:t>
                      </a:r>
                      <a:endParaRPr lang="zh-CN" altLang="en-US" sz="2000" b="0" i="0" baseline="0" dirty="0">
                        <a:solidFill>
                          <a:schemeClr val="tx1"/>
                        </a:solidFill>
                        <a:latin typeface="+mj-lt"/>
                      </a:endParaRPr>
                    </a:p>
                  </a:txBody>
                  <a:tcPr marL="91432" marR="91432" marT="45710" marB="45710"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5400000" scaled="1"/>
                      <a:tileRect/>
                    </a:gradFill>
                  </a:tcPr>
                </a:tc>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aseline="0" dirty="0">
                          <a:solidFill>
                            <a:schemeClr val="tx1"/>
                          </a:solidFill>
                        </a:rPr>
                        <a:t>表名称</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5400000" scaled="1"/>
                      <a:tileRect/>
                    </a:gradFill>
                  </a:tcPr>
                </a:tc>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aseline="0" dirty="0">
                          <a:solidFill>
                            <a:schemeClr val="tx1"/>
                          </a:solidFill>
                        </a:rPr>
                        <a:t>数据字段</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5400000" scaled="1"/>
                      <a:tileRect/>
                    </a:gradFill>
                  </a:tcPr>
                </a:tc>
                <a:extLst>
                  <a:ext uri="{0D108BD9-81ED-4DB2-BD59-A6C34878D82A}">
                    <a16:rowId xmlns:a16="http://schemas.microsoft.com/office/drawing/2014/main" val="10000"/>
                  </a:ext>
                </a:extLst>
              </a:tr>
              <a:tr h="554475">
                <a:tc rowSpan="2">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aseline="0" dirty="0"/>
                        <a:t>销售子系统</a:t>
                      </a:r>
                      <a:endParaRPr lang="zh-CN" altLang="en-US" sz="2000" b="0" i="0" baseline="0" dirty="0">
                        <a:solidFill>
                          <a:schemeClr val="tx1"/>
                        </a:solidFill>
                        <a:latin typeface="+mj-lt"/>
                      </a:endParaRPr>
                    </a:p>
                  </a:txBody>
                  <a:tcPr marL="91432" marR="91432" marT="45710" marB="45710"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顾客</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l"/>
                      <a:r>
                        <a:rPr lang="zh-CN" altLang="en-US" sz="2000" baseline="0" dirty="0"/>
                        <a:t>顾客号，姓名，性别，年龄，文化程度，地址，电话</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26216">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销售</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员工号，顾客号，商品号，数量，单价，日期</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26216">
                <a:tc rowSpan="3">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aseline="0" dirty="0"/>
                        <a:t>采购子系统</a:t>
                      </a:r>
                      <a:endParaRPr lang="zh-CN" altLang="en-US" sz="2000" b="0" i="0" baseline="0" dirty="0">
                        <a:solidFill>
                          <a:schemeClr val="tx1"/>
                        </a:solidFill>
                        <a:latin typeface="+mj-lt"/>
                      </a:endParaRPr>
                    </a:p>
                  </a:txBody>
                  <a:tcPr marL="91432" marR="91432" marT="45710" marB="45710"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订单</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订单号，供应商号，总金额，日期</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3"/>
                  </a:ext>
                </a:extLst>
              </a:tr>
              <a:tr h="554475">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订单细节</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订单号，商品号，类别，单价，数量</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4"/>
                  </a:ext>
                </a:extLst>
              </a:tr>
              <a:tr h="326216">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供应商</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供应商号，供应商名，地址，电话</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5"/>
                  </a:ext>
                </a:extLst>
              </a:tr>
              <a:tr h="326216">
                <a:tc rowSpan="4">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aseline="0" dirty="0"/>
                        <a:t>库存管理子系统</a:t>
                      </a:r>
                      <a:endParaRPr lang="zh-CN" altLang="en-US" sz="2000" b="0" i="0" baseline="0" dirty="0">
                        <a:solidFill>
                          <a:schemeClr val="tx1"/>
                        </a:solidFill>
                        <a:latin typeface="+mj-lt"/>
                      </a:endParaRPr>
                    </a:p>
                  </a:txBody>
                  <a:tcPr marL="91432" marR="91432" marT="45710" marB="45710"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领料单</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领料单号，领料人，商品号，数量，日期</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26216">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进料单</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进料单号，订单号，进料人，收料人，日期</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26216">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库存</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商品号，库房号，库存量，日期</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26216">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库房</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库房号，仓库管理员，地点，库存商品描述</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26216">
                <a:tc rowSpan="2">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aseline="0" dirty="0"/>
                        <a:t>人事管理子系统</a:t>
                      </a:r>
                      <a:endParaRPr lang="zh-CN" altLang="en-US" sz="2000" b="0" i="0" baseline="0" dirty="0">
                        <a:solidFill>
                          <a:schemeClr val="tx1"/>
                        </a:solidFill>
                        <a:latin typeface="+mj-lt"/>
                      </a:endParaRPr>
                    </a:p>
                  </a:txBody>
                  <a:tcPr marL="91432" marR="91432" marT="45710" marB="45710"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员工</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l"/>
                      <a:r>
                        <a:rPr lang="zh-CN" altLang="en-US" sz="2000" baseline="0" dirty="0"/>
                        <a:t>员工号，姓名，性别，年龄，文化程度，部门号</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10"/>
                  </a:ext>
                </a:extLst>
              </a:tr>
              <a:tr h="326216">
                <a:tc vMerge="1">
                  <a:txBody>
                    <a:bodyPr/>
                    <a:lstStyle/>
                    <a:p>
                      <a:endParaRPr lang="zh-CN"/>
                    </a:p>
                  </a:txBody>
                  <a:tcP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aseline="0" dirty="0"/>
                        <a:t>部门</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aseline="0" dirty="0"/>
                        <a:t>部门号，部门名称，部门主管，电话</a:t>
                      </a:r>
                      <a:endParaRPr lang="zh-CN" altLang="en-US" sz="2000" b="0" i="0" baseline="0" dirty="0">
                        <a:solidFill>
                          <a:schemeClr val="tx1"/>
                        </a:solidFill>
                        <a:latin typeface="+mj-lt"/>
                      </a:endParaRPr>
                    </a:p>
                  </a:txBody>
                  <a:tcPr marL="91432" marR="91432" marT="45710" marB="45710"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1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0" name="标题 6"/>
          <p:cNvSpPr txBox="1"/>
          <p:nvPr/>
        </p:nvSpPr>
        <p:spPr bwMode="auto">
          <a:xfrm>
            <a:off x="231007" y="1180417"/>
            <a:ext cx="807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j-cs"/>
              </a:rPr>
              <a:t>面向主题的数据组织</a:t>
            </a:r>
            <a:endPar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sp>
        <p:nvSpPr>
          <p:cNvPr id="13" name="内容占位符 169"/>
          <p:cNvSpPr txBox="1"/>
          <p:nvPr/>
        </p:nvSpPr>
        <p:spPr bwMode="auto">
          <a:xfrm>
            <a:off x="481548" y="2053066"/>
            <a:ext cx="10587505"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面向主题方式的数据组织步骤：</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主题的抽取</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根据分析要求</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综合各种分析领域的对象获得主题</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确定每个主题应包含的数据。</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注意</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不同主题间可以有重叠的内容。</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如</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商品中的</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商品销售信息</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与顾客主题中的</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购买量</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等</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p:txBody>
      </p:sp>
      <p:graphicFrame>
        <p:nvGraphicFramePr>
          <p:cNvPr id="14" name="表格 13"/>
          <p:cNvGraphicFramePr>
            <a:graphicFrameLocks noGrp="1"/>
          </p:cNvGraphicFramePr>
          <p:nvPr>
            <p:custDataLst>
              <p:tags r:id="rId1"/>
            </p:custDataLst>
          </p:nvPr>
        </p:nvGraphicFramePr>
        <p:xfrm>
          <a:off x="1962019" y="2053063"/>
          <a:ext cx="8964612" cy="3840200"/>
        </p:xfrm>
        <a:graphic>
          <a:graphicData uri="http://schemas.openxmlformats.org/drawingml/2006/table">
            <a:tbl>
              <a:tblPr firstRow="1" bandRow="1"/>
              <a:tblGrid>
                <a:gridCol w="1078268">
                  <a:extLst>
                    <a:ext uri="{9D8B030D-6E8A-4147-A177-3AD203B41FA5}">
                      <a16:colId xmlns:a16="http://schemas.microsoft.com/office/drawing/2014/main" val="20000"/>
                    </a:ext>
                  </a:extLst>
                </a:gridCol>
                <a:gridCol w="1934387">
                  <a:extLst>
                    <a:ext uri="{9D8B030D-6E8A-4147-A177-3AD203B41FA5}">
                      <a16:colId xmlns:a16="http://schemas.microsoft.com/office/drawing/2014/main" val="20001"/>
                    </a:ext>
                  </a:extLst>
                </a:gridCol>
                <a:gridCol w="5951957">
                  <a:extLst>
                    <a:ext uri="{9D8B030D-6E8A-4147-A177-3AD203B41FA5}">
                      <a16:colId xmlns:a16="http://schemas.microsoft.com/office/drawing/2014/main" val="20002"/>
                    </a:ext>
                  </a:extLst>
                </a:gridCol>
              </a:tblGrid>
              <a:tr h="426720">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algn="ctr"/>
                      <a:r>
                        <a:rPr lang="zh-CN" altLang="en-US" sz="2000" b="1" i="0" baseline="0" dirty="0">
                          <a:solidFill>
                            <a:schemeClr val="tx1"/>
                          </a:solidFill>
                          <a:latin typeface="Arial" panose="020B0604020202020204" pitchFamily="34" charset="0"/>
                        </a:rPr>
                        <a:t>主题</a:t>
                      </a:r>
                    </a:p>
                  </a:txBody>
                  <a:tcPr marL="91441" marR="91441" marT="45707" marB="45707"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5400000" scaled="1"/>
                      <a:tileRect/>
                    </a:gradFill>
                  </a:tcPr>
                </a:tc>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algn="ctr"/>
                      <a:r>
                        <a:rPr lang="zh-CN" altLang="en-US" sz="2000" b="1" i="0" baseline="0" dirty="0">
                          <a:solidFill>
                            <a:schemeClr val="tx1"/>
                          </a:solidFill>
                          <a:latin typeface="Arial" panose="020B0604020202020204" pitchFamily="34" charset="0"/>
                        </a:rPr>
                        <a:t>信息类</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5400000" scaled="1"/>
                      <a:tileRect/>
                    </a:gradFill>
                  </a:tcPr>
                </a:tc>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algn="ctr"/>
                      <a:r>
                        <a:rPr lang="zh-CN" altLang="en-US" sz="2000" b="1" i="0" baseline="0" dirty="0">
                          <a:solidFill>
                            <a:schemeClr val="tx1"/>
                          </a:solidFill>
                          <a:latin typeface="Arial" panose="020B0604020202020204" pitchFamily="34" charset="0"/>
                        </a:rPr>
                        <a:t>数据字段</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5400000" scaled="1"/>
                      <a:tileRect/>
                    </a:gradFill>
                  </a:tcPr>
                </a:tc>
                <a:extLst>
                  <a:ext uri="{0D108BD9-81ED-4DB2-BD59-A6C34878D82A}">
                    <a16:rowId xmlns:a16="http://schemas.microsoft.com/office/drawing/2014/main" val="10000"/>
                  </a:ext>
                </a:extLst>
              </a:tr>
              <a:tr h="426685">
                <a:tc rowSpan="4">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0" i="0" baseline="0" dirty="0">
                          <a:solidFill>
                            <a:schemeClr val="tx1"/>
                          </a:solidFill>
                          <a:latin typeface="Arial" panose="020B0604020202020204" pitchFamily="34" charset="0"/>
                        </a:rPr>
                        <a:t>商品</a:t>
                      </a:r>
                    </a:p>
                  </a:txBody>
                  <a:tcPr marL="91441" marR="91441" marT="45707" marB="45707"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0" i="0" baseline="0" dirty="0">
                          <a:solidFill>
                            <a:schemeClr val="tx1"/>
                          </a:solidFill>
                          <a:latin typeface="Arial" panose="020B0604020202020204" pitchFamily="34" charset="0"/>
                        </a:rPr>
                        <a:t>商品信息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商品号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商品名</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类别</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颜色</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1"/>
                  </a:ext>
                </a:extLst>
              </a:tr>
              <a:tr h="426685">
                <a:tc vMerge="1">
                  <a:txBody>
                    <a:bodyPr/>
                    <a:lstStyle/>
                    <a:p>
                      <a:endParaRPr lang="zh-CN"/>
                    </a:p>
                  </a:txBody>
                  <a:tcPr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0" i="0" baseline="0" dirty="0">
                          <a:solidFill>
                            <a:schemeClr val="tx1"/>
                          </a:solidFill>
                          <a:latin typeface="Arial" panose="020B0604020202020204" pitchFamily="34" charset="0"/>
                        </a:rPr>
                        <a:t>商品采购信息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商品号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供应商号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供应价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供应日期</a:t>
                      </a:r>
                      <a:r>
                        <a:rPr lang="en-US" altLang="zh-CN" sz="2000" b="0" i="0" baseline="0" dirty="0">
                          <a:solidFill>
                            <a:schemeClr val="tx1"/>
                          </a:solidFill>
                          <a:latin typeface="Arial" panose="020B0604020202020204" pitchFamily="34" charset="0"/>
                        </a:rPr>
                        <a:t>, </a:t>
                      </a:r>
                      <a:r>
                        <a:rPr lang="zh-CN" altLang="en-US" sz="2000" b="1" i="0" baseline="0" dirty="0">
                          <a:solidFill>
                            <a:schemeClr val="tx2"/>
                          </a:solidFill>
                          <a:latin typeface="Arial" panose="020B0604020202020204" pitchFamily="34" charset="0"/>
                        </a:rPr>
                        <a:t>供应量</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2"/>
                  </a:ext>
                </a:extLst>
              </a:tr>
              <a:tr h="426685">
                <a:tc vMerge="1">
                  <a:txBody>
                    <a:bodyPr/>
                    <a:lstStyle/>
                    <a:p>
                      <a:endParaRPr lang="zh-CN"/>
                    </a:p>
                  </a:txBody>
                  <a:tcPr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0" i="0" baseline="0" dirty="0">
                          <a:solidFill>
                            <a:schemeClr val="tx1"/>
                          </a:solidFill>
                          <a:latin typeface="Arial" panose="020B0604020202020204" pitchFamily="34" charset="0"/>
                        </a:rPr>
                        <a:t>商品销售信息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商品号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顾客号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售价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销售日期</a:t>
                      </a:r>
                      <a:r>
                        <a:rPr lang="en-US" altLang="zh-CN" sz="2000" b="0" i="0" baseline="0" dirty="0">
                          <a:solidFill>
                            <a:schemeClr val="tx1"/>
                          </a:solidFill>
                          <a:latin typeface="Arial" panose="020B0604020202020204" pitchFamily="34" charset="0"/>
                        </a:rPr>
                        <a:t>, </a:t>
                      </a:r>
                      <a:r>
                        <a:rPr lang="zh-CN" altLang="en-US" sz="2000" b="1" i="0" baseline="0" dirty="0">
                          <a:solidFill>
                            <a:schemeClr val="accent2"/>
                          </a:solidFill>
                          <a:latin typeface="Arial" panose="020B0604020202020204" pitchFamily="34" charset="0"/>
                        </a:rPr>
                        <a:t>销售量</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3"/>
                  </a:ext>
                </a:extLst>
              </a:tr>
              <a:tr h="426685">
                <a:tc vMerge="1">
                  <a:txBody>
                    <a:bodyPr/>
                    <a:lstStyle/>
                    <a:p>
                      <a:endParaRPr lang="zh-CN"/>
                    </a:p>
                  </a:txBody>
                  <a:tcPr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商品库存信息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商品号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库房号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库存量</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日期</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4"/>
                  </a:ext>
                </a:extLst>
              </a:tr>
              <a:tr h="426685">
                <a:tc rowSpan="2">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0" i="0" baseline="0" dirty="0">
                          <a:solidFill>
                            <a:schemeClr val="tx1"/>
                          </a:solidFill>
                          <a:latin typeface="Arial" panose="020B0604020202020204" pitchFamily="34" charset="0"/>
                        </a:rPr>
                        <a:t>供应商</a:t>
                      </a:r>
                    </a:p>
                  </a:txBody>
                  <a:tcPr marL="91441" marR="91441" marT="45707" marB="45707"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5E5"/>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供应商信息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5E5"/>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供应商号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供应商名</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地址</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电话</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5E5"/>
                    </a:solidFill>
                  </a:tcPr>
                </a:tc>
                <a:extLst>
                  <a:ext uri="{0D108BD9-81ED-4DB2-BD59-A6C34878D82A}">
                    <a16:rowId xmlns:a16="http://schemas.microsoft.com/office/drawing/2014/main" val="10005"/>
                  </a:ext>
                </a:extLst>
              </a:tr>
              <a:tr h="426685">
                <a:tc vMerge="1">
                  <a:txBody>
                    <a:bodyPr/>
                    <a:lstStyle/>
                    <a:p>
                      <a:endParaRPr lang="zh-CN"/>
                    </a:p>
                  </a:txBody>
                  <a:tcPr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供应商品信息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5E5"/>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l"/>
                      <a:r>
                        <a:rPr lang="zh-CN" altLang="en-US" sz="2000" b="0" i="0" baseline="0" dirty="0">
                          <a:solidFill>
                            <a:schemeClr val="tx1"/>
                          </a:solidFill>
                          <a:latin typeface="Arial" panose="020B0604020202020204" pitchFamily="34" charset="0"/>
                        </a:rPr>
                        <a:t>供应商号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商品号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供应价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供应日期</a:t>
                      </a:r>
                      <a:r>
                        <a:rPr lang="en-US" altLang="zh-CN" sz="2000" b="0" i="0" baseline="0" dirty="0">
                          <a:solidFill>
                            <a:schemeClr val="tx1"/>
                          </a:solidFill>
                          <a:latin typeface="Arial" panose="020B0604020202020204" pitchFamily="34" charset="0"/>
                        </a:rPr>
                        <a:t>, </a:t>
                      </a:r>
                      <a:r>
                        <a:rPr lang="zh-CN" altLang="en-US" sz="2000" b="1" i="0" baseline="0" dirty="0">
                          <a:solidFill>
                            <a:schemeClr val="tx2"/>
                          </a:solidFill>
                          <a:latin typeface="Arial" panose="020B0604020202020204" pitchFamily="34" charset="0"/>
                        </a:rPr>
                        <a:t>供应量</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5E5"/>
                    </a:solidFill>
                  </a:tcPr>
                </a:tc>
                <a:extLst>
                  <a:ext uri="{0D108BD9-81ED-4DB2-BD59-A6C34878D82A}">
                    <a16:rowId xmlns:a16="http://schemas.microsoft.com/office/drawing/2014/main" val="10006"/>
                  </a:ext>
                </a:extLst>
              </a:tr>
              <a:tr h="426685">
                <a:tc rowSpan="2">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algn="ctr"/>
                      <a:r>
                        <a:rPr lang="zh-CN" altLang="en-US" sz="2000" b="0" i="0" baseline="0" dirty="0">
                          <a:solidFill>
                            <a:schemeClr val="tx1"/>
                          </a:solidFill>
                          <a:latin typeface="Arial" panose="020B0604020202020204" pitchFamily="34" charset="0"/>
                        </a:rPr>
                        <a:t>顾客</a:t>
                      </a:r>
                    </a:p>
                  </a:txBody>
                  <a:tcPr marL="91441" marR="91441" marT="45707" marB="45707" anchor="ctr">
                    <a:lnL w="2857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顾客固有信息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顾客号</a:t>
                      </a:r>
                      <a:r>
                        <a:rPr lang="en-US" altLang="zh-CN" sz="2000" b="0" i="0" baseline="0" dirty="0">
                          <a:solidFill>
                            <a:schemeClr val="tx1"/>
                          </a:solidFill>
                          <a:latin typeface="Arial" panose="020B0604020202020204" pitchFamily="34" charset="0"/>
                        </a:rPr>
                        <a:t>,</a:t>
                      </a:r>
                      <a:r>
                        <a:rPr lang="zh-CN" altLang="en-US" sz="2000" b="0" i="0" baseline="0" dirty="0">
                          <a:solidFill>
                            <a:schemeClr val="tx1"/>
                          </a:solidFill>
                          <a:latin typeface="Arial" panose="020B0604020202020204" pitchFamily="34" charset="0"/>
                        </a:rPr>
                        <a:t>顾客名</a:t>
                      </a:r>
                      <a:r>
                        <a:rPr lang="en-US" altLang="zh-CN" sz="2000" b="0" i="0" baseline="0" dirty="0">
                          <a:solidFill>
                            <a:schemeClr val="tx1"/>
                          </a:solidFill>
                          <a:latin typeface="Arial" panose="020B0604020202020204" pitchFamily="34" charset="0"/>
                        </a:rPr>
                        <a:t>,</a:t>
                      </a:r>
                      <a:r>
                        <a:rPr lang="zh-CN" altLang="en-US" sz="2000" b="0" i="0" baseline="0" dirty="0">
                          <a:solidFill>
                            <a:schemeClr val="tx1"/>
                          </a:solidFill>
                          <a:latin typeface="Arial" panose="020B0604020202020204" pitchFamily="34" charset="0"/>
                        </a:rPr>
                        <a:t>性别</a:t>
                      </a:r>
                      <a:r>
                        <a:rPr lang="en-US" altLang="zh-CN" sz="2000" b="0" i="0" baseline="0" dirty="0">
                          <a:solidFill>
                            <a:schemeClr val="tx1"/>
                          </a:solidFill>
                          <a:latin typeface="Arial" panose="020B0604020202020204" pitchFamily="34" charset="0"/>
                        </a:rPr>
                        <a:t>,</a:t>
                      </a:r>
                      <a:r>
                        <a:rPr lang="zh-CN" altLang="en-US" sz="2000" b="0" i="0" baseline="0" dirty="0">
                          <a:solidFill>
                            <a:schemeClr val="tx1"/>
                          </a:solidFill>
                          <a:latin typeface="Arial" panose="020B0604020202020204" pitchFamily="34" charset="0"/>
                        </a:rPr>
                        <a:t>年龄</a:t>
                      </a:r>
                      <a:r>
                        <a:rPr lang="en-US" altLang="zh-CN" sz="2000" b="0" i="0" baseline="0" dirty="0">
                          <a:solidFill>
                            <a:schemeClr val="tx1"/>
                          </a:solidFill>
                          <a:latin typeface="Arial" panose="020B0604020202020204" pitchFamily="34" charset="0"/>
                        </a:rPr>
                        <a:t>,</a:t>
                      </a:r>
                      <a:r>
                        <a:rPr lang="zh-CN" altLang="en-US" sz="2000" b="0" i="0" baseline="0" dirty="0">
                          <a:solidFill>
                            <a:schemeClr val="tx1"/>
                          </a:solidFill>
                          <a:latin typeface="Arial" panose="020B0604020202020204" pitchFamily="34" charset="0"/>
                        </a:rPr>
                        <a:t>文化程度</a:t>
                      </a:r>
                      <a:r>
                        <a:rPr lang="en-US" altLang="zh-CN" sz="2000" b="0" i="0" baseline="0" dirty="0">
                          <a:solidFill>
                            <a:schemeClr val="tx1"/>
                          </a:solidFill>
                          <a:latin typeface="Arial" panose="020B0604020202020204" pitchFamily="34" charset="0"/>
                        </a:rPr>
                        <a:t>,</a:t>
                      </a:r>
                      <a:r>
                        <a:rPr lang="zh-CN" altLang="en-US" sz="2000" b="0" i="0" baseline="0" dirty="0">
                          <a:solidFill>
                            <a:schemeClr val="tx1"/>
                          </a:solidFill>
                          <a:latin typeface="Arial" panose="020B0604020202020204" pitchFamily="34" charset="0"/>
                        </a:rPr>
                        <a:t>住址</a:t>
                      </a:r>
                      <a:r>
                        <a:rPr lang="en-US" altLang="zh-CN" sz="2000" b="0" i="0" baseline="0" dirty="0">
                          <a:solidFill>
                            <a:schemeClr val="tx1"/>
                          </a:solidFill>
                          <a:latin typeface="Arial" panose="020B0604020202020204" pitchFamily="34" charset="0"/>
                        </a:rPr>
                        <a:t>,</a:t>
                      </a:r>
                      <a:r>
                        <a:rPr lang="zh-CN" altLang="en-US" sz="2000" b="0" i="0" baseline="0" dirty="0">
                          <a:solidFill>
                            <a:schemeClr val="tx1"/>
                          </a:solidFill>
                          <a:latin typeface="Arial" panose="020B0604020202020204" pitchFamily="34" charset="0"/>
                        </a:rPr>
                        <a:t>电话</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7"/>
                  </a:ext>
                </a:extLst>
              </a:tr>
              <a:tr h="426685">
                <a:tc vMerge="1">
                  <a:txBody>
                    <a:bodyPr/>
                    <a:lstStyle/>
                    <a:p>
                      <a:endParaRPr lang="zh-CN"/>
                    </a:p>
                  </a:txBody>
                  <a:tcPr anchor="ctr">
                    <a:lnL w="2857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顾客购物信息</a:t>
                      </a:r>
                    </a:p>
                  </a:txBody>
                  <a:tcPr marL="91441" marR="91441" marT="45707" marB="4570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b="0" i="0" baseline="0" dirty="0">
                          <a:solidFill>
                            <a:schemeClr val="tx1"/>
                          </a:solidFill>
                          <a:latin typeface="Arial" panose="020B0604020202020204" pitchFamily="34" charset="0"/>
                        </a:rPr>
                        <a:t>顾客号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商品号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售价</a:t>
                      </a:r>
                      <a:r>
                        <a:rPr lang="en-US" altLang="zh-CN" sz="2000" b="0" i="0" baseline="0" dirty="0">
                          <a:solidFill>
                            <a:schemeClr val="tx1"/>
                          </a:solidFill>
                          <a:latin typeface="Arial" panose="020B0604020202020204" pitchFamily="34" charset="0"/>
                        </a:rPr>
                        <a:t>, </a:t>
                      </a:r>
                      <a:r>
                        <a:rPr lang="zh-CN" altLang="en-US" sz="2000" b="0" i="0" baseline="0" dirty="0">
                          <a:solidFill>
                            <a:schemeClr val="tx1"/>
                          </a:solidFill>
                          <a:latin typeface="Arial" panose="020B0604020202020204" pitchFamily="34" charset="0"/>
                        </a:rPr>
                        <a:t>购买日期</a:t>
                      </a:r>
                      <a:r>
                        <a:rPr lang="en-US" altLang="zh-CN" sz="2000" b="0" i="0" baseline="0" dirty="0">
                          <a:solidFill>
                            <a:schemeClr val="tx1"/>
                          </a:solidFill>
                          <a:latin typeface="Arial" panose="020B0604020202020204" pitchFamily="34" charset="0"/>
                        </a:rPr>
                        <a:t>, </a:t>
                      </a:r>
                      <a:r>
                        <a:rPr lang="zh-CN" altLang="en-US" sz="2000" b="1" i="0" baseline="0" dirty="0">
                          <a:solidFill>
                            <a:schemeClr val="accent2"/>
                          </a:solidFill>
                          <a:latin typeface="Arial" panose="020B0604020202020204" pitchFamily="34" charset="0"/>
                        </a:rPr>
                        <a:t>购买量</a:t>
                      </a:r>
                    </a:p>
                  </a:txBody>
                  <a:tcPr marL="91441" marR="91441" marT="45707" marB="45707" anchor="ctr">
                    <a:lnL w="952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8"/>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1" name="Rectangle 3"/>
          <p:cNvSpPr txBox="1">
            <a:spLocks noChangeArrowheads="1"/>
          </p:cNvSpPr>
          <p:nvPr/>
        </p:nvSpPr>
        <p:spPr bwMode="auto">
          <a:xfrm>
            <a:off x="0" y="1048038"/>
            <a:ext cx="12192000" cy="221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0"/>
              </a:spcBef>
              <a:spcAft>
                <a:spcPct val="20000"/>
              </a:spcAft>
              <a:buClrTx/>
              <a:buSzTx/>
              <a:buFontTx/>
              <a:buChar char="•"/>
              <a:defRPr/>
            </a:pP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为什么要集成</a:t>
            </a:r>
            <a:endPar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0"/>
              </a:spcBef>
              <a:spcAft>
                <a:spcPct val="20000"/>
              </a:spcAft>
              <a:buClrTx/>
              <a:buSzTx/>
              <a:buFontTx/>
              <a:buChar char="–"/>
              <a:defRPr/>
            </a:pP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事务处理的数据是分散的</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数据源不同</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、不一致的</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命名规则、编码、数据特征及度量单位均可能不一致。</a:t>
            </a:r>
            <a:endPar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0"/>
              </a:spcBef>
              <a:spcAft>
                <a:spcPct val="20000"/>
              </a:spcAft>
              <a:buClrTx/>
              <a:buSzTx/>
              <a:buFontTx/>
              <a:buChar char="–"/>
              <a:defRPr/>
            </a:pP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数据仓库中的数据用于分析服务</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因此数据必须从多个数据源中获取</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包括</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多种类型数据库、文件系统及英特网上数据等</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，这些数据要通过数据集成，才能形成数据仓库中的数据。</a:t>
            </a:r>
            <a:endPar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p:txBody>
      </p:sp>
      <p:sp>
        <p:nvSpPr>
          <p:cNvPr id="12" name="内容占位符 6"/>
          <p:cNvSpPr txBox="1"/>
          <p:nvPr/>
        </p:nvSpPr>
        <p:spPr bwMode="auto">
          <a:xfrm>
            <a:off x="110836" y="3386858"/>
            <a:ext cx="4535055" cy="3013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集成的方法：</a:t>
            </a:r>
          </a:p>
          <a:p>
            <a:pPr marL="742950" marR="0" lvl="1" indent="-285750" algn="l" defTabSz="914400" rtl="0" eaLnBrk="0" fontAlgn="base" latinLnBrk="0" hangingPunct="0">
              <a:lnSpc>
                <a:spcPct val="115000"/>
              </a:lnSpc>
              <a:spcBef>
                <a:spcPts val="0"/>
              </a:spcBef>
              <a:spcAft>
                <a:spcPct val="20000"/>
              </a:spcAft>
              <a:buClrTx/>
              <a:buSzTx/>
              <a:buFontTx/>
              <a:buChar char="–"/>
              <a:defRPr/>
            </a:pPr>
            <a:r>
              <a:rPr kumimoji="0" lang="zh-CN" altLang="en-US" sz="22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统一</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消除不一致的现象</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2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综合</a:t>
            </a:r>
            <a:r>
              <a:rPr kumimoji="0" lang="en-US" altLang="zh-CN"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对原数据综合和计算。</a:t>
            </a:r>
          </a:p>
          <a:p>
            <a:pPr marL="342900" marR="0" lvl="0" indent="-342900" algn="l" defTabSz="914400" rtl="0" eaLnBrk="0" fontAlgn="base" latinLnBrk="0" hangingPunct="0">
              <a:lnSpc>
                <a:spcPct val="115000"/>
              </a:lnSpc>
              <a:spcBef>
                <a:spcPts val="600"/>
              </a:spcBef>
              <a:spcAft>
                <a:spcPct val="20000"/>
              </a:spcAft>
              <a:buClrTx/>
              <a:buSzTx/>
              <a:buFontTx/>
              <a:buChar char="•"/>
              <a:defRPr/>
            </a:pP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需要考虑的问题：</a:t>
            </a:r>
          </a:p>
          <a:p>
            <a:pPr marL="742950" marR="0" lvl="1" indent="-285750" algn="l" defTabSz="914400" rtl="0" eaLnBrk="0" fontAlgn="base" latinLnBrk="0" hangingPunct="0">
              <a:lnSpc>
                <a:spcPct val="115000"/>
              </a:lnSpc>
              <a:spcBef>
                <a:spcPts val="0"/>
              </a:spcBef>
              <a:spcAft>
                <a:spcPct val="20000"/>
              </a:spcAft>
              <a:buClrTx/>
              <a:buSzTx/>
              <a:buFontTx/>
              <a:buChar char="–"/>
              <a:defRPr/>
            </a:pPr>
            <a:r>
              <a:rPr kumimoji="0" lang="zh-CN" altLang="en-US" sz="2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数据格式、计量单位、数据代码含义混乱、数据名称混乱。</a:t>
            </a:r>
          </a:p>
        </p:txBody>
      </p:sp>
      <p:pic>
        <p:nvPicPr>
          <p:cNvPr id="16" name="图片 8" descr="0屏幕截图.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1386" y="3601604"/>
            <a:ext cx="5903913"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grpSp>
        <p:nvGrpSpPr>
          <p:cNvPr id="35" name="组合 88"/>
          <p:cNvGrpSpPr/>
          <p:nvPr/>
        </p:nvGrpSpPr>
        <p:grpSpPr bwMode="auto">
          <a:xfrm>
            <a:off x="7993822" y="3557106"/>
            <a:ext cx="4067175" cy="2930525"/>
            <a:chOff x="5076056" y="3645024"/>
            <a:chExt cx="4067944" cy="2930088"/>
          </a:xfrm>
        </p:grpSpPr>
        <p:pic>
          <p:nvPicPr>
            <p:cNvPr id="36" name="图片 26" descr="0屏幕截图.png"/>
            <p:cNvPicPr>
              <a:picLocks noChangeAspect="1"/>
            </p:cNvPicPr>
            <p:nvPr/>
          </p:nvPicPr>
          <p:blipFill>
            <a:blip r:embed="rId3">
              <a:extLst>
                <a:ext uri="{28A0092B-C50C-407E-A947-70E740481C1C}">
                  <a14:useLocalDpi xmlns:a14="http://schemas.microsoft.com/office/drawing/2010/main" val="0"/>
                </a:ext>
              </a:extLst>
            </a:blip>
            <a:srcRect b="9219"/>
            <a:stretch>
              <a:fillRect/>
            </a:stretch>
          </p:blipFill>
          <p:spPr bwMode="auto">
            <a:xfrm>
              <a:off x="5949096" y="3645024"/>
              <a:ext cx="2016224" cy="10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 name="组合 69"/>
            <p:cNvGrpSpPr/>
            <p:nvPr/>
          </p:nvGrpSpPr>
          <p:grpSpPr bwMode="auto">
            <a:xfrm>
              <a:off x="5148064" y="4637370"/>
              <a:ext cx="3600400" cy="1368152"/>
              <a:chOff x="5292080" y="4637370"/>
              <a:chExt cx="3600400" cy="1368152"/>
            </a:xfrm>
          </p:grpSpPr>
          <p:sp>
            <p:nvSpPr>
              <p:cNvPr id="47" name="上箭头标注 46"/>
              <p:cNvSpPr/>
              <p:nvPr/>
            </p:nvSpPr>
            <p:spPr bwMode="auto">
              <a:xfrm>
                <a:off x="5291523" y="4637064"/>
                <a:ext cx="3601131" cy="1368221"/>
              </a:xfrm>
              <a:prstGeom prst="upArrowCallout">
                <a:avLst>
                  <a:gd name="adj1" fmla="val 30109"/>
                  <a:gd name="adj2" fmla="val 29379"/>
                  <a:gd name="adj3" fmla="val 15148"/>
                  <a:gd name="adj4" fmla="val 77019"/>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业务数据的快照集合</a:t>
                </a:r>
              </a:p>
            </p:txBody>
          </p:sp>
          <p:grpSp>
            <p:nvGrpSpPr>
              <p:cNvPr id="48" name="组合 61"/>
              <p:cNvGrpSpPr/>
              <p:nvPr/>
            </p:nvGrpSpPr>
            <p:grpSpPr bwMode="auto">
              <a:xfrm>
                <a:off x="7952004" y="5301208"/>
                <a:ext cx="900000" cy="648072"/>
                <a:chOff x="7952004" y="5301208"/>
                <a:chExt cx="900000" cy="648072"/>
              </a:xfrm>
            </p:grpSpPr>
            <p:pic>
              <p:nvPicPr>
                <p:cNvPr id="56" name="Picture 6" descr="数据库0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2004" y="5301208"/>
                  <a:ext cx="900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60"/>
                <p:cNvSpPr txBox="1">
                  <a:spLocks noChangeArrowheads="1"/>
                </p:cNvSpPr>
                <p:nvPr/>
              </p:nvSpPr>
              <p:spPr bwMode="auto">
                <a:xfrm>
                  <a:off x="7974642" y="5517232"/>
                  <a:ext cx="86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r>
                    <a:rPr kumimoji="0" lang="en-US" altLang="zh-CN" sz="1800" b="1" i="1"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n</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快照</a:t>
                  </a:r>
                </a:p>
              </p:txBody>
            </p:sp>
          </p:grpSp>
          <p:grpSp>
            <p:nvGrpSpPr>
              <p:cNvPr id="49" name="组合 62"/>
              <p:cNvGrpSpPr/>
              <p:nvPr/>
            </p:nvGrpSpPr>
            <p:grpSpPr bwMode="auto">
              <a:xfrm>
                <a:off x="5364088" y="5301208"/>
                <a:ext cx="900000" cy="648072"/>
                <a:chOff x="7952004" y="5301208"/>
                <a:chExt cx="900000" cy="648072"/>
              </a:xfrm>
            </p:grpSpPr>
            <p:pic>
              <p:nvPicPr>
                <p:cNvPr id="54" name="Picture 6" descr="数据库0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2004" y="5301208"/>
                  <a:ext cx="900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64"/>
                <p:cNvSpPr txBox="1">
                  <a:spLocks noChangeArrowheads="1"/>
                </p:cNvSpPr>
                <p:nvPr/>
              </p:nvSpPr>
              <p:spPr bwMode="auto">
                <a:xfrm>
                  <a:off x="7974642" y="5517232"/>
                  <a:ext cx="86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r>
                    <a:rPr kumimoji="0" lang="en-US" altLang="zh-CN" sz="1800" b="1" i="1"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0</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快照</a:t>
                  </a:r>
                </a:p>
              </p:txBody>
            </p:sp>
          </p:grpSp>
          <p:grpSp>
            <p:nvGrpSpPr>
              <p:cNvPr id="50" name="组合 65"/>
              <p:cNvGrpSpPr/>
              <p:nvPr/>
            </p:nvGrpSpPr>
            <p:grpSpPr bwMode="auto">
              <a:xfrm>
                <a:off x="6300192" y="5301208"/>
                <a:ext cx="900000" cy="648072"/>
                <a:chOff x="7952004" y="5301208"/>
                <a:chExt cx="900000" cy="648072"/>
              </a:xfrm>
            </p:grpSpPr>
            <p:pic>
              <p:nvPicPr>
                <p:cNvPr id="52" name="Picture 6" descr="数据库0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2004" y="5301208"/>
                  <a:ext cx="900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67"/>
                <p:cNvSpPr txBox="1">
                  <a:spLocks noChangeArrowheads="1"/>
                </p:cNvSpPr>
                <p:nvPr/>
              </p:nvSpPr>
              <p:spPr bwMode="auto">
                <a:xfrm>
                  <a:off x="7974642" y="5517232"/>
                  <a:ext cx="86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800" b="1" i="1"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r>
                    <a:rPr kumimoji="0" lang="en-US" altLang="zh-CN" sz="1800" b="1" i="1"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快照</a:t>
                  </a:r>
                </a:p>
              </p:txBody>
            </p:sp>
          </p:grpSp>
          <p:sp>
            <p:nvSpPr>
              <p:cNvPr id="51" name="TextBox 68"/>
              <p:cNvSpPr txBox="1">
                <a:spLocks noChangeArrowheads="1"/>
              </p:cNvSpPr>
              <p:nvPr/>
            </p:nvSpPr>
            <p:spPr bwMode="auto">
              <a:xfrm>
                <a:off x="7143205" y="5332740"/>
                <a:ext cx="885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cxnSp>
          <p:nvCxnSpPr>
            <p:cNvPr id="38" name="直接箭头连接符 37"/>
            <p:cNvCxnSpPr/>
            <p:nvPr/>
          </p:nvCxnSpPr>
          <p:spPr bwMode="auto">
            <a:xfrm>
              <a:off x="5076056" y="6205280"/>
              <a:ext cx="4067944" cy="0"/>
            </a:xfrm>
            <a:prstGeom prst="straightConnector1">
              <a:avLst/>
            </a:prstGeom>
            <a:solidFill>
              <a:srgbClr val="BBE0E3"/>
            </a:solidFill>
            <a:ln w="38100" cap="flat" cmpd="sng" algn="ctr">
              <a:solidFill>
                <a:srgbClr val="2D2D8A"/>
              </a:solidFill>
              <a:prstDash val="solid"/>
              <a:miter lim="800000"/>
              <a:headEnd type="none" w="med" len="med"/>
              <a:tailEnd type="arrow"/>
            </a:ln>
            <a:effectLst/>
          </p:spPr>
        </p:cxnSp>
        <p:sp>
          <p:nvSpPr>
            <p:cNvPr id="39" name="TextBox 73"/>
            <p:cNvSpPr txBox="1">
              <a:spLocks noChangeArrowheads="1"/>
            </p:cNvSpPr>
            <p:nvPr/>
          </p:nvSpPr>
          <p:spPr bwMode="auto">
            <a:xfrm>
              <a:off x="5476572" y="620578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0</a:t>
              </a:r>
              <a:endParaRPr kumimoji="0" lang="zh-CN" altLang="en-US"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40" name="直接连接符 75"/>
            <p:cNvCxnSpPr>
              <a:cxnSpLocks noChangeShapeType="1"/>
              <a:stCxn id="55" idx="2"/>
              <a:endCxn id="39" idx="0"/>
            </p:cNvCxnSpPr>
            <p:nvPr/>
          </p:nvCxnSpPr>
          <p:spPr bwMode="auto">
            <a:xfrm rot="5400000">
              <a:off x="5513496" y="6044566"/>
              <a:ext cx="319216" cy="3213"/>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sp>
          <p:nvSpPr>
            <p:cNvPr id="41" name="TextBox 77"/>
            <p:cNvSpPr txBox="1">
              <a:spLocks noChangeArrowheads="1"/>
            </p:cNvSpPr>
            <p:nvPr/>
          </p:nvSpPr>
          <p:spPr bwMode="auto">
            <a:xfrm>
              <a:off x="6412676" y="6196488"/>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1</a:t>
              </a:r>
              <a:endParaRPr kumimoji="0" lang="zh-CN" altLang="en-US"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42" name="直接连接符 78"/>
            <p:cNvCxnSpPr>
              <a:cxnSpLocks noChangeShapeType="1"/>
              <a:stCxn id="53" idx="2"/>
              <a:endCxn id="41" idx="0"/>
            </p:cNvCxnSpPr>
            <p:nvPr/>
          </p:nvCxnSpPr>
          <p:spPr bwMode="auto">
            <a:xfrm rot="5400000">
              <a:off x="6454246" y="6039920"/>
              <a:ext cx="309924" cy="3213"/>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sp>
          <p:nvSpPr>
            <p:cNvPr id="43" name="TextBox 80"/>
            <p:cNvSpPr txBox="1">
              <a:spLocks noChangeArrowheads="1"/>
            </p:cNvSpPr>
            <p:nvPr/>
          </p:nvSpPr>
          <p:spPr bwMode="auto">
            <a:xfrm>
              <a:off x="8075682" y="6189106"/>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t</a:t>
              </a:r>
              <a:r>
                <a:rPr kumimoji="0" lang="en-US" altLang="zh-CN"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rPr>
                <a:t>n</a:t>
              </a:r>
              <a:endParaRPr kumimoji="0" lang="zh-CN" altLang="en-US" sz="1800" b="1"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44" name="直接连接符 81"/>
            <p:cNvCxnSpPr>
              <a:cxnSpLocks noChangeShapeType="1"/>
              <a:stCxn id="57" idx="2"/>
              <a:endCxn id="43" idx="0"/>
            </p:cNvCxnSpPr>
            <p:nvPr/>
          </p:nvCxnSpPr>
          <p:spPr bwMode="auto">
            <a:xfrm rot="16200000" flipH="1">
              <a:off x="8115345" y="6033844"/>
              <a:ext cx="302542" cy="7981"/>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sp>
          <p:nvSpPr>
            <p:cNvPr id="45" name="TextBox 85"/>
            <p:cNvSpPr txBox="1">
              <a:spLocks noChangeArrowheads="1"/>
            </p:cNvSpPr>
            <p:nvPr/>
          </p:nvSpPr>
          <p:spPr bwMode="auto">
            <a:xfrm>
              <a:off x="7092280" y="6093296"/>
              <a:ext cx="710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46" name="TextBox 86"/>
            <p:cNvSpPr txBox="1">
              <a:spLocks noChangeArrowheads="1"/>
            </p:cNvSpPr>
            <p:nvPr/>
          </p:nvSpPr>
          <p:spPr bwMode="auto">
            <a:xfrm>
              <a:off x="8404190" y="6203310"/>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时间</a:t>
              </a:r>
            </a:p>
          </p:txBody>
        </p:sp>
      </p:grpSp>
      <p:sp>
        <p:nvSpPr>
          <p:cNvPr id="58" name="Rectangle 2"/>
          <p:cNvSpPr txBox="1">
            <a:spLocks noChangeArrowheads="1"/>
          </p:cNvSpPr>
          <p:nvPr/>
        </p:nvSpPr>
        <p:spPr bwMode="auto">
          <a:xfrm>
            <a:off x="405032" y="1182624"/>
            <a:ext cx="807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非易失的、随时间不断变化</a:t>
            </a:r>
          </a:p>
        </p:txBody>
      </p:sp>
      <p:sp>
        <p:nvSpPr>
          <p:cNvPr id="59" name="内容占位符 8"/>
          <p:cNvSpPr txBox="1"/>
          <p:nvPr/>
        </p:nvSpPr>
        <p:spPr bwMode="auto">
          <a:xfrm>
            <a:off x="286439" y="1964975"/>
            <a:ext cx="9178090" cy="459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数据仓库的数据是随时间不断变化的</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非易失</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不等于数据仓库中的数据不需要 </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更新</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操作。</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2D2D8A"/>
                </a:solidFill>
                <a:effectLst/>
                <a:uLnTx/>
                <a:uFillTx/>
                <a:latin typeface="Arial" panose="020B0604020202020204"/>
                <a:ea typeface="微软雅黑" panose="020B0503020204020204" pitchFamily="34" charset="-122"/>
              </a:rPr>
              <a:t>不断增加新</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的数据内容。</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在需要进行新的分析决策时</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可能需要进行新的数据抽取和 </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更新</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操作</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endPar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2D2D8A"/>
                </a:solidFill>
                <a:effectLst/>
                <a:uLnTx/>
                <a:uFillTx/>
                <a:latin typeface="Arial" panose="020B0604020202020204"/>
                <a:ea typeface="微软雅黑" panose="020B0503020204020204" pitchFamily="34" charset="-122"/>
              </a:rPr>
              <a:t>不断删去旧的</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数据内容。</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数据仓库中的一些过时的数据</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也可通过 </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删除</a:t>
            </a:r>
            <a:r>
              <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操作丢弃掉。</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更新</a:t>
            </a:r>
            <a:r>
              <a:rPr kumimoji="0" lang="zh-CN" altLang="en-US" sz="2000" b="0" i="0" u="none" strike="noStrike" kern="0" cap="none" spc="0" normalizeH="0" baseline="0" noProof="0" dirty="0">
                <a:ln>
                  <a:noFill/>
                </a:ln>
                <a:solidFill>
                  <a:srgbClr val="2D2D8A"/>
                </a:solidFill>
                <a:effectLst/>
                <a:uLnTx/>
                <a:uFillTx/>
                <a:latin typeface="Arial" panose="020B0604020202020204"/>
                <a:ea typeface="微软雅黑" panose="020B0503020204020204" pitchFamily="34" charset="-122"/>
              </a:rPr>
              <a:t>与时间有关的综合</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blinds(horizontal)">
                                      <p:cBhvr>
                                        <p:cTn id="7" dur="500"/>
                                        <p:tgtEl>
                                          <p:spTgt spid="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
                                            <p:txEl>
                                              <p:pRg st="1" end="1"/>
                                            </p:txEl>
                                          </p:spTgt>
                                        </p:tgtEl>
                                        <p:attrNameLst>
                                          <p:attrName>style.visibility</p:attrName>
                                        </p:attrNameLst>
                                      </p:cBhvr>
                                      <p:to>
                                        <p:strVal val="visible"/>
                                      </p:to>
                                    </p:set>
                                    <p:animEffect transition="in" filter="blinds(horizontal)">
                                      <p:cBhvr>
                                        <p:cTn id="10" dur="500"/>
                                        <p:tgtEl>
                                          <p:spTgt spid="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
                                            <p:txEl>
                                              <p:pRg st="2" end="2"/>
                                            </p:txEl>
                                          </p:spTgt>
                                        </p:tgtEl>
                                        <p:attrNameLst>
                                          <p:attrName>style.visibility</p:attrName>
                                        </p:attrNameLst>
                                      </p:cBhvr>
                                      <p:to>
                                        <p:strVal val="visible"/>
                                      </p:to>
                                    </p:set>
                                    <p:animEffect transition="in" filter="blinds(horizontal)">
                                      <p:cBhvr>
                                        <p:cTn id="13" dur="500"/>
                                        <p:tgtEl>
                                          <p:spTgt spid="5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
                                            <p:txEl>
                                              <p:pRg st="3" end="3"/>
                                            </p:txEl>
                                          </p:spTgt>
                                        </p:tgtEl>
                                        <p:attrNameLst>
                                          <p:attrName>style.visibility</p:attrName>
                                        </p:attrNameLst>
                                      </p:cBhvr>
                                      <p:to>
                                        <p:strVal val="visible"/>
                                      </p:to>
                                    </p:set>
                                    <p:animEffect transition="in" filter="blinds(horizontal)">
                                      <p:cBhvr>
                                        <p:cTn id="16" dur="500"/>
                                        <p:tgtEl>
                                          <p:spTgt spid="5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9">
                                            <p:txEl>
                                              <p:pRg st="4" end="4"/>
                                            </p:txEl>
                                          </p:spTgt>
                                        </p:tgtEl>
                                        <p:attrNameLst>
                                          <p:attrName>style.visibility</p:attrName>
                                        </p:attrNameLst>
                                      </p:cBhvr>
                                      <p:to>
                                        <p:strVal val="visible"/>
                                      </p:to>
                                    </p:set>
                                    <p:animEffect transition="in" filter="blinds(horizontal)">
                                      <p:cBhvr>
                                        <p:cTn id="19" dur="500"/>
                                        <p:tgtEl>
                                          <p:spTgt spid="5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9">
                                            <p:txEl>
                                              <p:pRg st="5" end="5"/>
                                            </p:txEl>
                                          </p:spTgt>
                                        </p:tgtEl>
                                        <p:attrNameLst>
                                          <p:attrName>style.visibility</p:attrName>
                                        </p:attrNameLst>
                                      </p:cBhvr>
                                      <p:to>
                                        <p:strVal val="visible"/>
                                      </p:to>
                                    </p:set>
                                    <p:animEffect transition="in" filter="blinds(horizontal)">
                                      <p:cBhvr>
                                        <p:cTn id="22" dur="500"/>
                                        <p:tgtEl>
                                          <p:spTgt spid="5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9">
                                            <p:txEl>
                                              <p:pRg st="6" end="6"/>
                                            </p:txEl>
                                          </p:spTgt>
                                        </p:tgtEl>
                                        <p:attrNameLst>
                                          <p:attrName>style.visibility</p:attrName>
                                        </p:attrNameLst>
                                      </p:cBhvr>
                                      <p:to>
                                        <p:strVal val="visible"/>
                                      </p:to>
                                    </p:set>
                                    <p:animEffect transition="in" filter="blinds(horizontal)">
                                      <p:cBhvr>
                                        <p:cTn id="25" dur="500"/>
                                        <p:tgtEl>
                                          <p:spTgt spid="5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linds(horizontal)">
                                      <p:cBhvr>
                                        <p:cTn id="2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08" name="标题 3"/>
          <p:cNvSpPr txBox="1"/>
          <p:nvPr/>
        </p:nvSpPr>
        <p:spPr bwMode="auto">
          <a:xfrm>
            <a:off x="20299" y="1069430"/>
            <a:ext cx="807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DW</a:t>
            </a:r>
            <a:r>
              <a:rPr kumimoji="0" lang="zh-CN" altLang="en-US" sz="28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中的数据组织</a:t>
            </a:r>
          </a:p>
        </p:txBody>
      </p:sp>
      <p:sp>
        <p:nvSpPr>
          <p:cNvPr id="109" name="内容占位符 4"/>
          <p:cNvSpPr txBox="1"/>
          <p:nvPr/>
        </p:nvSpPr>
        <p:spPr bwMode="auto">
          <a:xfrm>
            <a:off x="128492" y="1668170"/>
            <a:ext cx="11718719" cy="30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DW</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中的数据以四个基本特征为基础</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分为四个级别：</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早期细节级、当前细节级、轻度综合级、高度综合级。</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源数据经过综合后，首先进入当前细节级，并根据具体需要进行进一步的综合从而进入轻度综合级及至高度综合级。</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老化的数据将进入早期细节级。</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不同的综合级别称之为 </a:t>
            </a:r>
            <a:r>
              <a:rPr kumimoji="0" lang="en-US" altLang="zh-CN" sz="2000" b="0" i="0" u="none" strike="noStrike" kern="0" cap="none" spc="0" normalizeH="0" baseline="0" noProof="0" dirty="0">
                <a:ln>
                  <a:noFill/>
                </a:ln>
                <a:solidFill>
                  <a:srgbClr val="FF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FF0000"/>
                </a:solidFill>
                <a:effectLst/>
                <a:uLnTx/>
                <a:uFillTx/>
                <a:latin typeface="Arial" panose="020B0604020202020204"/>
                <a:ea typeface="黑体" panose="02010609060101010101" pitchFamily="49" charset="-122"/>
              </a:rPr>
              <a:t>粒度</a:t>
            </a:r>
            <a:r>
              <a:rPr kumimoji="0" lang="en-US" altLang="zh-CN" sz="2000" b="0" i="0" u="none" strike="noStrike" kern="0" cap="none" spc="0" normalizeH="0" baseline="0" noProof="0" dirty="0">
                <a:ln>
                  <a:noFill/>
                </a:ln>
                <a:solidFill>
                  <a:srgbClr val="FF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p>
        </p:txBody>
      </p:sp>
      <p:grpSp>
        <p:nvGrpSpPr>
          <p:cNvPr id="111" name="组合 82"/>
          <p:cNvGrpSpPr/>
          <p:nvPr/>
        </p:nvGrpSpPr>
        <p:grpSpPr bwMode="auto">
          <a:xfrm>
            <a:off x="4151888" y="3472873"/>
            <a:ext cx="8040112" cy="2964296"/>
            <a:chOff x="35496" y="2781008"/>
            <a:chExt cx="9036904" cy="3559860"/>
          </a:xfrm>
        </p:grpSpPr>
        <p:grpSp>
          <p:nvGrpSpPr>
            <p:cNvPr id="112" name="组合 76"/>
            <p:cNvGrpSpPr/>
            <p:nvPr/>
          </p:nvGrpSpPr>
          <p:grpSpPr bwMode="auto">
            <a:xfrm>
              <a:off x="370826" y="2924944"/>
              <a:ext cx="3784892" cy="3384376"/>
              <a:chOff x="1378938" y="2924944"/>
              <a:chExt cx="3784892" cy="3384376"/>
            </a:xfrm>
          </p:grpSpPr>
          <p:grpSp>
            <p:nvGrpSpPr>
              <p:cNvPr id="130" name="组合 73"/>
              <p:cNvGrpSpPr/>
              <p:nvPr/>
            </p:nvGrpSpPr>
            <p:grpSpPr bwMode="auto">
              <a:xfrm>
                <a:off x="1378938" y="2924944"/>
                <a:ext cx="1728192" cy="1568338"/>
                <a:chOff x="1378938" y="2924944"/>
                <a:chExt cx="1728192" cy="1568338"/>
              </a:xfrm>
            </p:grpSpPr>
            <p:sp>
              <p:nvSpPr>
                <p:cNvPr id="155" name="圆柱形 154"/>
                <p:cNvSpPr/>
                <p:nvPr/>
              </p:nvSpPr>
              <p:spPr bwMode="auto">
                <a:xfrm>
                  <a:off x="2026192" y="2925499"/>
                  <a:ext cx="433352" cy="468402"/>
                </a:xfrm>
                <a:prstGeom prst="can">
                  <a:avLst/>
                </a:prstGeom>
                <a:gradFill flip="none" rotWithShape="1">
                  <a:gsLst>
                    <a:gs pos="0">
                      <a:srgbClr val="FFCC99"/>
                    </a:gs>
                    <a:gs pos="50000">
                      <a:srgbClr val="FFF9F3"/>
                    </a:gs>
                    <a:gs pos="100000">
                      <a:srgbClr val="FFE3AB"/>
                    </a:gs>
                  </a:gsLst>
                  <a:lin ang="0" scaled="1"/>
                  <a:tileRect/>
                </a:gradFill>
                <a:ln w="9525" cap="flat" cmpd="sng" algn="ctr">
                  <a:solidFill>
                    <a:srgbClr val="6633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56" name="直接连接符 34"/>
                <p:cNvCxnSpPr>
                  <a:cxnSpLocks noChangeShapeType="1"/>
                  <a:stCxn id="155" idx="3"/>
                  <a:endCxn id="157" idx="0"/>
                </p:cNvCxnSpPr>
                <p:nvPr/>
              </p:nvCxnSpPr>
              <p:spPr bwMode="auto">
                <a:xfrm rot="5400000">
                  <a:off x="1921801" y="3714177"/>
                  <a:ext cx="642466" cy="1588"/>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sp>
              <p:nvSpPr>
                <p:cNvPr id="157" name="矩形 156"/>
                <p:cNvSpPr/>
                <p:nvPr/>
              </p:nvSpPr>
              <p:spPr bwMode="auto">
                <a:xfrm>
                  <a:off x="2170642" y="4068719"/>
                  <a:ext cx="144451" cy="142903"/>
                </a:xfrm>
                <a:prstGeom prst="rect">
                  <a:avLst/>
                </a:prstGeom>
                <a:solidFill>
                  <a:srgbClr val="FFFFFF"/>
                </a:solidFill>
                <a:ln w="25400"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58" name="圆柱形 157"/>
                <p:cNvSpPr/>
                <p:nvPr/>
              </p:nvSpPr>
              <p:spPr bwMode="auto">
                <a:xfrm>
                  <a:off x="1378544" y="2925499"/>
                  <a:ext cx="431765" cy="468402"/>
                </a:xfrm>
                <a:prstGeom prst="can">
                  <a:avLst/>
                </a:prstGeom>
                <a:gradFill flip="none" rotWithShape="1">
                  <a:gsLst>
                    <a:gs pos="0">
                      <a:srgbClr val="FFCC99"/>
                    </a:gs>
                    <a:gs pos="50000">
                      <a:srgbClr val="FFF9F3"/>
                    </a:gs>
                    <a:gs pos="100000">
                      <a:srgbClr val="FFE3AB"/>
                    </a:gs>
                  </a:gsLst>
                  <a:lin ang="0" scaled="1"/>
                  <a:tileRect/>
                </a:gradFill>
                <a:ln w="9525" cap="flat" cmpd="sng" algn="ctr">
                  <a:solidFill>
                    <a:srgbClr val="6633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59" name="直接连接符 37"/>
                <p:cNvCxnSpPr>
                  <a:cxnSpLocks noChangeShapeType="1"/>
                  <a:stCxn id="158" idx="3"/>
                  <a:endCxn id="157" idx="1"/>
                </p:cNvCxnSpPr>
                <p:nvPr/>
              </p:nvCxnSpPr>
              <p:spPr bwMode="auto">
                <a:xfrm rot="16200000" flipH="1">
                  <a:off x="1525757" y="3462149"/>
                  <a:ext cx="714474" cy="576064"/>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sp>
              <p:nvSpPr>
                <p:cNvPr id="160" name="圆柱形 159"/>
                <p:cNvSpPr/>
                <p:nvPr/>
              </p:nvSpPr>
              <p:spPr bwMode="auto">
                <a:xfrm>
                  <a:off x="2675426" y="2925499"/>
                  <a:ext cx="431765" cy="468402"/>
                </a:xfrm>
                <a:prstGeom prst="can">
                  <a:avLst/>
                </a:prstGeom>
                <a:gradFill flip="none" rotWithShape="1">
                  <a:gsLst>
                    <a:gs pos="0">
                      <a:srgbClr val="FFCC99"/>
                    </a:gs>
                    <a:gs pos="50000">
                      <a:srgbClr val="FFF9F3"/>
                    </a:gs>
                    <a:gs pos="100000">
                      <a:srgbClr val="FFE3AB"/>
                    </a:gs>
                  </a:gsLst>
                  <a:lin ang="0" scaled="1"/>
                  <a:tileRect/>
                </a:gradFill>
                <a:ln w="9525" cap="flat" cmpd="sng" algn="ctr">
                  <a:solidFill>
                    <a:srgbClr val="6633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61" name="直接连接符 39"/>
                <p:cNvCxnSpPr>
                  <a:cxnSpLocks noChangeShapeType="1"/>
                  <a:stCxn id="160" idx="3"/>
                  <a:endCxn id="157" idx="3"/>
                </p:cNvCxnSpPr>
                <p:nvPr/>
              </p:nvCxnSpPr>
              <p:spPr bwMode="auto">
                <a:xfrm rot="5400000">
                  <a:off x="2245837" y="3462149"/>
                  <a:ext cx="714474" cy="576064"/>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pic>
              <p:nvPicPr>
                <p:cNvPr id="162" name="Picture 7" descr="数据库0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8978" y="3845282"/>
                  <a:ext cx="1008112"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组合 74"/>
              <p:cNvGrpSpPr/>
              <p:nvPr/>
            </p:nvGrpSpPr>
            <p:grpSpPr bwMode="auto">
              <a:xfrm>
                <a:off x="3435638" y="2924944"/>
                <a:ext cx="1728192" cy="1568338"/>
                <a:chOff x="3435638" y="2924944"/>
                <a:chExt cx="1728192" cy="1568338"/>
              </a:xfrm>
            </p:grpSpPr>
            <p:sp>
              <p:nvSpPr>
                <p:cNvPr id="147" name="圆柱形 146"/>
                <p:cNvSpPr/>
                <p:nvPr/>
              </p:nvSpPr>
              <p:spPr bwMode="auto">
                <a:xfrm>
                  <a:off x="3435777" y="2925499"/>
                  <a:ext cx="431765" cy="468402"/>
                </a:xfrm>
                <a:prstGeom prst="can">
                  <a:avLst/>
                </a:prstGeom>
                <a:gradFill flip="none" rotWithShape="1">
                  <a:gsLst>
                    <a:gs pos="0">
                      <a:srgbClr val="FFCC99"/>
                    </a:gs>
                    <a:gs pos="50000">
                      <a:srgbClr val="FFF9F3"/>
                    </a:gs>
                    <a:gs pos="100000">
                      <a:srgbClr val="FFE3AB"/>
                    </a:gs>
                  </a:gsLst>
                  <a:lin ang="0" scaled="1"/>
                  <a:tileRect/>
                </a:gradFill>
                <a:ln w="9525" cap="flat" cmpd="sng" algn="ctr">
                  <a:solidFill>
                    <a:srgbClr val="6633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48" name="圆柱形 147"/>
                <p:cNvSpPr/>
                <p:nvPr/>
              </p:nvSpPr>
              <p:spPr bwMode="auto">
                <a:xfrm>
                  <a:off x="4083425" y="2925499"/>
                  <a:ext cx="433352" cy="468402"/>
                </a:xfrm>
                <a:prstGeom prst="can">
                  <a:avLst/>
                </a:prstGeom>
                <a:gradFill flip="none" rotWithShape="1">
                  <a:gsLst>
                    <a:gs pos="0">
                      <a:srgbClr val="FFCC99"/>
                    </a:gs>
                    <a:gs pos="50000">
                      <a:srgbClr val="FFF9F3"/>
                    </a:gs>
                    <a:gs pos="100000">
                      <a:srgbClr val="FFE3AB"/>
                    </a:gs>
                  </a:gsLst>
                  <a:lin ang="0" scaled="1"/>
                  <a:tileRect/>
                </a:gradFill>
                <a:ln w="9525" cap="flat" cmpd="sng" algn="ctr">
                  <a:solidFill>
                    <a:srgbClr val="6633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49" name="圆柱形 148"/>
                <p:cNvSpPr/>
                <p:nvPr/>
              </p:nvSpPr>
              <p:spPr bwMode="auto">
                <a:xfrm>
                  <a:off x="4732659" y="2925499"/>
                  <a:ext cx="431765" cy="468402"/>
                </a:xfrm>
                <a:prstGeom prst="can">
                  <a:avLst/>
                </a:prstGeom>
                <a:gradFill flip="none" rotWithShape="1">
                  <a:gsLst>
                    <a:gs pos="0">
                      <a:srgbClr val="FFCC99"/>
                    </a:gs>
                    <a:gs pos="50000">
                      <a:srgbClr val="FFF9F3"/>
                    </a:gs>
                    <a:gs pos="100000">
                      <a:srgbClr val="FFE3AB"/>
                    </a:gs>
                  </a:gsLst>
                  <a:lin ang="0" scaled="1"/>
                  <a:tileRect/>
                </a:gradFill>
                <a:ln w="9525" cap="flat" cmpd="sng" algn="ctr">
                  <a:solidFill>
                    <a:srgbClr val="6633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50" name="矩形 149"/>
                <p:cNvSpPr/>
                <p:nvPr/>
              </p:nvSpPr>
              <p:spPr bwMode="auto">
                <a:xfrm>
                  <a:off x="4227875" y="4068719"/>
                  <a:ext cx="144451" cy="142903"/>
                </a:xfrm>
                <a:prstGeom prst="rect">
                  <a:avLst/>
                </a:prstGeom>
                <a:solidFill>
                  <a:srgbClr val="FFFFFF"/>
                </a:solidFill>
                <a:ln w="25400"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51" name="直接连接符 29"/>
                <p:cNvCxnSpPr>
                  <a:cxnSpLocks noChangeShapeType="1"/>
                  <a:stCxn id="148" idx="3"/>
                  <a:endCxn id="150" idx="0"/>
                </p:cNvCxnSpPr>
                <p:nvPr/>
              </p:nvCxnSpPr>
              <p:spPr bwMode="auto">
                <a:xfrm rot="5400000">
                  <a:off x="3978501" y="3714177"/>
                  <a:ext cx="642466" cy="1588"/>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52" name="直接连接符 30"/>
                <p:cNvCxnSpPr>
                  <a:cxnSpLocks noChangeShapeType="1"/>
                  <a:stCxn id="147" idx="3"/>
                  <a:endCxn id="150" idx="1"/>
                </p:cNvCxnSpPr>
                <p:nvPr/>
              </p:nvCxnSpPr>
              <p:spPr bwMode="auto">
                <a:xfrm rot="16200000" flipH="1">
                  <a:off x="3582457" y="3462149"/>
                  <a:ext cx="714474" cy="576064"/>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53" name="直接连接符 31"/>
                <p:cNvCxnSpPr>
                  <a:cxnSpLocks noChangeShapeType="1"/>
                  <a:stCxn id="149" idx="3"/>
                  <a:endCxn id="150" idx="3"/>
                </p:cNvCxnSpPr>
                <p:nvPr/>
              </p:nvCxnSpPr>
              <p:spPr bwMode="auto">
                <a:xfrm rot="5400000">
                  <a:off x="4302537" y="3462149"/>
                  <a:ext cx="714474" cy="576064"/>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pic>
              <p:nvPicPr>
                <p:cNvPr id="154" name="Picture 7" descr="数据库0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5678" y="3845282"/>
                  <a:ext cx="1008112"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2" name="组合 75"/>
              <p:cNvGrpSpPr/>
              <p:nvPr/>
            </p:nvGrpSpPr>
            <p:grpSpPr bwMode="auto">
              <a:xfrm>
                <a:off x="1403648" y="4493282"/>
                <a:ext cx="3744416" cy="1816038"/>
                <a:chOff x="1403648" y="4493282"/>
                <a:chExt cx="3744416" cy="1816038"/>
              </a:xfrm>
            </p:grpSpPr>
            <p:sp>
              <p:nvSpPr>
                <p:cNvPr id="133" name="流程图: 顺序访问存储器 132"/>
                <p:cNvSpPr/>
                <p:nvPr/>
              </p:nvSpPr>
              <p:spPr bwMode="auto">
                <a:xfrm>
                  <a:off x="1403648" y="5805264"/>
                  <a:ext cx="504056" cy="504056"/>
                </a:xfrm>
                <a:prstGeom prst="flowChartMagneticTape">
                  <a:avLst/>
                </a:prstGeom>
                <a:gradFill flip="none" rotWithShape="1">
                  <a:gsLst>
                    <a:gs pos="0">
                      <a:srgbClr val="000000">
                        <a:lumMod val="25000"/>
                        <a:lumOff val="75000"/>
                      </a:srgbClr>
                    </a:gs>
                    <a:gs pos="35000">
                      <a:srgbClr val="000000">
                        <a:lumMod val="10000"/>
                        <a:lumOff val="90000"/>
                      </a:srgbClr>
                    </a:gs>
                    <a:gs pos="100000">
                      <a:srgbClr val="FFFFFF">
                        <a:lumMod val="95000"/>
                      </a:srgbClr>
                    </a:gs>
                  </a:gsLst>
                  <a:path path="circle">
                    <a:fillToRect l="50000" t="50000" r="50000" b="50000"/>
                  </a:path>
                  <a:tileRect/>
                </a:gradFill>
                <a:ln w="9525" cap="flat" cmpd="sng" algn="ctr">
                  <a:solidFill>
                    <a:srgbClr val="000000">
                      <a:lumMod val="50000"/>
                      <a:lumOff val="50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34" name="流程图: 顺序访问存储器 133"/>
                <p:cNvSpPr/>
                <p:nvPr/>
              </p:nvSpPr>
              <p:spPr bwMode="auto">
                <a:xfrm>
                  <a:off x="2227268" y="5805264"/>
                  <a:ext cx="504056" cy="504056"/>
                </a:xfrm>
                <a:prstGeom prst="flowChartMagneticTape">
                  <a:avLst/>
                </a:prstGeom>
                <a:gradFill flip="none" rotWithShape="1">
                  <a:gsLst>
                    <a:gs pos="0">
                      <a:srgbClr val="000000">
                        <a:lumMod val="25000"/>
                        <a:lumOff val="75000"/>
                      </a:srgbClr>
                    </a:gs>
                    <a:gs pos="35000">
                      <a:srgbClr val="000000">
                        <a:lumMod val="10000"/>
                        <a:lumOff val="90000"/>
                      </a:srgbClr>
                    </a:gs>
                    <a:gs pos="100000">
                      <a:srgbClr val="FFFFFF">
                        <a:lumMod val="95000"/>
                      </a:srgbClr>
                    </a:gs>
                  </a:gsLst>
                  <a:path path="circle">
                    <a:fillToRect l="50000" t="50000" r="50000" b="50000"/>
                  </a:path>
                  <a:tileRect/>
                </a:gradFill>
                <a:ln w="9525" cap="flat" cmpd="sng" algn="ctr">
                  <a:solidFill>
                    <a:srgbClr val="000000">
                      <a:lumMod val="50000"/>
                      <a:lumOff val="50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35" name="流程图: 顺序访问存储器 134"/>
                <p:cNvSpPr/>
                <p:nvPr/>
              </p:nvSpPr>
              <p:spPr bwMode="auto">
                <a:xfrm>
                  <a:off x="3003590" y="5805264"/>
                  <a:ext cx="504056" cy="504056"/>
                </a:xfrm>
                <a:prstGeom prst="flowChartMagneticTape">
                  <a:avLst/>
                </a:prstGeom>
                <a:gradFill flip="none" rotWithShape="1">
                  <a:gsLst>
                    <a:gs pos="0">
                      <a:srgbClr val="000000">
                        <a:lumMod val="25000"/>
                        <a:lumOff val="75000"/>
                      </a:srgbClr>
                    </a:gs>
                    <a:gs pos="35000">
                      <a:srgbClr val="000000">
                        <a:lumMod val="10000"/>
                        <a:lumOff val="90000"/>
                      </a:srgbClr>
                    </a:gs>
                    <a:gs pos="100000">
                      <a:srgbClr val="FFFFFF">
                        <a:lumMod val="95000"/>
                      </a:srgbClr>
                    </a:gs>
                  </a:gsLst>
                  <a:path path="circle">
                    <a:fillToRect l="50000" t="50000" r="50000" b="50000"/>
                  </a:path>
                  <a:tileRect/>
                </a:gradFill>
                <a:ln w="9525" cap="flat" cmpd="sng" algn="ctr">
                  <a:solidFill>
                    <a:srgbClr val="000000">
                      <a:lumMod val="50000"/>
                      <a:lumOff val="50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36" name="流程图: 顺序访问存储器 135"/>
                <p:cNvSpPr/>
                <p:nvPr/>
              </p:nvSpPr>
              <p:spPr bwMode="auto">
                <a:xfrm>
                  <a:off x="3820388" y="5805264"/>
                  <a:ext cx="504056" cy="504056"/>
                </a:xfrm>
                <a:prstGeom prst="flowChartMagneticTape">
                  <a:avLst/>
                </a:prstGeom>
                <a:gradFill flip="none" rotWithShape="1">
                  <a:gsLst>
                    <a:gs pos="0">
                      <a:srgbClr val="000000">
                        <a:lumMod val="25000"/>
                        <a:lumOff val="75000"/>
                      </a:srgbClr>
                    </a:gs>
                    <a:gs pos="35000">
                      <a:srgbClr val="000000">
                        <a:lumMod val="10000"/>
                        <a:lumOff val="90000"/>
                      </a:srgbClr>
                    </a:gs>
                    <a:gs pos="100000">
                      <a:srgbClr val="FFFFFF">
                        <a:lumMod val="95000"/>
                      </a:srgbClr>
                    </a:gs>
                  </a:gsLst>
                  <a:path path="circle">
                    <a:fillToRect l="50000" t="50000" r="50000" b="50000"/>
                  </a:path>
                  <a:tileRect/>
                </a:gradFill>
                <a:ln w="9525" cap="flat" cmpd="sng" algn="ctr">
                  <a:solidFill>
                    <a:srgbClr val="000000">
                      <a:lumMod val="50000"/>
                      <a:lumOff val="50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37" name="流程图: 顺序访问存储器 136"/>
                <p:cNvSpPr/>
                <p:nvPr/>
              </p:nvSpPr>
              <p:spPr bwMode="auto">
                <a:xfrm>
                  <a:off x="4644008" y="5805264"/>
                  <a:ext cx="504056" cy="504056"/>
                </a:xfrm>
                <a:prstGeom prst="flowChartMagneticTape">
                  <a:avLst/>
                </a:prstGeom>
                <a:gradFill flip="none" rotWithShape="1">
                  <a:gsLst>
                    <a:gs pos="0">
                      <a:srgbClr val="000000">
                        <a:lumMod val="25000"/>
                        <a:lumOff val="75000"/>
                      </a:srgbClr>
                    </a:gs>
                    <a:gs pos="35000">
                      <a:srgbClr val="000000">
                        <a:lumMod val="10000"/>
                        <a:lumOff val="90000"/>
                      </a:srgbClr>
                    </a:gs>
                    <a:gs pos="100000">
                      <a:srgbClr val="FFFFFF">
                        <a:lumMod val="95000"/>
                      </a:srgbClr>
                    </a:gs>
                  </a:gsLst>
                  <a:path path="circle">
                    <a:fillToRect l="50000" t="50000" r="50000" b="50000"/>
                  </a:path>
                  <a:tileRect/>
                </a:gradFill>
                <a:ln w="9525" cap="flat" cmpd="sng" algn="ctr">
                  <a:solidFill>
                    <a:srgbClr val="000000">
                      <a:lumMod val="50000"/>
                      <a:lumOff val="50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38" name="直接连接符 14"/>
                <p:cNvCxnSpPr>
                  <a:cxnSpLocks noChangeShapeType="1"/>
                  <a:stCxn id="145" idx="2"/>
                </p:cNvCxnSpPr>
                <p:nvPr/>
              </p:nvCxnSpPr>
              <p:spPr bwMode="auto">
                <a:xfrm rot="16200000" flipH="1">
                  <a:off x="2959703" y="5509349"/>
                  <a:ext cx="576064" cy="15766"/>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39" name="直接连接符 15"/>
                <p:cNvCxnSpPr>
                  <a:cxnSpLocks noChangeShapeType="1"/>
                  <a:endCxn id="145" idx="2"/>
                </p:cNvCxnSpPr>
                <p:nvPr/>
              </p:nvCxnSpPr>
              <p:spPr bwMode="auto">
                <a:xfrm rot="5400000" flipH="1" flipV="1">
                  <a:off x="2571542" y="5136954"/>
                  <a:ext cx="576064" cy="760556"/>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40" name="直接连接符 16"/>
                <p:cNvCxnSpPr>
                  <a:cxnSpLocks noChangeShapeType="1"/>
                  <a:endCxn id="145" idx="2"/>
                </p:cNvCxnSpPr>
                <p:nvPr/>
              </p:nvCxnSpPr>
              <p:spPr bwMode="auto">
                <a:xfrm rot="16200000" flipV="1">
                  <a:off x="3368102" y="5100950"/>
                  <a:ext cx="576064" cy="832564"/>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41" name="直接连接符 17"/>
                <p:cNvCxnSpPr>
                  <a:cxnSpLocks noChangeShapeType="1"/>
                  <a:endCxn id="145" idx="3"/>
                </p:cNvCxnSpPr>
                <p:nvPr/>
              </p:nvCxnSpPr>
              <p:spPr bwMode="auto">
                <a:xfrm rot="16200000" flipV="1">
                  <a:off x="3779912" y="4689140"/>
                  <a:ext cx="684076" cy="1548172"/>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42" name="直接连接符 18"/>
                <p:cNvCxnSpPr>
                  <a:cxnSpLocks noChangeShapeType="1"/>
                  <a:endCxn id="145" idx="1"/>
                </p:cNvCxnSpPr>
                <p:nvPr/>
              </p:nvCxnSpPr>
              <p:spPr bwMode="auto">
                <a:xfrm rot="5400000" flipH="1" flipV="1">
                  <a:off x="2051720" y="4725144"/>
                  <a:ext cx="684076" cy="1476164"/>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43" name="直接连接符 19"/>
                <p:cNvCxnSpPr>
                  <a:cxnSpLocks noChangeShapeType="1"/>
                  <a:endCxn id="145" idx="1"/>
                </p:cNvCxnSpPr>
                <p:nvPr/>
              </p:nvCxnSpPr>
              <p:spPr bwMode="auto">
                <a:xfrm rot="16200000" flipH="1">
                  <a:off x="2373484" y="4362832"/>
                  <a:ext cx="627906" cy="888806"/>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cxnSp>
              <p:nvCxnSpPr>
                <p:cNvPr id="144" name="直接连接符 20"/>
                <p:cNvCxnSpPr>
                  <a:cxnSpLocks noChangeShapeType="1"/>
                  <a:endCxn id="145" idx="3"/>
                </p:cNvCxnSpPr>
                <p:nvPr/>
              </p:nvCxnSpPr>
              <p:spPr bwMode="auto">
                <a:xfrm rot="5400000">
                  <a:off x="3509846" y="4331300"/>
                  <a:ext cx="627906" cy="951870"/>
                </a:xfrm>
                <a:prstGeom prst="line">
                  <a:avLst/>
                </a:prstGeom>
                <a:noFill/>
                <a:ln w="28575" algn="ctr">
                  <a:solidFill>
                    <a:srgbClr val="000000"/>
                  </a:solidFill>
                  <a:miter lim="800000"/>
                </a:ln>
                <a:extLst>
                  <a:ext uri="{909E8E84-426E-40DD-AFC4-6F175D3DCCD1}">
                    <a14:hiddenFill xmlns:a14="http://schemas.microsoft.com/office/drawing/2010/main">
                      <a:noFill/>
                    </a14:hiddenFill>
                  </a:ext>
                </a:extLst>
              </p:spPr>
            </p:cxnSp>
            <p:sp>
              <p:nvSpPr>
                <p:cNvPr id="145" name="矩形 144"/>
                <p:cNvSpPr/>
                <p:nvPr/>
              </p:nvSpPr>
              <p:spPr bwMode="auto">
                <a:xfrm>
                  <a:off x="3132589" y="5013463"/>
                  <a:ext cx="215882" cy="215941"/>
                </a:xfrm>
                <a:prstGeom prst="rect">
                  <a:avLst/>
                </a:prstGeom>
                <a:solidFill>
                  <a:srgbClr val="FFFFFF"/>
                </a:solidFill>
                <a:ln w="25400"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146" name="Picture 6" descr="数据库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5954" y="4653136"/>
                  <a:ext cx="244827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13" name="组合 65"/>
            <p:cNvGrpSpPr/>
            <p:nvPr/>
          </p:nvGrpSpPr>
          <p:grpSpPr bwMode="auto">
            <a:xfrm>
              <a:off x="4211960" y="2781008"/>
              <a:ext cx="3775948" cy="720000"/>
              <a:chOff x="5220072" y="2772080"/>
              <a:chExt cx="3775948" cy="720000"/>
            </a:xfrm>
          </p:grpSpPr>
          <p:sp>
            <p:nvSpPr>
              <p:cNvPr id="128" name="圆角矩形 127"/>
              <p:cNvSpPr/>
              <p:nvPr/>
            </p:nvSpPr>
            <p:spPr bwMode="auto">
              <a:xfrm>
                <a:off x="6980376" y="2772080"/>
                <a:ext cx="2015961" cy="719277"/>
              </a:xfrm>
              <a:prstGeom prst="roundRect">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810000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1995~2010</a:t>
                </a: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年</a:t>
                </a:r>
                <a:endPar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月销售表</a:t>
                </a:r>
              </a:p>
            </p:txBody>
          </p:sp>
          <p:sp>
            <p:nvSpPr>
              <p:cNvPr id="129" name="左箭头标注 128"/>
              <p:cNvSpPr/>
              <p:nvPr/>
            </p:nvSpPr>
            <p:spPr bwMode="auto">
              <a:xfrm>
                <a:off x="5219982" y="2935625"/>
                <a:ext cx="1763569" cy="473166"/>
              </a:xfrm>
              <a:prstGeom prst="leftArrowCallout">
                <a:avLst>
                  <a:gd name="adj1" fmla="val 25000"/>
                  <a:gd name="adj2" fmla="val 25000"/>
                  <a:gd name="adj3" fmla="val 25000"/>
                  <a:gd name="adj4" fmla="val 86929"/>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高度</a:t>
                </a: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综合级</a:t>
                </a:r>
              </a:p>
            </p:txBody>
          </p:sp>
        </p:grpSp>
        <p:grpSp>
          <p:nvGrpSpPr>
            <p:cNvPr id="114" name="组合 66"/>
            <p:cNvGrpSpPr/>
            <p:nvPr/>
          </p:nvGrpSpPr>
          <p:grpSpPr bwMode="auto">
            <a:xfrm>
              <a:off x="4211960" y="3727628"/>
              <a:ext cx="3775948" cy="720000"/>
              <a:chOff x="5220072" y="3717128"/>
              <a:chExt cx="3775948" cy="720000"/>
            </a:xfrm>
          </p:grpSpPr>
          <p:sp>
            <p:nvSpPr>
              <p:cNvPr id="126" name="左箭头标注 125"/>
              <p:cNvSpPr/>
              <p:nvPr/>
            </p:nvSpPr>
            <p:spPr bwMode="auto">
              <a:xfrm>
                <a:off x="5219982" y="3881972"/>
                <a:ext cx="1763569" cy="471579"/>
              </a:xfrm>
              <a:prstGeom prst="leftArrowCallout">
                <a:avLst>
                  <a:gd name="adj1" fmla="val 25000"/>
                  <a:gd name="adj2" fmla="val 25000"/>
                  <a:gd name="adj3" fmla="val 25000"/>
                  <a:gd name="adj4" fmla="val 86929"/>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轻度</a:t>
                </a: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综合级</a:t>
                </a:r>
              </a:p>
            </p:txBody>
          </p:sp>
          <p:sp>
            <p:nvSpPr>
              <p:cNvPr id="127" name="圆角矩形 126"/>
              <p:cNvSpPr/>
              <p:nvPr/>
            </p:nvSpPr>
            <p:spPr bwMode="auto">
              <a:xfrm>
                <a:off x="6980376" y="3716840"/>
                <a:ext cx="2015961" cy="720864"/>
              </a:xfrm>
              <a:prstGeom prst="roundRect">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810000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2000~2010</a:t>
                </a: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年</a:t>
                </a:r>
                <a:endPar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周销售表</a:t>
                </a:r>
              </a:p>
            </p:txBody>
          </p:sp>
        </p:grpSp>
        <p:grpSp>
          <p:nvGrpSpPr>
            <p:cNvPr id="115" name="组合 67"/>
            <p:cNvGrpSpPr/>
            <p:nvPr/>
          </p:nvGrpSpPr>
          <p:grpSpPr bwMode="auto">
            <a:xfrm>
              <a:off x="4247768" y="4674248"/>
              <a:ext cx="3740140" cy="720000"/>
              <a:chOff x="5255880" y="4684764"/>
              <a:chExt cx="3740140" cy="720000"/>
            </a:xfrm>
          </p:grpSpPr>
          <p:sp>
            <p:nvSpPr>
              <p:cNvPr id="124" name="左箭头标注 123"/>
              <p:cNvSpPr/>
              <p:nvPr/>
            </p:nvSpPr>
            <p:spPr bwMode="auto">
              <a:xfrm>
                <a:off x="5256491" y="4849320"/>
                <a:ext cx="1728647" cy="471579"/>
              </a:xfrm>
              <a:prstGeom prst="leftArrowCallout">
                <a:avLst>
                  <a:gd name="adj1" fmla="val 25000"/>
                  <a:gd name="adj2" fmla="val 25000"/>
                  <a:gd name="adj3" fmla="val 25000"/>
                  <a:gd name="adj4" fmla="val 86929"/>
                </a:avLst>
              </a:prstGeom>
              <a:gradFill flip="none" rotWithShape="1">
                <a:gsLst>
                  <a:gs pos="0">
                    <a:srgbClr val="BBE0E3">
                      <a:tint val="50000"/>
                      <a:satMod val="300000"/>
                    </a:srgbClr>
                  </a:gs>
                  <a:gs pos="35000">
                    <a:srgbClr val="BBE0E3">
                      <a:tint val="37000"/>
                      <a:satMod val="300000"/>
                    </a:srgbClr>
                  </a:gs>
                  <a:gs pos="100000">
                    <a:srgbClr val="BBE0E3">
                      <a:tint val="15000"/>
                      <a:satMod val="350000"/>
                    </a:srgbClr>
                  </a:gs>
                </a:gsLst>
                <a:lin ang="0" scaled="1"/>
                <a:tileRect/>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当前细节级</a:t>
                </a:r>
              </a:p>
            </p:txBody>
          </p:sp>
          <p:sp>
            <p:nvSpPr>
              <p:cNvPr id="125" name="圆角矩形 124"/>
              <p:cNvSpPr/>
              <p:nvPr/>
            </p:nvSpPr>
            <p:spPr bwMode="auto">
              <a:xfrm>
                <a:off x="6980376" y="4684188"/>
                <a:ext cx="2015961" cy="720864"/>
              </a:xfrm>
              <a:prstGeom prst="roundRect">
                <a:avLst/>
              </a:prstGeom>
              <a:gradFill flip="none" rotWithShape="1">
                <a:gsLst>
                  <a:gs pos="0">
                    <a:srgbClr val="BBE0E3">
                      <a:tint val="50000"/>
                      <a:satMod val="300000"/>
                    </a:srgbClr>
                  </a:gs>
                  <a:gs pos="35000">
                    <a:srgbClr val="BBE0E3">
                      <a:tint val="37000"/>
                      <a:satMod val="300000"/>
                    </a:srgbClr>
                  </a:gs>
                  <a:gs pos="100000">
                    <a:srgbClr val="BBE0E3">
                      <a:tint val="15000"/>
                      <a:satMod val="350000"/>
                    </a:srgbClr>
                  </a:gs>
                </a:gsLst>
                <a:lin ang="8100000" scaled="1"/>
                <a:tileRect/>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2000~2010</a:t>
                </a: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年</a:t>
                </a:r>
                <a:endPar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销售情况表</a:t>
                </a:r>
              </a:p>
            </p:txBody>
          </p:sp>
        </p:grpSp>
        <p:grpSp>
          <p:nvGrpSpPr>
            <p:cNvPr id="116" name="组合 68"/>
            <p:cNvGrpSpPr/>
            <p:nvPr/>
          </p:nvGrpSpPr>
          <p:grpSpPr bwMode="auto">
            <a:xfrm>
              <a:off x="4247768" y="5620868"/>
              <a:ext cx="3740140" cy="720000"/>
              <a:chOff x="5255880" y="5620868"/>
              <a:chExt cx="3740140" cy="720000"/>
            </a:xfrm>
          </p:grpSpPr>
          <p:sp>
            <p:nvSpPr>
              <p:cNvPr id="122" name="左箭头标注 121"/>
              <p:cNvSpPr/>
              <p:nvPr/>
            </p:nvSpPr>
            <p:spPr bwMode="auto">
              <a:xfrm>
                <a:off x="5256491" y="5785136"/>
                <a:ext cx="1728647" cy="473166"/>
              </a:xfrm>
              <a:prstGeom prst="leftArrowCallout">
                <a:avLst>
                  <a:gd name="adj1" fmla="val 25000"/>
                  <a:gd name="adj2" fmla="val 25000"/>
                  <a:gd name="adj3" fmla="val 25000"/>
                  <a:gd name="adj4" fmla="val 86929"/>
                </a:avLst>
              </a:prstGeom>
              <a:gradFill flip="none" rotWithShape="1">
                <a:gsLst>
                  <a:gs pos="0">
                    <a:srgbClr val="BBE0E3">
                      <a:tint val="50000"/>
                      <a:satMod val="300000"/>
                    </a:srgbClr>
                  </a:gs>
                  <a:gs pos="35000">
                    <a:srgbClr val="BBE0E3">
                      <a:tint val="37000"/>
                      <a:satMod val="300000"/>
                    </a:srgbClr>
                  </a:gs>
                  <a:gs pos="100000">
                    <a:srgbClr val="BBE0E3">
                      <a:tint val="15000"/>
                      <a:satMod val="350000"/>
                    </a:srgbClr>
                  </a:gs>
                </a:gsLst>
                <a:lin ang="0" scaled="1"/>
                <a:tileRect/>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早期细节级</a:t>
                </a:r>
              </a:p>
            </p:txBody>
          </p:sp>
          <p:sp>
            <p:nvSpPr>
              <p:cNvPr id="123" name="圆角矩形 122"/>
              <p:cNvSpPr/>
              <p:nvPr/>
            </p:nvSpPr>
            <p:spPr bwMode="auto">
              <a:xfrm>
                <a:off x="6980376" y="5621592"/>
                <a:ext cx="2015961" cy="719276"/>
              </a:xfrm>
              <a:prstGeom prst="roundRect">
                <a:avLst/>
              </a:prstGeom>
              <a:gradFill flip="none" rotWithShape="1">
                <a:gsLst>
                  <a:gs pos="0">
                    <a:srgbClr val="BBE0E3">
                      <a:tint val="50000"/>
                      <a:satMod val="300000"/>
                    </a:srgbClr>
                  </a:gs>
                  <a:gs pos="35000">
                    <a:srgbClr val="BBE0E3">
                      <a:tint val="37000"/>
                      <a:satMod val="300000"/>
                    </a:srgbClr>
                  </a:gs>
                  <a:gs pos="100000">
                    <a:srgbClr val="BBE0E3">
                      <a:tint val="15000"/>
                      <a:satMod val="350000"/>
                    </a:srgbClr>
                  </a:gs>
                </a:gsLst>
                <a:lin ang="13500000" scaled="1"/>
                <a:tileRect/>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1991~2000</a:t>
                </a: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年</a:t>
                </a:r>
                <a:endParaRPr kumimoji="0" lang="en-US" altLang="zh-CN"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销售明细表</a:t>
                </a:r>
              </a:p>
            </p:txBody>
          </p:sp>
        </p:grpSp>
        <p:sp>
          <p:nvSpPr>
            <p:cNvPr id="117" name="对角圆角矩形 116"/>
            <p:cNvSpPr/>
            <p:nvPr/>
          </p:nvSpPr>
          <p:spPr bwMode="auto">
            <a:xfrm>
              <a:off x="35496" y="4005207"/>
              <a:ext cx="647647" cy="1295649"/>
            </a:xfrm>
            <a:prstGeom prst="round2DiagRect">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元数据</a:t>
              </a:r>
            </a:p>
          </p:txBody>
        </p:sp>
        <p:sp>
          <p:nvSpPr>
            <p:cNvPr id="118" name="AutoShape 48"/>
            <p:cNvSpPr/>
            <p:nvPr/>
          </p:nvSpPr>
          <p:spPr bwMode="auto">
            <a:xfrm>
              <a:off x="8028384" y="4941168"/>
              <a:ext cx="216024" cy="1080120"/>
            </a:xfrm>
            <a:prstGeom prst="rightBrace">
              <a:avLst>
                <a:gd name="adj1" fmla="val 112500"/>
                <a:gd name="adj2" fmla="val 50000"/>
              </a:avLst>
            </a:prstGeom>
            <a:noFill/>
            <a:ln w="5715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TextBox 79"/>
            <p:cNvSpPr txBox="1">
              <a:spLocks noChangeArrowheads="1"/>
            </p:cNvSpPr>
            <p:nvPr/>
          </p:nvSpPr>
          <p:spPr bwMode="auto">
            <a:xfrm>
              <a:off x="8172400" y="5085184"/>
              <a:ext cx="9000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详细</a:t>
              </a:r>
              <a:endPar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黑体" panose="02010609060101010101" pitchFamily="49" charset="-122"/>
                </a:rPr>
                <a:t>数据</a:t>
              </a:r>
            </a:p>
          </p:txBody>
        </p:sp>
        <p:sp>
          <p:nvSpPr>
            <p:cNvPr id="120" name="AutoShape 48"/>
            <p:cNvSpPr/>
            <p:nvPr/>
          </p:nvSpPr>
          <p:spPr bwMode="auto">
            <a:xfrm>
              <a:off x="8027910" y="3068401"/>
              <a:ext cx="215882" cy="1081295"/>
            </a:xfrm>
            <a:prstGeom prst="rightBrace">
              <a:avLst>
                <a:gd name="adj1" fmla="val 112500"/>
                <a:gd name="adj2" fmla="val 50000"/>
              </a:avLst>
            </a:prstGeom>
            <a:noFill/>
            <a:ln w="57150">
              <a:solidFill>
                <a:srgbClr val="2D2D8A"/>
              </a:solidFill>
              <a:rou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a:ln>
                  <a:noFill/>
                </a:ln>
                <a:solidFill>
                  <a:srgbClr val="2D2D8A"/>
                </a:solidFill>
                <a:effectLst/>
                <a:uLnTx/>
                <a:uFillTx/>
                <a:latin typeface="Arial" panose="020B0604020202020204" pitchFamily="34" charset="0"/>
                <a:ea typeface="宋体" panose="02010600030101010101" pitchFamily="2" charset="-122"/>
              </a:endParaRPr>
            </a:p>
          </p:txBody>
        </p:sp>
        <p:sp>
          <p:nvSpPr>
            <p:cNvPr id="121" name="TextBox 81"/>
            <p:cNvSpPr txBox="1"/>
            <p:nvPr/>
          </p:nvSpPr>
          <p:spPr>
            <a:xfrm>
              <a:off x="8172360" y="3212891"/>
              <a:ext cx="900040" cy="863766"/>
            </a:xfrm>
            <a:prstGeom prst="rect">
              <a:avLst/>
            </a:prstGeom>
            <a:noFill/>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2D2D8A"/>
                  </a:solidFill>
                  <a:effectLst/>
                  <a:uLnTx/>
                  <a:uFillTx/>
                  <a:latin typeface="Arial" panose="020B0604020202020204" pitchFamily="34" charset="0"/>
                  <a:ea typeface="黑体" panose="02010609060101010101" pitchFamily="49" charset="-122"/>
                </a:rPr>
                <a:t>汇总</a:t>
              </a:r>
              <a:endParaRPr kumimoji="0" lang="en-US" altLang="zh-CN" sz="2000" b="1" i="0" u="none" strike="noStrike" kern="0" cap="none" spc="0" normalizeH="0" baseline="0" noProof="0" dirty="0">
                <a:ln>
                  <a:noFill/>
                </a:ln>
                <a:solidFill>
                  <a:srgbClr val="2D2D8A"/>
                </a:solidFill>
                <a:effectLst/>
                <a:uLnTx/>
                <a:uFillTx/>
                <a:latin typeface="Arial" panose="020B0604020202020204" pitchFamily="34" charset="0"/>
                <a:ea typeface="黑体" panose="02010609060101010101" pitchFamily="49"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2D2D8A"/>
                  </a:solidFill>
                  <a:effectLst/>
                  <a:uLnTx/>
                  <a:uFillTx/>
                  <a:latin typeface="Arial" panose="020B0604020202020204" pitchFamily="34" charset="0"/>
                  <a:ea typeface="黑体" panose="02010609060101010101" pitchFamily="49" charset="-122"/>
                </a:rPr>
                <a:t>数据</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75" name="标题 6"/>
          <p:cNvSpPr txBox="1"/>
          <p:nvPr/>
        </p:nvSpPr>
        <p:spPr bwMode="auto">
          <a:xfrm>
            <a:off x="83128" y="998209"/>
            <a:ext cx="8077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数据粒度</a:t>
            </a:r>
          </a:p>
        </p:txBody>
      </p:sp>
      <p:sp>
        <p:nvSpPr>
          <p:cNvPr id="76" name="内容占位符 5"/>
          <p:cNvSpPr txBox="1"/>
          <p:nvPr/>
        </p:nvSpPr>
        <p:spPr bwMode="auto">
          <a:xfrm>
            <a:off x="2247247" y="1123082"/>
            <a:ext cx="9011882" cy="235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粒度问题是设计数据仓库的一个最重要方面。</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粒度</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数据仓库中保存数据的细化或综合程度的级别。</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细化程度越高</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粒度越小</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粒度越高</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所能回答查询的能力越低。</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注意</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粒度划分的决定性因素不是总数据量</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而是总的记录数。</a:t>
            </a:r>
          </a:p>
        </p:txBody>
      </p:sp>
      <p:grpSp>
        <p:nvGrpSpPr>
          <p:cNvPr id="77" name="组合 22"/>
          <p:cNvGrpSpPr/>
          <p:nvPr/>
        </p:nvGrpSpPr>
        <p:grpSpPr bwMode="auto">
          <a:xfrm>
            <a:off x="1995054" y="3269672"/>
            <a:ext cx="8330912" cy="3274290"/>
            <a:chOff x="40476" y="2236396"/>
            <a:chExt cx="9031516" cy="4288948"/>
          </a:xfrm>
        </p:grpSpPr>
        <p:sp>
          <p:nvSpPr>
            <p:cNvPr id="78" name="矩形标注 77"/>
            <p:cNvSpPr/>
            <p:nvPr/>
          </p:nvSpPr>
          <p:spPr bwMode="auto">
            <a:xfrm>
              <a:off x="40476" y="4797696"/>
              <a:ext cx="1403139" cy="1511692"/>
            </a:xfrm>
            <a:prstGeom prst="wedgeRectCallout">
              <a:avLst>
                <a:gd name="adj1" fmla="val 53381"/>
                <a:gd name="adj2" fmla="val -70801"/>
              </a:avLst>
            </a:prstGeom>
            <a:solidFill>
              <a:srgbClr val="FFFFFF"/>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每月一个顾客存</a:t>
              </a:r>
              <a:r>
                <a:rPr kumimoji="0" lang="en-US" altLang="zh-CN"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2000</a:t>
              </a:r>
              <a:r>
                <a:rPr kumimoji="0" lang="zh-CN" altLang="en-US"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条</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记录平均需要</a:t>
              </a:r>
              <a:r>
                <a:rPr kumimoji="0" lang="en-US" altLang="zh-CN"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45,000</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个</a:t>
              </a:r>
              <a:r>
                <a:rPr kumimoji="0" lang="zh-CN" altLang="en-US"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字节</a:t>
              </a:r>
            </a:p>
          </p:txBody>
        </p:sp>
        <p:sp>
          <p:nvSpPr>
            <p:cNvPr id="79" name="矩形标注 78"/>
            <p:cNvSpPr/>
            <p:nvPr/>
          </p:nvSpPr>
          <p:spPr bwMode="auto">
            <a:xfrm>
              <a:off x="7811707" y="4581741"/>
              <a:ext cx="1260285" cy="1727648"/>
            </a:xfrm>
            <a:prstGeom prst="wedgeRectCallout">
              <a:avLst>
                <a:gd name="adj1" fmla="val -58211"/>
                <a:gd name="adj2" fmla="val -62970"/>
              </a:avLst>
            </a:prstGeom>
            <a:solidFill>
              <a:srgbClr val="FFFFFF"/>
            </a:solidFill>
            <a:ln w="9525" cap="flat" cmpd="sng" algn="ctr">
              <a:solidFill>
                <a:srgbClr val="2D2D8A"/>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一个顾客</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一个月：</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存</a:t>
              </a:r>
              <a:r>
                <a:rPr kumimoji="0" lang="en-US" altLang="zh-CN"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1</a:t>
              </a:r>
              <a:r>
                <a:rPr kumimoji="0" lang="zh-CN" altLang="en-US"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条</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记录需要</a:t>
              </a:r>
              <a:r>
                <a:rPr kumimoji="0" lang="en-US" altLang="zh-CN"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200</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个</a:t>
              </a:r>
              <a:r>
                <a:rPr kumimoji="0" lang="zh-CN" altLang="en-US" sz="1600" b="1" i="0" u="none" strike="noStrike" kern="0" cap="none" spc="0" normalizeH="0" baseline="0" noProof="0" dirty="0">
                  <a:ln>
                    <a:noFill/>
                  </a:ln>
                  <a:solidFill>
                    <a:srgbClr val="2D2D8A"/>
                  </a:solidFill>
                  <a:effectLst/>
                  <a:uLnTx/>
                  <a:uFillTx/>
                  <a:latin typeface="Arial" panose="020B0604020202020204"/>
                  <a:ea typeface="宋体" panose="02010600030101010101" pitchFamily="2" charset="-122"/>
                  <a:cs typeface="+mn-cs"/>
                </a:rPr>
                <a:t>字节</a:t>
              </a:r>
            </a:p>
          </p:txBody>
        </p:sp>
        <p:grpSp>
          <p:nvGrpSpPr>
            <p:cNvPr id="80" name="组合 16"/>
            <p:cNvGrpSpPr/>
            <p:nvPr/>
          </p:nvGrpSpPr>
          <p:grpSpPr bwMode="auto">
            <a:xfrm>
              <a:off x="1475656" y="2236396"/>
              <a:ext cx="2808312" cy="4288948"/>
              <a:chOff x="611560" y="2164388"/>
              <a:chExt cx="2808312" cy="4288948"/>
            </a:xfrm>
          </p:grpSpPr>
          <p:sp>
            <p:nvSpPr>
              <p:cNvPr id="87" name="流程图: 文档 86"/>
              <p:cNvSpPr/>
              <p:nvPr/>
            </p:nvSpPr>
            <p:spPr bwMode="auto">
              <a:xfrm>
                <a:off x="611264" y="3285453"/>
                <a:ext cx="2807865" cy="3167883"/>
              </a:xfrm>
              <a:prstGeom prst="flowChartDocument">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张三丰电话记录</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3"/>
                  </a:buBlip>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12</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日 下午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6:01~6:12 </a:t>
                </a:r>
              </a:p>
              <a:p>
                <a:pPr marL="268605" marR="0" lvl="2" indent="0" defTabSz="914400" eaLnBrk="1" fontAlgn="base" latinLnBrk="0" hangingPunct="1">
                  <a:lnSpc>
                    <a:spcPct val="100000"/>
                  </a:lnSpc>
                  <a:spcBef>
                    <a:spcPct val="0"/>
                  </a:spcBef>
                  <a:spcAft>
                    <a:spcPct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415-566-9982 </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接线员帮助</a:t>
                </a:r>
                <a:endPar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3"/>
                  </a:buBlip>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12</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日 下午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6:15~6:22 </a:t>
                </a:r>
              </a:p>
              <a:p>
                <a:pPr marL="268605" marR="0" lvl="2" indent="0" defTabSz="914400" eaLnBrk="1" fontAlgn="base" latinLnBrk="0" hangingPunct="1">
                  <a:lnSpc>
                    <a:spcPct val="100000"/>
                  </a:lnSpc>
                  <a:spcBef>
                    <a:spcPct val="0"/>
                  </a:spcBef>
                  <a:spcAft>
                    <a:spcPct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415-334-8847 </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长途</a:t>
                </a:r>
              </a:p>
              <a:p>
                <a:pPr marL="268605" marR="0" lvl="1" indent="-173355" defTabSz="914400" eaLnBrk="1" fontAlgn="base" latinLnBrk="0" hangingPunct="1">
                  <a:lnSpc>
                    <a:spcPct val="100000"/>
                  </a:lnSpc>
                  <a:spcBef>
                    <a:spcPct val="0"/>
                  </a:spcBef>
                  <a:spcAft>
                    <a:spcPct val="0"/>
                  </a:spcAft>
                  <a:buClrTx/>
                  <a:buSzTx/>
                  <a:buFontTx/>
                  <a:buBlip>
                    <a:blip r:embed="rId3"/>
                  </a:buBlip>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12</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日 下午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6:30~6:42</a:t>
                </a:r>
              </a:p>
              <a:p>
                <a:pPr marL="268605" marR="0" lvl="2" indent="0" defTabSz="914400" eaLnBrk="1" fontAlgn="base" latinLnBrk="0" hangingPunct="1">
                  <a:lnSpc>
                    <a:spcPct val="100000"/>
                  </a:lnSpc>
                  <a:spcBef>
                    <a:spcPct val="0"/>
                  </a:spcBef>
                  <a:spcAft>
                    <a:spcPct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408-223-7745</a:t>
                </a:r>
              </a:p>
              <a:p>
                <a:pPr marL="268605" marR="0" lvl="1" indent="-173355" defTabSz="914400" eaLnBrk="1" fontAlgn="base" latinLnBrk="0" hangingPunct="1">
                  <a:lnSpc>
                    <a:spcPct val="100000"/>
                  </a:lnSpc>
                  <a:spcBef>
                    <a:spcPct val="0"/>
                  </a:spcBef>
                  <a:spcAft>
                    <a:spcPct val="0"/>
                  </a:spcAft>
                  <a:buClrTx/>
                  <a:buSzTx/>
                  <a:buFontTx/>
                  <a:buBlip>
                    <a:blip r:embed="rId3"/>
                  </a:buBlip>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13</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日 上午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9:11~9:38</a:t>
                </a:r>
              </a:p>
              <a:p>
                <a:pPr marL="268605" marR="0" lvl="2" indent="0" defTabSz="914400" eaLnBrk="1" fontAlgn="base" latinLnBrk="0" hangingPunct="1">
                  <a:lnSpc>
                    <a:spcPct val="100000"/>
                  </a:lnSpc>
                  <a:spcBef>
                    <a:spcPct val="0"/>
                  </a:spcBef>
                  <a:spcAft>
                    <a:spcPct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408-223-7745</a:t>
                </a:r>
              </a:p>
              <a:p>
                <a:pPr marL="268605" marR="0" lvl="1" indent="-173355" defTabSz="914400" eaLnBrk="1" fontAlgn="base" latinLnBrk="0" hangingPunct="1">
                  <a:lnSpc>
                    <a:spcPct val="100000"/>
                  </a:lnSpc>
                  <a:spcBef>
                    <a:spcPct val="0"/>
                  </a:spcBef>
                  <a:spcAft>
                    <a:spcPct val="0"/>
                  </a:spcAft>
                  <a:buClrTx/>
                  <a:buSzTx/>
                  <a:buFontTx/>
                  <a:buBlip>
                    <a:blip r:embed="rId3"/>
                  </a:buBlip>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13</a:t>
                </a:r>
                <a:r>
                  <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日 上午</a:t>
                </a: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10:5~10:15</a:t>
                </a:r>
              </a:p>
              <a:p>
                <a:pPr marL="268605" marR="0" lvl="2" indent="0" defTabSz="914400" eaLnBrk="1" fontAlgn="base" latinLnBrk="0" hangingPunct="1">
                  <a:lnSpc>
                    <a:spcPct val="100000"/>
                  </a:lnSpc>
                  <a:spcBef>
                    <a:spcPct val="0"/>
                  </a:spcBef>
                  <a:spcAft>
                    <a:spcPct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408-223-7689</a:t>
                </a:r>
              </a:p>
              <a:p>
                <a:pPr marL="268605" marR="0" lvl="2" indent="0" defTabSz="914400" eaLnBrk="1" fontAlgn="base" latinLnBrk="0" hangingPunct="1">
                  <a:lnSpc>
                    <a:spcPct val="100000"/>
                  </a:lnSpc>
                  <a:spcBef>
                    <a:spcPct val="0"/>
                  </a:spcBef>
                  <a:spcAft>
                    <a:spcPct val="0"/>
                  </a:spcAft>
                  <a:buClrTx/>
                  <a:buSzTx/>
                  <a:buFontTx/>
                  <a:buNone/>
                  <a:defRPr/>
                </a:pPr>
                <a:r>
                  <a:rPr kumimoji="0" lang="en-US" altLang="zh-CN"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 … …</a:t>
                </a:r>
                <a:endParaRPr kumimoji="0" lang="zh-CN" altLang="en-US" sz="1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pic>
            <p:nvPicPr>
              <p:cNvPr id="88" name="Picture 6" descr="数据库0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7708" y="2164388"/>
                <a:ext cx="1152000"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14"/>
              <p:cNvSpPr txBox="1"/>
              <p:nvPr/>
            </p:nvSpPr>
            <p:spPr>
              <a:xfrm>
                <a:off x="1169980" y="2909118"/>
                <a:ext cx="1547580" cy="360456"/>
              </a:xfrm>
              <a:prstGeom prst="rect">
                <a:avLst/>
              </a:prstGeom>
              <a:noFill/>
              <a:ln w="25400" cap="flat" cmpd="sng" algn="ctr">
                <a:noFill/>
                <a:prstDash val="solid"/>
              </a:ln>
              <a:effectLst/>
            </p:spPr>
            <p:txBody>
              <a:bodyPr lIns="18000" tIns="10800" rIns="18000" bIns="1080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高细节级</a:t>
                </a:r>
              </a:p>
            </p:txBody>
          </p:sp>
        </p:grpSp>
        <p:grpSp>
          <p:nvGrpSpPr>
            <p:cNvPr id="81" name="组合 18"/>
            <p:cNvGrpSpPr/>
            <p:nvPr/>
          </p:nvGrpSpPr>
          <p:grpSpPr bwMode="auto">
            <a:xfrm>
              <a:off x="4932040" y="2236396"/>
              <a:ext cx="2808312" cy="3784892"/>
              <a:chOff x="6012160" y="2164388"/>
              <a:chExt cx="2808312" cy="3784892"/>
            </a:xfrm>
          </p:grpSpPr>
          <p:sp>
            <p:nvSpPr>
              <p:cNvPr id="84" name="流程图: 文档 83"/>
              <p:cNvSpPr/>
              <p:nvPr/>
            </p:nvSpPr>
            <p:spPr bwMode="auto">
              <a:xfrm>
                <a:off x="6012535" y="3285453"/>
                <a:ext cx="2807865" cy="2664515"/>
              </a:xfrm>
              <a:prstGeom prst="flowChartDocument">
                <a:avLst/>
              </a:prstGeom>
              <a:gradFill rotWithShape="1">
                <a:gsLst>
                  <a:gs pos="0">
                    <a:srgbClr val="333399">
                      <a:tint val="50000"/>
                      <a:satMod val="300000"/>
                    </a:srgbClr>
                  </a:gs>
                  <a:gs pos="35000">
                    <a:srgbClr val="333399">
                      <a:tint val="37000"/>
                      <a:satMod val="300000"/>
                    </a:srgbClr>
                  </a:gs>
                  <a:gs pos="100000">
                    <a:srgbClr val="333399">
                      <a:tint val="15000"/>
                      <a:satMod val="350000"/>
                    </a:srgbClr>
                  </a:gs>
                </a:gsLst>
                <a:lin ang="16200000" scaled="1"/>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四月份</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张三丰</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5"/>
                  </a:buBlip>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电话数量：</a:t>
                </a:r>
                <a:r>
                  <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45</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个</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5"/>
                  </a:buBlip>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电话平均长度：</a:t>
                </a:r>
                <a:r>
                  <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14</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分钟</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5"/>
                  </a:buBlip>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长途电话数：</a:t>
                </a:r>
                <a:r>
                  <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18</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个</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5"/>
                  </a:buBlip>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接线员帮助呼叫：</a:t>
                </a:r>
                <a:r>
                  <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2</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个</a:t>
                </a:r>
                <a:endPar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268605" marR="0" lvl="1" indent="-173355" defTabSz="914400" eaLnBrk="1" fontAlgn="base" latinLnBrk="0" hangingPunct="1">
                  <a:lnSpc>
                    <a:spcPct val="100000"/>
                  </a:lnSpc>
                  <a:spcBef>
                    <a:spcPct val="0"/>
                  </a:spcBef>
                  <a:spcAft>
                    <a:spcPct val="0"/>
                  </a:spcAft>
                  <a:buClrTx/>
                  <a:buSzTx/>
                  <a:buFontTx/>
                  <a:buBlip>
                    <a:blip r:embed="rId5"/>
                  </a:buBlip>
                  <a:defRPr/>
                </a:pP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未接通电话数：</a:t>
                </a:r>
                <a:r>
                  <a:rPr kumimoji="0" lang="en-US" altLang="zh-CN"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1</a:t>
                </a:r>
                <a:r>
                  <a:rPr kumimoji="0" lang="zh-CN" altLang="en-US" sz="16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个</a:t>
                </a:r>
              </a:p>
            </p:txBody>
          </p:sp>
          <p:pic>
            <p:nvPicPr>
              <p:cNvPr id="85" name="Picture 7" descr="数据库0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0252" y="2164388"/>
                <a:ext cx="11521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17"/>
              <p:cNvSpPr txBox="1"/>
              <p:nvPr/>
            </p:nvSpPr>
            <p:spPr>
              <a:xfrm>
                <a:off x="6642678" y="2924997"/>
                <a:ext cx="1547579" cy="360456"/>
              </a:xfrm>
              <a:prstGeom prst="rect">
                <a:avLst/>
              </a:prstGeom>
              <a:noFill/>
              <a:ln w="25400" cap="flat" cmpd="sng" algn="ctr">
                <a:noFill/>
                <a:prstDash val="solid"/>
              </a:ln>
              <a:effectLst/>
            </p:spPr>
            <p:txBody>
              <a:bodyPr lIns="18000" tIns="10800" rIns="18000" bIns="1080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轻度综合级</a:t>
                </a:r>
              </a:p>
            </p:txBody>
          </p:sp>
        </p:grpSp>
        <p:cxnSp>
          <p:nvCxnSpPr>
            <p:cNvPr id="82" name="直接箭头连接符 81"/>
            <p:cNvCxnSpPr/>
            <p:nvPr/>
          </p:nvCxnSpPr>
          <p:spPr bwMode="auto">
            <a:xfrm>
              <a:off x="3383248" y="2631785"/>
              <a:ext cx="2376130" cy="0"/>
            </a:xfrm>
            <a:prstGeom prst="straightConnector1">
              <a:avLst/>
            </a:prstGeom>
            <a:solidFill>
              <a:srgbClr val="BBE0E3"/>
            </a:solidFill>
            <a:ln w="38100" cap="flat" cmpd="sng" algn="ctr">
              <a:solidFill>
                <a:srgbClr val="2D2D8A"/>
              </a:solidFill>
              <a:prstDash val="solid"/>
              <a:miter lim="800000"/>
              <a:headEnd type="none" w="med" len="med"/>
              <a:tailEnd type="arrow"/>
            </a:ln>
            <a:effectLst/>
          </p:spPr>
        </p:cxnSp>
        <p:sp>
          <p:nvSpPr>
            <p:cNvPr id="83" name="TextBox 21"/>
            <p:cNvSpPr txBox="1"/>
            <p:nvPr/>
          </p:nvSpPr>
          <p:spPr>
            <a:xfrm>
              <a:off x="3640384" y="2236396"/>
              <a:ext cx="1712090" cy="483783"/>
            </a:xfrm>
            <a:prstGeom prst="rect">
              <a:avLst/>
            </a:prstGeom>
            <a:noFill/>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2D2D8A"/>
                  </a:solidFill>
                  <a:effectLst/>
                  <a:uLnTx/>
                  <a:uFillTx/>
                  <a:latin typeface="Arial" panose="020B0604020202020204" pitchFamily="34" charset="0"/>
                  <a:ea typeface="宋体" panose="02010600030101010101" pitchFamily="2" charset="-122"/>
                </a:rPr>
                <a:t>轻度综合数据</a:t>
              </a:r>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数据库和数据仓库</a:t>
            </a:r>
          </a:p>
        </p:txBody>
      </p:sp>
      <p:sp>
        <p:nvSpPr>
          <p:cNvPr id="21" name="Rectangle 2"/>
          <p:cNvSpPr txBox="1">
            <a:spLocks noChangeArrowheads="1"/>
          </p:cNvSpPr>
          <p:nvPr/>
        </p:nvSpPr>
        <p:spPr bwMode="auto">
          <a:xfrm>
            <a:off x="735144" y="1174815"/>
            <a:ext cx="1018851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1) </a:t>
            </a:r>
            <a:r>
              <a:rPr kumimoji="0" lang="zh-CN" altLang="en-US"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数据库用于事务处理</a:t>
            </a:r>
          </a:p>
        </p:txBody>
      </p:sp>
      <p:sp>
        <p:nvSpPr>
          <p:cNvPr id="22" name="Rectangle 3"/>
          <p:cNvSpPr txBox="1">
            <a:spLocks noChangeArrowheads="1"/>
          </p:cNvSpPr>
          <p:nvPr/>
        </p:nvSpPr>
        <p:spPr bwMode="auto">
          <a:xfrm>
            <a:off x="1051422" y="2142754"/>
            <a:ext cx="10247024" cy="381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数据库作为数据资源用于管理业务中的事务处理。</a:t>
            </a:r>
          </a:p>
          <a:p>
            <a:pPr marL="342900" marR="0" lvl="0" indent="-342900" algn="l" defTabSz="914400" rtl="0" eaLnBrk="1" fontAlgn="base" latinLnBrk="0" hangingPunct="1">
              <a:lnSpc>
                <a:spcPct val="9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数据库中存放的数据基本上是保存当前数据，随着业务的变化</a:t>
            </a:r>
            <a:r>
              <a:rPr kumimoji="0" lang="zh-CN" altLang="en-US" sz="2800" i="0" u="none" strike="noStrike" kern="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随时在更新</a:t>
            </a: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数据库中的数据。</a:t>
            </a:r>
          </a:p>
          <a:p>
            <a:pPr marL="342900" marR="0" lvl="0" indent="-342900" algn="l" defTabSz="914400" rtl="0" eaLnBrk="1" fontAlgn="base" latinLnBrk="0" hangingPunct="1">
              <a:lnSpc>
                <a:spcPct val="9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不同的管理业务需要建立不同的数据库。例如，银行中储蓄业务、信用卡业务分别要建立储蓄数据库和信用卡数据库。</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4.1 </a:t>
            </a:r>
            <a:r>
              <a:rPr lang="zh-CN" altLang="en-US" sz="3600" b="1" kern="0" dirty="0">
                <a:ea typeface="宋体" panose="02010600030101010101" pitchFamily="2" charset="-122"/>
              </a:rPr>
              <a:t>数据仓库</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4.2 </a:t>
            </a:r>
            <a:r>
              <a:rPr lang="zh-CN" altLang="en-US" sz="3600" b="1" kern="0" dirty="0">
                <a:ea typeface="宋体" panose="02010600030101010101" pitchFamily="2" charset="-122"/>
              </a:rPr>
              <a:t>数据仓库设计</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4.3 </a:t>
            </a:r>
            <a:r>
              <a:rPr lang="zh-CN" altLang="en-US" sz="3600" b="1" kern="0" dirty="0">
                <a:ea typeface="宋体" panose="02010600030101010101" pitchFamily="2" charset="-122"/>
              </a:rPr>
              <a:t>联机分析处理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4.4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7521931" y="1652398"/>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数据库和数据仓库</a:t>
            </a:r>
          </a:p>
        </p:txBody>
      </p:sp>
      <p:sp>
        <p:nvSpPr>
          <p:cNvPr id="7" name="Rectangle 2"/>
          <p:cNvSpPr txBox="1">
            <a:spLocks noChangeArrowheads="1"/>
          </p:cNvSpPr>
          <p:nvPr/>
        </p:nvSpPr>
        <p:spPr bwMode="auto">
          <a:xfrm>
            <a:off x="649641" y="1031915"/>
            <a:ext cx="1086810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2) </a:t>
            </a:r>
            <a:r>
              <a:rPr kumimoji="0" lang="zh-CN" altLang="en-US"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数据仓库用于决策分析</a:t>
            </a:r>
          </a:p>
        </p:txBody>
      </p:sp>
      <p:sp>
        <p:nvSpPr>
          <p:cNvPr id="8" name="Rectangle 3"/>
          <p:cNvSpPr txBox="1">
            <a:spLocks noChangeArrowheads="1"/>
          </p:cNvSpPr>
          <p:nvPr/>
        </p:nvSpPr>
        <p:spPr bwMode="auto">
          <a:xfrm>
            <a:off x="618347" y="1797338"/>
            <a:ext cx="1093051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数据仓库用于决策分析</a:t>
            </a:r>
          </a:p>
          <a:p>
            <a:pPr marL="342900" marR="0" lvl="0" indent="-342900" algn="l" defTabSz="914400" rtl="0" eaLnBrk="1" fontAlgn="base" latinLnBrk="0" hangingPunct="1">
              <a:lnSpc>
                <a:spcPct val="9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数据库保持事务处理的当前状态，数据仓库既保存过去的数据又保存当前的数据</a:t>
            </a:r>
          </a:p>
          <a:p>
            <a:pPr marL="342900" marR="0" lvl="0" indent="-342900" algn="l" defTabSz="914400" rtl="0" eaLnBrk="1" fontAlgn="base" latinLnBrk="0" hangingPunct="1">
              <a:lnSpc>
                <a:spcPct val="9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数据仓库的数据是大量数据库的集成</a:t>
            </a:r>
          </a:p>
          <a:p>
            <a:pPr marL="342900" marR="0" lvl="0" indent="-342900" algn="l" defTabSz="914400" rtl="0" eaLnBrk="1" fontAlgn="base" latinLnBrk="0" hangingPunct="1">
              <a:lnSpc>
                <a:spcPct val="9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对数据库的操作比较明确，操作数据量少。对数据仓库操作不明确，操作数据量大</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4.1 </a:t>
            </a:r>
            <a:r>
              <a:rPr lang="zh-CN" altLang="en-US" sz="3600" b="1" kern="0" dirty="0">
                <a:ea typeface="宋体" panose="02010600030101010101" pitchFamily="2" charset="-122"/>
              </a:rPr>
              <a:t>数据仓库</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4.2 </a:t>
            </a:r>
            <a:r>
              <a:rPr lang="zh-CN" altLang="en-US" sz="3600" b="1" kern="0" dirty="0">
                <a:ea typeface="宋体" panose="02010600030101010101" pitchFamily="2" charset="-122"/>
              </a:rPr>
              <a:t>数据仓库设计</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4.3 </a:t>
            </a:r>
            <a:r>
              <a:rPr lang="zh-CN" altLang="en-US" sz="3600" b="1" kern="0" dirty="0">
                <a:ea typeface="宋体" panose="02010600030101010101" pitchFamily="2" charset="-122"/>
              </a:rPr>
              <a:t>联机分析处理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4.4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6337410" y="2455962"/>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9" name="Rectangle 2"/>
          <p:cNvSpPr txBox="1">
            <a:spLocks noChangeArrowheads="1"/>
          </p:cNvSpPr>
          <p:nvPr/>
        </p:nvSpPr>
        <p:spPr bwMode="auto">
          <a:xfrm>
            <a:off x="400050" y="2050474"/>
            <a:ext cx="11210059" cy="4359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0"/>
              </a:spcBef>
              <a:spcAft>
                <a:spcPct val="20000"/>
              </a:spcAft>
              <a:buClrTx/>
              <a:buSzTx/>
              <a:buFontTx/>
              <a:buNone/>
              <a:defRPr/>
            </a:pPr>
            <a:r>
              <a:rPr kumimoji="0" lang="en-US" altLang="zh-CN" sz="280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mn-cs"/>
              </a:rPr>
              <a:t>1) </a:t>
            </a:r>
            <a:r>
              <a:rPr kumimoji="0" lang="zh-CN" altLang="en-US" sz="280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mn-cs"/>
              </a:rPr>
              <a:t>数据集市的产生</a:t>
            </a:r>
            <a:endParaRPr kumimoji="0" lang="en-US" altLang="zh-CN" sz="2800"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mn-cs"/>
            </a:endParaRPr>
          </a:p>
          <a:p>
            <a:pPr marL="342900" marR="0" lvl="0" indent="-342900" algn="just" defTabSz="914400" rtl="0" eaLnBrk="0" fontAlgn="base" latinLnBrk="0" hangingPunct="0">
              <a:lnSpc>
                <a:spcPct val="125000"/>
              </a:lnSpc>
              <a:spcBef>
                <a:spcPct val="20000"/>
              </a:spcBef>
              <a:spcAft>
                <a:spcPct val="20000"/>
              </a:spcAft>
              <a:buClrTx/>
              <a:buSzTx/>
              <a:buFontTx/>
              <a:buChar char="•"/>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数据仓库工作范围和成本常常是巨大的。开发数据仓库是代价很高、时间较长的大项目。</a:t>
            </a:r>
            <a:endParaRPr kumimoji="0" lang="en-US" altLang="zh-CN"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endParaRPr>
          </a:p>
          <a:p>
            <a:pPr marL="342900" marR="0" lvl="0" indent="-342900" algn="just" defTabSz="914400" rtl="0" eaLnBrk="0" fontAlgn="base" latinLnBrk="0" hangingPunct="0">
              <a:lnSpc>
                <a:spcPct val="125000"/>
              </a:lnSpc>
              <a:spcBef>
                <a:spcPct val="20000"/>
              </a:spcBef>
              <a:spcAft>
                <a:spcPct val="20000"/>
              </a:spcAft>
              <a:buClrTx/>
              <a:buSzTx/>
              <a:buFontTx/>
              <a:buChar char="•"/>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数据仓库需要大型计算机，或超级计算机服务器，或并行结构平台；数据集市仅需普通服务器</a:t>
            </a:r>
          </a:p>
          <a:p>
            <a:pPr marL="342900" marR="0" lvl="0" indent="-342900" algn="just" defTabSz="914400" rtl="0" eaLnBrk="0" fontAlgn="base" latinLnBrk="0" hangingPunct="0">
              <a:lnSpc>
                <a:spcPct val="125000"/>
              </a:lnSpc>
              <a:spcBef>
                <a:spcPct val="20000"/>
              </a:spcBef>
              <a:spcAft>
                <a:spcPct val="20000"/>
              </a:spcAft>
              <a:buClrTx/>
              <a:buSzTx/>
              <a:buFontTx/>
              <a:buChar char="•"/>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提供更紧密集成的数据集市就应运产生。</a:t>
            </a:r>
          </a:p>
          <a:p>
            <a:pPr marL="342900" marR="0" lvl="0" indent="-342900" algn="just" defTabSz="914400" rtl="0" eaLnBrk="0" fontAlgn="base" latinLnBrk="0" hangingPunct="0">
              <a:lnSpc>
                <a:spcPct val="125000"/>
              </a:lnSpc>
              <a:spcBef>
                <a:spcPct val="20000"/>
              </a:spcBef>
              <a:spcAft>
                <a:spcPct val="20000"/>
              </a:spcAft>
              <a:buClrTx/>
              <a:buSzTx/>
              <a:buFontTx/>
              <a:buChar char="•"/>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目前，全世界对数据仓库总投资的一半以上均集中在数据集市上。</a:t>
            </a:r>
            <a:endParaRPr kumimoji="0" lang="zh-CN" altLang="en-US" sz="24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0" name="Rectangle 3"/>
          <p:cNvSpPr>
            <a:spLocks noChangeArrowheads="1"/>
          </p:cNvSpPr>
          <p:nvPr/>
        </p:nvSpPr>
        <p:spPr bwMode="auto">
          <a:xfrm>
            <a:off x="400050" y="1036247"/>
            <a:ext cx="10265092" cy="584775"/>
          </a:xfrm>
          <a:prstGeom prst="rect">
            <a:avLst/>
          </a:prstGeom>
          <a:noFill/>
          <a:ln w="9525">
            <a:noFill/>
            <a:miter lim="800000"/>
          </a:ln>
          <a:effectLst/>
        </p:spPr>
        <p:txBody>
          <a:bodyPr wrap="square">
            <a:spAutoFit/>
          </a:bodyPr>
          <a:lstStyle/>
          <a:p>
            <a:pPr fontAlgn="base">
              <a:spcBef>
                <a:spcPct val="0"/>
              </a:spcBef>
              <a:spcAft>
                <a:spcPct val="0"/>
              </a:spcAft>
              <a:defRPr/>
            </a:pPr>
            <a:r>
              <a:rPr lang="zh-CN" altLang="en-US" sz="320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数据集市及其结构</a:t>
            </a:r>
            <a:endParaRPr lang="en-US" altLang="zh-CN" sz="320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7" name="Rectangle 2"/>
          <p:cNvSpPr txBox="1">
            <a:spLocks noChangeArrowheads="1"/>
          </p:cNvSpPr>
          <p:nvPr/>
        </p:nvSpPr>
        <p:spPr bwMode="auto">
          <a:xfrm>
            <a:off x="512617" y="2089727"/>
            <a:ext cx="1136534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r>
              <a:rPr lang="zh-CN" altLang="en-US" sz="2800" kern="0" dirty="0">
                <a:latin typeface="宋体" panose="02010600030101010101" pitchFamily="2" charset="-122"/>
              </a:rPr>
              <a:t>数据集市（</a:t>
            </a:r>
            <a:r>
              <a:rPr lang="en-US" altLang="zh-CN" sz="2800" kern="0" dirty="0">
                <a:latin typeface="宋体" panose="02010600030101010101" pitchFamily="2" charset="-122"/>
              </a:rPr>
              <a:t>Data Marts</a:t>
            </a:r>
            <a:r>
              <a:rPr lang="zh-CN" altLang="en-US" sz="2800" kern="0" dirty="0">
                <a:latin typeface="宋体" panose="02010600030101010101" pitchFamily="2" charset="-122"/>
              </a:rPr>
              <a:t>）是一种更小、更集中的数据仓库，为公司提供分析商业数据的一条廉价途径。</a:t>
            </a:r>
            <a:endParaRPr lang="en-US" altLang="zh-CN" sz="2800" kern="0" dirty="0">
              <a:latin typeface="宋体" panose="02010600030101010101" pitchFamily="2" charset="-122"/>
            </a:endParaRPr>
          </a:p>
          <a:p>
            <a:r>
              <a:rPr lang="zh-CN" altLang="en-US" sz="2800" kern="0" dirty="0">
                <a:latin typeface="宋体" panose="02010600030101010101" pitchFamily="2" charset="-122"/>
              </a:rPr>
              <a:t>满足特定的部门或者用户的需求，按照多维的方式进行存储，包括定义维度、需要计算的指标、维度的层次等，生成面向决策分析需求的数据立方体</a:t>
            </a:r>
          </a:p>
        </p:txBody>
      </p:sp>
      <p:sp>
        <p:nvSpPr>
          <p:cNvPr id="8" name="Rectangle 3"/>
          <p:cNvSpPr>
            <a:spLocks noChangeArrowheads="1"/>
          </p:cNvSpPr>
          <p:nvPr/>
        </p:nvSpPr>
        <p:spPr bwMode="auto">
          <a:xfrm>
            <a:off x="487218" y="1127702"/>
            <a:ext cx="4696815" cy="584775"/>
          </a:xfrm>
          <a:prstGeom prst="rect">
            <a:avLst/>
          </a:prstGeom>
          <a:noFill/>
          <a:ln w="9525">
            <a:noFill/>
            <a:miter lim="800000"/>
          </a:ln>
          <a:effectLst/>
        </p:spPr>
        <p:txBody>
          <a:bodyPr wrap="square">
            <a:spAutoFit/>
          </a:bodyPr>
          <a:lstStyle/>
          <a:p>
            <a:pPr fontAlgn="base">
              <a:spcBef>
                <a:spcPct val="0"/>
              </a:spcBef>
              <a:spcAft>
                <a:spcPct val="0"/>
              </a:spcAft>
              <a:defRPr/>
            </a:pPr>
            <a:r>
              <a:rPr lang="en-US" altLang="zh-CN" sz="320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2) </a:t>
            </a:r>
            <a:r>
              <a:rPr lang="zh-CN" altLang="en-US" sz="3200"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数据集市概念</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 name="Rectangle 2"/>
          <p:cNvSpPr txBox="1">
            <a:spLocks noChangeArrowheads="1"/>
          </p:cNvSpPr>
          <p:nvPr/>
        </p:nvSpPr>
        <p:spPr bwMode="auto">
          <a:xfrm>
            <a:off x="873269" y="965026"/>
            <a:ext cx="10108767" cy="200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35000"/>
              </a:lnSpc>
              <a:spcBef>
                <a:spcPct val="0"/>
              </a:spcBef>
              <a:spcAft>
                <a:spcPct val="20000"/>
              </a:spcAft>
              <a:buClrTx/>
              <a:buSzTx/>
              <a:buFontTx/>
              <a:buBlip>
                <a:blip r:embed="rId4"/>
              </a:buBlip>
              <a:defRPr/>
            </a:pP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独立数据集市：</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数据来自于操作型数据库，是为了满足特殊用户而建立的一种分析型环境。</a:t>
            </a:r>
            <a:endPar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endParaRPr>
          </a:p>
          <a:p>
            <a:pPr marL="342900" marR="0" lvl="0" indent="-342900" algn="l" defTabSz="914400" rtl="0" eaLnBrk="0" fontAlgn="base" latinLnBrk="0" hangingPunct="0">
              <a:lnSpc>
                <a:spcPct val="135000"/>
              </a:lnSpc>
              <a:spcBef>
                <a:spcPct val="0"/>
              </a:spcBef>
              <a:spcAft>
                <a:spcPct val="20000"/>
              </a:spcAft>
              <a:buClrTx/>
              <a:buSzTx/>
              <a:buFontTx/>
              <a:buBlip>
                <a:blip r:embed="rId4"/>
              </a:buBlip>
              <a:defRPr/>
            </a:pP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从属数据集市：</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数据来自于企业的数据仓库。</a:t>
            </a:r>
            <a:endPar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endParaRPr>
          </a:p>
        </p:txBody>
      </p:sp>
      <p:sp>
        <p:nvSpPr>
          <p:cNvPr id="11" name="灯片编号占位符 5"/>
          <p:cNvSpPr txBox="1">
            <a:spLocks noGrp="1"/>
          </p:cNvSpPr>
          <p:nvPr/>
        </p:nvSpPr>
        <p:spPr bwMode="auto">
          <a:xfrm>
            <a:off x="6553200" y="6245225"/>
            <a:ext cx="1350836" cy="45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r" eaLnBrk="1" fontAlgn="base" hangingPunct="1">
              <a:lnSpc>
                <a:spcPct val="100000"/>
              </a:lnSpc>
              <a:spcBef>
                <a:spcPct val="0"/>
              </a:spcBef>
              <a:spcAft>
                <a:spcPct val="0"/>
              </a:spcAft>
              <a:buFontTx/>
              <a:buNone/>
            </a:pPr>
            <a:fld id="{72A6A179-FEF5-4741-B4F7-D4887CE0D723}" type="slidenum">
              <a:rPr lang="zh-CN" altLang="en-US" sz="1200">
                <a:solidFill>
                  <a:srgbClr val="000000"/>
                </a:solidFill>
                <a:ea typeface="宋体" panose="02010600030101010101" pitchFamily="2" charset="-122"/>
              </a:rPr>
              <a:t>24</a:t>
            </a:fld>
            <a:endParaRPr lang="en-US" altLang="zh-CN" sz="1200">
              <a:solidFill>
                <a:srgbClr val="000000"/>
              </a:solidFill>
              <a:ea typeface="宋体" panose="02010600030101010101" pitchFamily="2" charset="-122"/>
            </a:endParaRPr>
          </a:p>
        </p:txBody>
      </p:sp>
      <p:graphicFrame>
        <p:nvGraphicFramePr>
          <p:cNvPr id="12" name="Object 3"/>
          <p:cNvGraphicFramePr>
            <a:graphicFrameLocks noChangeAspect="1"/>
          </p:cNvGraphicFramePr>
          <p:nvPr/>
        </p:nvGraphicFramePr>
        <p:xfrm>
          <a:off x="1856509" y="2894186"/>
          <a:ext cx="8018185" cy="3625614"/>
        </p:xfrm>
        <a:graphic>
          <a:graphicData uri="http://schemas.openxmlformats.org/presentationml/2006/ole">
            <mc:AlternateContent xmlns:mc="http://schemas.openxmlformats.org/markup-compatibility/2006">
              <mc:Choice xmlns:v="urn:schemas-microsoft-com:vml" Requires="v">
                <p:oleObj spid="_x0000_s8208" name="BMP 图象" r:id="rId5" imgW="5753100" imgH="2314575" progId="Paint.Picture">
                  <p:embed/>
                </p:oleObj>
              </mc:Choice>
              <mc:Fallback>
                <p:oleObj name="BMP 图象" r:id="rId5" imgW="5753100" imgH="2314575"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6509" y="2894186"/>
                        <a:ext cx="8018185" cy="3625614"/>
                      </a:xfrm>
                      <a:prstGeom prst="rect">
                        <a:avLst/>
                      </a:prstGeom>
                      <a:noFill/>
                      <a:ln>
                        <a:noFill/>
                      </a:ln>
                      <a:effectLst/>
                    </p:spPr>
                  </p:pic>
                </p:oleObj>
              </mc:Fallback>
            </mc:AlternateContent>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9" name="Rectangle 5"/>
          <p:cNvSpPr txBox="1">
            <a:spLocks noChangeArrowheads="1"/>
          </p:cNvSpPr>
          <p:nvPr/>
        </p:nvSpPr>
        <p:spPr bwMode="auto">
          <a:xfrm>
            <a:off x="167770" y="674976"/>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GB" sz="3200" b="1"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j-cs"/>
              </a:rPr>
              <a:t>数据仓库系统结构</a:t>
            </a:r>
            <a:endParaRPr kumimoji="0" lang="zh-CN" altLang="en-US" sz="3200" b="1"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j-cs"/>
            </a:endParaRPr>
          </a:p>
        </p:txBody>
      </p:sp>
      <p:sp>
        <p:nvSpPr>
          <p:cNvPr id="110" name="Rectangle 3"/>
          <p:cNvSpPr txBox="1">
            <a:spLocks noChangeArrowheads="1"/>
          </p:cNvSpPr>
          <p:nvPr/>
        </p:nvSpPr>
        <p:spPr bwMode="auto">
          <a:xfrm>
            <a:off x="517017" y="1518830"/>
            <a:ext cx="10350067"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0" indent="0" algn="just">
              <a:lnSpc>
                <a:spcPct val="90000"/>
              </a:lnSpc>
              <a:buFont typeface="Wingdings" panose="05000000000000000000" pitchFamily="2" charset="2"/>
              <a:buNone/>
            </a:pPr>
            <a:r>
              <a:rPr lang="zh-CN" altLang="en-US" sz="2400" b="1" kern="0" dirty="0">
                <a:latin typeface="宋体" panose="02010600030101010101" pitchFamily="2" charset="-122"/>
              </a:rPr>
              <a:t>数据仓库系统由数据仓库（</a:t>
            </a:r>
            <a:r>
              <a:rPr lang="en-US" altLang="zh-CN" sz="2400" b="1" kern="0" dirty="0">
                <a:latin typeface="宋体" panose="02010600030101010101" pitchFamily="2" charset="-122"/>
              </a:rPr>
              <a:t>DW）、</a:t>
            </a:r>
            <a:r>
              <a:rPr lang="zh-CN" altLang="en-US" sz="2400" b="1" kern="0" dirty="0">
                <a:latin typeface="宋体" panose="02010600030101010101" pitchFamily="2" charset="-122"/>
              </a:rPr>
              <a:t>仓库管理和分析工具三部分组成。</a:t>
            </a:r>
          </a:p>
        </p:txBody>
      </p:sp>
      <p:grpSp>
        <p:nvGrpSpPr>
          <p:cNvPr id="111" name="组合 240"/>
          <p:cNvGrpSpPr/>
          <p:nvPr/>
        </p:nvGrpSpPr>
        <p:grpSpPr bwMode="auto">
          <a:xfrm>
            <a:off x="1341582" y="1976948"/>
            <a:ext cx="9150350" cy="3284538"/>
            <a:chOff x="30787" y="3429000"/>
            <a:chExt cx="9149725" cy="3284615"/>
          </a:xfrm>
        </p:grpSpPr>
        <p:grpSp>
          <p:nvGrpSpPr>
            <p:cNvPr id="112" name="组合 67"/>
            <p:cNvGrpSpPr/>
            <p:nvPr/>
          </p:nvGrpSpPr>
          <p:grpSpPr bwMode="auto">
            <a:xfrm>
              <a:off x="7199312" y="3429000"/>
              <a:ext cx="1981200" cy="3112110"/>
              <a:chOff x="7044982" y="3429000"/>
              <a:chExt cx="1981200" cy="3112110"/>
            </a:xfrm>
          </p:grpSpPr>
          <p:grpSp>
            <p:nvGrpSpPr>
              <p:cNvPr id="179" name="组合 62"/>
              <p:cNvGrpSpPr/>
              <p:nvPr/>
            </p:nvGrpSpPr>
            <p:grpSpPr bwMode="auto">
              <a:xfrm>
                <a:off x="7308304" y="3429000"/>
                <a:ext cx="1371600" cy="947148"/>
                <a:chOff x="7308304" y="3429000"/>
                <a:chExt cx="1371600" cy="947148"/>
              </a:xfrm>
            </p:grpSpPr>
            <p:sp>
              <p:nvSpPr>
                <p:cNvPr id="197" name="Rectangle 86" descr="50%"/>
                <p:cNvSpPr>
                  <a:spLocks noChangeArrowheads="1"/>
                </p:cNvSpPr>
                <p:nvPr/>
              </p:nvSpPr>
              <p:spPr bwMode="auto">
                <a:xfrm>
                  <a:off x="7365454" y="3800148"/>
                  <a:ext cx="1188000" cy="576000"/>
                </a:xfrm>
                <a:prstGeom prst="rect">
                  <a:avLst/>
                </a:prstGeom>
                <a:pattFill prst="pct50">
                  <a:fgClr>
                    <a:srgbClr val="BBE0E3"/>
                  </a:fgClr>
                  <a:bgClr>
                    <a:srgbClr val="F8F8F8"/>
                  </a:bgClr>
                </a:patt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8" name="Rectangle 87"/>
                <p:cNvSpPr>
                  <a:spLocks noChangeArrowheads="1"/>
                </p:cNvSpPr>
                <p:nvPr/>
              </p:nvSpPr>
              <p:spPr bwMode="auto">
                <a:xfrm>
                  <a:off x="7440378" y="3848110"/>
                  <a:ext cx="1039742" cy="476261"/>
                </a:xfrm>
                <a:prstGeom prst="rect">
                  <a:avLst/>
                </a:prstGeom>
                <a:solidFill>
                  <a:srgbClr val="BBE0E3">
                    <a:lumMod val="20000"/>
                    <a:lumOff val="80000"/>
                  </a:srgbClr>
                </a:solidFill>
                <a:ln w="9525">
                  <a:solidFill>
                    <a:srgbClr val="000000"/>
                  </a:solidFill>
                  <a:miter lim="800000"/>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9" name="Line 88" descr="50%"/>
                <p:cNvSpPr>
                  <a:spLocks noChangeShapeType="1"/>
                </p:cNvSpPr>
                <p:nvPr/>
              </p:nvSpPr>
              <p:spPr bwMode="auto">
                <a:xfrm>
                  <a:off x="7439704" y="3928382"/>
                  <a:ext cx="1039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0" name="Line 89" descr="50%"/>
                <p:cNvSpPr>
                  <a:spLocks noChangeShapeType="1"/>
                </p:cNvSpPr>
                <p:nvPr/>
              </p:nvSpPr>
              <p:spPr bwMode="auto">
                <a:xfrm>
                  <a:off x="7439704" y="3998116"/>
                  <a:ext cx="1039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1" name="Line 90" descr="50%"/>
                <p:cNvSpPr>
                  <a:spLocks noChangeShapeType="1"/>
                </p:cNvSpPr>
                <p:nvPr/>
              </p:nvSpPr>
              <p:spPr bwMode="auto">
                <a:xfrm>
                  <a:off x="7439704" y="4085882"/>
                  <a:ext cx="1039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2" name="Line 91" descr="50%"/>
                <p:cNvSpPr>
                  <a:spLocks noChangeShapeType="1"/>
                </p:cNvSpPr>
                <p:nvPr/>
              </p:nvSpPr>
              <p:spPr bwMode="auto">
                <a:xfrm>
                  <a:off x="7439704" y="4160116"/>
                  <a:ext cx="1039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3" name="Line 92" descr="50%"/>
                <p:cNvSpPr>
                  <a:spLocks noChangeShapeType="1"/>
                </p:cNvSpPr>
                <p:nvPr/>
              </p:nvSpPr>
              <p:spPr bwMode="auto">
                <a:xfrm>
                  <a:off x="7439704" y="4234087"/>
                  <a:ext cx="1039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4" name="Line 93" descr="50%"/>
                <p:cNvSpPr>
                  <a:spLocks noChangeShapeType="1"/>
                </p:cNvSpPr>
                <p:nvPr/>
              </p:nvSpPr>
              <p:spPr bwMode="auto">
                <a:xfrm>
                  <a:off x="7959454" y="3858648"/>
                  <a:ext cx="0" cy="468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5" name="Line 94" descr="50%"/>
                <p:cNvSpPr>
                  <a:spLocks noChangeShapeType="1"/>
                </p:cNvSpPr>
                <p:nvPr/>
              </p:nvSpPr>
              <p:spPr bwMode="auto">
                <a:xfrm>
                  <a:off x="8223970" y="3858648"/>
                  <a:ext cx="0" cy="468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6" name="Line 95" descr="50%"/>
                <p:cNvSpPr>
                  <a:spLocks noChangeShapeType="1"/>
                </p:cNvSpPr>
                <p:nvPr/>
              </p:nvSpPr>
              <p:spPr bwMode="auto">
                <a:xfrm>
                  <a:off x="7694939" y="3858648"/>
                  <a:ext cx="0" cy="46800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7" name="Text Box 96"/>
                <p:cNvSpPr txBox="1">
                  <a:spLocks noChangeArrowheads="1"/>
                </p:cNvSpPr>
                <p:nvPr/>
              </p:nvSpPr>
              <p:spPr bwMode="auto">
                <a:xfrm>
                  <a:off x="7308304" y="3429000"/>
                  <a:ext cx="1371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查询</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报表</a:t>
                  </a:r>
                  <a:endPar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80" name="组合 64"/>
              <p:cNvGrpSpPr/>
              <p:nvPr/>
            </p:nvGrpSpPr>
            <p:grpSpPr bwMode="auto">
              <a:xfrm>
                <a:off x="7385248" y="4340394"/>
                <a:ext cx="1219200" cy="928098"/>
                <a:chOff x="7385248" y="4340394"/>
                <a:chExt cx="1219200" cy="928098"/>
              </a:xfrm>
            </p:grpSpPr>
            <p:sp>
              <p:nvSpPr>
                <p:cNvPr id="189" name="Rectangle 97" descr="50%"/>
                <p:cNvSpPr>
                  <a:spLocks noChangeArrowheads="1"/>
                </p:cNvSpPr>
                <p:nvPr/>
              </p:nvSpPr>
              <p:spPr bwMode="auto">
                <a:xfrm>
                  <a:off x="7385248" y="4692492"/>
                  <a:ext cx="1219200" cy="576000"/>
                </a:xfrm>
                <a:prstGeom prst="rect">
                  <a:avLst/>
                </a:prstGeom>
                <a:pattFill prst="pct50">
                  <a:fgClr>
                    <a:srgbClr val="BBE0E3"/>
                  </a:fgClr>
                  <a:bgClr>
                    <a:srgbClr val="F8F8F8"/>
                  </a:bgClr>
                </a:patt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190" name="组合 63"/>
                <p:cNvGrpSpPr/>
                <p:nvPr/>
              </p:nvGrpSpPr>
              <p:grpSpPr bwMode="auto">
                <a:xfrm>
                  <a:off x="7475736" y="4768692"/>
                  <a:ext cx="1066800" cy="432000"/>
                  <a:chOff x="7475736" y="4768692"/>
                  <a:chExt cx="1066800" cy="504000"/>
                </a:xfrm>
              </p:grpSpPr>
              <p:sp>
                <p:nvSpPr>
                  <p:cNvPr id="192" name="Rectangle 98"/>
                  <p:cNvSpPr>
                    <a:spLocks noChangeArrowheads="1"/>
                  </p:cNvSpPr>
                  <p:nvPr/>
                </p:nvSpPr>
                <p:spPr bwMode="auto">
                  <a:xfrm>
                    <a:off x="7475736" y="4768692"/>
                    <a:ext cx="1066800" cy="504000"/>
                  </a:xfrm>
                  <a:prstGeom prst="rect">
                    <a:avLst/>
                  </a:prstGeom>
                  <a:solidFill>
                    <a:srgbClr val="FF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3" name="Rectangle 99"/>
                  <p:cNvSpPr>
                    <a:spLocks noChangeArrowheads="1"/>
                  </p:cNvSpPr>
                  <p:nvPr/>
                </p:nvSpPr>
                <p:spPr bwMode="auto">
                  <a:xfrm>
                    <a:off x="7585273" y="4813360"/>
                    <a:ext cx="152400" cy="45720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4" name="Rectangle 100"/>
                  <p:cNvSpPr>
                    <a:spLocks noChangeArrowheads="1"/>
                  </p:cNvSpPr>
                  <p:nvPr/>
                </p:nvSpPr>
                <p:spPr bwMode="auto">
                  <a:xfrm>
                    <a:off x="7856736" y="4965760"/>
                    <a:ext cx="152400" cy="30480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5" name="Rectangle 101"/>
                  <p:cNvSpPr>
                    <a:spLocks noChangeArrowheads="1"/>
                  </p:cNvSpPr>
                  <p:nvPr/>
                </p:nvSpPr>
                <p:spPr bwMode="auto">
                  <a:xfrm>
                    <a:off x="8104386" y="4808598"/>
                    <a:ext cx="15240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6" name="Rectangle 102"/>
                  <p:cNvSpPr>
                    <a:spLocks noChangeArrowheads="1"/>
                  </p:cNvSpPr>
                  <p:nvPr/>
                </p:nvSpPr>
                <p:spPr bwMode="auto">
                  <a:xfrm>
                    <a:off x="8313936" y="5041960"/>
                    <a:ext cx="152400" cy="228600"/>
                  </a:xfrm>
                  <a:prstGeom prst="rect">
                    <a:avLst/>
                  </a:prstGeom>
                  <a:solidFill>
                    <a:srgbClr val="66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91" name="Text Box 103"/>
                <p:cNvSpPr txBox="1">
                  <a:spLocks noChangeArrowheads="1"/>
                </p:cNvSpPr>
                <p:nvPr/>
              </p:nvSpPr>
              <p:spPr bwMode="auto">
                <a:xfrm>
                  <a:off x="7547173" y="4340394"/>
                  <a:ext cx="91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分析</a:t>
                  </a:r>
                  <a:endPar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81" name="组合 66"/>
              <p:cNvGrpSpPr/>
              <p:nvPr/>
            </p:nvGrpSpPr>
            <p:grpSpPr bwMode="auto">
              <a:xfrm>
                <a:off x="7381056" y="5226516"/>
                <a:ext cx="1295400" cy="938788"/>
                <a:chOff x="3491880" y="4916458"/>
                <a:chExt cx="1295400" cy="938788"/>
              </a:xfrm>
            </p:grpSpPr>
            <p:grpSp>
              <p:nvGrpSpPr>
                <p:cNvPr id="183" name="组合 65"/>
                <p:cNvGrpSpPr/>
                <p:nvPr/>
              </p:nvGrpSpPr>
              <p:grpSpPr bwMode="auto">
                <a:xfrm>
                  <a:off x="3506168" y="5279246"/>
                  <a:ext cx="1219200" cy="576000"/>
                  <a:chOff x="3506168" y="5279246"/>
                  <a:chExt cx="1219200" cy="612000"/>
                </a:xfrm>
              </p:grpSpPr>
              <p:sp>
                <p:nvSpPr>
                  <p:cNvPr id="185" name="Rectangle 104" descr="50%"/>
                  <p:cNvSpPr>
                    <a:spLocks noChangeArrowheads="1"/>
                  </p:cNvSpPr>
                  <p:nvPr/>
                </p:nvSpPr>
                <p:spPr bwMode="auto">
                  <a:xfrm>
                    <a:off x="3506168" y="5279246"/>
                    <a:ext cx="1219200" cy="612000"/>
                  </a:xfrm>
                  <a:prstGeom prst="rect">
                    <a:avLst/>
                  </a:prstGeom>
                  <a:pattFill prst="pct50">
                    <a:fgClr>
                      <a:srgbClr val="BBE0E3"/>
                    </a:fgClr>
                    <a:bgClr>
                      <a:srgbClr val="F8F8F8"/>
                    </a:bgClr>
                  </a:patt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6" name="Rectangle 105"/>
                  <p:cNvSpPr>
                    <a:spLocks noChangeArrowheads="1"/>
                  </p:cNvSpPr>
                  <p:nvPr/>
                </p:nvSpPr>
                <p:spPr bwMode="auto">
                  <a:xfrm>
                    <a:off x="3580889" y="5344756"/>
                    <a:ext cx="1066800" cy="468000"/>
                  </a:xfrm>
                  <a:prstGeom prst="rect">
                    <a:avLst/>
                  </a:prstGeom>
                  <a:solidFill>
                    <a:srgbClr val="FFEAD5"/>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7" name="Freeform 106"/>
                  <p:cNvSpPr/>
                  <p:nvPr/>
                </p:nvSpPr>
                <p:spPr bwMode="auto">
                  <a:xfrm>
                    <a:off x="3609791" y="5395556"/>
                    <a:ext cx="1008000" cy="396000"/>
                  </a:xfrm>
                  <a:custGeom>
                    <a:avLst/>
                    <a:gdLst>
                      <a:gd name="T0" fmla="*/ 0 w 576"/>
                      <a:gd name="T1" fmla="*/ 2147483647 h 256"/>
                      <a:gd name="T2" fmla="*/ 2147483647 w 576"/>
                      <a:gd name="T3" fmla="*/ 2147483647 h 256"/>
                      <a:gd name="T4" fmla="*/ 2147483647 w 576"/>
                      <a:gd name="T5" fmla="*/ 2147483647 h 256"/>
                      <a:gd name="T6" fmla="*/ 2147483647 w 576"/>
                      <a:gd name="T7" fmla="*/ 2147483647 h 256"/>
                      <a:gd name="T8" fmla="*/ 2147483647 w 576"/>
                      <a:gd name="T9" fmla="*/ 2147483647 h 256"/>
                      <a:gd name="T10" fmla="*/ 0 60000 65536"/>
                      <a:gd name="T11" fmla="*/ 0 60000 65536"/>
                      <a:gd name="T12" fmla="*/ 0 60000 65536"/>
                      <a:gd name="T13" fmla="*/ 0 60000 65536"/>
                      <a:gd name="T14" fmla="*/ 0 60000 65536"/>
                      <a:gd name="T15" fmla="*/ 0 w 576"/>
                      <a:gd name="T16" fmla="*/ 0 h 256"/>
                      <a:gd name="T17" fmla="*/ 576 w 576"/>
                      <a:gd name="T18" fmla="*/ 256 h 256"/>
                    </a:gdLst>
                    <a:ahLst/>
                    <a:cxnLst>
                      <a:cxn ang="T10">
                        <a:pos x="T0" y="T1"/>
                      </a:cxn>
                      <a:cxn ang="T11">
                        <a:pos x="T2" y="T3"/>
                      </a:cxn>
                      <a:cxn ang="T12">
                        <a:pos x="T4" y="T5"/>
                      </a:cxn>
                      <a:cxn ang="T13">
                        <a:pos x="T6" y="T7"/>
                      </a:cxn>
                      <a:cxn ang="T14">
                        <a:pos x="T8" y="T9"/>
                      </a:cxn>
                    </a:cxnLst>
                    <a:rect l="T15" t="T16" r="T17" b="T18"/>
                    <a:pathLst>
                      <a:path w="576" h="256">
                        <a:moveTo>
                          <a:pt x="0" y="256"/>
                        </a:moveTo>
                        <a:cubicBezTo>
                          <a:pt x="0" y="196"/>
                          <a:pt x="0" y="136"/>
                          <a:pt x="48" y="112"/>
                        </a:cubicBezTo>
                        <a:cubicBezTo>
                          <a:pt x="96" y="88"/>
                          <a:pt x="216" y="128"/>
                          <a:pt x="288" y="112"/>
                        </a:cubicBezTo>
                        <a:cubicBezTo>
                          <a:pt x="360" y="96"/>
                          <a:pt x="432" y="32"/>
                          <a:pt x="480" y="16"/>
                        </a:cubicBezTo>
                        <a:cubicBezTo>
                          <a:pt x="528" y="0"/>
                          <a:pt x="560" y="16"/>
                          <a:pt x="576" y="16"/>
                        </a:cubicBez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88" name="Freeform 107"/>
                  <p:cNvSpPr/>
                  <p:nvPr/>
                </p:nvSpPr>
                <p:spPr bwMode="auto">
                  <a:xfrm>
                    <a:off x="3623106" y="5411322"/>
                    <a:ext cx="1008000" cy="396000"/>
                  </a:xfrm>
                  <a:custGeom>
                    <a:avLst/>
                    <a:gdLst>
                      <a:gd name="T0" fmla="*/ 0 w 576"/>
                      <a:gd name="T1" fmla="*/ 2147483647 h 288"/>
                      <a:gd name="T2" fmla="*/ 2147483647 w 576"/>
                      <a:gd name="T3" fmla="*/ 2147483647 h 288"/>
                      <a:gd name="T4" fmla="*/ 2147483647 w 576"/>
                      <a:gd name="T5" fmla="*/ 2147483647 h 288"/>
                      <a:gd name="T6" fmla="*/ 2147483647 w 576"/>
                      <a:gd name="T7" fmla="*/ 2147483647 h 288"/>
                      <a:gd name="T8" fmla="*/ 2147483647 w 576"/>
                      <a:gd name="T9" fmla="*/ 2147483647 h 288"/>
                      <a:gd name="T10" fmla="*/ 2147483647 w 576"/>
                      <a:gd name="T11" fmla="*/ 2147483647 h 288"/>
                      <a:gd name="T12" fmla="*/ 0 60000 65536"/>
                      <a:gd name="T13" fmla="*/ 0 60000 65536"/>
                      <a:gd name="T14" fmla="*/ 0 60000 65536"/>
                      <a:gd name="T15" fmla="*/ 0 60000 65536"/>
                      <a:gd name="T16" fmla="*/ 0 60000 65536"/>
                      <a:gd name="T17" fmla="*/ 0 60000 65536"/>
                      <a:gd name="T18" fmla="*/ 0 w 576"/>
                      <a:gd name="T19" fmla="*/ 0 h 288"/>
                      <a:gd name="T20" fmla="*/ 576 w 576"/>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576" h="288">
                        <a:moveTo>
                          <a:pt x="0" y="208"/>
                        </a:moveTo>
                        <a:cubicBezTo>
                          <a:pt x="32" y="248"/>
                          <a:pt x="64" y="288"/>
                          <a:pt x="96" y="256"/>
                        </a:cubicBezTo>
                        <a:cubicBezTo>
                          <a:pt x="128" y="224"/>
                          <a:pt x="144" y="32"/>
                          <a:pt x="192" y="16"/>
                        </a:cubicBezTo>
                        <a:cubicBezTo>
                          <a:pt x="240" y="0"/>
                          <a:pt x="336" y="152"/>
                          <a:pt x="384" y="160"/>
                        </a:cubicBezTo>
                        <a:cubicBezTo>
                          <a:pt x="432" y="168"/>
                          <a:pt x="448" y="72"/>
                          <a:pt x="480" y="64"/>
                        </a:cubicBezTo>
                        <a:cubicBezTo>
                          <a:pt x="512" y="56"/>
                          <a:pt x="560" y="104"/>
                          <a:pt x="576" y="112"/>
                        </a:cubicBezTo>
                      </a:path>
                    </a:pathLst>
                  </a:custGeom>
                  <a:noFill/>
                  <a:ln w="28575">
                    <a:solidFill>
                      <a:srgbClr val="6600FF"/>
                    </a:solidFill>
                    <a:rou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84" name="Text Box 108"/>
                <p:cNvSpPr txBox="1">
                  <a:spLocks noChangeArrowheads="1"/>
                </p:cNvSpPr>
                <p:nvPr/>
              </p:nvSpPr>
              <p:spPr bwMode="auto">
                <a:xfrm>
                  <a:off x="3491880" y="4916458"/>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数据挖掘</a:t>
                  </a:r>
                  <a:endPar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82" name="Text Box 150"/>
              <p:cNvSpPr txBox="1">
                <a:spLocks noChangeArrowheads="1"/>
              </p:cNvSpPr>
              <p:nvPr/>
            </p:nvSpPr>
            <p:spPr bwMode="auto">
              <a:xfrm>
                <a:off x="7044982" y="6141000"/>
                <a:ext cx="198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50000"/>
                  </a:spcBef>
                  <a:spcAft>
                    <a:spcPct val="0"/>
                  </a:spcAft>
                  <a:buClrTx/>
                  <a:buSzTx/>
                  <a:buFontTx/>
                  <a:buNone/>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顶层</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前端工具</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endParaRPr>
              </a:p>
            </p:txBody>
          </p:sp>
        </p:grpSp>
        <p:grpSp>
          <p:nvGrpSpPr>
            <p:cNvPr id="113" name="组合 126"/>
            <p:cNvGrpSpPr/>
            <p:nvPr/>
          </p:nvGrpSpPr>
          <p:grpSpPr bwMode="auto">
            <a:xfrm>
              <a:off x="4910102" y="3429000"/>
              <a:ext cx="1831082" cy="1310810"/>
              <a:chOff x="5364088" y="3501008"/>
              <a:chExt cx="1831082" cy="1310810"/>
            </a:xfrm>
          </p:grpSpPr>
          <p:sp>
            <p:nvSpPr>
              <p:cNvPr id="177" name="Text Box 58"/>
              <p:cNvSpPr txBox="1">
                <a:spLocks noChangeArrowheads="1"/>
              </p:cNvSpPr>
              <p:nvPr/>
            </p:nvSpPr>
            <p:spPr bwMode="auto">
              <a:xfrm>
                <a:off x="5364088" y="3501008"/>
                <a:ext cx="1831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OLAP</a:t>
                </a: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服务器</a:t>
                </a:r>
                <a:endPar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178" name="图片 124" descr="0屏幕截图.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3861048"/>
                <a:ext cx="971552" cy="95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 name="组合 127"/>
            <p:cNvGrpSpPr/>
            <p:nvPr/>
          </p:nvGrpSpPr>
          <p:grpSpPr bwMode="auto">
            <a:xfrm>
              <a:off x="4974396" y="4725144"/>
              <a:ext cx="1702495" cy="1310810"/>
              <a:chOff x="5220072" y="5445224"/>
              <a:chExt cx="1702495" cy="1310810"/>
            </a:xfrm>
          </p:grpSpPr>
          <p:sp>
            <p:nvSpPr>
              <p:cNvPr id="175" name="Text Box 84"/>
              <p:cNvSpPr txBox="1">
                <a:spLocks noChangeArrowheads="1"/>
              </p:cNvSpPr>
              <p:nvPr/>
            </p:nvSpPr>
            <p:spPr bwMode="auto">
              <a:xfrm>
                <a:off x="5220072" y="5445224"/>
                <a:ext cx="17024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OLAP</a:t>
                </a: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服务器</a:t>
                </a:r>
                <a:endPar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pic>
            <p:nvPicPr>
              <p:cNvPr id="176" name="图片 125" descr="0屏幕截图.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6672" y="5805264"/>
                <a:ext cx="971552" cy="95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5" name="棱台 114"/>
            <p:cNvSpPr/>
            <p:nvPr/>
          </p:nvSpPr>
          <p:spPr bwMode="auto">
            <a:xfrm>
              <a:off x="3708774" y="3563941"/>
              <a:ext cx="1007993" cy="431810"/>
            </a:xfrm>
            <a:prstGeom prst="bevel">
              <a:avLst/>
            </a:prstGeom>
            <a:gradFill flip="none" rotWithShape="1">
              <a:gsLst>
                <a:gs pos="0">
                  <a:srgbClr val="BBE0E3">
                    <a:tint val="66000"/>
                    <a:satMod val="160000"/>
                  </a:srgbClr>
                </a:gs>
                <a:gs pos="50000">
                  <a:srgbClr val="BBE0E3">
                    <a:tint val="44500"/>
                    <a:satMod val="160000"/>
                  </a:srgbClr>
                </a:gs>
                <a:gs pos="100000">
                  <a:srgbClr val="BBE0E3">
                    <a:tint val="23500"/>
                    <a:satMod val="160000"/>
                  </a:srgbClr>
                </a:gs>
              </a:gsLst>
              <a:lin ang="16200000" scaled="1"/>
              <a:tileRect/>
            </a:gra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监控器</a:t>
              </a:r>
            </a:p>
          </p:txBody>
        </p:sp>
        <p:sp>
          <p:nvSpPr>
            <p:cNvPr id="116" name="AutoShape 120"/>
            <p:cNvSpPr>
              <a:spLocks noChangeArrowheads="1"/>
            </p:cNvSpPr>
            <p:nvPr/>
          </p:nvSpPr>
          <p:spPr bwMode="auto">
            <a:xfrm>
              <a:off x="2762414" y="5436086"/>
              <a:ext cx="457200" cy="324000"/>
            </a:xfrm>
            <a:prstGeom prst="can">
              <a:avLst>
                <a:gd name="adj" fmla="val 25000"/>
              </a:avLst>
            </a:prstGeom>
            <a:gradFill rotWithShape="1">
              <a:gsLst>
                <a:gs pos="0">
                  <a:srgbClr val="00B050"/>
                </a:gs>
                <a:gs pos="50000">
                  <a:srgbClr val="65FFD7"/>
                </a:gs>
                <a:gs pos="100000">
                  <a:srgbClr val="EDF7EF"/>
                </a:gs>
              </a:gsLst>
              <a:lin ang="0" scaled="1"/>
            </a:gradFill>
            <a:ln w="9525">
              <a:solidFill>
                <a:srgbClr val="000000"/>
              </a:solidFill>
              <a:round/>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AutoShape 120"/>
            <p:cNvSpPr>
              <a:spLocks noChangeArrowheads="1"/>
            </p:cNvSpPr>
            <p:nvPr/>
          </p:nvSpPr>
          <p:spPr bwMode="auto">
            <a:xfrm>
              <a:off x="3269599" y="5436086"/>
              <a:ext cx="457200" cy="324000"/>
            </a:xfrm>
            <a:prstGeom prst="can">
              <a:avLst>
                <a:gd name="adj" fmla="val 25000"/>
              </a:avLst>
            </a:prstGeom>
            <a:gradFill rotWithShape="1">
              <a:gsLst>
                <a:gs pos="0">
                  <a:srgbClr val="00B050"/>
                </a:gs>
                <a:gs pos="50000">
                  <a:srgbClr val="65FFD7"/>
                </a:gs>
                <a:gs pos="100000">
                  <a:srgbClr val="EDF7EF"/>
                </a:gs>
              </a:gsLst>
              <a:lin ang="0" scaled="1"/>
            </a:gradFill>
            <a:ln w="9525">
              <a:solidFill>
                <a:srgbClr val="000000"/>
              </a:solidFill>
              <a:round/>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AutoShape 120"/>
            <p:cNvSpPr>
              <a:spLocks noChangeArrowheads="1"/>
            </p:cNvSpPr>
            <p:nvPr/>
          </p:nvSpPr>
          <p:spPr bwMode="auto">
            <a:xfrm>
              <a:off x="3776784" y="5436086"/>
              <a:ext cx="457200" cy="324000"/>
            </a:xfrm>
            <a:prstGeom prst="can">
              <a:avLst>
                <a:gd name="adj" fmla="val 25000"/>
              </a:avLst>
            </a:prstGeom>
            <a:gradFill rotWithShape="1">
              <a:gsLst>
                <a:gs pos="0">
                  <a:srgbClr val="00B050"/>
                </a:gs>
                <a:gs pos="50000">
                  <a:srgbClr val="65FFD7"/>
                </a:gs>
                <a:gs pos="100000">
                  <a:srgbClr val="EDF7EF"/>
                </a:gs>
              </a:gsLst>
              <a:lin ang="0" scaled="1"/>
            </a:gradFill>
            <a:ln w="9525">
              <a:solidFill>
                <a:srgbClr val="000000"/>
              </a:solidFill>
              <a:round/>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AutoShape 120"/>
            <p:cNvSpPr>
              <a:spLocks noChangeArrowheads="1"/>
            </p:cNvSpPr>
            <p:nvPr/>
          </p:nvSpPr>
          <p:spPr bwMode="auto">
            <a:xfrm>
              <a:off x="4283968" y="5436086"/>
              <a:ext cx="457200" cy="324000"/>
            </a:xfrm>
            <a:prstGeom prst="can">
              <a:avLst>
                <a:gd name="adj" fmla="val 25000"/>
              </a:avLst>
            </a:prstGeom>
            <a:gradFill rotWithShape="1">
              <a:gsLst>
                <a:gs pos="0">
                  <a:srgbClr val="00B050"/>
                </a:gs>
                <a:gs pos="50000">
                  <a:srgbClr val="65FFD7"/>
                </a:gs>
                <a:gs pos="100000">
                  <a:srgbClr val="EDF7EF"/>
                </a:gs>
              </a:gsLst>
              <a:lin ang="0" scaled="1"/>
            </a:gradFill>
            <a:ln w="9525">
              <a:solidFill>
                <a:srgbClr val="000000"/>
              </a:solidFill>
              <a:round/>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120" name="直接箭头连接符 153"/>
            <p:cNvCxnSpPr>
              <a:cxnSpLocks noChangeShapeType="1"/>
              <a:stCxn id="124" idx="0"/>
              <a:endCxn id="116" idx="1"/>
            </p:cNvCxnSpPr>
            <p:nvPr/>
          </p:nvCxnSpPr>
          <p:spPr bwMode="auto">
            <a:xfrm rot="-5400000" flipH="1" flipV="1">
              <a:off x="2867974" y="4591684"/>
              <a:ext cx="967442" cy="721362"/>
            </a:xfrm>
            <a:prstGeom prst="straightConnector1">
              <a:avLst/>
            </a:prstGeom>
            <a:noFill/>
            <a:ln w="28575" algn="ctr">
              <a:solidFill>
                <a:srgbClr val="000000"/>
              </a:solidFill>
              <a:miter lim="800000"/>
              <a:tailEnd type="arrow" w="med" len="med"/>
            </a:ln>
            <a:extLst>
              <a:ext uri="{909E8E84-426E-40DD-AFC4-6F175D3DCCD1}">
                <a14:hiddenFill xmlns:a14="http://schemas.microsoft.com/office/drawing/2010/main">
                  <a:noFill/>
                </a14:hiddenFill>
              </a:ext>
            </a:extLst>
          </p:spPr>
        </p:cxnSp>
        <p:cxnSp>
          <p:nvCxnSpPr>
            <p:cNvPr id="121" name="直接箭头连接符 156"/>
            <p:cNvCxnSpPr>
              <a:cxnSpLocks noChangeShapeType="1"/>
              <a:stCxn id="124" idx="0"/>
              <a:endCxn id="117" idx="1"/>
            </p:cNvCxnSpPr>
            <p:nvPr/>
          </p:nvCxnSpPr>
          <p:spPr bwMode="auto">
            <a:xfrm rot="-5400000" flipH="1" flipV="1">
              <a:off x="3121567" y="4845276"/>
              <a:ext cx="967442" cy="214177"/>
            </a:xfrm>
            <a:prstGeom prst="straightConnector1">
              <a:avLst/>
            </a:prstGeom>
            <a:noFill/>
            <a:ln w="28575" algn="ctr">
              <a:solidFill>
                <a:srgbClr val="000000"/>
              </a:solidFill>
              <a:miter lim="800000"/>
              <a:tailEnd type="arrow" w="med" len="med"/>
            </a:ln>
            <a:extLst>
              <a:ext uri="{909E8E84-426E-40DD-AFC4-6F175D3DCCD1}">
                <a14:hiddenFill xmlns:a14="http://schemas.microsoft.com/office/drawing/2010/main">
                  <a:noFill/>
                </a14:hiddenFill>
              </a:ext>
            </a:extLst>
          </p:spPr>
        </p:cxnSp>
        <p:cxnSp>
          <p:nvCxnSpPr>
            <p:cNvPr id="122" name="直接箭头连接符 158"/>
            <p:cNvCxnSpPr>
              <a:cxnSpLocks noChangeShapeType="1"/>
              <a:stCxn id="124" idx="0"/>
              <a:endCxn id="118" idx="1"/>
            </p:cNvCxnSpPr>
            <p:nvPr/>
          </p:nvCxnSpPr>
          <p:spPr bwMode="auto">
            <a:xfrm rot="16200000" flipH="1">
              <a:off x="3375159" y="4805861"/>
              <a:ext cx="967442" cy="293008"/>
            </a:xfrm>
            <a:prstGeom prst="straightConnector1">
              <a:avLst/>
            </a:prstGeom>
            <a:noFill/>
            <a:ln w="28575" algn="ctr">
              <a:solidFill>
                <a:srgbClr val="000000"/>
              </a:solidFill>
              <a:miter lim="800000"/>
              <a:tailEnd type="arrow" w="med" len="med"/>
            </a:ln>
            <a:extLst>
              <a:ext uri="{909E8E84-426E-40DD-AFC4-6F175D3DCCD1}">
                <a14:hiddenFill xmlns:a14="http://schemas.microsoft.com/office/drawing/2010/main">
                  <a:noFill/>
                </a14:hiddenFill>
              </a:ext>
            </a:extLst>
          </p:spPr>
        </p:cxnSp>
        <p:cxnSp>
          <p:nvCxnSpPr>
            <p:cNvPr id="123" name="直接箭头连接符 160"/>
            <p:cNvCxnSpPr>
              <a:cxnSpLocks noChangeShapeType="1"/>
              <a:stCxn id="124" idx="0"/>
              <a:endCxn id="119" idx="1"/>
            </p:cNvCxnSpPr>
            <p:nvPr/>
          </p:nvCxnSpPr>
          <p:spPr bwMode="auto">
            <a:xfrm rot="16200000" flipH="1">
              <a:off x="3628751" y="4552269"/>
              <a:ext cx="967442" cy="800192"/>
            </a:xfrm>
            <a:prstGeom prst="straightConnector1">
              <a:avLst/>
            </a:prstGeom>
            <a:noFill/>
            <a:ln w="28575" algn="ctr">
              <a:solidFill>
                <a:srgbClr val="000000"/>
              </a:solidFill>
              <a:miter lim="800000"/>
              <a:tailEnd type="arrow" w="med" len="med"/>
            </a:ln>
            <a:extLst>
              <a:ext uri="{909E8E84-426E-40DD-AFC4-6F175D3DCCD1}">
                <a14:hiddenFill xmlns:a14="http://schemas.microsoft.com/office/drawing/2010/main">
                  <a:noFill/>
                </a14:hiddenFill>
              </a:ext>
            </a:extLst>
          </p:spPr>
        </p:cxnSp>
        <p:sp>
          <p:nvSpPr>
            <p:cNvPr id="124" name="AutoShape 123"/>
            <p:cNvSpPr>
              <a:spLocks noChangeArrowheads="1"/>
            </p:cNvSpPr>
            <p:nvPr/>
          </p:nvSpPr>
          <p:spPr bwMode="auto">
            <a:xfrm>
              <a:off x="2884917" y="4252932"/>
              <a:ext cx="1655650" cy="863620"/>
            </a:xfrm>
            <a:prstGeom prst="can">
              <a:avLst>
                <a:gd name="adj" fmla="val 25000"/>
              </a:avLst>
            </a:prstGeom>
            <a:gradFill flip="none" rotWithShape="1">
              <a:gsLst>
                <a:gs pos="0">
                  <a:srgbClr val="000000">
                    <a:lumMod val="40000"/>
                    <a:lumOff val="60000"/>
                  </a:srgbClr>
                </a:gs>
                <a:gs pos="50000">
                  <a:srgbClr val="000000">
                    <a:lumMod val="20000"/>
                    <a:lumOff val="80000"/>
                  </a:srgbClr>
                </a:gs>
                <a:gs pos="100000">
                  <a:srgbClr val="E7E7FF"/>
                </a:gs>
              </a:gsLst>
              <a:lin ang="0" scaled="1"/>
              <a:tileRect/>
            </a:gradFill>
            <a:ln w="9525">
              <a:solidFill>
                <a:srgbClr val="000000"/>
              </a:solidFill>
              <a:round/>
            </a:ln>
          </p:spPr>
          <p:txBody>
            <a:bodyPr wrap="none"/>
            <a:lstStyle/>
            <a:p>
              <a:pPr marL="0" marR="0" lvl="0" indent="0" algn="ctr" defTabSz="914400" eaLnBrk="1" fontAlgn="base" latinLnBrk="0" hangingPunct="1">
                <a:lnSpc>
                  <a:spcPts val="2000"/>
                </a:lnSpc>
                <a:spcBef>
                  <a:spcPct val="0"/>
                </a:spcBef>
                <a:spcAft>
                  <a:spcPct val="0"/>
                </a:spcAft>
                <a:buClrTx/>
                <a:buSzTx/>
                <a:buFontTx/>
                <a:buNone/>
                <a:defRPr/>
              </a:pP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DW</a:t>
              </a:r>
            </a:p>
            <a:p>
              <a:pPr marL="0" marR="0" lvl="0" indent="0" algn="ctr" defTabSz="914400" eaLnBrk="1" fontAlgn="base" latinLnBrk="0" hangingPunct="1">
                <a:lnSpc>
                  <a:spcPts val="2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与</a:t>
              </a:r>
              <a:r>
                <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DW</a:t>
              </a:r>
              <a:r>
                <a:rPr kumimoji="0" lang="zh-CN" altLang="en-US"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服务器</a:t>
              </a:r>
            </a:p>
          </p:txBody>
        </p:sp>
        <p:sp>
          <p:nvSpPr>
            <p:cNvPr id="125" name="Text Box 58"/>
            <p:cNvSpPr txBox="1">
              <a:spLocks noChangeArrowheads="1"/>
            </p:cNvSpPr>
            <p:nvPr/>
          </p:nvSpPr>
          <p:spPr bwMode="auto">
            <a:xfrm>
              <a:off x="2834864" y="5723964"/>
              <a:ext cx="1831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数据集市</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cxnSp>
          <p:nvCxnSpPr>
            <p:cNvPr id="126" name="直接箭头连接符 165"/>
            <p:cNvCxnSpPr>
              <a:cxnSpLocks noChangeShapeType="1"/>
              <a:stCxn id="128" idx="4"/>
              <a:endCxn id="115" idx="4"/>
            </p:cNvCxnSpPr>
            <p:nvPr/>
          </p:nvCxnSpPr>
          <p:spPr bwMode="auto">
            <a:xfrm>
              <a:off x="3347864" y="3775710"/>
              <a:ext cx="360152" cy="3608"/>
            </a:xfrm>
            <a:prstGeom prst="straightConnector1">
              <a:avLst/>
            </a:prstGeom>
            <a:noFill/>
            <a:ln w="28575" algn="ctr">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127" name="直接箭头连接符 168"/>
            <p:cNvCxnSpPr>
              <a:cxnSpLocks noChangeShapeType="1"/>
              <a:stCxn id="128" idx="0"/>
            </p:cNvCxnSpPr>
            <p:nvPr/>
          </p:nvCxnSpPr>
          <p:spPr bwMode="auto">
            <a:xfrm rot="16200000" flipH="1">
              <a:off x="2816374" y="3760852"/>
              <a:ext cx="630932" cy="432048"/>
            </a:xfrm>
            <a:prstGeom prst="straightConnector1">
              <a:avLst/>
            </a:prstGeom>
            <a:noFill/>
            <a:ln w="38100" algn="ctr">
              <a:solidFill>
                <a:srgbClr val="000000"/>
              </a:solidFill>
              <a:miter lim="800000"/>
              <a:tailEnd type="arrow" w="med" len="med"/>
            </a:ln>
            <a:extLst>
              <a:ext uri="{909E8E84-426E-40DD-AFC4-6F175D3DCCD1}">
                <a14:hiddenFill xmlns:a14="http://schemas.microsoft.com/office/drawing/2010/main">
                  <a:noFill/>
                </a14:hiddenFill>
              </a:ext>
            </a:extLst>
          </p:spPr>
        </p:cxnSp>
        <p:sp>
          <p:nvSpPr>
            <p:cNvPr id="128" name="AutoShape 123"/>
            <p:cNvSpPr>
              <a:spLocks noChangeArrowheads="1"/>
            </p:cNvSpPr>
            <p:nvPr/>
          </p:nvSpPr>
          <p:spPr bwMode="auto">
            <a:xfrm>
              <a:off x="2483307" y="3546478"/>
              <a:ext cx="865128" cy="457211"/>
            </a:xfrm>
            <a:prstGeom prst="can">
              <a:avLst>
                <a:gd name="adj" fmla="val 25000"/>
              </a:avLst>
            </a:prstGeom>
            <a:solidFill>
              <a:srgbClr val="333399">
                <a:lumMod val="20000"/>
                <a:lumOff val="80000"/>
              </a:srgbClr>
            </a:solidFill>
            <a:ln w="9525">
              <a:solidFill>
                <a:srgbClr val="000000"/>
              </a:solidFill>
              <a:round/>
            </a:ln>
          </p:spPr>
          <p:txBody>
            <a:bodyPr wrap="none" lIns="0" rIns="0"/>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元数据</a:t>
              </a:r>
            </a:p>
          </p:txBody>
        </p:sp>
        <p:cxnSp>
          <p:nvCxnSpPr>
            <p:cNvPr id="129" name="直接箭头连接符 128"/>
            <p:cNvCxnSpPr/>
            <p:nvPr/>
          </p:nvCxnSpPr>
          <p:spPr bwMode="auto">
            <a:xfrm flipV="1">
              <a:off x="4724704" y="5589639"/>
              <a:ext cx="646068" cy="0"/>
            </a:xfrm>
            <a:prstGeom prst="straightConnector1">
              <a:avLst/>
            </a:prstGeom>
            <a:solidFill>
              <a:srgbClr val="BBE0E3"/>
            </a:solidFill>
            <a:ln w="38100" cap="flat" cmpd="sng" algn="ctr">
              <a:solidFill>
                <a:srgbClr val="2D2D8A"/>
              </a:solidFill>
              <a:prstDash val="solid"/>
              <a:miter lim="800000"/>
              <a:headEnd type="arrow" w="med" len="med"/>
              <a:tailEnd type="arrow" w="med" len="med"/>
            </a:ln>
            <a:effectLst/>
          </p:spPr>
        </p:cxnSp>
        <p:cxnSp>
          <p:nvCxnSpPr>
            <p:cNvPr id="130" name="直接箭头连接符 129"/>
            <p:cNvCxnSpPr/>
            <p:nvPr/>
          </p:nvCxnSpPr>
          <p:spPr bwMode="auto">
            <a:xfrm flipV="1">
              <a:off x="4524693" y="4437087"/>
              <a:ext cx="847667" cy="215905"/>
            </a:xfrm>
            <a:prstGeom prst="straightConnector1">
              <a:avLst/>
            </a:prstGeom>
            <a:solidFill>
              <a:srgbClr val="BBE0E3"/>
            </a:solidFill>
            <a:ln w="38100" cap="flat" cmpd="sng" algn="ctr">
              <a:solidFill>
                <a:srgbClr val="2D2D8A"/>
              </a:solidFill>
              <a:prstDash val="solid"/>
              <a:miter lim="800000"/>
              <a:headEnd type="arrow" w="med" len="med"/>
              <a:tailEnd type="arrow" w="med" len="med"/>
            </a:ln>
            <a:effectLst/>
          </p:spPr>
        </p:cxnSp>
        <p:grpSp>
          <p:nvGrpSpPr>
            <p:cNvPr id="131" name="组合 230"/>
            <p:cNvGrpSpPr/>
            <p:nvPr/>
          </p:nvGrpSpPr>
          <p:grpSpPr bwMode="auto">
            <a:xfrm>
              <a:off x="30787" y="3501013"/>
              <a:ext cx="1325563" cy="2519715"/>
              <a:chOff x="78085" y="3501013"/>
              <a:chExt cx="1325563" cy="2519715"/>
            </a:xfrm>
          </p:grpSpPr>
          <p:grpSp>
            <p:nvGrpSpPr>
              <p:cNvPr id="143" name="组合 228"/>
              <p:cNvGrpSpPr/>
              <p:nvPr/>
            </p:nvGrpSpPr>
            <p:grpSpPr bwMode="auto">
              <a:xfrm>
                <a:off x="78085" y="3501013"/>
                <a:ext cx="1325563" cy="1469946"/>
                <a:chOff x="0" y="3645029"/>
                <a:chExt cx="1325563" cy="1469946"/>
              </a:xfrm>
            </p:grpSpPr>
            <p:grpSp>
              <p:nvGrpSpPr>
                <p:cNvPr id="147" name="组合 224"/>
                <p:cNvGrpSpPr/>
                <p:nvPr/>
              </p:nvGrpSpPr>
              <p:grpSpPr bwMode="auto">
                <a:xfrm>
                  <a:off x="0" y="3645029"/>
                  <a:ext cx="1325563" cy="873696"/>
                  <a:chOff x="0" y="4571529"/>
                  <a:chExt cx="1325563" cy="1233735"/>
                </a:xfrm>
              </p:grpSpPr>
              <p:pic>
                <p:nvPicPr>
                  <p:cNvPr id="149" name="Picture 6" descr="数据库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653136"/>
                    <a:ext cx="63745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0" name="组合 223"/>
                  <p:cNvGrpSpPr/>
                  <p:nvPr/>
                </p:nvGrpSpPr>
                <p:grpSpPr bwMode="auto">
                  <a:xfrm>
                    <a:off x="425450" y="4571529"/>
                    <a:ext cx="900113" cy="1233735"/>
                    <a:chOff x="425450" y="4571529"/>
                    <a:chExt cx="900113" cy="1233735"/>
                  </a:xfrm>
                </p:grpSpPr>
                <p:sp>
                  <p:nvSpPr>
                    <p:cNvPr id="151" name="Freeform 10"/>
                    <p:cNvSpPr/>
                    <p:nvPr/>
                  </p:nvSpPr>
                  <p:spPr bwMode="auto">
                    <a:xfrm>
                      <a:off x="676275" y="5027141"/>
                      <a:ext cx="649288" cy="346075"/>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2"/>
                          </a:lnTo>
                          <a:lnTo>
                            <a:pt x="347" y="2"/>
                          </a:lnTo>
                          <a:lnTo>
                            <a:pt x="326" y="3"/>
                          </a:lnTo>
                          <a:lnTo>
                            <a:pt x="307" y="7"/>
                          </a:lnTo>
                          <a:lnTo>
                            <a:pt x="286" y="11"/>
                          </a:lnTo>
                          <a:lnTo>
                            <a:pt x="269" y="13"/>
                          </a:lnTo>
                          <a:lnTo>
                            <a:pt x="249" y="16"/>
                          </a:lnTo>
                          <a:lnTo>
                            <a:pt x="232" y="22"/>
                          </a:lnTo>
                          <a:lnTo>
                            <a:pt x="198" y="31"/>
                          </a:lnTo>
                          <a:lnTo>
                            <a:pt x="165" y="44"/>
                          </a:lnTo>
                          <a:lnTo>
                            <a:pt x="150" y="50"/>
                          </a:lnTo>
                          <a:lnTo>
                            <a:pt x="119" y="63"/>
                          </a:lnTo>
                          <a:lnTo>
                            <a:pt x="106" y="71"/>
                          </a:lnTo>
                          <a:lnTo>
                            <a:pt x="94" y="80"/>
                          </a:lnTo>
                          <a:lnTo>
                            <a:pt x="83" y="87"/>
                          </a:lnTo>
                          <a:lnTo>
                            <a:pt x="69" y="97"/>
                          </a:lnTo>
                          <a:lnTo>
                            <a:pt x="59" y="104"/>
                          </a:lnTo>
                          <a:lnTo>
                            <a:pt x="50" y="113"/>
                          </a:lnTo>
                          <a:lnTo>
                            <a:pt x="33" y="134"/>
                          </a:lnTo>
                          <a:lnTo>
                            <a:pt x="25" y="143"/>
                          </a:lnTo>
                          <a:lnTo>
                            <a:pt x="21" y="149"/>
                          </a:lnTo>
                          <a:lnTo>
                            <a:pt x="17" y="154"/>
                          </a:lnTo>
                          <a:lnTo>
                            <a:pt x="13" y="164"/>
                          </a:lnTo>
                          <a:lnTo>
                            <a:pt x="12" y="169"/>
                          </a:lnTo>
                          <a:lnTo>
                            <a:pt x="8" y="175"/>
                          </a:lnTo>
                          <a:lnTo>
                            <a:pt x="4" y="184"/>
                          </a:lnTo>
                          <a:lnTo>
                            <a:pt x="4" y="192"/>
                          </a:lnTo>
                          <a:lnTo>
                            <a:pt x="2" y="195"/>
                          </a:lnTo>
                          <a:lnTo>
                            <a:pt x="0" y="201"/>
                          </a:lnTo>
                          <a:lnTo>
                            <a:pt x="0" y="207"/>
                          </a:lnTo>
                          <a:lnTo>
                            <a:pt x="0" y="212"/>
                          </a:lnTo>
                          <a:lnTo>
                            <a:pt x="0" y="225"/>
                          </a:lnTo>
                          <a:lnTo>
                            <a:pt x="0" y="229"/>
                          </a:lnTo>
                          <a:lnTo>
                            <a:pt x="0" y="235"/>
                          </a:lnTo>
                          <a:lnTo>
                            <a:pt x="2" y="240"/>
                          </a:lnTo>
                          <a:lnTo>
                            <a:pt x="4" y="246"/>
                          </a:lnTo>
                          <a:lnTo>
                            <a:pt x="4" y="251"/>
                          </a:lnTo>
                          <a:lnTo>
                            <a:pt x="8" y="263"/>
                          </a:lnTo>
                          <a:lnTo>
                            <a:pt x="12" y="268"/>
                          </a:lnTo>
                          <a:lnTo>
                            <a:pt x="13" y="272"/>
                          </a:lnTo>
                          <a:lnTo>
                            <a:pt x="15" y="279"/>
                          </a:lnTo>
                          <a:lnTo>
                            <a:pt x="17" y="283"/>
                          </a:lnTo>
                          <a:lnTo>
                            <a:pt x="21" y="289"/>
                          </a:lnTo>
                          <a:lnTo>
                            <a:pt x="25" y="294"/>
                          </a:lnTo>
                          <a:lnTo>
                            <a:pt x="33" y="304"/>
                          </a:lnTo>
                          <a:lnTo>
                            <a:pt x="40" y="313"/>
                          </a:lnTo>
                          <a:lnTo>
                            <a:pt x="50" y="322"/>
                          </a:lnTo>
                          <a:lnTo>
                            <a:pt x="59" y="332"/>
                          </a:lnTo>
                          <a:lnTo>
                            <a:pt x="69" y="341"/>
                          </a:lnTo>
                          <a:lnTo>
                            <a:pt x="94" y="358"/>
                          </a:lnTo>
                          <a:lnTo>
                            <a:pt x="106" y="365"/>
                          </a:lnTo>
                          <a:lnTo>
                            <a:pt x="119" y="373"/>
                          </a:lnTo>
                          <a:lnTo>
                            <a:pt x="150" y="388"/>
                          </a:lnTo>
                          <a:lnTo>
                            <a:pt x="165" y="393"/>
                          </a:lnTo>
                          <a:lnTo>
                            <a:pt x="198" y="404"/>
                          </a:lnTo>
                          <a:lnTo>
                            <a:pt x="232" y="415"/>
                          </a:lnTo>
                          <a:lnTo>
                            <a:pt x="249" y="419"/>
                          </a:lnTo>
                          <a:lnTo>
                            <a:pt x="269" y="423"/>
                          </a:lnTo>
                          <a:lnTo>
                            <a:pt x="286" y="427"/>
                          </a:lnTo>
                          <a:lnTo>
                            <a:pt x="307" y="429"/>
                          </a:lnTo>
                          <a:lnTo>
                            <a:pt x="326" y="432"/>
                          </a:lnTo>
                          <a:lnTo>
                            <a:pt x="347" y="434"/>
                          </a:lnTo>
                          <a:lnTo>
                            <a:pt x="367" y="436"/>
                          </a:lnTo>
                          <a:lnTo>
                            <a:pt x="388" y="436"/>
                          </a:lnTo>
                          <a:lnTo>
                            <a:pt x="430" y="436"/>
                          </a:lnTo>
                          <a:lnTo>
                            <a:pt x="470" y="434"/>
                          </a:lnTo>
                          <a:lnTo>
                            <a:pt x="491" y="432"/>
                          </a:lnTo>
                          <a:lnTo>
                            <a:pt x="510" y="429"/>
                          </a:lnTo>
                          <a:lnTo>
                            <a:pt x="549" y="423"/>
                          </a:lnTo>
                          <a:lnTo>
                            <a:pt x="585" y="415"/>
                          </a:lnTo>
                          <a:lnTo>
                            <a:pt x="603" y="410"/>
                          </a:lnTo>
                          <a:lnTo>
                            <a:pt x="620" y="404"/>
                          </a:lnTo>
                          <a:lnTo>
                            <a:pt x="637" y="399"/>
                          </a:lnTo>
                          <a:lnTo>
                            <a:pt x="668" y="388"/>
                          </a:lnTo>
                          <a:lnTo>
                            <a:pt x="683" y="380"/>
                          </a:lnTo>
                          <a:lnTo>
                            <a:pt x="710" y="365"/>
                          </a:lnTo>
                          <a:lnTo>
                            <a:pt x="735" y="348"/>
                          </a:lnTo>
                          <a:lnTo>
                            <a:pt x="746" y="341"/>
                          </a:lnTo>
                          <a:lnTo>
                            <a:pt x="758" y="332"/>
                          </a:lnTo>
                          <a:lnTo>
                            <a:pt x="768" y="322"/>
                          </a:lnTo>
                          <a:lnTo>
                            <a:pt x="777" y="313"/>
                          </a:lnTo>
                          <a:lnTo>
                            <a:pt x="785" y="304"/>
                          </a:lnTo>
                          <a:lnTo>
                            <a:pt x="793" y="294"/>
                          </a:lnTo>
                          <a:lnTo>
                            <a:pt x="794" y="289"/>
                          </a:lnTo>
                          <a:lnTo>
                            <a:pt x="798" y="283"/>
                          </a:lnTo>
                          <a:lnTo>
                            <a:pt x="800" y="279"/>
                          </a:lnTo>
                          <a:lnTo>
                            <a:pt x="804" y="272"/>
                          </a:lnTo>
                          <a:lnTo>
                            <a:pt x="806" y="268"/>
                          </a:lnTo>
                          <a:lnTo>
                            <a:pt x="812" y="251"/>
                          </a:lnTo>
                          <a:lnTo>
                            <a:pt x="814" y="246"/>
                          </a:lnTo>
                          <a:lnTo>
                            <a:pt x="816" y="240"/>
                          </a:lnTo>
                          <a:lnTo>
                            <a:pt x="816" y="235"/>
                          </a:lnTo>
                          <a:lnTo>
                            <a:pt x="816" y="229"/>
                          </a:lnTo>
                          <a:lnTo>
                            <a:pt x="817" y="225"/>
                          </a:lnTo>
                          <a:lnTo>
                            <a:pt x="817" y="212"/>
                          </a:lnTo>
                          <a:lnTo>
                            <a:pt x="816" y="207"/>
                          </a:lnTo>
                          <a:lnTo>
                            <a:pt x="816" y="201"/>
                          </a:lnTo>
                          <a:lnTo>
                            <a:pt x="816" y="195"/>
                          </a:lnTo>
                          <a:lnTo>
                            <a:pt x="814" y="192"/>
                          </a:lnTo>
                          <a:lnTo>
                            <a:pt x="812" y="184"/>
                          </a:lnTo>
                          <a:lnTo>
                            <a:pt x="808" y="175"/>
                          </a:lnTo>
                          <a:lnTo>
                            <a:pt x="806" y="169"/>
                          </a:lnTo>
                          <a:lnTo>
                            <a:pt x="798" y="154"/>
                          </a:lnTo>
                          <a:lnTo>
                            <a:pt x="794" y="149"/>
                          </a:lnTo>
                          <a:lnTo>
                            <a:pt x="793" y="143"/>
                          </a:lnTo>
                          <a:lnTo>
                            <a:pt x="785" y="134"/>
                          </a:lnTo>
                          <a:lnTo>
                            <a:pt x="768" y="113"/>
                          </a:lnTo>
                          <a:lnTo>
                            <a:pt x="758" y="104"/>
                          </a:lnTo>
                          <a:lnTo>
                            <a:pt x="746" y="97"/>
                          </a:lnTo>
                          <a:lnTo>
                            <a:pt x="735" y="87"/>
                          </a:lnTo>
                          <a:lnTo>
                            <a:pt x="710" y="71"/>
                          </a:lnTo>
                          <a:lnTo>
                            <a:pt x="683" y="57"/>
                          </a:lnTo>
                          <a:lnTo>
                            <a:pt x="668" y="50"/>
                          </a:lnTo>
                          <a:lnTo>
                            <a:pt x="637" y="37"/>
                          </a:lnTo>
                          <a:lnTo>
                            <a:pt x="620" y="31"/>
                          </a:lnTo>
                          <a:lnTo>
                            <a:pt x="603" y="26"/>
                          </a:lnTo>
                          <a:lnTo>
                            <a:pt x="585" y="22"/>
                          </a:lnTo>
                          <a:lnTo>
                            <a:pt x="549" y="13"/>
                          </a:lnTo>
                          <a:lnTo>
                            <a:pt x="510" y="7"/>
                          </a:lnTo>
                          <a:lnTo>
                            <a:pt x="491" y="3"/>
                          </a:lnTo>
                          <a:lnTo>
                            <a:pt x="470" y="2"/>
                          </a:lnTo>
                          <a:lnTo>
                            <a:pt x="430" y="0"/>
                          </a:lnTo>
                          <a:lnTo>
                            <a:pt x="409"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2" name="Freeform 11"/>
                    <p:cNvSpPr/>
                    <p:nvPr/>
                  </p:nvSpPr>
                  <p:spPr bwMode="auto">
                    <a:xfrm>
                      <a:off x="676275" y="4990629"/>
                      <a:ext cx="649288" cy="346075"/>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2"/>
                          </a:lnTo>
                          <a:lnTo>
                            <a:pt x="347" y="2"/>
                          </a:lnTo>
                          <a:lnTo>
                            <a:pt x="326" y="4"/>
                          </a:lnTo>
                          <a:lnTo>
                            <a:pt x="307" y="7"/>
                          </a:lnTo>
                          <a:lnTo>
                            <a:pt x="286" y="9"/>
                          </a:lnTo>
                          <a:lnTo>
                            <a:pt x="269" y="13"/>
                          </a:lnTo>
                          <a:lnTo>
                            <a:pt x="249" y="17"/>
                          </a:lnTo>
                          <a:lnTo>
                            <a:pt x="232" y="21"/>
                          </a:lnTo>
                          <a:lnTo>
                            <a:pt x="198" y="32"/>
                          </a:lnTo>
                          <a:lnTo>
                            <a:pt x="165" y="43"/>
                          </a:lnTo>
                          <a:lnTo>
                            <a:pt x="150" y="50"/>
                          </a:lnTo>
                          <a:lnTo>
                            <a:pt x="119" y="63"/>
                          </a:lnTo>
                          <a:lnTo>
                            <a:pt x="106" y="71"/>
                          </a:lnTo>
                          <a:lnTo>
                            <a:pt x="94" y="80"/>
                          </a:lnTo>
                          <a:lnTo>
                            <a:pt x="83" y="88"/>
                          </a:lnTo>
                          <a:lnTo>
                            <a:pt x="69" y="97"/>
                          </a:lnTo>
                          <a:lnTo>
                            <a:pt x="59" y="104"/>
                          </a:lnTo>
                          <a:lnTo>
                            <a:pt x="50" y="114"/>
                          </a:lnTo>
                          <a:lnTo>
                            <a:pt x="33" y="132"/>
                          </a:lnTo>
                          <a:lnTo>
                            <a:pt x="25" y="144"/>
                          </a:lnTo>
                          <a:lnTo>
                            <a:pt x="21" y="149"/>
                          </a:lnTo>
                          <a:lnTo>
                            <a:pt x="17" y="153"/>
                          </a:lnTo>
                          <a:lnTo>
                            <a:pt x="13" y="164"/>
                          </a:lnTo>
                          <a:lnTo>
                            <a:pt x="12" y="170"/>
                          </a:lnTo>
                          <a:lnTo>
                            <a:pt x="8" y="175"/>
                          </a:lnTo>
                          <a:lnTo>
                            <a:pt x="4" y="185"/>
                          </a:lnTo>
                          <a:lnTo>
                            <a:pt x="4" y="192"/>
                          </a:lnTo>
                          <a:lnTo>
                            <a:pt x="2" y="196"/>
                          </a:lnTo>
                          <a:lnTo>
                            <a:pt x="0" y="201"/>
                          </a:lnTo>
                          <a:lnTo>
                            <a:pt x="0" y="207"/>
                          </a:lnTo>
                          <a:lnTo>
                            <a:pt x="0" y="213"/>
                          </a:lnTo>
                          <a:lnTo>
                            <a:pt x="0" y="226"/>
                          </a:lnTo>
                          <a:lnTo>
                            <a:pt x="0" y="229"/>
                          </a:lnTo>
                          <a:lnTo>
                            <a:pt x="0" y="235"/>
                          </a:lnTo>
                          <a:lnTo>
                            <a:pt x="2" y="241"/>
                          </a:lnTo>
                          <a:lnTo>
                            <a:pt x="4" y="246"/>
                          </a:lnTo>
                          <a:lnTo>
                            <a:pt x="4" y="252"/>
                          </a:lnTo>
                          <a:lnTo>
                            <a:pt x="8" y="263"/>
                          </a:lnTo>
                          <a:lnTo>
                            <a:pt x="12" y="269"/>
                          </a:lnTo>
                          <a:lnTo>
                            <a:pt x="13" y="272"/>
                          </a:lnTo>
                          <a:lnTo>
                            <a:pt x="15" y="280"/>
                          </a:lnTo>
                          <a:lnTo>
                            <a:pt x="17" y="283"/>
                          </a:lnTo>
                          <a:lnTo>
                            <a:pt x="21" y="289"/>
                          </a:lnTo>
                          <a:lnTo>
                            <a:pt x="25" y="295"/>
                          </a:lnTo>
                          <a:lnTo>
                            <a:pt x="33" y="304"/>
                          </a:lnTo>
                          <a:lnTo>
                            <a:pt x="40" y="313"/>
                          </a:lnTo>
                          <a:lnTo>
                            <a:pt x="50" y="323"/>
                          </a:lnTo>
                          <a:lnTo>
                            <a:pt x="59" y="332"/>
                          </a:lnTo>
                          <a:lnTo>
                            <a:pt x="69" y="341"/>
                          </a:lnTo>
                          <a:lnTo>
                            <a:pt x="94" y="358"/>
                          </a:lnTo>
                          <a:lnTo>
                            <a:pt x="106" y="366"/>
                          </a:lnTo>
                          <a:lnTo>
                            <a:pt x="119" y="373"/>
                          </a:lnTo>
                          <a:lnTo>
                            <a:pt x="150" y="386"/>
                          </a:lnTo>
                          <a:lnTo>
                            <a:pt x="165" y="393"/>
                          </a:lnTo>
                          <a:lnTo>
                            <a:pt x="198" y="405"/>
                          </a:lnTo>
                          <a:lnTo>
                            <a:pt x="232" y="416"/>
                          </a:lnTo>
                          <a:lnTo>
                            <a:pt x="249" y="420"/>
                          </a:lnTo>
                          <a:lnTo>
                            <a:pt x="269" y="423"/>
                          </a:lnTo>
                          <a:lnTo>
                            <a:pt x="286" y="427"/>
                          </a:lnTo>
                          <a:lnTo>
                            <a:pt x="307" y="429"/>
                          </a:lnTo>
                          <a:lnTo>
                            <a:pt x="326" y="433"/>
                          </a:lnTo>
                          <a:lnTo>
                            <a:pt x="347" y="435"/>
                          </a:lnTo>
                          <a:lnTo>
                            <a:pt x="367" y="436"/>
                          </a:lnTo>
                          <a:lnTo>
                            <a:pt x="388" y="436"/>
                          </a:lnTo>
                          <a:lnTo>
                            <a:pt x="430" y="436"/>
                          </a:lnTo>
                          <a:lnTo>
                            <a:pt x="470" y="435"/>
                          </a:lnTo>
                          <a:lnTo>
                            <a:pt x="491" y="433"/>
                          </a:lnTo>
                          <a:lnTo>
                            <a:pt x="510" y="429"/>
                          </a:lnTo>
                          <a:lnTo>
                            <a:pt x="549" y="423"/>
                          </a:lnTo>
                          <a:lnTo>
                            <a:pt x="585" y="416"/>
                          </a:lnTo>
                          <a:lnTo>
                            <a:pt x="603" y="410"/>
                          </a:lnTo>
                          <a:lnTo>
                            <a:pt x="620" y="405"/>
                          </a:lnTo>
                          <a:lnTo>
                            <a:pt x="637" y="399"/>
                          </a:lnTo>
                          <a:lnTo>
                            <a:pt x="668" y="386"/>
                          </a:lnTo>
                          <a:lnTo>
                            <a:pt x="683" y="380"/>
                          </a:lnTo>
                          <a:lnTo>
                            <a:pt x="710" y="366"/>
                          </a:lnTo>
                          <a:lnTo>
                            <a:pt x="735" y="349"/>
                          </a:lnTo>
                          <a:lnTo>
                            <a:pt x="746" y="341"/>
                          </a:lnTo>
                          <a:lnTo>
                            <a:pt x="758" y="332"/>
                          </a:lnTo>
                          <a:lnTo>
                            <a:pt x="768" y="323"/>
                          </a:lnTo>
                          <a:lnTo>
                            <a:pt x="777" y="313"/>
                          </a:lnTo>
                          <a:lnTo>
                            <a:pt x="785" y="304"/>
                          </a:lnTo>
                          <a:lnTo>
                            <a:pt x="793" y="295"/>
                          </a:lnTo>
                          <a:lnTo>
                            <a:pt x="794" y="289"/>
                          </a:lnTo>
                          <a:lnTo>
                            <a:pt x="798" y="283"/>
                          </a:lnTo>
                          <a:lnTo>
                            <a:pt x="800" y="280"/>
                          </a:lnTo>
                          <a:lnTo>
                            <a:pt x="804" y="272"/>
                          </a:lnTo>
                          <a:lnTo>
                            <a:pt x="806" y="269"/>
                          </a:lnTo>
                          <a:lnTo>
                            <a:pt x="812" y="252"/>
                          </a:lnTo>
                          <a:lnTo>
                            <a:pt x="814" y="246"/>
                          </a:lnTo>
                          <a:lnTo>
                            <a:pt x="816" y="241"/>
                          </a:lnTo>
                          <a:lnTo>
                            <a:pt x="816" y="235"/>
                          </a:lnTo>
                          <a:lnTo>
                            <a:pt x="816" y="229"/>
                          </a:lnTo>
                          <a:lnTo>
                            <a:pt x="817" y="226"/>
                          </a:lnTo>
                          <a:lnTo>
                            <a:pt x="817" y="213"/>
                          </a:lnTo>
                          <a:lnTo>
                            <a:pt x="816" y="207"/>
                          </a:lnTo>
                          <a:lnTo>
                            <a:pt x="816" y="201"/>
                          </a:lnTo>
                          <a:lnTo>
                            <a:pt x="816" y="196"/>
                          </a:lnTo>
                          <a:lnTo>
                            <a:pt x="814" y="192"/>
                          </a:lnTo>
                          <a:lnTo>
                            <a:pt x="812" y="185"/>
                          </a:lnTo>
                          <a:lnTo>
                            <a:pt x="808" y="175"/>
                          </a:lnTo>
                          <a:lnTo>
                            <a:pt x="806" y="170"/>
                          </a:lnTo>
                          <a:lnTo>
                            <a:pt x="798" y="153"/>
                          </a:lnTo>
                          <a:lnTo>
                            <a:pt x="794" y="149"/>
                          </a:lnTo>
                          <a:lnTo>
                            <a:pt x="793" y="144"/>
                          </a:lnTo>
                          <a:lnTo>
                            <a:pt x="785" y="132"/>
                          </a:lnTo>
                          <a:lnTo>
                            <a:pt x="768" y="114"/>
                          </a:lnTo>
                          <a:lnTo>
                            <a:pt x="758" y="104"/>
                          </a:lnTo>
                          <a:lnTo>
                            <a:pt x="746" y="97"/>
                          </a:lnTo>
                          <a:lnTo>
                            <a:pt x="735" y="88"/>
                          </a:lnTo>
                          <a:lnTo>
                            <a:pt x="710" y="71"/>
                          </a:lnTo>
                          <a:lnTo>
                            <a:pt x="683" y="58"/>
                          </a:lnTo>
                          <a:lnTo>
                            <a:pt x="668" y="50"/>
                          </a:lnTo>
                          <a:lnTo>
                            <a:pt x="637" y="37"/>
                          </a:lnTo>
                          <a:lnTo>
                            <a:pt x="620" y="32"/>
                          </a:lnTo>
                          <a:lnTo>
                            <a:pt x="603" y="26"/>
                          </a:lnTo>
                          <a:lnTo>
                            <a:pt x="585" y="21"/>
                          </a:lnTo>
                          <a:lnTo>
                            <a:pt x="549" y="13"/>
                          </a:lnTo>
                          <a:lnTo>
                            <a:pt x="510" y="7"/>
                          </a:lnTo>
                          <a:lnTo>
                            <a:pt x="491" y="4"/>
                          </a:lnTo>
                          <a:lnTo>
                            <a:pt x="470" y="2"/>
                          </a:lnTo>
                          <a:lnTo>
                            <a:pt x="430" y="0"/>
                          </a:lnTo>
                          <a:lnTo>
                            <a:pt x="409" y="0"/>
                          </a:lnTo>
                          <a:close/>
                        </a:path>
                      </a:pathLst>
                    </a:custGeom>
                    <a:solidFill>
                      <a:srgbClr val="FFB06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3" name="Freeform 12"/>
                    <p:cNvSpPr/>
                    <p:nvPr/>
                  </p:nvSpPr>
                  <p:spPr bwMode="auto">
                    <a:xfrm>
                      <a:off x="676275" y="4943004"/>
                      <a:ext cx="649288" cy="347663"/>
                    </a:xfrm>
                    <a:custGeom>
                      <a:avLst/>
                      <a:gdLst>
                        <a:gd name="T0" fmla="*/ 2147483647 w 817"/>
                        <a:gd name="T1" fmla="*/ 0 h 439"/>
                        <a:gd name="T2" fmla="*/ 2147483647 w 817"/>
                        <a:gd name="T3" fmla="*/ 2147483647 h 439"/>
                        <a:gd name="T4" fmla="*/ 2147483647 w 817"/>
                        <a:gd name="T5" fmla="*/ 2147483647 h 439"/>
                        <a:gd name="T6" fmla="*/ 2147483647 w 817"/>
                        <a:gd name="T7" fmla="*/ 2147483647 h 439"/>
                        <a:gd name="T8" fmla="*/ 2147483647 w 817"/>
                        <a:gd name="T9" fmla="*/ 2147483647 h 439"/>
                        <a:gd name="T10" fmla="*/ 2147483647 w 817"/>
                        <a:gd name="T11" fmla="*/ 2147483647 h 439"/>
                        <a:gd name="T12" fmla="*/ 2147483647 w 817"/>
                        <a:gd name="T13" fmla="*/ 2147483647 h 439"/>
                        <a:gd name="T14" fmla="*/ 2147483647 w 817"/>
                        <a:gd name="T15" fmla="*/ 2147483647 h 439"/>
                        <a:gd name="T16" fmla="*/ 2147483647 w 817"/>
                        <a:gd name="T17" fmla="*/ 2147483647 h 439"/>
                        <a:gd name="T18" fmla="*/ 2147483647 w 817"/>
                        <a:gd name="T19" fmla="*/ 2147483647 h 439"/>
                        <a:gd name="T20" fmla="*/ 2147483647 w 817"/>
                        <a:gd name="T21" fmla="*/ 2147483647 h 439"/>
                        <a:gd name="T22" fmla="*/ 2147483647 w 817"/>
                        <a:gd name="T23" fmla="*/ 2147483647 h 439"/>
                        <a:gd name="T24" fmla="*/ 2147483647 w 817"/>
                        <a:gd name="T25" fmla="*/ 2147483647 h 439"/>
                        <a:gd name="T26" fmla="*/ 2147483647 w 817"/>
                        <a:gd name="T27" fmla="*/ 2147483647 h 439"/>
                        <a:gd name="T28" fmla="*/ 2147483647 w 817"/>
                        <a:gd name="T29" fmla="*/ 2147483647 h 439"/>
                        <a:gd name="T30" fmla="*/ 0 w 817"/>
                        <a:gd name="T31" fmla="*/ 2147483647 h 439"/>
                        <a:gd name="T32" fmla="*/ 0 w 817"/>
                        <a:gd name="T33" fmla="*/ 2147483647 h 439"/>
                        <a:gd name="T34" fmla="*/ 0 w 817"/>
                        <a:gd name="T35" fmla="*/ 2147483647 h 439"/>
                        <a:gd name="T36" fmla="*/ 2147483647 w 817"/>
                        <a:gd name="T37" fmla="*/ 2147483647 h 439"/>
                        <a:gd name="T38" fmla="*/ 2147483647 w 817"/>
                        <a:gd name="T39" fmla="*/ 2147483647 h 439"/>
                        <a:gd name="T40" fmla="*/ 2147483647 w 817"/>
                        <a:gd name="T41" fmla="*/ 2147483647 h 439"/>
                        <a:gd name="T42" fmla="*/ 2147483647 w 817"/>
                        <a:gd name="T43" fmla="*/ 2147483647 h 439"/>
                        <a:gd name="T44" fmla="*/ 2147483647 w 817"/>
                        <a:gd name="T45" fmla="*/ 2147483647 h 439"/>
                        <a:gd name="T46" fmla="*/ 2147483647 w 817"/>
                        <a:gd name="T47" fmla="*/ 2147483647 h 439"/>
                        <a:gd name="T48" fmla="*/ 2147483647 w 817"/>
                        <a:gd name="T49" fmla="*/ 2147483647 h 439"/>
                        <a:gd name="T50" fmla="*/ 2147483647 w 817"/>
                        <a:gd name="T51" fmla="*/ 2147483647 h 439"/>
                        <a:gd name="T52" fmla="*/ 2147483647 w 817"/>
                        <a:gd name="T53" fmla="*/ 2147483647 h 439"/>
                        <a:gd name="T54" fmla="*/ 2147483647 w 817"/>
                        <a:gd name="T55" fmla="*/ 2147483647 h 439"/>
                        <a:gd name="T56" fmla="*/ 2147483647 w 817"/>
                        <a:gd name="T57" fmla="*/ 2147483647 h 439"/>
                        <a:gd name="T58" fmla="*/ 2147483647 w 817"/>
                        <a:gd name="T59" fmla="*/ 2147483647 h 439"/>
                        <a:gd name="T60" fmla="*/ 2147483647 w 817"/>
                        <a:gd name="T61" fmla="*/ 2147483647 h 439"/>
                        <a:gd name="T62" fmla="*/ 2147483647 w 817"/>
                        <a:gd name="T63" fmla="*/ 2147483647 h 439"/>
                        <a:gd name="T64" fmla="*/ 2147483647 w 817"/>
                        <a:gd name="T65" fmla="*/ 2147483647 h 439"/>
                        <a:gd name="T66" fmla="*/ 2147483647 w 817"/>
                        <a:gd name="T67" fmla="*/ 2147483647 h 439"/>
                        <a:gd name="T68" fmla="*/ 2147483647 w 817"/>
                        <a:gd name="T69" fmla="*/ 2147483647 h 439"/>
                        <a:gd name="T70" fmla="*/ 2147483647 w 817"/>
                        <a:gd name="T71" fmla="*/ 2147483647 h 439"/>
                        <a:gd name="T72" fmla="*/ 2147483647 w 817"/>
                        <a:gd name="T73" fmla="*/ 2147483647 h 439"/>
                        <a:gd name="T74" fmla="*/ 2147483647 w 817"/>
                        <a:gd name="T75" fmla="*/ 2147483647 h 439"/>
                        <a:gd name="T76" fmla="*/ 2147483647 w 817"/>
                        <a:gd name="T77" fmla="*/ 2147483647 h 439"/>
                        <a:gd name="T78" fmla="*/ 2147483647 w 817"/>
                        <a:gd name="T79" fmla="*/ 2147483647 h 439"/>
                        <a:gd name="T80" fmla="*/ 2147483647 w 817"/>
                        <a:gd name="T81" fmla="*/ 2147483647 h 439"/>
                        <a:gd name="T82" fmla="*/ 2147483647 w 817"/>
                        <a:gd name="T83" fmla="*/ 2147483647 h 439"/>
                        <a:gd name="T84" fmla="*/ 2147483647 w 817"/>
                        <a:gd name="T85" fmla="*/ 2147483647 h 439"/>
                        <a:gd name="T86" fmla="*/ 2147483647 w 817"/>
                        <a:gd name="T87" fmla="*/ 2147483647 h 439"/>
                        <a:gd name="T88" fmla="*/ 2147483647 w 817"/>
                        <a:gd name="T89" fmla="*/ 2147483647 h 439"/>
                        <a:gd name="T90" fmla="*/ 2147483647 w 817"/>
                        <a:gd name="T91" fmla="*/ 2147483647 h 439"/>
                        <a:gd name="T92" fmla="*/ 2147483647 w 817"/>
                        <a:gd name="T93" fmla="*/ 2147483647 h 439"/>
                        <a:gd name="T94" fmla="*/ 2147483647 w 817"/>
                        <a:gd name="T95" fmla="*/ 2147483647 h 439"/>
                        <a:gd name="T96" fmla="*/ 2147483647 w 817"/>
                        <a:gd name="T97" fmla="*/ 2147483647 h 439"/>
                        <a:gd name="T98" fmla="*/ 2147483647 w 817"/>
                        <a:gd name="T99" fmla="*/ 2147483647 h 439"/>
                        <a:gd name="T100" fmla="*/ 2147483647 w 817"/>
                        <a:gd name="T101" fmla="*/ 2147483647 h 439"/>
                        <a:gd name="T102" fmla="*/ 2147483647 w 817"/>
                        <a:gd name="T103" fmla="*/ 2147483647 h 439"/>
                        <a:gd name="T104" fmla="*/ 2147483647 w 817"/>
                        <a:gd name="T105" fmla="*/ 2147483647 h 439"/>
                        <a:gd name="T106" fmla="*/ 2147483647 w 817"/>
                        <a:gd name="T107" fmla="*/ 2147483647 h 439"/>
                        <a:gd name="T108" fmla="*/ 2147483647 w 817"/>
                        <a:gd name="T109" fmla="*/ 2147483647 h 439"/>
                        <a:gd name="T110" fmla="*/ 2147483647 w 817"/>
                        <a:gd name="T111" fmla="*/ 2147483647 h 439"/>
                        <a:gd name="T112" fmla="*/ 2147483647 w 817"/>
                        <a:gd name="T113" fmla="*/ 2147483647 h 439"/>
                        <a:gd name="T114" fmla="*/ 2147483647 w 817"/>
                        <a:gd name="T115" fmla="*/ 2147483647 h 439"/>
                        <a:gd name="T116" fmla="*/ 2147483647 w 817"/>
                        <a:gd name="T117" fmla="*/ 2147483647 h 439"/>
                        <a:gd name="T118" fmla="*/ 2147483647 w 817"/>
                        <a:gd name="T119" fmla="*/ 2147483647 h 439"/>
                        <a:gd name="T120" fmla="*/ 2147483647 w 817"/>
                        <a:gd name="T121" fmla="*/ 2147483647 h 439"/>
                        <a:gd name="T122" fmla="*/ 2147483647 w 817"/>
                        <a:gd name="T123" fmla="*/ 0 h 4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9"/>
                        <a:gd name="T188" fmla="*/ 817 w 817"/>
                        <a:gd name="T189" fmla="*/ 439 h 4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9">
                          <a:moveTo>
                            <a:pt x="409" y="0"/>
                          </a:moveTo>
                          <a:lnTo>
                            <a:pt x="388" y="0"/>
                          </a:lnTo>
                          <a:lnTo>
                            <a:pt x="367" y="2"/>
                          </a:lnTo>
                          <a:lnTo>
                            <a:pt x="347" y="2"/>
                          </a:lnTo>
                          <a:lnTo>
                            <a:pt x="326" y="6"/>
                          </a:lnTo>
                          <a:lnTo>
                            <a:pt x="307" y="8"/>
                          </a:lnTo>
                          <a:lnTo>
                            <a:pt x="286" y="12"/>
                          </a:lnTo>
                          <a:lnTo>
                            <a:pt x="269" y="13"/>
                          </a:lnTo>
                          <a:lnTo>
                            <a:pt x="249" y="19"/>
                          </a:lnTo>
                          <a:lnTo>
                            <a:pt x="232" y="23"/>
                          </a:lnTo>
                          <a:lnTo>
                            <a:pt x="198" y="32"/>
                          </a:lnTo>
                          <a:lnTo>
                            <a:pt x="165" y="45"/>
                          </a:lnTo>
                          <a:lnTo>
                            <a:pt x="150" y="51"/>
                          </a:lnTo>
                          <a:lnTo>
                            <a:pt x="119" y="66"/>
                          </a:lnTo>
                          <a:lnTo>
                            <a:pt x="106" y="73"/>
                          </a:lnTo>
                          <a:lnTo>
                            <a:pt x="94" y="81"/>
                          </a:lnTo>
                          <a:lnTo>
                            <a:pt x="83" y="88"/>
                          </a:lnTo>
                          <a:lnTo>
                            <a:pt x="69" y="97"/>
                          </a:lnTo>
                          <a:lnTo>
                            <a:pt x="59" y="107"/>
                          </a:lnTo>
                          <a:lnTo>
                            <a:pt x="50" y="116"/>
                          </a:lnTo>
                          <a:lnTo>
                            <a:pt x="33" y="135"/>
                          </a:lnTo>
                          <a:lnTo>
                            <a:pt x="25" y="144"/>
                          </a:lnTo>
                          <a:lnTo>
                            <a:pt x="21" y="150"/>
                          </a:lnTo>
                          <a:lnTo>
                            <a:pt x="17" y="155"/>
                          </a:lnTo>
                          <a:lnTo>
                            <a:pt x="13" y="164"/>
                          </a:lnTo>
                          <a:lnTo>
                            <a:pt x="12" y="170"/>
                          </a:lnTo>
                          <a:lnTo>
                            <a:pt x="8" y="176"/>
                          </a:lnTo>
                          <a:lnTo>
                            <a:pt x="4" y="187"/>
                          </a:lnTo>
                          <a:lnTo>
                            <a:pt x="4" y="192"/>
                          </a:lnTo>
                          <a:lnTo>
                            <a:pt x="2" y="198"/>
                          </a:lnTo>
                          <a:lnTo>
                            <a:pt x="0" y="202"/>
                          </a:lnTo>
                          <a:lnTo>
                            <a:pt x="0" y="209"/>
                          </a:lnTo>
                          <a:lnTo>
                            <a:pt x="0" y="213"/>
                          </a:lnTo>
                          <a:lnTo>
                            <a:pt x="0" y="226"/>
                          </a:lnTo>
                          <a:lnTo>
                            <a:pt x="0" y="232"/>
                          </a:lnTo>
                          <a:lnTo>
                            <a:pt x="0" y="237"/>
                          </a:lnTo>
                          <a:lnTo>
                            <a:pt x="2" y="243"/>
                          </a:lnTo>
                          <a:lnTo>
                            <a:pt x="4" y="248"/>
                          </a:lnTo>
                          <a:lnTo>
                            <a:pt x="4" y="254"/>
                          </a:lnTo>
                          <a:lnTo>
                            <a:pt x="8" y="263"/>
                          </a:lnTo>
                          <a:lnTo>
                            <a:pt x="12" y="269"/>
                          </a:lnTo>
                          <a:lnTo>
                            <a:pt x="13" y="274"/>
                          </a:lnTo>
                          <a:lnTo>
                            <a:pt x="15" y="280"/>
                          </a:lnTo>
                          <a:lnTo>
                            <a:pt x="17" y="286"/>
                          </a:lnTo>
                          <a:lnTo>
                            <a:pt x="21" y="289"/>
                          </a:lnTo>
                          <a:lnTo>
                            <a:pt x="25" y="295"/>
                          </a:lnTo>
                          <a:lnTo>
                            <a:pt x="33" y="304"/>
                          </a:lnTo>
                          <a:lnTo>
                            <a:pt x="40" y="316"/>
                          </a:lnTo>
                          <a:lnTo>
                            <a:pt x="50" y="323"/>
                          </a:lnTo>
                          <a:lnTo>
                            <a:pt x="59" y="332"/>
                          </a:lnTo>
                          <a:lnTo>
                            <a:pt x="69" y="342"/>
                          </a:lnTo>
                          <a:lnTo>
                            <a:pt x="94" y="358"/>
                          </a:lnTo>
                          <a:lnTo>
                            <a:pt x="106" y="366"/>
                          </a:lnTo>
                          <a:lnTo>
                            <a:pt x="119" y="373"/>
                          </a:lnTo>
                          <a:lnTo>
                            <a:pt x="150" y="388"/>
                          </a:lnTo>
                          <a:lnTo>
                            <a:pt x="165" y="394"/>
                          </a:lnTo>
                          <a:lnTo>
                            <a:pt x="198" y="407"/>
                          </a:lnTo>
                          <a:lnTo>
                            <a:pt x="232" y="416"/>
                          </a:lnTo>
                          <a:lnTo>
                            <a:pt x="249" y="420"/>
                          </a:lnTo>
                          <a:lnTo>
                            <a:pt x="269" y="426"/>
                          </a:lnTo>
                          <a:lnTo>
                            <a:pt x="286" y="427"/>
                          </a:lnTo>
                          <a:lnTo>
                            <a:pt x="307" y="431"/>
                          </a:lnTo>
                          <a:lnTo>
                            <a:pt x="326" y="433"/>
                          </a:lnTo>
                          <a:lnTo>
                            <a:pt x="347" y="437"/>
                          </a:lnTo>
                          <a:lnTo>
                            <a:pt x="367" y="437"/>
                          </a:lnTo>
                          <a:lnTo>
                            <a:pt x="388" y="439"/>
                          </a:lnTo>
                          <a:lnTo>
                            <a:pt x="430" y="439"/>
                          </a:lnTo>
                          <a:lnTo>
                            <a:pt x="470" y="437"/>
                          </a:lnTo>
                          <a:lnTo>
                            <a:pt x="491" y="433"/>
                          </a:lnTo>
                          <a:lnTo>
                            <a:pt x="510" y="431"/>
                          </a:lnTo>
                          <a:lnTo>
                            <a:pt x="549" y="426"/>
                          </a:lnTo>
                          <a:lnTo>
                            <a:pt x="585" y="416"/>
                          </a:lnTo>
                          <a:lnTo>
                            <a:pt x="603" y="411"/>
                          </a:lnTo>
                          <a:lnTo>
                            <a:pt x="620" y="407"/>
                          </a:lnTo>
                          <a:lnTo>
                            <a:pt x="637" y="399"/>
                          </a:lnTo>
                          <a:lnTo>
                            <a:pt x="668" y="388"/>
                          </a:lnTo>
                          <a:lnTo>
                            <a:pt x="683" y="381"/>
                          </a:lnTo>
                          <a:lnTo>
                            <a:pt x="710" y="366"/>
                          </a:lnTo>
                          <a:lnTo>
                            <a:pt x="735" y="351"/>
                          </a:lnTo>
                          <a:lnTo>
                            <a:pt x="746" y="342"/>
                          </a:lnTo>
                          <a:lnTo>
                            <a:pt x="758" y="332"/>
                          </a:lnTo>
                          <a:lnTo>
                            <a:pt x="768" y="323"/>
                          </a:lnTo>
                          <a:lnTo>
                            <a:pt x="777" y="316"/>
                          </a:lnTo>
                          <a:lnTo>
                            <a:pt x="785" y="304"/>
                          </a:lnTo>
                          <a:lnTo>
                            <a:pt x="793" y="295"/>
                          </a:lnTo>
                          <a:lnTo>
                            <a:pt x="794" y="289"/>
                          </a:lnTo>
                          <a:lnTo>
                            <a:pt x="798" y="286"/>
                          </a:lnTo>
                          <a:lnTo>
                            <a:pt x="800" y="280"/>
                          </a:lnTo>
                          <a:lnTo>
                            <a:pt x="804" y="274"/>
                          </a:lnTo>
                          <a:lnTo>
                            <a:pt x="806" y="269"/>
                          </a:lnTo>
                          <a:lnTo>
                            <a:pt x="812" y="254"/>
                          </a:lnTo>
                          <a:lnTo>
                            <a:pt x="814" y="248"/>
                          </a:lnTo>
                          <a:lnTo>
                            <a:pt x="816" y="243"/>
                          </a:lnTo>
                          <a:lnTo>
                            <a:pt x="816" y="237"/>
                          </a:lnTo>
                          <a:lnTo>
                            <a:pt x="816" y="232"/>
                          </a:lnTo>
                          <a:lnTo>
                            <a:pt x="817" y="226"/>
                          </a:lnTo>
                          <a:lnTo>
                            <a:pt x="817" y="213"/>
                          </a:lnTo>
                          <a:lnTo>
                            <a:pt x="816" y="209"/>
                          </a:lnTo>
                          <a:lnTo>
                            <a:pt x="816" y="202"/>
                          </a:lnTo>
                          <a:lnTo>
                            <a:pt x="816" y="198"/>
                          </a:lnTo>
                          <a:lnTo>
                            <a:pt x="814" y="192"/>
                          </a:lnTo>
                          <a:lnTo>
                            <a:pt x="812" y="187"/>
                          </a:lnTo>
                          <a:lnTo>
                            <a:pt x="808" y="176"/>
                          </a:lnTo>
                          <a:lnTo>
                            <a:pt x="806" y="170"/>
                          </a:lnTo>
                          <a:lnTo>
                            <a:pt x="798" y="155"/>
                          </a:lnTo>
                          <a:lnTo>
                            <a:pt x="794" y="150"/>
                          </a:lnTo>
                          <a:lnTo>
                            <a:pt x="793" y="144"/>
                          </a:lnTo>
                          <a:lnTo>
                            <a:pt x="785" y="135"/>
                          </a:lnTo>
                          <a:lnTo>
                            <a:pt x="768" y="116"/>
                          </a:lnTo>
                          <a:lnTo>
                            <a:pt x="758" y="107"/>
                          </a:lnTo>
                          <a:lnTo>
                            <a:pt x="746" y="97"/>
                          </a:lnTo>
                          <a:lnTo>
                            <a:pt x="735" y="88"/>
                          </a:lnTo>
                          <a:lnTo>
                            <a:pt x="710" y="73"/>
                          </a:lnTo>
                          <a:lnTo>
                            <a:pt x="683" y="58"/>
                          </a:lnTo>
                          <a:lnTo>
                            <a:pt x="668" y="51"/>
                          </a:lnTo>
                          <a:lnTo>
                            <a:pt x="637" y="40"/>
                          </a:lnTo>
                          <a:lnTo>
                            <a:pt x="620" y="32"/>
                          </a:lnTo>
                          <a:lnTo>
                            <a:pt x="603" y="28"/>
                          </a:lnTo>
                          <a:lnTo>
                            <a:pt x="585" y="23"/>
                          </a:lnTo>
                          <a:lnTo>
                            <a:pt x="549" y="13"/>
                          </a:lnTo>
                          <a:lnTo>
                            <a:pt x="510" y="8"/>
                          </a:lnTo>
                          <a:lnTo>
                            <a:pt x="491" y="6"/>
                          </a:lnTo>
                          <a:lnTo>
                            <a:pt x="470" y="2"/>
                          </a:lnTo>
                          <a:lnTo>
                            <a:pt x="430" y="0"/>
                          </a:lnTo>
                          <a:lnTo>
                            <a:pt x="409"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4" name="Freeform 13"/>
                    <p:cNvSpPr/>
                    <p:nvPr/>
                  </p:nvSpPr>
                  <p:spPr bwMode="auto">
                    <a:xfrm>
                      <a:off x="676275" y="4904904"/>
                      <a:ext cx="649288" cy="347663"/>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2"/>
                          </a:lnTo>
                          <a:lnTo>
                            <a:pt x="347" y="2"/>
                          </a:lnTo>
                          <a:lnTo>
                            <a:pt x="326" y="3"/>
                          </a:lnTo>
                          <a:lnTo>
                            <a:pt x="307" y="7"/>
                          </a:lnTo>
                          <a:lnTo>
                            <a:pt x="286" y="11"/>
                          </a:lnTo>
                          <a:lnTo>
                            <a:pt x="269" y="13"/>
                          </a:lnTo>
                          <a:lnTo>
                            <a:pt x="249" y="18"/>
                          </a:lnTo>
                          <a:lnTo>
                            <a:pt x="232" y="22"/>
                          </a:lnTo>
                          <a:lnTo>
                            <a:pt x="198" y="31"/>
                          </a:lnTo>
                          <a:lnTo>
                            <a:pt x="165" y="44"/>
                          </a:lnTo>
                          <a:lnTo>
                            <a:pt x="150" y="50"/>
                          </a:lnTo>
                          <a:lnTo>
                            <a:pt x="119" y="65"/>
                          </a:lnTo>
                          <a:lnTo>
                            <a:pt x="106" y="72"/>
                          </a:lnTo>
                          <a:lnTo>
                            <a:pt x="94" y="80"/>
                          </a:lnTo>
                          <a:lnTo>
                            <a:pt x="83" y="87"/>
                          </a:lnTo>
                          <a:lnTo>
                            <a:pt x="69" y="97"/>
                          </a:lnTo>
                          <a:lnTo>
                            <a:pt x="59" y="106"/>
                          </a:lnTo>
                          <a:lnTo>
                            <a:pt x="50" y="113"/>
                          </a:lnTo>
                          <a:lnTo>
                            <a:pt x="33" y="134"/>
                          </a:lnTo>
                          <a:lnTo>
                            <a:pt x="25" y="143"/>
                          </a:lnTo>
                          <a:lnTo>
                            <a:pt x="21" y="149"/>
                          </a:lnTo>
                          <a:lnTo>
                            <a:pt x="17" y="155"/>
                          </a:lnTo>
                          <a:lnTo>
                            <a:pt x="13" y="164"/>
                          </a:lnTo>
                          <a:lnTo>
                            <a:pt x="12" y="169"/>
                          </a:lnTo>
                          <a:lnTo>
                            <a:pt x="8" y="175"/>
                          </a:lnTo>
                          <a:lnTo>
                            <a:pt x="4" y="186"/>
                          </a:lnTo>
                          <a:lnTo>
                            <a:pt x="4" y="192"/>
                          </a:lnTo>
                          <a:lnTo>
                            <a:pt x="2" y="197"/>
                          </a:lnTo>
                          <a:lnTo>
                            <a:pt x="0" y="201"/>
                          </a:lnTo>
                          <a:lnTo>
                            <a:pt x="0" y="209"/>
                          </a:lnTo>
                          <a:lnTo>
                            <a:pt x="0" y="212"/>
                          </a:lnTo>
                          <a:lnTo>
                            <a:pt x="0" y="225"/>
                          </a:lnTo>
                          <a:lnTo>
                            <a:pt x="0" y="231"/>
                          </a:lnTo>
                          <a:lnTo>
                            <a:pt x="0" y="235"/>
                          </a:lnTo>
                          <a:lnTo>
                            <a:pt x="2" y="242"/>
                          </a:lnTo>
                          <a:lnTo>
                            <a:pt x="4" y="246"/>
                          </a:lnTo>
                          <a:lnTo>
                            <a:pt x="4" y="253"/>
                          </a:lnTo>
                          <a:lnTo>
                            <a:pt x="8" y="263"/>
                          </a:lnTo>
                          <a:lnTo>
                            <a:pt x="12" y="268"/>
                          </a:lnTo>
                          <a:lnTo>
                            <a:pt x="13" y="274"/>
                          </a:lnTo>
                          <a:lnTo>
                            <a:pt x="15" y="279"/>
                          </a:lnTo>
                          <a:lnTo>
                            <a:pt x="17" y="285"/>
                          </a:lnTo>
                          <a:lnTo>
                            <a:pt x="21" y="289"/>
                          </a:lnTo>
                          <a:lnTo>
                            <a:pt x="25" y="294"/>
                          </a:lnTo>
                          <a:lnTo>
                            <a:pt x="33" y="304"/>
                          </a:lnTo>
                          <a:lnTo>
                            <a:pt x="40" y="313"/>
                          </a:lnTo>
                          <a:lnTo>
                            <a:pt x="50" y="322"/>
                          </a:lnTo>
                          <a:lnTo>
                            <a:pt x="59" y="332"/>
                          </a:lnTo>
                          <a:lnTo>
                            <a:pt x="69" y="341"/>
                          </a:lnTo>
                          <a:lnTo>
                            <a:pt x="94" y="358"/>
                          </a:lnTo>
                          <a:lnTo>
                            <a:pt x="106" y="365"/>
                          </a:lnTo>
                          <a:lnTo>
                            <a:pt x="119" y="373"/>
                          </a:lnTo>
                          <a:lnTo>
                            <a:pt x="150" y="388"/>
                          </a:lnTo>
                          <a:lnTo>
                            <a:pt x="165" y="393"/>
                          </a:lnTo>
                          <a:lnTo>
                            <a:pt x="198" y="406"/>
                          </a:lnTo>
                          <a:lnTo>
                            <a:pt x="232" y="416"/>
                          </a:lnTo>
                          <a:lnTo>
                            <a:pt x="249" y="419"/>
                          </a:lnTo>
                          <a:lnTo>
                            <a:pt x="269" y="423"/>
                          </a:lnTo>
                          <a:lnTo>
                            <a:pt x="286" y="427"/>
                          </a:lnTo>
                          <a:lnTo>
                            <a:pt x="307" y="431"/>
                          </a:lnTo>
                          <a:lnTo>
                            <a:pt x="326" y="432"/>
                          </a:lnTo>
                          <a:lnTo>
                            <a:pt x="347" y="434"/>
                          </a:lnTo>
                          <a:lnTo>
                            <a:pt x="367" y="436"/>
                          </a:lnTo>
                          <a:lnTo>
                            <a:pt x="388" y="436"/>
                          </a:lnTo>
                          <a:lnTo>
                            <a:pt x="430" y="436"/>
                          </a:lnTo>
                          <a:lnTo>
                            <a:pt x="470" y="434"/>
                          </a:lnTo>
                          <a:lnTo>
                            <a:pt x="491" y="432"/>
                          </a:lnTo>
                          <a:lnTo>
                            <a:pt x="510" y="431"/>
                          </a:lnTo>
                          <a:lnTo>
                            <a:pt x="549" y="423"/>
                          </a:lnTo>
                          <a:lnTo>
                            <a:pt x="585" y="416"/>
                          </a:lnTo>
                          <a:lnTo>
                            <a:pt x="603" y="410"/>
                          </a:lnTo>
                          <a:lnTo>
                            <a:pt x="620" y="406"/>
                          </a:lnTo>
                          <a:lnTo>
                            <a:pt x="637" y="399"/>
                          </a:lnTo>
                          <a:lnTo>
                            <a:pt x="668" y="388"/>
                          </a:lnTo>
                          <a:lnTo>
                            <a:pt x="683" y="380"/>
                          </a:lnTo>
                          <a:lnTo>
                            <a:pt x="710" y="365"/>
                          </a:lnTo>
                          <a:lnTo>
                            <a:pt x="735" y="350"/>
                          </a:lnTo>
                          <a:lnTo>
                            <a:pt x="746" y="341"/>
                          </a:lnTo>
                          <a:lnTo>
                            <a:pt x="758" y="332"/>
                          </a:lnTo>
                          <a:lnTo>
                            <a:pt x="768" y="322"/>
                          </a:lnTo>
                          <a:lnTo>
                            <a:pt x="777" y="313"/>
                          </a:lnTo>
                          <a:lnTo>
                            <a:pt x="785" y="304"/>
                          </a:lnTo>
                          <a:lnTo>
                            <a:pt x="793" y="294"/>
                          </a:lnTo>
                          <a:lnTo>
                            <a:pt x="794" y="289"/>
                          </a:lnTo>
                          <a:lnTo>
                            <a:pt x="798" y="285"/>
                          </a:lnTo>
                          <a:lnTo>
                            <a:pt x="800" y="279"/>
                          </a:lnTo>
                          <a:lnTo>
                            <a:pt x="804" y="274"/>
                          </a:lnTo>
                          <a:lnTo>
                            <a:pt x="806" y="268"/>
                          </a:lnTo>
                          <a:lnTo>
                            <a:pt x="812" y="253"/>
                          </a:lnTo>
                          <a:lnTo>
                            <a:pt x="814" y="246"/>
                          </a:lnTo>
                          <a:lnTo>
                            <a:pt x="816" y="242"/>
                          </a:lnTo>
                          <a:lnTo>
                            <a:pt x="816" y="235"/>
                          </a:lnTo>
                          <a:lnTo>
                            <a:pt x="816" y="231"/>
                          </a:lnTo>
                          <a:lnTo>
                            <a:pt x="817" y="225"/>
                          </a:lnTo>
                          <a:lnTo>
                            <a:pt x="817" y="212"/>
                          </a:lnTo>
                          <a:lnTo>
                            <a:pt x="816" y="209"/>
                          </a:lnTo>
                          <a:lnTo>
                            <a:pt x="816" y="201"/>
                          </a:lnTo>
                          <a:lnTo>
                            <a:pt x="816" y="197"/>
                          </a:lnTo>
                          <a:lnTo>
                            <a:pt x="814" y="192"/>
                          </a:lnTo>
                          <a:lnTo>
                            <a:pt x="812" y="186"/>
                          </a:lnTo>
                          <a:lnTo>
                            <a:pt x="808" y="175"/>
                          </a:lnTo>
                          <a:lnTo>
                            <a:pt x="806" y="169"/>
                          </a:lnTo>
                          <a:lnTo>
                            <a:pt x="798" y="155"/>
                          </a:lnTo>
                          <a:lnTo>
                            <a:pt x="794" y="149"/>
                          </a:lnTo>
                          <a:lnTo>
                            <a:pt x="793" y="143"/>
                          </a:lnTo>
                          <a:lnTo>
                            <a:pt x="785" y="134"/>
                          </a:lnTo>
                          <a:lnTo>
                            <a:pt x="768" y="113"/>
                          </a:lnTo>
                          <a:lnTo>
                            <a:pt x="758" y="106"/>
                          </a:lnTo>
                          <a:lnTo>
                            <a:pt x="746" y="97"/>
                          </a:lnTo>
                          <a:lnTo>
                            <a:pt x="735" y="87"/>
                          </a:lnTo>
                          <a:lnTo>
                            <a:pt x="710" y="72"/>
                          </a:lnTo>
                          <a:lnTo>
                            <a:pt x="683" y="58"/>
                          </a:lnTo>
                          <a:lnTo>
                            <a:pt x="668" y="50"/>
                          </a:lnTo>
                          <a:lnTo>
                            <a:pt x="637" y="37"/>
                          </a:lnTo>
                          <a:lnTo>
                            <a:pt x="620" y="31"/>
                          </a:lnTo>
                          <a:lnTo>
                            <a:pt x="603" y="26"/>
                          </a:lnTo>
                          <a:lnTo>
                            <a:pt x="585" y="22"/>
                          </a:lnTo>
                          <a:lnTo>
                            <a:pt x="549" y="13"/>
                          </a:lnTo>
                          <a:lnTo>
                            <a:pt x="510" y="7"/>
                          </a:lnTo>
                          <a:lnTo>
                            <a:pt x="491" y="3"/>
                          </a:lnTo>
                          <a:lnTo>
                            <a:pt x="470" y="2"/>
                          </a:lnTo>
                          <a:lnTo>
                            <a:pt x="430" y="0"/>
                          </a:lnTo>
                          <a:lnTo>
                            <a:pt x="409" y="0"/>
                          </a:lnTo>
                          <a:close/>
                        </a:path>
                      </a:pathLst>
                    </a:custGeom>
                    <a:solidFill>
                      <a:srgbClr val="FFB06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5" name="Freeform 14"/>
                    <p:cNvSpPr/>
                    <p:nvPr/>
                  </p:nvSpPr>
                  <p:spPr bwMode="auto">
                    <a:xfrm>
                      <a:off x="676275" y="4858866"/>
                      <a:ext cx="649288" cy="347663"/>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0"/>
                          </a:lnTo>
                          <a:lnTo>
                            <a:pt x="347" y="2"/>
                          </a:lnTo>
                          <a:lnTo>
                            <a:pt x="326" y="4"/>
                          </a:lnTo>
                          <a:lnTo>
                            <a:pt x="307" y="7"/>
                          </a:lnTo>
                          <a:lnTo>
                            <a:pt x="286" y="9"/>
                          </a:lnTo>
                          <a:lnTo>
                            <a:pt x="269" y="13"/>
                          </a:lnTo>
                          <a:lnTo>
                            <a:pt x="249" y="17"/>
                          </a:lnTo>
                          <a:lnTo>
                            <a:pt x="232" y="20"/>
                          </a:lnTo>
                          <a:lnTo>
                            <a:pt x="198" y="32"/>
                          </a:lnTo>
                          <a:lnTo>
                            <a:pt x="165" y="43"/>
                          </a:lnTo>
                          <a:lnTo>
                            <a:pt x="150" y="48"/>
                          </a:lnTo>
                          <a:lnTo>
                            <a:pt x="119" y="63"/>
                          </a:lnTo>
                          <a:lnTo>
                            <a:pt x="106" y="71"/>
                          </a:lnTo>
                          <a:lnTo>
                            <a:pt x="94" y="78"/>
                          </a:lnTo>
                          <a:lnTo>
                            <a:pt x="83" y="88"/>
                          </a:lnTo>
                          <a:lnTo>
                            <a:pt x="69" y="97"/>
                          </a:lnTo>
                          <a:lnTo>
                            <a:pt x="59" y="104"/>
                          </a:lnTo>
                          <a:lnTo>
                            <a:pt x="50" y="114"/>
                          </a:lnTo>
                          <a:lnTo>
                            <a:pt x="33" y="132"/>
                          </a:lnTo>
                          <a:lnTo>
                            <a:pt x="25" y="144"/>
                          </a:lnTo>
                          <a:lnTo>
                            <a:pt x="21" y="147"/>
                          </a:lnTo>
                          <a:lnTo>
                            <a:pt x="17" y="153"/>
                          </a:lnTo>
                          <a:lnTo>
                            <a:pt x="13" y="164"/>
                          </a:lnTo>
                          <a:lnTo>
                            <a:pt x="12" y="168"/>
                          </a:lnTo>
                          <a:lnTo>
                            <a:pt x="8" y="175"/>
                          </a:lnTo>
                          <a:lnTo>
                            <a:pt x="4" y="185"/>
                          </a:lnTo>
                          <a:lnTo>
                            <a:pt x="4" y="190"/>
                          </a:lnTo>
                          <a:lnTo>
                            <a:pt x="2" y="196"/>
                          </a:lnTo>
                          <a:lnTo>
                            <a:pt x="0" y="201"/>
                          </a:lnTo>
                          <a:lnTo>
                            <a:pt x="0" y="207"/>
                          </a:lnTo>
                          <a:lnTo>
                            <a:pt x="0" y="213"/>
                          </a:lnTo>
                          <a:lnTo>
                            <a:pt x="0" y="224"/>
                          </a:lnTo>
                          <a:lnTo>
                            <a:pt x="0" y="229"/>
                          </a:lnTo>
                          <a:lnTo>
                            <a:pt x="0" y="235"/>
                          </a:lnTo>
                          <a:lnTo>
                            <a:pt x="2" y="240"/>
                          </a:lnTo>
                          <a:lnTo>
                            <a:pt x="4" y="246"/>
                          </a:lnTo>
                          <a:lnTo>
                            <a:pt x="4" y="252"/>
                          </a:lnTo>
                          <a:lnTo>
                            <a:pt x="8" y="263"/>
                          </a:lnTo>
                          <a:lnTo>
                            <a:pt x="12" y="267"/>
                          </a:lnTo>
                          <a:lnTo>
                            <a:pt x="13" y="272"/>
                          </a:lnTo>
                          <a:lnTo>
                            <a:pt x="15" y="278"/>
                          </a:lnTo>
                          <a:lnTo>
                            <a:pt x="17" y="283"/>
                          </a:lnTo>
                          <a:lnTo>
                            <a:pt x="21" y="289"/>
                          </a:lnTo>
                          <a:lnTo>
                            <a:pt x="25" y="295"/>
                          </a:lnTo>
                          <a:lnTo>
                            <a:pt x="33" y="302"/>
                          </a:lnTo>
                          <a:lnTo>
                            <a:pt x="40" y="313"/>
                          </a:lnTo>
                          <a:lnTo>
                            <a:pt x="50" y="323"/>
                          </a:lnTo>
                          <a:lnTo>
                            <a:pt x="59" y="332"/>
                          </a:lnTo>
                          <a:lnTo>
                            <a:pt x="69" y="341"/>
                          </a:lnTo>
                          <a:lnTo>
                            <a:pt x="94" y="356"/>
                          </a:lnTo>
                          <a:lnTo>
                            <a:pt x="106" y="365"/>
                          </a:lnTo>
                          <a:lnTo>
                            <a:pt x="119" y="373"/>
                          </a:lnTo>
                          <a:lnTo>
                            <a:pt x="150" y="386"/>
                          </a:lnTo>
                          <a:lnTo>
                            <a:pt x="165" y="392"/>
                          </a:lnTo>
                          <a:lnTo>
                            <a:pt x="198" y="405"/>
                          </a:lnTo>
                          <a:lnTo>
                            <a:pt x="232" y="414"/>
                          </a:lnTo>
                          <a:lnTo>
                            <a:pt x="249" y="420"/>
                          </a:lnTo>
                          <a:lnTo>
                            <a:pt x="269" y="423"/>
                          </a:lnTo>
                          <a:lnTo>
                            <a:pt x="286" y="425"/>
                          </a:lnTo>
                          <a:lnTo>
                            <a:pt x="307" y="429"/>
                          </a:lnTo>
                          <a:lnTo>
                            <a:pt x="326" y="433"/>
                          </a:lnTo>
                          <a:lnTo>
                            <a:pt x="347" y="434"/>
                          </a:lnTo>
                          <a:lnTo>
                            <a:pt x="367" y="434"/>
                          </a:lnTo>
                          <a:lnTo>
                            <a:pt x="388" y="436"/>
                          </a:lnTo>
                          <a:lnTo>
                            <a:pt x="430" y="436"/>
                          </a:lnTo>
                          <a:lnTo>
                            <a:pt x="470" y="434"/>
                          </a:lnTo>
                          <a:lnTo>
                            <a:pt x="491" y="433"/>
                          </a:lnTo>
                          <a:lnTo>
                            <a:pt x="510" y="429"/>
                          </a:lnTo>
                          <a:lnTo>
                            <a:pt x="549" y="423"/>
                          </a:lnTo>
                          <a:lnTo>
                            <a:pt x="585" y="414"/>
                          </a:lnTo>
                          <a:lnTo>
                            <a:pt x="603" y="410"/>
                          </a:lnTo>
                          <a:lnTo>
                            <a:pt x="620" y="405"/>
                          </a:lnTo>
                          <a:lnTo>
                            <a:pt x="637" y="399"/>
                          </a:lnTo>
                          <a:lnTo>
                            <a:pt x="668" y="386"/>
                          </a:lnTo>
                          <a:lnTo>
                            <a:pt x="683" y="378"/>
                          </a:lnTo>
                          <a:lnTo>
                            <a:pt x="710" y="365"/>
                          </a:lnTo>
                          <a:lnTo>
                            <a:pt x="735" y="349"/>
                          </a:lnTo>
                          <a:lnTo>
                            <a:pt x="746" y="341"/>
                          </a:lnTo>
                          <a:lnTo>
                            <a:pt x="758" y="332"/>
                          </a:lnTo>
                          <a:lnTo>
                            <a:pt x="768" y="323"/>
                          </a:lnTo>
                          <a:lnTo>
                            <a:pt x="777" y="313"/>
                          </a:lnTo>
                          <a:lnTo>
                            <a:pt x="785" y="302"/>
                          </a:lnTo>
                          <a:lnTo>
                            <a:pt x="793" y="295"/>
                          </a:lnTo>
                          <a:lnTo>
                            <a:pt x="794" y="289"/>
                          </a:lnTo>
                          <a:lnTo>
                            <a:pt x="798" y="283"/>
                          </a:lnTo>
                          <a:lnTo>
                            <a:pt x="800" y="278"/>
                          </a:lnTo>
                          <a:lnTo>
                            <a:pt x="804" y="272"/>
                          </a:lnTo>
                          <a:lnTo>
                            <a:pt x="806" y="267"/>
                          </a:lnTo>
                          <a:lnTo>
                            <a:pt x="812" y="252"/>
                          </a:lnTo>
                          <a:lnTo>
                            <a:pt x="814" y="246"/>
                          </a:lnTo>
                          <a:lnTo>
                            <a:pt x="816" y="240"/>
                          </a:lnTo>
                          <a:lnTo>
                            <a:pt x="816" y="235"/>
                          </a:lnTo>
                          <a:lnTo>
                            <a:pt x="816" y="229"/>
                          </a:lnTo>
                          <a:lnTo>
                            <a:pt x="817" y="224"/>
                          </a:lnTo>
                          <a:lnTo>
                            <a:pt x="817" y="213"/>
                          </a:lnTo>
                          <a:lnTo>
                            <a:pt x="816" y="207"/>
                          </a:lnTo>
                          <a:lnTo>
                            <a:pt x="816" y="201"/>
                          </a:lnTo>
                          <a:lnTo>
                            <a:pt x="816" y="196"/>
                          </a:lnTo>
                          <a:lnTo>
                            <a:pt x="814" y="190"/>
                          </a:lnTo>
                          <a:lnTo>
                            <a:pt x="812" y="185"/>
                          </a:lnTo>
                          <a:lnTo>
                            <a:pt x="808" y="175"/>
                          </a:lnTo>
                          <a:lnTo>
                            <a:pt x="806" y="168"/>
                          </a:lnTo>
                          <a:lnTo>
                            <a:pt x="798" y="153"/>
                          </a:lnTo>
                          <a:lnTo>
                            <a:pt x="794" y="147"/>
                          </a:lnTo>
                          <a:lnTo>
                            <a:pt x="793" y="144"/>
                          </a:lnTo>
                          <a:lnTo>
                            <a:pt x="785" y="132"/>
                          </a:lnTo>
                          <a:lnTo>
                            <a:pt x="768" y="114"/>
                          </a:lnTo>
                          <a:lnTo>
                            <a:pt x="758" y="104"/>
                          </a:lnTo>
                          <a:lnTo>
                            <a:pt x="746" y="97"/>
                          </a:lnTo>
                          <a:lnTo>
                            <a:pt x="735" y="88"/>
                          </a:lnTo>
                          <a:lnTo>
                            <a:pt x="710" y="71"/>
                          </a:lnTo>
                          <a:lnTo>
                            <a:pt x="683" y="56"/>
                          </a:lnTo>
                          <a:lnTo>
                            <a:pt x="668" y="48"/>
                          </a:lnTo>
                          <a:lnTo>
                            <a:pt x="637" y="37"/>
                          </a:lnTo>
                          <a:lnTo>
                            <a:pt x="620" y="32"/>
                          </a:lnTo>
                          <a:lnTo>
                            <a:pt x="603" y="26"/>
                          </a:lnTo>
                          <a:lnTo>
                            <a:pt x="585" y="20"/>
                          </a:lnTo>
                          <a:lnTo>
                            <a:pt x="549" y="13"/>
                          </a:lnTo>
                          <a:lnTo>
                            <a:pt x="510" y="7"/>
                          </a:lnTo>
                          <a:lnTo>
                            <a:pt x="491" y="4"/>
                          </a:lnTo>
                          <a:lnTo>
                            <a:pt x="470" y="2"/>
                          </a:lnTo>
                          <a:lnTo>
                            <a:pt x="430" y="0"/>
                          </a:lnTo>
                          <a:lnTo>
                            <a:pt x="409"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6" name="Freeform 15"/>
                    <p:cNvSpPr/>
                    <p:nvPr/>
                  </p:nvSpPr>
                  <p:spPr bwMode="auto">
                    <a:xfrm>
                      <a:off x="676275" y="4822354"/>
                      <a:ext cx="649288" cy="346075"/>
                    </a:xfrm>
                    <a:custGeom>
                      <a:avLst/>
                      <a:gdLst>
                        <a:gd name="T0" fmla="*/ 2147483647 w 817"/>
                        <a:gd name="T1" fmla="*/ 0 h 437"/>
                        <a:gd name="T2" fmla="*/ 2147483647 w 817"/>
                        <a:gd name="T3" fmla="*/ 2147483647 h 437"/>
                        <a:gd name="T4" fmla="*/ 2147483647 w 817"/>
                        <a:gd name="T5" fmla="*/ 2147483647 h 437"/>
                        <a:gd name="T6" fmla="*/ 2147483647 w 817"/>
                        <a:gd name="T7" fmla="*/ 2147483647 h 437"/>
                        <a:gd name="T8" fmla="*/ 2147483647 w 817"/>
                        <a:gd name="T9" fmla="*/ 2147483647 h 437"/>
                        <a:gd name="T10" fmla="*/ 2147483647 w 817"/>
                        <a:gd name="T11" fmla="*/ 2147483647 h 437"/>
                        <a:gd name="T12" fmla="*/ 2147483647 w 817"/>
                        <a:gd name="T13" fmla="*/ 2147483647 h 437"/>
                        <a:gd name="T14" fmla="*/ 2147483647 w 817"/>
                        <a:gd name="T15" fmla="*/ 2147483647 h 437"/>
                        <a:gd name="T16" fmla="*/ 2147483647 w 817"/>
                        <a:gd name="T17" fmla="*/ 2147483647 h 437"/>
                        <a:gd name="T18" fmla="*/ 2147483647 w 817"/>
                        <a:gd name="T19" fmla="*/ 2147483647 h 437"/>
                        <a:gd name="T20" fmla="*/ 2147483647 w 817"/>
                        <a:gd name="T21" fmla="*/ 2147483647 h 437"/>
                        <a:gd name="T22" fmla="*/ 2147483647 w 817"/>
                        <a:gd name="T23" fmla="*/ 2147483647 h 437"/>
                        <a:gd name="T24" fmla="*/ 2147483647 w 817"/>
                        <a:gd name="T25" fmla="*/ 2147483647 h 437"/>
                        <a:gd name="T26" fmla="*/ 2147483647 w 817"/>
                        <a:gd name="T27" fmla="*/ 2147483647 h 437"/>
                        <a:gd name="T28" fmla="*/ 2147483647 w 817"/>
                        <a:gd name="T29" fmla="*/ 2147483647 h 437"/>
                        <a:gd name="T30" fmla="*/ 0 w 817"/>
                        <a:gd name="T31" fmla="*/ 2147483647 h 437"/>
                        <a:gd name="T32" fmla="*/ 0 w 817"/>
                        <a:gd name="T33" fmla="*/ 2147483647 h 437"/>
                        <a:gd name="T34" fmla="*/ 0 w 817"/>
                        <a:gd name="T35" fmla="*/ 2147483647 h 437"/>
                        <a:gd name="T36" fmla="*/ 2147483647 w 817"/>
                        <a:gd name="T37" fmla="*/ 2147483647 h 437"/>
                        <a:gd name="T38" fmla="*/ 2147483647 w 817"/>
                        <a:gd name="T39" fmla="*/ 2147483647 h 437"/>
                        <a:gd name="T40" fmla="*/ 2147483647 w 817"/>
                        <a:gd name="T41" fmla="*/ 2147483647 h 437"/>
                        <a:gd name="T42" fmla="*/ 2147483647 w 817"/>
                        <a:gd name="T43" fmla="*/ 2147483647 h 437"/>
                        <a:gd name="T44" fmla="*/ 2147483647 w 817"/>
                        <a:gd name="T45" fmla="*/ 2147483647 h 437"/>
                        <a:gd name="T46" fmla="*/ 2147483647 w 817"/>
                        <a:gd name="T47" fmla="*/ 2147483647 h 437"/>
                        <a:gd name="T48" fmla="*/ 2147483647 w 817"/>
                        <a:gd name="T49" fmla="*/ 2147483647 h 437"/>
                        <a:gd name="T50" fmla="*/ 2147483647 w 817"/>
                        <a:gd name="T51" fmla="*/ 2147483647 h 437"/>
                        <a:gd name="T52" fmla="*/ 2147483647 w 817"/>
                        <a:gd name="T53" fmla="*/ 2147483647 h 437"/>
                        <a:gd name="T54" fmla="*/ 2147483647 w 817"/>
                        <a:gd name="T55" fmla="*/ 2147483647 h 437"/>
                        <a:gd name="T56" fmla="*/ 2147483647 w 817"/>
                        <a:gd name="T57" fmla="*/ 2147483647 h 437"/>
                        <a:gd name="T58" fmla="*/ 2147483647 w 817"/>
                        <a:gd name="T59" fmla="*/ 2147483647 h 437"/>
                        <a:gd name="T60" fmla="*/ 2147483647 w 817"/>
                        <a:gd name="T61" fmla="*/ 2147483647 h 437"/>
                        <a:gd name="T62" fmla="*/ 2147483647 w 817"/>
                        <a:gd name="T63" fmla="*/ 2147483647 h 437"/>
                        <a:gd name="T64" fmla="*/ 2147483647 w 817"/>
                        <a:gd name="T65" fmla="*/ 2147483647 h 437"/>
                        <a:gd name="T66" fmla="*/ 2147483647 w 817"/>
                        <a:gd name="T67" fmla="*/ 2147483647 h 437"/>
                        <a:gd name="T68" fmla="*/ 2147483647 w 817"/>
                        <a:gd name="T69" fmla="*/ 2147483647 h 437"/>
                        <a:gd name="T70" fmla="*/ 2147483647 w 817"/>
                        <a:gd name="T71" fmla="*/ 2147483647 h 437"/>
                        <a:gd name="T72" fmla="*/ 2147483647 w 817"/>
                        <a:gd name="T73" fmla="*/ 2147483647 h 437"/>
                        <a:gd name="T74" fmla="*/ 2147483647 w 817"/>
                        <a:gd name="T75" fmla="*/ 2147483647 h 437"/>
                        <a:gd name="T76" fmla="*/ 2147483647 w 817"/>
                        <a:gd name="T77" fmla="*/ 2147483647 h 437"/>
                        <a:gd name="T78" fmla="*/ 2147483647 w 817"/>
                        <a:gd name="T79" fmla="*/ 2147483647 h 437"/>
                        <a:gd name="T80" fmla="*/ 2147483647 w 817"/>
                        <a:gd name="T81" fmla="*/ 2147483647 h 437"/>
                        <a:gd name="T82" fmla="*/ 2147483647 w 817"/>
                        <a:gd name="T83" fmla="*/ 2147483647 h 437"/>
                        <a:gd name="T84" fmla="*/ 2147483647 w 817"/>
                        <a:gd name="T85" fmla="*/ 2147483647 h 437"/>
                        <a:gd name="T86" fmla="*/ 2147483647 w 817"/>
                        <a:gd name="T87" fmla="*/ 2147483647 h 437"/>
                        <a:gd name="T88" fmla="*/ 2147483647 w 817"/>
                        <a:gd name="T89" fmla="*/ 2147483647 h 437"/>
                        <a:gd name="T90" fmla="*/ 2147483647 w 817"/>
                        <a:gd name="T91" fmla="*/ 2147483647 h 437"/>
                        <a:gd name="T92" fmla="*/ 2147483647 w 817"/>
                        <a:gd name="T93" fmla="*/ 2147483647 h 437"/>
                        <a:gd name="T94" fmla="*/ 2147483647 w 817"/>
                        <a:gd name="T95" fmla="*/ 2147483647 h 437"/>
                        <a:gd name="T96" fmla="*/ 2147483647 w 817"/>
                        <a:gd name="T97" fmla="*/ 2147483647 h 437"/>
                        <a:gd name="T98" fmla="*/ 2147483647 w 817"/>
                        <a:gd name="T99" fmla="*/ 2147483647 h 437"/>
                        <a:gd name="T100" fmla="*/ 2147483647 w 817"/>
                        <a:gd name="T101" fmla="*/ 2147483647 h 437"/>
                        <a:gd name="T102" fmla="*/ 2147483647 w 817"/>
                        <a:gd name="T103" fmla="*/ 2147483647 h 437"/>
                        <a:gd name="T104" fmla="*/ 2147483647 w 817"/>
                        <a:gd name="T105" fmla="*/ 2147483647 h 437"/>
                        <a:gd name="T106" fmla="*/ 2147483647 w 817"/>
                        <a:gd name="T107" fmla="*/ 2147483647 h 437"/>
                        <a:gd name="T108" fmla="*/ 2147483647 w 817"/>
                        <a:gd name="T109" fmla="*/ 2147483647 h 437"/>
                        <a:gd name="T110" fmla="*/ 2147483647 w 817"/>
                        <a:gd name="T111" fmla="*/ 2147483647 h 437"/>
                        <a:gd name="T112" fmla="*/ 2147483647 w 817"/>
                        <a:gd name="T113" fmla="*/ 2147483647 h 437"/>
                        <a:gd name="T114" fmla="*/ 2147483647 w 817"/>
                        <a:gd name="T115" fmla="*/ 2147483647 h 437"/>
                        <a:gd name="T116" fmla="*/ 2147483647 w 817"/>
                        <a:gd name="T117" fmla="*/ 2147483647 h 437"/>
                        <a:gd name="T118" fmla="*/ 2147483647 w 817"/>
                        <a:gd name="T119" fmla="*/ 2147483647 h 437"/>
                        <a:gd name="T120" fmla="*/ 2147483647 w 817"/>
                        <a:gd name="T121" fmla="*/ 2147483647 h 437"/>
                        <a:gd name="T122" fmla="*/ 2147483647 w 817"/>
                        <a:gd name="T123" fmla="*/ 0 h 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7"/>
                        <a:gd name="T188" fmla="*/ 817 w 817"/>
                        <a:gd name="T189" fmla="*/ 437 h 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7">
                          <a:moveTo>
                            <a:pt x="409" y="0"/>
                          </a:moveTo>
                          <a:lnTo>
                            <a:pt x="388" y="0"/>
                          </a:lnTo>
                          <a:lnTo>
                            <a:pt x="367" y="0"/>
                          </a:lnTo>
                          <a:lnTo>
                            <a:pt x="347" y="2"/>
                          </a:lnTo>
                          <a:lnTo>
                            <a:pt x="326" y="4"/>
                          </a:lnTo>
                          <a:lnTo>
                            <a:pt x="307" y="6"/>
                          </a:lnTo>
                          <a:lnTo>
                            <a:pt x="286" y="10"/>
                          </a:lnTo>
                          <a:lnTo>
                            <a:pt x="269" y="13"/>
                          </a:lnTo>
                          <a:lnTo>
                            <a:pt x="249" y="17"/>
                          </a:lnTo>
                          <a:lnTo>
                            <a:pt x="232" y="21"/>
                          </a:lnTo>
                          <a:lnTo>
                            <a:pt x="198" y="32"/>
                          </a:lnTo>
                          <a:lnTo>
                            <a:pt x="165" y="43"/>
                          </a:lnTo>
                          <a:lnTo>
                            <a:pt x="150" y="49"/>
                          </a:lnTo>
                          <a:lnTo>
                            <a:pt x="119" y="64"/>
                          </a:lnTo>
                          <a:lnTo>
                            <a:pt x="106" y="71"/>
                          </a:lnTo>
                          <a:lnTo>
                            <a:pt x="94" y="79"/>
                          </a:lnTo>
                          <a:lnTo>
                            <a:pt x="83" y="88"/>
                          </a:lnTo>
                          <a:lnTo>
                            <a:pt x="69" y="95"/>
                          </a:lnTo>
                          <a:lnTo>
                            <a:pt x="59" y="105"/>
                          </a:lnTo>
                          <a:lnTo>
                            <a:pt x="50" y="114"/>
                          </a:lnTo>
                          <a:lnTo>
                            <a:pt x="33" y="133"/>
                          </a:lnTo>
                          <a:lnTo>
                            <a:pt x="25" y="144"/>
                          </a:lnTo>
                          <a:lnTo>
                            <a:pt x="21" y="148"/>
                          </a:lnTo>
                          <a:lnTo>
                            <a:pt x="17" y="153"/>
                          </a:lnTo>
                          <a:lnTo>
                            <a:pt x="13" y="164"/>
                          </a:lnTo>
                          <a:lnTo>
                            <a:pt x="12" y="168"/>
                          </a:lnTo>
                          <a:lnTo>
                            <a:pt x="8" y="176"/>
                          </a:lnTo>
                          <a:lnTo>
                            <a:pt x="4" y="185"/>
                          </a:lnTo>
                          <a:lnTo>
                            <a:pt x="4" y="191"/>
                          </a:lnTo>
                          <a:lnTo>
                            <a:pt x="2" y="196"/>
                          </a:lnTo>
                          <a:lnTo>
                            <a:pt x="0" y="202"/>
                          </a:lnTo>
                          <a:lnTo>
                            <a:pt x="0" y="207"/>
                          </a:lnTo>
                          <a:lnTo>
                            <a:pt x="0" y="213"/>
                          </a:lnTo>
                          <a:lnTo>
                            <a:pt x="0" y="224"/>
                          </a:lnTo>
                          <a:lnTo>
                            <a:pt x="0" y="230"/>
                          </a:lnTo>
                          <a:lnTo>
                            <a:pt x="0" y="235"/>
                          </a:lnTo>
                          <a:lnTo>
                            <a:pt x="2" y="241"/>
                          </a:lnTo>
                          <a:lnTo>
                            <a:pt x="4" y="246"/>
                          </a:lnTo>
                          <a:lnTo>
                            <a:pt x="4" y="252"/>
                          </a:lnTo>
                          <a:lnTo>
                            <a:pt x="8" y="261"/>
                          </a:lnTo>
                          <a:lnTo>
                            <a:pt x="12" y="267"/>
                          </a:lnTo>
                          <a:lnTo>
                            <a:pt x="13" y="273"/>
                          </a:lnTo>
                          <a:lnTo>
                            <a:pt x="15" y="278"/>
                          </a:lnTo>
                          <a:lnTo>
                            <a:pt x="17" y="284"/>
                          </a:lnTo>
                          <a:lnTo>
                            <a:pt x="21" y="289"/>
                          </a:lnTo>
                          <a:lnTo>
                            <a:pt x="25" y="293"/>
                          </a:lnTo>
                          <a:lnTo>
                            <a:pt x="33" y="302"/>
                          </a:lnTo>
                          <a:lnTo>
                            <a:pt x="40" y="314"/>
                          </a:lnTo>
                          <a:lnTo>
                            <a:pt x="50" y="323"/>
                          </a:lnTo>
                          <a:lnTo>
                            <a:pt x="59" y="332"/>
                          </a:lnTo>
                          <a:lnTo>
                            <a:pt x="69" y="342"/>
                          </a:lnTo>
                          <a:lnTo>
                            <a:pt x="94" y="356"/>
                          </a:lnTo>
                          <a:lnTo>
                            <a:pt x="106" y="366"/>
                          </a:lnTo>
                          <a:lnTo>
                            <a:pt x="119" y="371"/>
                          </a:lnTo>
                          <a:lnTo>
                            <a:pt x="150" y="386"/>
                          </a:lnTo>
                          <a:lnTo>
                            <a:pt x="165" y="392"/>
                          </a:lnTo>
                          <a:lnTo>
                            <a:pt x="198" y="405"/>
                          </a:lnTo>
                          <a:lnTo>
                            <a:pt x="232" y="414"/>
                          </a:lnTo>
                          <a:lnTo>
                            <a:pt x="249" y="420"/>
                          </a:lnTo>
                          <a:lnTo>
                            <a:pt x="269" y="424"/>
                          </a:lnTo>
                          <a:lnTo>
                            <a:pt x="286" y="425"/>
                          </a:lnTo>
                          <a:lnTo>
                            <a:pt x="307" y="429"/>
                          </a:lnTo>
                          <a:lnTo>
                            <a:pt x="326" y="433"/>
                          </a:lnTo>
                          <a:lnTo>
                            <a:pt x="347" y="435"/>
                          </a:lnTo>
                          <a:lnTo>
                            <a:pt x="367" y="435"/>
                          </a:lnTo>
                          <a:lnTo>
                            <a:pt x="388" y="437"/>
                          </a:lnTo>
                          <a:lnTo>
                            <a:pt x="430" y="437"/>
                          </a:lnTo>
                          <a:lnTo>
                            <a:pt x="470" y="435"/>
                          </a:lnTo>
                          <a:lnTo>
                            <a:pt x="491" y="433"/>
                          </a:lnTo>
                          <a:lnTo>
                            <a:pt x="510" y="429"/>
                          </a:lnTo>
                          <a:lnTo>
                            <a:pt x="549" y="424"/>
                          </a:lnTo>
                          <a:lnTo>
                            <a:pt x="585" y="414"/>
                          </a:lnTo>
                          <a:lnTo>
                            <a:pt x="603" y="411"/>
                          </a:lnTo>
                          <a:lnTo>
                            <a:pt x="620" y="405"/>
                          </a:lnTo>
                          <a:lnTo>
                            <a:pt x="637" y="399"/>
                          </a:lnTo>
                          <a:lnTo>
                            <a:pt x="668" y="386"/>
                          </a:lnTo>
                          <a:lnTo>
                            <a:pt x="683" y="379"/>
                          </a:lnTo>
                          <a:lnTo>
                            <a:pt x="710" y="366"/>
                          </a:lnTo>
                          <a:lnTo>
                            <a:pt x="735" y="349"/>
                          </a:lnTo>
                          <a:lnTo>
                            <a:pt x="746" y="342"/>
                          </a:lnTo>
                          <a:lnTo>
                            <a:pt x="758" y="332"/>
                          </a:lnTo>
                          <a:lnTo>
                            <a:pt x="768" y="323"/>
                          </a:lnTo>
                          <a:lnTo>
                            <a:pt x="777" y="314"/>
                          </a:lnTo>
                          <a:lnTo>
                            <a:pt x="785" y="302"/>
                          </a:lnTo>
                          <a:lnTo>
                            <a:pt x="793" y="293"/>
                          </a:lnTo>
                          <a:lnTo>
                            <a:pt x="794" y="289"/>
                          </a:lnTo>
                          <a:lnTo>
                            <a:pt x="798" y="284"/>
                          </a:lnTo>
                          <a:lnTo>
                            <a:pt x="800" y="278"/>
                          </a:lnTo>
                          <a:lnTo>
                            <a:pt x="804" y="273"/>
                          </a:lnTo>
                          <a:lnTo>
                            <a:pt x="806" y="267"/>
                          </a:lnTo>
                          <a:lnTo>
                            <a:pt x="812" y="252"/>
                          </a:lnTo>
                          <a:lnTo>
                            <a:pt x="814" y="246"/>
                          </a:lnTo>
                          <a:lnTo>
                            <a:pt x="816" y="241"/>
                          </a:lnTo>
                          <a:lnTo>
                            <a:pt x="816" y="235"/>
                          </a:lnTo>
                          <a:lnTo>
                            <a:pt x="816" y="230"/>
                          </a:lnTo>
                          <a:lnTo>
                            <a:pt x="817" y="224"/>
                          </a:lnTo>
                          <a:lnTo>
                            <a:pt x="817" y="213"/>
                          </a:lnTo>
                          <a:lnTo>
                            <a:pt x="816" y="207"/>
                          </a:lnTo>
                          <a:lnTo>
                            <a:pt x="816" y="202"/>
                          </a:lnTo>
                          <a:lnTo>
                            <a:pt x="816" y="196"/>
                          </a:lnTo>
                          <a:lnTo>
                            <a:pt x="814" y="191"/>
                          </a:lnTo>
                          <a:lnTo>
                            <a:pt x="812" y="185"/>
                          </a:lnTo>
                          <a:lnTo>
                            <a:pt x="808" y="176"/>
                          </a:lnTo>
                          <a:lnTo>
                            <a:pt x="806" y="168"/>
                          </a:lnTo>
                          <a:lnTo>
                            <a:pt x="798" y="153"/>
                          </a:lnTo>
                          <a:lnTo>
                            <a:pt x="794" y="148"/>
                          </a:lnTo>
                          <a:lnTo>
                            <a:pt x="793" y="144"/>
                          </a:lnTo>
                          <a:lnTo>
                            <a:pt x="785" y="133"/>
                          </a:lnTo>
                          <a:lnTo>
                            <a:pt x="768" y="114"/>
                          </a:lnTo>
                          <a:lnTo>
                            <a:pt x="758" y="105"/>
                          </a:lnTo>
                          <a:lnTo>
                            <a:pt x="746" y="95"/>
                          </a:lnTo>
                          <a:lnTo>
                            <a:pt x="735" y="88"/>
                          </a:lnTo>
                          <a:lnTo>
                            <a:pt x="710" y="71"/>
                          </a:lnTo>
                          <a:lnTo>
                            <a:pt x="683" y="56"/>
                          </a:lnTo>
                          <a:lnTo>
                            <a:pt x="668" y="49"/>
                          </a:lnTo>
                          <a:lnTo>
                            <a:pt x="637" y="38"/>
                          </a:lnTo>
                          <a:lnTo>
                            <a:pt x="620" y="32"/>
                          </a:lnTo>
                          <a:lnTo>
                            <a:pt x="603" y="26"/>
                          </a:lnTo>
                          <a:lnTo>
                            <a:pt x="585" y="21"/>
                          </a:lnTo>
                          <a:lnTo>
                            <a:pt x="549" y="13"/>
                          </a:lnTo>
                          <a:lnTo>
                            <a:pt x="510" y="6"/>
                          </a:lnTo>
                          <a:lnTo>
                            <a:pt x="491" y="4"/>
                          </a:lnTo>
                          <a:lnTo>
                            <a:pt x="470" y="2"/>
                          </a:lnTo>
                          <a:lnTo>
                            <a:pt x="430" y="0"/>
                          </a:lnTo>
                          <a:lnTo>
                            <a:pt x="409" y="0"/>
                          </a:lnTo>
                          <a:close/>
                        </a:path>
                      </a:pathLst>
                    </a:custGeom>
                    <a:solidFill>
                      <a:srgbClr val="FFB06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7" name="Freeform 16"/>
                    <p:cNvSpPr/>
                    <p:nvPr/>
                  </p:nvSpPr>
                  <p:spPr bwMode="auto">
                    <a:xfrm>
                      <a:off x="676275" y="4774729"/>
                      <a:ext cx="649288" cy="346075"/>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1"/>
                          </a:lnTo>
                          <a:lnTo>
                            <a:pt x="347" y="1"/>
                          </a:lnTo>
                          <a:lnTo>
                            <a:pt x="326" y="3"/>
                          </a:lnTo>
                          <a:lnTo>
                            <a:pt x="307" y="7"/>
                          </a:lnTo>
                          <a:lnTo>
                            <a:pt x="286" y="11"/>
                          </a:lnTo>
                          <a:lnTo>
                            <a:pt x="269" y="13"/>
                          </a:lnTo>
                          <a:lnTo>
                            <a:pt x="249" y="16"/>
                          </a:lnTo>
                          <a:lnTo>
                            <a:pt x="232" y="22"/>
                          </a:lnTo>
                          <a:lnTo>
                            <a:pt x="198" y="31"/>
                          </a:lnTo>
                          <a:lnTo>
                            <a:pt x="165" y="44"/>
                          </a:lnTo>
                          <a:lnTo>
                            <a:pt x="150" y="50"/>
                          </a:lnTo>
                          <a:lnTo>
                            <a:pt x="119" y="63"/>
                          </a:lnTo>
                          <a:lnTo>
                            <a:pt x="106" y="70"/>
                          </a:lnTo>
                          <a:lnTo>
                            <a:pt x="94" y="80"/>
                          </a:lnTo>
                          <a:lnTo>
                            <a:pt x="83" y="87"/>
                          </a:lnTo>
                          <a:lnTo>
                            <a:pt x="69" y="97"/>
                          </a:lnTo>
                          <a:lnTo>
                            <a:pt x="59" y="104"/>
                          </a:lnTo>
                          <a:lnTo>
                            <a:pt x="50" y="113"/>
                          </a:lnTo>
                          <a:lnTo>
                            <a:pt x="33" y="134"/>
                          </a:lnTo>
                          <a:lnTo>
                            <a:pt x="25" y="143"/>
                          </a:lnTo>
                          <a:lnTo>
                            <a:pt x="21" y="149"/>
                          </a:lnTo>
                          <a:lnTo>
                            <a:pt x="17" y="153"/>
                          </a:lnTo>
                          <a:lnTo>
                            <a:pt x="13" y="164"/>
                          </a:lnTo>
                          <a:lnTo>
                            <a:pt x="12" y="169"/>
                          </a:lnTo>
                          <a:lnTo>
                            <a:pt x="8" y="175"/>
                          </a:lnTo>
                          <a:lnTo>
                            <a:pt x="4" y="184"/>
                          </a:lnTo>
                          <a:lnTo>
                            <a:pt x="4" y="192"/>
                          </a:lnTo>
                          <a:lnTo>
                            <a:pt x="2" y="195"/>
                          </a:lnTo>
                          <a:lnTo>
                            <a:pt x="0" y="201"/>
                          </a:lnTo>
                          <a:lnTo>
                            <a:pt x="0" y="207"/>
                          </a:lnTo>
                          <a:lnTo>
                            <a:pt x="0" y="212"/>
                          </a:lnTo>
                          <a:lnTo>
                            <a:pt x="0" y="225"/>
                          </a:lnTo>
                          <a:lnTo>
                            <a:pt x="0" y="229"/>
                          </a:lnTo>
                          <a:lnTo>
                            <a:pt x="0" y="235"/>
                          </a:lnTo>
                          <a:lnTo>
                            <a:pt x="2" y="240"/>
                          </a:lnTo>
                          <a:lnTo>
                            <a:pt x="4" y="246"/>
                          </a:lnTo>
                          <a:lnTo>
                            <a:pt x="4" y="251"/>
                          </a:lnTo>
                          <a:lnTo>
                            <a:pt x="8" y="263"/>
                          </a:lnTo>
                          <a:lnTo>
                            <a:pt x="12" y="268"/>
                          </a:lnTo>
                          <a:lnTo>
                            <a:pt x="13" y="272"/>
                          </a:lnTo>
                          <a:lnTo>
                            <a:pt x="15" y="279"/>
                          </a:lnTo>
                          <a:lnTo>
                            <a:pt x="17" y="283"/>
                          </a:lnTo>
                          <a:lnTo>
                            <a:pt x="21" y="289"/>
                          </a:lnTo>
                          <a:lnTo>
                            <a:pt x="25" y="294"/>
                          </a:lnTo>
                          <a:lnTo>
                            <a:pt x="33" y="304"/>
                          </a:lnTo>
                          <a:lnTo>
                            <a:pt x="40" y="313"/>
                          </a:lnTo>
                          <a:lnTo>
                            <a:pt x="50" y="322"/>
                          </a:lnTo>
                          <a:lnTo>
                            <a:pt x="59" y="332"/>
                          </a:lnTo>
                          <a:lnTo>
                            <a:pt x="69" y="341"/>
                          </a:lnTo>
                          <a:lnTo>
                            <a:pt x="94" y="358"/>
                          </a:lnTo>
                          <a:lnTo>
                            <a:pt x="106" y="365"/>
                          </a:lnTo>
                          <a:lnTo>
                            <a:pt x="119" y="373"/>
                          </a:lnTo>
                          <a:lnTo>
                            <a:pt x="150" y="388"/>
                          </a:lnTo>
                          <a:lnTo>
                            <a:pt x="165" y="393"/>
                          </a:lnTo>
                          <a:lnTo>
                            <a:pt x="198" y="404"/>
                          </a:lnTo>
                          <a:lnTo>
                            <a:pt x="232" y="415"/>
                          </a:lnTo>
                          <a:lnTo>
                            <a:pt x="249" y="419"/>
                          </a:lnTo>
                          <a:lnTo>
                            <a:pt x="269" y="423"/>
                          </a:lnTo>
                          <a:lnTo>
                            <a:pt x="286" y="427"/>
                          </a:lnTo>
                          <a:lnTo>
                            <a:pt x="307" y="429"/>
                          </a:lnTo>
                          <a:lnTo>
                            <a:pt x="326" y="432"/>
                          </a:lnTo>
                          <a:lnTo>
                            <a:pt x="347" y="434"/>
                          </a:lnTo>
                          <a:lnTo>
                            <a:pt x="367" y="436"/>
                          </a:lnTo>
                          <a:lnTo>
                            <a:pt x="388" y="436"/>
                          </a:lnTo>
                          <a:lnTo>
                            <a:pt x="430" y="436"/>
                          </a:lnTo>
                          <a:lnTo>
                            <a:pt x="470" y="434"/>
                          </a:lnTo>
                          <a:lnTo>
                            <a:pt x="491" y="432"/>
                          </a:lnTo>
                          <a:lnTo>
                            <a:pt x="510" y="429"/>
                          </a:lnTo>
                          <a:lnTo>
                            <a:pt x="549" y="423"/>
                          </a:lnTo>
                          <a:lnTo>
                            <a:pt x="585" y="415"/>
                          </a:lnTo>
                          <a:lnTo>
                            <a:pt x="603" y="410"/>
                          </a:lnTo>
                          <a:lnTo>
                            <a:pt x="620" y="404"/>
                          </a:lnTo>
                          <a:lnTo>
                            <a:pt x="637" y="399"/>
                          </a:lnTo>
                          <a:lnTo>
                            <a:pt x="668" y="388"/>
                          </a:lnTo>
                          <a:lnTo>
                            <a:pt x="683" y="380"/>
                          </a:lnTo>
                          <a:lnTo>
                            <a:pt x="710" y="365"/>
                          </a:lnTo>
                          <a:lnTo>
                            <a:pt x="735" y="348"/>
                          </a:lnTo>
                          <a:lnTo>
                            <a:pt x="746" y="341"/>
                          </a:lnTo>
                          <a:lnTo>
                            <a:pt x="758" y="332"/>
                          </a:lnTo>
                          <a:lnTo>
                            <a:pt x="768" y="322"/>
                          </a:lnTo>
                          <a:lnTo>
                            <a:pt x="777" y="313"/>
                          </a:lnTo>
                          <a:lnTo>
                            <a:pt x="785" y="304"/>
                          </a:lnTo>
                          <a:lnTo>
                            <a:pt x="793" y="294"/>
                          </a:lnTo>
                          <a:lnTo>
                            <a:pt x="794" y="289"/>
                          </a:lnTo>
                          <a:lnTo>
                            <a:pt x="798" y="283"/>
                          </a:lnTo>
                          <a:lnTo>
                            <a:pt x="800" y="279"/>
                          </a:lnTo>
                          <a:lnTo>
                            <a:pt x="804" y="272"/>
                          </a:lnTo>
                          <a:lnTo>
                            <a:pt x="806" y="268"/>
                          </a:lnTo>
                          <a:lnTo>
                            <a:pt x="812" y="251"/>
                          </a:lnTo>
                          <a:lnTo>
                            <a:pt x="814" y="246"/>
                          </a:lnTo>
                          <a:lnTo>
                            <a:pt x="816" y="240"/>
                          </a:lnTo>
                          <a:lnTo>
                            <a:pt x="816" y="235"/>
                          </a:lnTo>
                          <a:lnTo>
                            <a:pt x="816" y="229"/>
                          </a:lnTo>
                          <a:lnTo>
                            <a:pt x="817" y="225"/>
                          </a:lnTo>
                          <a:lnTo>
                            <a:pt x="817" y="212"/>
                          </a:lnTo>
                          <a:lnTo>
                            <a:pt x="816" y="207"/>
                          </a:lnTo>
                          <a:lnTo>
                            <a:pt x="816" y="201"/>
                          </a:lnTo>
                          <a:lnTo>
                            <a:pt x="816" y="195"/>
                          </a:lnTo>
                          <a:lnTo>
                            <a:pt x="814" y="192"/>
                          </a:lnTo>
                          <a:lnTo>
                            <a:pt x="812" y="184"/>
                          </a:lnTo>
                          <a:lnTo>
                            <a:pt x="808" y="175"/>
                          </a:lnTo>
                          <a:lnTo>
                            <a:pt x="806" y="169"/>
                          </a:lnTo>
                          <a:lnTo>
                            <a:pt x="798" y="153"/>
                          </a:lnTo>
                          <a:lnTo>
                            <a:pt x="794" y="149"/>
                          </a:lnTo>
                          <a:lnTo>
                            <a:pt x="793" y="143"/>
                          </a:lnTo>
                          <a:lnTo>
                            <a:pt x="785" y="134"/>
                          </a:lnTo>
                          <a:lnTo>
                            <a:pt x="768" y="113"/>
                          </a:lnTo>
                          <a:lnTo>
                            <a:pt x="758" y="104"/>
                          </a:lnTo>
                          <a:lnTo>
                            <a:pt x="746" y="97"/>
                          </a:lnTo>
                          <a:lnTo>
                            <a:pt x="735" y="87"/>
                          </a:lnTo>
                          <a:lnTo>
                            <a:pt x="710" y="70"/>
                          </a:lnTo>
                          <a:lnTo>
                            <a:pt x="683" y="57"/>
                          </a:lnTo>
                          <a:lnTo>
                            <a:pt x="668" y="50"/>
                          </a:lnTo>
                          <a:lnTo>
                            <a:pt x="637" y="37"/>
                          </a:lnTo>
                          <a:lnTo>
                            <a:pt x="620" y="31"/>
                          </a:lnTo>
                          <a:lnTo>
                            <a:pt x="603" y="26"/>
                          </a:lnTo>
                          <a:lnTo>
                            <a:pt x="585" y="22"/>
                          </a:lnTo>
                          <a:lnTo>
                            <a:pt x="549" y="13"/>
                          </a:lnTo>
                          <a:lnTo>
                            <a:pt x="510" y="7"/>
                          </a:lnTo>
                          <a:lnTo>
                            <a:pt x="491" y="3"/>
                          </a:lnTo>
                          <a:lnTo>
                            <a:pt x="470" y="1"/>
                          </a:lnTo>
                          <a:lnTo>
                            <a:pt x="430" y="0"/>
                          </a:lnTo>
                          <a:lnTo>
                            <a:pt x="409"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8" name="Freeform 17"/>
                    <p:cNvSpPr/>
                    <p:nvPr/>
                  </p:nvSpPr>
                  <p:spPr bwMode="auto">
                    <a:xfrm>
                      <a:off x="676275" y="4738216"/>
                      <a:ext cx="649288" cy="346075"/>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0"/>
                          </a:lnTo>
                          <a:lnTo>
                            <a:pt x="347" y="2"/>
                          </a:lnTo>
                          <a:lnTo>
                            <a:pt x="326" y="4"/>
                          </a:lnTo>
                          <a:lnTo>
                            <a:pt x="307" y="7"/>
                          </a:lnTo>
                          <a:lnTo>
                            <a:pt x="286" y="9"/>
                          </a:lnTo>
                          <a:lnTo>
                            <a:pt x="269" y="13"/>
                          </a:lnTo>
                          <a:lnTo>
                            <a:pt x="249" y="17"/>
                          </a:lnTo>
                          <a:lnTo>
                            <a:pt x="232" y="21"/>
                          </a:lnTo>
                          <a:lnTo>
                            <a:pt x="198" y="32"/>
                          </a:lnTo>
                          <a:lnTo>
                            <a:pt x="165" y="43"/>
                          </a:lnTo>
                          <a:lnTo>
                            <a:pt x="150" y="50"/>
                          </a:lnTo>
                          <a:lnTo>
                            <a:pt x="119" y="63"/>
                          </a:lnTo>
                          <a:lnTo>
                            <a:pt x="106" y="71"/>
                          </a:lnTo>
                          <a:lnTo>
                            <a:pt x="94" y="80"/>
                          </a:lnTo>
                          <a:lnTo>
                            <a:pt x="83" y="88"/>
                          </a:lnTo>
                          <a:lnTo>
                            <a:pt x="69" y="97"/>
                          </a:lnTo>
                          <a:lnTo>
                            <a:pt x="59" y="104"/>
                          </a:lnTo>
                          <a:lnTo>
                            <a:pt x="50" y="114"/>
                          </a:lnTo>
                          <a:lnTo>
                            <a:pt x="33" y="132"/>
                          </a:lnTo>
                          <a:lnTo>
                            <a:pt x="25" y="144"/>
                          </a:lnTo>
                          <a:lnTo>
                            <a:pt x="21" y="149"/>
                          </a:lnTo>
                          <a:lnTo>
                            <a:pt x="17" y="153"/>
                          </a:lnTo>
                          <a:lnTo>
                            <a:pt x="13" y="164"/>
                          </a:lnTo>
                          <a:lnTo>
                            <a:pt x="12" y="170"/>
                          </a:lnTo>
                          <a:lnTo>
                            <a:pt x="8" y="175"/>
                          </a:lnTo>
                          <a:lnTo>
                            <a:pt x="4" y="185"/>
                          </a:lnTo>
                          <a:lnTo>
                            <a:pt x="4" y="192"/>
                          </a:lnTo>
                          <a:lnTo>
                            <a:pt x="2" y="196"/>
                          </a:lnTo>
                          <a:lnTo>
                            <a:pt x="0" y="201"/>
                          </a:lnTo>
                          <a:lnTo>
                            <a:pt x="0" y="207"/>
                          </a:lnTo>
                          <a:lnTo>
                            <a:pt x="0" y="213"/>
                          </a:lnTo>
                          <a:lnTo>
                            <a:pt x="0" y="226"/>
                          </a:lnTo>
                          <a:lnTo>
                            <a:pt x="0" y="229"/>
                          </a:lnTo>
                          <a:lnTo>
                            <a:pt x="0" y="235"/>
                          </a:lnTo>
                          <a:lnTo>
                            <a:pt x="2" y="241"/>
                          </a:lnTo>
                          <a:lnTo>
                            <a:pt x="4" y="246"/>
                          </a:lnTo>
                          <a:lnTo>
                            <a:pt x="4" y="252"/>
                          </a:lnTo>
                          <a:lnTo>
                            <a:pt x="8" y="263"/>
                          </a:lnTo>
                          <a:lnTo>
                            <a:pt x="12" y="269"/>
                          </a:lnTo>
                          <a:lnTo>
                            <a:pt x="13" y="272"/>
                          </a:lnTo>
                          <a:lnTo>
                            <a:pt x="15" y="280"/>
                          </a:lnTo>
                          <a:lnTo>
                            <a:pt x="17" y="283"/>
                          </a:lnTo>
                          <a:lnTo>
                            <a:pt x="21" y="289"/>
                          </a:lnTo>
                          <a:lnTo>
                            <a:pt x="25" y="295"/>
                          </a:lnTo>
                          <a:lnTo>
                            <a:pt x="33" y="304"/>
                          </a:lnTo>
                          <a:lnTo>
                            <a:pt x="40" y="313"/>
                          </a:lnTo>
                          <a:lnTo>
                            <a:pt x="50" y="323"/>
                          </a:lnTo>
                          <a:lnTo>
                            <a:pt x="59" y="332"/>
                          </a:lnTo>
                          <a:lnTo>
                            <a:pt x="69" y="341"/>
                          </a:lnTo>
                          <a:lnTo>
                            <a:pt x="94" y="358"/>
                          </a:lnTo>
                          <a:lnTo>
                            <a:pt x="106" y="366"/>
                          </a:lnTo>
                          <a:lnTo>
                            <a:pt x="119" y="373"/>
                          </a:lnTo>
                          <a:lnTo>
                            <a:pt x="150" y="386"/>
                          </a:lnTo>
                          <a:lnTo>
                            <a:pt x="165" y="393"/>
                          </a:lnTo>
                          <a:lnTo>
                            <a:pt x="198" y="405"/>
                          </a:lnTo>
                          <a:lnTo>
                            <a:pt x="232" y="416"/>
                          </a:lnTo>
                          <a:lnTo>
                            <a:pt x="249" y="420"/>
                          </a:lnTo>
                          <a:lnTo>
                            <a:pt x="269" y="423"/>
                          </a:lnTo>
                          <a:lnTo>
                            <a:pt x="286" y="427"/>
                          </a:lnTo>
                          <a:lnTo>
                            <a:pt x="307" y="429"/>
                          </a:lnTo>
                          <a:lnTo>
                            <a:pt x="326" y="433"/>
                          </a:lnTo>
                          <a:lnTo>
                            <a:pt x="347" y="435"/>
                          </a:lnTo>
                          <a:lnTo>
                            <a:pt x="367" y="436"/>
                          </a:lnTo>
                          <a:lnTo>
                            <a:pt x="388" y="436"/>
                          </a:lnTo>
                          <a:lnTo>
                            <a:pt x="430" y="436"/>
                          </a:lnTo>
                          <a:lnTo>
                            <a:pt x="470" y="435"/>
                          </a:lnTo>
                          <a:lnTo>
                            <a:pt x="491" y="433"/>
                          </a:lnTo>
                          <a:lnTo>
                            <a:pt x="510" y="429"/>
                          </a:lnTo>
                          <a:lnTo>
                            <a:pt x="549" y="423"/>
                          </a:lnTo>
                          <a:lnTo>
                            <a:pt x="585" y="416"/>
                          </a:lnTo>
                          <a:lnTo>
                            <a:pt x="603" y="410"/>
                          </a:lnTo>
                          <a:lnTo>
                            <a:pt x="620" y="405"/>
                          </a:lnTo>
                          <a:lnTo>
                            <a:pt x="637" y="399"/>
                          </a:lnTo>
                          <a:lnTo>
                            <a:pt x="668" y="386"/>
                          </a:lnTo>
                          <a:lnTo>
                            <a:pt x="683" y="380"/>
                          </a:lnTo>
                          <a:lnTo>
                            <a:pt x="710" y="366"/>
                          </a:lnTo>
                          <a:lnTo>
                            <a:pt x="735" y="349"/>
                          </a:lnTo>
                          <a:lnTo>
                            <a:pt x="746" y="341"/>
                          </a:lnTo>
                          <a:lnTo>
                            <a:pt x="758" y="332"/>
                          </a:lnTo>
                          <a:lnTo>
                            <a:pt x="768" y="323"/>
                          </a:lnTo>
                          <a:lnTo>
                            <a:pt x="777" y="313"/>
                          </a:lnTo>
                          <a:lnTo>
                            <a:pt x="785" y="304"/>
                          </a:lnTo>
                          <a:lnTo>
                            <a:pt x="793" y="295"/>
                          </a:lnTo>
                          <a:lnTo>
                            <a:pt x="794" y="289"/>
                          </a:lnTo>
                          <a:lnTo>
                            <a:pt x="798" y="283"/>
                          </a:lnTo>
                          <a:lnTo>
                            <a:pt x="800" y="280"/>
                          </a:lnTo>
                          <a:lnTo>
                            <a:pt x="804" y="272"/>
                          </a:lnTo>
                          <a:lnTo>
                            <a:pt x="806" y="269"/>
                          </a:lnTo>
                          <a:lnTo>
                            <a:pt x="812" y="252"/>
                          </a:lnTo>
                          <a:lnTo>
                            <a:pt x="814" y="246"/>
                          </a:lnTo>
                          <a:lnTo>
                            <a:pt x="816" y="241"/>
                          </a:lnTo>
                          <a:lnTo>
                            <a:pt x="816" y="235"/>
                          </a:lnTo>
                          <a:lnTo>
                            <a:pt x="816" y="229"/>
                          </a:lnTo>
                          <a:lnTo>
                            <a:pt x="817" y="226"/>
                          </a:lnTo>
                          <a:lnTo>
                            <a:pt x="817" y="213"/>
                          </a:lnTo>
                          <a:lnTo>
                            <a:pt x="816" y="207"/>
                          </a:lnTo>
                          <a:lnTo>
                            <a:pt x="816" y="201"/>
                          </a:lnTo>
                          <a:lnTo>
                            <a:pt x="816" y="196"/>
                          </a:lnTo>
                          <a:lnTo>
                            <a:pt x="814" y="192"/>
                          </a:lnTo>
                          <a:lnTo>
                            <a:pt x="812" y="185"/>
                          </a:lnTo>
                          <a:lnTo>
                            <a:pt x="808" y="175"/>
                          </a:lnTo>
                          <a:lnTo>
                            <a:pt x="806" y="170"/>
                          </a:lnTo>
                          <a:lnTo>
                            <a:pt x="798" y="153"/>
                          </a:lnTo>
                          <a:lnTo>
                            <a:pt x="794" y="149"/>
                          </a:lnTo>
                          <a:lnTo>
                            <a:pt x="793" y="144"/>
                          </a:lnTo>
                          <a:lnTo>
                            <a:pt x="785" y="132"/>
                          </a:lnTo>
                          <a:lnTo>
                            <a:pt x="768" y="114"/>
                          </a:lnTo>
                          <a:lnTo>
                            <a:pt x="758" y="104"/>
                          </a:lnTo>
                          <a:lnTo>
                            <a:pt x="746" y="97"/>
                          </a:lnTo>
                          <a:lnTo>
                            <a:pt x="735" y="88"/>
                          </a:lnTo>
                          <a:lnTo>
                            <a:pt x="710" y="71"/>
                          </a:lnTo>
                          <a:lnTo>
                            <a:pt x="683" y="58"/>
                          </a:lnTo>
                          <a:lnTo>
                            <a:pt x="668" y="50"/>
                          </a:lnTo>
                          <a:lnTo>
                            <a:pt x="637" y="37"/>
                          </a:lnTo>
                          <a:lnTo>
                            <a:pt x="620" y="32"/>
                          </a:lnTo>
                          <a:lnTo>
                            <a:pt x="603" y="26"/>
                          </a:lnTo>
                          <a:lnTo>
                            <a:pt x="585" y="21"/>
                          </a:lnTo>
                          <a:lnTo>
                            <a:pt x="549" y="13"/>
                          </a:lnTo>
                          <a:lnTo>
                            <a:pt x="510" y="7"/>
                          </a:lnTo>
                          <a:lnTo>
                            <a:pt x="491" y="4"/>
                          </a:lnTo>
                          <a:lnTo>
                            <a:pt x="470" y="2"/>
                          </a:lnTo>
                          <a:lnTo>
                            <a:pt x="430" y="0"/>
                          </a:lnTo>
                          <a:lnTo>
                            <a:pt x="409" y="0"/>
                          </a:lnTo>
                          <a:close/>
                        </a:path>
                      </a:pathLst>
                    </a:custGeom>
                    <a:solidFill>
                      <a:srgbClr val="FFB06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9" name="Freeform 18"/>
                    <p:cNvSpPr/>
                    <p:nvPr/>
                  </p:nvSpPr>
                  <p:spPr bwMode="auto">
                    <a:xfrm>
                      <a:off x="676275" y="4690591"/>
                      <a:ext cx="649288" cy="347663"/>
                    </a:xfrm>
                    <a:custGeom>
                      <a:avLst/>
                      <a:gdLst>
                        <a:gd name="T0" fmla="*/ 2147483647 w 817"/>
                        <a:gd name="T1" fmla="*/ 0 h 439"/>
                        <a:gd name="T2" fmla="*/ 2147483647 w 817"/>
                        <a:gd name="T3" fmla="*/ 2147483647 h 439"/>
                        <a:gd name="T4" fmla="*/ 2147483647 w 817"/>
                        <a:gd name="T5" fmla="*/ 2147483647 h 439"/>
                        <a:gd name="T6" fmla="*/ 2147483647 w 817"/>
                        <a:gd name="T7" fmla="*/ 2147483647 h 439"/>
                        <a:gd name="T8" fmla="*/ 2147483647 w 817"/>
                        <a:gd name="T9" fmla="*/ 2147483647 h 439"/>
                        <a:gd name="T10" fmla="*/ 2147483647 w 817"/>
                        <a:gd name="T11" fmla="*/ 2147483647 h 439"/>
                        <a:gd name="T12" fmla="*/ 2147483647 w 817"/>
                        <a:gd name="T13" fmla="*/ 2147483647 h 439"/>
                        <a:gd name="T14" fmla="*/ 2147483647 w 817"/>
                        <a:gd name="T15" fmla="*/ 2147483647 h 439"/>
                        <a:gd name="T16" fmla="*/ 2147483647 w 817"/>
                        <a:gd name="T17" fmla="*/ 2147483647 h 439"/>
                        <a:gd name="T18" fmla="*/ 2147483647 w 817"/>
                        <a:gd name="T19" fmla="*/ 2147483647 h 439"/>
                        <a:gd name="T20" fmla="*/ 2147483647 w 817"/>
                        <a:gd name="T21" fmla="*/ 2147483647 h 439"/>
                        <a:gd name="T22" fmla="*/ 2147483647 w 817"/>
                        <a:gd name="T23" fmla="*/ 2147483647 h 439"/>
                        <a:gd name="T24" fmla="*/ 2147483647 w 817"/>
                        <a:gd name="T25" fmla="*/ 2147483647 h 439"/>
                        <a:gd name="T26" fmla="*/ 2147483647 w 817"/>
                        <a:gd name="T27" fmla="*/ 2147483647 h 439"/>
                        <a:gd name="T28" fmla="*/ 2147483647 w 817"/>
                        <a:gd name="T29" fmla="*/ 2147483647 h 439"/>
                        <a:gd name="T30" fmla="*/ 0 w 817"/>
                        <a:gd name="T31" fmla="*/ 2147483647 h 439"/>
                        <a:gd name="T32" fmla="*/ 0 w 817"/>
                        <a:gd name="T33" fmla="*/ 2147483647 h 439"/>
                        <a:gd name="T34" fmla="*/ 0 w 817"/>
                        <a:gd name="T35" fmla="*/ 2147483647 h 439"/>
                        <a:gd name="T36" fmla="*/ 2147483647 w 817"/>
                        <a:gd name="T37" fmla="*/ 2147483647 h 439"/>
                        <a:gd name="T38" fmla="*/ 2147483647 w 817"/>
                        <a:gd name="T39" fmla="*/ 2147483647 h 439"/>
                        <a:gd name="T40" fmla="*/ 2147483647 w 817"/>
                        <a:gd name="T41" fmla="*/ 2147483647 h 439"/>
                        <a:gd name="T42" fmla="*/ 2147483647 w 817"/>
                        <a:gd name="T43" fmla="*/ 2147483647 h 439"/>
                        <a:gd name="T44" fmla="*/ 2147483647 w 817"/>
                        <a:gd name="T45" fmla="*/ 2147483647 h 439"/>
                        <a:gd name="T46" fmla="*/ 2147483647 w 817"/>
                        <a:gd name="T47" fmla="*/ 2147483647 h 439"/>
                        <a:gd name="T48" fmla="*/ 2147483647 w 817"/>
                        <a:gd name="T49" fmla="*/ 2147483647 h 439"/>
                        <a:gd name="T50" fmla="*/ 2147483647 w 817"/>
                        <a:gd name="T51" fmla="*/ 2147483647 h 439"/>
                        <a:gd name="T52" fmla="*/ 2147483647 w 817"/>
                        <a:gd name="T53" fmla="*/ 2147483647 h 439"/>
                        <a:gd name="T54" fmla="*/ 2147483647 w 817"/>
                        <a:gd name="T55" fmla="*/ 2147483647 h 439"/>
                        <a:gd name="T56" fmla="*/ 2147483647 w 817"/>
                        <a:gd name="T57" fmla="*/ 2147483647 h 439"/>
                        <a:gd name="T58" fmla="*/ 2147483647 w 817"/>
                        <a:gd name="T59" fmla="*/ 2147483647 h 439"/>
                        <a:gd name="T60" fmla="*/ 2147483647 w 817"/>
                        <a:gd name="T61" fmla="*/ 2147483647 h 439"/>
                        <a:gd name="T62" fmla="*/ 2147483647 w 817"/>
                        <a:gd name="T63" fmla="*/ 2147483647 h 439"/>
                        <a:gd name="T64" fmla="*/ 2147483647 w 817"/>
                        <a:gd name="T65" fmla="*/ 2147483647 h 439"/>
                        <a:gd name="T66" fmla="*/ 2147483647 w 817"/>
                        <a:gd name="T67" fmla="*/ 2147483647 h 439"/>
                        <a:gd name="T68" fmla="*/ 2147483647 w 817"/>
                        <a:gd name="T69" fmla="*/ 2147483647 h 439"/>
                        <a:gd name="T70" fmla="*/ 2147483647 w 817"/>
                        <a:gd name="T71" fmla="*/ 2147483647 h 439"/>
                        <a:gd name="T72" fmla="*/ 2147483647 w 817"/>
                        <a:gd name="T73" fmla="*/ 2147483647 h 439"/>
                        <a:gd name="T74" fmla="*/ 2147483647 w 817"/>
                        <a:gd name="T75" fmla="*/ 2147483647 h 439"/>
                        <a:gd name="T76" fmla="*/ 2147483647 w 817"/>
                        <a:gd name="T77" fmla="*/ 2147483647 h 439"/>
                        <a:gd name="T78" fmla="*/ 2147483647 w 817"/>
                        <a:gd name="T79" fmla="*/ 2147483647 h 439"/>
                        <a:gd name="T80" fmla="*/ 2147483647 w 817"/>
                        <a:gd name="T81" fmla="*/ 2147483647 h 439"/>
                        <a:gd name="T82" fmla="*/ 2147483647 w 817"/>
                        <a:gd name="T83" fmla="*/ 2147483647 h 439"/>
                        <a:gd name="T84" fmla="*/ 2147483647 w 817"/>
                        <a:gd name="T85" fmla="*/ 2147483647 h 439"/>
                        <a:gd name="T86" fmla="*/ 2147483647 w 817"/>
                        <a:gd name="T87" fmla="*/ 2147483647 h 439"/>
                        <a:gd name="T88" fmla="*/ 2147483647 w 817"/>
                        <a:gd name="T89" fmla="*/ 2147483647 h 439"/>
                        <a:gd name="T90" fmla="*/ 2147483647 w 817"/>
                        <a:gd name="T91" fmla="*/ 2147483647 h 439"/>
                        <a:gd name="T92" fmla="*/ 2147483647 w 817"/>
                        <a:gd name="T93" fmla="*/ 2147483647 h 439"/>
                        <a:gd name="T94" fmla="*/ 2147483647 w 817"/>
                        <a:gd name="T95" fmla="*/ 2147483647 h 439"/>
                        <a:gd name="T96" fmla="*/ 2147483647 w 817"/>
                        <a:gd name="T97" fmla="*/ 2147483647 h 439"/>
                        <a:gd name="T98" fmla="*/ 2147483647 w 817"/>
                        <a:gd name="T99" fmla="*/ 2147483647 h 439"/>
                        <a:gd name="T100" fmla="*/ 2147483647 w 817"/>
                        <a:gd name="T101" fmla="*/ 2147483647 h 439"/>
                        <a:gd name="T102" fmla="*/ 2147483647 w 817"/>
                        <a:gd name="T103" fmla="*/ 2147483647 h 439"/>
                        <a:gd name="T104" fmla="*/ 2147483647 w 817"/>
                        <a:gd name="T105" fmla="*/ 2147483647 h 439"/>
                        <a:gd name="T106" fmla="*/ 2147483647 w 817"/>
                        <a:gd name="T107" fmla="*/ 2147483647 h 439"/>
                        <a:gd name="T108" fmla="*/ 2147483647 w 817"/>
                        <a:gd name="T109" fmla="*/ 2147483647 h 439"/>
                        <a:gd name="T110" fmla="*/ 2147483647 w 817"/>
                        <a:gd name="T111" fmla="*/ 2147483647 h 439"/>
                        <a:gd name="T112" fmla="*/ 2147483647 w 817"/>
                        <a:gd name="T113" fmla="*/ 2147483647 h 439"/>
                        <a:gd name="T114" fmla="*/ 2147483647 w 817"/>
                        <a:gd name="T115" fmla="*/ 2147483647 h 439"/>
                        <a:gd name="T116" fmla="*/ 2147483647 w 817"/>
                        <a:gd name="T117" fmla="*/ 2147483647 h 439"/>
                        <a:gd name="T118" fmla="*/ 2147483647 w 817"/>
                        <a:gd name="T119" fmla="*/ 2147483647 h 439"/>
                        <a:gd name="T120" fmla="*/ 2147483647 w 817"/>
                        <a:gd name="T121" fmla="*/ 2147483647 h 439"/>
                        <a:gd name="T122" fmla="*/ 2147483647 w 817"/>
                        <a:gd name="T123" fmla="*/ 0 h 4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9"/>
                        <a:gd name="T188" fmla="*/ 817 w 817"/>
                        <a:gd name="T189" fmla="*/ 439 h 4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9">
                          <a:moveTo>
                            <a:pt x="409" y="0"/>
                          </a:moveTo>
                          <a:lnTo>
                            <a:pt x="388" y="0"/>
                          </a:lnTo>
                          <a:lnTo>
                            <a:pt x="367" y="2"/>
                          </a:lnTo>
                          <a:lnTo>
                            <a:pt x="347" y="2"/>
                          </a:lnTo>
                          <a:lnTo>
                            <a:pt x="326" y="6"/>
                          </a:lnTo>
                          <a:lnTo>
                            <a:pt x="307" y="8"/>
                          </a:lnTo>
                          <a:lnTo>
                            <a:pt x="286" y="12"/>
                          </a:lnTo>
                          <a:lnTo>
                            <a:pt x="269" y="13"/>
                          </a:lnTo>
                          <a:lnTo>
                            <a:pt x="249" y="19"/>
                          </a:lnTo>
                          <a:lnTo>
                            <a:pt x="232" y="23"/>
                          </a:lnTo>
                          <a:lnTo>
                            <a:pt x="198" y="32"/>
                          </a:lnTo>
                          <a:lnTo>
                            <a:pt x="165" y="45"/>
                          </a:lnTo>
                          <a:lnTo>
                            <a:pt x="150" y="51"/>
                          </a:lnTo>
                          <a:lnTo>
                            <a:pt x="119" y="66"/>
                          </a:lnTo>
                          <a:lnTo>
                            <a:pt x="106" y="73"/>
                          </a:lnTo>
                          <a:lnTo>
                            <a:pt x="94" y="81"/>
                          </a:lnTo>
                          <a:lnTo>
                            <a:pt x="83" y="88"/>
                          </a:lnTo>
                          <a:lnTo>
                            <a:pt x="69" y="97"/>
                          </a:lnTo>
                          <a:lnTo>
                            <a:pt x="59" y="107"/>
                          </a:lnTo>
                          <a:lnTo>
                            <a:pt x="50" y="116"/>
                          </a:lnTo>
                          <a:lnTo>
                            <a:pt x="33" y="135"/>
                          </a:lnTo>
                          <a:lnTo>
                            <a:pt x="25" y="144"/>
                          </a:lnTo>
                          <a:lnTo>
                            <a:pt x="21" y="150"/>
                          </a:lnTo>
                          <a:lnTo>
                            <a:pt x="17" y="155"/>
                          </a:lnTo>
                          <a:lnTo>
                            <a:pt x="13" y="164"/>
                          </a:lnTo>
                          <a:lnTo>
                            <a:pt x="12" y="170"/>
                          </a:lnTo>
                          <a:lnTo>
                            <a:pt x="8" y="176"/>
                          </a:lnTo>
                          <a:lnTo>
                            <a:pt x="4" y="187"/>
                          </a:lnTo>
                          <a:lnTo>
                            <a:pt x="4" y="192"/>
                          </a:lnTo>
                          <a:lnTo>
                            <a:pt x="2" y="198"/>
                          </a:lnTo>
                          <a:lnTo>
                            <a:pt x="0" y="202"/>
                          </a:lnTo>
                          <a:lnTo>
                            <a:pt x="0" y="209"/>
                          </a:lnTo>
                          <a:lnTo>
                            <a:pt x="0" y="213"/>
                          </a:lnTo>
                          <a:lnTo>
                            <a:pt x="0" y="226"/>
                          </a:lnTo>
                          <a:lnTo>
                            <a:pt x="0" y="232"/>
                          </a:lnTo>
                          <a:lnTo>
                            <a:pt x="0" y="235"/>
                          </a:lnTo>
                          <a:lnTo>
                            <a:pt x="2" y="243"/>
                          </a:lnTo>
                          <a:lnTo>
                            <a:pt x="4" y="246"/>
                          </a:lnTo>
                          <a:lnTo>
                            <a:pt x="4" y="254"/>
                          </a:lnTo>
                          <a:lnTo>
                            <a:pt x="8" y="263"/>
                          </a:lnTo>
                          <a:lnTo>
                            <a:pt x="12" y="269"/>
                          </a:lnTo>
                          <a:lnTo>
                            <a:pt x="13" y="274"/>
                          </a:lnTo>
                          <a:lnTo>
                            <a:pt x="15" y="280"/>
                          </a:lnTo>
                          <a:lnTo>
                            <a:pt x="17" y="286"/>
                          </a:lnTo>
                          <a:lnTo>
                            <a:pt x="21" y="289"/>
                          </a:lnTo>
                          <a:lnTo>
                            <a:pt x="25" y="295"/>
                          </a:lnTo>
                          <a:lnTo>
                            <a:pt x="33" y="304"/>
                          </a:lnTo>
                          <a:lnTo>
                            <a:pt x="40" y="315"/>
                          </a:lnTo>
                          <a:lnTo>
                            <a:pt x="50" y="323"/>
                          </a:lnTo>
                          <a:lnTo>
                            <a:pt x="59" y="332"/>
                          </a:lnTo>
                          <a:lnTo>
                            <a:pt x="69" y="342"/>
                          </a:lnTo>
                          <a:lnTo>
                            <a:pt x="94" y="358"/>
                          </a:lnTo>
                          <a:lnTo>
                            <a:pt x="106" y="366"/>
                          </a:lnTo>
                          <a:lnTo>
                            <a:pt x="119" y="373"/>
                          </a:lnTo>
                          <a:lnTo>
                            <a:pt x="150" y="388"/>
                          </a:lnTo>
                          <a:lnTo>
                            <a:pt x="165" y="394"/>
                          </a:lnTo>
                          <a:lnTo>
                            <a:pt x="198" y="407"/>
                          </a:lnTo>
                          <a:lnTo>
                            <a:pt x="232" y="416"/>
                          </a:lnTo>
                          <a:lnTo>
                            <a:pt x="249" y="420"/>
                          </a:lnTo>
                          <a:lnTo>
                            <a:pt x="269" y="424"/>
                          </a:lnTo>
                          <a:lnTo>
                            <a:pt x="286" y="427"/>
                          </a:lnTo>
                          <a:lnTo>
                            <a:pt x="307" y="431"/>
                          </a:lnTo>
                          <a:lnTo>
                            <a:pt x="326" y="433"/>
                          </a:lnTo>
                          <a:lnTo>
                            <a:pt x="347" y="435"/>
                          </a:lnTo>
                          <a:lnTo>
                            <a:pt x="367" y="437"/>
                          </a:lnTo>
                          <a:lnTo>
                            <a:pt x="388" y="439"/>
                          </a:lnTo>
                          <a:lnTo>
                            <a:pt x="430" y="439"/>
                          </a:lnTo>
                          <a:lnTo>
                            <a:pt x="470" y="435"/>
                          </a:lnTo>
                          <a:lnTo>
                            <a:pt x="491" y="433"/>
                          </a:lnTo>
                          <a:lnTo>
                            <a:pt x="510" y="431"/>
                          </a:lnTo>
                          <a:lnTo>
                            <a:pt x="549" y="424"/>
                          </a:lnTo>
                          <a:lnTo>
                            <a:pt x="585" y="416"/>
                          </a:lnTo>
                          <a:lnTo>
                            <a:pt x="603" y="411"/>
                          </a:lnTo>
                          <a:lnTo>
                            <a:pt x="620" y="407"/>
                          </a:lnTo>
                          <a:lnTo>
                            <a:pt x="637" y="399"/>
                          </a:lnTo>
                          <a:lnTo>
                            <a:pt x="668" y="388"/>
                          </a:lnTo>
                          <a:lnTo>
                            <a:pt x="683" y="381"/>
                          </a:lnTo>
                          <a:lnTo>
                            <a:pt x="710" y="366"/>
                          </a:lnTo>
                          <a:lnTo>
                            <a:pt x="735" y="351"/>
                          </a:lnTo>
                          <a:lnTo>
                            <a:pt x="746" y="342"/>
                          </a:lnTo>
                          <a:lnTo>
                            <a:pt x="758" y="332"/>
                          </a:lnTo>
                          <a:lnTo>
                            <a:pt x="768" y="323"/>
                          </a:lnTo>
                          <a:lnTo>
                            <a:pt x="777" y="315"/>
                          </a:lnTo>
                          <a:lnTo>
                            <a:pt x="785" y="304"/>
                          </a:lnTo>
                          <a:lnTo>
                            <a:pt x="793" y="295"/>
                          </a:lnTo>
                          <a:lnTo>
                            <a:pt x="794" y="289"/>
                          </a:lnTo>
                          <a:lnTo>
                            <a:pt x="798" y="286"/>
                          </a:lnTo>
                          <a:lnTo>
                            <a:pt x="800" y="280"/>
                          </a:lnTo>
                          <a:lnTo>
                            <a:pt x="804" y="274"/>
                          </a:lnTo>
                          <a:lnTo>
                            <a:pt x="806" y="269"/>
                          </a:lnTo>
                          <a:lnTo>
                            <a:pt x="812" y="254"/>
                          </a:lnTo>
                          <a:lnTo>
                            <a:pt x="814" y="246"/>
                          </a:lnTo>
                          <a:lnTo>
                            <a:pt x="816" y="243"/>
                          </a:lnTo>
                          <a:lnTo>
                            <a:pt x="816" y="235"/>
                          </a:lnTo>
                          <a:lnTo>
                            <a:pt x="816" y="232"/>
                          </a:lnTo>
                          <a:lnTo>
                            <a:pt x="817" y="226"/>
                          </a:lnTo>
                          <a:lnTo>
                            <a:pt x="817" y="213"/>
                          </a:lnTo>
                          <a:lnTo>
                            <a:pt x="816" y="209"/>
                          </a:lnTo>
                          <a:lnTo>
                            <a:pt x="816" y="202"/>
                          </a:lnTo>
                          <a:lnTo>
                            <a:pt x="816" y="198"/>
                          </a:lnTo>
                          <a:lnTo>
                            <a:pt x="814" y="192"/>
                          </a:lnTo>
                          <a:lnTo>
                            <a:pt x="812" y="187"/>
                          </a:lnTo>
                          <a:lnTo>
                            <a:pt x="808" y="176"/>
                          </a:lnTo>
                          <a:lnTo>
                            <a:pt x="806" y="170"/>
                          </a:lnTo>
                          <a:lnTo>
                            <a:pt x="798" y="155"/>
                          </a:lnTo>
                          <a:lnTo>
                            <a:pt x="794" y="150"/>
                          </a:lnTo>
                          <a:lnTo>
                            <a:pt x="793" y="144"/>
                          </a:lnTo>
                          <a:lnTo>
                            <a:pt x="785" y="135"/>
                          </a:lnTo>
                          <a:lnTo>
                            <a:pt x="768" y="116"/>
                          </a:lnTo>
                          <a:lnTo>
                            <a:pt x="758" y="107"/>
                          </a:lnTo>
                          <a:lnTo>
                            <a:pt x="746" y="97"/>
                          </a:lnTo>
                          <a:lnTo>
                            <a:pt x="735" y="88"/>
                          </a:lnTo>
                          <a:lnTo>
                            <a:pt x="710" y="73"/>
                          </a:lnTo>
                          <a:lnTo>
                            <a:pt x="683" y="58"/>
                          </a:lnTo>
                          <a:lnTo>
                            <a:pt x="668" y="51"/>
                          </a:lnTo>
                          <a:lnTo>
                            <a:pt x="637" y="39"/>
                          </a:lnTo>
                          <a:lnTo>
                            <a:pt x="620" y="32"/>
                          </a:lnTo>
                          <a:lnTo>
                            <a:pt x="603" y="28"/>
                          </a:lnTo>
                          <a:lnTo>
                            <a:pt x="585" y="23"/>
                          </a:lnTo>
                          <a:lnTo>
                            <a:pt x="549" y="13"/>
                          </a:lnTo>
                          <a:lnTo>
                            <a:pt x="510" y="8"/>
                          </a:lnTo>
                          <a:lnTo>
                            <a:pt x="491" y="6"/>
                          </a:lnTo>
                          <a:lnTo>
                            <a:pt x="470" y="2"/>
                          </a:lnTo>
                          <a:lnTo>
                            <a:pt x="430" y="0"/>
                          </a:lnTo>
                          <a:lnTo>
                            <a:pt x="409"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0" name="Freeform 19"/>
                    <p:cNvSpPr/>
                    <p:nvPr/>
                  </p:nvSpPr>
                  <p:spPr bwMode="auto">
                    <a:xfrm>
                      <a:off x="676275" y="4654079"/>
                      <a:ext cx="649288" cy="346075"/>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2"/>
                          </a:lnTo>
                          <a:lnTo>
                            <a:pt x="347" y="2"/>
                          </a:lnTo>
                          <a:lnTo>
                            <a:pt x="326" y="3"/>
                          </a:lnTo>
                          <a:lnTo>
                            <a:pt x="307" y="7"/>
                          </a:lnTo>
                          <a:lnTo>
                            <a:pt x="286" y="11"/>
                          </a:lnTo>
                          <a:lnTo>
                            <a:pt x="269" y="13"/>
                          </a:lnTo>
                          <a:lnTo>
                            <a:pt x="249" y="18"/>
                          </a:lnTo>
                          <a:lnTo>
                            <a:pt x="232" y="22"/>
                          </a:lnTo>
                          <a:lnTo>
                            <a:pt x="198" y="31"/>
                          </a:lnTo>
                          <a:lnTo>
                            <a:pt x="165" y="44"/>
                          </a:lnTo>
                          <a:lnTo>
                            <a:pt x="150" y="50"/>
                          </a:lnTo>
                          <a:lnTo>
                            <a:pt x="119" y="65"/>
                          </a:lnTo>
                          <a:lnTo>
                            <a:pt x="106" y="71"/>
                          </a:lnTo>
                          <a:lnTo>
                            <a:pt x="94" y="80"/>
                          </a:lnTo>
                          <a:lnTo>
                            <a:pt x="83" y="87"/>
                          </a:lnTo>
                          <a:lnTo>
                            <a:pt x="69" y="97"/>
                          </a:lnTo>
                          <a:lnTo>
                            <a:pt x="59" y="106"/>
                          </a:lnTo>
                          <a:lnTo>
                            <a:pt x="50" y="113"/>
                          </a:lnTo>
                          <a:lnTo>
                            <a:pt x="33" y="134"/>
                          </a:lnTo>
                          <a:lnTo>
                            <a:pt x="25" y="143"/>
                          </a:lnTo>
                          <a:lnTo>
                            <a:pt x="21" y="149"/>
                          </a:lnTo>
                          <a:lnTo>
                            <a:pt x="17" y="154"/>
                          </a:lnTo>
                          <a:lnTo>
                            <a:pt x="13" y="164"/>
                          </a:lnTo>
                          <a:lnTo>
                            <a:pt x="12" y="169"/>
                          </a:lnTo>
                          <a:lnTo>
                            <a:pt x="8" y="175"/>
                          </a:lnTo>
                          <a:lnTo>
                            <a:pt x="4" y="186"/>
                          </a:lnTo>
                          <a:lnTo>
                            <a:pt x="4" y="192"/>
                          </a:lnTo>
                          <a:lnTo>
                            <a:pt x="2" y="197"/>
                          </a:lnTo>
                          <a:lnTo>
                            <a:pt x="0" y="201"/>
                          </a:lnTo>
                          <a:lnTo>
                            <a:pt x="0" y="209"/>
                          </a:lnTo>
                          <a:lnTo>
                            <a:pt x="0" y="212"/>
                          </a:lnTo>
                          <a:lnTo>
                            <a:pt x="0" y="225"/>
                          </a:lnTo>
                          <a:lnTo>
                            <a:pt x="0" y="231"/>
                          </a:lnTo>
                          <a:lnTo>
                            <a:pt x="0" y="235"/>
                          </a:lnTo>
                          <a:lnTo>
                            <a:pt x="2" y="242"/>
                          </a:lnTo>
                          <a:lnTo>
                            <a:pt x="4" y="246"/>
                          </a:lnTo>
                          <a:lnTo>
                            <a:pt x="4" y="253"/>
                          </a:lnTo>
                          <a:lnTo>
                            <a:pt x="8" y="263"/>
                          </a:lnTo>
                          <a:lnTo>
                            <a:pt x="12" y="268"/>
                          </a:lnTo>
                          <a:lnTo>
                            <a:pt x="13" y="274"/>
                          </a:lnTo>
                          <a:lnTo>
                            <a:pt x="15" y="279"/>
                          </a:lnTo>
                          <a:lnTo>
                            <a:pt x="17" y="285"/>
                          </a:lnTo>
                          <a:lnTo>
                            <a:pt x="21" y="289"/>
                          </a:lnTo>
                          <a:lnTo>
                            <a:pt x="25" y="294"/>
                          </a:lnTo>
                          <a:lnTo>
                            <a:pt x="33" y="304"/>
                          </a:lnTo>
                          <a:lnTo>
                            <a:pt x="40" y="313"/>
                          </a:lnTo>
                          <a:lnTo>
                            <a:pt x="50" y="322"/>
                          </a:lnTo>
                          <a:lnTo>
                            <a:pt x="59" y="332"/>
                          </a:lnTo>
                          <a:lnTo>
                            <a:pt x="69" y="341"/>
                          </a:lnTo>
                          <a:lnTo>
                            <a:pt x="94" y="358"/>
                          </a:lnTo>
                          <a:lnTo>
                            <a:pt x="106" y="365"/>
                          </a:lnTo>
                          <a:lnTo>
                            <a:pt x="119" y="373"/>
                          </a:lnTo>
                          <a:lnTo>
                            <a:pt x="150" y="388"/>
                          </a:lnTo>
                          <a:lnTo>
                            <a:pt x="165" y="393"/>
                          </a:lnTo>
                          <a:lnTo>
                            <a:pt x="198" y="406"/>
                          </a:lnTo>
                          <a:lnTo>
                            <a:pt x="232" y="416"/>
                          </a:lnTo>
                          <a:lnTo>
                            <a:pt x="249" y="419"/>
                          </a:lnTo>
                          <a:lnTo>
                            <a:pt x="269" y="423"/>
                          </a:lnTo>
                          <a:lnTo>
                            <a:pt x="286" y="427"/>
                          </a:lnTo>
                          <a:lnTo>
                            <a:pt x="307" y="430"/>
                          </a:lnTo>
                          <a:lnTo>
                            <a:pt x="326" y="432"/>
                          </a:lnTo>
                          <a:lnTo>
                            <a:pt x="347" y="434"/>
                          </a:lnTo>
                          <a:lnTo>
                            <a:pt x="367" y="436"/>
                          </a:lnTo>
                          <a:lnTo>
                            <a:pt x="388" y="436"/>
                          </a:lnTo>
                          <a:lnTo>
                            <a:pt x="430" y="436"/>
                          </a:lnTo>
                          <a:lnTo>
                            <a:pt x="470" y="434"/>
                          </a:lnTo>
                          <a:lnTo>
                            <a:pt x="491" y="432"/>
                          </a:lnTo>
                          <a:lnTo>
                            <a:pt x="510" y="430"/>
                          </a:lnTo>
                          <a:lnTo>
                            <a:pt x="549" y="423"/>
                          </a:lnTo>
                          <a:lnTo>
                            <a:pt x="585" y="416"/>
                          </a:lnTo>
                          <a:lnTo>
                            <a:pt x="603" y="410"/>
                          </a:lnTo>
                          <a:lnTo>
                            <a:pt x="620" y="406"/>
                          </a:lnTo>
                          <a:lnTo>
                            <a:pt x="637" y="399"/>
                          </a:lnTo>
                          <a:lnTo>
                            <a:pt x="668" y="388"/>
                          </a:lnTo>
                          <a:lnTo>
                            <a:pt x="683" y="380"/>
                          </a:lnTo>
                          <a:lnTo>
                            <a:pt x="710" y="365"/>
                          </a:lnTo>
                          <a:lnTo>
                            <a:pt x="735" y="350"/>
                          </a:lnTo>
                          <a:lnTo>
                            <a:pt x="746" y="341"/>
                          </a:lnTo>
                          <a:lnTo>
                            <a:pt x="758" y="332"/>
                          </a:lnTo>
                          <a:lnTo>
                            <a:pt x="768" y="322"/>
                          </a:lnTo>
                          <a:lnTo>
                            <a:pt x="777" y="313"/>
                          </a:lnTo>
                          <a:lnTo>
                            <a:pt x="785" y="304"/>
                          </a:lnTo>
                          <a:lnTo>
                            <a:pt x="793" y="294"/>
                          </a:lnTo>
                          <a:lnTo>
                            <a:pt x="794" y="289"/>
                          </a:lnTo>
                          <a:lnTo>
                            <a:pt x="798" y="285"/>
                          </a:lnTo>
                          <a:lnTo>
                            <a:pt x="800" y="279"/>
                          </a:lnTo>
                          <a:lnTo>
                            <a:pt x="804" y="274"/>
                          </a:lnTo>
                          <a:lnTo>
                            <a:pt x="806" y="268"/>
                          </a:lnTo>
                          <a:lnTo>
                            <a:pt x="812" y="253"/>
                          </a:lnTo>
                          <a:lnTo>
                            <a:pt x="814" y="246"/>
                          </a:lnTo>
                          <a:lnTo>
                            <a:pt x="816" y="242"/>
                          </a:lnTo>
                          <a:lnTo>
                            <a:pt x="816" y="235"/>
                          </a:lnTo>
                          <a:lnTo>
                            <a:pt x="816" y="231"/>
                          </a:lnTo>
                          <a:lnTo>
                            <a:pt x="817" y="225"/>
                          </a:lnTo>
                          <a:lnTo>
                            <a:pt x="817" y="212"/>
                          </a:lnTo>
                          <a:lnTo>
                            <a:pt x="816" y="209"/>
                          </a:lnTo>
                          <a:lnTo>
                            <a:pt x="816" y="201"/>
                          </a:lnTo>
                          <a:lnTo>
                            <a:pt x="816" y="197"/>
                          </a:lnTo>
                          <a:lnTo>
                            <a:pt x="814" y="192"/>
                          </a:lnTo>
                          <a:lnTo>
                            <a:pt x="812" y="186"/>
                          </a:lnTo>
                          <a:lnTo>
                            <a:pt x="808" y="175"/>
                          </a:lnTo>
                          <a:lnTo>
                            <a:pt x="806" y="169"/>
                          </a:lnTo>
                          <a:lnTo>
                            <a:pt x="798" y="154"/>
                          </a:lnTo>
                          <a:lnTo>
                            <a:pt x="794" y="149"/>
                          </a:lnTo>
                          <a:lnTo>
                            <a:pt x="793" y="143"/>
                          </a:lnTo>
                          <a:lnTo>
                            <a:pt x="785" y="134"/>
                          </a:lnTo>
                          <a:lnTo>
                            <a:pt x="768" y="113"/>
                          </a:lnTo>
                          <a:lnTo>
                            <a:pt x="758" y="106"/>
                          </a:lnTo>
                          <a:lnTo>
                            <a:pt x="746" y="97"/>
                          </a:lnTo>
                          <a:lnTo>
                            <a:pt x="735" y="87"/>
                          </a:lnTo>
                          <a:lnTo>
                            <a:pt x="710" y="71"/>
                          </a:lnTo>
                          <a:lnTo>
                            <a:pt x="683" y="58"/>
                          </a:lnTo>
                          <a:lnTo>
                            <a:pt x="668" y="50"/>
                          </a:lnTo>
                          <a:lnTo>
                            <a:pt x="637" y="37"/>
                          </a:lnTo>
                          <a:lnTo>
                            <a:pt x="620" y="31"/>
                          </a:lnTo>
                          <a:lnTo>
                            <a:pt x="603" y="26"/>
                          </a:lnTo>
                          <a:lnTo>
                            <a:pt x="585" y="22"/>
                          </a:lnTo>
                          <a:lnTo>
                            <a:pt x="549" y="13"/>
                          </a:lnTo>
                          <a:lnTo>
                            <a:pt x="510" y="7"/>
                          </a:lnTo>
                          <a:lnTo>
                            <a:pt x="491" y="3"/>
                          </a:lnTo>
                          <a:lnTo>
                            <a:pt x="470" y="2"/>
                          </a:lnTo>
                          <a:lnTo>
                            <a:pt x="430" y="0"/>
                          </a:lnTo>
                          <a:lnTo>
                            <a:pt x="409" y="0"/>
                          </a:lnTo>
                          <a:close/>
                        </a:path>
                      </a:pathLst>
                    </a:custGeom>
                    <a:solidFill>
                      <a:srgbClr val="FFB06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1" name="Freeform 20"/>
                    <p:cNvSpPr/>
                    <p:nvPr/>
                  </p:nvSpPr>
                  <p:spPr bwMode="auto">
                    <a:xfrm>
                      <a:off x="676275" y="4608041"/>
                      <a:ext cx="649288" cy="346075"/>
                    </a:xfrm>
                    <a:custGeom>
                      <a:avLst/>
                      <a:gdLst>
                        <a:gd name="T0" fmla="*/ 2147483647 w 817"/>
                        <a:gd name="T1" fmla="*/ 0 h 436"/>
                        <a:gd name="T2" fmla="*/ 2147483647 w 817"/>
                        <a:gd name="T3" fmla="*/ 2147483647 h 436"/>
                        <a:gd name="T4" fmla="*/ 2147483647 w 817"/>
                        <a:gd name="T5" fmla="*/ 2147483647 h 436"/>
                        <a:gd name="T6" fmla="*/ 2147483647 w 817"/>
                        <a:gd name="T7" fmla="*/ 2147483647 h 436"/>
                        <a:gd name="T8" fmla="*/ 2147483647 w 817"/>
                        <a:gd name="T9" fmla="*/ 2147483647 h 436"/>
                        <a:gd name="T10" fmla="*/ 2147483647 w 817"/>
                        <a:gd name="T11" fmla="*/ 2147483647 h 436"/>
                        <a:gd name="T12" fmla="*/ 2147483647 w 817"/>
                        <a:gd name="T13" fmla="*/ 2147483647 h 436"/>
                        <a:gd name="T14" fmla="*/ 2147483647 w 817"/>
                        <a:gd name="T15" fmla="*/ 2147483647 h 436"/>
                        <a:gd name="T16" fmla="*/ 2147483647 w 817"/>
                        <a:gd name="T17" fmla="*/ 2147483647 h 436"/>
                        <a:gd name="T18" fmla="*/ 2147483647 w 817"/>
                        <a:gd name="T19" fmla="*/ 2147483647 h 436"/>
                        <a:gd name="T20" fmla="*/ 2147483647 w 817"/>
                        <a:gd name="T21" fmla="*/ 2147483647 h 436"/>
                        <a:gd name="T22" fmla="*/ 2147483647 w 817"/>
                        <a:gd name="T23" fmla="*/ 2147483647 h 436"/>
                        <a:gd name="T24" fmla="*/ 2147483647 w 817"/>
                        <a:gd name="T25" fmla="*/ 2147483647 h 436"/>
                        <a:gd name="T26" fmla="*/ 2147483647 w 817"/>
                        <a:gd name="T27" fmla="*/ 2147483647 h 436"/>
                        <a:gd name="T28" fmla="*/ 2147483647 w 817"/>
                        <a:gd name="T29" fmla="*/ 2147483647 h 436"/>
                        <a:gd name="T30" fmla="*/ 0 w 817"/>
                        <a:gd name="T31" fmla="*/ 2147483647 h 436"/>
                        <a:gd name="T32" fmla="*/ 0 w 817"/>
                        <a:gd name="T33" fmla="*/ 2147483647 h 436"/>
                        <a:gd name="T34" fmla="*/ 0 w 817"/>
                        <a:gd name="T35" fmla="*/ 2147483647 h 436"/>
                        <a:gd name="T36" fmla="*/ 2147483647 w 817"/>
                        <a:gd name="T37" fmla="*/ 2147483647 h 436"/>
                        <a:gd name="T38" fmla="*/ 2147483647 w 817"/>
                        <a:gd name="T39" fmla="*/ 2147483647 h 436"/>
                        <a:gd name="T40" fmla="*/ 2147483647 w 817"/>
                        <a:gd name="T41" fmla="*/ 2147483647 h 436"/>
                        <a:gd name="T42" fmla="*/ 2147483647 w 817"/>
                        <a:gd name="T43" fmla="*/ 2147483647 h 436"/>
                        <a:gd name="T44" fmla="*/ 2147483647 w 817"/>
                        <a:gd name="T45" fmla="*/ 2147483647 h 436"/>
                        <a:gd name="T46" fmla="*/ 2147483647 w 817"/>
                        <a:gd name="T47" fmla="*/ 2147483647 h 436"/>
                        <a:gd name="T48" fmla="*/ 2147483647 w 817"/>
                        <a:gd name="T49" fmla="*/ 2147483647 h 436"/>
                        <a:gd name="T50" fmla="*/ 2147483647 w 817"/>
                        <a:gd name="T51" fmla="*/ 2147483647 h 436"/>
                        <a:gd name="T52" fmla="*/ 2147483647 w 817"/>
                        <a:gd name="T53" fmla="*/ 2147483647 h 436"/>
                        <a:gd name="T54" fmla="*/ 2147483647 w 817"/>
                        <a:gd name="T55" fmla="*/ 2147483647 h 436"/>
                        <a:gd name="T56" fmla="*/ 2147483647 w 817"/>
                        <a:gd name="T57" fmla="*/ 2147483647 h 436"/>
                        <a:gd name="T58" fmla="*/ 2147483647 w 817"/>
                        <a:gd name="T59" fmla="*/ 2147483647 h 436"/>
                        <a:gd name="T60" fmla="*/ 2147483647 w 817"/>
                        <a:gd name="T61" fmla="*/ 2147483647 h 436"/>
                        <a:gd name="T62" fmla="*/ 2147483647 w 817"/>
                        <a:gd name="T63" fmla="*/ 2147483647 h 436"/>
                        <a:gd name="T64" fmla="*/ 2147483647 w 817"/>
                        <a:gd name="T65" fmla="*/ 2147483647 h 436"/>
                        <a:gd name="T66" fmla="*/ 2147483647 w 817"/>
                        <a:gd name="T67" fmla="*/ 2147483647 h 436"/>
                        <a:gd name="T68" fmla="*/ 2147483647 w 817"/>
                        <a:gd name="T69" fmla="*/ 2147483647 h 436"/>
                        <a:gd name="T70" fmla="*/ 2147483647 w 817"/>
                        <a:gd name="T71" fmla="*/ 2147483647 h 436"/>
                        <a:gd name="T72" fmla="*/ 2147483647 w 817"/>
                        <a:gd name="T73" fmla="*/ 2147483647 h 436"/>
                        <a:gd name="T74" fmla="*/ 2147483647 w 817"/>
                        <a:gd name="T75" fmla="*/ 2147483647 h 436"/>
                        <a:gd name="T76" fmla="*/ 2147483647 w 817"/>
                        <a:gd name="T77" fmla="*/ 2147483647 h 436"/>
                        <a:gd name="T78" fmla="*/ 2147483647 w 817"/>
                        <a:gd name="T79" fmla="*/ 2147483647 h 436"/>
                        <a:gd name="T80" fmla="*/ 2147483647 w 817"/>
                        <a:gd name="T81" fmla="*/ 2147483647 h 436"/>
                        <a:gd name="T82" fmla="*/ 2147483647 w 817"/>
                        <a:gd name="T83" fmla="*/ 2147483647 h 436"/>
                        <a:gd name="T84" fmla="*/ 2147483647 w 817"/>
                        <a:gd name="T85" fmla="*/ 2147483647 h 436"/>
                        <a:gd name="T86" fmla="*/ 2147483647 w 817"/>
                        <a:gd name="T87" fmla="*/ 2147483647 h 436"/>
                        <a:gd name="T88" fmla="*/ 2147483647 w 817"/>
                        <a:gd name="T89" fmla="*/ 2147483647 h 436"/>
                        <a:gd name="T90" fmla="*/ 2147483647 w 817"/>
                        <a:gd name="T91" fmla="*/ 2147483647 h 436"/>
                        <a:gd name="T92" fmla="*/ 2147483647 w 817"/>
                        <a:gd name="T93" fmla="*/ 2147483647 h 436"/>
                        <a:gd name="T94" fmla="*/ 2147483647 w 817"/>
                        <a:gd name="T95" fmla="*/ 2147483647 h 436"/>
                        <a:gd name="T96" fmla="*/ 2147483647 w 817"/>
                        <a:gd name="T97" fmla="*/ 2147483647 h 436"/>
                        <a:gd name="T98" fmla="*/ 2147483647 w 817"/>
                        <a:gd name="T99" fmla="*/ 2147483647 h 436"/>
                        <a:gd name="T100" fmla="*/ 2147483647 w 817"/>
                        <a:gd name="T101" fmla="*/ 2147483647 h 436"/>
                        <a:gd name="T102" fmla="*/ 2147483647 w 817"/>
                        <a:gd name="T103" fmla="*/ 2147483647 h 436"/>
                        <a:gd name="T104" fmla="*/ 2147483647 w 817"/>
                        <a:gd name="T105" fmla="*/ 2147483647 h 436"/>
                        <a:gd name="T106" fmla="*/ 2147483647 w 817"/>
                        <a:gd name="T107" fmla="*/ 2147483647 h 436"/>
                        <a:gd name="T108" fmla="*/ 2147483647 w 817"/>
                        <a:gd name="T109" fmla="*/ 2147483647 h 436"/>
                        <a:gd name="T110" fmla="*/ 2147483647 w 817"/>
                        <a:gd name="T111" fmla="*/ 2147483647 h 436"/>
                        <a:gd name="T112" fmla="*/ 2147483647 w 817"/>
                        <a:gd name="T113" fmla="*/ 2147483647 h 436"/>
                        <a:gd name="T114" fmla="*/ 2147483647 w 817"/>
                        <a:gd name="T115" fmla="*/ 2147483647 h 436"/>
                        <a:gd name="T116" fmla="*/ 2147483647 w 817"/>
                        <a:gd name="T117" fmla="*/ 2147483647 h 436"/>
                        <a:gd name="T118" fmla="*/ 2147483647 w 817"/>
                        <a:gd name="T119" fmla="*/ 2147483647 h 436"/>
                        <a:gd name="T120" fmla="*/ 2147483647 w 817"/>
                        <a:gd name="T121" fmla="*/ 2147483647 h 436"/>
                        <a:gd name="T122" fmla="*/ 2147483647 w 817"/>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6"/>
                        <a:gd name="T188" fmla="*/ 817 w 817"/>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6">
                          <a:moveTo>
                            <a:pt x="409" y="0"/>
                          </a:moveTo>
                          <a:lnTo>
                            <a:pt x="388" y="0"/>
                          </a:lnTo>
                          <a:lnTo>
                            <a:pt x="367" y="0"/>
                          </a:lnTo>
                          <a:lnTo>
                            <a:pt x="347" y="2"/>
                          </a:lnTo>
                          <a:lnTo>
                            <a:pt x="326" y="4"/>
                          </a:lnTo>
                          <a:lnTo>
                            <a:pt x="307" y="7"/>
                          </a:lnTo>
                          <a:lnTo>
                            <a:pt x="286" y="9"/>
                          </a:lnTo>
                          <a:lnTo>
                            <a:pt x="269" y="13"/>
                          </a:lnTo>
                          <a:lnTo>
                            <a:pt x="249" y="17"/>
                          </a:lnTo>
                          <a:lnTo>
                            <a:pt x="232" y="20"/>
                          </a:lnTo>
                          <a:lnTo>
                            <a:pt x="198" y="32"/>
                          </a:lnTo>
                          <a:lnTo>
                            <a:pt x="165" y="43"/>
                          </a:lnTo>
                          <a:lnTo>
                            <a:pt x="150" y="48"/>
                          </a:lnTo>
                          <a:lnTo>
                            <a:pt x="119" y="63"/>
                          </a:lnTo>
                          <a:lnTo>
                            <a:pt x="106" y="71"/>
                          </a:lnTo>
                          <a:lnTo>
                            <a:pt x="94" y="78"/>
                          </a:lnTo>
                          <a:lnTo>
                            <a:pt x="83" y="88"/>
                          </a:lnTo>
                          <a:lnTo>
                            <a:pt x="69" y="97"/>
                          </a:lnTo>
                          <a:lnTo>
                            <a:pt x="59" y="104"/>
                          </a:lnTo>
                          <a:lnTo>
                            <a:pt x="50" y="114"/>
                          </a:lnTo>
                          <a:lnTo>
                            <a:pt x="33" y="132"/>
                          </a:lnTo>
                          <a:lnTo>
                            <a:pt x="25" y="143"/>
                          </a:lnTo>
                          <a:lnTo>
                            <a:pt x="21" y="147"/>
                          </a:lnTo>
                          <a:lnTo>
                            <a:pt x="17" y="153"/>
                          </a:lnTo>
                          <a:lnTo>
                            <a:pt x="13" y="164"/>
                          </a:lnTo>
                          <a:lnTo>
                            <a:pt x="12" y="168"/>
                          </a:lnTo>
                          <a:lnTo>
                            <a:pt x="8" y="175"/>
                          </a:lnTo>
                          <a:lnTo>
                            <a:pt x="4" y="185"/>
                          </a:lnTo>
                          <a:lnTo>
                            <a:pt x="4" y="190"/>
                          </a:lnTo>
                          <a:lnTo>
                            <a:pt x="2" y="196"/>
                          </a:lnTo>
                          <a:lnTo>
                            <a:pt x="0" y="201"/>
                          </a:lnTo>
                          <a:lnTo>
                            <a:pt x="0" y="207"/>
                          </a:lnTo>
                          <a:lnTo>
                            <a:pt x="0" y="212"/>
                          </a:lnTo>
                          <a:lnTo>
                            <a:pt x="0" y="224"/>
                          </a:lnTo>
                          <a:lnTo>
                            <a:pt x="0" y="229"/>
                          </a:lnTo>
                          <a:lnTo>
                            <a:pt x="0" y="235"/>
                          </a:lnTo>
                          <a:lnTo>
                            <a:pt x="2" y="240"/>
                          </a:lnTo>
                          <a:lnTo>
                            <a:pt x="4" y="246"/>
                          </a:lnTo>
                          <a:lnTo>
                            <a:pt x="4" y="252"/>
                          </a:lnTo>
                          <a:lnTo>
                            <a:pt x="8" y="263"/>
                          </a:lnTo>
                          <a:lnTo>
                            <a:pt x="12" y="267"/>
                          </a:lnTo>
                          <a:lnTo>
                            <a:pt x="13" y="272"/>
                          </a:lnTo>
                          <a:lnTo>
                            <a:pt x="15" y="278"/>
                          </a:lnTo>
                          <a:lnTo>
                            <a:pt x="17" y="283"/>
                          </a:lnTo>
                          <a:lnTo>
                            <a:pt x="21" y="289"/>
                          </a:lnTo>
                          <a:lnTo>
                            <a:pt x="25" y="293"/>
                          </a:lnTo>
                          <a:lnTo>
                            <a:pt x="33" y="302"/>
                          </a:lnTo>
                          <a:lnTo>
                            <a:pt x="40" y="313"/>
                          </a:lnTo>
                          <a:lnTo>
                            <a:pt x="50" y="323"/>
                          </a:lnTo>
                          <a:lnTo>
                            <a:pt x="59" y="332"/>
                          </a:lnTo>
                          <a:lnTo>
                            <a:pt x="69" y="341"/>
                          </a:lnTo>
                          <a:lnTo>
                            <a:pt x="94" y="356"/>
                          </a:lnTo>
                          <a:lnTo>
                            <a:pt x="106" y="365"/>
                          </a:lnTo>
                          <a:lnTo>
                            <a:pt x="119" y="373"/>
                          </a:lnTo>
                          <a:lnTo>
                            <a:pt x="150" y="386"/>
                          </a:lnTo>
                          <a:lnTo>
                            <a:pt x="165" y="392"/>
                          </a:lnTo>
                          <a:lnTo>
                            <a:pt x="198" y="405"/>
                          </a:lnTo>
                          <a:lnTo>
                            <a:pt x="232" y="414"/>
                          </a:lnTo>
                          <a:lnTo>
                            <a:pt x="249" y="419"/>
                          </a:lnTo>
                          <a:lnTo>
                            <a:pt x="269" y="423"/>
                          </a:lnTo>
                          <a:lnTo>
                            <a:pt x="286" y="425"/>
                          </a:lnTo>
                          <a:lnTo>
                            <a:pt x="307" y="429"/>
                          </a:lnTo>
                          <a:lnTo>
                            <a:pt x="326" y="433"/>
                          </a:lnTo>
                          <a:lnTo>
                            <a:pt x="347" y="434"/>
                          </a:lnTo>
                          <a:lnTo>
                            <a:pt x="367" y="434"/>
                          </a:lnTo>
                          <a:lnTo>
                            <a:pt x="388" y="436"/>
                          </a:lnTo>
                          <a:lnTo>
                            <a:pt x="430" y="436"/>
                          </a:lnTo>
                          <a:lnTo>
                            <a:pt x="470" y="434"/>
                          </a:lnTo>
                          <a:lnTo>
                            <a:pt x="491" y="433"/>
                          </a:lnTo>
                          <a:lnTo>
                            <a:pt x="510" y="429"/>
                          </a:lnTo>
                          <a:lnTo>
                            <a:pt x="549" y="423"/>
                          </a:lnTo>
                          <a:lnTo>
                            <a:pt x="585" y="414"/>
                          </a:lnTo>
                          <a:lnTo>
                            <a:pt x="603" y="410"/>
                          </a:lnTo>
                          <a:lnTo>
                            <a:pt x="620" y="405"/>
                          </a:lnTo>
                          <a:lnTo>
                            <a:pt x="637" y="399"/>
                          </a:lnTo>
                          <a:lnTo>
                            <a:pt x="668" y="386"/>
                          </a:lnTo>
                          <a:lnTo>
                            <a:pt x="683" y="378"/>
                          </a:lnTo>
                          <a:lnTo>
                            <a:pt x="710" y="365"/>
                          </a:lnTo>
                          <a:lnTo>
                            <a:pt x="735" y="349"/>
                          </a:lnTo>
                          <a:lnTo>
                            <a:pt x="746" y="341"/>
                          </a:lnTo>
                          <a:lnTo>
                            <a:pt x="758" y="332"/>
                          </a:lnTo>
                          <a:lnTo>
                            <a:pt x="768" y="323"/>
                          </a:lnTo>
                          <a:lnTo>
                            <a:pt x="777" y="313"/>
                          </a:lnTo>
                          <a:lnTo>
                            <a:pt x="785" y="302"/>
                          </a:lnTo>
                          <a:lnTo>
                            <a:pt x="793" y="293"/>
                          </a:lnTo>
                          <a:lnTo>
                            <a:pt x="794" y="289"/>
                          </a:lnTo>
                          <a:lnTo>
                            <a:pt x="798" y="283"/>
                          </a:lnTo>
                          <a:lnTo>
                            <a:pt x="800" y="278"/>
                          </a:lnTo>
                          <a:lnTo>
                            <a:pt x="804" y="272"/>
                          </a:lnTo>
                          <a:lnTo>
                            <a:pt x="806" y="267"/>
                          </a:lnTo>
                          <a:lnTo>
                            <a:pt x="812" y="252"/>
                          </a:lnTo>
                          <a:lnTo>
                            <a:pt x="814" y="246"/>
                          </a:lnTo>
                          <a:lnTo>
                            <a:pt x="816" y="240"/>
                          </a:lnTo>
                          <a:lnTo>
                            <a:pt x="816" y="235"/>
                          </a:lnTo>
                          <a:lnTo>
                            <a:pt x="816" y="229"/>
                          </a:lnTo>
                          <a:lnTo>
                            <a:pt x="817" y="224"/>
                          </a:lnTo>
                          <a:lnTo>
                            <a:pt x="817" y="212"/>
                          </a:lnTo>
                          <a:lnTo>
                            <a:pt x="816" y="207"/>
                          </a:lnTo>
                          <a:lnTo>
                            <a:pt x="816" y="201"/>
                          </a:lnTo>
                          <a:lnTo>
                            <a:pt x="816" y="196"/>
                          </a:lnTo>
                          <a:lnTo>
                            <a:pt x="814" y="190"/>
                          </a:lnTo>
                          <a:lnTo>
                            <a:pt x="812" y="185"/>
                          </a:lnTo>
                          <a:lnTo>
                            <a:pt x="808" y="175"/>
                          </a:lnTo>
                          <a:lnTo>
                            <a:pt x="806" y="168"/>
                          </a:lnTo>
                          <a:lnTo>
                            <a:pt x="798" y="153"/>
                          </a:lnTo>
                          <a:lnTo>
                            <a:pt x="794" y="147"/>
                          </a:lnTo>
                          <a:lnTo>
                            <a:pt x="793" y="143"/>
                          </a:lnTo>
                          <a:lnTo>
                            <a:pt x="785" y="132"/>
                          </a:lnTo>
                          <a:lnTo>
                            <a:pt x="768" y="114"/>
                          </a:lnTo>
                          <a:lnTo>
                            <a:pt x="758" y="104"/>
                          </a:lnTo>
                          <a:lnTo>
                            <a:pt x="746" y="97"/>
                          </a:lnTo>
                          <a:lnTo>
                            <a:pt x="735" y="88"/>
                          </a:lnTo>
                          <a:lnTo>
                            <a:pt x="710" y="71"/>
                          </a:lnTo>
                          <a:lnTo>
                            <a:pt x="683" y="56"/>
                          </a:lnTo>
                          <a:lnTo>
                            <a:pt x="668" y="48"/>
                          </a:lnTo>
                          <a:lnTo>
                            <a:pt x="637" y="37"/>
                          </a:lnTo>
                          <a:lnTo>
                            <a:pt x="620" y="32"/>
                          </a:lnTo>
                          <a:lnTo>
                            <a:pt x="603" y="26"/>
                          </a:lnTo>
                          <a:lnTo>
                            <a:pt x="585" y="20"/>
                          </a:lnTo>
                          <a:lnTo>
                            <a:pt x="549" y="13"/>
                          </a:lnTo>
                          <a:lnTo>
                            <a:pt x="510" y="7"/>
                          </a:lnTo>
                          <a:lnTo>
                            <a:pt x="491" y="4"/>
                          </a:lnTo>
                          <a:lnTo>
                            <a:pt x="470" y="2"/>
                          </a:lnTo>
                          <a:lnTo>
                            <a:pt x="430" y="0"/>
                          </a:lnTo>
                          <a:lnTo>
                            <a:pt x="409"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2" name="Freeform 21"/>
                    <p:cNvSpPr/>
                    <p:nvPr/>
                  </p:nvSpPr>
                  <p:spPr bwMode="auto">
                    <a:xfrm>
                      <a:off x="676275" y="4571529"/>
                      <a:ext cx="649288" cy="346075"/>
                    </a:xfrm>
                    <a:custGeom>
                      <a:avLst/>
                      <a:gdLst>
                        <a:gd name="T0" fmla="*/ 2147483647 w 817"/>
                        <a:gd name="T1" fmla="*/ 0 h 437"/>
                        <a:gd name="T2" fmla="*/ 2147483647 w 817"/>
                        <a:gd name="T3" fmla="*/ 2147483647 h 437"/>
                        <a:gd name="T4" fmla="*/ 2147483647 w 817"/>
                        <a:gd name="T5" fmla="*/ 2147483647 h 437"/>
                        <a:gd name="T6" fmla="*/ 2147483647 w 817"/>
                        <a:gd name="T7" fmla="*/ 2147483647 h 437"/>
                        <a:gd name="T8" fmla="*/ 2147483647 w 817"/>
                        <a:gd name="T9" fmla="*/ 2147483647 h 437"/>
                        <a:gd name="T10" fmla="*/ 2147483647 w 817"/>
                        <a:gd name="T11" fmla="*/ 2147483647 h 437"/>
                        <a:gd name="T12" fmla="*/ 2147483647 w 817"/>
                        <a:gd name="T13" fmla="*/ 2147483647 h 437"/>
                        <a:gd name="T14" fmla="*/ 2147483647 w 817"/>
                        <a:gd name="T15" fmla="*/ 2147483647 h 437"/>
                        <a:gd name="T16" fmla="*/ 2147483647 w 817"/>
                        <a:gd name="T17" fmla="*/ 2147483647 h 437"/>
                        <a:gd name="T18" fmla="*/ 2147483647 w 817"/>
                        <a:gd name="T19" fmla="*/ 2147483647 h 437"/>
                        <a:gd name="T20" fmla="*/ 2147483647 w 817"/>
                        <a:gd name="T21" fmla="*/ 2147483647 h 437"/>
                        <a:gd name="T22" fmla="*/ 2147483647 w 817"/>
                        <a:gd name="T23" fmla="*/ 2147483647 h 437"/>
                        <a:gd name="T24" fmla="*/ 2147483647 w 817"/>
                        <a:gd name="T25" fmla="*/ 2147483647 h 437"/>
                        <a:gd name="T26" fmla="*/ 2147483647 w 817"/>
                        <a:gd name="T27" fmla="*/ 2147483647 h 437"/>
                        <a:gd name="T28" fmla="*/ 2147483647 w 817"/>
                        <a:gd name="T29" fmla="*/ 2147483647 h 437"/>
                        <a:gd name="T30" fmla="*/ 0 w 817"/>
                        <a:gd name="T31" fmla="*/ 2147483647 h 437"/>
                        <a:gd name="T32" fmla="*/ 0 w 817"/>
                        <a:gd name="T33" fmla="*/ 2147483647 h 437"/>
                        <a:gd name="T34" fmla="*/ 0 w 817"/>
                        <a:gd name="T35" fmla="*/ 2147483647 h 437"/>
                        <a:gd name="T36" fmla="*/ 2147483647 w 817"/>
                        <a:gd name="T37" fmla="*/ 2147483647 h 437"/>
                        <a:gd name="T38" fmla="*/ 2147483647 w 817"/>
                        <a:gd name="T39" fmla="*/ 2147483647 h 437"/>
                        <a:gd name="T40" fmla="*/ 2147483647 w 817"/>
                        <a:gd name="T41" fmla="*/ 2147483647 h 437"/>
                        <a:gd name="T42" fmla="*/ 2147483647 w 817"/>
                        <a:gd name="T43" fmla="*/ 2147483647 h 437"/>
                        <a:gd name="T44" fmla="*/ 2147483647 w 817"/>
                        <a:gd name="T45" fmla="*/ 2147483647 h 437"/>
                        <a:gd name="T46" fmla="*/ 2147483647 w 817"/>
                        <a:gd name="T47" fmla="*/ 2147483647 h 437"/>
                        <a:gd name="T48" fmla="*/ 2147483647 w 817"/>
                        <a:gd name="T49" fmla="*/ 2147483647 h 437"/>
                        <a:gd name="T50" fmla="*/ 2147483647 w 817"/>
                        <a:gd name="T51" fmla="*/ 2147483647 h 437"/>
                        <a:gd name="T52" fmla="*/ 2147483647 w 817"/>
                        <a:gd name="T53" fmla="*/ 2147483647 h 437"/>
                        <a:gd name="T54" fmla="*/ 2147483647 w 817"/>
                        <a:gd name="T55" fmla="*/ 2147483647 h 437"/>
                        <a:gd name="T56" fmla="*/ 2147483647 w 817"/>
                        <a:gd name="T57" fmla="*/ 2147483647 h 437"/>
                        <a:gd name="T58" fmla="*/ 2147483647 w 817"/>
                        <a:gd name="T59" fmla="*/ 2147483647 h 437"/>
                        <a:gd name="T60" fmla="*/ 2147483647 w 817"/>
                        <a:gd name="T61" fmla="*/ 2147483647 h 437"/>
                        <a:gd name="T62" fmla="*/ 2147483647 w 817"/>
                        <a:gd name="T63" fmla="*/ 2147483647 h 437"/>
                        <a:gd name="T64" fmla="*/ 2147483647 w 817"/>
                        <a:gd name="T65" fmla="*/ 2147483647 h 437"/>
                        <a:gd name="T66" fmla="*/ 2147483647 w 817"/>
                        <a:gd name="T67" fmla="*/ 2147483647 h 437"/>
                        <a:gd name="T68" fmla="*/ 2147483647 w 817"/>
                        <a:gd name="T69" fmla="*/ 2147483647 h 437"/>
                        <a:gd name="T70" fmla="*/ 2147483647 w 817"/>
                        <a:gd name="T71" fmla="*/ 2147483647 h 437"/>
                        <a:gd name="T72" fmla="*/ 2147483647 w 817"/>
                        <a:gd name="T73" fmla="*/ 2147483647 h 437"/>
                        <a:gd name="T74" fmla="*/ 2147483647 w 817"/>
                        <a:gd name="T75" fmla="*/ 2147483647 h 437"/>
                        <a:gd name="T76" fmla="*/ 2147483647 w 817"/>
                        <a:gd name="T77" fmla="*/ 2147483647 h 437"/>
                        <a:gd name="T78" fmla="*/ 2147483647 w 817"/>
                        <a:gd name="T79" fmla="*/ 2147483647 h 437"/>
                        <a:gd name="T80" fmla="*/ 2147483647 w 817"/>
                        <a:gd name="T81" fmla="*/ 2147483647 h 437"/>
                        <a:gd name="T82" fmla="*/ 2147483647 w 817"/>
                        <a:gd name="T83" fmla="*/ 2147483647 h 437"/>
                        <a:gd name="T84" fmla="*/ 2147483647 w 817"/>
                        <a:gd name="T85" fmla="*/ 2147483647 h 437"/>
                        <a:gd name="T86" fmla="*/ 2147483647 w 817"/>
                        <a:gd name="T87" fmla="*/ 2147483647 h 437"/>
                        <a:gd name="T88" fmla="*/ 2147483647 w 817"/>
                        <a:gd name="T89" fmla="*/ 2147483647 h 437"/>
                        <a:gd name="T90" fmla="*/ 2147483647 w 817"/>
                        <a:gd name="T91" fmla="*/ 2147483647 h 437"/>
                        <a:gd name="T92" fmla="*/ 2147483647 w 817"/>
                        <a:gd name="T93" fmla="*/ 2147483647 h 437"/>
                        <a:gd name="T94" fmla="*/ 2147483647 w 817"/>
                        <a:gd name="T95" fmla="*/ 2147483647 h 437"/>
                        <a:gd name="T96" fmla="*/ 2147483647 w 817"/>
                        <a:gd name="T97" fmla="*/ 2147483647 h 437"/>
                        <a:gd name="T98" fmla="*/ 2147483647 w 817"/>
                        <a:gd name="T99" fmla="*/ 2147483647 h 437"/>
                        <a:gd name="T100" fmla="*/ 2147483647 w 817"/>
                        <a:gd name="T101" fmla="*/ 2147483647 h 437"/>
                        <a:gd name="T102" fmla="*/ 2147483647 w 817"/>
                        <a:gd name="T103" fmla="*/ 2147483647 h 437"/>
                        <a:gd name="T104" fmla="*/ 2147483647 w 817"/>
                        <a:gd name="T105" fmla="*/ 2147483647 h 437"/>
                        <a:gd name="T106" fmla="*/ 2147483647 w 817"/>
                        <a:gd name="T107" fmla="*/ 2147483647 h 437"/>
                        <a:gd name="T108" fmla="*/ 2147483647 w 817"/>
                        <a:gd name="T109" fmla="*/ 2147483647 h 437"/>
                        <a:gd name="T110" fmla="*/ 2147483647 w 817"/>
                        <a:gd name="T111" fmla="*/ 2147483647 h 437"/>
                        <a:gd name="T112" fmla="*/ 2147483647 w 817"/>
                        <a:gd name="T113" fmla="*/ 2147483647 h 437"/>
                        <a:gd name="T114" fmla="*/ 2147483647 w 817"/>
                        <a:gd name="T115" fmla="*/ 2147483647 h 437"/>
                        <a:gd name="T116" fmla="*/ 2147483647 w 817"/>
                        <a:gd name="T117" fmla="*/ 2147483647 h 437"/>
                        <a:gd name="T118" fmla="*/ 2147483647 w 817"/>
                        <a:gd name="T119" fmla="*/ 2147483647 h 437"/>
                        <a:gd name="T120" fmla="*/ 2147483647 w 817"/>
                        <a:gd name="T121" fmla="*/ 2147483647 h 437"/>
                        <a:gd name="T122" fmla="*/ 2147483647 w 817"/>
                        <a:gd name="T123" fmla="*/ 0 h 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7"/>
                        <a:gd name="T187" fmla="*/ 0 h 437"/>
                        <a:gd name="T188" fmla="*/ 817 w 817"/>
                        <a:gd name="T189" fmla="*/ 437 h 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7" h="437">
                          <a:moveTo>
                            <a:pt x="409" y="0"/>
                          </a:moveTo>
                          <a:lnTo>
                            <a:pt x="388" y="0"/>
                          </a:lnTo>
                          <a:lnTo>
                            <a:pt x="367" y="0"/>
                          </a:lnTo>
                          <a:lnTo>
                            <a:pt x="347" y="2"/>
                          </a:lnTo>
                          <a:lnTo>
                            <a:pt x="326" y="4"/>
                          </a:lnTo>
                          <a:lnTo>
                            <a:pt x="307" y="6"/>
                          </a:lnTo>
                          <a:lnTo>
                            <a:pt x="286" y="10"/>
                          </a:lnTo>
                          <a:lnTo>
                            <a:pt x="269" y="13"/>
                          </a:lnTo>
                          <a:lnTo>
                            <a:pt x="249" y="17"/>
                          </a:lnTo>
                          <a:lnTo>
                            <a:pt x="232" y="21"/>
                          </a:lnTo>
                          <a:lnTo>
                            <a:pt x="198" y="32"/>
                          </a:lnTo>
                          <a:lnTo>
                            <a:pt x="165" y="43"/>
                          </a:lnTo>
                          <a:lnTo>
                            <a:pt x="150" y="49"/>
                          </a:lnTo>
                          <a:lnTo>
                            <a:pt x="119" y="64"/>
                          </a:lnTo>
                          <a:lnTo>
                            <a:pt x="106" y="71"/>
                          </a:lnTo>
                          <a:lnTo>
                            <a:pt x="94" y="79"/>
                          </a:lnTo>
                          <a:lnTo>
                            <a:pt x="83" y="88"/>
                          </a:lnTo>
                          <a:lnTo>
                            <a:pt x="69" y="95"/>
                          </a:lnTo>
                          <a:lnTo>
                            <a:pt x="59" y="105"/>
                          </a:lnTo>
                          <a:lnTo>
                            <a:pt x="50" y="114"/>
                          </a:lnTo>
                          <a:lnTo>
                            <a:pt x="33" y="133"/>
                          </a:lnTo>
                          <a:lnTo>
                            <a:pt x="25" y="144"/>
                          </a:lnTo>
                          <a:lnTo>
                            <a:pt x="21" y="148"/>
                          </a:lnTo>
                          <a:lnTo>
                            <a:pt x="17" y="153"/>
                          </a:lnTo>
                          <a:lnTo>
                            <a:pt x="13" y="163"/>
                          </a:lnTo>
                          <a:lnTo>
                            <a:pt x="12" y="168"/>
                          </a:lnTo>
                          <a:lnTo>
                            <a:pt x="8" y="176"/>
                          </a:lnTo>
                          <a:lnTo>
                            <a:pt x="4" y="185"/>
                          </a:lnTo>
                          <a:lnTo>
                            <a:pt x="4" y="190"/>
                          </a:lnTo>
                          <a:lnTo>
                            <a:pt x="2" y="196"/>
                          </a:lnTo>
                          <a:lnTo>
                            <a:pt x="0" y="202"/>
                          </a:lnTo>
                          <a:lnTo>
                            <a:pt x="0" y="207"/>
                          </a:lnTo>
                          <a:lnTo>
                            <a:pt x="0" y="213"/>
                          </a:lnTo>
                          <a:lnTo>
                            <a:pt x="0" y="224"/>
                          </a:lnTo>
                          <a:lnTo>
                            <a:pt x="0" y="230"/>
                          </a:lnTo>
                          <a:lnTo>
                            <a:pt x="0" y="235"/>
                          </a:lnTo>
                          <a:lnTo>
                            <a:pt x="2" y="241"/>
                          </a:lnTo>
                          <a:lnTo>
                            <a:pt x="4" y="246"/>
                          </a:lnTo>
                          <a:lnTo>
                            <a:pt x="4" y="252"/>
                          </a:lnTo>
                          <a:lnTo>
                            <a:pt x="8" y="261"/>
                          </a:lnTo>
                          <a:lnTo>
                            <a:pt x="12" y="267"/>
                          </a:lnTo>
                          <a:lnTo>
                            <a:pt x="13" y="273"/>
                          </a:lnTo>
                          <a:lnTo>
                            <a:pt x="15" y="278"/>
                          </a:lnTo>
                          <a:lnTo>
                            <a:pt x="17" y="284"/>
                          </a:lnTo>
                          <a:lnTo>
                            <a:pt x="21" y="289"/>
                          </a:lnTo>
                          <a:lnTo>
                            <a:pt x="25" y="293"/>
                          </a:lnTo>
                          <a:lnTo>
                            <a:pt x="33" y="302"/>
                          </a:lnTo>
                          <a:lnTo>
                            <a:pt x="40" y="314"/>
                          </a:lnTo>
                          <a:lnTo>
                            <a:pt x="50" y="323"/>
                          </a:lnTo>
                          <a:lnTo>
                            <a:pt x="59" y="332"/>
                          </a:lnTo>
                          <a:lnTo>
                            <a:pt x="69" y="340"/>
                          </a:lnTo>
                          <a:lnTo>
                            <a:pt x="94" y="356"/>
                          </a:lnTo>
                          <a:lnTo>
                            <a:pt x="106" y="366"/>
                          </a:lnTo>
                          <a:lnTo>
                            <a:pt x="119" y="371"/>
                          </a:lnTo>
                          <a:lnTo>
                            <a:pt x="150" y="386"/>
                          </a:lnTo>
                          <a:lnTo>
                            <a:pt x="165" y="392"/>
                          </a:lnTo>
                          <a:lnTo>
                            <a:pt x="198" y="405"/>
                          </a:lnTo>
                          <a:lnTo>
                            <a:pt x="232" y="414"/>
                          </a:lnTo>
                          <a:lnTo>
                            <a:pt x="249" y="420"/>
                          </a:lnTo>
                          <a:lnTo>
                            <a:pt x="269" y="424"/>
                          </a:lnTo>
                          <a:lnTo>
                            <a:pt x="286" y="425"/>
                          </a:lnTo>
                          <a:lnTo>
                            <a:pt x="307" y="429"/>
                          </a:lnTo>
                          <a:lnTo>
                            <a:pt x="326" y="433"/>
                          </a:lnTo>
                          <a:lnTo>
                            <a:pt x="347" y="435"/>
                          </a:lnTo>
                          <a:lnTo>
                            <a:pt x="367" y="435"/>
                          </a:lnTo>
                          <a:lnTo>
                            <a:pt x="388" y="437"/>
                          </a:lnTo>
                          <a:lnTo>
                            <a:pt x="430" y="437"/>
                          </a:lnTo>
                          <a:lnTo>
                            <a:pt x="470" y="435"/>
                          </a:lnTo>
                          <a:lnTo>
                            <a:pt x="491" y="433"/>
                          </a:lnTo>
                          <a:lnTo>
                            <a:pt x="510" y="429"/>
                          </a:lnTo>
                          <a:lnTo>
                            <a:pt x="549" y="424"/>
                          </a:lnTo>
                          <a:lnTo>
                            <a:pt x="585" y="414"/>
                          </a:lnTo>
                          <a:lnTo>
                            <a:pt x="603" y="411"/>
                          </a:lnTo>
                          <a:lnTo>
                            <a:pt x="620" y="405"/>
                          </a:lnTo>
                          <a:lnTo>
                            <a:pt x="637" y="399"/>
                          </a:lnTo>
                          <a:lnTo>
                            <a:pt x="668" y="386"/>
                          </a:lnTo>
                          <a:lnTo>
                            <a:pt x="683" y="379"/>
                          </a:lnTo>
                          <a:lnTo>
                            <a:pt x="710" y="366"/>
                          </a:lnTo>
                          <a:lnTo>
                            <a:pt x="735" y="349"/>
                          </a:lnTo>
                          <a:lnTo>
                            <a:pt x="746" y="340"/>
                          </a:lnTo>
                          <a:lnTo>
                            <a:pt x="758" y="332"/>
                          </a:lnTo>
                          <a:lnTo>
                            <a:pt x="768" y="323"/>
                          </a:lnTo>
                          <a:lnTo>
                            <a:pt x="777" y="314"/>
                          </a:lnTo>
                          <a:lnTo>
                            <a:pt x="785" y="302"/>
                          </a:lnTo>
                          <a:lnTo>
                            <a:pt x="793" y="293"/>
                          </a:lnTo>
                          <a:lnTo>
                            <a:pt x="794" y="289"/>
                          </a:lnTo>
                          <a:lnTo>
                            <a:pt x="798" y="284"/>
                          </a:lnTo>
                          <a:lnTo>
                            <a:pt x="800" y="278"/>
                          </a:lnTo>
                          <a:lnTo>
                            <a:pt x="804" y="273"/>
                          </a:lnTo>
                          <a:lnTo>
                            <a:pt x="806" y="267"/>
                          </a:lnTo>
                          <a:lnTo>
                            <a:pt x="812" y="252"/>
                          </a:lnTo>
                          <a:lnTo>
                            <a:pt x="814" y="246"/>
                          </a:lnTo>
                          <a:lnTo>
                            <a:pt x="816" y="241"/>
                          </a:lnTo>
                          <a:lnTo>
                            <a:pt x="816" y="235"/>
                          </a:lnTo>
                          <a:lnTo>
                            <a:pt x="816" y="230"/>
                          </a:lnTo>
                          <a:lnTo>
                            <a:pt x="817" y="224"/>
                          </a:lnTo>
                          <a:lnTo>
                            <a:pt x="817" y="213"/>
                          </a:lnTo>
                          <a:lnTo>
                            <a:pt x="816" y="207"/>
                          </a:lnTo>
                          <a:lnTo>
                            <a:pt x="816" y="202"/>
                          </a:lnTo>
                          <a:lnTo>
                            <a:pt x="816" y="196"/>
                          </a:lnTo>
                          <a:lnTo>
                            <a:pt x="814" y="190"/>
                          </a:lnTo>
                          <a:lnTo>
                            <a:pt x="812" y="185"/>
                          </a:lnTo>
                          <a:lnTo>
                            <a:pt x="808" y="176"/>
                          </a:lnTo>
                          <a:lnTo>
                            <a:pt x="806" y="168"/>
                          </a:lnTo>
                          <a:lnTo>
                            <a:pt x="798" y="153"/>
                          </a:lnTo>
                          <a:lnTo>
                            <a:pt x="794" y="148"/>
                          </a:lnTo>
                          <a:lnTo>
                            <a:pt x="793" y="144"/>
                          </a:lnTo>
                          <a:lnTo>
                            <a:pt x="785" y="133"/>
                          </a:lnTo>
                          <a:lnTo>
                            <a:pt x="768" y="114"/>
                          </a:lnTo>
                          <a:lnTo>
                            <a:pt x="758" y="105"/>
                          </a:lnTo>
                          <a:lnTo>
                            <a:pt x="746" y="95"/>
                          </a:lnTo>
                          <a:lnTo>
                            <a:pt x="735" y="88"/>
                          </a:lnTo>
                          <a:lnTo>
                            <a:pt x="710" y="71"/>
                          </a:lnTo>
                          <a:lnTo>
                            <a:pt x="683" y="56"/>
                          </a:lnTo>
                          <a:lnTo>
                            <a:pt x="668" y="49"/>
                          </a:lnTo>
                          <a:lnTo>
                            <a:pt x="637" y="38"/>
                          </a:lnTo>
                          <a:lnTo>
                            <a:pt x="620" y="32"/>
                          </a:lnTo>
                          <a:lnTo>
                            <a:pt x="603" y="26"/>
                          </a:lnTo>
                          <a:lnTo>
                            <a:pt x="585" y="21"/>
                          </a:lnTo>
                          <a:lnTo>
                            <a:pt x="549" y="13"/>
                          </a:lnTo>
                          <a:lnTo>
                            <a:pt x="510" y="6"/>
                          </a:lnTo>
                          <a:lnTo>
                            <a:pt x="491" y="4"/>
                          </a:lnTo>
                          <a:lnTo>
                            <a:pt x="470" y="2"/>
                          </a:lnTo>
                          <a:lnTo>
                            <a:pt x="430" y="0"/>
                          </a:lnTo>
                          <a:lnTo>
                            <a:pt x="409" y="0"/>
                          </a:lnTo>
                          <a:close/>
                        </a:path>
                      </a:pathLst>
                    </a:custGeom>
                    <a:solidFill>
                      <a:srgbClr val="FFCC9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3" name="Freeform 34"/>
                    <p:cNvSpPr/>
                    <p:nvPr/>
                  </p:nvSpPr>
                  <p:spPr bwMode="auto">
                    <a:xfrm>
                      <a:off x="425450" y="5459189"/>
                      <a:ext cx="646113" cy="346075"/>
                    </a:xfrm>
                    <a:custGeom>
                      <a:avLst/>
                      <a:gdLst>
                        <a:gd name="T0" fmla="*/ 2147483647 w 816"/>
                        <a:gd name="T1" fmla="*/ 0 h 437"/>
                        <a:gd name="T2" fmla="*/ 2147483647 w 816"/>
                        <a:gd name="T3" fmla="*/ 2147483647 h 437"/>
                        <a:gd name="T4" fmla="*/ 2147483647 w 816"/>
                        <a:gd name="T5" fmla="*/ 2147483647 h 437"/>
                        <a:gd name="T6" fmla="*/ 2147483647 w 816"/>
                        <a:gd name="T7" fmla="*/ 2147483647 h 437"/>
                        <a:gd name="T8" fmla="*/ 2147483647 w 816"/>
                        <a:gd name="T9" fmla="*/ 2147483647 h 437"/>
                        <a:gd name="T10" fmla="*/ 2147483647 w 816"/>
                        <a:gd name="T11" fmla="*/ 2147483647 h 437"/>
                        <a:gd name="T12" fmla="*/ 2147483647 w 816"/>
                        <a:gd name="T13" fmla="*/ 2147483647 h 437"/>
                        <a:gd name="T14" fmla="*/ 2147483647 w 816"/>
                        <a:gd name="T15" fmla="*/ 2147483647 h 437"/>
                        <a:gd name="T16" fmla="*/ 2147483647 w 816"/>
                        <a:gd name="T17" fmla="*/ 2147483647 h 437"/>
                        <a:gd name="T18" fmla="*/ 2147483647 w 816"/>
                        <a:gd name="T19" fmla="*/ 2147483647 h 437"/>
                        <a:gd name="T20" fmla="*/ 2147483647 w 816"/>
                        <a:gd name="T21" fmla="*/ 2147483647 h 437"/>
                        <a:gd name="T22" fmla="*/ 2147483647 w 816"/>
                        <a:gd name="T23" fmla="*/ 2147483647 h 437"/>
                        <a:gd name="T24" fmla="*/ 2147483647 w 816"/>
                        <a:gd name="T25" fmla="*/ 2147483647 h 437"/>
                        <a:gd name="T26" fmla="*/ 2147483647 w 816"/>
                        <a:gd name="T27" fmla="*/ 2147483647 h 437"/>
                        <a:gd name="T28" fmla="*/ 0 w 816"/>
                        <a:gd name="T29" fmla="*/ 2147483647 h 437"/>
                        <a:gd name="T30" fmla="*/ 0 w 816"/>
                        <a:gd name="T31" fmla="*/ 2147483647 h 437"/>
                        <a:gd name="T32" fmla="*/ 0 w 816"/>
                        <a:gd name="T33" fmla="*/ 2147483647 h 437"/>
                        <a:gd name="T34" fmla="*/ 0 w 816"/>
                        <a:gd name="T35" fmla="*/ 2147483647 h 437"/>
                        <a:gd name="T36" fmla="*/ 2147483647 w 816"/>
                        <a:gd name="T37" fmla="*/ 2147483647 h 437"/>
                        <a:gd name="T38" fmla="*/ 2147483647 w 816"/>
                        <a:gd name="T39" fmla="*/ 2147483647 h 437"/>
                        <a:gd name="T40" fmla="*/ 2147483647 w 816"/>
                        <a:gd name="T41" fmla="*/ 2147483647 h 437"/>
                        <a:gd name="T42" fmla="*/ 2147483647 w 816"/>
                        <a:gd name="T43" fmla="*/ 2147483647 h 437"/>
                        <a:gd name="T44" fmla="*/ 2147483647 w 816"/>
                        <a:gd name="T45" fmla="*/ 2147483647 h 437"/>
                        <a:gd name="T46" fmla="*/ 2147483647 w 816"/>
                        <a:gd name="T47" fmla="*/ 2147483647 h 437"/>
                        <a:gd name="T48" fmla="*/ 2147483647 w 816"/>
                        <a:gd name="T49" fmla="*/ 2147483647 h 437"/>
                        <a:gd name="T50" fmla="*/ 2147483647 w 816"/>
                        <a:gd name="T51" fmla="*/ 2147483647 h 437"/>
                        <a:gd name="T52" fmla="*/ 2147483647 w 816"/>
                        <a:gd name="T53" fmla="*/ 2147483647 h 437"/>
                        <a:gd name="T54" fmla="*/ 2147483647 w 816"/>
                        <a:gd name="T55" fmla="*/ 2147483647 h 437"/>
                        <a:gd name="T56" fmla="*/ 2147483647 w 816"/>
                        <a:gd name="T57" fmla="*/ 2147483647 h 437"/>
                        <a:gd name="T58" fmla="*/ 2147483647 w 816"/>
                        <a:gd name="T59" fmla="*/ 2147483647 h 437"/>
                        <a:gd name="T60" fmla="*/ 2147483647 w 816"/>
                        <a:gd name="T61" fmla="*/ 2147483647 h 437"/>
                        <a:gd name="T62" fmla="*/ 2147483647 w 816"/>
                        <a:gd name="T63" fmla="*/ 2147483647 h 437"/>
                        <a:gd name="T64" fmla="*/ 2147483647 w 816"/>
                        <a:gd name="T65" fmla="*/ 2147483647 h 437"/>
                        <a:gd name="T66" fmla="*/ 2147483647 w 816"/>
                        <a:gd name="T67" fmla="*/ 2147483647 h 437"/>
                        <a:gd name="T68" fmla="*/ 2147483647 w 816"/>
                        <a:gd name="T69" fmla="*/ 2147483647 h 437"/>
                        <a:gd name="T70" fmla="*/ 2147483647 w 816"/>
                        <a:gd name="T71" fmla="*/ 2147483647 h 437"/>
                        <a:gd name="T72" fmla="*/ 2147483647 w 816"/>
                        <a:gd name="T73" fmla="*/ 2147483647 h 437"/>
                        <a:gd name="T74" fmla="*/ 2147483647 w 816"/>
                        <a:gd name="T75" fmla="*/ 2147483647 h 437"/>
                        <a:gd name="T76" fmla="*/ 2147483647 w 816"/>
                        <a:gd name="T77" fmla="*/ 2147483647 h 437"/>
                        <a:gd name="T78" fmla="*/ 2147483647 w 816"/>
                        <a:gd name="T79" fmla="*/ 2147483647 h 437"/>
                        <a:gd name="T80" fmla="*/ 2147483647 w 816"/>
                        <a:gd name="T81" fmla="*/ 2147483647 h 437"/>
                        <a:gd name="T82" fmla="*/ 2147483647 w 816"/>
                        <a:gd name="T83" fmla="*/ 2147483647 h 437"/>
                        <a:gd name="T84" fmla="*/ 2147483647 w 816"/>
                        <a:gd name="T85" fmla="*/ 2147483647 h 437"/>
                        <a:gd name="T86" fmla="*/ 2147483647 w 816"/>
                        <a:gd name="T87" fmla="*/ 2147483647 h 437"/>
                        <a:gd name="T88" fmla="*/ 2147483647 w 816"/>
                        <a:gd name="T89" fmla="*/ 2147483647 h 437"/>
                        <a:gd name="T90" fmla="*/ 2147483647 w 816"/>
                        <a:gd name="T91" fmla="*/ 2147483647 h 437"/>
                        <a:gd name="T92" fmla="*/ 2147483647 w 816"/>
                        <a:gd name="T93" fmla="*/ 2147483647 h 437"/>
                        <a:gd name="T94" fmla="*/ 2147483647 w 816"/>
                        <a:gd name="T95" fmla="*/ 2147483647 h 437"/>
                        <a:gd name="T96" fmla="*/ 2147483647 w 816"/>
                        <a:gd name="T97" fmla="*/ 2147483647 h 437"/>
                        <a:gd name="T98" fmla="*/ 2147483647 w 816"/>
                        <a:gd name="T99" fmla="*/ 2147483647 h 437"/>
                        <a:gd name="T100" fmla="*/ 2147483647 w 816"/>
                        <a:gd name="T101" fmla="*/ 2147483647 h 437"/>
                        <a:gd name="T102" fmla="*/ 2147483647 w 816"/>
                        <a:gd name="T103" fmla="*/ 2147483647 h 437"/>
                        <a:gd name="T104" fmla="*/ 2147483647 w 816"/>
                        <a:gd name="T105" fmla="*/ 2147483647 h 437"/>
                        <a:gd name="T106" fmla="*/ 2147483647 w 816"/>
                        <a:gd name="T107" fmla="*/ 2147483647 h 437"/>
                        <a:gd name="T108" fmla="*/ 2147483647 w 816"/>
                        <a:gd name="T109" fmla="*/ 2147483647 h 437"/>
                        <a:gd name="T110" fmla="*/ 2147483647 w 816"/>
                        <a:gd name="T111" fmla="*/ 2147483647 h 437"/>
                        <a:gd name="T112" fmla="*/ 2147483647 w 816"/>
                        <a:gd name="T113" fmla="*/ 2147483647 h 437"/>
                        <a:gd name="T114" fmla="*/ 2147483647 w 816"/>
                        <a:gd name="T115" fmla="*/ 2147483647 h 437"/>
                        <a:gd name="T116" fmla="*/ 2147483647 w 816"/>
                        <a:gd name="T117" fmla="*/ 2147483647 h 437"/>
                        <a:gd name="T118" fmla="*/ 2147483647 w 816"/>
                        <a:gd name="T119" fmla="*/ 2147483647 h 437"/>
                        <a:gd name="T120" fmla="*/ 2147483647 w 816"/>
                        <a:gd name="T121" fmla="*/ 2147483647 h 437"/>
                        <a:gd name="T122" fmla="*/ 2147483647 w 816"/>
                        <a:gd name="T123" fmla="*/ 0 h 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7"/>
                        <a:gd name="T188" fmla="*/ 816 w 816"/>
                        <a:gd name="T189" fmla="*/ 437 h 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7">
                          <a:moveTo>
                            <a:pt x="407" y="0"/>
                          </a:moveTo>
                          <a:lnTo>
                            <a:pt x="386" y="0"/>
                          </a:lnTo>
                          <a:lnTo>
                            <a:pt x="367" y="0"/>
                          </a:lnTo>
                          <a:lnTo>
                            <a:pt x="346" y="2"/>
                          </a:lnTo>
                          <a:lnTo>
                            <a:pt x="325" y="4"/>
                          </a:lnTo>
                          <a:lnTo>
                            <a:pt x="305" y="6"/>
                          </a:lnTo>
                          <a:lnTo>
                            <a:pt x="286" y="10"/>
                          </a:lnTo>
                          <a:lnTo>
                            <a:pt x="267" y="13"/>
                          </a:lnTo>
                          <a:lnTo>
                            <a:pt x="250" y="17"/>
                          </a:lnTo>
                          <a:lnTo>
                            <a:pt x="231" y="21"/>
                          </a:lnTo>
                          <a:lnTo>
                            <a:pt x="196" y="30"/>
                          </a:lnTo>
                          <a:lnTo>
                            <a:pt x="163" y="43"/>
                          </a:lnTo>
                          <a:lnTo>
                            <a:pt x="148" y="49"/>
                          </a:lnTo>
                          <a:lnTo>
                            <a:pt x="119" y="64"/>
                          </a:lnTo>
                          <a:lnTo>
                            <a:pt x="106" y="71"/>
                          </a:lnTo>
                          <a:lnTo>
                            <a:pt x="92" y="79"/>
                          </a:lnTo>
                          <a:lnTo>
                            <a:pt x="81" y="86"/>
                          </a:lnTo>
                          <a:lnTo>
                            <a:pt x="69" y="95"/>
                          </a:lnTo>
                          <a:lnTo>
                            <a:pt x="58" y="105"/>
                          </a:lnTo>
                          <a:lnTo>
                            <a:pt x="48" y="114"/>
                          </a:lnTo>
                          <a:lnTo>
                            <a:pt x="31" y="133"/>
                          </a:lnTo>
                          <a:lnTo>
                            <a:pt x="23" y="144"/>
                          </a:lnTo>
                          <a:lnTo>
                            <a:pt x="21" y="148"/>
                          </a:lnTo>
                          <a:lnTo>
                            <a:pt x="18" y="153"/>
                          </a:lnTo>
                          <a:lnTo>
                            <a:pt x="12" y="162"/>
                          </a:lnTo>
                          <a:lnTo>
                            <a:pt x="10" y="168"/>
                          </a:lnTo>
                          <a:lnTo>
                            <a:pt x="8" y="174"/>
                          </a:lnTo>
                          <a:lnTo>
                            <a:pt x="4" y="185"/>
                          </a:lnTo>
                          <a:lnTo>
                            <a:pt x="2" y="190"/>
                          </a:lnTo>
                          <a:lnTo>
                            <a:pt x="0" y="196"/>
                          </a:lnTo>
                          <a:lnTo>
                            <a:pt x="0" y="202"/>
                          </a:lnTo>
                          <a:lnTo>
                            <a:pt x="0" y="207"/>
                          </a:lnTo>
                          <a:lnTo>
                            <a:pt x="0" y="213"/>
                          </a:lnTo>
                          <a:lnTo>
                            <a:pt x="0" y="224"/>
                          </a:lnTo>
                          <a:lnTo>
                            <a:pt x="0" y="230"/>
                          </a:lnTo>
                          <a:lnTo>
                            <a:pt x="0" y="235"/>
                          </a:lnTo>
                          <a:lnTo>
                            <a:pt x="0" y="241"/>
                          </a:lnTo>
                          <a:lnTo>
                            <a:pt x="2" y="246"/>
                          </a:lnTo>
                          <a:lnTo>
                            <a:pt x="4" y="252"/>
                          </a:lnTo>
                          <a:lnTo>
                            <a:pt x="8" y="261"/>
                          </a:lnTo>
                          <a:lnTo>
                            <a:pt x="10" y="267"/>
                          </a:lnTo>
                          <a:lnTo>
                            <a:pt x="12" y="272"/>
                          </a:lnTo>
                          <a:lnTo>
                            <a:pt x="16" y="278"/>
                          </a:lnTo>
                          <a:lnTo>
                            <a:pt x="18" y="284"/>
                          </a:lnTo>
                          <a:lnTo>
                            <a:pt x="21" y="289"/>
                          </a:lnTo>
                          <a:lnTo>
                            <a:pt x="23" y="293"/>
                          </a:lnTo>
                          <a:lnTo>
                            <a:pt x="31" y="302"/>
                          </a:lnTo>
                          <a:lnTo>
                            <a:pt x="39" y="313"/>
                          </a:lnTo>
                          <a:lnTo>
                            <a:pt x="48" y="323"/>
                          </a:lnTo>
                          <a:lnTo>
                            <a:pt x="58" y="332"/>
                          </a:lnTo>
                          <a:lnTo>
                            <a:pt x="69" y="340"/>
                          </a:lnTo>
                          <a:lnTo>
                            <a:pt x="92" y="356"/>
                          </a:lnTo>
                          <a:lnTo>
                            <a:pt x="106" y="366"/>
                          </a:lnTo>
                          <a:lnTo>
                            <a:pt x="119" y="371"/>
                          </a:lnTo>
                          <a:lnTo>
                            <a:pt x="148" y="386"/>
                          </a:lnTo>
                          <a:lnTo>
                            <a:pt x="163" y="392"/>
                          </a:lnTo>
                          <a:lnTo>
                            <a:pt x="196" y="405"/>
                          </a:lnTo>
                          <a:lnTo>
                            <a:pt x="231" y="414"/>
                          </a:lnTo>
                          <a:lnTo>
                            <a:pt x="250" y="418"/>
                          </a:lnTo>
                          <a:lnTo>
                            <a:pt x="267" y="424"/>
                          </a:lnTo>
                          <a:lnTo>
                            <a:pt x="286" y="425"/>
                          </a:lnTo>
                          <a:lnTo>
                            <a:pt x="305" y="429"/>
                          </a:lnTo>
                          <a:lnTo>
                            <a:pt x="325" y="433"/>
                          </a:lnTo>
                          <a:lnTo>
                            <a:pt x="346" y="435"/>
                          </a:lnTo>
                          <a:lnTo>
                            <a:pt x="367" y="435"/>
                          </a:lnTo>
                          <a:lnTo>
                            <a:pt x="386" y="437"/>
                          </a:lnTo>
                          <a:lnTo>
                            <a:pt x="428" y="437"/>
                          </a:lnTo>
                          <a:lnTo>
                            <a:pt x="471" y="435"/>
                          </a:lnTo>
                          <a:lnTo>
                            <a:pt x="490" y="433"/>
                          </a:lnTo>
                          <a:lnTo>
                            <a:pt x="511" y="429"/>
                          </a:lnTo>
                          <a:lnTo>
                            <a:pt x="549" y="424"/>
                          </a:lnTo>
                          <a:lnTo>
                            <a:pt x="584" y="414"/>
                          </a:lnTo>
                          <a:lnTo>
                            <a:pt x="603" y="410"/>
                          </a:lnTo>
                          <a:lnTo>
                            <a:pt x="620" y="405"/>
                          </a:lnTo>
                          <a:lnTo>
                            <a:pt x="636" y="399"/>
                          </a:lnTo>
                          <a:lnTo>
                            <a:pt x="668" y="386"/>
                          </a:lnTo>
                          <a:lnTo>
                            <a:pt x="684" y="379"/>
                          </a:lnTo>
                          <a:lnTo>
                            <a:pt x="710" y="366"/>
                          </a:lnTo>
                          <a:lnTo>
                            <a:pt x="735" y="349"/>
                          </a:lnTo>
                          <a:lnTo>
                            <a:pt x="747" y="340"/>
                          </a:lnTo>
                          <a:lnTo>
                            <a:pt x="756" y="332"/>
                          </a:lnTo>
                          <a:lnTo>
                            <a:pt x="768" y="323"/>
                          </a:lnTo>
                          <a:lnTo>
                            <a:pt x="776" y="313"/>
                          </a:lnTo>
                          <a:lnTo>
                            <a:pt x="783" y="302"/>
                          </a:lnTo>
                          <a:lnTo>
                            <a:pt x="791" y="293"/>
                          </a:lnTo>
                          <a:lnTo>
                            <a:pt x="795" y="289"/>
                          </a:lnTo>
                          <a:lnTo>
                            <a:pt x="799" y="284"/>
                          </a:lnTo>
                          <a:lnTo>
                            <a:pt x="801" y="278"/>
                          </a:lnTo>
                          <a:lnTo>
                            <a:pt x="802" y="272"/>
                          </a:lnTo>
                          <a:lnTo>
                            <a:pt x="806" y="267"/>
                          </a:lnTo>
                          <a:lnTo>
                            <a:pt x="812" y="252"/>
                          </a:lnTo>
                          <a:lnTo>
                            <a:pt x="812" y="246"/>
                          </a:lnTo>
                          <a:lnTo>
                            <a:pt x="814" y="241"/>
                          </a:lnTo>
                          <a:lnTo>
                            <a:pt x="816" y="235"/>
                          </a:lnTo>
                          <a:lnTo>
                            <a:pt x="816" y="230"/>
                          </a:lnTo>
                          <a:lnTo>
                            <a:pt x="816" y="224"/>
                          </a:lnTo>
                          <a:lnTo>
                            <a:pt x="816" y="213"/>
                          </a:lnTo>
                          <a:lnTo>
                            <a:pt x="816" y="207"/>
                          </a:lnTo>
                          <a:lnTo>
                            <a:pt x="816" y="202"/>
                          </a:lnTo>
                          <a:lnTo>
                            <a:pt x="814" y="196"/>
                          </a:lnTo>
                          <a:lnTo>
                            <a:pt x="812" y="190"/>
                          </a:lnTo>
                          <a:lnTo>
                            <a:pt x="812" y="185"/>
                          </a:lnTo>
                          <a:lnTo>
                            <a:pt x="808" y="174"/>
                          </a:lnTo>
                          <a:lnTo>
                            <a:pt x="806" y="168"/>
                          </a:lnTo>
                          <a:lnTo>
                            <a:pt x="799" y="153"/>
                          </a:lnTo>
                          <a:lnTo>
                            <a:pt x="795" y="148"/>
                          </a:lnTo>
                          <a:lnTo>
                            <a:pt x="791" y="144"/>
                          </a:lnTo>
                          <a:lnTo>
                            <a:pt x="783" y="133"/>
                          </a:lnTo>
                          <a:lnTo>
                            <a:pt x="768" y="114"/>
                          </a:lnTo>
                          <a:lnTo>
                            <a:pt x="756" y="105"/>
                          </a:lnTo>
                          <a:lnTo>
                            <a:pt x="747" y="95"/>
                          </a:lnTo>
                          <a:lnTo>
                            <a:pt x="735" y="86"/>
                          </a:lnTo>
                          <a:lnTo>
                            <a:pt x="710" y="71"/>
                          </a:lnTo>
                          <a:lnTo>
                            <a:pt x="684" y="56"/>
                          </a:lnTo>
                          <a:lnTo>
                            <a:pt x="668" y="49"/>
                          </a:lnTo>
                          <a:lnTo>
                            <a:pt x="636" y="37"/>
                          </a:lnTo>
                          <a:lnTo>
                            <a:pt x="620" y="30"/>
                          </a:lnTo>
                          <a:lnTo>
                            <a:pt x="603" y="26"/>
                          </a:lnTo>
                          <a:lnTo>
                            <a:pt x="584" y="21"/>
                          </a:lnTo>
                          <a:lnTo>
                            <a:pt x="549" y="13"/>
                          </a:lnTo>
                          <a:lnTo>
                            <a:pt x="511" y="6"/>
                          </a:lnTo>
                          <a:lnTo>
                            <a:pt x="490" y="4"/>
                          </a:lnTo>
                          <a:lnTo>
                            <a:pt x="471" y="2"/>
                          </a:lnTo>
                          <a:lnTo>
                            <a:pt x="428" y="0"/>
                          </a:lnTo>
                          <a:lnTo>
                            <a:pt x="407" y="0"/>
                          </a:lnTo>
                          <a:close/>
                        </a:path>
                      </a:pathLst>
                    </a:custGeom>
                    <a:solidFill>
                      <a:srgbClr val="7575A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4" name="Freeform 35"/>
                    <p:cNvSpPr/>
                    <p:nvPr/>
                  </p:nvSpPr>
                  <p:spPr bwMode="auto">
                    <a:xfrm>
                      <a:off x="425450" y="5421089"/>
                      <a:ext cx="646113" cy="347663"/>
                    </a:xfrm>
                    <a:custGeom>
                      <a:avLst/>
                      <a:gdLst>
                        <a:gd name="T0" fmla="*/ 2147483647 w 816"/>
                        <a:gd name="T1" fmla="*/ 0 h 438"/>
                        <a:gd name="T2" fmla="*/ 2147483647 w 816"/>
                        <a:gd name="T3" fmla="*/ 2147483647 h 438"/>
                        <a:gd name="T4" fmla="*/ 2147483647 w 816"/>
                        <a:gd name="T5" fmla="*/ 2147483647 h 438"/>
                        <a:gd name="T6" fmla="*/ 2147483647 w 816"/>
                        <a:gd name="T7" fmla="*/ 2147483647 h 438"/>
                        <a:gd name="T8" fmla="*/ 2147483647 w 816"/>
                        <a:gd name="T9" fmla="*/ 2147483647 h 438"/>
                        <a:gd name="T10" fmla="*/ 2147483647 w 816"/>
                        <a:gd name="T11" fmla="*/ 2147483647 h 438"/>
                        <a:gd name="T12" fmla="*/ 2147483647 w 816"/>
                        <a:gd name="T13" fmla="*/ 2147483647 h 438"/>
                        <a:gd name="T14" fmla="*/ 2147483647 w 816"/>
                        <a:gd name="T15" fmla="*/ 2147483647 h 438"/>
                        <a:gd name="T16" fmla="*/ 2147483647 w 816"/>
                        <a:gd name="T17" fmla="*/ 2147483647 h 438"/>
                        <a:gd name="T18" fmla="*/ 2147483647 w 816"/>
                        <a:gd name="T19" fmla="*/ 2147483647 h 438"/>
                        <a:gd name="T20" fmla="*/ 2147483647 w 816"/>
                        <a:gd name="T21" fmla="*/ 2147483647 h 438"/>
                        <a:gd name="T22" fmla="*/ 2147483647 w 816"/>
                        <a:gd name="T23" fmla="*/ 2147483647 h 438"/>
                        <a:gd name="T24" fmla="*/ 2147483647 w 816"/>
                        <a:gd name="T25" fmla="*/ 2147483647 h 438"/>
                        <a:gd name="T26" fmla="*/ 2147483647 w 816"/>
                        <a:gd name="T27" fmla="*/ 2147483647 h 438"/>
                        <a:gd name="T28" fmla="*/ 0 w 816"/>
                        <a:gd name="T29" fmla="*/ 2147483647 h 438"/>
                        <a:gd name="T30" fmla="*/ 0 w 816"/>
                        <a:gd name="T31" fmla="*/ 2147483647 h 438"/>
                        <a:gd name="T32" fmla="*/ 0 w 816"/>
                        <a:gd name="T33" fmla="*/ 2147483647 h 438"/>
                        <a:gd name="T34" fmla="*/ 0 w 816"/>
                        <a:gd name="T35" fmla="*/ 2147483647 h 438"/>
                        <a:gd name="T36" fmla="*/ 2147483647 w 816"/>
                        <a:gd name="T37" fmla="*/ 2147483647 h 438"/>
                        <a:gd name="T38" fmla="*/ 2147483647 w 816"/>
                        <a:gd name="T39" fmla="*/ 2147483647 h 438"/>
                        <a:gd name="T40" fmla="*/ 2147483647 w 816"/>
                        <a:gd name="T41" fmla="*/ 2147483647 h 438"/>
                        <a:gd name="T42" fmla="*/ 2147483647 w 816"/>
                        <a:gd name="T43" fmla="*/ 2147483647 h 438"/>
                        <a:gd name="T44" fmla="*/ 2147483647 w 816"/>
                        <a:gd name="T45" fmla="*/ 2147483647 h 438"/>
                        <a:gd name="T46" fmla="*/ 2147483647 w 816"/>
                        <a:gd name="T47" fmla="*/ 2147483647 h 438"/>
                        <a:gd name="T48" fmla="*/ 2147483647 w 816"/>
                        <a:gd name="T49" fmla="*/ 2147483647 h 438"/>
                        <a:gd name="T50" fmla="*/ 2147483647 w 816"/>
                        <a:gd name="T51" fmla="*/ 2147483647 h 438"/>
                        <a:gd name="T52" fmla="*/ 2147483647 w 816"/>
                        <a:gd name="T53" fmla="*/ 2147483647 h 438"/>
                        <a:gd name="T54" fmla="*/ 2147483647 w 816"/>
                        <a:gd name="T55" fmla="*/ 2147483647 h 438"/>
                        <a:gd name="T56" fmla="*/ 2147483647 w 816"/>
                        <a:gd name="T57" fmla="*/ 2147483647 h 438"/>
                        <a:gd name="T58" fmla="*/ 2147483647 w 816"/>
                        <a:gd name="T59" fmla="*/ 2147483647 h 438"/>
                        <a:gd name="T60" fmla="*/ 2147483647 w 816"/>
                        <a:gd name="T61" fmla="*/ 2147483647 h 438"/>
                        <a:gd name="T62" fmla="*/ 2147483647 w 816"/>
                        <a:gd name="T63" fmla="*/ 2147483647 h 438"/>
                        <a:gd name="T64" fmla="*/ 2147483647 w 816"/>
                        <a:gd name="T65" fmla="*/ 2147483647 h 438"/>
                        <a:gd name="T66" fmla="*/ 2147483647 w 816"/>
                        <a:gd name="T67" fmla="*/ 2147483647 h 438"/>
                        <a:gd name="T68" fmla="*/ 2147483647 w 816"/>
                        <a:gd name="T69" fmla="*/ 2147483647 h 438"/>
                        <a:gd name="T70" fmla="*/ 2147483647 w 816"/>
                        <a:gd name="T71" fmla="*/ 2147483647 h 438"/>
                        <a:gd name="T72" fmla="*/ 2147483647 w 816"/>
                        <a:gd name="T73" fmla="*/ 2147483647 h 438"/>
                        <a:gd name="T74" fmla="*/ 2147483647 w 816"/>
                        <a:gd name="T75" fmla="*/ 2147483647 h 438"/>
                        <a:gd name="T76" fmla="*/ 2147483647 w 816"/>
                        <a:gd name="T77" fmla="*/ 2147483647 h 438"/>
                        <a:gd name="T78" fmla="*/ 2147483647 w 816"/>
                        <a:gd name="T79" fmla="*/ 2147483647 h 438"/>
                        <a:gd name="T80" fmla="*/ 2147483647 w 816"/>
                        <a:gd name="T81" fmla="*/ 2147483647 h 438"/>
                        <a:gd name="T82" fmla="*/ 2147483647 w 816"/>
                        <a:gd name="T83" fmla="*/ 2147483647 h 438"/>
                        <a:gd name="T84" fmla="*/ 2147483647 w 816"/>
                        <a:gd name="T85" fmla="*/ 2147483647 h 438"/>
                        <a:gd name="T86" fmla="*/ 2147483647 w 816"/>
                        <a:gd name="T87" fmla="*/ 2147483647 h 438"/>
                        <a:gd name="T88" fmla="*/ 2147483647 w 816"/>
                        <a:gd name="T89" fmla="*/ 2147483647 h 438"/>
                        <a:gd name="T90" fmla="*/ 2147483647 w 816"/>
                        <a:gd name="T91" fmla="*/ 2147483647 h 438"/>
                        <a:gd name="T92" fmla="*/ 2147483647 w 816"/>
                        <a:gd name="T93" fmla="*/ 2147483647 h 438"/>
                        <a:gd name="T94" fmla="*/ 2147483647 w 816"/>
                        <a:gd name="T95" fmla="*/ 2147483647 h 438"/>
                        <a:gd name="T96" fmla="*/ 2147483647 w 816"/>
                        <a:gd name="T97" fmla="*/ 2147483647 h 438"/>
                        <a:gd name="T98" fmla="*/ 2147483647 w 816"/>
                        <a:gd name="T99" fmla="*/ 2147483647 h 438"/>
                        <a:gd name="T100" fmla="*/ 2147483647 w 816"/>
                        <a:gd name="T101" fmla="*/ 2147483647 h 438"/>
                        <a:gd name="T102" fmla="*/ 2147483647 w 816"/>
                        <a:gd name="T103" fmla="*/ 2147483647 h 438"/>
                        <a:gd name="T104" fmla="*/ 2147483647 w 816"/>
                        <a:gd name="T105" fmla="*/ 2147483647 h 438"/>
                        <a:gd name="T106" fmla="*/ 2147483647 w 816"/>
                        <a:gd name="T107" fmla="*/ 2147483647 h 438"/>
                        <a:gd name="T108" fmla="*/ 2147483647 w 816"/>
                        <a:gd name="T109" fmla="*/ 2147483647 h 438"/>
                        <a:gd name="T110" fmla="*/ 2147483647 w 816"/>
                        <a:gd name="T111" fmla="*/ 2147483647 h 438"/>
                        <a:gd name="T112" fmla="*/ 2147483647 w 816"/>
                        <a:gd name="T113" fmla="*/ 2147483647 h 438"/>
                        <a:gd name="T114" fmla="*/ 2147483647 w 816"/>
                        <a:gd name="T115" fmla="*/ 2147483647 h 438"/>
                        <a:gd name="T116" fmla="*/ 2147483647 w 816"/>
                        <a:gd name="T117" fmla="*/ 2147483647 h 438"/>
                        <a:gd name="T118" fmla="*/ 2147483647 w 816"/>
                        <a:gd name="T119" fmla="*/ 2147483647 h 438"/>
                        <a:gd name="T120" fmla="*/ 2147483647 w 816"/>
                        <a:gd name="T121" fmla="*/ 2147483647 h 438"/>
                        <a:gd name="T122" fmla="*/ 2147483647 w 816"/>
                        <a:gd name="T123" fmla="*/ 0 h 4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8"/>
                        <a:gd name="T188" fmla="*/ 816 w 816"/>
                        <a:gd name="T189" fmla="*/ 438 h 4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8">
                          <a:moveTo>
                            <a:pt x="407" y="0"/>
                          </a:moveTo>
                          <a:lnTo>
                            <a:pt x="386" y="0"/>
                          </a:lnTo>
                          <a:lnTo>
                            <a:pt x="367" y="2"/>
                          </a:lnTo>
                          <a:lnTo>
                            <a:pt x="346" y="3"/>
                          </a:lnTo>
                          <a:lnTo>
                            <a:pt x="325" y="5"/>
                          </a:lnTo>
                          <a:lnTo>
                            <a:pt x="305" y="7"/>
                          </a:lnTo>
                          <a:lnTo>
                            <a:pt x="286" y="11"/>
                          </a:lnTo>
                          <a:lnTo>
                            <a:pt x="267" y="15"/>
                          </a:lnTo>
                          <a:lnTo>
                            <a:pt x="250" y="18"/>
                          </a:lnTo>
                          <a:lnTo>
                            <a:pt x="231" y="22"/>
                          </a:lnTo>
                          <a:lnTo>
                            <a:pt x="196" y="31"/>
                          </a:lnTo>
                          <a:lnTo>
                            <a:pt x="163" y="44"/>
                          </a:lnTo>
                          <a:lnTo>
                            <a:pt x="148" y="50"/>
                          </a:lnTo>
                          <a:lnTo>
                            <a:pt x="119" y="65"/>
                          </a:lnTo>
                          <a:lnTo>
                            <a:pt x="106" y="72"/>
                          </a:lnTo>
                          <a:lnTo>
                            <a:pt x="92" y="80"/>
                          </a:lnTo>
                          <a:lnTo>
                            <a:pt x="81" y="87"/>
                          </a:lnTo>
                          <a:lnTo>
                            <a:pt x="69" y="97"/>
                          </a:lnTo>
                          <a:lnTo>
                            <a:pt x="58" y="106"/>
                          </a:lnTo>
                          <a:lnTo>
                            <a:pt x="48" y="115"/>
                          </a:lnTo>
                          <a:lnTo>
                            <a:pt x="31" y="134"/>
                          </a:lnTo>
                          <a:lnTo>
                            <a:pt x="23" y="143"/>
                          </a:lnTo>
                          <a:lnTo>
                            <a:pt x="21" y="149"/>
                          </a:lnTo>
                          <a:lnTo>
                            <a:pt x="18" y="154"/>
                          </a:lnTo>
                          <a:lnTo>
                            <a:pt x="12" y="164"/>
                          </a:lnTo>
                          <a:lnTo>
                            <a:pt x="10" y="169"/>
                          </a:lnTo>
                          <a:lnTo>
                            <a:pt x="8" y="175"/>
                          </a:lnTo>
                          <a:lnTo>
                            <a:pt x="4" y="186"/>
                          </a:lnTo>
                          <a:lnTo>
                            <a:pt x="2" y="192"/>
                          </a:lnTo>
                          <a:lnTo>
                            <a:pt x="0" y="197"/>
                          </a:lnTo>
                          <a:lnTo>
                            <a:pt x="0" y="203"/>
                          </a:lnTo>
                          <a:lnTo>
                            <a:pt x="0" y="209"/>
                          </a:lnTo>
                          <a:lnTo>
                            <a:pt x="0" y="214"/>
                          </a:lnTo>
                          <a:lnTo>
                            <a:pt x="0" y="225"/>
                          </a:lnTo>
                          <a:lnTo>
                            <a:pt x="0" y="231"/>
                          </a:lnTo>
                          <a:lnTo>
                            <a:pt x="0" y="237"/>
                          </a:lnTo>
                          <a:lnTo>
                            <a:pt x="0" y="242"/>
                          </a:lnTo>
                          <a:lnTo>
                            <a:pt x="2" y="248"/>
                          </a:lnTo>
                          <a:lnTo>
                            <a:pt x="4" y="253"/>
                          </a:lnTo>
                          <a:lnTo>
                            <a:pt x="8" y="263"/>
                          </a:lnTo>
                          <a:lnTo>
                            <a:pt x="10" y="268"/>
                          </a:lnTo>
                          <a:lnTo>
                            <a:pt x="12" y="274"/>
                          </a:lnTo>
                          <a:lnTo>
                            <a:pt x="16" y="279"/>
                          </a:lnTo>
                          <a:lnTo>
                            <a:pt x="18" y="285"/>
                          </a:lnTo>
                          <a:lnTo>
                            <a:pt x="21" y="289"/>
                          </a:lnTo>
                          <a:lnTo>
                            <a:pt x="23" y="294"/>
                          </a:lnTo>
                          <a:lnTo>
                            <a:pt x="31" y="304"/>
                          </a:lnTo>
                          <a:lnTo>
                            <a:pt x="39" y="315"/>
                          </a:lnTo>
                          <a:lnTo>
                            <a:pt x="48" y="322"/>
                          </a:lnTo>
                          <a:lnTo>
                            <a:pt x="58" y="332"/>
                          </a:lnTo>
                          <a:lnTo>
                            <a:pt x="69" y="341"/>
                          </a:lnTo>
                          <a:lnTo>
                            <a:pt x="92" y="358"/>
                          </a:lnTo>
                          <a:lnTo>
                            <a:pt x="106" y="365"/>
                          </a:lnTo>
                          <a:lnTo>
                            <a:pt x="119" y="373"/>
                          </a:lnTo>
                          <a:lnTo>
                            <a:pt x="148" y="388"/>
                          </a:lnTo>
                          <a:lnTo>
                            <a:pt x="163" y="393"/>
                          </a:lnTo>
                          <a:lnTo>
                            <a:pt x="196" y="406"/>
                          </a:lnTo>
                          <a:lnTo>
                            <a:pt x="231" y="416"/>
                          </a:lnTo>
                          <a:lnTo>
                            <a:pt x="250" y="419"/>
                          </a:lnTo>
                          <a:lnTo>
                            <a:pt x="267" y="425"/>
                          </a:lnTo>
                          <a:lnTo>
                            <a:pt x="286" y="427"/>
                          </a:lnTo>
                          <a:lnTo>
                            <a:pt x="305" y="430"/>
                          </a:lnTo>
                          <a:lnTo>
                            <a:pt x="325" y="432"/>
                          </a:lnTo>
                          <a:lnTo>
                            <a:pt x="346" y="436"/>
                          </a:lnTo>
                          <a:lnTo>
                            <a:pt x="367" y="436"/>
                          </a:lnTo>
                          <a:lnTo>
                            <a:pt x="386" y="438"/>
                          </a:lnTo>
                          <a:lnTo>
                            <a:pt x="428" y="438"/>
                          </a:lnTo>
                          <a:lnTo>
                            <a:pt x="471" y="436"/>
                          </a:lnTo>
                          <a:lnTo>
                            <a:pt x="490" y="432"/>
                          </a:lnTo>
                          <a:lnTo>
                            <a:pt x="511" y="430"/>
                          </a:lnTo>
                          <a:lnTo>
                            <a:pt x="549" y="425"/>
                          </a:lnTo>
                          <a:lnTo>
                            <a:pt x="584" y="416"/>
                          </a:lnTo>
                          <a:lnTo>
                            <a:pt x="603" y="410"/>
                          </a:lnTo>
                          <a:lnTo>
                            <a:pt x="620" y="406"/>
                          </a:lnTo>
                          <a:lnTo>
                            <a:pt x="636" y="399"/>
                          </a:lnTo>
                          <a:lnTo>
                            <a:pt x="668" y="388"/>
                          </a:lnTo>
                          <a:lnTo>
                            <a:pt x="684" y="380"/>
                          </a:lnTo>
                          <a:lnTo>
                            <a:pt x="710" y="365"/>
                          </a:lnTo>
                          <a:lnTo>
                            <a:pt x="735" y="350"/>
                          </a:lnTo>
                          <a:lnTo>
                            <a:pt x="747" y="341"/>
                          </a:lnTo>
                          <a:lnTo>
                            <a:pt x="756" y="332"/>
                          </a:lnTo>
                          <a:lnTo>
                            <a:pt x="768" y="322"/>
                          </a:lnTo>
                          <a:lnTo>
                            <a:pt x="776" y="315"/>
                          </a:lnTo>
                          <a:lnTo>
                            <a:pt x="783" y="304"/>
                          </a:lnTo>
                          <a:lnTo>
                            <a:pt x="791" y="294"/>
                          </a:lnTo>
                          <a:lnTo>
                            <a:pt x="795" y="289"/>
                          </a:lnTo>
                          <a:lnTo>
                            <a:pt x="799" y="285"/>
                          </a:lnTo>
                          <a:lnTo>
                            <a:pt x="801" y="279"/>
                          </a:lnTo>
                          <a:lnTo>
                            <a:pt x="802" y="274"/>
                          </a:lnTo>
                          <a:lnTo>
                            <a:pt x="806" y="268"/>
                          </a:lnTo>
                          <a:lnTo>
                            <a:pt x="812" y="253"/>
                          </a:lnTo>
                          <a:lnTo>
                            <a:pt x="812" y="248"/>
                          </a:lnTo>
                          <a:lnTo>
                            <a:pt x="814" y="242"/>
                          </a:lnTo>
                          <a:lnTo>
                            <a:pt x="816" y="237"/>
                          </a:lnTo>
                          <a:lnTo>
                            <a:pt x="816" y="231"/>
                          </a:lnTo>
                          <a:lnTo>
                            <a:pt x="816" y="225"/>
                          </a:lnTo>
                          <a:lnTo>
                            <a:pt x="816" y="214"/>
                          </a:lnTo>
                          <a:lnTo>
                            <a:pt x="816" y="209"/>
                          </a:lnTo>
                          <a:lnTo>
                            <a:pt x="816" y="203"/>
                          </a:lnTo>
                          <a:lnTo>
                            <a:pt x="814" y="197"/>
                          </a:lnTo>
                          <a:lnTo>
                            <a:pt x="812" y="192"/>
                          </a:lnTo>
                          <a:lnTo>
                            <a:pt x="812" y="186"/>
                          </a:lnTo>
                          <a:lnTo>
                            <a:pt x="808" y="175"/>
                          </a:lnTo>
                          <a:lnTo>
                            <a:pt x="806" y="169"/>
                          </a:lnTo>
                          <a:lnTo>
                            <a:pt x="799" y="154"/>
                          </a:lnTo>
                          <a:lnTo>
                            <a:pt x="795" y="149"/>
                          </a:lnTo>
                          <a:lnTo>
                            <a:pt x="791" y="143"/>
                          </a:lnTo>
                          <a:lnTo>
                            <a:pt x="783" y="134"/>
                          </a:lnTo>
                          <a:lnTo>
                            <a:pt x="768" y="115"/>
                          </a:lnTo>
                          <a:lnTo>
                            <a:pt x="756" y="106"/>
                          </a:lnTo>
                          <a:lnTo>
                            <a:pt x="747" y="97"/>
                          </a:lnTo>
                          <a:lnTo>
                            <a:pt x="735" y="87"/>
                          </a:lnTo>
                          <a:lnTo>
                            <a:pt x="710" y="72"/>
                          </a:lnTo>
                          <a:lnTo>
                            <a:pt x="684" y="58"/>
                          </a:lnTo>
                          <a:lnTo>
                            <a:pt x="668" y="50"/>
                          </a:lnTo>
                          <a:lnTo>
                            <a:pt x="636" y="39"/>
                          </a:lnTo>
                          <a:lnTo>
                            <a:pt x="620" y="31"/>
                          </a:lnTo>
                          <a:lnTo>
                            <a:pt x="603" y="28"/>
                          </a:lnTo>
                          <a:lnTo>
                            <a:pt x="584" y="22"/>
                          </a:lnTo>
                          <a:lnTo>
                            <a:pt x="549" y="15"/>
                          </a:lnTo>
                          <a:lnTo>
                            <a:pt x="511" y="7"/>
                          </a:lnTo>
                          <a:lnTo>
                            <a:pt x="490" y="5"/>
                          </a:lnTo>
                          <a:lnTo>
                            <a:pt x="471" y="3"/>
                          </a:lnTo>
                          <a:lnTo>
                            <a:pt x="428" y="0"/>
                          </a:lnTo>
                          <a:lnTo>
                            <a:pt x="407" y="0"/>
                          </a:lnTo>
                          <a:close/>
                        </a:path>
                      </a:pathLst>
                    </a:custGeom>
                    <a:solidFill>
                      <a:srgbClr val="00AF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5" name="Freeform 36"/>
                    <p:cNvSpPr/>
                    <p:nvPr/>
                  </p:nvSpPr>
                  <p:spPr bwMode="auto">
                    <a:xfrm>
                      <a:off x="425450" y="5375052"/>
                      <a:ext cx="646113" cy="346075"/>
                    </a:xfrm>
                    <a:custGeom>
                      <a:avLst/>
                      <a:gdLst>
                        <a:gd name="T0" fmla="*/ 2147483647 w 816"/>
                        <a:gd name="T1" fmla="*/ 0 h 436"/>
                        <a:gd name="T2" fmla="*/ 2147483647 w 816"/>
                        <a:gd name="T3" fmla="*/ 2147483647 h 436"/>
                        <a:gd name="T4" fmla="*/ 2147483647 w 816"/>
                        <a:gd name="T5" fmla="*/ 2147483647 h 436"/>
                        <a:gd name="T6" fmla="*/ 2147483647 w 816"/>
                        <a:gd name="T7" fmla="*/ 2147483647 h 436"/>
                        <a:gd name="T8" fmla="*/ 2147483647 w 816"/>
                        <a:gd name="T9" fmla="*/ 2147483647 h 436"/>
                        <a:gd name="T10" fmla="*/ 2147483647 w 816"/>
                        <a:gd name="T11" fmla="*/ 2147483647 h 436"/>
                        <a:gd name="T12" fmla="*/ 2147483647 w 816"/>
                        <a:gd name="T13" fmla="*/ 2147483647 h 436"/>
                        <a:gd name="T14" fmla="*/ 2147483647 w 816"/>
                        <a:gd name="T15" fmla="*/ 2147483647 h 436"/>
                        <a:gd name="T16" fmla="*/ 2147483647 w 816"/>
                        <a:gd name="T17" fmla="*/ 2147483647 h 436"/>
                        <a:gd name="T18" fmla="*/ 2147483647 w 816"/>
                        <a:gd name="T19" fmla="*/ 2147483647 h 436"/>
                        <a:gd name="T20" fmla="*/ 2147483647 w 816"/>
                        <a:gd name="T21" fmla="*/ 2147483647 h 436"/>
                        <a:gd name="T22" fmla="*/ 2147483647 w 816"/>
                        <a:gd name="T23" fmla="*/ 2147483647 h 436"/>
                        <a:gd name="T24" fmla="*/ 2147483647 w 816"/>
                        <a:gd name="T25" fmla="*/ 2147483647 h 436"/>
                        <a:gd name="T26" fmla="*/ 2147483647 w 816"/>
                        <a:gd name="T27" fmla="*/ 2147483647 h 436"/>
                        <a:gd name="T28" fmla="*/ 0 w 816"/>
                        <a:gd name="T29" fmla="*/ 2147483647 h 436"/>
                        <a:gd name="T30" fmla="*/ 0 w 816"/>
                        <a:gd name="T31" fmla="*/ 2147483647 h 436"/>
                        <a:gd name="T32" fmla="*/ 0 w 816"/>
                        <a:gd name="T33" fmla="*/ 2147483647 h 436"/>
                        <a:gd name="T34" fmla="*/ 0 w 816"/>
                        <a:gd name="T35" fmla="*/ 2147483647 h 436"/>
                        <a:gd name="T36" fmla="*/ 2147483647 w 816"/>
                        <a:gd name="T37" fmla="*/ 2147483647 h 436"/>
                        <a:gd name="T38" fmla="*/ 2147483647 w 816"/>
                        <a:gd name="T39" fmla="*/ 2147483647 h 436"/>
                        <a:gd name="T40" fmla="*/ 2147483647 w 816"/>
                        <a:gd name="T41" fmla="*/ 2147483647 h 436"/>
                        <a:gd name="T42" fmla="*/ 2147483647 w 816"/>
                        <a:gd name="T43" fmla="*/ 2147483647 h 436"/>
                        <a:gd name="T44" fmla="*/ 2147483647 w 816"/>
                        <a:gd name="T45" fmla="*/ 2147483647 h 436"/>
                        <a:gd name="T46" fmla="*/ 2147483647 w 816"/>
                        <a:gd name="T47" fmla="*/ 2147483647 h 436"/>
                        <a:gd name="T48" fmla="*/ 2147483647 w 816"/>
                        <a:gd name="T49" fmla="*/ 2147483647 h 436"/>
                        <a:gd name="T50" fmla="*/ 2147483647 w 816"/>
                        <a:gd name="T51" fmla="*/ 2147483647 h 436"/>
                        <a:gd name="T52" fmla="*/ 2147483647 w 816"/>
                        <a:gd name="T53" fmla="*/ 2147483647 h 436"/>
                        <a:gd name="T54" fmla="*/ 2147483647 w 816"/>
                        <a:gd name="T55" fmla="*/ 2147483647 h 436"/>
                        <a:gd name="T56" fmla="*/ 2147483647 w 816"/>
                        <a:gd name="T57" fmla="*/ 2147483647 h 436"/>
                        <a:gd name="T58" fmla="*/ 2147483647 w 816"/>
                        <a:gd name="T59" fmla="*/ 2147483647 h 436"/>
                        <a:gd name="T60" fmla="*/ 2147483647 w 816"/>
                        <a:gd name="T61" fmla="*/ 2147483647 h 436"/>
                        <a:gd name="T62" fmla="*/ 2147483647 w 816"/>
                        <a:gd name="T63" fmla="*/ 2147483647 h 436"/>
                        <a:gd name="T64" fmla="*/ 2147483647 w 816"/>
                        <a:gd name="T65" fmla="*/ 2147483647 h 436"/>
                        <a:gd name="T66" fmla="*/ 2147483647 w 816"/>
                        <a:gd name="T67" fmla="*/ 2147483647 h 436"/>
                        <a:gd name="T68" fmla="*/ 2147483647 w 816"/>
                        <a:gd name="T69" fmla="*/ 2147483647 h 436"/>
                        <a:gd name="T70" fmla="*/ 2147483647 w 816"/>
                        <a:gd name="T71" fmla="*/ 2147483647 h 436"/>
                        <a:gd name="T72" fmla="*/ 2147483647 w 816"/>
                        <a:gd name="T73" fmla="*/ 2147483647 h 436"/>
                        <a:gd name="T74" fmla="*/ 2147483647 w 816"/>
                        <a:gd name="T75" fmla="*/ 2147483647 h 436"/>
                        <a:gd name="T76" fmla="*/ 2147483647 w 816"/>
                        <a:gd name="T77" fmla="*/ 2147483647 h 436"/>
                        <a:gd name="T78" fmla="*/ 2147483647 w 816"/>
                        <a:gd name="T79" fmla="*/ 2147483647 h 436"/>
                        <a:gd name="T80" fmla="*/ 2147483647 w 816"/>
                        <a:gd name="T81" fmla="*/ 2147483647 h 436"/>
                        <a:gd name="T82" fmla="*/ 2147483647 w 816"/>
                        <a:gd name="T83" fmla="*/ 2147483647 h 436"/>
                        <a:gd name="T84" fmla="*/ 2147483647 w 816"/>
                        <a:gd name="T85" fmla="*/ 2147483647 h 436"/>
                        <a:gd name="T86" fmla="*/ 2147483647 w 816"/>
                        <a:gd name="T87" fmla="*/ 2147483647 h 436"/>
                        <a:gd name="T88" fmla="*/ 2147483647 w 816"/>
                        <a:gd name="T89" fmla="*/ 2147483647 h 436"/>
                        <a:gd name="T90" fmla="*/ 2147483647 w 816"/>
                        <a:gd name="T91" fmla="*/ 2147483647 h 436"/>
                        <a:gd name="T92" fmla="*/ 2147483647 w 816"/>
                        <a:gd name="T93" fmla="*/ 2147483647 h 436"/>
                        <a:gd name="T94" fmla="*/ 2147483647 w 816"/>
                        <a:gd name="T95" fmla="*/ 2147483647 h 436"/>
                        <a:gd name="T96" fmla="*/ 2147483647 w 816"/>
                        <a:gd name="T97" fmla="*/ 2147483647 h 436"/>
                        <a:gd name="T98" fmla="*/ 2147483647 w 816"/>
                        <a:gd name="T99" fmla="*/ 2147483647 h 436"/>
                        <a:gd name="T100" fmla="*/ 2147483647 w 816"/>
                        <a:gd name="T101" fmla="*/ 2147483647 h 436"/>
                        <a:gd name="T102" fmla="*/ 2147483647 w 816"/>
                        <a:gd name="T103" fmla="*/ 2147483647 h 436"/>
                        <a:gd name="T104" fmla="*/ 2147483647 w 816"/>
                        <a:gd name="T105" fmla="*/ 2147483647 h 436"/>
                        <a:gd name="T106" fmla="*/ 2147483647 w 816"/>
                        <a:gd name="T107" fmla="*/ 2147483647 h 436"/>
                        <a:gd name="T108" fmla="*/ 2147483647 w 816"/>
                        <a:gd name="T109" fmla="*/ 2147483647 h 436"/>
                        <a:gd name="T110" fmla="*/ 2147483647 w 816"/>
                        <a:gd name="T111" fmla="*/ 2147483647 h 436"/>
                        <a:gd name="T112" fmla="*/ 2147483647 w 816"/>
                        <a:gd name="T113" fmla="*/ 2147483647 h 436"/>
                        <a:gd name="T114" fmla="*/ 2147483647 w 816"/>
                        <a:gd name="T115" fmla="*/ 2147483647 h 436"/>
                        <a:gd name="T116" fmla="*/ 2147483647 w 816"/>
                        <a:gd name="T117" fmla="*/ 2147483647 h 436"/>
                        <a:gd name="T118" fmla="*/ 2147483647 w 816"/>
                        <a:gd name="T119" fmla="*/ 2147483647 h 436"/>
                        <a:gd name="T120" fmla="*/ 2147483647 w 816"/>
                        <a:gd name="T121" fmla="*/ 2147483647 h 436"/>
                        <a:gd name="T122" fmla="*/ 2147483647 w 816"/>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6"/>
                        <a:gd name="T188" fmla="*/ 816 w 816"/>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6">
                          <a:moveTo>
                            <a:pt x="407" y="0"/>
                          </a:moveTo>
                          <a:lnTo>
                            <a:pt x="386" y="0"/>
                          </a:lnTo>
                          <a:lnTo>
                            <a:pt x="367" y="0"/>
                          </a:lnTo>
                          <a:lnTo>
                            <a:pt x="346" y="2"/>
                          </a:lnTo>
                          <a:lnTo>
                            <a:pt x="325" y="4"/>
                          </a:lnTo>
                          <a:lnTo>
                            <a:pt x="305" y="7"/>
                          </a:lnTo>
                          <a:lnTo>
                            <a:pt x="286" y="9"/>
                          </a:lnTo>
                          <a:lnTo>
                            <a:pt x="267" y="13"/>
                          </a:lnTo>
                          <a:lnTo>
                            <a:pt x="250" y="17"/>
                          </a:lnTo>
                          <a:lnTo>
                            <a:pt x="231" y="20"/>
                          </a:lnTo>
                          <a:lnTo>
                            <a:pt x="196" y="32"/>
                          </a:lnTo>
                          <a:lnTo>
                            <a:pt x="163" y="43"/>
                          </a:lnTo>
                          <a:lnTo>
                            <a:pt x="148" y="50"/>
                          </a:lnTo>
                          <a:lnTo>
                            <a:pt x="119" y="63"/>
                          </a:lnTo>
                          <a:lnTo>
                            <a:pt x="106" y="71"/>
                          </a:lnTo>
                          <a:lnTo>
                            <a:pt x="92" y="78"/>
                          </a:lnTo>
                          <a:lnTo>
                            <a:pt x="81" y="88"/>
                          </a:lnTo>
                          <a:lnTo>
                            <a:pt x="69" y="97"/>
                          </a:lnTo>
                          <a:lnTo>
                            <a:pt x="58" y="104"/>
                          </a:lnTo>
                          <a:lnTo>
                            <a:pt x="48" y="114"/>
                          </a:lnTo>
                          <a:lnTo>
                            <a:pt x="31" y="132"/>
                          </a:lnTo>
                          <a:lnTo>
                            <a:pt x="23" y="143"/>
                          </a:lnTo>
                          <a:lnTo>
                            <a:pt x="21" y="149"/>
                          </a:lnTo>
                          <a:lnTo>
                            <a:pt x="18" y="153"/>
                          </a:lnTo>
                          <a:lnTo>
                            <a:pt x="12" y="164"/>
                          </a:lnTo>
                          <a:lnTo>
                            <a:pt x="10" y="168"/>
                          </a:lnTo>
                          <a:lnTo>
                            <a:pt x="8" y="175"/>
                          </a:lnTo>
                          <a:lnTo>
                            <a:pt x="4" y="185"/>
                          </a:lnTo>
                          <a:lnTo>
                            <a:pt x="2" y="190"/>
                          </a:lnTo>
                          <a:lnTo>
                            <a:pt x="0" y="196"/>
                          </a:lnTo>
                          <a:lnTo>
                            <a:pt x="0" y="201"/>
                          </a:lnTo>
                          <a:lnTo>
                            <a:pt x="0" y="207"/>
                          </a:lnTo>
                          <a:lnTo>
                            <a:pt x="0" y="212"/>
                          </a:lnTo>
                          <a:lnTo>
                            <a:pt x="0" y="226"/>
                          </a:lnTo>
                          <a:lnTo>
                            <a:pt x="0" y="229"/>
                          </a:lnTo>
                          <a:lnTo>
                            <a:pt x="0" y="235"/>
                          </a:lnTo>
                          <a:lnTo>
                            <a:pt x="0" y="240"/>
                          </a:lnTo>
                          <a:lnTo>
                            <a:pt x="2" y="246"/>
                          </a:lnTo>
                          <a:lnTo>
                            <a:pt x="4" y="252"/>
                          </a:lnTo>
                          <a:lnTo>
                            <a:pt x="8" y="263"/>
                          </a:lnTo>
                          <a:lnTo>
                            <a:pt x="10" y="267"/>
                          </a:lnTo>
                          <a:lnTo>
                            <a:pt x="12" y="272"/>
                          </a:lnTo>
                          <a:lnTo>
                            <a:pt x="16" y="278"/>
                          </a:lnTo>
                          <a:lnTo>
                            <a:pt x="18" y="283"/>
                          </a:lnTo>
                          <a:lnTo>
                            <a:pt x="21" y="289"/>
                          </a:lnTo>
                          <a:lnTo>
                            <a:pt x="23" y="295"/>
                          </a:lnTo>
                          <a:lnTo>
                            <a:pt x="31" y="304"/>
                          </a:lnTo>
                          <a:lnTo>
                            <a:pt x="39" y="313"/>
                          </a:lnTo>
                          <a:lnTo>
                            <a:pt x="48" y="323"/>
                          </a:lnTo>
                          <a:lnTo>
                            <a:pt x="58" y="332"/>
                          </a:lnTo>
                          <a:lnTo>
                            <a:pt x="69" y="341"/>
                          </a:lnTo>
                          <a:lnTo>
                            <a:pt x="92" y="356"/>
                          </a:lnTo>
                          <a:lnTo>
                            <a:pt x="106" y="365"/>
                          </a:lnTo>
                          <a:lnTo>
                            <a:pt x="119" y="373"/>
                          </a:lnTo>
                          <a:lnTo>
                            <a:pt x="148" y="386"/>
                          </a:lnTo>
                          <a:lnTo>
                            <a:pt x="163" y="393"/>
                          </a:lnTo>
                          <a:lnTo>
                            <a:pt x="196" y="405"/>
                          </a:lnTo>
                          <a:lnTo>
                            <a:pt x="231" y="416"/>
                          </a:lnTo>
                          <a:lnTo>
                            <a:pt x="250" y="419"/>
                          </a:lnTo>
                          <a:lnTo>
                            <a:pt x="267" y="423"/>
                          </a:lnTo>
                          <a:lnTo>
                            <a:pt x="286" y="427"/>
                          </a:lnTo>
                          <a:lnTo>
                            <a:pt x="305" y="429"/>
                          </a:lnTo>
                          <a:lnTo>
                            <a:pt x="325" y="433"/>
                          </a:lnTo>
                          <a:lnTo>
                            <a:pt x="346" y="434"/>
                          </a:lnTo>
                          <a:lnTo>
                            <a:pt x="367" y="436"/>
                          </a:lnTo>
                          <a:lnTo>
                            <a:pt x="386" y="436"/>
                          </a:lnTo>
                          <a:lnTo>
                            <a:pt x="428" y="436"/>
                          </a:lnTo>
                          <a:lnTo>
                            <a:pt x="471" y="434"/>
                          </a:lnTo>
                          <a:lnTo>
                            <a:pt x="490" y="433"/>
                          </a:lnTo>
                          <a:lnTo>
                            <a:pt x="511" y="429"/>
                          </a:lnTo>
                          <a:lnTo>
                            <a:pt x="549" y="423"/>
                          </a:lnTo>
                          <a:lnTo>
                            <a:pt x="584" y="416"/>
                          </a:lnTo>
                          <a:lnTo>
                            <a:pt x="603" y="410"/>
                          </a:lnTo>
                          <a:lnTo>
                            <a:pt x="620" y="405"/>
                          </a:lnTo>
                          <a:lnTo>
                            <a:pt x="636" y="399"/>
                          </a:lnTo>
                          <a:lnTo>
                            <a:pt x="668" y="386"/>
                          </a:lnTo>
                          <a:lnTo>
                            <a:pt x="684" y="378"/>
                          </a:lnTo>
                          <a:lnTo>
                            <a:pt x="710" y="365"/>
                          </a:lnTo>
                          <a:lnTo>
                            <a:pt x="735" y="349"/>
                          </a:lnTo>
                          <a:lnTo>
                            <a:pt x="747" y="341"/>
                          </a:lnTo>
                          <a:lnTo>
                            <a:pt x="756" y="332"/>
                          </a:lnTo>
                          <a:lnTo>
                            <a:pt x="768" y="323"/>
                          </a:lnTo>
                          <a:lnTo>
                            <a:pt x="776" y="313"/>
                          </a:lnTo>
                          <a:lnTo>
                            <a:pt x="783" y="304"/>
                          </a:lnTo>
                          <a:lnTo>
                            <a:pt x="791" y="295"/>
                          </a:lnTo>
                          <a:lnTo>
                            <a:pt x="795" y="289"/>
                          </a:lnTo>
                          <a:lnTo>
                            <a:pt x="799" y="283"/>
                          </a:lnTo>
                          <a:lnTo>
                            <a:pt x="801" y="278"/>
                          </a:lnTo>
                          <a:lnTo>
                            <a:pt x="802" y="272"/>
                          </a:lnTo>
                          <a:lnTo>
                            <a:pt x="806" y="267"/>
                          </a:lnTo>
                          <a:lnTo>
                            <a:pt x="812" y="252"/>
                          </a:lnTo>
                          <a:lnTo>
                            <a:pt x="812" y="246"/>
                          </a:lnTo>
                          <a:lnTo>
                            <a:pt x="814" y="240"/>
                          </a:lnTo>
                          <a:lnTo>
                            <a:pt x="816" y="235"/>
                          </a:lnTo>
                          <a:lnTo>
                            <a:pt x="816" y="229"/>
                          </a:lnTo>
                          <a:lnTo>
                            <a:pt x="816" y="226"/>
                          </a:lnTo>
                          <a:lnTo>
                            <a:pt x="816" y="212"/>
                          </a:lnTo>
                          <a:lnTo>
                            <a:pt x="816" y="207"/>
                          </a:lnTo>
                          <a:lnTo>
                            <a:pt x="816" y="201"/>
                          </a:lnTo>
                          <a:lnTo>
                            <a:pt x="814" y="196"/>
                          </a:lnTo>
                          <a:lnTo>
                            <a:pt x="812" y="190"/>
                          </a:lnTo>
                          <a:lnTo>
                            <a:pt x="812" y="185"/>
                          </a:lnTo>
                          <a:lnTo>
                            <a:pt x="808" y="175"/>
                          </a:lnTo>
                          <a:lnTo>
                            <a:pt x="806" y="168"/>
                          </a:lnTo>
                          <a:lnTo>
                            <a:pt x="799" y="153"/>
                          </a:lnTo>
                          <a:lnTo>
                            <a:pt x="795" y="149"/>
                          </a:lnTo>
                          <a:lnTo>
                            <a:pt x="791" y="143"/>
                          </a:lnTo>
                          <a:lnTo>
                            <a:pt x="783" y="132"/>
                          </a:lnTo>
                          <a:lnTo>
                            <a:pt x="768" y="114"/>
                          </a:lnTo>
                          <a:lnTo>
                            <a:pt x="756" y="104"/>
                          </a:lnTo>
                          <a:lnTo>
                            <a:pt x="747" y="97"/>
                          </a:lnTo>
                          <a:lnTo>
                            <a:pt x="735" y="88"/>
                          </a:lnTo>
                          <a:lnTo>
                            <a:pt x="710" y="71"/>
                          </a:lnTo>
                          <a:lnTo>
                            <a:pt x="684" y="56"/>
                          </a:lnTo>
                          <a:lnTo>
                            <a:pt x="668" y="50"/>
                          </a:lnTo>
                          <a:lnTo>
                            <a:pt x="636" y="37"/>
                          </a:lnTo>
                          <a:lnTo>
                            <a:pt x="620" y="32"/>
                          </a:lnTo>
                          <a:lnTo>
                            <a:pt x="603" y="26"/>
                          </a:lnTo>
                          <a:lnTo>
                            <a:pt x="584" y="20"/>
                          </a:lnTo>
                          <a:lnTo>
                            <a:pt x="549" y="13"/>
                          </a:lnTo>
                          <a:lnTo>
                            <a:pt x="511" y="7"/>
                          </a:lnTo>
                          <a:lnTo>
                            <a:pt x="490" y="4"/>
                          </a:lnTo>
                          <a:lnTo>
                            <a:pt x="471" y="2"/>
                          </a:lnTo>
                          <a:lnTo>
                            <a:pt x="428" y="0"/>
                          </a:lnTo>
                          <a:lnTo>
                            <a:pt x="407" y="0"/>
                          </a:lnTo>
                          <a:close/>
                        </a:path>
                      </a:pathLst>
                    </a:custGeom>
                    <a:solidFill>
                      <a:srgbClr val="7575A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6" name="Freeform 37"/>
                    <p:cNvSpPr/>
                    <p:nvPr/>
                  </p:nvSpPr>
                  <p:spPr bwMode="auto">
                    <a:xfrm>
                      <a:off x="425450" y="5338539"/>
                      <a:ext cx="646113" cy="346075"/>
                    </a:xfrm>
                    <a:custGeom>
                      <a:avLst/>
                      <a:gdLst>
                        <a:gd name="T0" fmla="*/ 2147483647 w 816"/>
                        <a:gd name="T1" fmla="*/ 0 h 437"/>
                        <a:gd name="T2" fmla="*/ 2147483647 w 816"/>
                        <a:gd name="T3" fmla="*/ 2147483647 h 437"/>
                        <a:gd name="T4" fmla="*/ 2147483647 w 816"/>
                        <a:gd name="T5" fmla="*/ 2147483647 h 437"/>
                        <a:gd name="T6" fmla="*/ 2147483647 w 816"/>
                        <a:gd name="T7" fmla="*/ 2147483647 h 437"/>
                        <a:gd name="T8" fmla="*/ 2147483647 w 816"/>
                        <a:gd name="T9" fmla="*/ 2147483647 h 437"/>
                        <a:gd name="T10" fmla="*/ 2147483647 w 816"/>
                        <a:gd name="T11" fmla="*/ 2147483647 h 437"/>
                        <a:gd name="T12" fmla="*/ 2147483647 w 816"/>
                        <a:gd name="T13" fmla="*/ 2147483647 h 437"/>
                        <a:gd name="T14" fmla="*/ 2147483647 w 816"/>
                        <a:gd name="T15" fmla="*/ 2147483647 h 437"/>
                        <a:gd name="T16" fmla="*/ 2147483647 w 816"/>
                        <a:gd name="T17" fmla="*/ 2147483647 h 437"/>
                        <a:gd name="T18" fmla="*/ 2147483647 w 816"/>
                        <a:gd name="T19" fmla="*/ 2147483647 h 437"/>
                        <a:gd name="T20" fmla="*/ 2147483647 w 816"/>
                        <a:gd name="T21" fmla="*/ 2147483647 h 437"/>
                        <a:gd name="T22" fmla="*/ 2147483647 w 816"/>
                        <a:gd name="T23" fmla="*/ 2147483647 h 437"/>
                        <a:gd name="T24" fmla="*/ 2147483647 w 816"/>
                        <a:gd name="T25" fmla="*/ 2147483647 h 437"/>
                        <a:gd name="T26" fmla="*/ 2147483647 w 816"/>
                        <a:gd name="T27" fmla="*/ 2147483647 h 437"/>
                        <a:gd name="T28" fmla="*/ 0 w 816"/>
                        <a:gd name="T29" fmla="*/ 2147483647 h 437"/>
                        <a:gd name="T30" fmla="*/ 0 w 816"/>
                        <a:gd name="T31" fmla="*/ 2147483647 h 437"/>
                        <a:gd name="T32" fmla="*/ 0 w 816"/>
                        <a:gd name="T33" fmla="*/ 2147483647 h 437"/>
                        <a:gd name="T34" fmla="*/ 0 w 816"/>
                        <a:gd name="T35" fmla="*/ 2147483647 h 437"/>
                        <a:gd name="T36" fmla="*/ 2147483647 w 816"/>
                        <a:gd name="T37" fmla="*/ 2147483647 h 437"/>
                        <a:gd name="T38" fmla="*/ 2147483647 w 816"/>
                        <a:gd name="T39" fmla="*/ 2147483647 h 437"/>
                        <a:gd name="T40" fmla="*/ 2147483647 w 816"/>
                        <a:gd name="T41" fmla="*/ 2147483647 h 437"/>
                        <a:gd name="T42" fmla="*/ 2147483647 w 816"/>
                        <a:gd name="T43" fmla="*/ 2147483647 h 437"/>
                        <a:gd name="T44" fmla="*/ 2147483647 w 816"/>
                        <a:gd name="T45" fmla="*/ 2147483647 h 437"/>
                        <a:gd name="T46" fmla="*/ 2147483647 w 816"/>
                        <a:gd name="T47" fmla="*/ 2147483647 h 437"/>
                        <a:gd name="T48" fmla="*/ 2147483647 w 816"/>
                        <a:gd name="T49" fmla="*/ 2147483647 h 437"/>
                        <a:gd name="T50" fmla="*/ 2147483647 w 816"/>
                        <a:gd name="T51" fmla="*/ 2147483647 h 437"/>
                        <a:gd name="T52" fmla="*/ 2147483647 w 816"/>
                        <a:gd name="T53" fmla="*/ 2147483647 h 437"/>
                        <a:gd name="T54" fmla="*/ 2147483647 w 816"/>
                        <a:gd name="T55" fmla="*/ 2147483647 h 437"/>
                        <a:gd name="T56" fmla="*/ 2147483647 w 816"/>
                        <a:gd name="T57" fmla="*/ 2147483647 h 437"/>
                        <a:gd name="T58" fmla="*/ 2147483647 w 816"/>
                        <a:gd name="T59" fmla="*/ 2147483647 h 437"/>
                        <a:gd name="T60" fmla="*/ 2147483647 w 816"/>
                        <a:gd name="T61" fmla="*/ 2147483647 h 437"/>
                        <a:gd name="T62" fmla="*/ 2147483647 w 816"/>
                        <a:gd name="T63" fmla="*/ 2147483647 h 437"/>
                        <a:gd name="T64" fmla="*/ 2147483647 w 816"/>
                        <a:gd name="T65" fmla="*/ 2147483647 h 437"/>
                        <a:gd name="T66" fmla="*/ 2147483647 w 816"/>
                        <a:gd name="T67" fmla="*/ 2147483647 h 437"/>
                        <a:gd name="T68" fmla="*/ 2147483647 w 816"/>
                        <a:gd name="T69" fmla="*/ 2147483647 h 437"/>
                        <a:gd name="T70" fmla="*/ 2147483647 w 816"/>
                        <a:gd name="T71" fmla="*/ 2147483647 h 437"/>
                        <a:gd name="T72" fmla="*/ 2147483647 w 816"/>
                        <a:gd name="T73" fmla="*/ 2147483647 h 437"/>
                        <a:gd name="T74" fmla="*/ 2147483647 w 816"/>
                        <a:gd name="T75" fmla="*/ 2147483647 h 437"/>
                        <a:gd name="T76" fmla="*/ 2147483647 w 816"/>
                        <a:gd name="T77" fmla="*/ 2147483647 h 437"/>
                        <a:gd name="T78" fmla="*/ 2147483647 w 816"/>
                        <a:gd name="T79" fmla="*/ 2147483647 h 437"/>
                        <a:gd name="T80" fmla="*/ 2147483647 w 816"/>
                        <a:gd name="T81" fmla="*/ 2147483647 h 437"/>
                        <a:gd name="T82" fmla="*/ 2147483647 w 816"/>
                        <a:gd name="T83" fmla="*/ 2147483647 h 437"/>
                        <a:gd name="T84" fmla="*/ 2147483647 w 816"/>
                        <a:gd name="T85" fmla="*/ 2147483647 h 437"/>
                        <a:gd name="T86" fmla="*/ 2147483647 w 816"/>
                        <a:gd name="T87" fmla="*/ 2147483647 h 437"/>
                        <a:gd name="T88" fmla="*/ 2147483647 w 816"/>
                        <a:gd name="T89" fmla="*/ 2147483647 h 437"/>
                        <a:gd name="T90" fmla="*/ 2147483647 w 816"/>
                        <a:gd name="T91" fmla="*/ 2147483647 h 437"/>
                        <a:gd name="T92" fmla="*/ 2147483647 w 816"/>
                        <a:gd name="T93" fmla="*/ 2147483647 h 437"/>
                        <a:gd name="T94" fmla="*/ 2147483647 w 816"/>
                        <a:gd name="T95" fmla="*/ 2147483647 h 437"/>
                        <a:gd name="T96" fmla="*/ 2147483647 w 816"/>
                        <a:gd name="T97" fmla="*/ 2147483647 h 437"/>
                        <a:gd name="T98" fmla="*/ 2147483647 w 816"/>
                        <a:gd name="T99" fmla="*/ 2147483647 h 437"/>
                        <a:gd name="T100" fmla="*/ 2147483647 w 816"/>
                        <a:gd name="T101" fmla="*/ 2147483647 h 437"/>
                        <a:gd name="T102" fmla="*/ 2147483647 w 816"/>
                        <a:gd name="T103" fmla="*/ 2147483647 h 437"/>
                        <a:gd name="T104" fmla="*/ 2147483647 w 816"/>
                        <a:gd name="T105" fmla="*/ 2147483647 h 437"/>
                        <a:gd name="T106" fmla="*/ 2147483647 w 816"/>
                        <a:gd name="T107" fmla="*/ 2147483647 h 437"/>
                        <a:gd name="T108" fmla="*/ 2147483647 w 816"/>
                        <a:gd name="T109" fmla="*/ 2147483647 h 437"/>
                        <a:gd name="T110" fmla="*/ 2147483647 w 816"/>
                        <a:gd name="T111" fmla="*/ 2147483647 h 437"/>
                        <a:gd name="T112" fmla="*/ 2147483647 w 816"/>
                        <a:gd name="T113" fmla="*/ 2147483647 h 437"/>
                        <a:gd name="T114" fmla="*/ 2147483647 w 816"/>
                        <a:gd name="T115" fmla="*/ 2147483647 h 437"/>
                        <a:gd name="T116" fmla="*/ 2147483647 w 816"/>
                        <a:gd name="T117" fmla="*/ 2147483647 h 437"/>
                        <a:gd name="T118" fmla="*/ 2147483647 w 816"/>
                        <a:gd name="T119" fmla="*/ 2147483647 h 437"/>
                        <a:gd name="T120" fmla="*/ 2147483647 w 816"/>
                        <a:gd name="T121" fmla="*/ 2147483647 h 437"/>
                        <a:gd name="T122" fmla="*/ 2147483647 w 816"/>
                        <a:gd name="T123" fmla="*/ 0 h 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7"/>
                        <a:gd name="T188" fmla="*/ 816 w 816"/>
                        <a:gd name="T189" fmla="*/ 437 h 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7">
                          <a:moveTo>
                            <a:pt x="407" y="0"/>
                          </a:moveTo>
                          <a:lnTo>
                            <a:pt x="386" y="0"/>
                          </a:lnTo>
                          <a:lnTo>
                            <a:pt x="367" y="0"/>
                          </a:lnTo>
                          <a:lnTo>
                            <a:pt x="346" y="2"/>
                          </a:lnTo>
                          <a:lnTo>
                            <a:pt x="325" y="4"/>
                          </a:lnTo>
                          <a:lnTo>
                            <a:pt x="305" y="8"/>
                          </a:lnTo>
                          <a:lnTo>
                            <a:pt x="286" y="10"/>
                          </a:lnTo>
                          <a:lnTo>
                            <a:pt x="267" y="13"/>
                          </a:lnTo>
                          <a:lnTo>
                            <a:pt x="250" y="17"/>
                          </a:lnTo>
                          <a:lnTo>
                            <a:pt x="231" y="21"/>
                          </a:lnTo>
                          <a:lnTo>
                            <a:pt x="196" y="32"/>
                          </a:lnTo>
                          <a:lnTo>
                            <a:pt x="163" y="43"/>
                          </a:lnTo>
                          <a:lnTo>
                            <a:pt x="148" y="51"/>
                          </a:lnTo>
                          <a:lnTo>
                            <a:pt x="119" y="64"/>
                          </a:lnTo>
                          <a:lnTo>
                            <a:pt x="106" y="71"/>
                          </a:lnTo>
                          <a:lnTo>
                            <a:pt x="92" y="79"/>
                          </a:lnTo>
                          <a:lnTo>
                            <a:pt x="81" y="88"/>
                          </a:lnTo>
                          <a:lnTo>
                            <a:pt x="69" y="97"/>
                          </a:lnTo>
                          <a:lnTo>
                            <a:pt x="58" y="105"/>
                          </a:lnTo>
                          <a:lnTo>
                            <a:pt x="48" y="114"/>
                          </a:lnTo>
                          <a:lnTo>
                            <a:pt x="31" y="133"/>
                          </a:lnTo>
                          <a:lnTo>
                            <a:pt x="23" y="144"/>
                          </a:lnTo>
                          <a:lnTo>
                            <a:pt x="21" y="148"/>
                          </a:lnTo>
                          <a:lnTo>
                            <a:pt x="18" y="153"/>
                          </a:lnTo>
                          <a:lnTo>
                            <a:pt x="12" y="164"/>
                          </a:lnTo>
                          <a:lnTo>
                            <a:pt x="10" y="168"/>
                          </a:lnTo>
                          <a:lnTo>
                            <a:pt x="8" y="176"/>
                          </a:lnTo>
                          <a:lnTo>
                            <a:pt x="4" y="185"/>
                          </a:lnTo>
                          <a:lnTo>
                            <a:pt x="2" y="190"/>
                          </a:lnTo>
                          <a:lnTo>
                            <a:pt x="0" y="196"/>
                          </a:lnTo>
                          <a:lnTo>
                            <a:pt x="0" y="202"/>
                          </a:lnTo>
                          <a:lnTo>
                            <a:pt x="0" y="207"/>
                          </a:lnTo>
                          <a:lnTo>
                            <a:pt x="0" y="213"/>
                          </a:lnTo>
                          <a:lnTo>
                            <a:pt x="0" y="224"/>
                          </a:lnTo>
                          <a:lnTo>
                            <a:pt x="0" y="230"/>
                          </a:lnTo>
                          <a:lnTo>
                            <a:pt x="0" y="235"/>
                          </a:lnTo>
                          <a:lnTo>
                            <a:pt x="0" y="241"/>
                          </a:lnTo>
                          <a:lnTo>
                            <a:pt x="2" y="246"/>
                          </a:lnTo>
                          <a:lnTo>
                            <a:pt x="4" y="252"/>
                          </a:lnTo>
                          <a:lnTo>
                            <a:pt x="8" y="263"/>
                          </a:lnTo>
                          <a:lnTo>
                            <a:pt x="10" y="267"/>
                          </a:lnTo>
                          <a:lnTo>
                            <a:pt x="12" y="273"/>
                          </a:lnTo>
                          <a:lnTo>
                            <a:pt x="16" y="278"/>
                          </a:lnTo>
                          <a:lnTo>
                            <a:pt x="18" y="284"/>
                          </a:lnTo>
                          <a:lnTo>
                            <a:pt x="21" y="289"/>
                          </a:lnTo>
                          <a:lnTo>
                            <a:pt x="23" y="295"/>
                          </a:lnTo>
                          <a:lnTo>
                            <a:pt x="31" y="302"/>
                          </a:lnTo>
                          <a:lnTo>
                            <a:pt x="39" y="314"/>
                          </a:lnTo>
                          <a:lnTo>
                            <a:pt x="48" y="323"/>
                          </a:lnTo>
                          <a:lnTo>
                            <a:pt x="58" y="332"/>
                          </a:lnTo>
                          <a:lnTo>
                            <a:pt x="69" y="342"/>
                          </a:lnTo>
                          <a:lnTo>
                            <a:pt x="92" y="356"/>
                          </a:lnTo>
                          <a:lnTo>
                            <a:pt x="106" y="366"/>
                          </a:lnTo>
                          <a:lnTo>
                            <a:pt x="119" y="373"/>
                          </a:lnTo>
                          <a:lnTo>
                            <a:pt x="148" y="386"/>
                          </a:lnTo>
                          <a:lnTo>
                            <a:pt x="163" y="392"/>
                          </a:lnTo>
                          <a:lnTo>
                            <a:pt x="196" y="405"/>
                          </a:lnTo>
                          <a:lnTo>
                            <a:pt x="231" y="414"/>
                          </a:lnTo>
                          <a:lnTo>
                            <a:pt x="250" y="420"/>
                          </a:lnTo>
                          <a:lnTo>
                            <a:pt x="267" y="424"/>
                          </a:lnTo>
                          <a:lnTo>
                            <a:pt x="286" y="425"/>
                          </a:lnTo>
                          <a:lnTo>
                            <a:pt x="305" y="429"/>
                          </a:lnTo>
                          <a:lnTo>
                            <a:pt x="325" y="433"/>
                          </a:lnTo>
                          <a:lnTo>
                            <a:pt x="346" y="435"/>
                          </a:lnTo>
                          <a:lnTo>
                            <a:pt x="367" y="435"/>
                          </a:lnTo>
                          <a:lnTo>
                            <a:pt x="386" y="437"/>
                          </a:lnTo>
                          <a:lnTo>
                            <a:pt x="428" y="437"/>
                          </a:lnTo>
                          <a:lnTo>
                            <a:pt x="471" y="435"/>
                          </a:lnTo>
                          <a:lnTo>
                            <a:pt x="490" y="433"/>
                          </a:lnTo>
                          <a:lnTo>
                            <a:pt x="511" y="429"/>
                          </a:lnTo>
                          <a:lnTo>
                            <a:pt x="549" y="424"/>
                          </a:lnTo>
                          <a:lnTo>
                            <a:pt x="584" y="414"/>
                          </a:lnTo>
                          <a:lnTo>
                            <a:pt x="603" y="411"/>
                          </a:lnTo>
                          <a:lnTo>
                            <a:pt x="620" y="405"/>
                          </a:lnTo>
                          <a:lnTo>
                            <a:pt x="636" y="399"/>
                          </a:lnTo>
                          <a:lnTo>
                            <a:pt x="668" y="386"/>
                          </a:lnTo>
                          <a:lnTo>
                            <a:pt x="684" y="379"/>
                          </a:lnTo>
                          <a:lnTo>
                            <a:pt x="710" y="366"/>
                          </a:lnTo>
                          <a:lnTo>
                            <a:pt x="735" y="349"/>
                          </a:lnTo>
                          <a:lnTo>
                            <a:pt x="747" y="342"/>
                          </a:lnTo>
                          <a:lnTo>
                            <a:pt x="756" y="332"/>
                          </a:lnTo>
                          <a:lnTo>
                            <a:pt x="768" y="323"/>
                          </a:lnTo>
                          <a:lnTo>
                            <a:pt x="776" y="314"/>
                          </a:lnTo>
                          <a:lnTo>
                            <a:pt x="783" y="302"/>
                          </a:lnTo>
                          <a:lnTo>
                            <a:pt x="791" y="295"/>
                          </a:lnTo>
                          <a:lnTo>
                            <a:pt x="795" y="289"/>
                          </a:lnTo>
                          <a:lnTo>
                            <a:pt x="799" y="284"/>
                          </a:lnTo>
                          <a:lnTo>
                            <a:pt x="801" y="278"/>
                          </a:lnTo>
                          <a:lnTo>
                            <a:pt x="802" y="273"/>
                          </a:lnTo>
                          <a:lnTo>
                            <a:pt x="806" y="267"/>
                          </a:lnTo>
                          <a:lnTo>
                            <a:pt x="812" y="252"/>
                          </a:lnTo>
                          <a:lnTo>
                            <a:pt x="812" y="246"/>
                          </a:lnTo>
                          <a:lnTo>
                            <a:pt x="814" y="241"/>
                          </a:lnTo>
                          <a:lnTo>
                            <a:pt x="816" y="235"/>
                          </a:lnTo>
                          <a:lnTo>
                            <a:pt x="816" y="230"/>
                          </a:lnTo>
                          <a:lnTo>
                            <a:pt x="816" y="224"/>
                          </a:lnTo>
                          <a:lnTo>
                            <a:pt x="816" y="213"/>
                          </a:lnTo>
                          <a:lnTo>
                            <a:pt x="816" y="207"/>
                          </a:lnTo>
                          <a:lnTo>
                            <a:pt x="816" y="202"/>
                          </a:lnTo>
                          <a:lnTo>
                            <a:pt x="814" y="196"/>
                          </a:lnTo>
                          <a:lnTo>
                            <a:pt x="812" y="190"/>
                          </a:lnTo>
                          <a:lnTo>
                            <a:pt x="812" y="185"/>
                          </a:lnTo>
                          <a:lnTo>
                            <a:pt x="808" y="176"/>
                          </a:lnTo>
                          <a:lnTo>
                            <a:pt x="806" y="168"/>
                          </a:lnTo>
                          <a:lnTo>
                            <a:pt x="799" y="153"/>
                          </a:lnTo>
                          <a:lnTo>
                            <a:pt x="795" y="148"/>
                          </a:lnTo>
                          <a:lnTo>
                            <a:pt x="791" y="144"/>
                          </a:lnTo>
                          <a:lnTo>
                            <a:pt x="783" y="133"/>
                          </a:lnTo>
                          <a:lnTo>
                            <a:pt x="768" y="114"/>
                          </a:lnTo>
                          <a:lnTo>
                            <a:pt x="756" y="105"/>
                          </a:lnTo>
                          <a:lnTo>
                            <a:pt x="747" y="97"/>
                          </a:lnTo>
                          <a:lnTo>
                            <a:pt x="735" y="88"/>
                          </a:lnTo>
                          <a:lnTo>
                            <a:pt x="710" y="71"/>
                          </a:lnTo>
                          <a:lnTo>
                            <a:pt x="684" y="56"/>
                          </a:lnTo>
                          <a:lnTo>
                            <a:pt x="668" y="51"/>
                          </a:lnTo>
                          <a:lnTo>
                            <a:pt x="636" y="38"/>
                          </a:lnTo>
                          <a:lnTo>
                            <a:pt x="620" y="32"/>
                          </a:lnTo>
                          <a:lnTo>
                            <a:pt x="603" y="26"/>
                          </a:lnTo>
                          <a:lnTo>
                            <a:pt x="584" y="21"/>
                          </a:lnTo>
                          <a:lnTo>
                            <a:pt x="549" y="13"/>
                          </a:lnTo>
                          <a:lnTo>
                            <a:pt x="511" y="8"/>
                          </a:lnTo>
                          <a:lnTo>
                            <a:pt x="490" y="4"/>
                          </a:lnTo>
                          <a:lnTo>
                            <a:pt x="471" y="2"/>
                          </a:lnTo>
                          <a:lnTo>
                            <a:pt x="428" y="0"/>
                          </a:lnTo>
                          <a:lnTo>
                            <a:pt x="407" y="0"/>
                          </a:lnTo>
                          <a:close/>
                        </a:path>
                      </a:pathLst>
                    </a:custGeom>
                    <a:solidFill>
                      <a:srgbClr val="00AF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7" name="Freeform 38"/>
                    <p:cNvSpPr/>
                    <p:nvPr/>
                  </p:nvSpPr>
                  <p:spPr bwMode="auto">
                    <a:xfrm>
                      <a:off x="425450" y="5290914"/>
                      <a:ext cx="646113" cy="346075"/>
                    </a:xfrm>
                    <a:custGeom>
                      <a:avLst/>
                      <a:gdLst>
                        <a:gd name="T0" fmla="*/ 2147483647 w 816"/>
                        <a:gd name="T1" fmla="*/ 0 h 436"/>
                        <a:gd name="T2" fmla="*/ 2147483647 w 816"/>
                        <a:gd name="T3" fmla="*/ 2147483647 h 436"/>
                        <a:gd name="T4" fmla="*/ 2147483647 w 816"/>
                        <a:gd name="T5" fmla="*/ 2147483647 h 436"/>
                        <a:gd name="T6" fmla="*/ 2147483647 w 816"/>
                        <a:gd name="T7" fmla="*/ 2147483647 h 436"/>
                        <a:gd name="T8" fmla="*/ 2147483647 w 816"/>
                        <a:gd name="T9" fmla="*/ 2147483647 h 436"/>
                        <a:gd name="T10" fmla="*/ 2147483647 w 816"/>
                        <a:gd name="T11" fmla="*/ 2147483647 h 436"/>
                        <a:gd name="T12" fmla="*/ 2147483647 w 816"/>
                        <a:gd name="T13" fmla="*/ 2147483647 h 436"/>
                        <a:gd name="T14" fmla="*/ 2147483647 w 816"/>
                        <a:gd name="T15" fmla="*/ 2147483647 h 436"/>
                        <a:gd name="T16" fmla="*/ 2147483647 w 816"/>
                        <a:gd name="T17" fmla="*/ 2147483647 h 436"/>
                        <a:gd name="T18" fmla="*/ 2147483647 w 816"/>
                        <a:gd name="T19" fmla="*/ 2147483647 h 436"/>
                        <a:gd name="T20" fmla="*/ 2147483647 w 816"/>
                        <a:gd name="T21" fmla="*/ 2147483647 h 436"/>
                        <a:gd name="T22" fmla="*/ 2147483647 w 816"/>
                        <a:gd name="T23" fmla="*/ 2147483647 h 436"/>
                        <a:gd name="T24" fmla="*/ 2147483647 w 816"/>
                        <a:gd name="T25" fmla="*/ 2147483647 h 436"/>
                        <a:gd name="T26" fmla="*/ 2147483647 w 816"/>
                        <a:gd name="T27" fmla="*/ 2147483647 h 436"/>
                        <a:gd name="T28" fmla="*/ 0 w 816"/>
                        <a:gd name="T29" fmla="*/ 2147483647 h 436"/>
                        <a:gd name="T30" fmla="*/ 0 w 816"/>
                        <a:gd name="T31" fmla="*/ 2147483647 h 436"/>
                        <a:gd name="T32" fmla="*/ 0 w 816"/>
                        <a:gd name="T33" fmla="*/ 2147483647 h 436"/>
                        <a:gd name="T34" fmla="*/ 0 w 816"/>
                        <a:gd name="T35" fmla="*/ 2147483647 h 436"/>
                        <a:gd name="T36" fmla="*/ 2147483647 w 816"/>
                        <a:gd name="T37" fmla="*/ 2147483647 h 436"/>
                        <a:gd name="T38" fmla="*/ 2147483647 w 816"/>
                        <a:gd name="T39" fmla="*/ 2147483647 h 436"/>
                        <a:gd name="T40" fmla="*/ 2147483647 w 816"/>
                        <a:gd name="T41" fmla="*/ 2147483647 h 436"/>
                        <a:gd name="T42" fmla="*/ 2147483647 w 816"/>
                        <a:gd name="T43" fmla="*/ 2147483647 h 436"/>
                        <a:gd name="T44" fmla="*/ 2147483647 w 816"/>
                        <a:gd name="T45" fmla="*/ 2147483647 h 436"/>
                        <a:gd name="T46" fmla="*/ 2147483647 w 816"/>
                        <a:gd name="T47" fmla="*/ 2147483647 h 436"/>
                        <a:gd name="T48" fmla="*/ 2147483647 w 816"/>
                        <a:gd name="T49" fmla="*/ 2147483647 h 436"/>
                        <a:gd name="T50" fmla="*/ 2147483647 w 816"/>
                        <a:gd name="T51" fmla="*/ 2147483647 h 436"/>
                        <a:gd name="T52" fmla="*/ 2147483647 w 816"/>
                        <a:gd name="T53" fmla="*/ 2147483647 h 436"/>
                        <a:gd name="T54" fmla="*/ 2147483647 w 816"/>
                        <a:gd name="T55" fmla="*/ 2147483647 h 436"/>
                        <a:gd name="T56" fmla="*/ 2147483647 w 816"/>
                        <a:gd name="T57" fmla="*/ 2147483647 h 436"/>
                        <a:gd name="T58" fmla="*/ 2147483647 w 816"/>
                        <a:gd name="T59" fmla="*/ 2147483647 h 436"/>
                        <a:gd name="T60" fmla="*/ 2147483647 w 816"/>
                        <a:gd name="T61" fmla="*/ 2147483647 h 436"/>
                        <a:gd name="T62" fmla="*/ 2147483647 w 816"/>
                        <a:gd name="T63" fmla="*/ 2147483647 h 436"/>
                        <a:gd name="T64" fmla="*/ 2147483647 w 816"/>
                        <a:gd name="T65" fmla="*/ 2147483647 h 436"/>
                        <a:gd name="T66" fmla="*/ 2147483647 w 816"/>
                        <a:gd name="T67" fmla="*/ 2147483647 h 436"/>
                        <a:gd name="T68" fmla="*/ 2147483647 w 816"/>
                        <a:gd name="T69" fmla="*/ 2147483647 h 436"/>
                        <a:gd name="T70" fmla="*/ 2147483647 w 816"/>
                        <a:gd name="T71" fmla="*/ 2147483647 h 436"/>
                        <a:gd name="T72" fmla="*/ 2147483647 w 816"/>
                        <a:gd name="T73" fmla="*/ 2147483647 h 436"/>
                        <a:gd name="T74" fmla="*/ 2147483647 w 816"/>
                        <a:gd name="T75" fmla="*/ 2147483647 h 436"/>
                        <a:gd name="T76" fmla="*/ 2147483647 w 816"/>
                        <a:gd name="T77" fmla="*/ 2147483647 h 436"/>
                        <a:gd name="T78" fmla="*/ 2147483647 w 816"/>
                        <a:gd name="T79" fmla="*/ 2147483647 h 436"/>
                        <a:gd name="T80" fmla="*/ 2147483647 w 816"/>
                        <a:gd name="T81" fmla="*/ 2147483647 h 436"/>
                        <a:gd name="T82" fmla="*/ 2147483647 w 816"/>
                        <a:gd name="T83" fmla="*/ 2147483647 h 436"/>
                        <a:gd name="T84" fmla="*/ 2147483647 w 816"/>
                        <a:gd name="T85" fmla="*/ 2147483647 h 436"/>
                        <a:gd name="T86" fmla="*/ 2147483647 w 816"/>
                        <a:gd name="T87" fmla="*/ 2147483647 h 436"/>
                        <a:gd name="T88" fmla="*/ 2147483647 w 816"/>
                        <a:gd name="T89" fmla="*/ 2147483647 h 436"/>
                        <a:gd name="T90" fmla="*/ 2147483647 w 816"/>
                        <a:gd name="T91" fmla="*/ 2147483647 h 436"/>
                        <a:gd name="T92" fmla="*/ 2147483647 w 816"/>
                        <a:gd name="T93" fmla="*/ 2147483647 h 436"/>
                        <a:gd name="T94" fmla="*/ 2147483647 w 816"/>
                        <a:gd name="T95" fmla="*/ 2147483647 h 436"/>
                        <a:gd name="T96" fmla="*/ 2147483647 w 816"/>
                        <a:gd name="T97" fmla="*/ 2147483647 h 436"/>
                        <a:gd name="T98" fmla="*/ 2147483647 w 816"/>
                        <a:gd name="T99" fmla="*/ 2147483647 h 436"/>
                        <a:gd name="T100" fmla="*/ 2147483647 w 816"/>
                        <a:gd name="T101" fmla="*/ 2147483647 h 436"/>
                        <a:gd name="T102" fmla="*/ 2147483647 w 816"/>
                        <a:gd name="T103" fmla="*/ 2147483647 h 436"/>
                        <a:gd name="T104" fmla="*/ 2147483647 w 816"/>
                        <a:gd name="T105" fmla="*/ 2147483647 h 436"/>
                        <a:gd name="T106" fmla="*/ 2147483647 w 816"/>
                        <a:gd name="T107" fmla="*/ 2147483647 h 436"/>
                        <a:gd name="T108" fmla="*/ 2147483647 w 816"/>
                        <a:gd name="T109" fmla="*/ 2147483647 h 436"/>
                        <a:gd name="T110" fmla="*/ 2147483647 w 816"/>
                        <a:gd name="T111" fmla="*/ 2147483647 h 436"/>
                        <a:gd name="T112" fmla="*/ 2147483647 w 816"/>
                        <a:gd name="T113" fmla="*/ 2147483647 h 436"/>
                        <a:gd name="T114" fmla="*/ 2147483647 w 816"/>
                        <a:gd name="T115" fmla="*/ 2147483647 h 436"/>
                        <a:gd name="T116" fmla="*/ 2147483647 w 816"/>
                        <a:gd name="T117" fmla="*/ 2147483647 h 436"/>
                        <a:gd name="T118" fmla="*/ 2147483647 w 816"/>
                        <a:gd name="T119" fmla="*/ 2147483647 h 436"/>
                        <a:gd name="T120" fmla="*/ 2147483647 w 816"/>
                        <a:gd name="T121" fmla="*/ 2147483647 h 436"/>
                        <a:gd name="T122" fmla="*/ 2147483647 w 816"/>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6"/>
                        <a:gd name="T188" fmla="*/ 816 w 816"/>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6">
                          <a:moveTo>
                            <a:pt x="407" y="0"/>
                          </a:moveTo>
                          <a:lnTo>
                            <a:pt x="386" y="0"/>
                          </a:lnTo>
                          <a:lnTo>
                            <a:pt x="367" y="1"/>
                          </a:lnTo>
                          <a:lnTo>
                            <a:pt x="346" y="1"/>
                          </a:lnTo>
                          <a:lnTo>
                            <a:pt x="325" y="3"/>
                          </a:lnTo>
                          <a:lnTo>
                            <a:pt x="305" y="7"/>
                          </a:lnTo>
                          <a:lnTo>
                            <a:pt x="286" y="11"/>
                          </a:lnTo>
                          <a:lnTo>
                            <a:pt x="267" y="13"/>
                          </a:lnTo>
                          <a:lnTo>
                            <a:pt x="250" y="16"/>
                          </a:lnTo>
                          <a:lnTo>
                            <a:pt x="231" y="22"/>
                          </a:lnTo>
                          <a:lnTo>
                            <a:pt x="196" y="31"/>
                          </a:lnTo>
                          <a:lnTo>
                            <a:pt x="163" y="44"/>
                          </a:lnTo>
                          <a:lnTo>
                            <a:pt x="148" y="50"/>
                          </a:lnTo>
                          <a:lnTo>
                            <a:pt x="119" y="65"/>
                          </a:lnTo>
                          <a:lnTo>
                            <a:pt x="106" y="70"/>
                          </a:lnTo>
                          <a:lnTo>
                            <a:pt x="92" y="80"/>
                          </a:lnTo>
                          <a:lnTo>
                            <a:pt x="81" y="87"/>
                          </a:lnTo>
                          <a:lnTo>
                            <a:pt x="69" y="97"/>
                          </a:lnTo>
                          <a:lnTo>
                            <a:pt x="58" y="104"/>
                          </a:lnTo>
                          <a:lnTo>
                            <a:pt x="48" y="113"/>
                          </a:lnTo>
                          <a:lnTo>
                            <a:pt x="31" y="134"/>
                          </a:lnTo>
                          <a:lnTo>
                            <a:pt x="23" y="143"/>
                          </a:lnTo>
                          <a:lnTo>
                            <a:pt x="21" y="149"/>
                          </a:lnTo>
                          <a:lnTo>
                            <a:pt x="18" y="154"/>
                          </a:lnTo>
                          <a:lnTo>
                            <a:pt x="12" y="164"/>
                          </a:lnTo>
                          <a:lnTo>
                            <a:pt x="10" y="169"/>
                          </a:lnTo>
                          <a:lnTo>
                            <a:pt x="8" y="175"/>
                          </a:lnTo>
                          <a:lnTo>
                            <a:pt x="4" y="186"/>
                          </a:lnTo>
                          <a:lnTo>
                            <a:pt x="2" y="192"/>
                          </a:lnTo>
                          <a:lnTo>
                            <a:pt x="0" y="197"/>
                          </a:lnTo>
                          <a:lnTo>
                            <a:pt x="0" y="201"/>
                          </a:lnTo>
                          <a:lnTo>
                            <a:pt x="0" y="208"/>
                          </a:lnTo>
                          <a:lnTo>
                            <a:pt x="0" y="212"/>
                          </a:lnTo>
                          <a:lnTo>
                            <a:pt x="0" y="225"/>
                          </a:lnTo>
                          <a:lnTo>
                            <a:pt x="0" y="231"/>
                          </a:lnTo>
                          <a:lnTo>
                            <a:pt x="0" y="235"/>
                          </a:lnTo>
                          <a:lnTo>
                            <a:pt x="0" y="242"/>
                          </a:lnTo>
                          <a:lnTo>
                            <a:pt x="2" y="246"/>
                          </a:lnTo>
                          <a:lnTo>
                            <a:pt x="4" y="253"/>
                          </a:lnTo>
                          <a:lnTo>
                            <a:pt x="8" y="263"/>
                          </a:lnTo>
                          <a:lnTo>
                            <a:pt x="10" y="268"/>
                          </a:lnTo>
                          <a:lnTo>
                            <a:pt x="12" y="272"/>
                          </a:lnTo>
                          <a:lnTo>
                            <a:pt x="16" y="279"/>
                          </a:lnTo>
                          <a:lnTo>
                            <a:pt x="18" y="285"/>
                          </a:lnTo>
                          <a:lnTo>
                            <a:pt x="21" y="289"/>
                          </a:lnTo>
                          <a:lnTo>
                            <a:pt x="23" y="294"/>
                          </a:lnTo>
                          <a:lnTo>
                            <a:pt x="31" y="304"/>
                          </a:lnTo>
                          <a:lnTo>
                            <a:pt x="39" y="313"/>
                          </a:lnTo>
                          <a:lnTo>
                            <a:pt x="48" y="322"/>
                          </a:lnTo>
                          <a:lnTo>
                            <a:pt x="58" y="332"/>
                          </a:lnTo>
                          <a:lnTo>
                            <a:pt x="69" y="341"/>
                          </a:lnTo>
                          <a:lnTo>
                            <a:pt x="92" y="358"/>
                          </a:lnTo>
                          <a:lnTo>
                            <a:pt x="106" y="365"/>
                          </a:lnTo>
                          <a:lnTo>
                            <a:pt x="119" y="373"/>
                          </a:lnTo>
                          <a:lnTo>
                            <a:pt x="148" y="387"/>
                          </a:lnTo>
                          <a:lnTo>
                            <a:pt x="163" y="393"/>
                          </a:lnTo>
                          <a:lnTo>
                            <a:pt x="196" y="404"/>
                          </a:lnTo>
                          <a:lnTo>
                            <a:pt x="231" y="415"/>
                          </a:lnTo>
                          <a:lnTo>
                            <a:pt x="250" y="419"/>
                          </a:lnTo>
                          <a:lnTo>
                            <a:pt x="267" y="423"/>
                          </a:lnTo>
                          <a:lnTo>
                            <a:pt x="286" y="427"/>
                          </a:lnTo>
                          <a:lnTo>
                            <a:pt x="305" y="430"/>
                          </a:lnTo>
                          <a:lnTo>
                            <a:pt x="325" y="432"/>
                          </a:lnTo>
                          <a:lnTo>
                            <a:pt x="346" y="434"/>
                          </a:lnTo>
                          <a:lnTo>
                            <a:pt x="367" y="436"/>
                          </a:lnTo>
                          <a:lnTo>
                            <a:pt x="386" y="436"/>
                          </a:lnTo>
                          <a:lnTo>
                            <a:pt x="428" y="436"/>
                          </a:lnTo>
                          <a:lnTo>
                            <a:pt x="471" y="434"/>
                          </a:lnTo>
                          <a:lnTo>
                            <a:pt x="490" y="432"/>
                          </a:lnTo>
                          <a:lnTo>
                            <a:pt x="511" y="430"/>
                          </a:lnTo>
                          <a:lnTo>
                            <a:pt x="549" y="423"/>
                          </a:lnTo>
                          <a:lnTo>
                            <a:pt x="584" y="415"/>
                          </a:lnTo>
                          <a:lnTo>
                            <a:pt x="603" y="410"/>
                          </a:lnTo>
                          <a:lnTo>
                            <a:pt x="620" y="404"/>
                          </a:lnTo>
                          <a:lnTo>
                            <a:pt x="636" y="399"/>
                          </a:lnTo>
                          <a:lnTo>
                            <a:pt x="668" y="387"/>
                          </a:lnTo>
                          <a:lnTo>
                            <a:pt x="684" y="380"/>
                          </a:lnTo>
                          <a:lnTo>
                            <a:pt x="710" y="365"/>
                          </a:lnTo>
                          <a:lnTo>
                            <a:pt x="735" y="348"/>
                          </a:lnTo>
                          <a:lnTo>
                            <a:pt x="747" y="341"/>
                          </a:lnTo>
                          <a:lnTo>
                            <a:pt x="756" y="332"/>
                          </a:lnTo>
                          <a:lnTo>
                            <a:pt x="768" y="322"/>
                          </a:lnTo>
                          <a:lnTo>
                            <a:pt x="776" y="313"/>
                          </a:lnTo>
                          <a:lnTo>
                            <a:pt x="783" y="304"/>
                          </a:lnTo>
                          <a:lnTo>
                            <a:pt x="791" y="294"/>
                          </a:lnTo>
                          <a:lnTo>
                            <a:pt x="795" y="289"/>
                          </a:lnTo>
                          <a:lnTo>
                            <a:pt x="799" y="285"/>
                          </a:lnTo>
                          <a:lnTo>
                            <a:pt x="801" y="279"/>
                          </a:lnTo>
                          <a:lnTo>
                            <a:pt x="802" y="272"/>
                          </a:lnTo>
                          <a:lnTo>
                            <a:pt x="806" y="268"/>
                          </a:lnTo>
                          <a:lnTo>
                            <a:pt x="812" y="253"/>
                          </a:lnTo>
                          <a:lnTo>
                            <a:pt x="812" y="246"/>
                          </a:lnTo>
                          <a:lnTo>
                            <a:pt x="814" y="242"/>
                          </a:lnTo>
                          <a:lnTo>
                            <a:pt x="816" y="235"/>
                          </a:lnTo>
                          <a:lnTo>
                            <a:pt x="816" y="231"/>
                          </a:lnTo>
                          <a:lnTo>
                            <a:pt x="816" y="225"/>
                          </a:lnTo>
                          <a:lnTo>
                            <a:pt x="816" y="212"/>
                          </a:lnTo>
                          <a:lnTo>
                            <a:pt x="816" y="208"/>
                          </a:lnTo>
                          <a:lnTo>
                            <a:pt x="816" y="201"/>
                          </a:lnTo>
                          <a:lnTo>
                            <a:pt x="814" y="197"/>
                          </a:lnTo>
                          <a:lnTo>
                            <a:pt x="812" y="192"/>
                          </a:lnTo>
                          <a:lnTo>
                            <a:pt x="812" y="186"/>
                          </a:lnTo>
                          <a:lnTo>
                            <a:pt x="808" y="175"/>
                          </a:lnTo>
                          <a:lnTo>
                            <a:pt x="806" y="169"/>
                          </a:lnTo>
                          <a:lnTo>
                            <a:pt x="799" y="154"/>
                          </a:lnTo>
                          <a:lnTo>
                            <a:pt x="795" y="149"/>
                          </a:lnTo>
                          <a:lnTo>
                            <a:pt x="791" y="143"/>
                          </a:lnTo>
                          <a:lnTo>
                            <a:pt x="783" y="134"/>
                          </a:lnTo>
                          <a:lnTo>
                            <a:pt x="768" y="113"/>
                          </a:lnTo>
                          <a:lnTo>
                            <a:pt x="756" y="104"/>
                          </a:lnTo>
                          <a:lnTo>
                            <a:pt x="747" y="97"/>
                          </a:lnTo>
                          <a:lnTo>
                            <a:pt x="735" y="87"/>
                          </a:lnTo>
                          <a:lnTo>
                            <a:pt x="710" y="70"/>
                          </a:lnTo>
                          <a:lnTo>
                            <a:pt x="684" y="57"/>
                          </a:lnTo>
                          <a:lnTo>
                            <a:pt x="668" y="50"/>
                          </a:lnTo>
                          <a:lnTo>
                            <a:pt x="636" y="37"/>
                          </a:lnTo>
                          <a:lnTo>
                            <a:pt x="620" y="31"/>
                          </a:lnTo>
                          <a:lnTo>
                            <a:pt x="603" y="26"/>
                          </a:lnTo>
                          <a:lnTo>
                            <a:pt x="584" y="22"/>
                          </a:lnTo>
                          <a:lnTo>
                            <a:pt x="549" y="13"/>
                          </a:lnTo>
                          <a:lnTo>
                            <a:pt x="511" y="7"/>
                          </a:lnTo>
                          <a:lnTo>
                            <a:pt x="490" y="3"/>
                          </a:lnTo>
                          <a:lnTo>
                            <a:pt x="471" y="1"/>
                          </a:lnTo>
                          <a:lnTo>
                            <a:pt x="428" y="0"/>
                          </a:lnTo>
                          <a:lnTo>
                            <a:pt x="407" y="0"/>
                          </a:lnTo>
                          <a:close/>
                        </a:path>
                      </a:pathLst>
                    </a:custGeom>
                    <a:solidFill>
                      <a:srgbClr val="7575A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8" name="Freeform 39"/>
                    <p:cNvSpPr/>
                    <p:nvPr/>
                  </p:nvSpPr>
                  <p:spPr bwMode="auto">
                    <a:xfrm>
                      <a:off x="425450" y="5252814"/>
                      <a:ext cx="646113" cy="347663"/>
                    </a:xfrm>
                    <a:custGeom>
                      <a:avLst/>
                      <a:gdLst>
                        <a:gd name="T0" fmla="*/ 2147483647 w 816"/>
                        <a:gd name="T1" fmla="*/ 0 h 436"/>
                        <a:gd name="T2" fmla="*/ 2147483647 w 816"/>
                        <a:gd name="T3" fmla="*/ 2147483647 h 436"/>
                        <a:gd name="T4" fmla="*/ 2147483647 w 816"/>
                        <a:gd name="T5" fmla="*/ 2147483647 h 436"/>
                        <a:gd name="T6" fmla="*/ 2147483647 w 816"/>
                        <a:gd name="T7" fmla="*/ 2147483647 h 436"/>
                        <a:gd name="T8" fmla="*/ 2147483647 w 816"/>
                        <a:gd name="T9" fmla="*/ 2147483647 h 436"/>
                        <a:gd name="T10" fmla="*/ 2147483647 w 816"/>
                        <a:gd name="T11" fmla="*/ 2147483647 h 436"/>
                        <a:gd name="T12" fmla="*/ 2147483647 w 816"/>
                        <a:gd name="T13" fmla="*/ 2147483647 h 436"/>
                        <a:gd name="T14" fmla="*/ 2147483647 w 816"/>
                        <a:gd name="T15" fmla="*/ 2147483647 h 436"/>
                        <a:gd name="T16" fmla="*/ 2147483647 w 816"/>
                        <a:gd name="T17" fmla="*/ 2147483647 h 436"/>
                        <a:gd name="T18" fmla="*/ 2147483647 w 816"/>
                        <a:gd name="T19" fmla="*/ 2147483647 h 436"/>
                        <a:gd name="T20" fmla="*/ 2147483647 w 816"/>
                        <a:gd name="T21" fmla="*/ 2147483647 h 436"/>
                        <a:gd name="T22" fmla="*/ 2147483647 w 816"/>
                        <a:gd name="T23" fmla="*/ 2147483647 h 436"/>
                        <a:gd name="T24" fmla="*/ 2147483647 w 816"/>
                        <a:gd name="T25" fmla="*/ 2147483647 h 436"/>
                        <a:gd name="T26" fmla="*/ 2147483647 w 816"/>
                        <a:gd name="T27" fmla="*/ 2147483647 h 436"/>
                        <a:gd name="T28" fmla="*/ 0 w 816"/>
                        <a:gd name="T29" fmla="*/ 2147483647 h 436"/>
                        <a:gd name="T30" fmla="*/ 0 w 816"/>
                        <a:gd name="T31" fmla="*/ 2147483647 h 436"/>
                        <a:gd name="T32" fmla="*/ 0 w 816"/>
                        <a:gd name="T33" fmla="*/ 2147483647 h 436"/>
                        <a:gd name="T34" fmla="*/ 0 w 816"/>
                        <a:gd name="T35" fmla="*/ 2147483647 h 436"/>
                        <a:gd name="T36" fmla="*/ 2147483647 w 816"/>
                        <a:gd name="T37" fmla="*/ 2147483647 h 436"/>
                        <a:gd name="T38" fmla="*/ 2147483647 w 816"/>
                        <a:gd name="T39" fmla="*/ 2147483647 h 436"/>
                        <a:gd name="T40" fmla="*/ 2147483647 w 816"/>
                        <a:gd name="T41" fmla="*/ 2147483647 h 436"/>
                        <a:gd name="T42" fmla="*/ 2147483647 w 816"/>
                        <a:gd name="T43" fmla="*/ 2147483647 h 436"/>
                        <a:gd name="T44" fmla="*/ 2147483647 w 816"/>
                        <a:gd name="T45" fmla="*/ 2147483647 h 436"/>
                        <a:gd name="T46" fmla="*/ 2147483647 w 816"/>
                        <a:gd name="T47" fmla="*/ 2147483647 h 436"/>
                        <a:gd name="T48" fmla="*/ 2147483647 w 816"/>
                        <a:gd name="T49" fmla="*/ 2147483647 h 436"/>
                        <a:gd name="T50" fmla="*/ 2147483647 w 816"/>
                        <a:gd name="T51" fmla="*/ 2147483647 h 436"/>
                        <a:gd name="T52" fmla="*/ 2147483647 w 816"/>
                        <a:gd name="T53" fmla="*/ 2147483647 h 436"/>
                        <a:gd name="T54" fmla="*/ 2147483647 w 816"/>
                        <a:gd name="T55" fmla="*/ 2147483647 h 436"/>
                        <a:gd name="T56" fmla="*/ 2147483647 w 816"/>
                        <a:gd name="T57" fmla="*/ 2147483647 h 436"/>
                        <a:gd name="T58" fmla="*/ 2147483647 w 816"/>
                        <a:gd name="T59" fmla="*/ 2147483647 h 436"/>
                        <a:gd name="T60" fmla="*/ 2147483647 w 816"/>
                        <a:gd name="T61" fmla="*/ 2147483647 h 436"/>
                        <a:gd name="T62" fmla="*/ 2147483647 w 816"/>
                        <a:gd name="T63" fmla="*/ 2147483647 h 436"/>
                        <a:gd name="T64" fmla="*/ 2147483647 w 816"/>
                        <a:gd name="T65" fmla="*/ 2147483647 h 436"/>
                        <a:gd name="T66" fmla="*/ 2147483647 w 816"/>
                        <a:gd name="T67" fmla="*/ 2147483647 h 436"/>
                        <a:gd name="T68" fmla="*/ 2147483647 w 816"/>
                        <a:gd name="T69" fmla="*/ 2147483647 h 436"/>
                        <a:gd name="T70" fmla="*/ 2147483647 w 816"/>
                        <a:gd name="T71" fmla="*/ 2147483647 h 436"/>
                        <a:gd name="T72" fmla="*/ 2147483647 w 816"/>
                        <a:gd name="T73" fmla="*/ 2147483647 h 436"/>
                        <a:gd name="T74" fmla="*/ 2147483647 w 816"/>
                        <a:gd name="T75" fmla="*/ 2147483647 h 436"/>
                        <a:gd name="T76" fmla="*/ 2147483647 w 816"/>
                        <a:gd name="T77" fmla="*/ 2147483647 h 436"/>
                        <a:gd name="T78" fmla="*/ 2147483647 w 816"/>
                        <a:gd name="T79" fmla="*/ 2147483647 h 436"/>
                        <a:gd name="T80" fmla="*/ 2147483647 w 816"/>
                        <a:gd name="T81" fmla="*/ 2147483647 h 436"/>
                        <a:gd name="T82" fmla="*/ 2147483647 w 816"/>
                        <a:gd name="T83" fmla="*/ 2147483647 h 436"/>
                        <a:gd name="T84" fmla="*/ 2147483647 w 816"/>
                        <a:gd name="T85" fmla="*/ 2147483647 h 436"/>
                        <a:gd name="T86" fmla="*/ 2147483647 w 816"/>
                        <a:gd name="T87" fmla="*/ 2147483647 h 436"/>
                        <a:gd name="T88" fmla="*/ 2147483647 w 816"/>
                        <a:gd name="T89" fmla="*/ 2147483647 h 436"/>
                        <a:gd name="T90" fmla="*/ 2147483647 w 816"/>
                        <a:gd name="T91" fmla="*/ 2147483647 h 436"/>
                        <a:gd name="T92" fmla="*/ 2147483647 w 816"/>
                        <a:gd name="T93" fmla="*/ 2147483647 h 436"/>
                        <a:gd name="T94" fmla="*/ 2147483647 w 816"/>
                        <a:gd name="T95" fmla="*/ 2147483647 h 436"/>
                        <a:gd name="T96" fmla="*/ 2147483647 w 816"/>
                        <a:gd name="T97" fmla="*/ 2147483647 h 436"/>
                        <a:gd name="T98" fmla="*/ 2147483647 w 816"/>
                        <a:gd name="T99" fmla="*/ 2147483647 h 436"/>
                        <a:gd name="T100" fmla="*/ 2147483647 w 816"/>
                        <a:gd name="T101" fmla="*/ 2147483647 h 436"/>
                        <a:gd name="T102" fmla="*/ 2147483647 w 816"/>
                        <a:gd name="T103" fmla="*/ 2147483647 h 436"/>
                        <a:gd name="T104" fmla="*/ 2147483647 w 816"/>
                        <a:gd name="T105" fmla="*/ 2147483647 h 436"/>
                        <a:gd name="T106" fmla="*/ 2147483647 w 816"/>
                        <a:gd name="T107" fmla="*/ 2147483647 h 436"/>
                        <a:gd name="T108" fmla="*/ 2147483647 w 816"/>
                        <a:gd name="T109" fmla="*/ 2147483647 h 436"/>
                        <a:gd name="T110" fmla="*/ 2147483647 w 816"/>
                        <a:gd name="T111" fmla="*/ 2147483647 h 436"/>
                        <a:gd name="T112" fmla="*/ 2147483647 w 816"/>
                        <a:gd name="T113" fmla="*/ 2147483647 h 436"/>
                        <a:gd name="T114" fmla="*/ 2147483647 w 816"/>
                        <a:gd name="T115" fmla="*/ 2147483647 h 436"/>
                        <a:gd name="T116" fmla="*/ 2147483647 w 816"/>
                        <a:gd name="T117" fmla="*/ 2147483647 h 436"/>
                        <a:gd name="T118" fmla="*/ 2147483647 w 816"/>
                        <a:gd name="T119" fmla="*/ 2147483647 h 436"/>
                        <a:gd name="T120" fmla="*/ 2147483647 w 816"/>
                        <a:gd name="T121" fmla="*/ 2147483647 h 436"/>
                        <a:gd name="T122" fmla="*/ 2147483647 w 816"/>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6"/>
                        <a:gd name="T188" fmla="*/ 816 w 816"/>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6">
                          <a:moveTo>
                            <a:pt x="407" y="0"/>
                          </a:moveTo>
                          <a:lnTo>
                            <a:pt x="386" y="0"/>
                          </a:lnTo>
                          <a:lnTo>
                            <a:pt x="367" y="2"/>
                          </a:lnTo>
                          <a:lnTo>
                            <a:pt x="346" y="2"/>
                          </a:lnTo>
                          <a:lnTo>
                            <a:pt x="325" y="4"/>
                          </a:lnTo>
                          <a:lnTo>
                            <a:pt x="305" y="7"/>
                          </a:lnTo>
                          <a:lnTo>
                            <a:pt x="286" y="11"/>
                          </a:lnTo>
                          <a:lnTo>
                            <a:pt x="267" y="13"/>
                          </a:lnTo>
                          <a:lnTo>
                            <a:pt x="250" y="17"/>
                          </a:lnTo>
                          <a:lnTo>
                            <a:pt x="231" y="22"/>
                          </a:lnTo>
                          <a:lnTo>
                            <a:pt x="196" y="32"/>
                          </a:lnTo>
                          <a:lnTo>
                            <a:pt x="163" y="45"/>
                          </a:lnTo>
                          <a:lnTo>
                            <a:pt x="148" y="50"/>
                          </a:lnTo>
                          <a:lnTo>
                            <a:pt x="119" y="63"/>
                          </a:lnTo>
                          <a:lnTo>
                            <a:pt x="106" y="71"/>
                          </a:lnTo>
                          <a:lnTo>
                            <a:pt x="92" y="80"/>
                          </a:lnTo>
                          <a:lnTo>
                            <a:pt x="81" y="88"/>
                          </a:lnTo>
                          <a:lnTo>
                            <a:pt x="69" y="97"/>
                          </a:lnTo>
                          <a:lnTo>
                            <a:pt x="58" y="104"/>
                          </a:lnTo>
                          <a:lnTo>
                            <a:pt x="48" y="114"/>
                          </a:lnTo>
                          <a:lnTo>
                            <a:pt x="31" y="134"/>
                          </a:lnTo>
                          <a:lnTo>
                            <a:pt x="23" y="144"/>
                          </a:lnTo>
                          <a:lnTo>
                            <a:pt x="21" y="149"/>
                          </a:lnTo>
                          <a:lnTo>
                            <a:pt x="18" y="155"/>
                          </a:lnTo>
                          <a:lnTo>
                            <a:pt x="12" y="164"/>
                          </a:lnTo>
                          <a:lnTo>
                            <a:pt x="10" y="170"/>
                          </a:lnTo>
                          <a:lnTo>
                            <a:pt x="8" y="175"/>
                          </a:lnTo>
                          <a:lnTo>
                            <a:pt x="4" y="185"/>
                          </a:lnTo>
                          <a:lnTo>
                            <a:pt x="2" y="192"/>
                          </a:lnTo>
                          <a:lnTo>
                            <a:pt x="0" y="196"/>
                          </a:lnTo>
                          <a:lnTo>
                            <a:pt x="0" y="201"/>
                          </a:lnTo>
                          <a:lnTo>
                            <a:pt x="0" y="207"/>
                          </a:lnTo>
                          <a:lnTo>
                            <a:pt x="0" y="213"/>
                          </a:lnTo>
                          <a:lnTo>
                            <a:pt x="0" y="226"/>
                          </a:lnTo>
                          <a:lnTo>
                            <a:pt x="0" y="229"/>
                          </a:lnTo>
                          <a:lnTo>
                            <a:pt x="0" y="235"/>
                          </a:lnTo>
                          <a:lnTo>
                            <a:pt x="0" y="241"/>
                          </a:lnTo>
                          <a:lnTo>
                            <a:pt x="2" y="246"/>
                          </a:lnTo>
                          <a:lnTo>
                            <a:pt x="4" y="252"/>
                          </a:lnTo>
                          <a:lnTo>
                            <a:pt x="8" y="263"/>
                          </a:lnTo>
                          <a:lnTo>
                            <a:pt x="10" y="269"/>
                          </a:lnTo>
                          <a:lnTo>
                            <a:pt x="12" y="272"/>
                          </a:lnTo>
                          <a:lnTo>
                            <a:pt x="16" y="280"/>
                          </a:lnTo>
                          <a:lnTo>
                            <a:pt x="18" y="283"/>
                          </a:lnTo>
                          <a:lnTo>
                            <a:pt x="21" y="289"/>
                          </a:lnTo>
                          <a:lnTo>
                            <a:pt x="23" y="295"/>
                          </a:lnTo>
                          <a:lnTo>
                            <a:pt x="31" y="304"/>
                          </a:lnTo>
                          <a:lnTo>
                            <a:pt x="39" y="313"/>
                          </a:lnTo>
                          <a:lnTo>
                            <a:pt x="48" y="323"/>
                          </a:lnTo>
                          <a:lnTo>
                            <a:pt x="58" y="332"/>
                          </a:lnTo>
                          <a:lnTo>
                            <a:pt x="69" y="341"/>
                          </a:lnTo>
                          <a:lnTo>
                            <a:pt x="92" y="358"/>
                          </a:lnTo>
                          <a:lnTo>
                            <a:pt x="106" y="365"/>
                          </a:lnTo>
                          <a:lnTo>
                            <a:pt x="119" y="373"/>
                          </a:lnTo>
                          <a:lnTo>
                            <a:pt x="148" y="388"/>
                          </a:lnTo>
                          <a:lnTo>
                            <a:pt x="163" y="393"/>
                          </a:lnTo>
                          <a:lnTo>
                            <a:pt x="196" y="405"/>
                          </a:lnTo>
                          <a:lnTo>
                            <a:pt x="231" y="416"/>
                          </a:lnTo>
                          <a:lnTo>
                            <a:pt x="250" y="420"/>
                          </a:lnTo>
                          <a:lnTo>
                            <a:pt x="267" y="423"/>
                          </a:lnTo>
                          <a:lnTo>
                            <a:pt x="286" y="427"/>
                          </a:lnTo>
                          <a:lnTo>
                            <a:pt x="305" y="429"/>
                          </a:lnTo>
                          <a:lnTo>
                            <a:pt x="325" y="433"/>
                          </a:lnTo>
                          <a:lnTo>
                            <a:pt x="346" y="434"/>
                          </a:lnTo>
                          <a:lnTo>
                            <a:pt x="367" y="436"/>
                          </a:lnTo>
                          <a:lnTo>
                            <a:pt x="386" y="436"/>
                          </a:lnTo>
                          <a:lnTo>
                            <a:pt x="428" y="436"/>
                          </a:lnTo>
                          <a:lnTo>
                            <a:pt x="471" y="434"/>
                          </a:lnTo>
                          <a:lnTo>
                            <a:pt x="490" y="433"/>
                          </a:lnTo>
                          <a:lnTo>
                            <a:pt x="511" y="429"/>
                          </a:lnTo>
                          <a:lnTo>
                            <a:pt x="549" y="423"/>
                          </a:lnTo>
                          <a:lnTo>
                            <a:pt x="584" y="416"/>
                          </a:lnTo>
                          <a:lnTo>
                            <a:pt x="603" y="410"/>
                          </a:lnTo>
                          <a:lnTo>
                            <a:pt x="620" y="405"/>
                          </a:lnTo>
                          <a:lnTo>
                            <a:pt x="636" y="399"/>
                          </a:lnTo>
                          <a:lnTo>
                            <a:pt x="668" y="388"/>
                          </a:lnTo>
                          <a:lnTo>
                            <a:pt x="684" y="380"/>
                          </a:lnTo>
                          <a:lnTo>
                            <a:pt x="710" y="365"/>
                          </a:lnTo>
                          <a:lnTo>
                            <a:pt x="735" y="349"/>
                          </a:lnTo>
                          <a:lnTo>
                            <a:pt x="747" y="341"/>
                          </a:lnTo>
                          <a:lnTo>
                            <a:pt x="756" y="332"/>
                          </a:lnTo>
                          <a:lnTo>
                            <a:pt x="768" y="323"/>
                          </a:lnTo>
                          <a:lnTo>
                            <a:pt x="776" y="313"/>
                          </a:lnTo>
                          <a:lnTo>
                            <a:pt x="783" y="304"/>
                          </a:lnTo>
                          <a:lnTo>
                            <a:pt x="791" y="295"/>
                          </a:lnTo>
                          <a:lnTo>
                            <a:pt x="795" y="289"/>
                          </a:lnTo>
                          <a:lnTo>
                            <a:pt x="799" y="283"/>
                          </a:lnTo>
                          <a:lnTo>
                            <a:pt x="801" y="280"/>
                          </a:lnTo>
                          <a:lnTo>
                            <a:pt x="802" y="272"/>
                          </a:lnTo>
                          <a:lnTo>
                            <a:pt x="806" y="269"/>
                          </a:lnTo>
                          <a:lnTo>
                            <a:pt x="812" y="252"/>
                          </a:lnTo>
                          <a:lnTo>
                            <a:pt x="812" y="246"/>
                          </a:lnTo>
                          <a:lnTo>
                            <a:pt x="814" y="241"/>
                          </a:lnTo>
                          <a:lnTo>
                            <a:pt x="816" y="235"/>
                          </a:lnTo>
                          <a:lnTo>
                            <a:pt x="816" y="229"/>
                          </a:lnTo>
                          <a:lnTo>
                            <a:pt x="816" y="226"/>
                          </a:lnTo>
                          <a:lnTo>
                            <a:pt x="816" y="213"/>
                          </a:lnTo>
                          <a:lnTo>
                            <a:pt x="816" y="207"/>
                          </a:lnTo>
                          <a:lnTo>
                            <a:pt x="816" y="201"/>
                          </a:lnTo>
                          <a:lnTo>
                            <a:pt x="814" y="196"/>
                          </a:lnTo>
                          <a:lnTo>
                            <a:pt x="812" y="192"/>
                          </a:lnTo>
                          <a:lnTo>
                            <a:pt x="812" y="185"/>
                          </a:lnTo>
                          <a:lnTo>
                            <a:pt x="808" y="175"/>
                          </a:lnTo>
                          <a:lnTo>
                            <a:pt x="806" y="170"/>
                          </a:lnTo>
                          <a:lnTo>
                            <a:pt x="799" y="155"/>
                          </a:lnTo>
                          <a:lnTo>
                            <a:pt x="795" y="149"/>
                          </a:lnTo>
                          <a:lnTo>
                            <a:pt x="791" y="144"/>
                          </a:lnTo>
                          <a:lnTo>
                            <a:pt x="783" y="134"/>
                          </a:lnTo>
                          <a:lnTo>
                            <a:pt x="768" y="114"/>
                          </a:lnTo>
                          <a:lnTo>
                            <a:pt x="756" y="104"/>
                          </a:lnTo>
                          <a:lnTo>
                            <a:pt x="747" y="97"/>
                          </a:lnTo>
                          <a:lnTo>
                            <a:pt x="735" y="88"/>
                          </a:lnTo>
                          <a:lnTo>
                            <a:pt x="710" y="71"/>
                          </a:lnTo>
                          <a:lnTo>
                            <a:pt x="684" y="58"/>
                          </a:lnTo>
                          <a:lnTo>
                            <a:pt x="668" y="50"/>
                          </a:lnTo>
                          <a:lnTo>
                            <a:pt x="636" y="37"/>
                          </a:lnTo>
                          <a:lnTo>
                            <a:pt x="620" y="32"/>
                          </a:lnTo>
                          <a:lnTo>
                            <a:pt x="603" y="26"/>
                          </a:lnTo>
                          <a:lnTo>
                            <a:pt x="584" y="22"/>
                          </a:lnTo>
                          <a:lnTo>
                            <a:pt x="549" y="13"/>
                          </a:lnTo>
                          <a:lnTo>
                            <a:pt x="511" y="7"/>
                          </a:lnTo>
                          <a:lnTo>
                            <a:pt x="490" y="4"/>
                          </a:lnTo>
                          <a:lnTo>
                            <a:pt x="471" y="2"/>
                          </a:lnTo>
                          <a:lnTo>
                            <a:pt x="428" y="0"/>
                          </a:lnTo>
                          <a:lnTo>
                            <a:pt x="407" y="0"/>
                          </a:lnTo>
                          <a:close/>
                        </a:path>
                      </a:pathLst>
                    </a:custGeom>
                    <a:solidFill>
                      <a:srgbClr val="00AF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9" name="Freeform 40"/>
                    <p:cNvSpPr/>
                    <p:nvPr/>
                  </p:nvSpPr>
                  <p:spPr bwMode="auto">
                    <a:xfrm>
                      <a:off x="425450" y="5208364"/>
                      <a:ext cx="646113" cy="346075"/>
                    </a:xfrm>
                    <a:custGeom>
                      <a:avLst/>
                      <a:gdLst>
                        <a:gd name="T0" fmla="*/ 2147483647 w 816"/>
                        <a:gd name="T1" fmla="*/ 0 h 437"/>
                        <a:gd name="T2" fmla="*/ 2147483647 w 816"/>
                        <a:gd name="T3" fmla="*/ 2147483647 h 437"/>
                        <a:gd name="T4" fmla="*/ 2147483647 w 816"/>
                        <a:gd name="T5" fmla="*/ 2147483647 h 437"/>
                        <a:gd name="T6" fmla="*/ 2147483647 w 816"/>
                        <a:gd name="T7" fmla="*/ 2147483647 h 437"/>
                        <a:gd name="T8" fmla="*/ 2147483647 w 816"/>
                        <a:gd name="T9" fmla="*/ 2147483647 h 437"/>
                        <a:gd name="T10" fmla="*/ 2147483647 w 816"/>
                        <a:gd name="T11" fmla="*/ 2147483647 h 437"/>
                        <a:gd name="T12" fmla="*/ 2147483647 w 816"/>
                        <a:gd name="T13" fmla="*/ 2147483647 h 437"/>
                        <a:gd name="T14" fmla="*/ 2147483647 w 816"/>
                        <a:gd name="T15" fmla="*/ 2147483647 h 437"/>
                        <a:gd name="T16" fmla="*/ 2147483647 w 816"/>
                        <a:gd name="T17" fmla="*/ 2147483647 h 437"/>
                        <a:gd name="T18" fmla="*/ 2147483647 w 816"/>
                        <a:gd name="T19" fmla="*/ 2147483647 h 437"/>
                        <a:gd name="T20" fmla="*/ 2147483647 w 816"/>
                        <a:gd name="T21" fmla="*/ 2147483647 h 437"/>
                        <a:gd name="T22" fmla="*/ 2147483647 w 816"/>
                        <a:gd name="T23" fmla="*/ 2147483647 h 437"/>
                        <a:gd name="T24" fmla="*/ 2147483647 w 816"/>
                        <a:gd name="T25" fmla="*/ 2147483647 h 437"/>
                        <a:gd name="T26" fmla="*/ 2147483647 w 816"/>
                        <a:gd name="T27" fmla="*/ 2147483647 h 437"/>
                        <a:gd name="T28" fmla="*/ 0 w 816"/>
                        <a:gd name="T29" fmla="*/ 2147483647 h 437"/>
                        <a:gd name="T30" fmla="*/ 0 w 816"/>
                        <a:gd name="T31" fmla="*/ 2147483647 h 437"/>
                        <a:gd name="T32" fmla="*/ 0 w 816"/>
                        <a:gd name="T33" fmla="*/ 2147483647 h 437"/>
                        <a:gd name="T34" fmla="*/ 0 w 816"/>
                        <a:gd name="T35" fmla="*/ 2147483647 h 437"/>
                        <a:gd name="T36" fmla="*/ 2147483647 w 816"/>
                        <a:gd name="T37" fmla="*/ 2147483647 h 437"/>
                        <a:gd name="T38" fmla="*/ 2147483647 w 816"/>
                        <a:gd name="T39" fmla="*/ 2147483647 h 437"/>
                        <a:gd name="T40" fmla="*/ 2147483647 w 816"/>
                        <a:gd name="T41" fmla="*/ 2147483647 h 437"/>
                        <a:gd name="T42" fmla="*/ 2147483647 w 816"/>
                        <a:gd name="T43" fmla="*/ 2147483647 h 437"/>
                        <a:gd name="T44" fmla="*/ 2147483647 w 816"/>
                        <a:gd name="T45" fmla="*/ 2147483647 h 437"/>
                        <a:gd name="T46" fmla="*/ 2147483647 w 816"/>
                        <a:gd name="T47" fmla="*/ 2147483647 h 437"/>
                        <a:gd name="T48" fmla="*/ 2147483647 w 816"/>
                        <a:gd name="T49" fmla="*/ 2147483647 h 437"/>
                        <a:gd name="T50" fmla="*/ 2147483647 w 816"/>
                        <a:gd name="T51" fmla="*/ 2147483647 h 437"/>
                        <a:gd name="T52" fmla="*/ 2147483647 w 816"/>
                        <a:gd name="T53" fmla="*/ 2147483647 h 437"/>
                        <a:gd name="T54" fmla="*/ 2147483647 w 816"/>
                        <a:gd name="T55" fmla="*/ 2147483647 h 437"/>
                        <a:gd name="T56" fmla="*/ 2147483647 w 816"/>
                        <a:gd name="T57" fmla="*/ 2147483647 h 437"/>
                        <a:gd name="T58" fmla="*/ 2147483647 w 816"/>
                        <a:gd name="T59" fmla="*/ 2147483647 h 437"/>
                        <a:gd name="T60" fmla="*/ 2147483647 w 816"/>
                        <a:gd name="T61" fmla="*/ 2147483647 h 437"/>
                        <a:gd name="T62" fmla="*/ 2147483647 w 816"/>
                        <a:gd name="T63" fmla="*/ 2147483647 h 437"/>
                        <a:gd name="T64" fmla="*/ 2147483647 w 816"/>
                        <a:gd name="T65" fmla="*/ 2147483647 h 437"/>
                        <a:gd name="T66" fmla="*/ 2147483647 w 816"/>
                        <a:gd name="T67" fmla="*/ 2147483647 h 437"/>
                        <a:gd name="T68" fmla="*/ 2147483647 w 816"/>
                        <a:gd name="T69" fmla="*/ 2147483647 h 437"/>
                        <a:gd name="T70" fmla="*/ 2147483647 w 816"/>
                        <a:gd name="T71" fmla="*/ 2147483647 h 437"/>
                        <a:gd name="T72" fmla="*/ 2147483647 w 816"/>
                        <a:gd name="T73" fmla="*/ 2147483647 h 437"/>
                        <a:gd name="T74" fmla="*/ 2147483647 w 816"/>
                        <a:gd name="T75" fmla="*/ 2147483647 h 437"/>
                        <a:gd name="T76" fmla="*/ 2147483647 w 816"/>
                        <a:gd name="T77" fmla="*/ 2147483647 h 437"/>
                        <a:gd name="T78" fmla="*/ 2147483647 w 816"/>
                        <a:gd name="T79" fmla="*/ 2147483647 h 437"/>
                        <a:gd name="T80" fmla="*/ 2147483647 w 816"/>
                        <a:gd name="T81" fmla="*/ 2147483647 h 437"/>
                        <a:gd name="T82" fmla="*/ 2147483647 w 816"/>
                        <a:gd name="T83" fmla="*/ 2147483647 h 437"/>
                        <a:gd name="T84" fmla="*/ 2147483647 w 816"/>
                        <a:gd name="T85" fmla="*/ 2147483647 h 437"/>
                        <a:gd name="T86" fmla="*/ 2147483647 w 816"/>
                        <a:gd name="T87" fmla="*/ 2147483647 h 437"/>
                        <a:gd name="T88" fmla="*/ 2147483647 w 816"/>
                        <a:gd name="T89" fmla="*/ 2147483647 h 437"/>
                        <a:gd name="T90" fmla="*/ 2147483647 w 816"/>
                        <a:gd name="T91" fmla="*/ 2147483647 h 437"/>
                        <a:gd name="T92" fmla="*/ 2147483647 w 816"/>
                        <a:gd name="T93" fmla="*/ 2147483647 h 437"/>
                        <a:gd name="T94" fmla="*/ 2147483647 w 816"/>
                        <a:gd name="T95" fmla="*/ 2147483647 h 437"/>
                        <a:gd name="T96" fmla="*/ 2147483647 w 816"/>
                        <a:gd name="T97" fmla="*/ 2147483647 h 437"/>
                        <a:gd name="T98" fmla="*/ 2147483647 w 816"/>
                        <a:gd name="T99" fmla="*/ 2147483647 h 437"/>
                        <a:gd name="T100" fmla="*/ 2147483647 w 816"/>
                        <a:gd name="T101" fmla="*/ 2147483647 h 437"/>
                        <a:gd name="T102" fmla="*/ 2147483647 w 816"/>
                        <a:gd name="T103" fmla="*/ 2147483647 h 437"/>
                        <a:gd name="T104" fmla="*/ 2147483647 w 816"/>
                        <a:gd name="T105" fmla="*/ 2147483647 h 437"/>
                        <a:gd name="T106" fmla="*/ 2147483647 w 816"/>
                        <a:gd name="T107" fmla="*/ 2147483647 h 437"/>
                        <a:gd name="T108" fmla="*/ 2147483647 w 816"/>
                        <a:gd name="T109" fmla="*/ 2147483647 h 437"/>
                        <a:gd name="T110" fmla="*/ 2147483647 w 816"/>
                        <a:gd name="T111" fmla="*/ 2147483647 h 437"/>
                        <a:gd name="T112" fmla="*/ 2147483647 w 816"/>
                        <a:gd name="T113" fmla="*/ 2147483647 h 437"/>
                        <a:gd name="T114" fmla="*/ 2147483647 w 816"/>
                        <a:gd name="T115" fmla="*/ 2147483647 h 437"/>
                        <a:gd name="T116" fmla="*/ 2147483647 w 816"/>
                        <a:gd name="T117" fmla="*/ 2147483647 h 437"/>
                        <a:gd name="T118" fmla="*/ 2147483647 w 816"/>
                        <a:gd name="T119" fmla="*/ 2147483647 h 437"/>
                        <a:gd name="T120" fmla="*/ 2147483647 w 816"/>
                        <a:gd name="T121" fmla="*/ 2147483647 h 437"/>
                        <a:gd name="T122" fmla="*/ 2147483647 w 816"/>
                        <a:gd name="T123" fmla="*/ 0 h 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7"/>
                        <a:gd name="T188" fmla="*/ 816 w 816"/>
                        <a:gd name="T189" fmla="*/ 437 h 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7">
                          <a:moveTo>
                            <a:pt x="407" y="0"/>
                          </a:moveTo>
                          <a:lnTo>
                            <a:pt x="386" y="0"/>
                          </a:lnTo>
                          <a:lnTo>
                            <a:pt x="367" y="0"/>
                          </a:lnTo>
                          <a:lnTo>
                            <a:pt x="346" y="2"/>
                          </a:lnTo>
                          <a:lnTo>
                            <a:pt x="325" y="4"/>
                          </a:lnTo>
                          <a:lnTo>
                            <a:pt x="305" y="6"/>
                          </a:lnTo>
                          <a:lnTo>
                            <a:pt x="286" y="9"/>
                          </a:lnTo>
                          <a:lnTo>
                            <a:pt x="267" y="13"/>
                          </a:lnTo>
                          <a:lnTo>
                            <a:pt x="250" y="17"/>
                          </a:lnTo>
                          <a:lnTo>
                            <a:pt x="231" y="21"/>
                          </a:lnTo>
                          <a:lnTo>
                            <a:pt x="196" y="30"/>
                          </a:lnTo>
                          <a:lnTo>
                            <a:pt x="163" y="43"/>
                          </a:lnTo>
                          <a:lnTo>
                            <a:pt x="148" y="49"/>
                          </a:lnTo>
                          <a:lnTo>
                            <a:pt x="119" y="64"/>
                          </a:lnTo>
                          <a:lnTo>
                            <a:pt x="106" y="71"/>
                          </a:lnTo>
                          <a:lnTo>
                            <a:pt x="92" y="78"/>
                          </a:lnTo>
                          <a:lnTo>
                            <a:pt x="81" y="86"/>
                          </a:lnTo>
                          <a:lnTo>
                            <a:pt x="69" y="95"/>
                          </a:lnTo>
                          <a:lnTo>
                            <a:pt x="58" y="105"/>
                          </a:lnTo>
                          <a:lnTo>
                            <a:pt x="48" y="114"/>
                          </a:lnTo>
                          <a:lnTo>
                            <a:pt x="31" y="133"/>
                          </a:lnTo>
                          <a:lnTo>
                            <a:pt x="23" y="142"/>
                          </a:lnTo>
                          <a:lnTo>
                            <a:pt x="21" y="147"/>
                          </a:lnTo>
                          <a:lnTo>
                            <a:pt x="18" y="153"/>
                          </a:lnTo>
                          <a:lnTo>
                            <a:pt x="12" y="162"/>
                          </a:lnTo>
                          <a:lnTo>
                            <a:pt x="10" y="168"/>
                          </a:lnTo>
                          <a:lnTo>
                            <a:pt x="8" y="174"/>
                          </a:lnTo>
                          <a:lnTo>
                            <a:pt x="4" y="185"/>
                          </a:lnTo>
                          <a:lnTo>
                            <a:pt x="2" y="190"/>
                          </a:lnTo>
                          <a:lnTo>
                            <a:pt x="0" y="196"/>
                          </a:lnTo>
                          <a:lnTo>
                            <a:pt x="0" y="202"/>
                          </a:lnTo>
                          <a:lnTo>
                            <a:pt x="0" y="207"/>
                          </a:lnTo>
                          <a:lnTo>
                            <a:pt x="0" y="213"/>
                          </a:lnTo>
                          <a:lnTo>
                            <a:pt x="0" y="224"/>
                          </a:lnTo>
                          <a:lnTo>
                            <a:pt x="0" y="230"/>
                          </a:lnTo>
                          <a:lnTo>
                            <a:pt x="0" y="235"/>
                          </a:lnTo>
                          <a:lnTo>
                            <a:pt x="0" y="241"/>
                          </a:lnTo>
                          <a:lnTo>
                            <a:pt x="2" y="246"/>
                          </a:lnTo>
                          <a:lnTo>
                            <a:pt x="4" y="252"/>
                          </a:lnTo>
                          <a:lnTo>
                            <a:pt x="8" y="261"/>
                          </a:lnTo>
                          <a:lnTo>
                            <a:pt x="10" y="267"/>
                          </a:lnTo>
                          <a:lnTo>
                            <a:pt x="12" y="272"/>
                          </a:lnTo>
                          <a:lnTo>
                            <a:pt x="16" y="278"/>
                          </a:lnTo>
                          <a:lnTo>
                            <a:pt x="18" y="284"/>
                          </a:lnTo>
                          <a:lnTo>
                            <a:pt x="21" y="289"/>
                          </a:lnTo>
                          <a:lnTo>
                            <a:pt x="23" y="293"/>
                          </a:lnTo>
                          <a:lnTo>
                            <a:pt x="31" y="302"/>
                          </a:lnTo>
                          <a:lnTo>
                            <a:pt x="39" y="313"/>
                          </a:lnTo>
                          <a:lnTo>
                            <a:pt x="48" y="323"/>
                          </a:lnTo>
                          <a:lnTo>
                            <a:pt x="58" y="330"/>
                          </a:lnTo>
                          <a:lnTo>
                            <a:pt x="69" y="340"/>
                          </a:lnTo>
                          <a:lnTo>
                            <a:pt x="92" y="356"/>
                          </a:lnTo>
                          <a:lnTo>
                            <a:pt x="106" y="366"/>
                          </a:lnTo>
                          <a:lnTo>
                            <a:pt x="119" y="371"/>
                          </a:lnTo>
                          <a:lnTo>
                            <a:pt x="148" y="386"/>
                          </a:lnTo>
                          <a:lnTo>
                            <a:pt x="163" y="392"/>
                          </a:lnTo>
                          <a:lnTo>
                            <a:pt x="196" y="405"/>
                          </a:lnTo>
                          <a:lnTo>
                            <a:pt x="231" y="414"/>
                          </a:lnTo>
                          <a:lnTo>
                            <a:pt x="250" y="418"/>
                          </a:lnTo>
                          <a:lnTo>
                            <a:pt x="267" y="423"/>
                          </a:lnTo>
                          <a:lnTo>
                            <a:pt x="286" y="425"/>
                          </a:lnTo>
                          <a:lnTo>
                            <a:pt x="305" y="429"/>
                          </a:lnTo>
                          <a:lnTo>
                            <a:pt x="325" y="433"/>
                          </a:lnTo>
                          <a:lnTo>
                            <a:pt x="346" y="435"/>
                          </a:lnTo>
                          <a:lnTo>
                            <a:pt x="367" y="435"/>
                          </a:lnTo>
                          <a:lnTo>
                            <a:pt x="386" y="437"/>
                          </a:lnTo>
                          <a:lnTo>
                            <a:pt x="428" y="437"/>
                          </a:lnTo>
                          <a:lnTo>
                            <a:pt x="471" y="435"/>
                          </a:lnTo>
                          <a:lnTo>
                            <a:pt x="490" y="433"/>
                          </a:lnTo>
                          <a:lnTo>
                            <a:pt x="511" y="429"/>
                          </a:lnTo>
                          <a:lnTo>
                            <a:pt x="549" y="423"/>
                          </a:lnTo>
                          <a:lnTo>
                            <a:pt x="584" y="414"/>
                          </a:lnTo>
                          <a:lnTo>
                            <a:pt x="603" y="410"/>
                          </a:lnTo>
                          <a:lnTo>
                            <a:pt x="620" y="405"/>
                          </a:lnTo>
                          <a:lnTo>
                            <a:pt x="636" y="399"/>
                          </a:lnTo>
                          <a:lnTo>
                            <a:pt x="668" y="386"/>
                          </a:lnTo>
                          <a:lnTo>
                            <a:pt x="684" y="379"/>
                          </a:lnTo>
                          <a:lnTo>
                            <a:pt x="710" y="366"/>
                          </a:lnTo>
                          <a:lnTo>
                            <a:pt x="735" y="349"/>
                          </a:lnTo>
                          <a:lnTo>
                            <a:pt x="747" y="340"/>
                          </a:lnTo>
                          <a:lnTo>
                            <a:pt x="756" y="330"/>
                          </a:lnTo>
                          <a:lnTo>
                            <a:pt x="768" y="323"/>
                          </a:lnTo>
                          <a:lnTo>
                            <a:pt x="776" y="313"/>
                          </a:lnTo>
                          <a:lnTo>
                            <a:pt x="783" y="302"/>
                          </a:lnTo>
                          <a:lnTo>
                            <a:pt x="791" y="293"/>
                          </a:lnTo>
                          <a:lnTo>
                            <a:pt x="795" y="289"/>
                          </a:lnTo>
                          <a:lnTo>
                            <a:pt x="799" y="284"/>
                          </a:lnTo>
                          <a:lnTo>
                            <a:pt x="801" y="278"/>
                          </a:lnTo>
                          <a:lnTo>
                            <a:pt x="802" y="272"/>
                          </a:lnTo>
                          <a:lnTo>
                            <a:pt x="806" y="267"/>
                          </a:lnTo>
                          <a:lnTo>
                            <a:pt x="812" y="252"/>
                          </a:lnTo>
                          <a:lnTo>
                            <a:pt x="812" y="246"/>
                          </a:lnTo>
                          <a:lnTo>
                            <a:pt x="814" y="241"/>
                          </a:lnTo>
                          <a:lnTo>
                            <a:pt x="816" y="235"/>
                          </a:lnTo>
                          <a:lnTo>
                            <a:pt x="816" y="230"/>
                          </a:lnTo>
                          <a:lnTo>
                            <a:pt x="816" y="224"/>
                          </a:lnTo>
                          <a:lnTo>
                            <a:pt x="816" y="213"/>
                          </a:lnTo>
                          <a:lnTo>
                            <a:pt x="816" y="207"/>
                          </a:lnTo>
                          <a:lnTo>
                            <a:pt x="816" y="202"/>
                          </a:lnTo>
                          <a:lnTo>
                            <a:pt x="814" y="196"/>
                          </a:lnTo>
                          <a:lnTo>
                            <a:pt x="812" y="190"/>
                          </a:lnTo>
                          <a:lnTo>
                            <a:pt x="812" y="185"/>
                          </a:lnTo>
                          <a:lnTo>
                            <a:pt x="808" y="174"/>
                          </a:lnTo>
                          <a:lnTo>
                            <a:pt x="806" y="168"/>
                          </a:lnTo>
                          <a:lnTo>
                            <a:pt x="799" y="153"/>
                          </a:lnTo>
                          <a:lnTo>
                            <a:pt x="795" y="147"/>
                          </a:lnTo>
                          <a:lnTo>
                            <a:pt x="791" y="142"/>
                          </a:lnTo>
                          <a:lnTo>
                            <a:pt x="783" y="133"/>
                          </a:lnTo>
                          <a:lnTo>
                            <a:pt x="768" y="114"/>
                          </a:lnTo>
                          <a:lnTo>
                            <a:pt x="756" y="105"/>
                          </a:lnTo>
                          <a:lnTo>
                            <a:pt x="747" y="95"/>
                          </a:lnTo>
                          <a:lnTo>
                            <a:pt x="735" y="86"/>
                          </a:lnTo>
                          <a:lnTo>
                            <a:pt x="710" y="71"/>
                          </a:lnTo>
                          <a:lnTo>
                            <a:pt x="684" y="56"/>
                          </a:lnTo>
                          <a:lnTo>
                            <a:pt x="668" y="49"/>
                          </a:lnTo>
                          <a:lnTo>
                            <a:pt x="636" y="37"/>
                          </a:lnTo>
                          <a:lnTo>
                            <a:pt x="620" y="30"/>
                          </a:lnTo>
                          <a:lnTo>
                            <a:pt x="603" y="26"/>
                          </a:lnTo>
                          <a:lnTo>
                            <a:pt x="584" y="21"/>
                          </a:lnTo>
                          <a:lnTo>
                            <a:pt x="549" y="13"/>
                          </a:lnTo>
                          <a:lnTo>
                            <a:pt x="511" y="6"/>
                          </a:lnTo>
                          <a:lnTo>
                            <a:pt x="490" y="4"/>
                          </a:lnTo>
                          <a:lnTo>
                            <a:pt x="471" y="2"/>
                          </a:lnTo>
                          <a:lnTo>
                            <a:pt x="428" y="0"/>
                          </a:lnTo>
                          <a:lnTo>
                            <a:pt x="407" y="0"/>
                          </a:lnTo>
                          <a:close/>
                        </a:path>
                      </a:pathLst>
                    </a:custGeom>
                    <a:solidFill>
                      <a:srgbClr val="7575A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0" name="Freeform 41"/>
                    <p:cNvSpPr/>
                    <p:nvPr/>
                  </p:nvSpPr>
                  <p:spPr bwMode="auto">
                    <a:xfrm>
                      <a:off x="425450" y="5168677"/>
                      <a:ext cx="646113" cy="347663"/>
                    </a:xfrm>
                    <a:custGeom>
                      <a:avLst/>
                      <a:gdLst>
                        <a:gd name="T0" fmla="*/ 2147483647 w 816"/>
                        <a:gd name="T1" fmla="*/ 0 h 438"/>
                        <a:gd name="T2" fmla="*/ 2147483647 w 816"/>
                        <a:gd name="T3" fmla="*/ 2147483647 h 438"/>
                        <a:gd name="T4" fmla="*/ 2147483647 w 816"/>
                        <a:gd name="T5" fmla="*/ 2147483647 h 438"/>
                        <a:gd name="T6" fmla="*/ 2147483647 w 816"/>
                        <a:gd name="T7" fmla="*/ 2147483647 h 438"/>
                        <a:gd name="T8" fmla="*/ 2147483647 w 816"/>
                        <a:gd name="T9" fmla="*/ 2147483647 h 438"/>
                        <a:gd name="T10" fmla="*/ 2147483647 w 816"/>
                        <a:gd name="T11" fmla="*/ 2147483647 h 438"/>
                        <a:gd name="T12" fmla="*/ 2147483647 w 816"/>
                        <a:gd name="T13" fmla="*/ 2147483647 h 438"/>
                        <a:gd name="T14" fmla="*/ 2147483647 w 816"/>
                        <a:gd name="T15" fmla="*/ 2147483647 h 438"/>
                        <a:gd name="T16" fmla="*/ 2147483647 w 816"/>
                        <a:gd name="T17" fmla="*/ 2147483647 h 438"/>
                        <a:gd name="T18" fmla="*/ 2147483647 w 816"/>
                        <a:gd name="T19" fmla="*/ 2147483647 h 438"/>
                        <a:gd name="T20" fmla="*/ 2147483647 w 816"/>
                        <a:gd name="T21" fmla="*/ 2147483647 h 438"/>
                        <a:gd name="T22" fmla="*/ 2147483647 w 816"/>
                        <a:gd name="T23" fmla="*/ 2147483647 h 438"/>
                        <a:gd name="T24" fmla="*/ 2147483647 w 816"/>
                        <a:gd name="T25" fmla="*/ 2147483647 h 438"/>
                        <a:gd name="T26" fmla="*/ 2147483647 w 816"/>
                        <a:gd name="T27" fmla="*/ 2147483647 h 438"/>
                        <a:gd name="T28" fmla="*/ 0 w 816"/>
                        <a:gd name="T29" fmla="*/ 2147483647 h 438"/>
                        <a:gd name="T30" fmla="*/ 0 w 816"/>
                        <a:gd name="T31" fmla="*/ 2147483647 h 438"/>
                        <a:gd name="T32" fmla="*/ 0 w 816"/>
                        <a:gd name="T33" fmla="*/ 2147483647 h 438"/>
                        <a:gd name="T34" fmla="*/ 0 w 816"/>
                        <a:gd name="T35" fmla="*/ 2147483647 h 438"/>
                        <a:gd name="T36" fmla="*/ 2147483647 w 816"/>
                        <a:gd name="T37" fmla="*/ 2147483647 h 438"/>
                        <a:gd name="T38" fmla="*/ 2147483647 w 816"/>
                        <a:gd name="T39" fmla="*/ 2147483647 h 438"/>
                        <a:gd name="T40" fmla="*/ 2147483647 w 816"/>
                        <a:gd name="T41" fmla="*/ 2147483647 h 438"/>
                        <a:gd name="T42" fmla="*/ 2147483647 w 816"/>
                        <a:gd name="T43" fmla="*/ 2147483647 h 438"/>
                        <a:gd name="T44" fmla="*/ 2147483647 w 816"/>
                        <a:gd name="T45" fmla="*/ 2147483647 h 438"/>
                        <a:gd name="T46" fmla="*/ 2147483647 w 816"/>
                        <a:gd name="T47" fmla="*/ 2147483647 h 438"/>
                        <a:gd name="T48" fmla="*/ 2147483647 w 816"/>
                        <a:gd name="T49" fmla="*/ 2147483647 h 438"/>
                        <a:gd name="T50" fmla="*/ 2147483647 w 816"/>
                        <a:gd name="T51" fmla="*/ 2147483647 h 438"/>
                        <a:gd name="T52" fmla="*/ 2147483647 w 816"/>
                        <a:gd name="T53" fmla="*/ 2147483647 h 438"/>
                        <a:gd name="T54" fmla="*/ 2147483647 w 816"/>
                        <a:gd name="T55" fmla="*/ 2147483647 h 438"/>
                        <a:gd name="T56" fmla="*/ 2147483647 w 816"/>
                        <a:gd name="T57" fmla="*/ 2147483647 h 438"/>
                        <a:gd name="T58" fmla="*/ 2147483647 w 816"/>
                        <a:gd name="T59" fmla="*/ 2147483647 h 438"/>
                        <a:gd name="T60" fmla="*/ 2147483647 w 816"/>
                        <a:gd name="T61" fmla="*/ 2147483647 h 438"/>
                        <a:gd name="T62" fmla="*/ 2147483647 w 816"/>
                        <a:gd name="T63" fmla="*/ 2147483647 h 438"/>
                        <a:gd name="T64" fmla="*/ 2147483647 w 816"/>
                        <a:gd name="T65" fmla="*/ 2147483647 h 438"/>
                        <a:gd name="T66" fmla="*/ 2147483647 w 816"/>
                        <a:gd name="T67" fmla="*/ 2147483647 h 438"/>
                        <a:gd name="T68" fmla="*/ 2147483647 w 816"/>
                        <a:gd name="T69" fmla="*/ 2147483647 h 438"/>
                        <a:gd name="T70" fmla="*/ 2147483647 w 816"/>
                        <a:gd name="T71" fmla="*/ 2147483647 h 438"/>
                        <a:gd name="T72" fmla="*/ 2147483647 w 816"/>
                        <a:gd name="T73" fmla="*/ 2147483647 h 438"/>
                        <a:gd name="T74" fmla="*/ 2147483647 w 816"/>
                        <a:gd name="T75" fmla="*/ 2147483647 h 438"/>
                        <a:gd name="T76" fmla="*/ 2147483647 w 816"/>
                        <a:gd name="T77" fmla="*/ 2147483647 h 438"/>
                        <a:gd name="T78" fmla="*/ 2147483647 w 816"/>
                        <a:gd name="T79" fmla="*/ 2147483647 h 438"/>
                        <a:gd name="T80" fmla="*/ 2147483647 w 816"/>
                        <a:gd name="T81" fmla="*/ 2147483647 h 438"/>
                        <a:gd name="T82" fmla="*/ 2147483647 w 816"/>
                        <a:gd name="T83" fmla="*/ 2147483647 h 438"/>
                        <a:gd name="T84" fmla="*/ 2147483647 w 816"/>
                        <a:gd name="T85" fmla="*/ 2147483647 h 438"/>
                        <a:gd name="T86" fmla="*/ 2147483647 w 816"/>
                        <a:gd name="T87" fmla="*/ 2147483647 h 438"/>
                        <a:gd name="T88" fmla="*/ 2147483647 w 816"/>
                        <a:gd name="T89" fmla="*/ 2147483647 h 438"/>
                        <a:gd name="T90" fmla="*/ 2147483647 w 816"/>
                        <a:gd name="T91" fmla="*/ 2147483647 h 438"/>
                        <a:gd name="T92" fmla="*/ 2147483647 w 816"/>
                        <a:gd name="T93" fmla="*/ 2147483647 h 438"/>
                        <a:gd name="T94" fmla="*/ 2147483647 w 816"/>
                        <a:gd name="T95" fmla="*/ 2147483647 h 438"/>
                        <a:gd name="T96" fmla="*/ 2147483647 w 816"/>
                        <a:gd name="T97" fmla="*/ 2147483647 h 438"/>
                        <a:gd name="T98" fmla="*/ 2147483647 w 816"/>
                        <a:gd name="T99" fmla="*/ 2147483647 h 438"/>
                        <a:gd name="T100" fmla="*/ 2147483647 w 816"/>
                        <a:gd name="T101" fmla="*/ 2147483647 h 438"/>
                        <a:gd name="T102" fmla="*/ 2147483647 w 816"/>
                        <a:gd name="T103" fmla="*/ 2147483647 h 438"/>
                        <a:gd name="T104" fmla="*/ 2147483647 w 816"/>
                        <a:gd name="T105" fmla="*/ 2147483647 h 438"/>
                        <a:gd name="T106" fmla="*/ 2147483647 w 816"/>
                        <a:gd name="T107" fmla="*/ 2147483647 h 438"/>
                        <a:gd name="T108" fmla="*/ 2147483647 w 816"/>
                        <a:gd name="T109" fmla="*/ 2147483647 h 438"/>
                        <a:gd name="T110" fmla="*/ 2147483647 w 816"/>
                        <a:gd name="T111" fmla="*/ 2147483647 h 438"/>
                        <a:gd name="T112" fmla="*/ 2147483647 w 816"/>
                        <a:gd name="T113" fmla="*/ 2147483647 h 438"/>
                        <a:gd name="T114" fmla="*/ 2147483647 w 816"/>
                        <a:gd name="T115" fmla="*/ 2147483647 h 438"/>
                        <a:gd name="T116" fmla="*/ 2147483647 w 816"/>
                        <a:gd name="T117" fmla="*/ 2147483647 h 438"/>
                        <a:gd name="T118" fmla="*/ 2147483647 w 816"/>
                        <a:gd name="T119" fmla="*/ 2147483647 h 438"/>
                        <a:gd name="T120" fmla="*/ 2147483647 w 816"/>
                        <a:gd name="T121" fmla="*/ 2147483647 h 438"/>
                        <a:gd name="T122" fmla="*/ 2147483647 w 816"/>
                        <a:gd name="T123" fmla="*/ 0 h 4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8"/>
                        <a:gd name="T188" fmla="*/ 816 w 816"/>
                        <a:gd name="T189" fmla="*/ 438 h 4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8">
                          <a:moveTo>
                            <a:pt x="407" y="0"/>
                          </a:moveTo>
                          <a:lnTo>
                            <a:pt x="386" y="0"/>
                          </a:lnTo>
                          <a:lnTo>
                            <a:pt x="367" y="2"/>
                          </a:lnTo>
                          <a:lnTo>
                            <a:pt x="346" y="3"/>
                          </a:lnTo>
                          <a:lnTo>
                            <a:pt x="325" y="5"/>
                          </a:lnTo>
                          <a:lnTo>
                            <a:pt x="305" y="7"/>
                          </a:lnTo>
                          <a:lnTo>
                            <a:pt x="286" y="11"/>
                          </a:lnTo>
                          <a:lnTo>
                            <a:pt x="267" y="15"/>
                          </a:lnTo>
                          <a:lnTo>
                            <a:pt x="250" y="18"/>
                          </a:lnTo>
                          <a:lnTo>
                            <a:pt x="231" y="22"/>
                          </a:lnTo>
                          <a:lnTo>
                            <a:pt x="196" y="31"/>
                          </a:lnTo>
                          <a:lnTo>
                            <a:pt x="163" y="44"/>
                          </a:lnTo>
                          <a:lnTo>
                            <a:pt x="148" y="50"/>
                          </a:lnTo>
                          <a:lnTo>
                            <a:pt x="119" y="65"/>
                          </a:lnTo>
                          <a:lnTo>
                            <a:pt x="106" y="72"/>
                          </a:lnTo>
                          <a:lnTo>
                            <a:pt x="92" y="80"/>
                          </a:lnTo>
                          <a:lnTo>
                            <a:pt x="81" y="87"/>
                          </a:lnTo>
                          <a:lnTo>
                            <a:pt x="69" y="97"/>
                          </a:lnTo>
                          <a:lnTo>
                            <a:pt x="58" y="106"/>
                          </a:lnTo>
                          <a:lnTo>
                            <a:pt x="48" y="115"/>
                          </a:lnTo>
                          <a:lnTo>
                            <a:pt x="31" y="134"/>
                          </a:lnTo>
                          <a:lnTo>
                            <a:pt x="23" y="143"/>
                          </a:lnTo>
                          <a:lnTo>
                            <a:pt x="21" y="149"/>
                          </a:lnTo>
                          <a:lnTo>
                            <a:pt x="18" y="154"/>
                          </a:lnTo>
                          <a:lnTo>
                            <a:pt x="12" y="164"/>
                          </a:lnTo>
                          <a:lnTo>
                            <a:pt x="10" y="169"/>
                          </a:lnTo>
                          <a:lnTo>
                            <a:pt x="8" y="175"/>
                          </a:lnTo>
                          <a:lnTo>
                            <a:pt x="4" y="186"/>
                          </a:lnTo>
                          <a:lnTo>
                            <a:pt x="2" y="192"/>
                          </a:lnTo>
                          <a:lnTo>
                            <a:pt x="0" y="197"/>
                          </a:lnTo>
                          <a:lnTo>
                            <a:pt x="0" y="203"/>
                          </a:lnTo>
                          <a:lnTo>
                            <a:pt x="0" y="209"/>
                          </a:lnTo>
                          <a:lnTo>
                            <a:pt x="0" y="214"/>
                          </a:lnTo>
                          <a:lnTo>
                            <a:pt x="0" y="225"/>
                          </a:lnTo>
                          <a:lnTo>
                            <a:pt x="0" y="231"/>
                          </a:lnTo>
                          <a:lnTo>
                            <a:pt x="0" y="237"/>
                          </a:lnTo>
                          <a:lnTo>
                            <a:pt x="0" y="242"/>
                          </a:lnTo>
                          <a:lnTo>
                            <a:pt x="2" y="248"/>
                          </a:lnTo>
                          <a:lnTo>
                            <a:pt x="4" y="253"/>
                          </a:lnTo>
                          <a:lnTo>
                            <a:pt x="8" y="263"/>
                          </a:lnTo>
                          <a:lnTo>
                            <a:pt x="10" y="268"/>
                          </a:lnTo>
                          <a:lnTo>
                            <a:pt x="12" y="274"/>
                          </a:lnTo>
                          <a:lnTo>
                            <a:pt x="16" y="279"/>
                          </a:lnTo>
                          <a:lnTo>
                            <a:pt x="18" y="285"/>
                          </a:lnTo>
                          <a:lnTo>
                            <a:pt x="21" y="289"/>
                          </a:lnTo>
                          <a:lnTo>
                            <a:pt x="23" y="294"/>
                          </a:lnTo>
                          <a:lnTo>
                            <a:pt x="31" y="304"/>
                          </a:lnTo>
                          <a:lnTo>
                            <a:pt x="39" y="315"/>
                          </a:lnTo>
                          <a:lnTo>
                            <a:pt x="48" y="322"/>
                          </a:lnTo>
                          <a:lnTo>
                            <a:pt x="58" y="332"/>
                          </a:lnTo>
                          <a:lnTo>
                            <a:pt x="69" y="341"/>
                          </a:lnTo>
                          <a:lnTo>
                            <a:pt x="92" y="358"/>
                          </a:lnTo>
                          <a:lnTo>
                            <a:pt x="106" y="365"/>
                          </a:lnTo>
                          <a:lnTo>
                            <a:pt x="119" y="373"/>
                          </a:lnTo>
                          <a:lnTo>
                            <a:pt x="148" y="388"/>
                          </a:lnTo>
                          <a:lnTo>
                            <a:pt x="163" y="393"/>
                          </a:lnTo>
                          <a:lnTo>
                            <a:pt x="196" y="406"/>
                          </a:lnTo>
                          <a:lnTo>
                            <a:pt x="231" y="416"/>
                          </a:lnTo>
                          <a:lnTo>
                            <a:pt x="250" y="419"/>
                          </a:lnTo>
                          <a:lnTo>
                            <a:pt x="267" y="425"/>
                          </a:lnTo>
                          <a:lnTo>
                            <a:pt x="286" y="427"/>
                          </a:lnTo>
                          <a:lnTo>
                            <a:pt x="305" y="430"/>
                          </a:lnTo>
                          <a:lnTo>
                            <a:pt x="325" y="432"/>
                          </a:lnTo>
                          <a:lnTo>
                            <a:pt x="346" y="436"/>
                          </a:lnTo>
                          <a:lnTo>
                            <a:pt x="367" y="436"/>
                          </a:lnTo>
                          <a:lnTo>
                            <a:pt x="386" y="438"/>
                          </a:lnTo>
                          <a:lnTo>
                            <a:pt x="428" y="438"/>
                          </a:lnTo>
                          <a:lnTo>
                            <a:pt x="471" y="436"/>
                          </a:lnTo>
                          <a:lnTo>
                            <a:pt x="490" y="432"/>
                          </a:lnTo>
                          <a:lnTo>
                            <a:pt x="511" y="430"/>
                          </a:lnTo>
                          <a:lnTo>
                            <a:pt x="549" y="425"/>
                          </a:lnTo>
                          <a:lnTo>
                            <a:pt x="584" y="416"/>
                          </a:lnTo>
                          <a:lnTo>
                            <a:pt x="603" y="410"/>
                          </a:lnTo>
                          <a:lnTo>
                            <a:pt x="620" y="406"/>
                          </a:lnTo>
                          <a:lnTo>
                            <a:pt x="636" y="399"/>
                          </a:lnTo>
                          <a:lnTo>
                            <a:pt x="668" y="388"/>
                          </a:lnTo>
                          <a:lnTo>
                            <a:pt x="684" y="380"/>
                          </a:lnTo>
                          <a:lnTo>
                            <a:pt x="710" y="365"/>
                          </a:lnTo>
                          <a:lnTo>
                            <a:pt x="735" y="350"/>
                          </a:lnTo>
                          <a:lnTo>
                            <a:pt x="747" y="341"/>
                          </a:lnTo>
                          <a:lnTo>
                            <a:pt x="756" y="332"/>
                          </a:lnTo>
                          <a:lnTo>
                            <a:pt x="768" y="322"/>
                          </a:lnTo>
                          <a:lnTo>
                            <a:pt x="776" y="315"/>
                          </a:lnTo>
                          <a:lnTo>
                            <a:pt x="783" y="304"/>
                          </a:lnTo>
                          <a:lnTo>
                            <a:pt x="791" y="294"/>
                          </a:lnTo>
                          <a:lnTo>
                            <a:pt x="795" y="289"/>
                          </a:lnTo>
                          <a:lnTo>
                            <a:pt x="799" y="285"/>
                          </a:lnTo>
                          <a:lnTo>
                            <a:pt x="801" y="279"/>
                          </a:lnTo>
                          <a:lnTo>
                            <a:pt x="802" y="274"/>
                          </a:lnTo>
                          <a:lnTo>
                            <a:pt x="806" y="268"/>
                          </a:lnTo>
                          <a:lnTo>
                            <a:pt x="812" y="253"/>
                          </a:lnTo>
                          <a:lnTo>
                            <a:pt x="812" y="248"/>
                          </a:lnTo>
                          <a:lnTo>
                            <a:pt x="814" y="242"/>
                          </a:lnTo>
                          <a:lnTo>
                            <a:pt x="816" y="237"/>
                          </a:lnTo>
                          <a:lnTo>
                            <a:pt x="816" y="231"/>
                          </a:lnTo>
                          <a:lnTo>
                            <a:pt x="816" y="225"/>
                          </a:lnTo>
                          <a:lnTo>
                            <a:pt x="816" y="214"/>
                          </a:lnTo>
                          <a:lnTo>
                            <a:pt x="816" y="209"/>
                          </a:lnTo>
                          <a:lnTo>
                            <a:pt x="816" y="203"/>
                          </a:lnTo>
                          <a:lnTo>
                            <a:pt x="814" y="197"/>
                          </a:lnTo>
                          <a:lnTo>
                            <a:pt x="812" y="192"/>
                          </a:lnTo>
                          <a:lnTo>
                            <a:pt x="812" y="186"/>
                          </a:lnTo>
                          <a:lnTo>
                            <a:pt x="808" y="175"/>
                          </a:lnTo>
                          <a:lnTo>
                            <a:pt x="806" y="169"/>
                          </a:lnTo>
                          <a:lnTo>
                            <a:pt x="799" y="154"/>
                          </a:lnTo>
                          <a:lnTo>
                            <a:pt x="795" y="149"/>
                          </a:lnTo>
                          <a:lnTo>
                            <a:pt x="791" y="143"/>
                          </a:lnTo>
                          <a:lnTo>
                            <a:pt x="783" y="134"/>
                          </a:lnTo>
                          <a:lnTo>
                            <a:pt x="768" y="115"/>
                          </a:lnTo>
                          <a:lnTo>
                            <a:pt x="756" y="106"/>
                          </a:lnTo>
                          <a:lnTo>
                            <a:pt x="747" y="97"/>
                          </a:lnTo>
                          <a:lnTo>
                            <a:pt x="735" y="87"/>
                          </a:lnTo>
                          <a:lnTo>
                            <a:pt x="710" y="72"/>
                          </a:lnTo>
                          <a:lnTo>
                            <a:pt x="684" y="57"/>
                          </a:lnTo>
                          <a:lnTo>
                            <a:pt x="668" y="50"/>
                          </a:lnTo>
                          <a:lnTo>
                            <a:pt x="636" y="39"/>
                          </a:lnTo>
                          <a:lnTo>
                            <a:pt x="620" y="31"/>
                          </a:lnTo>
                          <a:lnTo>
                            <a:pt x="603" y="28"/>
                          </a:lnTo>
                          <a:lnTo>
                            <a:pt x="584" y="22"/>
                          </a:lnTo>
                          <a:lnTo>
                            <a:pt x="549" y="15"/>
                          </a:lnTo>
                          <a:lnTo>
                            <a:pt x="511" y="7"/>
                          </a:lnTo>
                          <a:lnTo>
                            <a:pt x="490" y="5"/>
                          </a:lnTo>
                          <a:lnTo>
                            <a:pt x="471" y="3"/>
                          </a:lnTo>
                          <a:lnTo>
                            <a:pt x="428" y="0"/>
                          </a:lnTo>
                          <a:lnTo>
                            <a:pt x="407" y="0"/>
                          </a:lnTo>
                          <a:close/>
                        </a:path>
                      </a:pathLst>
                    </a:custGeom>
                    <a:solidFill>
                      <a:srgbClr val="00AF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1" name="Freeform 42"/>
                    <p:cNvSpPr/>
                    <p:nvPr/>
                  </p:nvSpPr>
                  <p:spPr bwMode="auto">
                    <a:xfrm>
                      <a:off x="425450" y="5122639"/>
                      <a:ext cx="646113" cy="347663"/>
                    </a:xfrm>
                    <a:custGeom>
                      <a:avLst/>
                      <a:gdLst>
                        <a:gd name="T0" fmla="*/ 2147483647 w 816"/>
                        <a:gd name="T1" fmla="*/ 0 h 436"/>
                        <a:gd name="T2" fmla="*/ 2147483647 w 816"/>
                        <a:gd name="T3" fmla="*/ 2147483647 h 436"/>
                        <a:gd name="T4" fmla="*/ 2147483647 w 816"/>
                        <a:gd name="T5" fmla="*/ 2147483647 h 436"/>
                        <a:gd name="T6" fmla="*/ 2147483647 w 816"/>
                        <a:gd name="T7" fmla="*/ 2147483647 h 436"/>
                        <a:gd name="T8" fmla="*/ 2147483647 w 816"/>
                        <a:gd name="T9" fmla="*/ 2147483647 h 436"/>
                        <a:gd name="T10" fmla="*/ 2147483647 w 816"/>
                        <a:gd name="T11" fmla="*/ 2147483647 h 436"/>
                        <a:gd name="T12" fmla="*/ 2147483647 w 816"/>
                        <a:gd name="T13" fmla="*/ 2147483647 h 436"/>
                        <a:gd name="T14" fmla="*/ 2147483647 w 816"/>
                        <a:gd name="T15" fmla="*/ 2147483647 h 436"/>
                        <a:gd name="T16" fmla="*/ 2147483647 w 816"/>
                        <a:gd name="T17" fmla="*/ 2147483647 h 436"/>
                        <a:gd name="T18" fmla="*/ 2147483647 w 816"/>
                        <a:gd name="T19" fmla="*/ 2147483647 h 436"/>
                        <a:gd name="T20" fmla="*/ 2147483647 w 816"/>
                        <a:gd name="T21" fmla="*/ 2147483647 h 436"/>
                        <a:gd name="T22" fmla="*/ 2147483647 w 816"/>
                        <a:gd name="T23" fmla="*/ 2147483647 h 436"/>
                        <a:gd name="T24" fmla="*/ 2147483647 w 816"/>
                        <a:gd name="T25" fmla="*/ 2147483647 h 436"/>
                        <a:gd name="T26" fmla="*/ 2147483647 w 816"/>
                        <a:gd name="T27" fmla="*/ 2147483647 h 436"/>
                        <a:gd name="T28" fmla="*/ 0 w 816"/>
                        <a:gd name="T29" fmla="*/ 2147483647 h 436"/>
                        <a:gd name="T30" fmla="*/ 0 w 816"/>
                        <a:gd name="T31" fmla="*/ 2147483647 h 436"/>
                        <a:gd name="T32" fmla="*/ 0 w 816"/>
                        <a:gd name="T33" fmla="*/ 2147483647 h 436"/>
                        <a:gd name="T34" fmla="*/ 0 w 816"/>
                        <a:gd name="T35" fmla="*/ 2147483647 h 436"/>
                        <a:gd name="T36" fmla="*/ 2147483647 w 816"/>
                        <a:gd name="T37" fmla="*/ 2147483647 h 436"/>
                        <a:gd name="T38" fmla="*/ 2147483647 w 816"/>
                        <a:gd name="T39" fmla="*/ 2147483647 h 436"/>
                        <a:gd name="T40" fmla="*/ 2147483647 w 816"/>
                        <a:gd name="T41" fmla="*/ 2147483647 h 436"/>
                        <a:gd name="T42" fmla="*/ 2147483647 w 816"/>
                        <a:gd name="T43" fmla="*/ 2147483647 h 436"/>
                        <a:gd name="T44" fmla="*/ 2147483647 w 816"/>
                        <a:gd name="T45" fmla="*/ 2147483647 h 436"/>
                        <a:gd name="T46" fmla="*/ 2147483647 w 816"/>
                        <a:gd name="T47" fmla="*/ 2147483647 h 436"/>
                        <a:gd name="T48" fmla="*/ 2147483647 w 816"/>
                        <a:gd name="T49" fmla="*/ 2147483647 h 436"/>
                        <a:gd name="T50" fmla="*/ 2147483647 w 816"/>
                        <a:gd name="T51" fmla="*/ 2147483647 h 436"/>
                        <a:gd name="T52" fmla="*/ 2147483647 w 816"/>
                        <a:gd name="T53" fmla="*/ 2147483647 h 436"/>
                        <a:gd name="T54" fmla="*/ 2147483647 w 816"/>
                        <a:gd name="T55" fmla="*/ 2147483647 h 436"/>
                        <a:gd name="T56" fmla="*/ 2147483647 w 816"/>
                        <a:gd name="T57" fmla="*/ 2147483647 h 436"/>
                        <a:gd name="T58" fmla="*/ 2147483647 w 816"/>
                        <a:gd name="T59" fmla="*/ 2147483647 h 436"/>
                        <a:gd name="T60" fmla="*/ 2147483647 w 816"/>
                        <a:gd name="T61" fmla="*/ 2147483647 h 436"/>
                        <a:gd name="T62" fmla="*/ 2147483647 w 816"/>
                        <a:gd name="T63" fmla="*/ 2147483647 h 436"/>
                        <a:gd name="T64" fmla="*/ 2147483647 w 816"/>
                        <a:gd name="T65" fmla="*/ 2147483647 h 436"/>
                        <a:gd name="T66" fmla="*/ 2147483647 w 816"/>
                        <a:gd name="T67" fmla="*/ 2147483647 h 436"/>
                        <a:gd name="T68" fmla="*/ 2147483647 w 816"/>
                        <a:gd name="T69" fmla="*/ 2147483647 h 436"/>
                        <a:gd name="T70" fmla="*/ 2147483647 w 816"/>
                        <a:gd name="T71" fmla="*/ 2147483647 h 436"/>
                        <a:gd name="T72" fmla="*/ 2147483647 w 816"/>
                        <a:gd name="T73" fmla="*/ 2147483647 h 436"/>
                        <a:gd name="T74" fmla="*/ 2147483647 w 816"/>
                        <a:gd name="T75" fmla="*/ 2147483647 h 436"/>
                        <a:gd name="T76" fmla="*/ 2147483647 w 816"/>
                        <a:gd name="T77" fmla="*/ 2147483647 h 436"/>
                        <a:gd name="T78" fmla="*/ 2147483647 w 816"/>
                        <a:gd name="T79" fmla="*/ 2147483647 h 436"/>
                        <a:gd name="T80" fmla="*/ 2147483647 w 816"/>
                        <a:gd name="T81" fmla="*/ 2147483647 h 436"/>
                        <a:gd name="T82" fmla="*/ 2147483647 w 816"/>
                        <a:gd name="T83" fmla="*/ 2147483647 h 436"/>
                        <a:gd name="T84" fmla="*/ 2147483647 w 816"/>
                        <a:gd name="T85" fmla="*/ 2147483647 h 436"/>
                        <a:gd name="T86" fmla="*/ 2147483647 w 816"/>
                        <a:gd name="T87" fmla="*/ 2147483647 h 436"/>
                        <a:gd name="T88" fmla="*/ 2147483647 w 816"/>
                        <a:gd name="T89" fmla="*/ 2147483647 h 436"/>
                        <a:gd name="T90" fmla="*/ 2147483647 w 816"/>
                        <a:gd name="T91" fmla="*/ 2147483647 h 436"/>
                        <a:gd name="T92" fmla="*/ 2147483647 w 816"/>
                        <a:gd name="T93" fmla="*/ 2147483647 h 436"/>
                        <a:gd name="T94" fmla="*/ 2147483647 w 816"/>
                        <a:gd name="T95" fmla="*/ 2147483647 h 436"/>
                        <a:gd name="T96" fmla="*/ 2147483647 w 816"/>
                        <a:gd name="T97" fmla="*/ 2147483647 h 436"/>
                        <a:gd name="T98" fmla="*/ 2147483647 w 816"/>
                        <a:gd name="T99" fmla="*/ 2147483647 h 436"/>
                        <a:gd name="T100" fmla="*/ 2147483647 w 816"/>
                        <a:gd name="T101" fmla="*/ 2147483647 h 436"/>
                        <a:gd name="T102" fmla="*/ 2147483647 w 816"/>
                        <a:gd name="T103" fmla="*/ 2147483647 h 436"/>
                        <a:gd name="T104" fmla="*/ 2147483647 w 816"/>
                        <a:gd name="T105" fmla="*/ 2147483647 h 436"/>
                        <a:gd name="T106" fmla="*/ 2147483647 w 816"/>
                        <a:gd name="T107" fmla="*/ 2147483647 h 436"/>
                        <a:gd name="T108" fmla="*/ 2147483647 w 816"/>
                        <a:gd name="T109" fmla="*/ 2147483647 h 436"/>
                        <a:gd name="T110" fmla="*/ 2147483647 w 816"/>
                        <a:gd name="T111" fmla="*/ 2147483647 h 436"/>
                        <a:gd name="T112" fmla="*/ 2147483647 w 816"/>
                        <a:gd name="T113" fmla="*/ 2147483647 h 436"/>
                        <a:gd name="T114" fmla="*/ 2147483647 w 816"/>
                        <a:gd name="T115" fmla="*/ 2147483647 h 436"/>
                        <a:gd name="T116" fmla="*/ 2147483647 w 816"/>
                        <a:gd name="T117" fmla="*/ 2147483647 h 436"/>
                        <a:gd name="T118" fmla="*/ 2147483647 w 816"/>
                        <a:gd name="T119" fmla="*/ 2147483647 h 436"/>
                        <a:gd name="T120" fmla="*/ 2147483647 w 816"/>
                        <a:gd name="T121" fmla="*/ 2147483647 h 436"/>
                        <a:gd name="T122" fmla="*/ 2147483647 w 816"/>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6"/>
                        <a:gd name="T188" fmla="*/ 816 w 816"/>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6">
                          <a:moveTo>
                            <a:pt x="407" y="0"/>
                          </a:moveTo>
                          <a:lnTo>
                            <a:pt x="386" y="0"/>
                          </a:lnTo>
                          <a:lnTo>
                            <a:pt x="367" y="0"/>
                          </a:lnTo>
                          <a:lnTo>
                            <a:pt x="346" y="2"/>
                          </a:lnTo>
                          <a:lnTo>
                            <a:pt x="325" y="4"/>
                          </a:lnTo>
                          <a:lnTo>
                            <a:pt x="305" y="7"/>
                          </a:lnTo>
                          <a:lnTo>
                            <a:pt x="286" y="9"/>
                          </a:lnTo>
                          <a:lnTo>
                            <a:pt x="267" y="13"/>
                          </a:lnTo>
                          <a:lnTo>
                            <a:pt x="250" y="17"/>
                          </a:lnTo>
                          <a:lnTo>
                            <a:pt x="231" y="20"/>
                          </a:lnTo>
                          <a:lnTo>
                            <a:pt x="196" y="32"/>
                          </a:lnTo>
                          <a:lnTo>
                            <a:pt x="163" y="43"/>
                          </a:lnTo>
                          <a:lnTo>
                            <a:pt x="148" y="50"/>
                          </a:lnTo>
                          <a:lnTo>
                            <a:pt x="119" y="63"/>
                          </a:lnTo>
                          <a:lnTo>
                            <a:pt x="106" y="71"/>
                          </a:lnTo>
                          <a:lnTo>
                            <a:pt x="92" y="78"/>
                          </a:lnTo>
                          <a:lnTo>
                            <a:pt x="81" y="88"/>
                          </a:lnTo>
                          <a:lnTo>
                            <a:pt x="69" y="97"/>
                          </a:lnTo>
                          <a:lnTo>
                            <a:pt x="58" y="104"/>
                          </a:lnTo>
                          <a:lnTo>
                            <a:pt x="48" y="114"/>
                          </a:lnTo>
                          <a:lnTo>
                            <a:pt x="31" y="132"/>
                          </a:lnTo>
                          <a:lnTo>
                            <a:pt x="23" y="143"/>
                          </a:lnTo>
                          <a:lnTo>
                            <a:pt x="21" y="149"/>
                          </a:lnTo>
                          <a:lnTo>
                            <a:pt x="18" y="153"/>
                          </a:lnTo>
                          <a:lnTo>
                            <a:pt x="12" y="164"/>
                          </a:lnTo>
                          <a:lnTo>
                            <a:pt x="10" y="168"/>
                          </a:lnTo>
                          <a:lnTo>
                            <a:pt x="8" y="175"/>
                          </a:lnTo>
                          <a:lnTo>
                            <a:pt x="4" y="184"/>
                          </a:lnTo>
                          <a:lnTo>
                            <a:pt x="2" y="190"/>
                          </a:lnTo>
                          <a:lnTo>
                            <a:pt x="0" y="196"/>
                          </a:lnTo>
                          <a:lnTo>
                            <a:pt x="0" y="201"/>
                          </a:lnTo>
                          <a:lnTo>
                            <a:pt x="0" y="207"/>
                          </a:lnTo>
                          <a:lnTo>
                            <a:pt x="0" y="212"/>
                          </a:lnTo>
                          <a:lnTo>
                            <a:pt x="0" y="224"/>
                          </a:lnTo>
                          <a:lnTo>
                            <a:pt x="0" y="229"/>
                          </a:lnTo>
                          <a:lnTo>
                            <a:pt x="0" y="235"/>
                          </a:lnTo>
                          <a:lnTo>
                            <a:pt x="0" y="240"/>
                          </a:lnTo>
                          <a:lnTo>
                            <a:pt x="2" y="246"/>
                          </a:lnTo>
                          <a:lnTo>
                            <a:pt x="4" y="252"/>
                          </a:lnTo>
                          <a:lnTo>
                            <a:pt x="8" y="263"/>
                          </a:lnTo>
                          <a:lnTo>
                            <a:pt x="10" y="267"/>
                          </a:lnTo>
                          <a:lnTo>
                            <a:pt x="12" y="272"/>
                          </a:lnTo>
                          <a:lnTo>
                            <a:pt x="16" y="278"/>
                          </a:lnTo>
                          <a:lnTo>
                            <a:pt x="18" y="283"/>
                          </a:lnTo>
                          <a:lnTo>
                            <a:pt x="21" y="289"/>
                          </a:lnTo>
                          <a:lnTo>
                            <a:pt x="23" y="295"/>
                          </a:lnTo>
                          <a:lnTo>
                            <a:pt x="31" y="304"/>
                          </a:lnTo>
                          <a:lnTo>
                            <a:pt x="39" y="313"/>
                          </a:lnTo>
                          <a:lnTo>
                            <a:pt x="48" y="322"/>
                          </a:lnTo>
                          <a:lnTo>
                            <a:pt x="58" y="332"/>
                          </a:lnTo>
                          <a:lnTo>
                            <a:pt x="69" y="341"/>
                          </a:lnTo>
                          <a:lnTo>
                            <a:pt x="92" y="356"/>
                          </a:lnTo>
                          <a:lnTo>
                            <a:pt x="106" y="365"/>
                          </a:lnTo>
                          <a:lnTo>
                            <a:pt x="119" y="373"/>
                          </a:lnTo>
                          <a:lnTo>
                            <a:pt x="148" y="386"/>
                          </a:lnTo>
                          <a:lnTo>
                            <a:pt x="163" y="393"/>
                          </a:lnTo>
                          <a:lnTo>
                            <a:pt x="196" y="405"/>
                          </a:lnTo>
                          <a:lnTo>
                            <a:pt x="231" y="416"/>
                          </a:lnTo>
                          <a:lnTo>
                            <a:pt x="250" y="419"/>
                          </a:lnTo>
                          <a:lnTo>
                            <a:pt x="267" y="423"/>
                          </a:lnTo>
                          <a:lnTo>
                            <a:pt x="286" y="427"/>
                          </a:lnTo>
                          <a:lnTo>
                            <a:pt x="305" y="429"/>
                          </a:lnTo>
                          <a:lnTo>
                            <a:pt x="325" y="433"/>
                          </a:lnTo>
                          <a:lnTo>
                            <a:pt x="346" y="434"/>
                          </a:lnTo>
                          <a:lnTo>
                            <a:pt x="367" y="436"/>
                          </a:lnTo>
                          <a:lnTo>
                            <a:pt x="386" y="436"/>
                          </a:lnTo>
                          <a:lnTo>
                            <a:pt x="428" y="436"/>
                          </a:lnTo>
                          <a:lnTo>
                            <a:pt x="471" y="434"/>
                          </a:lnTo>
                          <a:lnTo>
                            <a:pt x="490" y="433"/>
                          </a:lnTo>
                          <a:lnTo>
                            <a:pt x="511" y="429"/>
                          </a:lnTo>
                          <a:lnTo>
                            <a:pt x="549" y="423"/>
                          </a:lnTo>
                          <a:lnTo>
                            <a:pt x="584" y="416"/>
                          </a:lnTo>
                          <a:lnTo>
                            <a:pt x="603" y="410"/>
                          </a:lnTo>
                          <a:lnTo>
                            <a:pt x="620" y="405"/>
                          </a:lnTo>
                          <a:lnTo>
                            <a:pt x="636" y="399"/>
                          </a:lnTo>
                          <a:lnTo>
                            <a:pt x="668" y="386"/>
                          </a:lnTo>
                          <a:lnTo>
                            <a:pt x="684" y="378"/>
                          </a:lnTo>
                          <a:lnTo>
                            <a:pt x="710" y="365"/>
                          </a:lnTo>
                          <a:lnTo>
                            <a:pt x="735" y="349"/>
                          </a:lnTo>
                          <a:lnTo>
                            <a:pt x="747" y="341"/>
                          </a:lnTo>
                          <a:lnTo>
                            <a:pt x="756" y="332"/>
                          </a:lnTo>
                          <a:lnTo>
                            <a:pt x="768" y="322"/>
                          </a:lnTo>
                          <a:lnTo>
                            <a:pt x="776" y="313"/>
                          </a:lnTo>
                          <a:lnTo>
                            <a:pt x="783" y="304"/>
                          </a:lnTo>
                          <a:lnTo>
                            <a:pt x="791" y="295"/>
                          </a:lnTo>
                          <a:lnTo>
                            <a:pt x="795" y="289"/>
                          </a:lnTo>
                          <a:lnTo>
                            <a:pt x="799" y="283"/>
                          </a:lnTo>
                          <a:lnTo>
                            <a:pt x="801" y="278"/>
                          </a:lnTo>
                          <a:lnTo>
                            <a:pt x="802" y="272"/>
                          </a:lnTo>
                          <a:lnTo>
                            <a:pt x="806" y="267"/>
                          </a:lnTo>
                          <a:lnTo>
                            <a:pt x="812" y="252"/>
                          </a:lnTo>
                          <a:lnTo>
                            <a:pt x="812" y="246"/>
                          </a:lnTo>
                          <a:lnTo>
                            <a:pt x="814" y="240"/>
                          </a:lnTo>
                          <a:lnTo>
                            <a:pt x="816" y="235"/>
                          </a:lnTo>
                          <a:lnTo>
                            <a:pt x="816" y="229"/>
                          </a:lnTo>
                          <a:lnTo>
                            <a:pt x="816" y="224"/>
                          </a:lnTo>
                          <a:lnTo>
                            <a:pt x="816" y="212"/>
                          </a:lnTo>
                          <a:lnTo>
                            <a:pt x="816" y="207"/>
                          </a:lnTo>
                          <a:lnTo>
                            <a:pt x="816" y="201"/>
                          </a:lnTo>
                          <a:lnTo>
                            <a:pt x="814" y="196"/>
                          </a:lnTo>
                          <a:lnTo>
                            <a:pt x="812" y="190"/>
                          </a:lnTo>
                          <a:lnTo>
                            <a:pt x="812" y="184"/>
                          </a:lnTo>
                          <a:lnTo>
                            <a:pt x="808" y="175"/>
                          </a:lnTo>
                          <a:lnTo>
                            <a:pt x="806" y="168"/>
                          </a:lnTo>
                          <a:lnTo>
                            <a:pt x="799" y="153"/>
                          </a:lnTo>
                          <a:lnTo>
                            <a:pt x="795" y="149"/>
                          </a:lnTo>
                          <a:lnTo>
                            <a:pt x="791" y="143"/>
                          </a:lnTo>
                          <a:lnTo>
                            <a:pt x="783" y="132"/>
                          </a:lnTo>
                          <a:lnTo>
                            <a:pt x="768" y="114"/>
                          </a:lnTo>
                          <a:lnTo>
                            <a:pt x="756" y="104"/>
                          </a:lnTo>
                          <a:lnTo>
                            <a:pt x="747" y="97"/>
                          </a:lnTo>
                          <a:lnTo>
                            <a:pt x="735" y="88"/>
                          </a:lnTo>
                          <a:lnTo>
                            <a:pt x="710" y="71"/>
                          </a:lnTo>
                          <a:lnTo>
                            <a:pt x="684" y="56"/>
                          </a:lnTo>
                          <a:lnTo>
                            <a:pt x="668" y="50"/>
                          </a:lnTo>
                          <a:lnTo>
                            <a:pt x="636" y="37"/>
                          </a:lnTo>
                          <a:lnTo>
                            <a:pt x="620" y="32"/>
                          </a:lnTo>
                          <a:lnTo>
                            <a:pt x="603" y="26"/>
                          </a:lnTo>
                          <a:lnTo>
                            <a:pt x="584" y="20"/>
                          </a:lnTo>
                          <a:lnTo>
                            <a:pt x="549" y="13"/>
                          </a:lnTo>
                          <a:lnTo>
                            <a:pt x="511" y="7"/>
                          </a:lnTo>
                          <a:lnTo>
                            <a:pt x="490" y="4"/>
                          </a:lnTo>
                          <a:lnTo>
                            <a:pt x="471" y="2"/>
                          </a:lnTo>
                          <a:lnTo>
                            <a:pt x="428" y="0"/>
                          </a:lnTo>
                          <a:lnTo>
                            <a:pt x="407" y="0"/>
                          </a:lnTo>
                          <a:close/>
                        </a:path>
                      </a:pathLst>
                    </a:custGeom>
                    <a:solidFill>
                      <a:srgbClr val="7575A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2" name="Freeform 43"/>
                    <p:cNvSpPr/>
                    <p:nvPr/>
                  </p:nvSpPr>
                  <p:spPr bwMode="auto">
                    <a:xfrm>
                      <a:off x="425450" y="5086127"/>
                      <a:ext cx="646113" cy="346075"/>
                    </a:xfrm>
                    <a:custGeom>
                      <a:avLst/>
                      <a:gdLst>
                        <a:gd name="T0" fmla="*/ 2147483647 w 816"/>
                        <a:gd name="T1" fmla="*/ 0 h 437"/>
                        <a:gd name="T2" fmla="*/ 2147483647 w 816"/>
                        <a:gd name="T3" fmla="*/ 2147483647 h 437"/>
                        <a:gd name="T4" fmla="*/ 2147483647 w 816"/>
                        <a:gd name="T5" fmla="*/ 2147483647 h 437"/>
                        <a:gd name="T6" fmla="*/ 2147483647 w 816"/>
                        <a:gd name="T7" fmla="*/ 2147483647 h 437"/>
                        <a:gd name="T8" fmla="*/ 2147483647 w 816"/>
                        <a:gd name="T9" fmla="*/ 2147483647 h 437"/>
                        <a:gd name="T10" fmla="*/ 2147483647 w 816"/>
                        <a:gd name="T11" fmla="*/ 2147483647 h 437"/>
                        <a:gd name="T12" fmla="*/ 2147483647 w 816"/>
                        <a:gd name="T13" fmla="*/ 2147483647 h 437"/>
                        <a:gd name="T14" fmla="*/ 2147483647 w 816"/>
                        <a:gd name="T15" fmla="*/ 2147483647 h 437"/>
                        <a:gd name="T16" fmla="*/ 2147483647 w 816"/>
                        <a:gd name="T17" fmla="*/ 2147483647 h 437"/>
                        <a:gd name="T18" fmla="*/ 2147483647 w 816"/>
                        <a:gd name="T19" fmla="*/ 2147483647 h 437"/>
                        <a:gd name="T20" fmla="*/ 2147483647 w 816"/>
                        <a:gd name="T21" fmla="*/ 2147483647 h 437"/>
                        <a:gd name="T22" fmla="*/ 2147483647 w 816"/>
                        <a:gd name="T23" fmla="*/ 2147483647 h 437"/>
                        <a:gd name="T24" fmla="*/ 2147483647 w 816"/>
                        <a:gd name="T25" fmla="*/ 2147483647 h 437"/>
                        <a:gd name="T26" fmla="*/ 2147483647 w 816"/>
                        <a:gd name="T27" fmla="*/ 2147483647 h 437"/>
                        <a:gd name="T28" fmla="*/ 0 w 816"/>
                        <a:gd name="T29" fmla="*/ 2147483647 h 437"/>
                        <a:gd name="T30" fmla="*/ 0 w 816"/>
                        <a:gd name="T31" fmla="*/ 2147483647 h 437"/>
                        <a:gd name="T32" fmla="*/ 0 w 816"/>
                        <a:gd name="T33" fmla="*/ 2147483647 h 437"/>
                        <a:gd name="T34" fmla="*/ 0 w 816"/>
                        <a:gd name="T35" fmla="*/ 2147483647 h 437"/>
                        <a:gd name="T36" fmla="*/ 2147483647 w 816"/>
                        <a:gd name="T37" fmla="*/ 2147483647 h 437"/>
                        <a:gd name="T38" fmla="*/ 2147483647 w 816"/>
                        <a:gd name="T39" fmla="*/ 2147483647 h 437"/>
                        <a:gd name="T40" fmla="*/ 2147483647 w 816"/>
                        <a:gd name="T41" fmla="*/ 2147483647 h 437"/>
                        <a:gd name="T42" fmla="*/ 2147483647 w 816"/>
                        <a:gd name="T43" fmla="*/ 2147483647 h 437"/>
                        <a:gd name="T44" fmla="*/ 2147483647 w 816"/>
                        <a:gd name="T45" fmla="*/ 2147483647 h 437"/>
                        <a:gd name="T46" fmla="*/ 2147483647 w 816"/>
                        <a:gd name="T47" fmla="*/ 2147483647 h 437"/>
                        <a:gd name="T48" fmla="*/ 2147483647 w 816"/>
                        <a:gd name="T49" fmla="*/ 2147483647 h 437"/>
                        <a:gd name="T50" fmla="*/ 2147483647 w 816"/>
                        <a:gd name="T51" fmla="*/ 2147483647 h 437"/>
                        <a:gd name="T52" fmla="*/ 2147483647 w 816"/>
                        <a:gd name="T53" fmla="*/ 2147483647 h 437"/>
                        <a:gd name="T54" fmla="*/ 2147483647 w 816"/>
                        <a:gd name="T55" fmla="*/ 2147483647 h 437"/>
                        <a:gd name="T56" fmla="*/ 2147483647 w 816"/>
                        <a:gd name="T57" fmla="*/ 2147483647 h 437"/>
                        <a:gd name="T58" fmla="*/ 2147483647 w 816"/>
                        <a:gd name="T59" fmla="*/ 2147483647 h 437"/>
                        <a:gd name="T60" fmla="*/ 2147483647 w 816"/>
                        <a:gd name="T61" fmla="*/ 2147483647 h 437"/>
                        <a:gd name="T62" fmla="*/ 2147483647 w 816"/>
                        <a:gd name="T63" fmla="*/ 2147483647 h 437"/>
                        <a:gd name="T64" fmla="*/ 2147483647 w 816"/>
                        <a:gd name="T65" fmla="*/ 2147483647 h 437"/>
                        <a:gd name="T66" fmla="*/ 2147483647 w 816"/>
                        <a:gd name="T67" fmla="*/ 2147483647 h 437"/>
                        <a:gd name="T68" fmla="*/ 2147483647 w 816"/>
                        <a:gd name="T69" fmla="*/ 2147483647 h 437"/>
                        <a:gd name="T70" fmla="*/ 2147483647 w 816"/>
                        <a:gd name="T71" fmla="*/ 2147483647 h 437"/>
                        <a:gd name="T72" fmla="*/ 2147483647 w 816"/>
                        <a:gd name="T73" fmla="*/ 2147483647 h 437"/>
                        <a:gd name="T74" fmla="*/ 2147483647 w 816"/>
                        <a:gd name="T75" fmla="*/ 2147483647 h 437"/>
                        <a:gd name="T76" fmla="*/ 2147483647 w 816"/>
                        <a:gd name="T77" fmla="*/ 2147483647 h 437"/>
                        <a:gd name="T78" fmla="*/ 2147483647 w 816"/>
                        <a:gd name="T79" fmla="*/ 2147483647 h 437"/>
                        <a:gd name="T80" fmla="*/ 2147483647 w 816"/>
                        <a:gd name="T81" fmla="*/ 2147483647 h 437"/>
                        <a:gd name="T82" fmla="*/ 2147483647 w 816"/>
                        <a:gd name="T83" fmla="*/ 2147483647 h 437"/>
                        <a:gd name="T84" fmla="*/ 2147483647 w 816"/>
                        <a:gd name="T85" fmla="*/ 2147483647 h 437"/>
                        <a:gd name="T86" fmla="*/ 2147483647 w 816"/>
                        <a:gd name="T87" fmla="*/ 2147483647 h 437"/>
                        <a:gd name="T88" fmla="*/ 2147483647 w 816"/>
                        <a:gd name="T89" fmla="*/ 2147483647 h 437"/>
                        <a:gd name="T90" fmla="*/ 2147483647 w 816"/>
                        <a:gd name="T91" fmla="*/ 2147483647 h 437"/>
                        <a:gd name="T92" fmla="*/ 2147483647 w 816"/>
                        <a:gd name="T93" fmla="*/ 2147483647 h 437"/>
                        <a:gd name="T94" fmla="*/ 2147483647 w 816"/>
                        <a:gd name="T95" fmla="*/ 2147483647 h 437"/>
                        <a:gd name="T96" fmla="*/ 2147483647 w 816"/>
                        <a:gd name="T97" fmla="*/ 2147483647 h 437"/>
                        <a:gd name="T98" fmla="*/ 2147483647 w 816"/>
                        <a:gd name="T99" fmla="*/ 2147483647 h 437"/>
                        <a:gd name="T100" fmla="*/ 2147483647 w 816"/>
                        <a:gd name="T101" fmla="*/ 2147483647 h 437"/>
                        <a:gd name="T102" fmla="*/ 2147483647 w 816"/>
                        <a:gd name="T103" fmla="*/ 2147483647 h 437"/>
                        <a:gd name="T104" fmla="*/ 2147483647 w 816"/>
                        <a:gd name="T105" fmla="*/ 2147483647 h 437"/>
                        <a:gd name="T106" fmla="*/ 2147483647 w 816"/>
                        <a:gd name="T107" fmla="*/ 2147483647 h 437"/>
                        <a:gd name="T108" fmla="*/ 2147483647 w 816"/>
                        <a:gd name="T109" fmla="*/ 2147483647 h 437"/>
                        <a:gd name="T110" fmla="*/ 2147483647 w 816"/>
                        <a:gd name="T111" fmla="*/ 2147483647 h 437"/>
                        <a:gd name="T112" fmla="*/ 2147483647 w 816"/>
                        <a:gd name="T113" fmla="*/ 2147483647 h 437"/>
                        <a:gd name="T114" fmla="*/ 2147483647 w 816"/>
                        <a:gd name="T115" fmla="*/ 2147483647 h 437"/>
                        <a:gd name="T116" fmla="*/ 2147483647 w 816"/>
                        <a:gd name="T117" fmla="*/ 2147483647 h 437"/>
                        <a:gd name="T118" fmla="*/ 2147483647 w 816"/>
                        <a:gd name="T119" fmla="*/ 2147483647 h 437"/>
                        <a:gd name="T120" fmla="*/ 2147483647 w 816"/>
                        <a:gd name="T121" fmla="*/ 2147483647 h 437"/>
                        <a:gd name="T122" fmla="*/ 2147483647 w 816"/>
                        <a:gd name="T123" fmla="*/ 0 h 4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7"/>
                        <a:gd name="T188" fmla="*/ 816 w 816"/>
                        <a:gd name="T189" fmla="*/ 437 h 4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7">
                          <a:moveTo>
                            <a:pt x="407" y="0"/>
                          </a:moveTo>
                          <a:lnTo>
                            <a:pt x="386" y="0"/>
                          </a:lnTo>
                          <a:lnTo>
                            <a:pt x="367" y="0"/>
                          </a:lnTo>
                          <a:lnTo>
                            <a:pt x="346" y="2"/>
                          </a:lnTo>
                          <a:lnTo>
                            <a:pt x="325" y="4"/>
                          </a:lnTo>
                          <a:lnTo>
                            <a:pt x="305" y="8"/>
                          </a:lnTo>
                          <a:lnTo>
                            <a:pt x="286" y="10"/>
                          </a:lnTo>
                          <a:lnTo>
                            <a:pt x="267" y="13"/>
                          </a:lnTo>
                          <a:lnTo>
                            <a:pt x="250" y="17"/>
                          </a:lnTo>
                          <a:lnTo>
                            <a:pt x="231" y="21"/>
                          </a:lnTo>
                          <a:lnTo>
                            <a:pt x="196" y="32"/>
                          </a:lnTo>
                          <a:lnTo>
                            <a:pt x="163" y="43"/>
                          </a:lnTo>
                          <a:lnTo>
                            <a:pt x="148" y="49"/>
                          </a:lnTo>
                          <a:lnTo>
                            <a:pt x="119" y="64"/>
                          </a:lnTo>
                          <a:lnTo>
                            <a:pt x="106" y="71"/>
                          </a:lnTo>
                          <a:lnTo>
                            <a:pt x="92" y="79"/>
                          </a:lnTo>
                          <a:lnTo>
                            <a:pt x="81" y="88"/>
                          </a:lnTo>
                          <a:lnTo>
                            <a:pt x="69" y="97"/>
                          </a:lnTo>
                          <a:lnTo>
                            <a:pt x="58" y="105"/>
                          </a:lnTo>
                          <a:lnTo>
                            <a:pt x="48" y="114"/>
                          </a:lnTo>
                          <a:lnTo>
                            <a:pt x="31" y="133"/>
                          </a:lnTo>
                          <a:lnTo>
                            <a:pt x="23" y="144"/>
                          </a:lnTo>
                          <a:lnTo>
                            <a:pt x="21" y="148"/>
                          </a:lnTo>
                          <a:lnTo>
                            <a:pt x="18" y="153"/>
                          </a:lnTo>
                          <a:lnTo>
                            <a:pt x="12" y="164"/>
                          </a:lnTo>
                          <a:lnTo>
                            <a:pt x="10" y="168"/>
                          </a:lnTo>
                          <a:lnTo>
                            <a:pt x="8" y="176"/>
                          </a:lnTo>
                          <a:lnTo>
                            <a:pt x="4" y="185"/>
                          </a:lnTo>
                          <a:lnTo>
                            <a:pt x="2" y="190"/>
                          </a:lnTo>
                          <a:lnTo>
                            <a:pt x="0" y="196"/>
                          </a:lnTo>
                          <a:lnTo>
                            <a:pt x="0" y="202"/>
                          </a:lnTo>
                          <a:lnTo>
                            <a:pt x="0" y="207"/>
                          </a:lnTo>
                          <a:lnTo>
                            <a:pt x="0" y="213"/>
                          </a:lnTo>
                          <a:lnTo>
                            <a:pt x="0" y="224"/>
                          </a:lnTo>
                          <a:lnTo>
                            <a:pt x="0" y="230"/>
                          </a:lnTo>
                          <a:lnTo>
                            <a:pt x="0" y="235"/>
                          </a:lnTo>
                          <a:lnTo>
                            <a:pt x="0" y="241"/>
                          </a:lnTo>
                          <a:lnTo>
                            <a:pt x="2" y="246"/>
                          </a:lnTo>
                          <a:lnTo>
                            <a:pt x="4" y="252"/>
                          </a:lnTo>
                          <a:lnTo>
                            <a:pt x="8" y="263"/>
                          </a:lnTo>
                          <a:lnTo>
                            <a:pt x="10" y="267"/>
                          </a:lnTo>
                          <a:lnTo>
                            <a:pt x="12" y="273"/>
                          </a:lnTo>
                          <a:lnTo>
                            <a:pt x="16" y="278"/>
                          </a:lnTo>
                          <a:lnTo>
                            <a:pt x="18" y="284"/>
                          </a:lnTo>
                          <a:lnTo>
                            <a:pt x="21" y="289"/>
                          </a:lnTo>
                          <a:lnTo>
                            <a:pt x="23" y="295"/>
                          </a:lnTo>
                          <a:lnTo>
                            <a:pt x="31" y="302"/>
                          </a:lnTo>
                          <a:lnTo>
                            <a:pt x="39" y="314"/>
                          </a:lnTo>
                          <a:lnTo>
                            <a:pt x="48" y="323"/>
                          </a:lnTo>
                          <a:lnTo>
                            <a:pt x="58" y="332"/>
                          </a:lnTo>
                          <a:lnTo>
                            <a:pt x="69" y="342"/>
                          </a:lnTo>
                          <a:lnTo>
                            <a:pt x="92" y="356"/>
                          </a:lnTo>
                          <a:lnTo>
                            <a:pt x="106" y="366"/>
                          </a:lnTo>
                          <a:lnTo>
                            <a:pt x="119" y="373"/>
                          </a:lnTo>
                          <a:lnTo>
                            <a:pt x="148" y="386"/>
                          </a:lnTo>
                          <a:lnTo>
                            <a:pt x="163" y="392"/>
                          </a:lnTo>
                          <a:lnTo>
                            <a:pt x="196" y="405"/>
                          </a:lnTo>
                          <a:lnTo>
                            <a:pt x="231" y="414"/>
                          </a:lnTo>
                          <a:lnTo>
                            <a:pt x="250" y="420"/>
                          </a:lnTo>
                          <a:lnTo>
                            <a:pt x="267" y="424"/>
                          </a:lnTo>
                          <a:lnTo>
                            <a:pt x="286" y="425"/>
                          </a:lnTo>
                          <a:lnTo>
                            <a:pt x="305" y="429"/>
                          </a:lnTo>
                          <a:lnTo>
                            <a:pt x="325" y="433"/>
                          </a:lnTo>
                          <a:lnTo>
                            <a:pt x="346" y="435"/>
                          </a:lnTo>
                          <a:lnTo>
                            <a:pt x="367" y="435"/>
                          </a:lnTo>
                          <a:lnTo>
                            <a:pt x="386" y="437"/>
                          </a:lnTo>
                          <a:lnTo>
                            <a:pt x="428" y="437"/>
                          </a:lnTo>
                          <a:lnTo>
                            <a:pt x="471" y="435"/>
                          </a:lnTo>
                          <a:lnTo>
                            <a:pt x="490" y="433"/>
                          </a:lnTo>
                          <a:lnTo>
                            <a:pt x="511" y="429"/>
                          </a:lnTo>
                          <a:lnTo>
                            <a:pt x="549" y="424"/>
                          </a:lnTo>
                          <a:lnTo>
                            <a:pt x="584" y="414"/>
                          </a:lnTo>
                          <a:lnTo>
                            <a:pt x="603" y="411"/>
                          </a:lnTo>
                          <a:lnTo>
                            <a:pt x="620" y="405"/>
                          </a:lnTo>
                          <a:lnTo>
                            <a:pt x="636" y="399"/>
                          </a:lnTo>
                          <a:lnTo>
                            <a:pt x="668" y="386"/>
                          </a:lnTo>
                          <a:lnTo>
                            <a:pt x="684" y="379"/>
                          </a:lnTo>
                          <a:lnTo>
                            <a:pt x="710" y="366"/>
                          </a:lnTo>
                          <a:lnTo>
                            <a:pt x="735" y="349"/>
                          </a:lnTo>
                          <a:lnTo>
                            <a:pt x="747" y="342"/>
                          </a:lnTo>
                          <a:lnTo>
                            <a:pt x="756" y="332"/>
                          </a:lnTo>
                          <a:lnTo>
                            <a:pt x="768" y="323"/>
                          </a:lnTo>
                          <a:lnTo>
                            <a:pt x="776" y="314"/>
                          </a:lnTo>
                          <a:lnTo>
                            <a:pt x="783" y="302"/>
                          </a:lnTo>
                          <a:lnTo>
                            <a:pt x="791" y="295"/>
                          </a:lnTo>
                          <a:lnTo>
                            <a:pt x="795" y="289"/>
                          </a:lnTo>
                          <a:lnTo>
                            <a:pt x="799" y="284"/>
                          </a:lnTo>
                          <a:lnTo>
                            <a:pt x="801" y="278"/>
                          </a:lnTo>
                          <a:lnTo>
                            <a:pt x="802" y="273"/>
                          </a:lnTo>
                          <a:lnTo>
                            <a:pt x="806" y="267"/>
                          </a:lnTo>
                          <a:lnTo>
                            <a:pt x="812" y="252"/>
                          </a:lnTo>
                          <a:lnTo>
                            <a:pt x="812" y="246"/>
                          </a:lnTo>
                          <a:lnTo>
                            <a:pt x="814" y="241"/>
                          </a:lnTo>
                          <a:lnTo>
                            <a:pt x="816" y="235"/>
                          </a:lnTo>
                          <a:lnTo>
                            <a:pt x="816" y="230"/>
                          </a:lnTo>
                          <a:lnTo>
                            <a:pt x="816" y="224"/>
                          </a:lnTo>
                          <a:lnTo>
                            <a:pt x="816" y="213"/>
                          </a:lnTo>
                          <a:lnTo>
                            <a:pt x="816" y="207"/>
                          </a:lnTo>
                          <a:lnTo>
                            <a:pt x="816" y="202"/>
                          </a:lnTo>
                          <a:lnTo>
                            <a:pt x="814" y="196"/>
                          </a:lnTo>
                          <a:lnTo>
                            <a:pt x="812" y="190"/>
                          </a:lnTo>
                          <a:lnTo>
                            <a:pt x="812" y="185"/>
                          </a:lnTo>
                          <a:lnTo>
                            <a:pt x="808" y="176"/>
                          </a:lnTo>
                          <a:lnTo>
                            <a:pt x="806" y="168"/>
                          </a:lnTo>
                          <a:lnTo>
                            <a:pt x="799" y="153"/>
                          </a:lnTo>
                          <a:lnTo>
                            <a:pt x="795" y="148"/>
                          </a:lnTo>
                          <a:lnTo>
                            <a:pt x="791" y="144"/>
                          </a:lnTo>
                          <a:lnTo>
                            <a:pt x="783" y="133"/>
                          </a:lnTo>
                          <a:lnTo>
                            <a:pt x="768" y="114"/>
                          </a:lnTo>
                          <a:lnTo>
                            <a:pt x="756" y="105"/>
                          </a:lnTo>
                          <a:lnTo>
                            <a:pt x="747" y="97"/>
                          </a:lnTo>
                          <a:lnTo>
                            <a:pt x="735" y="88"/>
                          </a:lnTo>
                          <a:lnTo>
                            <a:pt x="710" y="71"/>
                          </a:lnTo>
                          <a:lnTo>
                            <a:pt x="684" y="56"/>
                          </a:lnTo>
                          <a:lnTo>
                            <a:pt x="668" y="49"/>
                          </a:lnTo>
                          <a:lnTo>
                            <a:pt x="636" y="38"/>
                          </a:lnTo>
                          <a:lnTo>
                            <a:pt x="620" y="32"/>
                          </a:lnTo>
                          <a:lnTo>
                            <a:pt x="603" y="26"/>
                          </a:lnTo>
                          <a:lnTo>
                            <a:pt x="584" y="21"/>
                          </a:lnTo>
                          <a:lnTo>
                            <a:pt x="549" y="13"/>
                          </a:lnTo>
                          <a:lnTo>
                            <a:pt x="511" y="8"/>
                          </a:lnTo>
                          <a:lnTo>
                            <a:pt x="490" y="4"/>
                          </a:lnTo>
                          <a:lnTo>
                            <a:pt x="471" y="2"/>
                          </a:lnTo>
                          <a:lnTo>
                            <a:pt x="428" y="0"/>
                          </a:lnTo>
                          <a:lnTo>
                            <a:pt x="407" y="0"/>
                          </a:lnTo>
                          <a:close/>
                        </a:path>
                      </a:pathLst>
                    </a:custGeom>
                    <a:solidFill>
                      <a:srgbClr val="00AF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3" name="Freeform 44"/>
                    <p:cNvSpPr/>
                    <p:nvPr/>
                  </p:nvSpPr>
                  <p:spPr bwMode="auto">
                    <a:xfrm>
                      <a:off x="425450" y="5038502"/>
                      <a:ext cx="646113" cy="346075"/>
                    </a:xfrm>
                    <a:custGeom>
                      <a:avLst/>
                      <a:gdLst>
                        <a:gd name="T0" fmla="*/ 2147483647 w 816"/>
                        <a:gd name="T1" fmla="*/ 0 h 436"/>
                        <a:gd name="T2" fmla="*/ 2147483647 w 816"/>
                        <a:gd name="T3" fmla="*/ 2147483647 h 436"/>
                        <a:gd name="T4" fmla="*/ 2147483647 w 816"/>
                        <a:gd name="T5" fmla="*/ 2147483647 h 436"/>
                        <a:gd name="T6" fmla="*/ 2147483647 w 816"/>
                        <a:gd name="T7" fmla="*/ 2147483647 h 436"/>
                        <a:gd name="T8" fmla="*/ 2147483647 w 816"/>
                        <a:gd name="T9" fmla="*/ 2147483647 h 436"/>
                        <a:gd name="T10" fmla="*/ 2147483647 w 816"/>
                        <a:gd name="T11" fmla="*/ 2147483647 h 436"/>
                        <a:gd name="T12" fmla="*/ 2147483647 w 816"/>
                        <a:gd name="T13" fmla="*/ 2147483647 h 436"/>
                        <a:gd name="T14" fmla="*/ 2147483647 w 816"/>
                        <a:gd name="T15" fmla="*/ 2147483647 h 436"/>
                        <a:gd name="T16" fmla="*/ 2147483647 w 816"/>
                        <a:gd name="T17" fmla="*/ 2147483647 h 436"/>
                        <a:gd name="T18" fmla="*/ 2147483647 w 816"/>
                        <a:gd name="T19" fmla="*/ 2147483647 h 436"/>
                        <a:gd name="T20" fmla="*/ 2147483647 w 816"/>
                        <a:gd name="T21" fmla="*/ 2147483647 h 436"/>
                        <a:gd name="T22" fmla="*/ 2147483647 w 816"/>
                        <a:gd name="T23" fmla="*/ 2147483647 h 436"/>
                        <a:gd name="T24" fmla="*/ 2147483647 w 816"/>
                        <a:gd name="T25" fmla="*/ 2147483647 h 436"/>
                        <a:gd name="T26" fmla="*/ 2147483647 w 816"/>
                        <a:gd name="T27" fmla="*/ 2147483647 h 436"/>
                        <a:gd name="T28" fmla="*/ 0 w 816"/>
                        <a:gd name="T29" fmla="*/ 2147483647 h 436"/>
                        <a:gd name="T30" fmla="*/ 0 w 816"/>
                        <a:gd name="T31" fmla="*/ 2147483647 h 436"/>
                        <a:gd name="T32" fmla="*/ 0 w 816"/>
                        <a:gd name="T33" fmla="*/ 2147483647 h 436"/>
                        <a:gd name="T34" fmla="*/ 0 w 816"/>
                        <a:gd name="T35" fmla="*/ 2147483647 h 436"/>
                        <a:gd name="T36" fmla="*/ 2147483647 w 816"/>
                        <a:gd name="T37" fmla="*/ 2147483647 h 436"/>
                        <a:gd name="T38" fmla="*/ 2147483647 w 816"/>
                        <a:gd name="T39" fmla="*/ 2147483647 h 436"/>
                        <a:gd name="T40" fmla="*/ 2147483647 w 816"/>
                        <a:gd name="T41" fmla="*/ 2147483647 h 436"/>
                        <a:gd name="T42" fmla="*/ 2147483647 w 816"/>
                        <a:gd name="T43" fmla="*/ 2147483647 h 436"/>
                        <a:gd name="T44" fmla="*/ 2147483647 w 816"/>
                        <a:gd name="T45" fmla="*/ 2147483647 h 436"/>
                        <a:gd name="T46" fmla="*/ 2147483647 w 816"/>
                        <a:gd name="T47" fmla="*/ 2147483647 h 436"/>
                        <a:gd name="T48" fmla="*/ 2147483647 w 816"/>
                        <a:gd name="T49" fmla="*/ 2147483647 h 436"/>
                        <a:gd name="T50" fmla="*/ 2147483647 w 816"/>
                        <a:gd name="T51" fmla="*/ 2147483647 h 436"/>
                        <a:gd name="T52" fmla="*/ 2147483647 w 816"/>
                        <a:gd name="T53" fmla="*/ 2147483647 h 436"/>
                        <a:gd name="T54" fmla="*/ 2147483647 w 816"/>
                        <a:gd name="T55" fmla="*/ 2147483647 h 436"/>
                        <a:gd name="T56" fmla="*/ 2147483647 w 816"/>
                        <a:gd name="T57" fmla="*/ 2147483647 h 436"/>
                        <a:gd name="T58" fmla="*/ 2147483647 w 816"/>
                        <a:gd name="T59" fmla="*/ 2147483647 h 436"/>
                        <a:gd name="T60" fmla="*/ 2147483647 w 816"/>
                        <a:gd name="T61" fmla="*/ 2147483647 h 436"/>
                        <a:gd name="T62" fmla="*/ 2147483647 w 816"/>
                        <a:gd name="T63" fmla="*/ 2147483647 h 436"/>
                        <a:gd name="T64" fmla="*/ 2147483647 w 816"/>
                        <a:gd name="T65" fmla="*/ 2147483647 h 436"/>
                        <a:gd name="T66" fmla="*/ 2147483647 w 816"/>
                        <a:gd name="T67" fmla="*/ 2147483647 h 436"/>
                        <a:gd name="T68" fmla="*/ 2147483647 w 816"/>
                        <a:gd name="T69" fmla="*/ 2147483647 h 436"/>
                        <a:gd name="T70" fmla="*/ 2147483647 w 816"/>
                        <a:gd name="T71" fmla="*/ 2147483647 h 436"/>
                        <a:gd name="T72" fmla="*/ 2147483647 w 816"/>
                        <a:gd name="T73" fmla="*/ 2147483647 h 436"/>
                        <a:gd name="T74" fmla="*/ 2147483647 w 816"/>
                        <a:gd name="T75" fmla="*/ 2147483647 h 436"/>
                        <a:gd name="T76" fmla="*/ 2147483647 w 816"/>
                        <a:gd name="T77" fmla="*/ 2147483647 h 436"/>
                        <a:gd name="T78" fmla="*/ 2147483647 w 816"/>
                        <a:gd name="T79" fmla="*/ 2147483647 h 436"/>
                        <a:gd name="T80" fmla="*/ 2147483647 w 816"/>
                        <a:gd name="T81" fmla="*/ 2147483647 h 436"/>
                        <a:gd name="T82" fmla="*/ 2147483647 w 816"/>
                        <a:gd name="T83" fmla="*/ 2147483647 h 436"/>
                        <a:gd name="T84" fmla="*/ 2147483647 w 816"/>
                        <a:gd name="T85" fmla="*/ 2147483647 h 436"/>
                        <a:gd name="T86" fmla="*/ 2147483647 w 816"/>
                        <a:gd name="T87" fmla="*/ 2147483647 h 436"/>
                        <a:gd name="T88" fmla="*/ 2147483647 w 816"/>
                        <a:gd name="T89" fmla="*/ 2147483647 h 436"/>
                        <a:gd name="T90" fmla="*/ 2147483647 w 816"/>
                        <a:gd name="T91" fmla="*/ 2147483647 h 436"/>
                        <a:gd name="T92" fmla="*/ 2147483647 w 816"/>
                        <a:gd name="T93" fmla="*/ 2147483647 h 436"/>
                        <a:gd name="T94" fmla="*/ 2147483647 w 816"/>
                        <a:gd name="T95" fmla="*/ 2147483647 h 436"/>
                        <a:gd name="T96" fmla="*/ 2147483647 w 816"/>
                        <a:gd name="T97" fmla="*/ 2147483647 h 436"/>
                        <a:gd name="T98" fmla="*/ 2147483647 w 816"/>
                        <a:gd name="T99" fmla="*/ 2147483647 h 436"/>
                        <a:gd name="T100" fmla="*/ 2147483647 w 816"/>
                        <a:gd name="T101" fmla="*/ 2147483647 h 436"/>
                        <a:gd name="T102" fmla="*/ 2147483647 w 816"/>
                        <a:gd name="T103" fmla="*/ 2147483647 h 436"/>
                        <a:gd name="T104" fmla="*/ 2147483647 w 816"/>
                        <a:gd name="T105" fmla="*/ 2147483647 h 436"/>
                        <a:gd name="T106" fmla="*/ 2147483647 w 816"/>
                        <a:gd name="T107" fmla="*/ 2147483647 h 436"/>
                        <a:gd name="T108" fmla="*/ 2147483647 w 816"/>
                        <a:gd name="T109" fmla="*/ 2147483647 h 436"/>
                        <a:gd name="T110" fmla="*/ 2147483647 w 816"/>
                        <a:gd name="T111" fmla="*/ 2147483647 h 436"/>
                        <a:gd name="T112" fmla="*/ 2147483647 w 816"/>
                        <a:gd name="T113" fmla="*/ 2147483647 h 436"/>
                        <a:gd name="T114" fmla="*/ 2147483647 w 816"/>
                        <a:gd name="T115" fmla="*/ 2147483647 h 436"/>
                        <a:gd name="T116" fmla="*/ 2147483647 w 816"/>
                        <a:gd name="T117" fmla="*/ 2147483647 h 436"/>
                        <a:gd name="T118" fmla="*/ 2147483647 w 816"/>
                        <a:gd name="T119" fmla="*/ 2147483647 h 436"/>
                        <a:gd name="T120" fmla="*/ 2147483647 w 816"/>
                        <a:gd name="T121" fmla="*/ 2147483647 h 436"/>
                        <a:gd name="T122" fmla="*/ 2147483647 w 816"/>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6"/>
                        <a:gd name="T188" fmla="*/ 816 w 816"/>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6">
                          <a:moveTo>
                            <a:pt x="407" y="0"/>
                          </a:moveTo>
                          <a:lnTo>
                            <a:pt x="386" y="0"/>
                          </a:lnTo>
                          <a:lnTo>
                            <a:pt x="367" y="1"/>
                          </a:lnTo>
                          <a:lnTo>
                            <a:pt x="346" y="1"/>
                          </a:lnTo>
                          <a:lnTo>
                            <a:pt x="325" y="3"/>
                          </a:lnTo>
                          <a:lnTo>
                            <a:pt x="305" y="7"/>
                          </a:lnTo>
                          <a:lnTo>
                            <a:pt x="286" y="11"/>
                          </a:lnTo>
                          <a:lnTo>
                            <a:pt x="267" y="13"/>
                          </a:lnTo>
                          <a:lnTo>
                            <a:pt x="250" y="16"/>
                          </a:lnTo>
                          <a:lnTo>
                            <a:pt x="231" y="22"/>
                          </a:lnTo>
                          <a:lnTo>
                            <a:pt x="196" y="31"/>
                          </a:lnTo>
                          <a:lnTo>
                            <a:pt x="163" y="44"/>
                          </a:lnTo>
                          <a:lnTo>
                            <a:pt x="148" y="50"/>
                          </a:lnTo>
                          <a:lnTo>
                            <a:pt x="119" y="65"/>
                          </a:lnTo>
                          <a:lnTo>
                            <a:pt x="106" y="70"/>
                          </a:lnTo>
                          <a:lnTo>
                            <a:pt x="92" y="80"/>
                          </a:lnTo>
                          <a:lnTo>
                            <a:pt x="81" y="87"/>
                          </a:lnTo>
                          <a:lnTo>
                            <a:pt x="69" y="97"/>
                          </a:lnTo>
                          <a:lnTo>
                            <a:pt x="58" y="104"/>
                          </a:lnTo>
                          <a:lnTo>
                            <a:pt x="48" y="113"/>
                          </a:lnTo>
                          <a:lnTo>
                            <a:pt x="31" y="134"/>
                          </a:lnTo>
                          <a:lnTo>
                            <a:pt x="23" y="143"/>
                          </a:lnTo>
                          <a:lnTo>
                            <a:pt x="21" y="149"/>
                          </a:lnTo>
                          <a:lnTo>
                            <a:pt x="18" y="154"/>
                          </a:lnTo>
                          <a:lnTo>
                            <a:pt x="12" y="164"/>
                          </a:lnTo>
                          <a:lnTo>
                            <a:pt x="10" y="169"/>
                          </a:lnTo>
                          <a:lnTo>
                            <a:pt x="8" y="175"/>
                          </a:lnTo>
                          <a:lnTo>
                            <a:pt x="4" y="186"/>
                          </a:lnTo>
                          <a:lnTo>
                            <a:pt x="2" y="192"/>
                          </a:lnTo>
                          <a:lnTo>
                            <a:pt x="0" y="197"/>
                          </a:lnTo>
                          <a:lnTo>
                            <a:pt x="0" y="201"/>
                          </a:lnTo>
                          <a:lnTo>
                            <a:pt x="0" y="208"/>
                          </a:lnTo>
                          <a:lnTo>
                            <a:pt x="0" y="212"/>
                          </a:lnTo>
                          <a:lnTo>
                            <a:pt x="0" y="225"/>
                          </a:lnTo>
                          <a:lnTo>
                            <a:pt x="0" y="231"/>
                          </a:lnTo>
                          <a:lnTo>
                            <a:pt x="0" y="235"/>
                          </a:lnTo>
                          <a:lnTo>
                            <a:pt x="0" y="242"/>
                          </a:lnTo>
                          <a:lnTo>
                            <a:pt x="2" y="246"/>
                          </a:lnTo>
                          <a:lnTo>
                            <a:pt x="4" y="253"/>
                          </a:lnTo>
                          <a:lnTo>
                            <a:pt x="8" y="263"/>
                          </a:lnTo>
                          <a:lnTo>
                            <a:pt x="10" y="268"/>
                          </a:lnTo>
                          <a:lnTo>
                            <a:pt x="12" y="272"/>
                          </a:lnTo>
                          <a:lnTo>
                            <a:pt x="16" y="279"/>
                          </a:lnTo>
                          <a:lnTo>
                            <a:pt x="18" y="283"/>
                          </a:lnTo>
                          <a:lnTo>
                            <a:pt x="21" y="289"/>
                          </a:lnTo>
                          <a:lnTo>
                            <a:pt x="23" y="294"/>
                          </a:lnTo>
                          <a:lnTo>
                            <a:pt x="31" y="304"/>
                          </a:lnTo>
                          <a:lnTo>
                            <a:pt x="39" y="313"/>
                          </a:lnTo>
                          <a:lnTo>
                            <a:pt x="48" y="322"/>
                          </a:lnTo>
                          <a:lnTo>
                            <a:pt x="58" y="332"/>
                          </a:lnTo>
                          <a:lnTo>
                            <a:pt x="69" y="341"/>
                          </a:lnTo>
                          <a:lnTo>
                            <a:pt x="92" y="358"/>
                          </a:lnTo>
                          <a:lnTo>
                            <a:pt x="106" y="365"/>
                          </a:lnTo>
                          <a:lnTo>
                            <a:pt x="119" y="373"/>
                          </a:lnTo>
                          <a:lnTo>
                            <a:pt x="148" y="387"/>
                          </a:lnTo>
                          <a:lnTo>
                            <a:pt x="163" y="393"/>
                          </a:lnTo>
                          <a:lnTo>
                            <a:pt x="196" y="404"/>
                          </a:lnTo>
                          <a:lnTo>
                            <a:pt x="231" y="415"/>
                          </a:lnTo>
                          <a:lnTo>
                            <a:pt x="250" y="419"/>
                          </a:lnTo>
                          <a:lnTo>
                            <a:pt x="267" y="423"/>
                          </a:lnTo>
                          <a:lnTo>
                            <a:pt x="286" y="427"/>
                          </a:lnTo>
                          <a:lnTo>
                            <a:pt x="305" y="430"/>
                          </a:lnTo>
                          <a:lnTo>
                            <a:pt x="325" y="432"/>
                          </a:lnTo>
                          <a:lnTo>
                            <a:pt x="346" y="434"/>
                          </a:lnTo>
                          <a:lnTo>
                            <a:pt x="367" y="436"/>
                          </a:lnTo>
                          <a:lnTo>
                            <a:pt x="386" y="436"/>
                          </a:lnTo>
                          <a:lnTo>
                            <a:pt x="428" y="436"/>
                          </a:lnTo>
                          <a:lnTo>
                            <a:pt x="471" y="434"/>
                          </a:lnTo>
                          <a:lnTo>
                            <a:pt x="490" y="432"/>
                          </a:lnTo>
                          <a:lnTo>
                            <a:pt x="511" y="430"/>
                          </a:lnTo>
                          <a:lnTo>
                            <a:pt x="549" y="423"/>
                          </a:lnTo>
                          <a:lnTo>
                            <a:pt x="584" y="415"/>
                          </a:lnTo>
                          <a:lnTo>
                            <a:pt x="603" y="410"/>
                          </a:lnTo>
                          <a:lnTo>
                            <a:pt x="620" y="404"/>
                          </a:lnTo>
                          <a:lnTo>
                            <a:pt x="636" y="399"/>
                          </a:lnTo>
                          <a:lnTo>
                            <a:pt x="668" y="387"/>
                          </a:lnTo>
                          <a:lnTo>
                            <a:pt x="684" y="380"/>
                          </a:lnTo>
                          <a:lnTo>
                            <a:pt x="710" y="365"/>
                          </a:lnTo>
                          <a:lnTo>
                            <a:pt x="735" y="348"/>
                          </a:lnTo>
                          <a:lnTo>
                            <a:pt x="747" y="341"/>
                          </a:lnTo>
                          <a:lnTo>
                            <a:pt x="756" y="332"/>
                          </a:lnTo>
                          <a:lnTo>
                            <a:pt x="768" y="322"/>
                          </a:lnTo>
                          <a:lnTo>
                            <a:pt x="776" y="313"/>
                          </a:lnTo>
                          <a:lnTo>
                            <a:pt x="783" y="304"/>
                          </a:lnTo>
                          <a:lnTo>
                            <a:pt x="791" y="294"/>
                          </a:lnTo>
                          <a:lnTo>
                            <a:pt x="795" y="289"/>
                          </a:lnTo>
                          <a:lnTo>
                            <a:pt x="799" y="283"/>
                          </a:lnTo>
                          <a:lnTo>
                            <a:pt x="801" y="279"/>
                          </a:lnTo>
                          <a:lnTo>
                            <a:pt x="802" y="272"/>
                          </a:lnTo>
                          <a:lnTo>
                            <a:pt x="806" y="268"/>
                          </a:lnTo>
                          <a:lnTo>
                            <a:pt x="812" y="253"/>
                          </a:lnTo>
                          <a:lnTo>
                            <a:pt x="812" y="246"/>
                          </a:lnTo>
                          <a:lnTo>
                            <a:pt x="814" y="242"/>
                          </a:lnTo>
                          <a:lnTo>
                            <a:pt x="816" y="235"/>
                          </a:lnTo>
                          <a:lnTo>
                            <a:pt x="816" y="231"/>
                          </a:lnTo>
                          <a:lnTo>
                            <a:pt x="816" y="225"/>
                          </a:lnTo>
                          <a:lnTo>
                            <a:pt x="816" y="212"/>
                          </a:lnTo>
                          <a:lnTo>
                            <a:pt x="816" y="208"/>
                          </a:lnTo>
                          <a:lnTo>
                            <a:pt x="816" y="201"/>
                          </a:lnTo>
                          <a:lnTo>
                            <a:pt x="814" y="197"/>
                          </a:lnTo>
                          <a:lnTo>
                            <a:pt x="812" y="192"/>
                          </a:lnTo>
                          <a:lnTo>
                            <a:pt x="812" y="186"/>
                          </a:lnTo>
                          <a:lnTo>
                            <a:pt x="808" y="175"/>
                          </a:lnTo>
                          <a:lnTo>
                            <a:pt x="806" y="169"/>
                          </a:lnTo>
                          <a:lnTo>
                            <a:pt x="799" y="154"/>
                          </a:lnTo>
                          <a:lnTo>
                            <a:pt x="795" y="149"/>
                          </a:lnTo>
                          <a:lnTo>
                            <a:pt x="791" y="143"/>
                          </a:lnTo>
                          <a:lnTo>
                            <a:pt x="783" y="134"/>
                          </a:lnTo>
                          <a:lnTo>
                            <a:pt x="768" y="113"/>
                          </a:lnTo>
                          <a:lnTo>
                            <a:pt x="756" y="104"/>
                          </a:lnTo>
                          <a:lnTo>
                            <a:pt x="747" y="97"/>
                          </a:lnTo>
                          <a:lnTo>
                            <a:pt x="735" y="87"/>
                          </a:lnTo>
                          <a:lnTo>
                            <a:pt x="710" y="70"/>
                          </a:lnTo>
                          <a:lnTo>
                            <a:pt x="684" y="57"/>
                          </a:lnTo>
                          <a:lnTo>
                            <a:pt x="668" y="50"/>
                          </a:lnTo>
                          <a:lnTo>
                            <a:pt x="636" y="37"/>
                          </a:lnTo>
                          <a:lnTo>
                            <a:pt x="620" y="31"/>
                          </a:lnTo>
                          <a:lnTo>
                            <a:pt x="603" y="26"/>
                          </a:lnTo>
                          <a:lnTo>
                            <a:pt x="584" y="22"/>
                          </a:lnTo>
                          <a:lnTo>
                            <a:pt x="549" y="13"/>
                          </a:lnTo>
                          <a:lnTo>
                            <a:pt x="511" y="7"/>
                          </a:lnTo>
                          <a:lnTo>
                            <a:pt x="490" y="3"/>
                          </a:lnTo>
                          <a:lnTo>
                            <a:pt x="471" y="1"/>
                          </a:lnTo>
                          <a:lnTo>
                            <a:pt x="428" y="0"/>
                          </a:lnTo>
                          <a:lnTo>
                            <a:pt x="407" y="0"/>
                          </a:lnTo>
                          <a:close/>
                        </a:path>
                      </a:pathLst>
                    </a:custGeom>
                    <a:solidFill>
                      <a:srgbClr val="008EB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74" name="Freeform 45"/>
                    <p:cNvSpPr/>
                    <p:nvPr/>
                  </p:nvSpPr>
                  <p:spPr bwMode="auto">
                    <a:xfrm>
                      <a:off x="425450" y="5001989"/>
                      <a:ext cx="646113" cy="346075"/>
                    </a:xfrm>
                    <a:custGeom>
                      <a:avLst/>
                      <a:gdLst>
                        <a:gd name="T0" fmla="*/ 2147483647 w 816"/>
                        <a:gd name="T1" fmla="*/ 0 h 436"/>
                        <a:gd name="T2" fmla="*/ 2147483647 w 816"/>
                        <a:gd name="T3" fmla="*/ 2147483647 h 436"/>
                        <a:gd name="T4" fmla="*/ 2147483647 w 816"/>
                        <a:gd name="T5" fmla="*/ 2147483647 h 436"/>
                        <a:gd name="T6" fmla="*/ 2147483647 w 816"/>
                        <a:gd name="T7" fmla="*/ 2147483647 h 436"/>
                        <a:gd name="T8" fmla="*/ 2147483647 w 816"/>
                        <a:gd name="T9" fmla="*/ 2147483647 h 436"/>
                        <a:gd name="T10" fmla="*/ 2147483647 w 816"/>
                        <a:gd name="T11" fmla="*/ 2147483647 h 436"/>
                        <a:gd name="T12" fmla="*/ 2147483647 w 816"/>
                        <a:gd name="T13" fmla="*/ 2147483647 h 436"/>
                        <a:gd name="T14" fmla="*/ 2147483647 w 816"/>
                        <a:gd name="T15" fmla="*/ 2147483647 h 436"/>
                        <a:gd name="T16" fmla="*/ 2147483647 w 816"/>
                        <a:gd name="T17" fmla="*/ 2147483647 h 436"/>
                        <a:gd name="T18" fmla="*/ 2147483647 w 816"/>
                        <a:gd name="T19" fmla="*/ 2147483647 h 436"/>
                        <a:gd name="T20" fmla="*/ 2147483647 w 816"/>
                        <a:gd name="T21" fmla="*/ 2147483647 h 436"/>
                        <a:gd name="T22" fmla="*/ 2147483647 w 816"/>
                        <a:gd name="T23" fmla="*/ 2147483647 h 436"/>
                        <a:gd name="T24" fmla="*/ 2147483647 w 816"/>
                        <a:gd name="T25" fmla="*/ 2147483647 h 436"/>
                        <a:gd name="T26" fmla="*/ 2147483647 w 816"/>
                        <a:gd name="T27" fmla="*/ 2147483647 h 436"/>
                        <a:gd name="T28" fmla="*/ 0 w 816"/>
                        <a:gd name="T29" fmla="*/ 2147483647 h 436"/>
                        <a:gd name="T30" fmla="*/ 0 w 816"/>
                        <a:gd name="T31" fmla="*/ 2147483647 h 436"/>
                        <a:gd name="T32" fmla="*/ 0 w 816"/>
                        <a:gd name="T33" fmla="*/ 2147483647 h 436"/>
                        <a:gd name="T34" fmla="*/ 0 w 816"/>
                        <a:gd name="T35" fmla="*/ 2147483647 h 436"/>
                        <a:gd name="T36" fmla="*/ 2147483647 w 816"/>
                        <a:gd name="T37" fmla="*/ 2147483647 h 436"/>
                        <a:gd name="T38" fmla="*/ 2147483647 w 816"/>
                        <a:gd name="T39" fmla="*/ 2147483647 h 436"/>
                        <a:gd name="T40" fmla="*/ 2147483647 w 816"/>
                        <a:gd name="T41" fmla="*/ 2147483647 h 436"/>
                        <a:gd name="T42" fmla="*/ 2147483647 w 816"/>
                        <a:gd name="T43" fmla="*/ 2147483647 h 436"/>
                        <a:gd name="T44" fmla="*/ 2147483647 w 816"/>
                        <a:gd name="T45" fmla="*/ 2147483647 h 436"/>
                        <a:gd name="T46" fmla="*/ 2147483647 w 816"/>
                        <a:gd name="T47" fmla="*/ 2147483647 h 436"/>
                        <a:gd name="T48" fmla="*/ 2147483647 w 816"/>
                        <a:gd name="T49" fmla="*/ 2147483647 h 436"/>
                        <a:gd name="T50" fmla="*/ 2147483647 w 816"/>
                        <a:gd name="T51" fmla="*/ 2147483647 h 436"/>
                        <a:gd name="T52" fmla="*/ 2147483647 w 816"/>
                        <a:gd name="T53" fmla="*/ 2147483647 h 436"/>
                        <a:gd name="T54" fmla="*/ 2147483647 w 816"/>
                        <a:gd name="T55" fmla="*/ 2147483647 h 436"/>
                        <a:gd name="T56" fmla="*/ 2147483647 w 816"/>
                        <a:gd name="T57" fmla="*/ 2147483647 h 436"/>
                        <a:gd name="T58" fmla="*/ 2147483647 w 816"/>
                        <a:gd name="T59" fmla="*/ 2147483647 h 436"/>
                        <a:gd name="T60" fmla="*/ 2147483647 w 816"/>
                        <a:gd name="T61" fmla="*/ 2147483647 h 436"/>
                        <a:gd name="T62" fmla="*/ 2147483647 w 816"/>
                        <a:gd name="T63" fmla="*/ 2147483647 h 436"/>
                        <a:gd name="T64" fmla="*/ 2147483647 w 816"/>
                        <a:gd name="T65" fmla="*/ 2147483647 h 436"/>
                        <a:gd name="T66" fmla="*/ 2147483647 w 816"/>
                        <a:gd name="T67" fmla="*/ 2147483647 h 436"/>
                        <a:gd name="T68" fmla="*/ 2147483647 w 816"/>
                        <a:gd name="T69" fmla="*/ 2147483647 h 436"/>
                        <a:gd name="T70" fmla="*/ 2147483647 w 816"/>
                        <a:gd name="T71" fmla="*/ 2147483647 h 436"/>
                        <a:gd name="T72" fmla="*/ 2147483647 w 816"/>
                        <a:gd name="T73" fmla="*/ 2147483647 h 436"/>
                        <a:gd name="T74" fmla="*/ 2147483647 w 816"/>
                        <a:gd name="T75" fmla="*/ 2147483647 h 436"/>
                        <a:gd name="T76" fmla="*/ 2147483647 w 816"/>
                        <a:gd name="T77" fmla="*/ 2147483647 h 436"/>
                        <a:gd name="T78" fmla="*/ 2147483647 w 816"/>
                        <a:gd name="T79" fmla="*/ 2147483647 h 436"/>
                        <a:gd name="T80" fmla="*/ 2147483647 w 816"/>
                        <a:gd name="T81" fmla="*/ 2147483647 h 436"/>
                        <a:gd name="T82" fmla="*/ 2147483647 w 816"/>
                        <a:gd name="T83" fmla="*/ 2147483647 h 436"/>
                        <a:gd name="T84" fmla="*/ 2147483647 w 816"/>
                        <a:gd name="T85" fmla="*/ 2147483647 h 436"/>
                        <a:gd name="T86" fmla="*/ 2147483647 w 816"/>
                        <a:gd name="T87" fmla="*/ 2147483647 h 436"/>
                        <a:gd name="T88" fmla="*/ 2147483647 w 816"/>
                        <a:gd name="T89" fmla="*/ 2147483647 h 436"/>
                        <a:gd name="T90" fmla="*/ 2147483647 w 816"/>
                        <a:gd name="T91" fmla="*/ 2147483647 h 436"/>
                        <a:gd name="T92" fmla="*/ 2147483647 w 816"/>
                        <a:gd name="T93" fmla="*/ 2147483647 h 436"/>
                        <a:gd name="T94" fmla="*/ 2147483647 w 816"/>
                        <a:gd name="T95" fmla="*/ 2147483647 h 436"/>
                        <a:gd name="T96" fmla="*/ 2147483647 w 816"/>
                        <a:gd name="T97" fmla="*/ 2147483647 h 436"/>
                        <a:gd name="T98" fmla="*/ 2147483647 w 816"/>
                        <a:gd name="T99" fmla="*/ 2147483647 h 436"/>
                        <a:gd name="T100" fmla="*/ 2147483647 w 816"/>
                        <a:gd name="T101" fmla="*/ 2147483647 h 436"/>
                        <a:gd name="T102" fmla="*/ 2147483647 w 816"/>
                        <a:gd name="T103" fmla="*/ 2147483647 h 436"/>
                        <a:gd name="T104" fmla="*/ 2147483647 w 816"/>
                        <a:gd name="T105" fmla="*/ 2147483647 h 436"/>
                        <a:gd name="T106" fmla="*/ 2147483647 w 816"/>
                        <a:gd name="T107" fmla="*/ 2147483647 h 436"/>
                        <a:gd name="T108" fmla="*/ 2147483647 w 816"/>
                        <a:gd name="T109" fmla="*/ 2147483647 h 436"/>
                        <a:gd name="T110" fmla="*/ 2147483647 w 816"/>
                        <a:gd name="T111" fmla="*/ 2147483647 h 436"/>
                        <a:gd name="T112" fmla="*/ 2147483647 w 816"/>
                        <a:gd name="T113" fmla="*/ 2147483647 h 436"/>
                        <a:gd name="T114" fmla="*/ 2147483647 w 816"/>
                        <a:gd name="T115" fmla="*/ 2147483647 h 436"/>
                        <a:gd name="T116" fmla="*/ 2147483647 w 816"/>
                        <a:gd name="T117" fmla="*/ 2147483647 h 436"/>
                        <a:gd name="T118" fmla="*/ 2147483647 w 816"/>
                        <a:gd name="T119" fmla="*/ 2147483647 h 436"/>
                        <a:gd name="T120" fmla="*/ 2147483647 w 816"/>
                        <a:gd name="T121" fmla="*/ 2147483647 h 436"/>
                        <a:gd name="T122" fmla="*/ 2147483647 w 816"/>
                        <a:gd name="T123" fmla="*/ 0 h 4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6"/>
                        <a:gd name="T187" fmla="*/ 0 h 436"/>
                        <a:gd name="T188" fmla="*/ 816 w 816"/>
                        <a:gd name="T189" fmla="*/ 436 h 4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6" h="436">
                          <a:moveTo>
                            <a:pt x="407" y="0"/>
                          </a:moveTo>
                          <a:lnTo>
                            <a:pt x="386" y="0"/>
                          </a:lnTo>
                          <a:lnTo>
                            <a:pt x="367" y="2"/>
                          </a:lnTo>
                          <a:lnTo>
                            <a:pt x="346" y="2"/>
                          </a:lnTo>
                          <a:lnTo>
                            <a:pt x="325" y="4"/>
                          </a:lnTo>
                          <a:lnTo>
                            <a:pt x="305" y="7"/>
                          </a:lnTo>
                          <a:lnTo>
                            <a:pt x="286" y="11"/>
                          </a:lnTo>
                          <a:lnTo>
                            <a:pt x="267" y="13"/>
                          </a:lnTo>
                          <a:lnTo>
                            <a:pt x="250" y="17"/>
                          </a:lnTo>
                          <a:lnTo>
                            <a:pt x="231" y="22"/>
                          </a:lnTo>
                          <a:lnTo>
                            <a:pt x="196" y="32"/>
                          </a:lnTo>
                          <a:lnTo>
                            <a:pt x="163" y="45"/>
                          </a:lnTo>
                          <a:lnTo>
                            <a:pt x="148" y="50"/>
                          </a:lnTo>
                          <a:lnTo>
                            <a:pt x="119" y="63"/>
                          </a:lnTo>
                          <a:lnTo>
                            <a:pt x="106" y="71"/>
                          </a:lnTo>
                          <a:lnTo>
                            <a:pt x="92" y="80"/>
                          </a:lnTo>
                          <a:lnTo>
                            <a:pt x="81" y="88"/>
                          </a:lnTo>
                          <a:lnTo>
                            <a:pt x="69" y="97"/>
                          </a:lnTo>
                          <a:lnTo>
                            <a:pt x="58" y="104"/>
                          </a:lnTo>
                          <a:lnTo>
                            <a:pt x="48" y="114"/>
                          </a:lnTo>
                          <a:lnTo>
                            <a:pt x="31" y="134"/>
                          </a:lnTo>
                          <a:lnTo>
                            <a:pt x="23" y="144"/>
                          </a:lnTo>
                          <a:lnTo>
                            <a:pt x="21" y="149"/>
                          </a:lnTo>
                          <a:lnTo>
                            <a:pt x="18" y="155"/>
                          </a:lnTo>
                          <a:lnTo>
                            <a:pt x="12" y="164"/>
                          </a:lnTo>
                          <a:lnTo>
                            <a:pt x="10" y="170"/>
                          </a:lnTo>
                          <a:lnTo>
                            <a:pt x="8" y="175"/>
                          </a:lnTo>
                          <a:lnTo>
                            <a:pt x="4" y="185"/>
                          </a:lnTo>
                          <a:lnTo>
                            <a:pt x="2" y="192"/>
                          </a:lnTo>
                          <a:lnTo>
                            <a:pt x="0" y="196"/>
                          </a:lnTo>
                          <a:lnTo>
                            <a:pt x="0" y="201"/>
                          </a:lnTo>
                          <a:lnTo>
                            <a:pt x="0" y="207"/>
                          </a:lnTo>
                          <a:lnTo>
                            <a:pt x="0" y="213"/>
                          </a:lnTo>
                          <a:lnTo>
                            <a:pt x="0" y="226"/>
                          </a:lnTo>
                          <a:lnTo>
                            <a:pt x="0" y="229"/>
                          </a:lnTo>
                          <a:lnTo>
                            <a:pt x="0" y="235"/>
                          </a:lnTo>
                          <a:lnTo>
                            <a:pt x="0" y="241"/>
                          </a:lnTo>
                          <a:lnTo>
                            <a:pt x="2" y="246"/>
                          </a:lnTo>
                          <a:lnTo>
                            <a:pt x="4" y="252"/>
                          </a:lnTo>
                          <a:lnTo>
                            <a:pt x="8" y="263"/>
                          </a:lnTo>
                          <a:lnTo>
                            <a:pt x="10" y="268"/>
                          </a:lnTo>
                          <a:lnTo>
                            <a:pt x="12" y="272"/>
                          </a:lnTo>
                          <a:lnTo>
                            <a:pt x="16" y="280"/>
                          </a:lnTo>
                          <a:lnTo>
                            <a:pt x="18" y="283"/>
                          </a:lnTo>
                          <a:lnTo>
                            <a:pt x="21" y="289"/>
                          </a:lnTo>
                          <a:lnTo>
                            <a:pt x="23" y="295"/>
                          </a:lnTo>
                          <a:lnTo>
                            <a:pt x="31" y="304"/>
                          </a:lnTo>
                          <a:lnTo>
                            <a:pt x="39" y="313"/>
                          </a:lnTo>
                          <a:lnTo>
                            <a:pt x="48" y="323"/>
                          </a:lnTo>
                          <a:lnTo>
                            <a:pt x="58" y="332"/>
                          </a:lnTo>
                          <a:lnTo>
                            <a:pt x="69" y="341"/>
                          </a:lnTo>
                          <a:lnTo>
                            <a:pt x="92" y="358"/>
                          </a:lnTo>
                          <a:lnTo>
                            <a:pt x="106" y="365"/>
                          </a:lnTo>
                          <a:lnTo>
                            <a:pt x="119" y="373"/>
                          </a:lnTo>
                          <a:lnTo>
                            <a:pt x="148" y="388"/>
                          </a:lnTo>
                          <a:lnTo>
                            <a:pt x="163" y="393"/>
                          </a:lnTo>
                          <a:lnTo>
                            <a:pt x="196" y="405"/>
                          </a:lnTo>
                          <a:lnTo>
                            <a:pt x="231" y="416"/>
                          </a:lnTo>
                          <a:lnTo>
                            <a:pt x="250" y="420"/>
                          </a:lnTo>
                          <a:lnTo>
                            <a:pt x="267" y="423"/>
                          </a:lnTo>
                          <a:lnTo>
                            <a:pt x="286" y="427"/>
                          </a:lnTo>
                          <a:lnTo>
                            <a:pt x="305" y="429"/>
                          </a:lnTo>
                          <a:lnTo>
                            <a:pt x="325" y="433"/>
                          </a:lnTo>
                          <a:lnTo>
                            <a:pt x="346" y="434"/>
                          </a:lnTo>
                          <a:lnTo>
                            <a:pt x="367" y="436"/>
                          </a:lnTo>
                          <a:lnTo>
                            <a:pt x="386" y="436"/>
                          </a:lnTo>
                          <a:lnTo>
                            <a:pt x="428" y="436"/>
                          </a:lnTo>
                          <a:lnTo>
                            <a:pt x="471" y="434"/>
                          </a:lnTo>
                          <a:lnTo>
                            <a:pt x="490" y="433"/>
                          </a:lnTo>
                          <a:lnTo>
                            <a:pt x="511" y="429"/>
                          </a:lnTo>
                          <a:lnTo>
                            <a:pt x="549" y="423"/>
                          </a:lnTo>
                          <a:lnTo>
                            <a:pt x="584" y="416"/>
                          </a:lnTo>
                          <a:lnTo>
                            <a:pt x="603" y="410"/>
                          </a:lnTo>
                          <a:lnTo>
                            <a:pt x="620" y="405"/>
                          </a:lnTo>
                          <a:lnTo>
                            <a:pt x="636" y="399"/>
                          </a:lnTo>
                          <a:lnTo>
                            <a:pt x="668" y="388"/>
                          </a:lnTo>
                          <a:lnTo>
                            <a:pt x="684" y="380"/>
                          </a:lnTo>
                          <a:lnTo>
                            <a:pt x="710" y="365"/>
                          </a:lnTo>
                          <a:lnTo>
                            <a:pt x="735" y="349"/>
                          </a:lnTo>
                          <a:lnTo>
                            <a:pt x="747" y="341"/>
                          </a:lnTo>
                          <a:lnTo>
                            <a:pt x="756" y="332"/>
                          </a:lnTo>
                          <a:lnTo>
                            <a:pt x="768" y="323"/>
                          </a:lnTo>
                          <a:lnTo>
                            <a:pt x="776" y="313"/>
                          </a:lnTo>
                          <a:lnTo>
                            <a:pt x="783" y="304"/>
                          </a:lnTo>
                          <a:lnTo>
                            <a:pt x="791" y="295"/>
                          </a:lnTo>
                          <a:lnTo>
                            <a:pt x="795" y="289"/>
                          </a:lnTo>
                          <a:lnTo>
                            <a:pt x="799" y="283"/>
                          </a:lnTo>
                          <a:lnTo>
                            <a:pt x="801" y="280"/>
                          </a:lnTo>
                          <a:lnTo>
                            <a:pt x="802" y="272"/>
                          </a:lnTo>
                          <a:lnTo>
                            <a:pt x="806" y="268"/>
                          </a:lnTo>
                          <a:lnTo>
                            <a:pt x="812" y="252"/>
                          </a:lnTo>
                          <a:lnTo>
                            <a:pt x="812" y="246"/>
                          </a:lnTo>
                          <a:lnTo>
                            <a:pt x="814" y="241"/>
                          </a:lnTo>
                          <a:lnTo>
                            <a:pt x="816" y="235"/>
                          </a:lnTo>
                          <a:lnTo>
                            <a:pt x="816" y="229"/>
                          </a:lnTo>
                          <a:lnTo>
                            <a:pt x="816" y="226"/>
                          </a:lnTo>
                          <a:lnTo>
                            <a:pt x="816" y="213"/>
                          </a:lnTo>
                          <a:lnTo>
                            <a:pt x="816" y="207"/>
                          </a:lnTo>
                          <a:lnTo>
                            <a:pt x="816" y="201"/>
                          </a:lnTo>
                          <a:lnTo>
                            <a:pt x="814" y="196"/>
                          </a:lnTo>
                          <a:lnTo>
                            <a:pt x="812" y="192"/>
                          </a:lnTo>
                          <a:lnTo>
                            <a:pt x="812" y="185"/>
                          </a:lnTo>
                          <a:lnTo>
                            <a:pt x="808" y="175"/>
                          </a:lnTo>
                          <a:lnTo>
                            <a:pt x="806" y="170"/>
                          </a:lnTo>
                          <a:lnTo>
                            <a:pt x="799" y="155"/>
                          </a:lnTo>
                          <a:lnTo>
                            <a:pt x="795" y="149"/>
                          </a:lnTo>
                          <a:lnTo>
                            <a:pt x="791" y="144"/>
                          </a:lnTo>
                          <a:lnTo>
                            <a:pt x="783" y="134"/>
                          </a:lnTo>
                          <a:lnTo>
                            <a:pt x="768" y="114"/>
                          </a:lnTo>
                          <a:lnTo>
                            <a:pt x="756" y="104"/>
                          </a:lnTo>
                          <a:lnTo>
                            <a:pt x="747" y="97"/>
                          </a:lnTo>
                          <a:lnTo>
                            <a:pt x="735" y="88"/>
                          </a:lnTo>
                          <a:lnTo>
                            <a:pt x="710" y="71"/>
                          </a:lnTo>
                          <a:lnTo>
                            <a:pt x="684" y="58"/>
                          </a:lnTo>
                          <a:lnTo>
                            <a:pt x="668" y="50"/>
                          </a:lnTo>
                          <a:lnTo>
                            <a:pt x="636" y="37"/>
                          </a:lnTo>
                          <a:lnTo>
                            <a:pt x="620" y="32"/>
                          </a:lnTo>
                          <a:lnTo>
                            <a:pt x="603" y="26"/>
                          </a:lnTo>
                          <a:lnTo>
                            <a:pt x="584" y="22"/>
                          </a:lnTo>
                          <a:lnTo>
                            <a:pt x="549" y="13"/>
                          </a:lnTo>
                          <a:lnTo>
                            <a:pt x="511" y="7"/>
                          </a:lnTo>
                          <a:lnTo>
                            <a:pt x="490" y="4"/>
                          </a:lnTo>
                          <a:lnTo>
                            <a:pt x="471" y="2"/>
                          </a:lnTo>
                          <a:lnTo>
                            <a:pt x="428" y="0"/>
                          </a:lnTo>
                          <a:lnTo>
                            <a:pt x="407" y="0"/>
                          </a:lnTo>
                          <a:close/>
                        </a:path>
                      </a:pathLst>
                    </a:custGeom>
                    <a:solidFill>
                      <a:srgbClr val="57D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sp>
              <p:nvSpPr>
                <p:cNvPr id="148" name="Text Box 58"/>
                <p:cNvSpPr txBox="1">
                  <a:spLocks noChangeArrowheads="1"/>
                </p:cNvSpPr>
                <p:nvPr/>
              </p:nvSpPr>
              <p:spPr bwMode="auto">
                <a:xfrm>
                  <a:off x="147980" y="4468644"/>
                  <a:ext cx="10238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操作型</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数据库</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44" name="组合 229"/>
              <p:cNvGrpSpPr/>
              <p:nvPr/>
            </p:nvGrpSpPr>
            <p:grpSpPr bwMode="auto">
              <a:xfrm>
                <a:off x="107504" y="5002345"/>
                <a:ext cx="1255018" cy="1018383"/>
                <a:chOff x="107504" y="5002345"/>
                <a:chExt cx="1255018" cy="1018383"/>
              </a:xfrm>
            </p:grpSpPr>
            <p:sp>
              <p:nvSpPr>
                <p:cNvPr id="145" name="流程图: 多文档 144"/>
                <p:cNvSpPr/>
                <p:nvPr/>
              </p:nvSpPr>
              <p:spPr bwMode="auto">
                <a:xfrm>
                  <a:off x="252698" y="5002250"/>
                  <a:ext cx="1006406" cy="647715"/>
                </a:xfrm>
                <a:prstGeom prst="flowChartMultidocument">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46" name="Text Box 58"/>
                <p:cNvSpPr txBox="1">
                  <a:spLocks noChangeArrowheads="1"/>
                </p:cNvSpPr>
                <p:nvPr/>
              </p:nvSpPr>
              <p:spPr bwMode="auto">
                <a:xfrm>
                  <a:off x="107504" y="5651396"/>
                  <a:ext cx="12550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附加数据</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grpSp>
          <p:nvGrpSpPr>
            <p:cNvPr id="132" name="组合 235"/>
            <p:cNvGrpSpPr/>
            <p:nvPr/>
          </p:nvGrpSpPr>
          <p:grpSpPr bwMode="auto">
            <a:xfrm>
              <a:off x="1763688" y="3501008"/>
              <a:ext cx="5184575" cy="3168352"/>
              <a:chOff x="1763688" y="3501008"/>
              <a:chExt cx="5184575" cy="2736304"/>
            </a:xfrm>
          </p:grpSpPr>
          <p:cxnSp>
            <p:nvCxnSpPr>
              <p:cNvPr id="140" name="直接连接符 232"/>
              <p:cNvCxnSpPr>
                <a:cxnSpLocks noChangeShapeType="1"/>
              </p:cNvCxnSpPr>
              <p:nvPr/>
            </p:nvCxnSpPr>
            <p:spPr bwMode="auto">
              <a:xfrm rot="5400000">
                <a:off x="396330" y="4868366"/>
                <a:ext cx="2736304" cy="1588"/>
              </a:xfrm>
              <a:prstGeom prst="line">
                <a:avLst/>
              </a:prstGeom>
              <a:noFill/>
              <a:ln w="57150" algn="ctr">
                <a:solidFill>
                  <a:srgbClr val="FF0000"/>
                </a:solidFill>
                <a:prstDash val="dash"/>
                <a:miter lim="800000"/>
              </a:ln>
              <a:extLst>
                <a:ext uri="{909E8E84-426E-40DD-AFC4-6F175D3DCCD1}">
                  <a14:hiddenFill xmlns:a14="http://schemas.microsoft.com/office/drawing/2010/main">
                    <a:noFill/>
                  </a14:hiddenFill>
                </a:ext>
              </a:extLst>
            </p:spPr>
          </p:cxnSp>
          <p:cxnSp>
            <p:nvCxnSpPr>
              <p:cNvPr id="141" name="直接连接符 233"/>
              <p:cNvCxnSpPr>
                <a:cxnSpLocks noChangeShapeType="1"/>
              </p:cNvCxnSpPr>
              <p:nvPr/>
            </p:nvCxnSpPr>
            <p:spPr bwMode="auto">
              <a:xfrm rot="5400000">
                <a:off x="3635102" y="4868366"/>
                <a:ext cx="2736304" cy="1588"/>
              </a:xfrm>
              <a:prstGeom prst="line">
                <a:avLst/>
              </a:prstGeom>
              <a:noFill/>
              <a:ln w="57150" algn="ctr">
                <a:solidFill>
                  <a:srgbClr val="FF0000"/>
                </a:solidFill>
                <a:prstDash val="dash"/>
                <a:miter lim="800000"/>
              </a:ln>
              <a:extLst>
                <a:ext uri="{909E8E84-426E-40DD-AFC4-6F175D3DCCD1}">
                  <a14:hiddenFill xmlns:a14="http://schemas.microsoft.com/office/drawing/2010/main">
                    <a:noFill/>
                  </a14:hiddenFill>
                </a:ext>
              </a:extLst>
            </p:spPr>
          </p:cxnSp>
          <p:cxnSp>
            <p:nvCxnSpPr>
              <p:cNvPr id="142" name="直接连接符 234"/>
              <p:cNvCxnSpPr>
                <a:cxnSpLocks noChangeShapeType="1"/>
              </p:cNvCxnSpPr>
              <p:nvPr/>
            </p:nvCxnSpPr>
            <p:spPr bwMode="auto">
              <a:xfrm rot="5400000">
                <a:off x="5579317" y="4868366"/>
                <a:ext cx="2736304" cy="1588"/>
              </a:xfrm>
              <a:prstGeom prst="line">
                <a:avLst/>
              </a:prstGeom>
              <a:noFill/>
              <a:ln w="57150" algn="ctr">
                <a:solidFill>
                  <a:srgbClr val="FF0000"/>
                </a:solidFill>
                <a:prstDash val="dash"/>
                <a:miter lim="800000"/>
              </a:ln>
              <a:extLst>
                <a:ext uri="{909E8E84-426E-40DD-AFC4-6F175D3DCCD1}">
                  <a14:hiddenFill xmlns:a14="http://schemas.microsoft.com/office/drawing/2010/main">
                    <a:noFill/>
                  </a14:hiddenFill>
                </a:ext>
              </a:extLst>
            </p:spPr>
          </p:cxnSp>
        </p:grpSp>
        <p:sp>
          <p:nvSpPr>
            <p:cNvPr id="133" name="Text Box 150"/>
            <p:cNvSpPr txBox="1">
              <a:spLocks noChangeArrowheads="1"/>
            </p:cNvSpPr>
            <p:nvPr/>
          </p:nvSpPr>
          <p:spPr bwMode="auto">
            <a:xfrm>
              <a:off x="4974396" y="6005729"/>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中间层</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a:t>
              </a:r>
            </a:p>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OLAP</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服务器</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endParaRPr>
            </a:p>
          </p:txBody>
        </p:sp>
        <p:sp>
          <p:nvSpPr>
            <p:cNvPr id="134" name="Text Box 150"/>
            <p:cNvSpPr txBox="1">
              <a:spLocks noChangeArrowheads="1"/>
            </p:cNvSpPr>
            <p:nvPr/>
          </p:nvSpPr>
          <p:spPr bwMode="auto">
            <a:xfrm>
              <a:off x="2158752" y="6053226"/>
              <a:ext cx="2773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底层</a:t>
              </a:r>
              <a:r>
                <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 </a:t>
              </a:r>
              <a:r>
                <a:rPr kumimoji="0" lang="zh-CN" altLang="en-US"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数据仓库服务器</a:t>
              </a:r>
              <a:endParaRPr kumimoji="0" lang="en-US" altLang="zh-CN" sz="20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endParaRPr>
            </a:p>
          </p:txBody>
        </p:sp>
        <p:sp>
          <p:nvSpPr>
            <p:cNvPr id="135" name="Text Box 150"/>
            <p:cNvSpPr txBox="1">
              <a:spLocks noChangeArrowheads="1"/>
            </p:cNvSpPr>
            <p:nvPr/>
          </p:nvSpPr>
          <p:spPr bwMode="auto">
            <a:xfrm>
              <a:off x="72400" y="6139260"/>
              <a:ext cx="1224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1" u="none" strike="noStrike" kern="0" cap="none" spc="0" normalizeH="0" baseline="0" noProof="0">
                  <a:ln>
                    <a:noFill/>
                  </a:ln>
                  <a:solidFill>
                    <a:srgbClr val="003300"/>
                  </a:solidFill>
                  <a:effectLst/>
                  <a:uLnTx/>
                  <a:uFillTx/>
                  <a:latin typeface="Arial" panose="020B0604020202020204" pitchFamily="34" charset="0"/>
                  <a:ea typeface="宋体" panose="02010600030101010101" pitchFamily="2" charset="-122"/>
                </a:rPr>
                <a:t>数据源</a:t>
              </a:r>
              <a:endParaRPr kumimoji="0" lang="en-US" altLang="zh-CN" sz="2400" b="1" i="1" u="none" strike="noStrike" kern="0" cap="none" spc="0" normalizeH="0" baseline="0" noProof="0">
                <a:ln>
                  <a:noFill/>
                </a:ln>
                <a:solidFill>
                  <a:srgbClr val="003300"/>
                </a:solidFill>
                <a:effectLst/>
                <a:uLnTx/>
                <a:uFillTx/>
                <a:latin typeface="Arial" panose="020B0604020202020204" pitchFamily="34" charset="0"/>
                <a:ea typeface="宋体" panose="02010600030101010101" pitchFamily="2" charset="-122"/>
              </a:endParaRPr>
            </a:p>
          </p:txBody>
        </p:sp>
        <p:grpSp>
          <p:nvGrpSpPr>
            <p:cNvPr id="136" name="组合 179"/>
            <p:cNvGrpSpPr/>
            <p:nvPr/>
          </p:nvGrpSpPr>
          <p:grpSpPr bwMode="auto">
            <a:xfrm>
              <a:off x="1300108" y="3700486"/>
              <a:ext cx="1440356" cy="2305243"/>
              <a:chOff x="1403648" y="3860268"/>
              <a:chExt cx="1440356" cy="2305243"/>
            </a:xfrm>
          </p:grpSpPr>
          <p:sp>
            <p:nvSpPr>
              <p:cNvPr id="138" name="右箭头 137"/>
              <p:cNvSpPr/>
              <p:nvPr/>
            </p:nvSpPr>
            <p:spPr bwMode="auto">
              <a:xfrm>
                <a:off x="1443925" y="3860251"/>
                <a:ext cx="1400080" cy="2305104"/>
              </a:xfrm>
              <a:prstGeom prst="rightArrow">
                <a:avLst>
                  <a:gd name="adj1" fmla="val 66420"/>
                  <a:gd name="adj2" fmla="val 50000"/>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1080000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lIns="0" rIns="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39" name="矩形 178"/>
              <p:cNvSpPr>
                <a:spLocks noChangeArrowheads="1"/>
              </p:cNvSpPr>
              <p:nvPr/>
            </p:nvSpPr>
            <p:spPr bwMode="auto">
              <a:xfrm>
                <a:off x="1403648" y="4293096"/>
                <a:ext cx="111440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抽取工具</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清洗工具</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装载工具</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转换工具</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维护工具</a:t>
                </a:r>
              </a:p>
            </p:txBody>
          </p:sp>
        </p:grpSp>
        <p:sp>
          <p:nvSpPr>
            <p:cNvPr id="137" name="右箭头 136"/>
            <p:cNvSpPr/>
            <p:nvPr/>
          </p:nvSpPr>
          <p:spPr bwMode="auto">
            <a:xfrm>
              <a:off x="6659734" y="4005277"/>
              <a:ext cx="649244" cy="1368457"/>
            </a:xfrm>
            <a:prstGeom prst="rightArrow">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输</a:t>
              </a:r>
              <a:endPar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出</a:t>
              </a:r>
            </a:p>
          </p:txBody>
        </p:sp>
      </p:grpSp>
      <p:sp>
        <p:nvSpPr>
          <p:cNvPr id="208" name="矩形 1"/>
          <p:cNvSpPr>
            <a:spLocks noChangeArrowheads="1"/>
          </p:cNvSpPr>
          <p:nvPr/>
        </p:nvSpPr>
        <p:spPr bwMode="auto">
          <a:xfrm>
            <a:off x="339725" y="5261610"/>
            <a:ext cx="1203833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r>
              <a:rPr lang="zh-CN" altLang="en-US" sz="2000" dirty="0">
                <a:solidFill>
                  <a:srgbClr val="000000"/>
                </a:solidFill>
                <a:ea typeface="宋体" panose="02010600030101010101" pitchFamily="2" charset="-122"/>
              </a:rPr>
              <a:t>技术元数据：是指数据仓库开发、管理、维护相关的数据，描述了数据的原信息，转换描述、数据映射、访问权限等。</a:t>
            </a:r>
          </a:p>
          <a:p>
            <a:pPr eaLnBrk="1" fontAlgn="base" hangingPunct="1">
              <a:lnSpc>
                <a:spcPct val="100000"/>
              </a:lnSpc>
              <a:spcBef>
                <a:spcPct val="0"/>
              </a:spcBef>
              <a:spcAft>
                <a:spcPct val="0"/>
              </a:spcAft>
              <a:buFontTx/>
              <a:buNone/>
            </a:pPr>
            <a:r>
              <a:rPr lang="zh-CN" altLang="en-US" sz="2000" dirty="0">
                <a:solidFill>
                  <a:srgbClr val="000000"/>
                </a:solidFill>
                <a:ea typeface="宋体" panose="02010600030101010101" pitchFamily="2" charset="-122"/>
              </a:rPr>
              <a:t>业务元数据：为管理层和业务分析人员服务，从业务的角度描述数据，包括行业术语、数据的可用性、数据的意义等</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5" name="Text Box 2"/>
          <p:cNvSpPr txBox="1">
            <a:spLocks noChangeArrowheads="1"/>
          </p:cNvSpPr>
          <p:nvPr/>
        </p:nvSpPr>
        <p:spPr bwMode="auto">
          <a:xfrm>
            <a:off x="559377" y="1039206"/>
            <a:ext cx="5943600" cy="584775"/>
          </a:xfrm>
          <a:prstGeom prst="rect">
            <a:avLst/>
          </a:prstGeom>
          <a:noFill/>
          <a:ln w="12700" cap="sq">
            <a:noFill/>
            <a:miter lim="800000"/>
            <a:headEnd type="none" w="sm" len="sm"/>
            <a:tailEnd type="none" w="sm" len="sm"/>
          </a:ln>
          <a:effectLst/>
        </p:spPr>
        <p:txBody>
          <a:bodyPr>
            <a:spAutoFit/>
          </a:bodyPr>
          <a:lstStyle/>
          <a:p>
            <a:pPr fontAlgn="base">
              <a:spcBef>
                <a:spcPct val="0"/>
              </a:spcBef>
              <a:spcAft>
                <a:spcPct val="0"/>
              </a:spcAft>
              <a:defRPr/>
            </a:pP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仓库管理</a:t>
            </a:r>
          </a:p>
        </p:txBody>
      </p:sp>
      <p:sp>
        <p:nvSpPr>
          <p:cNvPr id="106" name="Text Box 3"/>
          <p:cNvSpPr txBox="1">
            <a:spLocks noChangeArrowheads="1"/>
          </p:cNvSpPr>
          <p:nvPr/>
        </p:nvSpPr>
        <p:spPr bwMode="auto">
          <a:xfrm>
            <a:off x="1230390" y="1526428"/>
            <a:ext cx="9731219" cy="5244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50000"/>
              </a:lnSpc>
              <a:spcBef>
                <a:spcPct val="0"/>
              </a:spcBef>
              <a:spcAft>
                <a:spcPct val="0"/>
              </a:spcAft>
              <a:buFontTx/>
              <a:buNone/>
              <a:defRPr/>
            </a:pPr>
            <a:r>
              <a:rPr lang="zh-CN" altLang="en-US" sz="2800" b="1" dirty="0">
                <a:solidFill>
                  <a:srgbClr val="000000"/>
                </a:solidFill>
                <a:ea typeface="宋体" panose="02010600030101010101" pitchFamily="2" charset="-122"/>
              </a:rPr>
              <a:t> </a:t>
            </a:r>
            <a:r>
              <a:rPr lang="en-US" altLang="zh-CN" sz="2800" b="1" dirty="0">
                <a:solidFill>
                  <a:srgbClr val="000000"/>
                </a:solidFill>
                <a:ea typeface="宋体" panose="02010600030101010101" pitchFamily="2" charset="-122"/>
              </a:rPr>
              <a:t>(1)</a:t>
            </a:r>
            <a:r>
              <a:rPr lang="zh-CN" altLang="en-US" sz="2800" b="1" dirty="0">
                <a:solidFill>
                  <a:srgbClr val="000000"/>
                </a:solidFill>
                <a:ea typeface="宋体" panose="02010600030101010101" pitchFamily="2" charset="-122"/>
              </a:rPr>
              <a:t>数据建模</a:t>
            </a:r>
          </a:p>
          <a:p>
            <a:pPr marL="0" indent="720090" eaLnBrk="1" fontAlgn="base" hangingPunct="1">
              <a:lnSpc>
                <a:spcPct val="150000"/>
              </a:lnSpc>
              <a:spcBef>
                <a:spcPct val="0"/>
              </a:spcBef>
              <a:spcAft>
                <a:spcPct val="0"/>
              </a:spcAft>
              <a:buFontTx/>
              <a:buNone/>
              <a:defRPr/>
            </a:pPr>
            <a:r>
              <a:rPr lang="zh-CN" altLang="en-US" sz="2800" b="1" dirty="0">
                <a:solidFill>
                  <a:srgbClr val="000000"/>
                </a:solidFill>
                <a:ea typeface="宋体" panose="02010600030101010101" pitchFamily="2" charset="-122"/>
              </a:rPr>
              <a:t>数据建模是建立数据仓库的数据模型。</a:t>
            </a:r>
          </a:p>
          <a:p>
            <a:pPr marL="0" indent="720090" eaLnBrk="1" fontAlgn="base" hangingPunct="1">
              <a:lnSpc>
                <a:spcPct val="150000"/>
              </a:lnSpc>
              <a:spcBef>
                <a:spcPct val="0"/>
              </a:spcBef>
              <a:spcAft>
                <a:spcPct val="0"/>
              </a:spcAft>
              <a:buFontTx/>
              <a:buNone/>
              <a:defRPr/>
            </a:pPr>
            <a:r>
              <a:rPr lang="zh-CN" altLang="en-US" sz="2800" b="1" dirty="0">
                <a:solidFill>
                  <a:srgbClr val="000000"/>
                </a:solidFill>
                <a:ea typeface="宋体" panose="02010600030101010101" pitchFamily="2" charset="-122"/>
              </a:rPr>
              <a:t>数据模型包括数据结构和数据操作。</a:t>
            </a:r>
          </a:p>
          <a:p>
            <a:pPr eaLnBrk="1" fontAlgn="base" hangingPunct="1">
              <a:lnSpc>
                <a:spcPct val="150000"/>
              </a:lnSpc>
              <a:spcBef>
                <a:spcPct val="0"/>
              </a:spcBef>
              <a:spcAft>
                <a:spcPct val="0"/>
              </a:spcAft>
              <a:buFontTx/>
              <a:buNone/>
              <a:defRPr/>
            </a:pPr>
            <a:endParaRPr lang="zh-CN" altLang="en-US" sz="2800" b="1" dirty="0">
              <a:solidFill>
                <a:srgbClr val="FF0000"/>
              </a:solidFill>
              <a:ea typeface="宋体" panose="02010600030101010101" pitchFamily="2" charset="-122"/>
            </a:endParaRPr>
          </a:p>
          <a:p>
            <a:pPr lvl="1" eaLnBrk="1" fontAlgn="base" hangingPunct="1">
              <a:lnSpc>
                <a:spcPct val="150000"/>
              </a:lnSpc>
              <a:spcBef>
                <a:spcPct val="0"/>
              </a:spcBef>
              <a:spcAft>
                <a:spcPct val="0"/>
              </a:spcAft>
              <a:buFont typeface="Wingdings" panose="05000000000000000000" pitchFamily="2" charset="2"/>
              <a:buChar char="n"/>
              <a:defRPr/>
            </a:pPr>
            <a:r>
              <a:rPr lang="zh-CN" altLang="en-US" sz="2400" b="1" dirty="0">
                <a:solidFill>
                  <a:srgbClr val="0000FF"/>
                </a:solidFill>
                <a:ea typeface="宋体" panose="02010600030101010101" pitchFamily="2" charset="-122"/>
              </a:rPr>
              <a:t>数据结构</a:t>
            </a:r>
            <a:r>
              <a:rPr lang="zh-CN" altLang="en-US" sz="2400" b="1" dirty="0">
                <a:solidFill>
                  <a:srgbClr val="000000"/>
                </a:solidFill>
                <a:ea typeface="宋体" panose="02010600030101010101" pitchFamily="2" charset="-122"/>
              </a:rPr>
              <a:t>的任务是确定：数据类型、内容、数据间的关系，描述的是数据的静态特征。</a:t>
            </a:r>
          </a:p>
          <a:p>
            <a:pPr lvl="1" eaLnBrk="1" fontAlgn="base" hangingPunct="1">
              <a:lnSpc>
                <a:spcPct val="150000"/>
              </a:lnSpc>
              <a:spcBef>
                <a:spcPct val="0"/>
              </a:spcBef>
              <a:spcAft>
                <a:spcPct val="0"/>
              </a:spcAft>
              <a:buFont typeface="Wingdings" panose="05000000000000000000" pitchFamily="2" charset="2"/>
              <a:buChar char="n"/>
              <a:defRPr/>
            </a:pPr>
            <a:r>
              <a:rPr lang="zh-CN" altLang="en-US" sz="2400" b="1" dirty="0">
                <a:solidFill>
                  <a:srgbClr val="0000FF"/>
                </a:solidFill>
                <a:ea typeface="宋体" panose="02010600030101010101" pitchFamily="2" charset="-122"/>
              </a:rPr>
              <a:t>数据操作</a:t>
            </a:r>
            <a:r>
              <a:rPr lang="zh-CN" altLang="en-US" sz="2400" b="1" dirty="0">
                <a:solidFill>
                  <a:srgbClr val="000000"/>
                </a:solidFill>
                <a:ea typeface="宋体" panose="02010600030101010101" pitchFamily="2" charset="-122"/>
              </a:rPr>
              <a:t>的任务是确定对数据仓库中数据所允许的操作。如检索、计算等</a:t>
            </a:r>
            <a:endParaRPr lang="en-US" altLang="zh-CN" sz="2400" b="1" dirty="0">
              <a:solidFill>
                <a:srgbClr val="000000"/>
              </a:solidFill>
              <a:ea typeface="宋体" panose="02010600030101010101" pitchFamily="2" charset="-122"/>
            </a:endParaRPr>
          </a:p>
          <a:p>
            <a:pPr algn="just" eaLnBrk="1" fontAlgn="base" hangingPunct="1">
              <a:lnSpc>
                <a:spcPct val="150000"/>
              </a:lnSpc>
              <a:spcBef>
                <a:spcPct val="0"/>
              </a:spcBef>
              <a:spcAft>
                <a:spcPct val="0"/>
              </a:spcAft>
              <a:buFontTx/>
              <a:buNone/>
              <a:defRPr/>
            </a:pPr>
            <a:r>
              <a:rPr lang="zh-CN" altLang="en-US" sz="1800" dirty="0">
                <a:solidFill>
                  <a:srgbClr val="000000"/>
                </a:solidFill>
                <a:latin typeface="宋体" panose="02010600030101010101" pitchFamily="2" charset="-122"/>
                <a:ea typeface="宋体" panose="02010600030101010101" pitchFamily="2" charset="-122"/>
              </a:rPr>
              <a:t>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5" name="Text Box 2"/>
          <p:cNvSpPr txBox="1">
            <a:spLocks noChangeArrowheads="1"/>
          </p:cNvSpPr>
          <p:nvPr/>
        </p:nvSpPr>
        <p:spPr bwMode="auto">
          <a:xfrm>
            <a:off x="559377" y="1039206"/>
            <a:ext cx="5943600" cy="584775"/>
          </a:xfrm>
          <a:prstGeom prst="rect">
            <a:avLst/>
          </a:prstGeom>
          <a:noFill/>
          <a:ln w="12700" cap="sq">
            <a:noFill/>
            <a:miter lim="800000"/>
            <a:headEnd type="none" w="sm" len="sm"/>
            <a:tailEnd type="none" w="sm" len="sm"/>
          </a:ln>
          <a:effectLst/>
        </p:spPr>
        <p:txBody>
          <a:bodyPr>
            <a:spAutoFit/>
          </a:bodyPr>
          <a:lstStyle/>
          <a:p>
            <a:pPr fontAlgn="base">
              <a:spcBef>
                <a:spcPct val="0"/>
              </a:spcBef>
              <a:spcAft>
                <a:spcPct val="0"/>
              </a:spcAft>
              <a:defRPr/>
            </a:pP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仓库管理</a:t>
            </a:r>
          </a:p>
        </p:txBody>
      </p:sp>
      <p:sp>
        <p:nvSpPr>
          <p:cNvPr id="4" name="文本框 3"/>
          <p:cNvSpPr txBox="1"/>
          <p:nvPr/>
        </p:nvSpPr>
        <p:spPr>
          <a:xfrm>
            <a:off x="1231900" y="1775460"/>
            <a:ext cx="9727565" cy="4562275"/>
          </a:xfrm>
          <a:prstGeom prst="rect">
            <a:avLst/>
          </a:prstGeom>
          <a:noFill/>
          <a:ln w="12700">
            <a:noFill/>
            <a:miter lim="400000"/>
          </a:ln>
        </p:spPr>
        <p:txBody>
          <a:bodyPr wrap="square" lIns="0" tIns="0" rIns="0" bIns="0" anchor="t">
            <a:spAutoFit/>
          </a:bodyPr>
          <a:lstStyle/>
          <a:p>
            <a:pPr rtl="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为什么需要为数据仓库建模？</a:t>
            </a:r>
          </a:p>
          <a:p>
            <a:pPr rtl="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       进行全面的业务梳理时，可以通过业务模型，全面了解业务结构及运行情况，按照业务特定的规律分门别类和程序化，改进业务的流程。</a:t>
            </a:r>
          </a:p>
          <a:p>
            <a:pPr rtl="0">
              <a:lnSpc>
                <a:spcPct val="150000"/>
              </a:lnSpc>
            </a:pPr>
            <a:endParaRPr lang="zh-CN" altLang="en-US" sz="2000" dirty="0">
              <a:solidFill>
                <a:schemeClr val="tx1"/>
              </a:solidFill>
              <a:latin typeface="微软雅黑" panose="020B0503020204020204" pitchFamily="34" charset="-122"/>
              <a:ea typeface="微软雅黑" panose="020B0503020204020204" pitchFamily="34" charset="-122"/>
            </a:endParaRPr>
          </a:p>
          <a:p>
            <a:pPr rtl="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       通过模型的建设，可以很清晰的看到数据之间内在的关联关系，从而建立起全方位的数据视角，并消灭信息孤岛和数据差异化的问题，进而保证数据的一致性。</a:t>
            </a:r>
          </a:p>
          <a:p>
            <a:pPr rtl="0">
              <a:lnSpc>
                <a:spcPct val="150000"/>
              </a:lnSpc>
            </a:pPr>
            <a:endParaRPr lang="zh-CN" altLang="en-US" sz="2000" dirty="0">
              <a:solidFill>
                <a:schemeClr val="tx1"/>
              </a:solidFill>
              <a:latin typeface="微软雅黑" panose="020B0503020204020204" pitchFamily="34" charset="-122"/>
              <a:ea typeface="微软雅黑" panose="020B0503020204020204" pitchFamily="34" charset="-122"/>
            </a:endParaRPr>
          </a:p>
          <a:p>
            <a:pPr rtl="0">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       模型可以很好的分离出底层技术的实现和上层业务的展现，当上层业务发生变化时，通过数据模型，底层的技术实现可以适应的了业务的变动，进而解决数据库的灵活性。</a:t>
            </a:r>
          </a:p>
          <a:p>
            <a:pPr rtl="0">
              <a:lnSpc>
                <a:spcPct val="150000"/>
              </a:lnSpc>
            </a:pP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5" name="Text Box 2"/>
          <p:cNvSpPr txBox="1">
            <a:spLocks noChangeArrowheads="1"/>
          </p:cNvSpPr>
          <p:nvPr/>
        </p:nvSpPr>
        <p:spPr bwMode="auto">
          <a:xfrm>
            <a:off x="559377" y="1039206"/>
            <a:ext cx="5943600" cy="584775"/>
          </a:xfrm>
          <a:prstGeom prst="rect">
            <a:avLst/>
          </a:prstGeom>
          <a:noFill/>
          <a:ln w="12700" cap="sq">
            <a:noFill/>
            <a:miter lim="800000"/>
            <a:headEnd type="none" w="sm" len="sm"/>
            <a:tailEnd type="none" w="sm" len="sm"/>
          </a:ln>
          <a:effectLst/>
        </p:spPr>
        <p:txBody>
          <a:bodyPr>
            <a:spAutoFit/>
          </a:bodyPr>
          <a:lstStyle/>
          <a:p>
            <a:pPr fontAlgn="base">
              <a:spcBef>
                <a:spcPct val="0"/>
              </a:spcBef>
              <a:spcAft>
                <a:spcPct val="0"/>
              </a:spcAft>
              <a:defRPr/>
            </a:pP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仓库管理</a:t>
            </a:r>
          </a:p>
        </p:txBody>
      </p:sp>
      <p:sp>
        <p:nvSpPr>
          <p:cNvPr id="7" name="Text Box 3"/>
          <p:cNvSpPr txBox="1">
            <a:spLocks noChangeArrowheads="1"/>
          </p:cNvSpPr>
          <p:nvPr/>
        </p:nvSpPr>
        <p:spPr bwMode="auto">
          <a:xfrm>
            <a:off x="1033780" y="2000885"/>
            <a:ext cx="1031303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defRPr/>
            </a:pPr>
            <a:r>
              <a:rPr lang="zh-CN" altLang="en-US" sz="2800" b="1" dirty="0">
                <a:solidFill>
                  <a:srgbClr val="000000"/>
                </a:solidFill>
                <a:ea typeface="宋体" panose="02010600030101010101" pitchFamily="2" charset="-122"/>
              </a:rPr>
              <a:t> </a:t>
            </a:r>
            <a:r>
              <a:rPr lang="en-US" altLang="zh-CN" sz="2800" b="1" dirty="0">
                <a:solidFill>
                  <a:srgbClr val="000000"/>
                </a:solidFill>
                <a:ea typeface="宋体" panose="02010600030101010101" pitchFamily="2" charset="-122"/>
              </a:rPr>
              <a:t>(1)</a:t>
            </a:r>
            <a:r>
              <a:rPr lang="zh-CN" altLang="en-US" sz="2800" b="1" dirty="0">
                <a:solidFill>
                  <a:srgbClr val="000000"/>
                </a:solidFill>
                <a:ea typeface="宋体" panose="02010600030101010101" pitchFamily="2" charset="-122"/>
              </a:rPr>
              <a:t>数据建模</a:t>
            </a:r>
          </a:p>
          <a:p>
            <a:pPr marL="0" indent="720090" eaLnBrk="1" fontAlgn="base" hangingPunct="1">
              <a:lnSpc>
                <a:spcPct val="100000"/>
              </a:lnSpc>
              <a:spcBef>
                <a:spcPct val="0"/>
              </a:spcBef>
              <a:spcAft>
                <a:spcPct val="0"/>
              </a:spcAft>
              <a:buFontTx/>
              <a:buNone/>
              <a:defRPr/>
            </a:pPr>
            <a:r>
              <a:rPr lang="zh-CN" altLang="en-US" sz="2800" b="1" dirty="0">
                <a:solidFill>
                  <a:srgbClr val="FF0000"/>
                </a:solidFill>
                <a:ea typeface="宋体" panose="02010600030101010101" pitchFamily="2" charset="-122"/>
              </a:rPr>
              <a:t>数据仓库的数据模型不同于数据库的数据模型在于：</a:t>
            </a:r>
            <a:endParaRPr lang="en-US" altLang="zh-CN" sz="2800" b="1" dirty="0">
              <a:solidFill>
                <a:srgbClr val="FF0000"/>
              </a:solidFill>
              <a:ea typeface="宋体" panose="02010600030101010101" pitchFamily="2" charset="-122"/>
            </a:endParaRPr>
          </a:p>
          <a:p>
            <a:pPr marL="0" indent="720090" eaLnBrk="1" fontAlgn="base" hangingPunct="1">
              <a:lnSpc>
                <a:spcPct val="100000"/>
              </a:lnSpc>
              <a:spcBef>
                <a:spcPct val="0"/>
              </a:spcBef>
              <a:spcAft>
                <a:spcPct val="0"/>
              </a:spcAft>
              <a:buFontTx/>
              <a:buNone/>
              <a:defRPr/>
            </a:pPr>
            <a:endParaRPr lang="zh-CN" altLang="en-US" sz="2800" b="1" dirty="0">
              <a:solidFill>
                <a:srgbClr val="FF0000"/>
              </a:solidFill>
              <a:ea typeface="宋体" panose="02010600030101010101" pitchFamily="2" charset="-122"/>
            </a:endParaRPr>
          </a:p>
          <a:p>
            <a:pPr marL="899795" lvl="1" eaLnBrk="1" fontAlgn="base" hangingPunct="1">
              <a:lnSpc>
                <a:spcPct val="100000"/>
              </a:lnSpc>
              <a:spcBef>
                <a:spcPct val="0"/>
              </a:spcBef>
              <a:spcAft>
                <a:spcPct val="0"/>
              </a:spcAft>
              <a:buFont typeface="Wingdings" panose="05000000000000000000" pitchFamily="2" charset="2"/>
              <a:buChar char="p"/>
              <a:defRPr/>
            </a:pPr>
            <a:r>
              <a:rPr lang="zh-CN" altLang="en-US" b="1" dirty="0">
                <a:solidFill>
                  <a:srgbClr val="000000"/>
                </a:solidFill>
                <a:ea typeface="宋体" panose="02010600030101010101" pitchFamily="2" charset="-122"/>
              </a:rPr>
              <a:t>数据仓库只为决策分析用，不包含事务处理的数据。</a:t>
            </a:r>
          </a:p>
          <a:p>
            <a:pPr marL="899795" lvl="1" eaLnBrk="1" fontAlgn="base" hangingPunct="1">
              <a:lnSpc>
                <a:spcPct val="100000"/>
              </a:lnSpc>
              <a:spcBef>
                <a:spcPct val="0"/>
              </a:spcBef>
              <a:spcAft>
                <a:spcPct val="0"/>
              </a:spcAft>
              <a:buFont typeface="Wingdings" panose="05000000000000000000" pitchFamily="2" charset="2"/>
              <a:buChar char="p"/>
              <a:defRPr/>
            </a:pPr>
            <a:r>
              <a:rPr lang="zh-CN" altLang="en-US" b="1" dirty="0">
                <a:solidFill>
                  <a:srgbClr val="000000"/>
                </a:solidFill>
                <a:ea typeface="宋体" panose="02010600030101010101" pitchFamily="2" charset="-122"/>
              </a:rPr>
              <a:t>数据仓库的增加了时间属性数据。</a:t>
            </a:r>
          </a:p>
          <a:p>
            <a:pPr marL="899795" lvl="1" eaLnBrk="1" fontAlgn="base" hangingPunct="1">
              <a:lnSpc>
                <a:spcPct val="100000"/>
              </a:lnSpc>
              <a:spcBef>
                <a:spcPct val="0"/>
              </a:spcBef>
              <a:spcAft>
                <a:spcPct val="0"/>
              </a:spcAft>
              <a:buFont typeface="Wingdings" panose="05000000000000000000" pitchFamily="2" charset="2"/>
              <a:buChar char="p"/>
              <a:defRPr/>
            </a:pPr>
            <a:r>
              <a:rPr lang="zh-CN" altLang="en-US" b="1" dirty="0">
                <a:solidFill>
                  <a:srgbClr val="000000"/>
                </a:solidFill>
                <a:ea typeface="宋体" panose="02010600030101010101" pitchFamily="2" charset="-122"/>
              </a:rPr>
              <a:t>数据仓库增加了一些综合数据。</a:t>
            </a:r>
          </a:p>
          <a:p>
            <a:pPr marL="899795" lvl="1" eaLnBrk="1" fontAlgn="base" hangingPunct="1">
              <a:lnSpc>
                <a:spcPct val="100000"/>
              </a:lnSpc>
              <a:spcBef>
                <a:spcPct val="0"/>
              </a:spcBef>
              <a:spcAft>
                <a:spcPct val="0"/>
              </a:spcAft>
              <a:buFont typeface="Wingdings" panose="05000000000000000000" pitchFamily="2" charset="2"/>
              <a:buChar char="p"/>
              <a:defRPr/>
            </a:pPr>
            <a:r>
              <a:rPr lang="zh-CN" altLang="en-US" b="1" dirty="0">
                <a:solidFill>
                  <a:srgbClr val="000000"/>
                </a:solidFill>
                <a:ea typeface="宋体" panose="02010600030101010101" pitchFamily="2" charset="-122"/>
              </a:rPr>
              <a:t>数据仓库的数据建模是适应决策用户使用的逻辑数据模型。</a:t>
            </a:r>
          </a:p>
          <a:p>
            <a:pPr algn="just" eaLnBrk="1" fontAlgn="base" hangingPunct="1">
              <a:lnSpc>
                <a:spcPct val="100000"/>
              </a:lnSpc>
              <a:spcBef>
                <a:spcPct val="0"/>
              </a:spcBef>
              <a:spcAft>
                <a:spcPct val="0"/>
              </a:spcAft>
              <a:buFontTx/>
              <a:buNone/>
              <a:defRPr/>
            </a:pPr>
            <a:r>
              <a:rPr lang="zh-CN" altLang="en-US" sz="1800" dirty="0">
                <a:solidFill>
                  <a:srgbClr val="000000"/>
                </a:solidFill>
                <a:latin typeface="宋体" panose="02010600030101010101" pitchFamily="2" charset="-122"/>
                <a:ea typeface="宋体" panose="02010600030101010101" pitchFamily="2" charset="-122"/>
              </a:rPr>
              <a:t>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8" name="Rectangle 2"/>
          <p:cNvSpPr txBox="1">
            <a:spLocks noChangeArrowheads="1"/>
          </p:cNvSpPr>
          <p:nvPr/>
        </p:nvSpPr>
        <p:spPr bwMode="auto">
          <a:xfrm>
            <a:off x="405032" y="1158091"/>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a:t>
            </a:r>
            <a:r>
              <a:rPr kumimoji="0" lang="en-US" altLang="zh-CN"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2</a:t>
            </a:r>
            <a:r>
              <a:rPr kumimoji="0" lang="zh-CN" altLang="en-US"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）数据抽取、转换、装载</a:t>
            </a:r>
          </a:p>
        </p:txBody>
      </p:sp>
      <p:sp>
        <p:nvSpPr>
          <p:cNvPr id="9" name="Rectangle 3"/>
          <p:cNvSpPr txBox="1">
            <a:spLocks noChangeArrowheads="1"/>
          </p:cNvSpPr>
          <p:nvPr/>
        </p:nvSpPr>
        <p:spPr bwMode="auto">
          <a:xfrm>
            <a:off x="519620" y="2233839"/>
            <a:ext cx="11118198" cy="338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数据仓库中的数据，是通过在源数据中抽取数据，按数据仓库的逻辑数据模型的要求进行数据转换，再按物理数据模型的要求装载到数据仓库中去。</a:t>
            </a:r>
          </a:p>
          <a:p>
            <a:pPr marL="342900" marR="0" lvl="0" indent="-342900" algn="l" defTabSz="914400" rtl="0" eaLnBrk="0" fontAlgn="base" latinLnBrk="0" hangingPunct="0">
              <a:lnSpc>
                <a:spcPct val="9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9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数据抽取</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Extraction</a:t>
            </a: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、转换</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Transformation</a:t>
            </a: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、装载</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Loading</a:t>
            </a: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ETL</a:t>
            </a: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）是建立数据仓库的重要步骤，需要花费开发数据仓库</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70%</a:t>
            </a: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的工作量。</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7" name="标题 4"/>
          <p:cNvSpPr txBox="1"/>
          <p:nvPr/>
        </p:nvSpPr>
        <p:spPr bwMode="auto">
          <a:xfrm>
            <a:off x="428625" y="642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a:ln>
                  <a:noFill/>
                </a:ln>
                <a:solidFill>
                  <a:srgbClr val="000000"/>
                </a:solidFill>
                <a:effectLst/>
                <a:uLnTx/>
                <a:uFillTx/>
                <a:latin typeface="幼圆" panose="02010509060101010101" pitchFamily="49" charset="-122"/>
                <a:ea typeface="隶书" panose="02010509060101010101" pitchFamily="49" charset="-122"/>
                <a:cs typeface="+mj-cs"/>
              </a:rPr>
              <a:t>一个网络流传的笑话</a:t>
            </a:r>
            <a:r>
              <a:rPr kumimoji="0" lang="en-US" altLang="zh-CN" sz="3600" b="0" i="0" u="none" strike="noStrike" kern="0" cap="none" spc="0" normalizeH="0" baseline="0" noProof="0">
                <a:ln>
                  <a:noFill/>
                </a:ln>
                <a:solidFill>
                  <a:srgbClr val="000000"/>
                </a:solidFill>
                <a:effectLst/>
                <a:uLnTx/>
                <a:uFillTx/>
                <a:latin typeface="幼圆" panose="02010509060101010101" pitchFamily="49" charset="-122"/>
                <a:ea typeface="隶书" panose="02010509060101010101" pitchFamily="49" charset="-122"/>
                <a:cs typeface="+mj-cs"/>
              </a:rPr>
              <a:t>(</a:t>
            </a:r>
            <a:r>
              <a:rPr kumimoji="0" lang="zh-CN" altLang="en-US" sz="3600" b="0" i="0" u="none" strike="noStrike" kern="0" cap="none" spc="0" normalizeH="0" baseline="0" noProof="0">
                <a:ln>
                  <a:noFill/>
                </a:ln>
                <a:solidFill>
                  <a:srgbClr val="000000"/>
                </a:solidFill>
                <a:effectLst/>
                <a:uLnTx/>
                <a:uFillTx/>
                <a:latin typeface="幼圆" panose="02010509060101010101" pitchFamily="49" charset="-122"/>
                <a:ea typeface="隶书" panose="02010509060101010101" pitchFamily="49" charset="-122"/>
                <a:cs typeface="+mj-cs"/>
              </a:rPr>
              <a:t>转述</a:t>
            </a:r>
            <a:r>
              <a:rPr kumimoji="0" lang="en-US" altLang="zh-CN" sz="3600" b="0" i="0" u="none" strike="noStrike" kern="0" cap="none" spc="0" normalizeH="0" baseline="0" noProof="0">
                <a:ln>
                  <a:noFill/>
                </a:ln>
                <a:solidFill>
                  <a:srgbClr val="000000"/>
                </a:solidFill>
                <a:effectLst/>
                <a:uLnTx/>
                <a:uFillTx/>
                <a:latin typeface="幼圆" panose="02010509060101010101" pitchFamily="49" charset="-122"/>
                <a:ea typeface="隶书" panose="02010509060101010101" pitchFamily="49" charset="-122"/>
                <a:cs typeface="+mj-cs"/>
              </a:rPr>
              <a:t>)</a:t>
            </a:r>
            <a:endParaRPr kumimoji="0" lang="zh-CN" altLang="en-US" sz="3600" b="0" i="0" u="none" strike="noStrike" kern="0" cap="none" spc="0" normalizeH="0" baseline="0" noProof="0">
              <a:ln>
                <a:noFill/>
              </a:ln>
              <a:solidFill>
                <a:srgbClr val="000000"/>
              </a:solidFill>
              <a:effectLst/>
              <a:uLnTx/>
              <a:uFillTx/>
              <a:latin typeface="Arial" panose="020B0604020202020204"/>
              <a:ea typeface="隶书" panose="02010509060101010101" pitchFamily="49" charset="-122"/>
              <a:cs typeface="+mj-cs"/>
            </a:endParaRPr>
          </a:p>
        </p:txBody>
      </p:sp>
      <p:sp>
        <p:nvSpPr>
          <p:cNvPr id="9" name="Rectangle 3"/>
          <p:cNvSpPr txBox="1">
            <a:spLocks noChangeArrowheads="1"/>
          </p:cNvSpPr>
          <p:nvPr/>
        </p:nvSpPr>
        <p:spPr bwMode="auto">
          <a:xfrm>
            <a:off x="428625" y="2124239"/>
            <a:ext cx="8038667"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273050" indent="-273050" eaLnBrk="1" hangingPunct="1">
              <a:lnSpc>
                <a:spcPct val="120000"/>
              </a:lnSpc>
              <a:spcBef>
                <a:spcPts val="575"/>
              </a:spcBef>
              <a:buFont typeface="Wingdings 2" panose="05020102010507070707" pitchFamily="18" charset="2"/>
              <a:buChar char=""/>
            </a:pPr>
            <a:r>
              <a:rPr lang="zh-CN" altLang="en-US" sz="2800" kern="0" dirty="0">
                <a:latin typeface="华文楷体" panose="02010600040101010101" pitchFamily="2" charset="-122"/>
                <a:ea typeface="华文楷体" panose="02010600040101010101" pitchFamily="2" charset="-122"/>
              </a:rPr>
              <a:t>客服</a:t>
            </a:r>
            <a:r>
              <a:rPr lang="en-US" altLang="zh-CN"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“东东披萨店您好</a:t>
            </a:r>
            <a:r>
              <a:rPr lang="en-US" altLang="zh-CN"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请问有什么需要我为您服务？”</a:t>
            </a:r>
            <a:endParaRPr lang="zh-TW" altLang="en-US" sz="2800" kern="0" dirty="0">
              <a:latin typeface="PMingLiU" pitchFamily="18" charset="-120"/>
            </a:endParaRPr>
          </a:p>
          <a:p>
            <a:pPr marL="273050" indent="-273050" eaLnBrk="1" hangingPunct="1">
              <a:lnSpc>
                <a:spcPct val="120000"/>
              </a:lnSpc>
              <a:spcBef>
                <a:spcPts val="575"/>
              </a:spcBef>
              <a:buFont typeface="Wingdings 2" panose="05020102010507070707" pitchFamily="18" charset="2"/>
              <a:buChar char=""/>
            </a:pPr>
            <a:r>
              <a:rPr lang="zh-TW" altLang="en-US" sz="2800" kern="0" dirty="0">
                <a:latin typeface="华文楷体" panose="02010600040101010101" pitchFamily="2" charset="-122"/>
                <a:ea typeface="华文楷体" panose="02010600040101010101" pitchFamily="2" charset="-122"/>
              </a:rPr>
              <a:t>顾客</a:t>
            </a:r>
            <a:r>
              <a:rPr lang="en-US" altLang="zh-TW"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“你</a:t>
            </a:r>
            <a:r>
              <a:rPr lang="zh-TW" altLang="en-US" sz="2800" kern="0" dirty="0">
                <a:latin typeface="华文楷体" panose="02010600040101010101" pitchFamily="2" charset="-122"/>
                <a:ea typeface="华文楷体" panose="02010600040101010101" pitchFamily="2" charset="-122"/>
              </a:rPr>
              <a:t>好</a:t>
            </a:r>
            <a:r>
              <a:rPr lang="zh-CN" altLang="en-US" sz="2800" kern="0" dirty="0">
                <a:latin typeface="华文楷体" panose="02010600040101010101" pitchFamily="2" charset="-122"/>
                <a:ea typeface="华文楷体" panose="02010600040101010101" pitchFamily="2" charset="-122"/>
              </a:rPr>
              <a:t>，</a:t>
            </a:r>
            <a:r>
              <a:rPr lang="zh-TW" altLang="en-US" sz="2800" kern="0" dirty="0">
                <a:latin typeface="华文楷体" panose="02010600040101010101" pitchFamily="2" charset="-122"/>
                <a:ea typeface="华文楷体" panose="02010600040101010101" pitchFamily="2" charset="-122"/>
              </a:rPr>
              <a:t>我想要</a:t>
            </a:r>
            <a:r>
              <a:rPr lang="en-US" altLang="zh-TW"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a:t>
            </a:r>
            <a:endParaRPr lang="en-US" altLang="zh-CN" sz="2800" kern="0" dirty="0">
              <a:latin typeface="华文楷体" panose="02010600040101010101" pitchFamily="2" charset="-122"/>
              <a:ea typeface="华文楷体" panose="02010600040101010101" pitchFamily="2" charset="-122"/>
            </a:endParaRPr>
          </a:p>
          <a:p>
            <a:pPr marL="273050" indent="-273050" eaLnBrk="1" hangingPunct="1">
              <a:lnSpc>
                <a:spcPct val="120000"/>
              </a:lnSpc>
              <a:spcBef>
                <a:spcPts val="575"/>
              </a:spcBef>
              <a:buFont typeface="Wingdings 2" panose="05020102010507070707" pitchFamily="18" charset="2"/>
              <a:buChar char=""/>
            </a:pPr>
            <a:r>
              <a:rPr lang="zh-CN" altLang="en-US" sz="2800" kern="0" dirty="0">
                <a:latin typeface="华文楷体" panose="02010600040101010101" pitchFamily="2" charset="-122"/>
                <a:ea typeface="华文楷体" panose="02010600040101010101" pitchFamily="2" charset="-122"/>
              </a:rPr>
              <a:t>客服</a:t>
            </a:r>
            <a:r>
              <a:rPr lang="en-US" altLang="zh-CN"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“先生，请把您的</a:t>
            </a:r>
            <a:r>
              <a:rPr lang="en-US" altLang="zh-TW" sz="2800" kern="0" dirty="0">
                <a:latin typeface="PMingLiU" pitchFamily="18" charset="-120"/>
              </a:rPr>
              <a:t>AIC</a:t>
            </a:r>
            <a:r>
              <a:rPr lang="zh-CN" altLang="en-US" sz="2800" kern="0" dirty="0">
                <a:latin typeface="华文楷体" panose="02010600040101010101" pitchFamily="2" charset="-122"/>
                <a:ea typeface="华文楷体" panose="02010600040101010101" pitchFamily="2" charset="-122"/>
              </a:rPr>
              <a:t>会员卡号码告我。”</a:t>
            </a:r>
            <a:endParaRPr lang="zh-TW" altLang="en-US" sz="2800" kern="0" dirty="0">
              <a:latin typeface="PMingLiU" pitchFamily="18" charset="-120"/>
            </a:endParaRPr>
          </a:p>
          <a:p>
            <a:pPr marL="273050" indent="-273050" eaLnBrk="1" hangingPunct="1">
              <a:lnSpc>
                <a:spcPct val="120000"/>
              </a:lnSpc>
              <a:spcBef>
                <a:spcPts val="575"/>
              </a:spcBef>
              <a:buFont typeface="Wingdings 2" panose="05020102010507070707" pitchFamily="18" charset="2"/>
              <a:buChar char=""/>
            </a:pPr>
            <a:r>
              <a:rPr lang="zh-CN" altLang="en-US" sz="2800" kern="0" dirty="0">
                <a:latin typeface="华文楷体" panose="02010600040101010101" pitchFamily="2" charset="-122"/>
                <a:ea typeface="华文楷体" panose="02010600040101010101" pitchFamily="2" charset="-122"/>
              </a:rPr>
              <a:t>顾客</a:t>
            </a:r>
            <a:r>
              <a:rPr lang="en-US" altLang="zh-CN"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“喔</a:t>
            </a:r>
            <a:r>
              <a:rPr lang="en-US" altLang="zh-CN" sz="2800" kern="0" dirty="0">
                <a:latin typeface="华文楷体" panose="02010600040101010101" pitchFamily="2" charset="-122"/>
                <a:ea typeface="华文楷体" panose="02010600040101010101" pitchFamily="2" charset="-122"/>
              </a:rPr>
              <a:t>!</a:t>
            </a:r>
            <a:r>
              <a:rPr lang="zh-CN" altLang="en-US" sz="2800" kern="0" dirty="0">
                <a:latin typeface="华文楷体" panose="02010600040101010101" pitchFamily="2" charset="-122"/>
                <a:ea typeface="华文楷体" panose="02010600040101010101" pitchFamily="2" charset="-122"/>
              </a:rPr>
              <a:t>请等等，</a:t>
            </a:r>
            <a:r>
              <a:rPr lang="en-US" altLang="zh-CN" sz="2800" kern="0" dirty="0">
                <a:latin typeface="华文楷体" panose="02010600040101010101" pitchFamily="2" charset="-122"/>
                <a:ea typeface="华文楷体" panose="02010600040101010101" pitchFamily="2" charset="-122"/>
              </a:rPr>
              <a:t>12345678</a:t>
            </a:r>
            <a:r>
              <a:rPr lang="zh-CN" altLang="en-US" sz="2800" kern="0" dirty="0">
                <a:latin typeface="华文楷体" panose="02010600040101010101" pitchFamily="2" charset="-122"/>
                <a:ea typeface="华文楷体" panose="02010600040101010101" pitchFamily="2" charset="-122"/>
              </a:rPr>
              <a:t>。” </a:t>
            </a:r>
            <a:br>
              <a:rPr lang="zh-CN" altLang="en-US" sz="2800" kern="0" dirty="0">
                <a:latin typeface="Times New Roman" panose="02020603050405020304" pitchFamily="18" charset="0"/>
                <a:ea typeface="DFKai-SB" pitchFamily="65" charset="-128"/>
              </a:rPr>
            </a:br>
            <a:endParaRPr lang="zh-TW" altLang="en-US" sz="2800" kern="0" dirty="0">
              <a:latin typeface="Times New Roman" panose="02020603050405020304" pitchFamily="18" charset="0"/>
              <a:ea typeface="DFKai-SB" pitchFamily="65" charset="-128"/>
            </a:endParaRPr>
          </a:p>
        </p:txBody>
      </p:sp>
      <p:pic>
        <p:nvPicPr>
          <p:cNvPr id="10" name="Picture 4" descr="C:\Documents and Settings\Administrator\Local Settings\Temporary Internet Files\Content.IE5\EPULO7EJ\MPj042651300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5474" y="2439549"/>
            <a:ext cx="209073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 calcmode="lin" valueType="num">
                                      <p:cBhvr additive="base">
                                        <p:cTn id="28"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7" name="Rectangle 2"/>
          <p:cNvSpPr txBox="1">
            <a:spLocks noChangeArrowheads="1"/>
          </p:cNvSpPr>
          <p:nvPr/>
        </p:nvSpPr>
        <p:spPr bwMode="auto">
          <a:xfrm>
            <a:off x="515291" y="1918854"/>
            <a:ext cx="1089161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just" defTabSz="914400" rtl="0" eaLnBrk="0" fontAlgn="base" latinLnBrk="0" hangingPunct="0">
              <a:lnSpc>
                <a:spcPct val="120000"/>
              </a:lnSpc>
              <a:spcBef>
                <a:spcPct val="20000"/>
              </a:spcBef>
              <a:spcAft>
                <a:spcPct val="20000"/>
              </a:spcAft>
              <a:buClrTx/>
              <a:buSzTx/>
              <a:buFont typeface="Wingdings" panose="05000000000000000000" pitchFamily="2" charset="2"/>
              <a:buNone/>
              <a:defRPr/>
            </a:pPr>
            <a:r>
              <a:rPr kumimoji="0" lang="zh-CN" altLang="en-US" sz="2400" i="0" u="none" strike="noStrike" kern="0" cap="none" spc="0" normalizeH="0" baseline="0" noProof="0" dirty="0">
                <a:ln>
                  <a:noFill/>
                </a:ln>
                <a:solidFill>
                  <a:srgbClr val="009999"/>
                </a:solidFill>
                <a:effectLst/>
                <a:uLnTx/>
                <a:uFillTx/>
                <a:latin typeface="宋体" panose="02010600030101010101" pitchFamily="2" charset="-122"/>
                <a:ea typeface="微软雅黑" panose="020B0503020204020204" pitchFamily="34" charset="-122"/>
                <a:cs typeface="+mn-cs"/>
              </a:rPr>
              <a:t>（1）查询工具</a:t>
            </a:r>
          </a:p>
          <a:p>
            <a:pPr marL="342900" marR="0" lvl="0" indent="-342900" algn="just" defTabSz="914400" rtl="0" eaLnBrk="0" fontAlgn="base" latinLnBrk="0" hangingPunct="0">
              <a:lnSpc>
                <a:spcPct val="120000"/>
              </a:lnSpc>
              <a:spcBef>
                <a:spcPct val="20000"/>
              </a:spcBef>
              <a:spcAft>
                <a:spcPct val="20000"/>
              </a:spcAft>
              <a:buClrTx/>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数据仓库的查询不是指对记录级数据的查询，而是指对分析要求的查询。</a:t>
            </a:r>
          </a:p>
          <a:p>
            <a:pPr marL="342900" marR="0" lvl="0" indent="-342900" algn="just" defTabSz="914400" rtl="0" eaLnBrk="0" fontAlgn="base" latinLnBrk="0" hangingPunct="0">
              <a:lnSpc>
                <a:spcPct val="120000"/>
              </a:lnSpc>
              <a:spcBef>
                <a:spcPct val="20000"/>
              </a:spcBef>
              <a:spcAft>
                <a:spcPct val="20000"/>
              </a:spcAft>
              <a:buClrTx/>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一般包含：</a:t>
            </a:r>
          </a:p>
          <a:p>
            <a:pPr marL="342900" marR="0" lvl="0" indent="-342900" algn="just" defTabSz="914400" rtl="0" eaLnBrk="0" fontAlgn="base" latinLnBrk="0" hangingPunct="0">
              <a:lnSpc>
                <a:spcPct val="120000"/>
              </a:lnSpc>
              <a:spcBef>
                <a:spcPct val="20000"/>
              </a:spcBef>
              <a:spcAft>
                <a:spcPct val="20000"/>
              </a:spcAft>
              <a:buClrTx/>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a:t>
            </a:r>
            <a:r>
              <a:rPr kumimoji="0" lang="zh-CN" altLang="en-US" sz="2400" i="0" u="none" strike="noStrike" kern="0" cap="none" spc="0" normalizeH="0" baseline="0" noProof="0" dirty="0">
                <a:ln>
                  <a:noFill/>
                </a:ln>
                <a:solidFill>
                  <a:srgbClr val="0000FF"/>
                </a:solidFill>
                <a:effectLst/>
                <a:uLnTx/>
                <a:uFillTx/>
                <a:latin typeface="宋体" panose="02010600030101010101" pitchFamily="2" charset="-122"/>
                <a:ea typeface="微软雅黑" panose="020B0503020204020204" pitchFamily="34" charset="-122"/>
                <a:cs typeface="+mn-cs"/>
              </a:rPr>
              <a:t>可视化工具：</a:t>
            </a:r>
            <a:r>
              <a:rPr kumimoji="0" lang="zh-CN" altLang="en-US" sz="24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以图形化方式展示数据，可以帮助了解数据的结构，关系以及动态性。</a:t>
            </a:r>
          </a:p>
        </p:txBody>
      </p:sp>
      <p:sp>
        <p:nvSpPr>
          <p:cNvPr id="10" name="Rectangle 3"/>
          <p:cNvSpPr>
            <a:spLocks noChangeArrowheads="1"/>
          </p:cNvSpPr>
          <p:nvPr/>
        </p:nvSpPr>
        <p:spPr bwMode="auto">
          <a:xfrm>
            <a:off x="306389" y="1090798"/>
            <a:ext cx="5086350" cy="584775"/>
          </a:xfrm>
          <a:prstGeom prst="rect">
            <a:avLst/>
          </a:prstGeom>
          <a:noFill/>
          <a:ln w="9525">
            <a:noFill/>
            <a:miter lim="800000"/>
          </a:ln>
        </p:spPr>
        <p:txBody>
          <a:bodyPr>
            <a:spAutoFit/>
          </a:bodyPr>
          <a:lstStyle/>
          <a:p>
            <a:pPr fontAlgn="base">
              <a:spcBef>
                <a:spcPct val="0"/>
              </a:spcBef>
              <a:spcAft>
                <a:spcPct val="0"/>
              </a:spcAft>
              <a:defRPr/>
            </a:pP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r>
              <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分析工具</a:t>
            </a:r>
            <a:endPar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 name="Rectangle 3"/>
          <p:cNvSpPr>
            <a:spLocks noChangeArrowheads="1"/>
          </p:cNvSpPr>
          <p:nvPr/>
        </p:nvSpPr>
        <p:spPr bwMode="auto">
          <a:xfrm>
            <a:off x="306389" y="1090798"/>
            <a:ext cx="5086350" cy="584775"/>
          </a:xfrm>
          <a:prstGeom prst="rect">
            <a:avLst/>
          </a:prstGeom>
          <a:noFill/>
          <a:ln w="9525">
            <a:noFill/>
            <a:miter lim="800000"/>
          </a:ln>
        </p:spPr>
        <p:txBody>
          <a:bodyPr>
            <a:spAutoFit/>
          </a:bodyPr>
          <a:lstStyle/>
          <a:p>
            <a:pPr fontAlgn="base">
              <a:spcBef>
                <a:spcPct val="0"/>
              </a:spcBef>
              <a:spcAft>
                <a:spcPct val="0"/>
              </a:spcAft>
              <a:defRPr/>
            </a:pP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r>
              <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分析工具</a:t>
            </a:r>
            <a:endPar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6" name="Rectangle 2"/>
          <p:cNvSpPr txBox="1">
            <a:spLocks noChangeArrowheads="1"/>
          </p:cNvSpPr>
          <p:nvPr/>
        </p:nvSpPr>
        <p:spPr bwMode="auto">
          <a:xfrm>
            <a:off x="657225" y="2272146"/>
            <a:ext cx="10888230" cy="352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a:lnSpc>
                <a:spcPct val="120000"/>
              </a:lnSpc>
              <a:buFont typeface="Wingdings" panose="05000000000000000000" pitchFamily="2" charset="2"/>
              <a:buNone/>
            </a:pPr>
            <a:r>
              <a:rPr lang="en-US" altLang="zh-CN" sz="2800" kern="0" dirty="0">
                <a:solidFill>
                  <a:srgbClr val="0000FF"/>
                </a:solidFill>
                <a:latin typeface="宋体" panose="02010600030101010101" pitchFamily="2" charset="-122"/>
              </a:rPr>
              <a:t>(2)</a:t>
            </a:r>
            <a:r>
              <a:rPr lang="zh-CN" altLang="en-US" sz="2800" kern="0" dirty="0">
                <a:solidFill>
                  <a:srgbClr val="0000FF"/>
                </a:solidFill>
                <a:latin typeface="宋体" panose="02010600030101010101" pitchFamily="2" charset="-122"/>
              </a:rPr>
              <a:t>多维分析工具</a:t>
            </a:r>
            <a:r>
              <a:rPr lang="en-US" altLang="zh-CN" sz="2800" kern="0" dirty="0">
                <a:solidFill>
                  <a:srgbClr val="0000FF"/>
                </a:solidFill>
                <a:latin typeface="宋体" panose="02010600030101010101" pitchFamily="2" charset="-122"/>
              </a:rPr>
              <a:t>(OLAP</a:t>
            </a:r>
            <a:r>
              <a:rPr lang="zh-CN" altLang="en-US" sz="2800" kern="0" dirty="0">
                <a:solidFill>
                  <a:srgbClr val="0000FF"/>
                </a:solidFill>
                <a:latin typeface="宋体" panose="02010600030101010101" pitchFamily="2" charset="-122"/>
              </a:rPr>
              <a:t>工具</a:t>
            </a:r>
            <a:r>
              <a:rPr lang="en-US" altLang="zh-CN" sz="2800" kern="0" dirty="0">
                <a:solidFill>
                  <a:srgbClr val="0000FF"/>
                </a:solidFill>
                <a:latin typeface="宋体" panose="02010600030101010101" pitchFamily="2" charset="-122"/>
              </a:rPr>
              <a:t>)</a:t>
            </a:r>
            <a:r>
              <a:rPr lang="zh-CN" altLang="en-US" sz="2800" kern="0" dirty="0">
                <a:solidFill>
                  <a:srgbClr val="0000FF"/>
                </a:solidFill>
                <a:latin typeface="宋体" panose="02010600030101010101" pitchFamily="2" charset="-122"/>
              </a:rPr>
              <a:t>:</a:t>
            </a:r>
          </a:p>
          <a:p>
            <a:pPr>
              <a:lnSpc>
                <a:spcPct val="120000"/>
              </a:lnSpc>
              <a:buFont typeface="Wingdings" panose="05000000000000000000" pitchFamily="2" charset="2"/>
              <a:buNone/>
            </a:pPr>
            <a:r>
              <a:rPr lang="zh-CN" altLang="en-US" sz="2800" kern="0" dirty="0">
                <a:latin typeface="宋体" panose="02010600030101010101" pitchFamily="2" charset="-122"/>
              </a:rPr>
              <a:t>      通过对信息的多种可能的观察形式进行快速、一致和交互性的存取，这样便利用户对数据进行深入的分析和观察。</a:t>
            </a:r>
          </a:p>
          <a:p>
            <a:pPr>
              <a:lnSpc>
                <a:spcPct val="120000"/>
              </a:lnSpc>
              <a:buFont typeface="Wingdings" panose="05000000000000000000" pitchFamily="2" charset="2"/>
              <a:buNone/>
            </a:pPr>
            <a:r>
              <a:rPr lang="zh-CN" altLang="en-US" sz="2800" kern="0" dirty="0">
                <a:latin typeface="宋体" panose="02010600030101010101" pitchFamily="2" charset="-122"/>
              </a:rPr>
              <a:t>      多维数据的每一维代表对数据的一个特定的观察视角，如时间、地域、业务等。</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0" name="Rectangle 3"/>
          <p:cNvSpPr>
            <a:spLocks noChangeArrowheads="1"/>
          </p:cNvSpPr>
          <p:nvPr/>
        </p:nvSpPr>
        <p:spPr bwMode="auto">
          <a:xfrm>
            <a:off x="306389" y="1090798"/>
            <a:ext cx="5086350" cy="584775"/>
          </a:xfrm>
          <a:prstGeom prst="rect">
            <a:avLst/>
          </a:prstGeom>
          <a:noFill/>
          <a:ln w="9525">
            <a:noFill/>
            <a:miter lim="800000"/>
          </a:ln>
        </p:spPr>
        <p:txBody>
          <a:bodyPr>
            <a:spAutoFit/>
          </a:bodyPr>
          <a:lstStyle/>
          <a:p>
            <a:pPr fontAlgn="base">
              <a:spcBef>
                <a:spcPct val="0"/>
              </a:spcBef>
              <a:spcAft>
                <a:spcPct val="0"/>
              </a:spcAft>
              <a:defRPr/>
            </a:pP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r>
              <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rPr>
              <a:t>分析工具</a:t>
            </a:r>
            <a:endParaRPr lang="en-US" altLang="zh-CN" sz="3200" b="1" dirty="0">
              <a:solidFill>
                <a:srgbClr val="0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7" name="Rectangle 2"/>
          <p:cNvSpPr txBox="1">
            <a:spLocks noChangeArrowheads="1"/>
          </p:cNvSpPr>
          <p:nvPr/>
        </p:nvSpPr>
        <p:spPr bwMode="auto">
          <a:xfrm>
            <a:off x="1256568" y="2367284"/>
            <a:ext cx="997527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20000"/>
              </a:spcAft>
              <a:buClrTx/>
              <a:buSzTx/>
              <a:buFontTx/>
              <a:buNone/>
              <a:defRPr/>
            </a:pPr>
            <a:r>
              <a:rPr kumimoji="0" lang="zh-CN" altLang="en-US" sz="2800" b="1" i="0" u="none" strike="noStrike" kern="0" cap="none" spc="0" normalizeH="0" baseline="0" noProof="0">
                <a:ln>
                  <a:noFill/>
                </a:ln>
                <a:solidFill>
                  <a:srgbClr val="0000FF"/>
                </a:solidFill>
                <a:effectLst/>
                <a:uLnTx/>
                <a:uFillTx/>
                <a:latin typeface="宋体" panose="02010600030101010101" pitchFamily="2" charset="-122"/>
                <a:ea typeface="微软雅黑" panose="020B0503020204020204" pitchFamily="34" charset="-122"/>
                <a:cs typeface="+mn-cs"/>
              </a:rPr>
              <a:t>（</a:t>
            </a:r>
            <a:r>
              <a:rPr kumimoji="0" lang="en-US" altLang="zh-CN" sz="2800" b="1" i="0" u="none" strike="noStrike" kern="0" cap="none" spc="0" normalizeH="0" baseline="0" noProof="0">
                <a:ln>
                  <a:noFill/>
                </a:ln>
                <a:solidFill>
                  <a:srgbClr val="0000FF"/>
                </a:solidFill>
                <a:effectLst/>
                <a:uLnTx/>
                <a:uFillTx/>
                <a:latin typeface="宋体" panose="02010600030101010101" pitchFamily="2" charset="-122"/>
                <a:ea typeface="微软雅黑" panose="020B0503020204020204" pitchFamily="34" charset="-122"/>
                <a:cs typeface="+mn-cs"/>
              </a:rPr>
              <a:t>3</a:t>
            </a:r>
            <a:r>
              <a:rPr kumimoji="0" lang="zh-CN" altLang="en-US" sz="2800" b="1" i="0" u="none" strike="noStrike" kern="0" cap="none" spc="0" normalizeH="0" baseline="0" noProof="0">
                <a:ln>
                  <a:noFill/>
                </a:ln>
                <a:solidFill>
                  <a:srgbClr val="0000FF"/>
                </a:solidFill>
                <a:effectLst/>
                <a:uLnTx/>
                <a:uFillTx/>
                <a:latin typeface="宋体" panose="02010600030101010101" pitchFamily="2" charset="-122"/>
                <a:ea typeface="微软雅黑" panose="020B0503020204020204" pitchFamily="34" charset="-122"/>
                <a:cs typeface="+mn-cs"/>
              </a:rPr>
              <a:t>）数据挖掘工具</a:t>
            </a:r>
          </a:p>
          <a:p>
            <a:pPr marL="342900" marR="0" lvl="0" indent="-342900" algn="l" defTabSz="914400" rtl="0" eaLnBrk="0" fontAlgn="base" latinLnBrk="0" hangingPunct="0">
              <a:lnSpc>
                <a:spcPct val="50000"/>
              </a:lnSpc>
              <a:spcBef>
                <a:spcPct val="20000"/>
              </a:spcBef>
              <a:spcAft>
                <a:spcPct val="20000"/>
              </a:spcAft>
              <a:buClrTx/>
              <a:buSzTx/>
              <a:buFont typeface="Wingdings" panose="05000000000000000000" pitchFamily="2" charset="2"/>
              <a:buNone/>
              <a:defRPr/>
            </a:pPr>
            <a:endParaRPr kumimoji="0" lang="zh-CN" altLang="en-US" sz="2000" b="1" i="0" u="none" strike="noStrike" kern="0" cap="none" spc="0" normalizeH="0" baseline="0" noProof="0">
              <a:ln>
                <a:noFill/>
              </a:ln>
              <a:solidFill>
                <a:srgbClr val="009999"/>
              </a:solidFill>
              <a:effectLst/>
              <a:uLnTx/>
              <a:uFillTx/>
              <a:latin typeface="宋体" panose="02010600030101010101" pitchFamily="2" charset="-122"/>
              <a:ea typeface="微软雅黑" panose="020B0503020204020204" pitchFamily="34" charset="-122"/>
              <a:cs typeface="+mn-cs"/>
            </a:endParaRPr>
          </a:p>
          <a:p>
            <a:pPr marL="342900" marR="0" lvl="0" indent="-342900" algn="l" defTabSz="914400" rtl="0" eaLnBrk="0" fontAlgn="base" latinLnBrk="0" hangingPunct="0">
              <a:lnSpc>
                <a:spcPct val="125000"/>
              </a:lnSpc>
              <a:spcBef>
                <a:spcPct val="20000"/>
              </a:spcBef>
              <a:spcAft>
                <a:spcPct val="20000"/>
              </a:spcAft>
              <a:buClrTx/>
              <a:buSzTx/>
              <a:buFont typeface="Wingdings" panose="05000000000000000000" pitchFamily="2" charset="2"/>
              <a:buNone/>
              <a:defRPr/>
            </a:pPr>
            <a:r>
              <a:rPr kumimoji="0" lang="zh-CN" altLang="en-US" sz="20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      </a:t>
            </a: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从大量数据中挖掘具有规律性知识，需要利用数据挖掘（</a:t>
            </a: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Data Mining）</a:t>
            </a:r>
            <a:r>
              <a:rPr kumimoji="0" lang="zh-CN" altLang="en-US" sz="28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工具。</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6" name="Text Box 2"/>
          <p:cNvSpPr txBox="1">
            <a:spLocks noChangeArrowheads="1"/>
          </p:cNvSpPr>
          <p:nvPr/>
        </p:nvSpPr>
        <p:spPr bwMode="auto">
          <a:xfrm>
            <a:off x="648350" y="1780742"/>
            <a:ext cx="9996054"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spcBef>
                <a:spcPct val="0"/>
              </a:spcBef>
              <a:spcAft>
                <a:spcPct val="0"/>
              </a:spcAft>
              <a:buFontTx/>
              <a:buNone/>
            </a:pPr>
            <a:r>
              <a:rPr lang="zh-CN" altLang="en-US" sz="2800" b="1" dirty="0">
                <a:ea typeface="宋体" panose="02010600030101010101" pitchFamily="2" charset="-122"/>
              </a:rPr>
              <a:t>        </a:t>
            </a:r>
            <a:r>
              <a:rPr lang="zh-CN" altLang="en-US" sz="2800" b="1" dirty="0">
                <a:solidFill>
                  <a:srgbClr val="0000FF"/>
                </a:solidFill>
                <a:ea typeface="宋体" panose="02010600030101010101" pitchFamily="2" charset="-122"/>
              </a:rPr>
              <a:t>数据仓库存储采用多维数据模型。数据一般是数值</a:t>
            </a:r>
            <a:r>
              <a:rPr lang="zh-CN" altLang="en-US" sz="2800" b="1"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p:txBody>
      </p:sp>
      <p:sp>
        <p:nvSpPr>
          <p:cNvPr id="8" name="Text Box 3"/>
          <p:cNvSpPr txBox="1">
            <a:spLocks noChangeArrowheads="1"/>
          </p:cNvSpPr>
          <p:nvPr/>
        </p:nvSpPr>
        <p:spPr bwMode="auto">
          <a:xfrm>
            <a:off x="236970" y="1024237"/>
            <a:ext cx="7391401" cy="584775"/>
          </a:xfrm>
          <a:prstGeom prst="rect">
            <a:avLst/>
          </a:prstGeom>
          <a:noFill/>
          <a:ln w="12700">
            <a:noFill/>
            <a:miter lim="800000"/>
            <a:headEnd type="none" w="sm" len="sm"/>
            <a:tailEnd type="none" w="sm" len="sm"/>
          </a:ln>
          <a:effectLst/>
        </p:spPr>
        <p:txBody>
          <a:bodyPr>
            <a:spAutoFit/>
          </a:bodyPr>
          <a:lstStyle/>
          <a:p>
            <a:pPr eaLnBrk="0" hangingPunct="0">
              <a:spcBef>
                <a:spcPct val="50000"/>
              </a:spcBef>
              <a:defRPr/>
            </a:pPr>
            <a:r>
              <a:rPr lang="zh-CN" altLang="en-US" sz="3200" b="1" dirty="0">
                <a:effectLst>
                  <a:outerShdw blurRad="38100" dist="38100" dir="2700000" algn="tl">
                    <a:srgbClr val="C0C0C0"/>
                  </a:outerShdw>
                </a:effectLst>
                <a:latin typeface="Times New Roman" panose="02020603050405020304" pitchFamily="18" charset="0"/>
                <a:ea typeface="宋体" panose="02010600030101010101" pitchFamily="2" charset="-122"/>
              </a:rPr>
              <a:t>数据仓库的数据模型</a:t>
            </a:r>
            <a:endParaRPr lang="en-US" altLang="zh-CN" sz="3200" b="1" dirty="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grpSp>
        <p:nvGrpSpPr>
          <p:cNvPr id="9" name="组合 1"/>
          <p:cNvGrpSpPr/>
          <p:nvPr/>
        </p:nvGrpSpPr>
        <p:grpSpPr bwMode="auto">
          <a:xfrm>
            <a:off x="885322" y="2667985"/>
            <a:ext cx="5472112" cy="3641725"/>
            <a:chOff x="1763713" y="2636838"/>
            <a:chExt cx="5472112" cy="3641725"/>
          </a:xfrm>
        </p:grpSpPr>
        <p:sp>
          <p:nvSpPr>
            <p:cNvPr id="11" name="Rectangle 5"/>
            <p:cNvSpPr>
              <a:spLocks noChangeArrowheads="1"/>
            </p:cNvSpPr>
            <p:nvPr/>
          </p:nvSpPr>
          <p:spPr bwMode="auto">
            <a:xfrm>
              <a:off x="3803650" y="3582988"/>
              <a:ext cx="2286000" cy="1812925"/>
            </a:xfrm>
            <a:prstGeom prst="rect">
              <a:avLst/>
            </a:prstGeom>
            <a:solidFill>
              <a:srgbClr val="FFFFFF"/>
            </a:solidFill>
            <a:ln w="1588">
              <a:solidFill>
                <a:srgbClr val="000000"/>
              </a:solidFill>
              <a:miter lim="800000"/>
            </a:ln>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spcAft>
                  <a:spcPct val="0"/>
                </a:spcAft>
                <a:buFontTx/>
                <a:buNone/>
              </a:pPr>
              <a:endParaRPr lang="zh-CN" altLang="en-US" sz="1800">
                <a:ea typeface="宋体" panose="02010600030101010101" pitchFamily="2" charset="-122"/>
              </a:endParaRPr>
            </a:p>
          </p:txBody>
        </p:sp>
        <p:sp>
          <p:nvSpPr>
            <p:cNvPr id="12" name="Line 6"/>
            <p:cNvSpPr>
              <a:spLocks noChangeShapeType="1"/>
            </p:cNvSpPr>
            <p:nvPr/>
          </p:nvSpPr>
          <p:spPr bwMode="auto">
            <a:xfrm flipH="1">
              <a:off x="3803650" y="3886200"/>
              <a:ext cx="2286000"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Line 7"/>
            <p:cNvSpPr>
              <a:spLocks noChangeShapeType="1"/>
            </p:cNvSpPr>
            <p:nvPr/>
          </p:nvSpPr>
          <p:spPr bwMode="auto">
            <a:xfrm flipH="1">
              <a:off x="3803650" y="4189413"/>
              <a:ext cx="2286000" cy="317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flipH="1">
              <a:off x="3803650" y="4491038"/>
              <a:ext cx="2286000"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flipH="1">
              <a:off x="3803650" y="4794250"/>
              <a:ext cx="2286000"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10"/>
            <p:cNvSpPr>
              <a:spLocks noChangeShapeType="1"/>
            </p:cNvSpPr>
            <p:nvPr/>
          </p:nvSpPr>
          <p:spPr bwMode="auto">
            <a:xfrm flipH="1">
              <a:off x="3803650" y="5097463"/>
              <a:ext cx="2286000"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11"/>
            <p:cNvSpPr>
              <a:spLocks noChangeShapeType="1"/>
            </p:cNvSpPr>
            <p:nvPr/>
          </p:nvSpPr>
          <p:spPr bwMode="auto">
            <a:xfrm>
              <a:off x="4189413" y="3582988"/>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12"/>
            <p:cNvSpPr>
              <a:spLocks noChangeShapeType="1"/>
            </p:cNvSpPr>
            <p:nvPr/>
          </p:nvSpPr>
          <p:spPr bwMode="auto">
            <a:xfrm>
              <a:off x="4568825" y="3582988"/>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a:off x="4949825" y="3582988"/>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a:off x="5329238" y="3582988"/>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a:off x="5710238" y="3582988"/>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flipH="1">
              <a:off x="3803650" y="2828925"/>
              <a:ext cx="1146175"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17"/>
            <p:cNvSpPr>
              <a:spLocks noChangeShapeType="1"/>
            </p:cNvSpPr>
            <p:nvPr/>
          </p:nvSpPr>
          <p:spPr bwMode="auto">
            <a:xfrm flipH="1">
              <a:off x="6089650" y="2828925"/>
              <a:ext cx="1141413"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18"/>
            <p:cNvSpPr>
              <a:spLocks noChangeShapeType="1"/>
            </p:cNvSpPr>
            <p:nvPr/>
          </p:nvSpPr>
          <p:spPr bwMode="auto">
            <a:xfrm flipH="1">
              <a:off x="6089650" y="4641850"/>
              <a:ext cx="1141413"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9"/>
            <p:cNvSpPr>
              <a:spLocks noChangeShapeType="1"/>
            </p:cNvSpPr>
            <p:nvPr/>
          </p:nvSpPr>
          <p:spPr bwMode="auto">
            <a:xfrm flipH="1">
              <a:off x="4949825" y="2828925"/>
              <a:ext cx="2281238"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20"/>
            <p:cNvSpPr>
              <a:spLocks noChangeShapeType="1"/>
            </p:cNvSpPr>
            <p:nvPr/>
          </p:nvSpPr>
          <p:spPr bwMode="auto">
            <a:xfrm flipH="1">
              <a:off x="4756150" y="2982913"/>
              <a:ext cx="2282825" cy="317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21"/>
            <p:cNvSpPr>
              <a:spLocks noChangeShapeType="1"/>
            </p:cNvSpPr>
            <p:nvPr/>
          </p:nvSpPr>
          <p:spPr bwMode="auto">
            <a:xfrm flipH="1">
              <a:off x="4376738" y="3208338"/>
              <a:ext cx="2281237"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22"/>
            <p:cNvSpPr>
              <a:spLocks noChangeShapeType="1"/>
            </p:cNvSpPr>
            <p:nvPr/>
          </p:nvSpPr>
          <p:spPr bwMode="auto">
            <a:xfrm flipH="1">
              <a:off x="4089400" y="3433763"/>
              <a:ext cx="2282825"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23"/>
            <p:cNvSpPr>
              <a:spLocks noChangeShapeType="1"/>
            </p:cNvSpPr>
            <p:nvPr/>
          </p:nvSpPr>
          <p:spPr bwMode="auto">
            <a:xfrm>
              <a:off x="7231063" y="2828925"/>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24"/>
            <p:cNvSpPr>
              <a:spLocks noChangeShapeType="1"/>
            </p:cNvSpPr>
            <p:nvPr/>
          </p:nvSpPr>
          <p:spPr bwMode="auto">
            <a:xfrm>
              <a:off x="6372225" y="3433763"/>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25"/>
            <p:cNvSpPr>
              <a:spLocks noChangeShapeType="1"/>
            </p:cNvSpPr>
            <p:nvPr/>
          </p:nvSpPr>
          <p:spPr bwMode="auto">
            <a:xfrm>
              <a:off x="7038975" y="2982913"/>
              <a:ext cx="4763" cy="181133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26"/>
            <p:cNvSpPr>
              <a:spLocks noChangeShapeType="1"/>
            </p:cNvSpPr>
            <p:nvPr/>
          </p:nvSpPr>
          <p:spPr bwMode="auto">
            <a:xfrm>
              <a:off x="6657975" y="3208338"/>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27"/>
            <p:cNvSpPr>
              <a:spLocks noChangeShapeType="1"/>
            </p:cNvSpPr>
            <p:nvPr/>
          </p:nvSpPr>
          <p:spPr bwMode="auto">
            <a:xfrm flipH="1">
              <a:off x="4189413" y="2828925"/>
              <a:ext cx="1139825"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28"/>
            <p:cNvSpPr>
              <a:spLocks noChangeShapeType="1"/>
            </p:cNvSpPr>
            <p:nvPr/>
          </p:nvSpPr>
          <p:spPr bwMode="auto">
            <a:xfrm flipH="1">
              <a:off x="4568825" y="2828925"/>
              <a:ext cx="1141413"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29"/>
            <p:cNvSpPr>
              <a:spLocks noChangeShapeType="1"/>
            </p:cNvSpPr>
            <p:nvPr/>
          </p:nvSpPr>
          <p:spPr bwMode="auto">
            <a:xfrm flipH="1">
              <a:off x="4949825" y="2828925"/>
              <a:ext cx="1139825"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30"/>
            <p:cNvSpPr>
              <a:spLocks noChangeShapeType="1"/>
            </p:cNvSpPr>
            <p:nvPr/>
          </p:nvSpPr>
          <p:spPr bwMode="auto">
            <a:xfrm flipH="1">
              <a:off x="5329238" y="2828925"/>
              <a:ext cx="1141412"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31"/>
            <p:cNvSpPr>
              <a:spLocks noChangeShapeType="1"/>
            </p:cNvSpPr>
            <p:nvPr/>
          </p:nvSpPr>
          <p:spPr bwMode="auto">
            <a:xfrm flipH="1">
              <a:off x="5710238" y="2828925"/>
              <a:ext cx="1139825"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32"/>
            <p:cNvSpPr>
              <a:spLocks noChangeShapeType="1"/>
            </p:cNvSpPr>
            <p:nvPr/>
          </p:nvSpPr>
          <p:spPr bwMode="auto">
            <a:xfrm flipH="1">
              <a:off x="6089650" y="3132138"/>
              <a:ext cx="1141413"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Line 33"/>
            <p:cNvSpPr>
              <a:spLocks noChangeShapeType="1"/>
            </p:cNvSpPr>
            <p:nvPr/>
          </p:nvSpPr>
          <p:spPr bwMode="auto">
            <a:xfrm flipH="1">
              <a:off x="6089650" y="3433763"/>
              <a:ext cx="1141413" cy="75565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34"/>
            <p:cNvSpPr>
              <a:spLocks noChangeShapeType="1"/>
            </p:cNvSpPr>
            <p:nvPr/>
          </p:nvSpPr>
          <p:spPr bwMode="auto">
            <a:xfrm flipH="1">
              <a:off x="6089650" y="3736975"/>
              <a:ext cx="1141413"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35"/>
            <p:cNvSpPr>
              <a:spLocks noChangeShapeType="1"/>
            </p:cNvSpPr>
            <p:nvPr/>
          </p:nvSpPr>
          <p:spPr bwMode="auto">
            <a:xfrm flipH="1">
              <a:off x="6089650" y="4040188"/>
              <a:ext cx="1141413"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Line 36"/>
            <p:cNvSpPr>
              <a:spLocks noChangeShapeType="1"/>
            </p:cNvSpPr>
            <p:nvPr/>
          </p:nvSpPr>
          <p:spPr bwMode="auto">
            <a:xfrm flipH="1">
              <a:off x="6089650" y="4341813"/>
              <a:ext cx="1141413" cy="75565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Rectangle 37"/>
            <p:cNvSpPr>
              <a:spLocks noChangeArrowheads="1"/>
            </p:cNvSpPr>
            <p:nvPr/>
          </p:nvSpPr>
          <p:spPr bwMode="auto">
            <a:xfrm>
              <a:off x="3106738" y="35401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果汁</a:t>
              </a:r>
              <a:endParaRPr lang="zh-CN" altLang="en-US" sz="1800">
                <a:ea typeface="宋体" panose="02010600030101010101" pitchFamily="2" charset="-122"/>
              </a:endParaRPr>
            </a:p>
          </p:txBody>
        </p:sp>
        <p:sp>
          <p:nvSpPr>
            <p:cNvPr id="44" name="Rectangle 38"/>
            <p:cNvSpPr>
              <a:spLocks noChangeArrowheads="1"/>
            </p:cNvSpPr>
            <p:nvPr/>
          </p:nvSpPr>
          <p:spPr bwMode="auto">
            <a:xfrm>
              <a:off x="3106738" y="384333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可乐</a:t>
              </a:r>
              <a:endParaRPr lang="zh-CN" altLang="en-US" sz="1800">
                <a:ea typeface="宋体" panose="02010600030101010101" pitchFamily="2" charset="-122"/>
              </a:endParaRPr>
            </a:p>
          </p:txBody>
        </p:sp>
        <p:sp>
          <p:nvSpPr>
            <p:cNvPr id="45" name="Rectangle 39"/>
            <p:cNvSpPr>
              <a:spLocks noChangeArrowheads="1"/>
            </p:cNvSpPr>
            <p:nvPr/>
          </p:nvSpPr>
          <p:spPr bwMode="auto">
            <a:xfrm>
              <a:off x="3106738" y="41465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牛奶</a:t>
              </a:r>
              <a:endParaRPr lang="zh-CN" altLang="en-US" sz="1800">
                <a:ea typeface="宋体" panose="02010600030101010101" pitchFamily="2" charset="-122"/>
              </a:endParaRPr>
            </a:p>
          </p:txBody>
        </p:sp>
        <p:sp>
          <p:nvSpPr>
            <p:cNvPr id="46" name="Rectangle 40"/>
            <p:cNvSpPr>
              <a:spLocks noChangeArrowheads="1"/>
            </p:cNvSpPr>
            <p:nvPr/>
          </p:nvSpPr>
          <p:spPr bwMode="auto">
            <a:xfrm>
              <a:off x="1763713" y="423227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ea typeface="宋体" panose="02010600030101010101" pitchFamily="2" charset="-122"/>
                </a:rPr>
                <a:t>商品维</a:t>
              </a:r>
              <a:endParaRPr lang="zh-CN" altLang="en-US" sz="2000">
                <a:ea typeface="宋体" panose="02010600030101010101" pitchFamily="2" charset="-122"/>
              </a:endParaRPr>
            </a:p>
          </p:txBody>
        </p:sp>
        <p:sp>
          <p:nvSpPr>
            <p:cNvPr id="47" name="Rectangle 41"/>
            <p:cNvSpPr>
              <a:spLocks noChangeArrowheads="1"/>
            </p:cNvSpPr>
            <p:nvPr/>
          </p:nvSpPr>
          <p:spPr bwMode="auto">
            <a:xfrm>
              <a:off x="3106738" y="44497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奶油</a:t>
              </a:r>
              <a:endParaRPr lang="zh-CN" altLang="en-US" sz="1800">
                <a:ea typeface="宋体" panose="02010600030101010101" pitchFamily="2" charset="-122"/>
              </a:endParaRPr>
            </a:p>
          </p:txBody>
        </p:sp>
        <p:sp>
          <p:nvSpPr>
            <p:cNvPr id="48" name="Rectangle 42"/>
            <p:cNvSpPr>
              <a:spLocks noChangeArrowheads="1"/>
            </p:cNvSpPr>
            <p:nvPr/>
          </p:nvSpPr>
          <p:spPr bwMode="auto">
            <a:xfrm>
              <a:off x="3106738" y="474821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浴巾</a:t>
              </a:r>
              <a:endParaRPr lang="zh-CN" altLang="en-US" sz="1800">
                <a:ea typeface="宋体" panose="02010600030101010101" pitchFamily="2" charset="-122"/>
              </a:endParaRPr>
            </a:p>
          </p:txBody>
        </p:sp>
        <p:sp>
          <p:nvSpPr>
            <p:cNvPr id="49" name="Rectangle 43"/>
            <p:cNvSpPr>
              <a:spLocks noChangeArrowheads="1"/>
            </p:cNvSpPr>
            <p:nvPr/>
          </p:nvSpPr>
          <p:spPr bwMode="auto">
            <a:xfrm>
              <a:off x="3106738" y="504983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香皂</a:t>
              </a:r>
              <a:endParaRPr lang="zh-CN" altLang="en-US" sz="1800">
                <a:ea typeface="宋体" panose="02010600030101010101" pitchFamily="2" charset="-122"/>
              </a:endParaRPr>
            </a:p>
          </p:txBody>
        </p:sp>
        <p:sp>
          <p:nvSpPr>
            <p:cNvPr id="50" name="Rectangle 44"/>
            <p:cNvSpPr>
              <a:spLocks noChangeArrowheads="1"/>
            </p:cNvSpPr>
            <p:nvPr/>
          </p:nvSpPr>
          <p:spPr bwMode="auto">
            <a:xfrm>
              <a:off x="4060825" y="2636838"/>
              <a:ext cx="458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北京</a:t>
              </a:r>
              <a:endParaRPr lang="zh-CN" altLang="en-US" sz="1800">
                <a:ea typeface="宋体" panose="02010600030101010101" pitchFamily="2" charset="-122"/>
              </a:endParaRPr>
            </a:p>
          </p:txBody>
        </p:sp>
        <p:sp>
          <p:nvSpPr>
            <p:cNvPr id="51" name="Rectangle 45"/>
            <p:cNvSpPr>
              <a:spLocks noChangeArrowheads="1"/>
            </p:cNvSpPr>
            <p:nvPr/>
          </p:nvSpPr>
          <p:spPr bwMode="auto">
            <a:xfrm>
              <a:off x="3300413" y="3238500"/>
              <a:ext cx="4587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上海</a:t>
              </a:r>
              <a:endParaRPr lang="zh-CN" altLang="en-US" sz="1800">
                <a:ea typeface="宋体" panose="02010600030101010101" pitchFamily="2" charset="-122"/>
              </a:endParaRPr>
            </a:p>
          </p:txBody>
        </p:sp>
        <p:sp>
          <p:nvSpPr>
            <p:cNvPr id="52" name="Rectangle 46"/>
            <p:cNvSpPr>
              <a:spLocks noChangeArrowheads="1"/>
            </p:cNvSpPr>
            <p:nvPr/>
          </p:nvSpPr>
          <p:spPr bwMode="auto">
            <a:xfrm>
              <a:off x="3679825" y="2935288"/>
              <a:ext cx="458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长沙</a:t>
              </a:r>
              <a:endParaRPr lang="zh-CN" altLang="en-US" sz="1800">
                <a:ea typeface="宋体" panose="02010600030101010101" pitchFamily="2" charset="-122"/>
              </a:endParaRPr>
            </a:p>
          </p:txBody>
        </p:sp>
        <p:sp>
          <p:nvSpPr>
            <p:cNvPr id="53" name="Rectangle 47"/>
            <p:cNvSpPr>
              <a:spLocks noChangeArrowheads="1"/>
            </p:cNvSpPr>
            <p:nvPr/>
          </p:nvSpPr>
          <p:spPr bwMode="auto">
            <a:xfrm>
              <a:off x="3808413" y="5502275"/>
              <a:ext cx="2246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en-US" altLang="zh-CN" sz="2000">
                  <a:solidFill>
                    <a:srgbClr val="000000"/>
                  </a:solidFill>
                  <a:ea typeface="宋体" panose="02010600030101010101" pitchFamily="2" charset="-122"/>
                </a:rPr>
                <a:t>1   2   3   4   5   6   7</a:t>
              </a:r>
              <a:endParaRPr lang="en-US" altLang="zh-CN" sz="2000">
                <a:ea typeface="宋体" panose="02010600030101010101" pitchFamily="2" charset="-122"/>
              </a:endParaRPr>
            </a:p>
          </p:txBody>
        </p:sp>
        <p:sp>
          <p:nvSpPr>
            <p:cNvPr id="54" name="Rectangle 48"/>
            <p:cNvSpPr>
              <a:spLocks noChangeArrowheads="1"/>
            </p:cNvSpPr>
            <p:nvPr/>
          </p:nvSpPr>
          <p:spPr bwMode="auto">
            <a:xfrm>
              <a:off x="2238375" y="2816225"/>
              <a:ext cx="760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ea typeface="宋体" panose="02010600030101010101" pitchFamily="2" charset="-122"/>
                </a:rPr>
                <a:t>城市维</a:t>
              </a:r>
              <a:endParaRPr lang="zh-CN" altLang="en-US" sz="2000">
                <a:ea typeface="宋体" panose="02010600030101010101" pitchFamily="2" charset="-122"/>
              </a:endParaRPr>
            </a:p>
          </p:txBody>
        </p:sp>
        <p:sp>
          <p:nvSpPr>
            <p:cNvPr id="55" name="Rectangle 49"/>
            <p:cNvSpPr>
              <a:spLocks noChangeArrowheads="1"/>
            </p:cNvSpPr>
            <p:nvPr/>
          </p:nvSpPr>
          <p:spPr bwMode="auto">
            <a:xfrm>
              <a:off x="4371975" y="5972175"/>
              <a:ext cx="760413"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ea typeface="宋体" panose="02010600030101010101" pitchFamily="2" charset="-122"/>
                </a:rPr>
                <a:t>日期维</a:t>
              </a:r>
              <a:endParaRPr lang="zh-CN" altLang="en-US" sz="2000">
                <a:ea typeface="宋体" panose="02010600030101010101" pitchFamily="2" charset="-122"/>
              </a:endParaRPr>
            </a:p>
          </p:txBody>
        </p:sp>
      </p:grpSp>
      <p:sp>
        <p:nvSpPr>
          <p:cNvPr id="3" name="矩形 2"/>
          <p:cNvSpPr/>
          <p:nvPr/>
        </p:nvSpPr>
        <p:spPr>
          <a:xfrm>
            <a:off x="8035636" y="3464910"/>
            <a:ext cx="2429164" cy="1569660"/>
          </a:xfrm>
          <a:prstGeom prst="rect">
            <a:avLst/>
          </a:prstGeom>
        </p:spPr>
        <p:txBody>
          <a:bodyPr wrap="square">
            <a:spAutoFit/>
          </a:bodyPr>
          <a:lstStyle/>
          <a:p>
            <a:pPr lvl="0" fontAlgn="base">
              <a:spcBef>
                <a:spcPct val="0"/>
              </a:spcBef>
              <a:spcAft>
                <a:spcPct val="0"/>
              </a:spcAft>
              <a:defRPr/>
            </a:pPr>
            <a:r>
              <a:rPr lang="zh-CN" altLang="en-US" sz="3200" kern="0" dirty="0">
                <a:solidFill>
                  <a:srgbClr val="000000"/>
                </a:solidFill>
                <a:latin typeface="Arial" panose="020B0604020202020204"/>
                <a:ea typeface="微软雅黑" panose="020B0503020204020204" pitchFamily="34" charset="-122"/>
                <a:cs typeface="+mj-cs"/>
              </a:rPr>
              <a:t>星型模型</a:t>
            </a:r>
            <a:endParaRPr lang="en-US" altLang="zh-CN" sz="3200" kern="0" dirty="0">
              <a:solidFill>
                <a:srgbClr val="000000"/>
              </a:solidFill>
              <a:latin typeface="Arial" panose="020B0604020202020204"/>
              <a:ea typeface="微软雅黑" panose="020B0503020204020204" pitchFamily="34" charset="-122"/>
              <a:cs typeface="+mj-cs"/>
            </a:endParaRPr>
          </a:p>
          <a:p>
            <a:pPr lvl="0" fontAlgn="base">
              <a:spcBef>
                <a:spcPct val="0"/>
              </a:spcBef>
              <a:spcAft>
                <a:spcPct val="0"/>
              </a:spcAft>
              <a:defRPr/>
            </a:pPr>
            <a:r>
              <a:rPr lang="zh-CN" altLang="en-US" sz="3200" kern="0" dirty="0">
                <a:solidFill>
                  <a:srgbClr val="000000"/>
                </a:solidFill>
                <a:latin typeface="Arial" panose="020B0604020202020204"/>
                <a:ea typeface="微软雅黑" panose="020B0503020204020204" pitchFamily="34" charset="-122"/>
                <a:cs typeface="+mj-cs"/>
              </a:rPr>
              <a:t>雪花模型</a:t>
            </a:r>
            <a:endParaRPr lang="en-US" altLang="zh-CN" sz="3200" kern="0" dirty="0">
              <a:solidFill>
                <a:srgbClr val="000000"/>
              </a:solidFill>
              <a:latin typeface="Arial" panose="020B0604020202020204"/>
              <a:ea typeface="微软雅黑" panose="020B0503020204020204" pitchFamily="34" charset="-122"/>
              <a:cs typeface="+mj-cs"/>
            </a:endParaRPr>
          </a:p>
          <a:p>
            <a:pPr lvl="0" fontAlgn="base">
              <a:spcBef>
                <a:spcPct val="0"/>
              </a:spcBef>
              <a:spcAft>
                <a:spcPct val="0"/>
              </a:spcAft>
              <a:defRPr/>
            </a:pPr>
            <a:r>
              <a:rPr lang="zh-CN" altLang="zh-CN" sz="3200" kern="0" dirty="0">
                <a:solidFill>
                  <a:srgbClr val="000000"/>
                </a:solidFill>
                <a:latin typeface="Arial" panose="020B0604020202020204"/>
                <a:ea typeface="微软雅黑" panose="020B0503020204020204" pitchFamily="34" charset="-122"/>
                <a:cs typeface="+mj-cs"/>
              </a:rPr>
              <a:t>星座模型</a:t>
            </a:r>
            <a:endParaRPr lang="zh-CN" altLang="en-US" sz="3600" kern="0" dirty="0">
              <a:solidFill>
                <a:srgbClr val="000000"/>
              </a:solidFill>
              <a:latin typeface="Arial" panose="020B0604020202020204"/>
              <a:ea typeface="微软雅黑" panose="020B0503020204020204" pitchFamily="34" charset="-122"/>
              <a:cs typeface="+mj-cs"/>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57" name="Rectangle 3"/>
          <p:cNvSpPr txBox="1">
            <a:spLocks noChangeArrowheads="1"/>
          </p:cNvSpPr>
          <p:nvPr/>
        </p:nvSpPr>
        <p:spPr bwMode="auto">
          <a:xfrm>
            <a:off x="936192" y="1427307"/>
            <a:ext cx="10461480" cy="475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维就是相同类数据的集合，商店、时间和产品都是维。各个商店的集合是一维，时间的集合是一维，商品的集合是一维。每一个商店、每一段时间、每一种商品就是某一维的一个成员。</a:t>
            </a:r>
            <a:endPar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每一个销售事实由一个特定的商品、一个特定的时间、一个特定的地区组成。</a:t>
            </a:r>
          </a:p>
          <a:p>
            <a:pPr marL="342900" marR="0" lvl="0" indent="-342900" algn="l" defTabSz="914400" rtl="0" eaLnBrk="0" fontAlgn="base" latinLnBrk="0" hangingPunct="0">
              <a:lnSpc>
                <a:spcPct val="100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20000"/>
              </a:spcAft>
              <a:buClrTx/>
              <a:buSzTx/>
              <a:buFontTx/>
              <a:buChar char="•"/>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两维表，如通常的电子表格。三维构成立方体，若再增加一维，则图形很难想象，也不容易在屏幕上展示。</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7" name="Rectangle 2"/>
          <p:cNvSpPr txBox="1">
            <a:spLocks noChangeArrowheads="1"/>
          </p:cNvSpPr>
          <p:nvPr/>
        </p:nvSpPr>
        <p:spPr bwMode="auto">
          <a:xfrm>
            <a:off x="572840" y="1799229"/>
            <a:ext cx="1124123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algn="just">
              <a:lnSpc>
                <a:spcPct val="130000"/>
              </a:lnSpc>
              <a:buFont typeface="Wingdings" panose="05000000000000000000" pitchFamily="2" charset="2"/>
              <a:buNone/>
            </a:pPr>
            <a:r>
              <a:rPr lang="zh-CN" altLang="en-US" sz="2400" kern="0" dirty="0">
                <a:latin typeface="宋体" panose="02010600030101010101" pitchFamily="2" charset="-122"/>
              </a:rPr>
              <a:t>      大多数的数据仓库都采用</a:t>
            </a:r>
            <a:r>
              <a:rPr lang="zh-CN" altLang="en-US" sz="2400" kern="0" dirty="0">
                <a:latin typeface="Times New Roman" panose="02020603050405020304" pitchFamily="18" charset="0"/>
              </a:rPr>
              <a:t>“</a:t>
            </a:r>
            <a:r>
              <a:rPr lang="zh-CN" altLang="en-US" sz="2400" kern="0" dirty="0">
                <a:latin typeface="宋体" panose="02010600030101010101" pitchFamily="2" charset="-122"/>
              </a:rPr>
              <a:t>星型模型</a:t>
            </a:r>
            <a:r>
              <a:rPr lang="zh-CN" altLang="en-US" sz="2400" kern="0" dirty="0">
                <a:latin typeface="Times New Roman" panose="02020603050405020304" pitchFamily="18" charset="0"/>
              </a:rPr>
              <a:t>”</a:t>
            </a:r>
            <a:r>
              <a:rPr lang="zh-CN" altLang="en-US" sz="2400" kern="0" dirty="0">
                <a:latin typeface="宋体" panose="02010600030101010101" pitchFamily="2" charset="-122"/>
              </a:rPr>
              <a:t>。星型模型是由</a:t>
            </a:r>
            <a:r>
              <a:rPr lang="zh-CN" altLang="en-US" sz="2400" kern="0" dirty="0">
                <a:latin typeface="Times New Roman" panose="02020603050405020304" pitchFamily="18" charset="0"/>
              </a:rPr>
              <a:t>“</a:t>
            </a:r>
            <a:r>
              <a:rPr lang="zh-CN" altLang="en-US" sz="2400" kern="0" dirty="0">
                <a:latin typeface="宋体" panose="02010600030101010101" pitchFamily="2" charset="-122"/>
              </a:rPr>
              <a:t>事实表</a:t>
            </a:r>
            <a:r>
              <a:rPr lang="zh-CN" altLang="en-US" sz="2400" kern="0" dirty="0">
                <a:latin typeface="Times New Roman" panose="02020603050405020304" pitchFamily="18" charset="0"/>
              </a:rPr>
              <a:t>”</a:t>
            </a:r>
            <a:r>
              <a:rPr lang="zh-CN" altLang="en-US" sz="2400" kern="0" dirty="0">
                <a:latin typeface="宋体" panose="02010600030101010101" pitchFamily="2" charset="-122"/>
              </a:rPr>
              <a:t>（大表）以及多个</a:t>
            </a:r>
            <a:r>
              <a:rPr lang="zh-CN" altLang="en-US" sz="2400" kern="0" dirty="0">
                <a:latin typeface="Times New Roman" panose="02020603050405020304" pitchFamily="18" charset="0"/>
              </a:rPr>
              <a:t>“</a:t>
            </a:r>
            <a:r>
              <a:rPr lang="zh-CN" altLang="en-US" sz="2400" kern="0" dirty="0">
                <a:latin typeface="宋体" panose="02010600030101010101" pitchFamily="2" charset="-122"/>
              </a:rPr>
              <a:t>维表</a:t>
            </a:r>
            <a:r>
              <a:rPr lang="zh-CN" altLang="en-US" sz="2400" kern="0" dirty="0">
                <a:latin typeface="Times New Roman" panose="02020603050405020304" pitchFamily="18" charset="0"/>
              </a:rPr>
              <a:t>”</a:t>
            </a:r>
            <a:r>
              <a:rPr lang="zh-CN" altLang="en-US" sz="2400" kern="0" dirty="0">
                <a:latin typeface="宋体" panose="02010600030101010101" pitchFamily="2" charset="-122"/>
              </a:rPr>
              <a:t>（小表）所组成。</a:t>
            </a:r>
          </a:p>
          <a:p>
            <a:pPr algn="just">
              <a:lnSpc>
                <a:spcPct val="130000"/>
              </a:lnSpc>
              <a:buFont typeface="Wingdings" panose="05000000000000000000" pitchFamily="2" charset="2"/>
              <a:buNone/>
            </a:pPr>
            <a:r>
              <a:rPr lang="zh-CN" altLang="en-US" sz="2400" kern="0" dirty="0">
                <a:latin typeface="宋体" panose="02010600030101010101" pitchFamily="2" charset="-122"/>
              </a:rPr>
              <a:t>      </a:t>
            </a:r>
            <a:r>
              <a:rPr lang="zh-CN" altLang="en-US" sz="2400" kern="0" dirty="0">
                <a:latin typeface="Times New Roman" panose="02020603050405020304" pitchFamily="18" charset="0"/>
              </a:rPr>
              <a:t>“</a:t>
            </a:r>
            <a:r>
              <a:rPr lang="zh-CN" altLang="en-US" sz="2400" kern="0" dirty="0">
                <a:latin typeface="宋体" panose="02010600030101010101" pitchFamily="2" charset="-122"/>
              </a:rPr>
              <a:t>事实表</a:t>
            </a:r>
            <a:r>
              <a:rPr lang="zh-CN" altLang="en-US" sz="2400" kern="0" dirty="0">
                <a:latin typeface="Times New Roman" panose="02020603050405020304" pitchFamily="18" charset="0"/>
              </a:rPr>
              <a:t>”</a:t>
            </a:r>
            <a:r>
              <a:rPr lang="zh-CN" altLang="en-US" sz="2400" kern="0" dirty="0">
                <a:latin typeface="宋体" panose="02010600030101010101" pitchFamily="2" charset="-122"/>
              </a:rPr>
              <a:t>中存放大量关于企业的事实数据（数量数据）。包含大批</a:t>
            </a:r>
            <a:r>
              <a:rPr lang="zh-CN" altLang="en-US" sz="2400" kern="0" dirty="0">
                <a:solidFill>
                  <a:srgbClr val="FF0000"/>
                </a:solidFill>
                <a:latin typeface="宋体" panose="02010600030101010101" pitchFamily="2" charset="-122"/>
              </a:rPr>
              <a:t>数据</a:t>
            </a:r>
            <a:r>
              <a:rPr lang="zh-CN" altLang="en-US" sz="2400" kern="0" dirty="0">
                <a:latin typeface="宋体" panose="02010600030101010101" pitchFamily="2" charset="-122"/>
              </a:rPr>
              <a:t>但</a:t>
            </a:r>
            <a:r>
              <a:rPr lang="zh-CN" altLang="en-US" sz="2400" kern="0" dirty="0">
                <a:solidFill>
                  <a:srgbClr val="FF0000"/>
                </a:solidFill>
                <a:latin typeface="宋体" panose="02010600030101010101" pitchFamily="2" charset="-122"/>
              </a:rPr>
              <a:t>没有冗余的中心表</a:t>
            </a:r>
            <a:r>
              <a:rPr lang="zh-CN" altLang="en-US" sz="2400" kern="0" dirty="0">
                <a:latin typeface="宋体" panose="02010600030101010101" pitchFamily="2" charset="-122"/>
              </a:rPr>
              <a:t>。</a:t>
            </a:r>
          </a:p>
          <a:p>
            <a:pPr algn="just">
              <a:lnSpc>
                <a:spcPct val="130000"/>
              </a:lnSpc>
              <a:buFont typeface="Wingdings" panose="05000000000000000000" pitchFamily="2" charset="2"/>
              <a:buNone/>
            </a:pPr>
            <a:r>
              <a:rPr lang="zh-CN" altLang="en-US" sz="2400" kern="0" dirty="0">
                <a:latin typeface="宋体" panose="02010600030101010101" pitchFamily="2" charset="-122"/>
              </a:rPr>
              <a:t>      例如：多个时期的数据可能会出现在同一个“事实表”中。</a:t>
            </a:r>
            <a:r>
              <a:rPr lang="zh-CN" altLang="en-US" sz="2400" kern="0" dirty="0">
                <a:solidFill>
                  <a:srgbClr val="FF0000"/>
                </a:solidFill>
                <a:latin typeface="Times New Roman" panose="02020603050405020304" pitchFamily="18" charset="0"/>
              </a:rPr>
              <a:t>“</a:t>
            </a:r>
            <a:r>
              <a:rPr lang="zh-CN" altLang="en-US" sz="2400" kern="0" dirty="0">
                <a:solidFill>
                  <a:srgbClr val="FF0000"/>
                </a:solidFill>
                <a:latin typeface="宋体" panose="02010600030101010101" pitchFamily="2" charset="-122"/>
              </a:rPr>
              <a:t>维表</a:t>
            </a:r>
            <a:r>
              <a:rPr lang="zh-CN" altLang="en-US" sz="2400" kern="0" dirty="0">
                <a:solidFill>
                  <a:srgbClr val="FF0000"/>
                </a:solidFill>
                <a:latin typeface="Times New Roman" panose="02020603050405020304" pitchFamily="18" charset="0"/>
              </a:rPr>
              <a:t>”</a:t>
            </a:r>
            <a:r>
              <a:rPr lang="zh-CN" altLang="en-US" sz="2400" kern="0" dirty="0">
                <a:solidFill>
                  <a:srgbClr val="FF0000"/>
                </a:solidFill>
                <a:latin typeface="宋体" panose="02010600030101010101" pitchFamily="2" charset="-122"/>
              </a:rPr>
              <a:t>中存放描述性数据</a:t>
            </a:r>
            <a:r>
              <a:rPr lang="zh-CN" altLang="en-US" sz="2400" kern="0" dirty="0">
                <a:latin typeface="宋体" panose="02010600030101010101" pitchFamily="2" charset="-122"/>
              </a:rPr>
              <a:t>，维表是围绕事实表建立的较小的表。</a:t>
            </a:r>
            <a:endParaRPr lang="zh-CN" altLang="en-US" sz="2800" kern="0" dirty="0">
              <a:solidFill>
                <a:srgbClr val="0000FF"/>
              </a:solidFill>
              <a:latin typeface="宋体" panose="02010600030101010101" pitchFamily="2" charset="-122"/>
            </a:endParaRPr>
          </a:p>
        </p:txBody>
      </p:sp>
      <p:sp>
        <p:nvSpPr>
          <p:cNvPr id="9" name="Rectangle 3"/>
          <p:cNvSpPr>
            <a:spLocks noChangeArrowheads="1"/>
          </p:cNvSpPr>
          <p:nvPr/>
        </p:nvSpPr>
        <p:spPr bwMode="auto">
          <a:xfrm>
            <a:off x="235672" y="1063016"/>
            <a:ext cx="3529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r>
              <a:rPr lang="zh-CN" altLang="en-US" b="1" dirty="0">
                <a:solidFill>
                  <a:srgbClr val="000000"/>
                </a:solidFill>
                <a:ea typeface="宋体" panose="02010600030101010101" pitchFamily="2" charset="-122"/>
              </a:rPr>
              <a:t>星型模型</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graphicFrame>
        <p:nvGraphicFramePr>
          <p:cNvPr id="10" name="对象 1"/>
          <p:cNvGraphicFramePr>
            <a:graphicFrameLocks noChangeAspect="1"/>
          </p:cNvGraphicFramePr>
          <p:nvPr/>
        </p:nvGraphicFramePr>
        <p:xfrm>
          <a:off x="2843502" y="1491673"/>
          <a:ext cx="6983989" cy="5107071"/>
        </p:xfrm>
        <a:graphic>
          <a:graphicData uri="http://schemas.openxmlformats.org/presentationml/2006/ole">
            <mc:AlternateContent xmlns:mc="http://schemas.openxmlformats.org/markup-compatibility/2006">
              <mc:Choice xmlns:v="urn:schemas-microsoft-com:vml" Requires="v">
                <p:oleObj spid="_x0000_s9232" name="BMP 图像" r:id="rId4" imgW="4343400" imgH="3648075" progId="Paint.Picture">
                  <p:embed/>
                </p:oleObj>
              </mc:Choice>
              <mc:Fallback>
                <p:oleObj name="BMP 图像" r:id="rId4" imgW="4343400" imgH="3648075" progId="Paint.Picture">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502" y="1491673"/>
                        <a:ext cx="6983989" cy="5107071"/>
                      </a:xfrm>
                      <a:prstGeom prst="rect">
                        <a:avLst/>
                      </a:prstGeom>
                      <a:noFill/>
                      <a:ln>
                        <a:noFill/>
                      </a:ln>
                    </p:spPr>
                  </p:pic>
                </p:oleObj>
              </mc:Fallback>
            </mc:AlternateContent>
          </a:graphicData>
        </a:graphic>
      </p:graphicFrame>
      <p:sp>
        <p:nvSpPr>
          <p:cNvPr id="11" name="Rectangle 2"/>
          <p:cNvSpPr txBox="1">
            <a:spLocks noChangeArrowheads="1"/>
          </p:cNvSpPr>
          <p:nvPr/>
        </p:nvSpPr>
        <p:spPr bwMode="auto">
          <a:xfrm>
            <a:off x="405032" y="944275"/>
            <a:ext cx="84613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algn="just">
              <a:lnSpc>
                <a:spcPct val="130000"/>
              </a:lnSpc>
              <a:buFont typeface="Wingdings" panose="05000000000000000000" pitchFamily="2" charset="2"/>
              <a:buNone/>
            </a:pPr>
            <a:r>
              <a:rPr lang="zh-CN" altLang="en-US" sz="2400" b="1" kern="0" dirty="0">
                <a:solidFill>
                  <a:srgbClr val="0000FF"/>
                </a:solidFill>
                <a:latin typeface="宋体" panose="02010600030101010101" pitchFamily="2" charset="-122"/>
              </a:rPr>
              <a:t>一个中心表，一组维表，每维一个表，每个表包含一组属性。</a:t>
            </a:r>
            <a:endParaRPr lang="zh-CN" altLang="en-US" sz="2400" b="1" kern="0" dirty="0">
              <a:latin typeface="宋体" panose="02010600030101010101" pitchFamily="2"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9" name="Text Box 2"/>
          <p:cNvSpPr txBox="1">
            <a:spLocks noChangeArrowheads="1"/>
          </p:cNvSpPr>
          <p:nvPr/>
        </p:nvSpPr>
        <p:spPr bwMode="auto">
          <a:xfrm>
            <a:off x="648134" y="1692274"/>
            <a:ext cx="11202121" cy="47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fontAlgn="base" hangingPunct="1">
              <a:spcBef>
                <a:spcPct val="0"/>
              </a:spcBef>
              <a:spcAft>
                <a:spcPct val="0"/>
              </a:spcAft>
              <a:buFontTx/>
              <a:buNone/>
            </a:pPr>
            <a:r>
              <a:rPr lang="zh-CN" altLang="en-US" sz="1800" dirty="0">
                <a:solidFill>
                  <a:srgbClr val="000000"/>
                </a:solidFill>
                <a:latin typeface="Times New Roman" panose="02020603050405020304" pitchFamily="18" charset="0"/>
                <a:ea typeface="宋体" panose="02010600030101010101" pitchFamily="2" charset="-122"/>
              </a:rPr>
              <a:t> </a:t>
            </a:r>
            <a:endParaRPr lang="zh-CN" altLang="en-US" sz="2800" b="1" dirty="0">
              <a:solidFill>
                <a:srgbClr val="FF3300"/>
              </a:solidFill>
              <a:latin typeface="宋体" panose="02010600030101010101" pitchFamily="2" charset="-122"/>
              <a:ea typeface="宋体" panose="02010600030101010101" pitchFamily="2" charset="-122"/>
            </a:endParaRPr>
          </a:p>
          <a:p>
            <a:pPr algn="just" eaLnBrk="1" fontAlgn="base" hangingPunct="1">
              <a:spcBef>
                <a:spcPct val="0"/>
              </a:spcBef>
              <a:spcAft>
                <a:spcPct val="0"/>
              </a:spcAft>
              <a:buFontTx/>
              <a:buNone/>
            </a:pPr>
            <a:r>
              <a:rPr lang="zh-CN" altLang="en-US" sz="1800" b="1" dirty="0">
                <a:solidFill>
                  <a:srgbClr val="000000"/>
                </a:solidFill>
                <a:latin typeface="宋体" panose="02010600030101010101" pitchFamily="2" charset="-122"/>
                <a:ea typeface="宋体" panose="02010600030101010101" pitchFamily="2" charset="-122"/>
              </a:rPr>
              <a:t>     </a:t>
            </a:r>
            <a:r>
              <a:rPr lang="zh-CN" altLang="en-US" sz="2400" b="1" dirty="0">
                <a:solidFill>
                  <a:srgbClr val="000000"/>
                </a:solidFill>
                <a:latin typeface="宋体" panose="02010600030101010101" pitchFamily="2" charset="-122"/>
                <a:ea typeface="宋体" panose="02010600030101010101" pitchFamily="2" charset="-122"/>
              </a:rPr>
              <a:t>雪花模型对星型模型的维表进一步层次化，原来的各维表为了减少冗余，进一步分解，形成一些局部的</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层次</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区域。</a:t>
            </a:r>
          </a:p>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    </a:t>
            </a:r>
          </a:p>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    在上面星型模型的数据中，对</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产品表</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日期表</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地区表</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宋体" panose="02010600030101010101" pitchFamily="2" charset="-122"/>
                <a:ea typeface="宋体" panose="02010600030101010101" pitchFamily="2" charset="-122"/>
              </a:rPr>
              <a:t>进行扩展形成雪花模型数据见下图。</a:t>
            </a:r>
            <a:endParaRPr lang="en-US" altLang="zh-CN" sz="2400" b="1" dirty="0">
              <a:solidFill>
                <a:srgbClr val="000000"/>
              </a:solidFill>
              <a:latin typeface="宋体" panose="02010600030101010101" pitchFamily="2" charset="-122"/>
              <a:ea typeface="宋体" panose="02010600030101010101" pitchFamily="2" charset="-122"/>
            </a:endParaRPr>
          </a:p>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    将星型模型中的某些维度表进行分层而形成的模型。</a:t>
            </a:r>
          </a:p>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    维度表分层是对维度表逐层分解，使得维度表可以被规范化，从而减少数据冗余，提高存储效率。</a:t>
            </a:r>
          </a:p>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    关系表更小使连接操作的时间性能得到提高。</a:t>
            </a:r>
          </a:p>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    表的总数增加，抽取同样的信息所做的数据查询的复杂度提高。</a:t>
            </a:r>
            <a:r>
              <a:rPr lang="zh-CN" altLang="en-US" sz="2800" b="1" dirty="0">
                <a:solidFill>
                  <a:srgbClr val="FF3300"/>
                </a:solidFill>
                <a:latin typeface="宋体" panose="02010600030101010101" pitchFamily="2" charset="-122"/>
                <a:ea typeface="宋体" panose="02010600030101010101" pitchFamily="2" charset="-122"/>
              </a:rPr>
              <a:t>    </a:t>
            </a:r>
            <a:endParaRPr lang="zh-CN" altLang="en-US" sz="1800" b="1" dirty="0">
              <a:solidFill>
                <a:srgbClr val="000000"/>
              </a:solidFill>
              <a:latin typeface="宋体" panose="02010600030101010101" pitchFamily="2" charset="-122"/>
              <a:ea typeface="宋体" panose="02010600030101010101" pitchFamily="2" charset="-122"/>
            </a:endParaRPr>
          </a:p>
        </p:txBody>
      </p:sp>
      <p:sp>
        <p:nvSpPr>
          <p:cNvPr id="12" name="Rectangle 3"/>
          <p:cNvSpPr>
            <a:spLocks noChangeArrowheads="1"/>
          </p:cNvSpPr>
          <p:nvPr/>
        </p:nvSpPr>
        <p:spPr bwMode="auto">
          <a:xfrm>
            <a:off x="648134" y="1142565"/>
            <a:ext cx="3529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r>
              <a:rPr lang="zh-CN" altLang="en-US" b="1" dirty="0">
                <a:solidFill>
                  <a:srgbClr val="000000"/>
                </a:solidFill>
                <a:ea typeface="宋体" panose="02010600030101010101" pitchFamily="2" charset="-122"/>
              </a:rPr>
              <a:t>雪花模型</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graphicFrame>
        <p:nvGraphicFramePr>
          <p:cNvPr id="8" name="Object 2"/>
          <p:cNvGraphicFramePr>
            <a:graphicFrameLocks noChangeAspect="1"/>
          </p:cNvGraphicFramePr>
          <p:nvPr/>
        </p:nvGraphicFramePr>
        <p:xfrm>
          <a:off x="2138176" y="896860"/>
          <a:ext cx="7524557" cy="5643418"/>
        </p:xfrm>
        <a:graphic>
          <a:graphicData uri="http://schemas.openxmlformats.org/presentationml/2006/ole">
            <mc:AlternateContent xmlns:mc="http://schemas.openxmlformats.org/markup-compatibility/2006">
              <mc:Choice xmlns:v="urn:schemas-microsoft-com:vml" Requires="v">
                <p:oleObj spid="_x0000_s10255" name="BMP 图象" r:id="rId4" imgW="5143500" imgH="3943350" progId="Paint.Picture">
                  <p:embed/>
                </p:oleObj>
              </mc:Choice>
              <mc:Fallback>
                <p:oleObj name="BMP 图象" r:id="rId4" imgW="5143500" imgH="3943350"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176" y="896860"/>
                        <a:ext cx="7524557" cy="5643418"/>
                      </a:xfrm>
                      <a:prstGeom prst="rect">
                        <a:avLst/>
                      </a:prstGeom>
                      <a:noFill/>
                      <a:ln>
                        <a:noFill/>
                      </a:ln>
                      <a:effectLst/>
                    </p:spPr>
                  </p:pic>
                </p:oleObj>
              </mc:Fallback>
            </mc:AlternateContent>
          </a:graphicData>
        </a:graphic>
      </p:graphicFrame>
      <p:sp>
        <p:nvSpPr>
          <p:cNvPr id="3" name="矩形 2"/>
          <p:cNvSpPr/>
          <p:nvPr/>
        </p:nvSpPr>
        <p:spPr>
          <a:xfrm>
            <a:off x="6291742" y="3598875"/>
            <a:ext cx="3330429" cy="1610687"/>
          </a:xfrm>
          <a:prstGeom prst="rect">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5" name="矩形 4"/>
          <p:cNvSpPr/>
          <p:nvPr/>
        </p:nvSpPr>
        <p:spPr>
          <a:xfrm>
            <a:off x="6226028" y="1117132"/>
            <a:ext cx="3572313" cy="2263631"/>
          </a:xfrm>
          <a:prstGeom prst="rect">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6" name="矩形 5"/>
          <p:cNvSpPr/>
          <p:nvPr/>
        </p:nvSpPr>
        <p:spPr>
          <a:xfrm>
            <a:off x="4363673" y="5169015"/>
            <a:ext cx="2917972" cy="1030450"/>
          </a:xfrm>
          <a:prstGeom prst="rect">
            <a:avLst/>
          </a:prstGeom>
          <a:noFill/>
          <a:ln w="25400" cap="flat">
            <a:solidFill>
              <a:srgbClr val="0365C0"/>
            </a:solidFill>
            <a:prstDash val="solid"/>
            <a:bevel/>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25" name="Text Box 2"/>
          <p:cNvSpPr txBox="1">
            <a:spLocks noChangeArrowheads="1"/>
          </p:cNvSpPr>
          <p:nvPr/>
        </p:nvSpPr>
        <p:spPr bwMode="auto">
          <a:xfrm>
            <a:off x="375827" y="1358063"/>
            <a:ext cx="113818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fontAlgn="base" hangingPunct="1">
              <a:spcBef>
                <a:spcPct val="0"/>
              </a:spcBef>
              <a:spcAft>
                <a:spcPct val="0"/>
              </a:spcAft>
              <a:buFontTx/>
              <a:buNone/>
            </a:pPr>
            <a:r>
              <a:rPr lang="zh-CN" altLang="en-US" sz="2400" b="1" dirty="0">
                <a:solidFill>
                  <a:srgbClr val="000000"/>
                </a:solidFill>
                <a:latin typeface="宋体" panose="02010600030101010101" pitchFamily="2" charset="-122"/>
                <a:ea typeface="宋体" panose="02010600030101010101" pitchFamily="2" charset="-122"/>
              </a:rPr>
              <a:t>星网模型是将多个星型模型连接起来形成网状结构。多个星型模型通过相同的维，如时间维，连接多个事实表。</a:t>
            </a:r>
            <a:endParaRPr lang="zh-CN" altLang="en-US" sz="1800" b="1" dirty="0">
              <a:solidFill>
                <a:srgbClr val="000000"/>
              </a:solidFill>
              <a:latin typeface="宋体" panose="02010600030101010101" pitchFamily="2" charset="-122"/>
              <a:ea typeface="宋体" panose="02010600030101010101" pitchFamily="2" charset="-122"/>
            </a:endParaRPr>
          </a:p>
        </p:txBody>
      </p:sp>
      <p:sp>
        <p:nvSpPr>
          <p:cNvPr id="26" name="Rectangle 3"/>
          <p:cNvSpPr>
            <a:spLocks noChangeArrowheads="1"/>
          </p:cNvSpPr>
          <p:nvPr/>
        </p:nvSpPr>
        <p:spPr bwMode="auto">
          <a:xfrm>
            <a:off x="166255" y="942497"/>
            <a:ext cx="4822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r>
              <a:rPr lang="zh-CN" altLang="en-US" sz="2800" b="1" dirty="0">
                <a:solidFill>
                  <a:srgbClr val="000000"/>
                </a:solidFill>
                <a:ea typeface="宋体" panose="02010600030101010101" pitchFamily="2" charset="-122"/>
              </a:rPr>
              <a:t>星网</a:t>
            </a:r>
            <a:r>
              <a:rPr lang="en-US" altLang="zh-CN" sz="2800" b="1" dirty="0">
                <a:solidFill>
                  <a:srgbClr val="000000"/>
                </a:solidFill>
                <a:ea typeface="宋体" panose="02010600030101010101" pitchFamily="2" charset="-122"/>
              </a:rPr>
              <a:t>(</a:t>
            </a:r>
            <a:r>
              <a:rPr lang="zh-CN" altLang="en-US" sz="2800" b="1" dirty="0">
                <a:solidFill>
                  <a:srgbClr val="000000"/>
                </a:solidFill>
                <a:ea typeface="宋体" panose="02010600030101010101" pitchFamily="2" charset="-122"/>
              </a:rPr>
              <a:t>星座</a:t>
            </a:r>
            <a:r>
              <a:rPr lang="en-US" altLang="zh-CN" sz="2800" b="1" dirty="0">
                <a:solidFill>
                  <a:srgbClr val="000000"/>
                </a:solidFill>
                <a:ea typeface="宋体" panose="02010600030101010101" pitchFamily="2" charset="-122"/>
              </a:rPr>
              <a:t>)</a:t>
            </a:r>
            <a:r>
              <a:rPr lang="zh-CN" altLang="en-US" sz="2800" b="1" dirty="0">
                <a:solidFill>
                  <a:srgbClr val="000000"/>
                </a:solidFill>
                <a:ea typeface="宋体" panose="02010600030101010101" pitchFamily="2" charset="-122"/>
              </a:rPr>
              <a:t>模型</a:t>
            </a:r>
          </a:p>
        </p:txBody>
      </p:sp>
      <p:grpSp>
        <p:nvGrpSpPr>
          <p:cNvPr id="43" name="组合 4"/>
          <p:cNvGrpSpPr/>
          <p:nvPr/>
        </p:nvGrpSpPr>
        <p:grpSpPr bwMode="auto">
          <a:xfrm>
            <a:off x="4316702" y="2135909"/>
            <a:ext cx="6561137" cy="4405313"/>
            <a:chOff x="1187450" y="1044575"/>
            <a:chExt cx="6886575" cy="5218113"/>
          </a:xfrm>
        </p:grpSpPr>
        <p:sp>
          <p:nvSpPr>
            <p:cNvPr id="44" name="Text Box 5"/>
            <p:cNvSpPr txBox="1">
              <a:spLocks noChangeArrowheads="1"/>
            </p:cNvSpPr>
            <p:nvPr/>
          </p:nvSpPr>
          <p:spPr bwMode="auto">
            <a:xfrm>
              <a:off x="1387475" y="1054100"/>
              <a:ext cx="955675" cy="1016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地区键</a:t>
              </a:r>
            </a:p>
            <a:p>
              <a:pPr algn="just" eaLnBrk="1"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rPr>
                <a:t>……</a:t>
              </a:r>
            </a:p>
            <a:p>
              <a:pPr algn="just" eaLnBrk="1" hangingPunct="1">
                <a:lnSpc>
                  <a:spcPct val="100000"/>
                </a:lnSpc>
                <a:spcBef>
                  <a:spcPct val="0"/>
                </a:spcBef>
                <a:spcAft>
                  <a:spcPct val="0"/>
                </a:spcAft>
                <a:buFontTx/>
                <a:buNone/>
              </a:pPr>
              <a:endParaRPr lang="en-US" altLang="zh-CN" sz="2000">
                <a:ea typeface="宋体" panose="02010600030101010101" pitchFamily="2" charset="-122"/>
              </a:endParaRPr>
            </a:p>
          </p:txBody>
        </p:sp>
        <p:sp>
          <p:nvSpPr>
            <p:cNvPr id="45" name="Text Box 6"/>
            <p:cNvSpPr txBox="1">
              <a:spLocks noChangeArrowheads="1"/>
            </p:cNvSpPr>
            <p:nvPr/>
          </p:nvSpPr>
          <p:spPr bwMode="auto">
            <a:xfrm>
              <a:off x="1187450" y="4429125"/>
              <a:ext cx="955675" cy="1016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事务键</a:t>
              </a:r>
            </a:p>
            <a:p>
              <a:pPr algn="just" eaLnBrk="1"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rPr>
                <a:t>……</a:t>
              </a:r>
            </a:p>
            <a:p>
              <a:pPr algn="just" eaLnBrk="1" hangingPunct="1">
                <a:lnSpc>
                  <a:spcPct val="100000"/>
                </a:lnSpc>
                <a:spcBef>
                  <a:spcPct val="0"/>
                </a:spcBef>
                <a:spcAft>
                  <a:spcPct val="0"/>
                </a:spcAft>
                <a:buFontTx/>
                <a:buNone/>
              </a:pPr>
              <a:endParaRPr lang="en-US" altLang="zh-CN" sz="2000">
                <a:ea typeface="宋体" panose="02010600030101010101" pitchFamily="2" charset="-122"/>
              </a:endParaRPr>
            </a:p>
          </p:txBody>
        </p:sp>
        <p:sp>
          <p:nvSpPr>
            <p:cNvPr id="46" name="Text Box 7"/>
            <p:cNvSpPr txBox="1">
              <a:spLocks noChangeArrowheads="1"/>
            </p:cNvSpPr>
            <p:nvPr/>
          </p:nvSpPr>
          <p:spPr bwMode="auto">
            <a:xfrm>
              <a:off x="4584700" y="1044575"/>
              <a:ext cx="955675" cy="1016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用户键</a:t>
              </a:r>
            </a:p>
            <a:p>
              <a:pPr algn="just" eaLnBrk="1"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rPr>
                <a:t>……</a:t>
              </a:r>
            </a:p>
            <a:p>
              <a:pPr algn="just" eaLnBrk="1" hangingPunct="1">
                <a:lnSpc>
                  <a:spcPct val="100000"/>
                </a:lnSpc>
                <a:spcBef>
                  <a:spcPct val="0"/>
                </a:spcBef>
                <a:spcAft>
                  <a:spcPct val="0"/>
                </a:spcAft>
                <a:buFontTx/>
                <a:buNone/>
              </a:pPr>
              <a:endParaRPr lang="en-US" altLang="zh-CN" sz="2000">
                <a:ea typeface="宋体" panose="02010600030101010101" pitchFamily="2" charset="-122"/>
              </a:endParaRPr>
            </a:p>
          </p:txBody>
        </p:sp>
        <p:sp>
          <p:nvSpPr>
            <p:cNvPr id="47" name="Text Box 8"/>
            <p:cNvSpPr txBox="1">
              <a:spLocks noChangeArrowheads="1"/>
            </p:cNvSpPr>
            <p:nvPr/>
          </p:nvSpPr>
          <p:spPr bwMode="auto">
            <a:xfrm>
              <a:off x="4535488" y="4508500"/>
              <a:ext cx="955675" cy="1016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时间键</a:t>
              </a:r>
            </a:p>
            <a:p>
              <a:pPr algn="just" eaLnBrk="1"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rPr>
                <a:t>……</a:t>
              </a:r>
            </a:p>
            <a:p>
              <a:pPr algn="just" eaLnBrk="1" hangingPunct="1">
                <a:lnSpc>
                  <a:spcPct val="100000"/>
                </a:lnSpc>
                <a:spcBef>
                  <a:spcPct val="0"/>
                </a:spcBef>
                <a:spcAft>
                  <a:spcPct val="0"/>
                </a:spcAft>
                <a:buFontTx/>
                <a:buNone/>
              </a:pPr>
              <a:endParaRPr lang="en-US" altLang="zh-CN" sz="2000">
                <a:ea typeface="宋体" panose="02010600030101010101" pitchFamily="2" charset="-122"/>
              </a:endParaRPr>
            </a:p>
          </p:txBody>
        </p:sp>
        <p:sp>
          <p:nvSpPr>
            <p:cNvPr id="48" name="Text Box 9"/>
            <p:cNvSpPr txBox="1">
              <a:spLocks noChangeArrowheads="1"/>
            </p:cNvSpPr>
            <p:nvPr/>
          </p:nvSpPr>
          <p:spPr bwMode="auto">
            <a:xfrm>
              <a:off x="7118350" y="4429125"/>
              <a:ext cx="955675" cy="1016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状态键</a:t>
              </a:r>
            </a:p>
            <a:p>
              <a:pPr algn="just" eaLnBrk="1"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rPr>
                <a:t>……</a:t>
              </a:r>
            </a:p>
            <a:p>
              <a:pPr algn="just" eaLnBrk="1" hangingPunct="1">
                <a:lnSpc>
                  <a:spcPct val="100000"/>
                </a:lnSpc>
                <a:spcBef>
                  <a:spcPct val="0"/>
                </a:spcBef>
                <a:spcAft>
                  <a:spcPct val="0"/>
                </a:spcAft>
                <a:buFontTx/>
                <a:buNone/>
              </a:pPr>
              <a:endParaRPr lang="en-US" altLang="zh-CN" sz="2000">
                <a:ea typeface="宋体" panose="02010600030101010101" pitchFamily="2" charset="-122"/>
              </a:endParaRPr>
            </a:p>
          </p:txBody>
        </p:sp>
        <p:sp>
          <p:nvSpPr>
            <p:cNvPr id="49" name="Text Box 10"/>
            <p:cNvSpPr txBox="1">
              <a:spLocks noChangeArrowheads="1"/>
            </p:cNvSpPr>
            <p:nvPr/>
          </p:nvSpPr>
          <p:spPr bwMode="auto">
            <a:xfrm>
              <a:off x="2859088" y="2352675"/>
              <a:ext cx="1463675" cy="19304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时间键</a:t>
              </a:r>
            </a:p>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用户键</a:t>
              </a:r>
            </a:p>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事务键</a:t>
              </a:r>
            </a:p>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地区键</a:t>
              </a:r>
            </a:p>
            <a:p>
              <a:pPr algn="just" eaLnBrk="1" hangingPunct="1">
                <a:lnSpc>
                  <a:spcPct val="100000"/>
                </a:lnSpc>
                <a:spcBef>
                  <a:spcPct val="0"/>
                </a:spcBef>
                <a:spcAft>
                  <a:spcPct val="0"/>
                </a:spcAft>
                <a:buFontTx/>
                <a:buNone/>
              </a:pPr>
              <a:r>
                <a:rPr lang="zh-CN" altLang="en-US" sz="2000">
                  <a:solidFill>
                    <a:srgbClr val="000000"/>
                  </a:solidFill>
                  <a:latin typeface="Times New Roman" panose="02020603050405020304" pitchFamily="18" charset="0"/>
                  <a:ea typeface="宋体" panose="02010600030101010101" pitchFamily="2" charset="-122"/>
                </a:rPr>
                <a:t>电话费用</a:t>
              </a:r>
            </a:p>
            <a:p>
              <a:pPr eaLnBrk="1" hangingPunct="1">
                <a:lnSpc>
                  <a:spcPct val="100000"/>
                </a:lnSpc>
                <a:spcBef>
                  <a:spcPct val="0"/>
                </a:spcBef>
                <a:spcAft>
                  <a:spcPct val="0"/>
                </a:spcAft>
                <a:buFontTx/>
                <a:buNone/>
              </a:pPr>
              <a:endParaRPr lang="zh-CN" altLang="en-US" sz="2000">
                <a:ea typeface="宋体" panose="02010600030101010101" pitchFamily="2" charset="-122"/>
              </a:endParaRPr>
            </a:p>
          </p:txBody>
        </p:sp>
        <p:sp>
          <p:nvSpPr>
            <p:cNvPr id="50" name="Text Box 11"/>
            <p:cNvSpPr txBox="1">
              <a:spLocks noChangeArrowheads="1"/>
            </p:cNvSpPr>
            <p:nvPr/>
          </p:nvSpPr>
          <p:spPr bwMode="auto">
            <a:xfrm>
              <a:off x="5522913" y="2352675"/>
              <a:ext cx="1468437" cy="19304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dirty="0">
                  <a:solidFill>
                    <a:srgbClr val="000000"/>
                  </a:solidFill>
                  <a:latin typeface="Times New Roman" panose="02020603050405020304" pitchFamily="18" charset="0"/>
                  <a:ea typeface="宋体" panose="02010600030101010101" pitchFamily="2" charset="-122"/>
                </a:rPr>
                <a:t>时间键</a:t>
              </a:r>
            </a:p>
            <a:p>
              <a:pPr algn="just" eaLnBrk="1" hangingPunct="1">
                <a:lnSpc>
                  <a:spcPct val="100000"/>
                </a:lnSpc>
                <a:spcBef>
                  <a:spcPct val="0"/>
                </a:spcBef>
                <a:spcAft>
                  <a:spcPct val="0"/>
                </a:spcAft>
                <a:buFontTx/>
                <a:buNone/>
              </a:pPr>
              <a:r>
                <a:rPr lang="zh-CN" altLang="en-US" sz="2000" dirty="0">
                  <a:solidFill>
                    <a:srgbClr val="000000"/>
                  </a:solidFill>
                  <a:latin typeface="Times New Roman" panose="02020603050405020304" pitchFamily="18" charset="0"/>
                  <a:ea typeface="宋体" panose="02010600030101010101" pitchFamily="2" charset="-122"/>
                </a:rPr>
                <a:t>用户键</a:t>
              </a:r>
            </a:p>
            <a:p>
              <a:pPr algn="just" eaLnBrk="1" hangingPunct="1">
                <a:lnSpc>
                  <a:spcPct val="100000"/>
                </a:lnSpc>
                <a:spcBef>
                  <a:spcPct val="0"/>
                </a:spcBef>
                <a:spcAft>
                  <a:spcPct val="0"/>
                </a:spcAft>
                <a:buFontTx/>
                <a:buNone/>
              </a:pPr>
              <a:r>
                <a:rPr lang="zh-CN" altLang="en-US" sz="2000" dirty="0">
                  <a:solidFill>
                    <a:srgbClr val="000000"/>
                  </a:solidFill>
                  <a:latin typeface="Times New Roman" panose="02020603050405020304" pitchFamily="18" charset="0"/>
                  <a:ea typeface="宋体" panose="02010600030101010101" pitchFamily="2" charset="-122"/>
                </a:rPr>
                <a:t>状态键</a:t>
              </a:r>
            </a:p>
            <a:p>
              <a:pPr algn="just" eaLnBrk="1" hangingPunct="1">
                <a:lnSpc>
                  <a:spcPct val="100000"/>
                </a:lnSpc>
                <a:spcBef>
                  <a:spcPct val="0"/>
                </a:spcBef>
                <a:spcAft>
                  <a:spcPct val="0"/>
                </a:spcAft>
                <a:buFontTx/>
                <a:buNone/>
              </a:pPr>
              <a:r>
                <a:rPr lang="zh-CN" altLang="en-US" sz="2000" dirty="0">
                  <a:solidFill>
                    <a:srgbClr val="000000"/>
                  </a:solidFill>
                  <a:latin typeface="Times New Roman" panose="02020603050405020304" pitchFamily="18" charset="0"/>
                  <a:ea typeface="宋体" panose="02010600030101010101" pitchFamily="2" charset="-122"/>
                </a:rPr>
                <a:t>电话余额</a:t>
              </a:r>
            </a:p>
            <a:p>
              <a:pPr algn="just" eaLnBrk="1" hangingPunct="1">
                <a:lnSpc>
                  <a:spcPct val="100000"/>
                </a:lnSpc>
                <a:spcBef>
                  <a:spcPct val="0"/>
                </a:spcBef>
                <a:spcAft>
                  <a:spcPct val="0"/>
                </a:spcAft>
                <a:buFontTx/>
                <a:buNone/>
              </a:pPr>
              <a:endParaRPr lang="zh-CN" altLang="en-US" sz="2000" dirty="0">
                <a:solidFill>
                  <a:srgbClr val="000000"/>
                </a:solidFill>
                <a:latin typeface="Times New Roman" panose="02020603050405020304" pitchFamily="18" charset="0"/>
                <a:ea typeface="宋体" panose="02010600030101010101" pitchFamily="2" charset="-122"/>
              </a:endParaRPr>
            </a:p>
            <a:p>
              <a:pPr eaLnBrk="1" hangingPunct="1">
                <a:lnSpc>
                  <a:spcPct val="100000"/>
                </a:lnSpc>
                <a:spcBef>
                  <a:spcPct val="0"/>
                </a:spcBef>
                <a:spcAft>
                  <a:spcPct val="0"/>
                </a:spcAft>
                <a:buFontTx/>
                <a:buNone/>
              </a:pPr>
              <a:endParaRPr lang="zh-CN" altLang="en-US" sz="2000" dirty="0">
                <a:ea typeface="宋体" panose="02010600030101010101" pitchFamily="2" charset="-122"/>
              </a:endParaRPr>
            </a:p>
          </p:txBody>
        </p:sp>
        <p:sp>
          <p:nvSpPr>
            <p:cNvPr id="51" name="Line 12"/>
            <p:cNvSpPr>
              <a:spLocks noChangeShapeType="1"/>
            </p:cNvSpPr>
            <p:nvPr/>
          </p:nvSpPr>
          <p:spPr bwMode="auto">
            <a:xfrm flipV="1">
              <a:off x="2192338" y="3862388"/>
              <a:ext cx="666750"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3"/>
            <p:cNvSpPr>
              <a:spLocks noChangeShapeType="1"/>
            </p:cNvSpPr>
            <p:nvPr/>
          </p:nvSpPr>
          <p:spPr bwMode="auto">
            <a:xfrm>
              <a:off x="2386013" y="1736725"/>
              <a:ext cx="600075" cy="54133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4"/>
            <p:cNvSpPr>
              <a:spLocks noChangeShapeType="1"/>
            </p:cNvSpPr>
            <p:nvPr/>
          </p:nvSpPr>
          <p:spPr bwMode="auto">
            <a:xfrm flipV="1">
              <a:off x="4324350" y="2097088"/>
              <a:ext cx="660400" cy="2555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5"/>
            <p:cNvSpPr>
              <a:spLocks noChangeShapeType="1"/>
            </p:cNvSpPr>
            <p:nvPr/>
          </p:nvSpPr>
          <p:spPr bwMode="auto">
            <a:xfrm>
              <a:off x="4384675" y="3951288"/>
              <a:ext cx="533400"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16"/>
            <p:cNvSpPr>
              <a:spLocks noChangeShapeType="1"/>
            </p:cNvSpPr>
            <p:nvPr/>
          </p:nvSpPr>
          <p:spPr bwMode="auto">
            <a:xfrm>
              <a:off x="4951413" y="2097088"/>
              <a:ext cx="600075" cy="3603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17"/>
            <p:cNvSpPr>
              <a:spLocks noChangeShapeType="1"/>
            </p:cNvSpPr>
            <p:nvPr/>
          </p:nvSpPr>
          <p:spPr bwMode="auto">
            <a:xfrm flipV="1">
              <a:off x="4951413" y="3933825"/>
              <a:ext cx="600075" cy="5397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Line 18"/>
            <p:cNvSpPr>
              <a:spLocks noChangeShapeType="1"/>
            </p:cNvSpPr>
            <p:nvPr/>
          </p:nvSpPr>
          <p:spPr bwMode="auto">
            <a:xfrm>
              <a:off x="6989763" y="3862388"/>
              <a:ext cx="665162" cy="50323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Rectangle 19"/>
            <p:cNvSpPr>
              <a:spLocks noChangeArrowheads="1"/>
            </p:cNvSpPr>
            <p:nvPr/>
          </p:nvSpPr>
          <p:spPr bwMode="auto">
            <a:xfrm>
              <a:off x="3276600" y="5805488"/>
              <a:ext cx="332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spcAft>
                  <a:spcPct val="0"/>
                </a:spcAft>
                <a:buFontTx/>
                <a:buNone/>
              </a:pPr>
              <a:r>
                <a:rPr lang="zh-CN" altLang="en-US" sz="1800">
                  <a:ea typeface="宋体" panose="02010600030101010101" pitchFamily="2" charset="-122"/>
                </a:rPr>
                <a:t>电话公司星网模型实例 </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6" name="Rectangle 2"/>
          <p:cNvSpPr txBox="1">
            <a:spLocks noChangeArrowheads="1"/>
          </p:cNvSpPr>
          <p:nvPr/>
        </p:nvSpPr>
        <p:spPr bwMode="auto">
          <a:xfrm>
            <a:off x="284496" y="2637339"/>
            <a:ext cx="9406042"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273050" indent="-273050" eaLnBrk="1" hangingPunct="1">
              <a:lnSpc>
                <a:spcPct val="110000"/>
              </a:lnSpc>
              <a:spcBef>
                <a:spcPts val="600"/>
              </a:spcBef>
              <a:spcAft>
                <a:spcPts val="600"/>
              </a:spcAft>
              <a:buFont typeface="Wingdings" panose="05000000000000000000" pitchFamily="2" charset="2"/>
              <a:buNone/>
            </a:pPr>
            <a:r>
              <a:rPr lang="en-US" altLang="zh-TW" kern="0" dirty="0">
                <a:latin typeface="华文楷体" panose="02010600040101010101" pitchFamily="2" charset="-122"/>
                <a:ea typeface="华文楷体" panose="02010600040101010101" pitchFamily="2" charset="-122"/>
              </a:rPr>
              <a:t>   </a:t>
            </a:r>
            <a:r>
              <a:rPr lang="en-US" altLang="zh-TW" b="1" u="sng" kern="0" dirty="0">
                <a:solidFill>
                  <a:srgbClr val="FF0000"/>
                </a:solidFill>
                <a:latin typeface="华文楷体" panose="02010600040101010101" pitchFamily="2" charset="-122"/>
                <a:ea typeface="华文楷体" panose="02010600040101010101" pitchFamily="2" charset="-122"/>
              </a:rPr>
              <a:t>(1.</a:t>
            </a:r>
            <a:r>
              <a:rPr lang="zh-TW" altLang="en-US" b="1" u="sng" kern="0" dirty="0">
                <a:solidFill>
                  <a:srgbClr val="FF0000"/>
                </a:solidFill>
                <a:latin typeface="华文楷体" panose="02010600040101010101" pitchFamily="2" charset="-122"/>
                <a:ea typeface="华文楷体" panose="02010600040101010101" pitchFamily="2" charset="-122"/>
              </a:rPr>
              <a:t>客户数据库</a:t>
            </a:r>
            <a:r>
              <a:rPr lang="en-US" altLang="zh-TW" b="1" u="sng" kern="0" dirty="0">
                <a:solidFill>
                  <a:srgbClr val="FF0000"/>
                </a:solidFill>
                <a:latin typeface="华文楷体" panose="02010600040101010101" pitchFamily="2" charset="-122"/>
                <a:ea typeface="华文楷体" panose="02010600040101010101" pitchFamily="2" charset="-122"/>
              </a:rPr>
              <a:t>)</a:t>
            </a:r>
          </a:p>
          <a:p>
            <a:pPr marL="273050" indent="-273050" eaLnBrk="1" hangingPunct="1">
              <a:lnSpc>
                <a:spcPct val="110000"/>
              </a:lnSpc>
              <a:spcBef>
                <a:spcPts val="600"/>
              </a:spcBef>
              <a:spcAft>
                <a:spcPts val="600"/>
              </a:spcAft>
              <a:buFont typeface="Wingdings 2" panose="05020102010507070707" pitchFamily="18" charset="2"/>
              <a:buChar char=""/>
            </a:pPr>
            <a:r>
              <a:rPr lang="zh-CN" altLang="en-US" kern="0" dirty="0">
                <a:latin typeface="华文楷体" panose="02010600040101010101" pitchFamily="2" charset="-122"/>
                <a:ea typeface="华文楷体" panose="02010600040101010101" pitchFamily="2" charset="-122"/>
              </a:rPr>
              <a:t>顾客</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 “我家，为什么你知道我所有的电话号码？”</a:t>
            </a:r>
            <a:endParaRPr lang="en-US" altLang="zh-CN" kern="0" dirty="0">
              <a:latin typeface="华文楷体" panose="02010600040101010101" pitchFamily="2" charset="-122"/>
              <a:ea typeface="华文楷体" panose="02010600040101010101" pitchFamily="2" charset="-122"/>
            </a:endParaRPr>
          </a:p>
          <a:p>
            <a:pPr marL="273050" indent="-273050" eaLnBrk="1" hangingPunct="1">
              <a:lnSpc>
                <a:spcPct val="110000"/>
              </a:lnSpc>
              <a:spcBef>
                <a:spcPts val="600"/>
              </a:spcBef>
              <a:spcAft>
                <a:spcPts val="600"/>
              </a:spcAft>
              <a:buFont typeface="Wingdings 2" panose="05020102010507070707" pitchFamily="18" charset="2"/>
              <a:buChar char=""/>
            </a:pPr>
            <a:r>
              <a:rPr lang="zh-CN" altLang="en-US" kern="0" dirty="0">
                <a:latin typeface="华文楷体" panose="02010600040101010101" pitchFamily="2" charset="-122"/>
                <a:ea typeface="华文楷体" panose="02010600040101010101" pitchFamily="2" charset="-122"/>
              </a:rPr>
              <a:t>客服</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 “陈先生，因为我们有连线“</a:t>
            </a:r>
            <a:endParaRPr lang="en-US" altLang="zh-CN" kern="0" dirty="0">
              <a:latin typeface="华文楷体" panose="02010600040101010101" pitchFamily="2" charset="-122"/>
              <a:ea typeface="华文楷体" panose="02010600040101010101" pitchFamily="2" charset="-122"/>
            </a:endParaRPr>
          </a:p>
          <a:p>
            <a:pPr marL="0" indent="0" eaLnBrk="1" hangingPunct="1">
              <a:lnSpc>
                <a:spcPct val="110000"/>
              </a:lnSpc>
              <a:spcBef>
                <a:spcPts val="600"/>
              </a:spcBef>
              <a:spcAft>
                <a:spcPts val="600"/>
              </a:spcAft>
              <a:buNone/>
            </a:pPr>
            <a:r>
              <a:rPr lang="en-US" altLang="zh-TW" kern="0" dirty="0">
                <a:latin typeface="华文楷体" panose="02010600040101010101" pitchFamily="2" charset="-122"/>
                <a:ea typeface="华文楷体" panose="02010600040101010101" pitchFamily="2" charset="-122"/>
              </a:rPr>
              <a:t>                AIC CRM</a:t>
            </a:r>
            <a:r>
              <a:rPr lang="zh-TW" altLang="en-US" kern="0" dirty="0">
                <a:latin typeface="华文楷体" panose="02010600040101010101" pitchFamily="2" charset="-122"/>
                <a:ea typeface="华文楷体" panose="02010600040101010101" pitchFamily="2" charset="-122"/>
              </a:rPr>
              <a:t> 系统</a:t>
            </a:r>
            <a:r>
              <a:rPr lang="en-US" altLang="zh-TW" kern="0" dirty="0">
                <a:latin typeface="PMingLiU" pitchFamily="18" charset="-120"/>
              </a:rPr>
              <a:t>”</a:t>
            </a:r>
            <a:r>
              <a:rPr lang="zh-CN" altLang="en-US" kern="0" dirty="0">
                <a:latin typeface="华文楷体" panose="02010600040101010101" pitchFamily="2" charset="-122"/>
                <a:ea typeface="华文楷体" panose="02010600040101010101" pitchFamily="2" charset="-122"/>
              </a:rPr>
              <a:t>。”</a:t>
            </a:r>
            <a:endParaRPr lang="zh-TW" altLang="en-US" kern="0" dirty="0">
              <a:latin typeface="PMingLiU" pitchFamily="18" charset="-120"/>
            </a:endParaRPr>
          </a:p>
        </p:txBody>
      </p:sp>
      <p:pic>
        <p:nvPicPr>
          <p:cNvPr id="18" name="Picture 5" descr="C:\Documents and Settings\Administrator\Local Settings\Temporary Internet Files\Content.IE5\EPULO7EJ\MCj0383528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3934" y="3172482"/>
            <a:ext cx="16510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6"/>
          <p:cNvSpPr>
            <a:spLocks noChangeArrowheads="1"/>
          </p:cNvSpPr>
          <p:nvPr/>
        </p:nvSpPr>
        <p:spPr bwMode="auto">
          <a:xfrm>
            <a:off x="90159" y="1067679"/>
            <a:ext cx="110192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ts val="600"/>
              </a:spcBef>
              <a:spcAft>
                <a:spcPts val="600"/>
              </a:spcAft>
              <a:buClr>
                <a:srgbClr val="FF0000"/>
              </a:buClr>
              <a:buFont typeface="Wingdings" panose="05000000000000000000" pitchFamily="2" charset="2"/>
              <a:buChar char="Ø"/>
            </a:pPr>
            <a:r>
              <a:rPr lang="zh-CN" altLang="en-US" dirty="0">
                <a:solidFill>
                  <a:srgbClr val="000000"/>
                </a:solidFill>
                <a:latin typeface="华文楷体" panose="02010600040101010101" pitchFamily="2" charset="-122"/>
                <a:ea typeface="华文楷体" panose="02010600040101010101" pitchFamily="2" charset="-122"/>
              </a:rPr>
              <a:t>客服</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 “陈先生您好，您是住在泉州街一号二楼</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您家的电话是</a:t>
            </a:r>
            <a:r>
              <a:rPr lang="en-US" altLang="zh-CN" dirty="0">
                <a:solidFill>
                  <a:srgbClr val="000000"/>
                </a:solidFill>
                <a:latin typeface="华文楷体" panose="02010600040101010101" pitchFamily="2" charset="-122"/>
                <a:ea typeface="华文楷体" panose="02010600040101010101" pitchFamily="2" charset="-122"/>
              </a:rPr>
              <a:t>23939889</a:t>
            </a:r>
            <a:r>
              <a:rPr lang="zh-CN" altLang="en-US" dirty="0">
                <a:solidFill>
                  <a:srgbClr val="000000"/>
                </a:solidFill>
                <a:latin typeface="华文楷体" panose="02010600040101010101" pitchFamily="2" charset="-122"/>
                <a:ea typeface="华文楷体" panose="02010600040101010101" pitchFamily="2" charset="-122"/>
              </a:rPr>
              <a:t>，您的公司电话是</a:t>
            </a:r>
            <a:r>
              <a:rPr lang="en-US" altLang="zh-CN" dirty="0">
                <a:solidFill>
                  <a:srgbClr val="000000"/>
                </a:solidFill>
                <a:latin typeface="华文楷体" panose="02010600040101010101" pitchFamily="2" charset="-122"/>
                <a:ea typeface="华文楷体" panose="02010600040101010101" pitchFamily="2" charset="-122"/>
              </a:rPr>
              <a:t>23113731, </a:t>
            </a:r>
            <a:r>
              <a:rPr lang="zh-CN" altLang="en-US" dirty="0">
                <a:solidFill>
                  <a:srgbClr val="000000"/>
                </a:solidFill>
                <a:latin typeface="华文楷体" panose="02010600040101010101" pitchFamily="2" charset="-122"/>
                <a:ea typeface="华文楷体" panose="02010600040101010101" pitchFamily="2" charset="-122"/>
              </a:rPr>
              <a:t>您的移动电话是</a:t>
            </a:r>
            <a:r>
              <a:rPr lang="en-US" altLang="zh-CN" dirty="0">
                <a:solidFill>
                  <a:srgbClr val="000000"/>
                </a:solidFill>
                <a:latin typeface="华文楷体" panose="02010600040101010101" pitchFamily="2" charset="-122"/>
                <a:ea typeface="华文楷体" panose="02010600040101010101" pitchFamily="2" charset="-122"/>
              </a:rPr>
              <a:t>939956956</a:t>
            </a:r>
            <a:r>
              <a:rPr lang="zh-CN" altLang="en-US" dirty="0">
                <a:solidFill>
                  <a:srgbClr val="000000"/>
                </a:solidFill>
                <a:latin typeface="华文楷体" panose="02010600040101010101" pitchFamily="2" charset="-122"/>
                <a:ea typeface="华文楷体" panose="02010600040101010101" pitchFamily="2" charset="-122"/>
              </a:rPr>
              <a:t>。请问您现在是用哪一个电话呢</a:t>
            </a:r>
            <a:r>
              <a:rPr lang="en-US" altLang="zh-CN"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latin typeface="华文楷体" panose="02010600040101010101" pitchFamily="2" charset="-122"/>
                <a:ea typeface="华文楷体" panose="02010600040101010101" pitchFamily="2" charset="-122"/>
              </a:rPr>
              <a:t> ”</a:t>
            </a:r>
            <a:endParaRPr lang="zh-TW" altLang="en-US" dirty="0">
              <a:solidFill>
                <a:srgbClr val="000000"/>
              </a:solidFill>
              <a:latin typeface="PMingLiU" pitchFamily="18" charset="-120"/>
              <a:ea typeface="宋体" panose="02010600030101010101" pitchFamily="2" charset="-122"/>
            </a:endParaRPr>
          </a:p>
        </p:txBody>
      </p:sp>
      <p:sp>
        <p:nvSpPr>
          <p:cNvPr id="21" name="线形标注 1 20"/>
          <p:cNvSpPr/>
          <p:nvPr/>
        </p:nvSpPr>
        <p:spPr>
          <a:xfrm>
            <a:off x="1154030" y="5582536"/>
            <a:ext cx="2000250" cy="612775"/>
          </a:xfrm>
          <a:prstGeom prst="borderCallout1">
            <a:avLst>
              <a:gd name="adj1" fmla="val -53304"/>
              <a:gd name="adj2" fmla="val 64179"/>
              <a:gd name="adj3" fmla="val -3300"/>
              <a:gd name="adj4" fmla="val 48366"/>
            </a:avLst>
          </a:prstGeom>
          <a:solidFill>
            <a:srgbClr val="FFFF00"/>
          </a:solidFill>
          <a:ln w="25400" cap="flat" cmpd="sng" algn="ctr">
            <a:solidFill>
              <a:srgbClr val="0070C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Add-in-Cards</a:t>
            </a: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亲密合作伙伴</a:t>
            </a:r>
          </a:p>
        </p:txBody>
      </p:sp>
      <p:sp>
        <p:nvSpPr>
          <p:cNvPr id="22" name="线形标注 1 21"/>
          <p:cNvSpPr/>
          <p:nvPr/>
        </p:nvSpPr>
        <p:spPr>
          <a:xfrm>
            <a:off x="4099795" y="5388543"/>
            <a:ext cx="3000375" cy="1000125"/>
          </a:xfrm>
          <a:prstGeom prst="borderCallout1">
            <a:avLst>
              <a:gd name="adj1" fmla="val -3339"/>
              <a:gd name="adj2" fmla="val -8412"/>
              <a:gd name="adj3" fmla="val 52129"/>
              <a:gd name="adj4" fmla="val -264"/>
            </a:avLst>
          </a:prstGeom>
          <a:solidFill>
            <a:srgbClr val="92D050"/>
          </a:solidFill>
          <a:ln w="25400" cap="flat" cmpd="sng" algn="ctr">
            <a:solidFill>
              <a:srgbClr val="7030A0"/>
            </a:solidFill>
            <a:prstDash val="soli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defRPr/>
            </a:pPr>
            <a:r>
              <a:rPr kumimoji="0" 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Customer Relationship Management</a:t>
            </a:r>
          </a:p>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客户关系管理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1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 dur="1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6" presetClass="emph" presetSubtype="0" fill="hold" nodeType="withEffect">
                                  <p:stCondLst>
                                    <p:cond delay="0"/>
                                  </p:stCondLst>
                                  <p:childTnLst>
                                    <p:animScale>
                                      <p:cBhvr>
                                        <p:cTn id="20" dur="2000" fill="hold"/>
                                        <p:tgtEl>
                                          <p:spTgt spid="18"/>
                                        </p:tgtEl>
                                      </p:cBhvr>
                                      <p:by x="150000" y="15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additive="base">
                                        <p:cTn id="31" dur="500" fill="hold"/>
                                        <p:tgtEl>
                                          <p:spTgt spid="1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utoUpdateAnimBg="0"/>
      <p:bldP spid="21" grpId="0" animBg="1"/>
      <p:bldP spid="2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23" name="标题 5"/>
          <p:cNvSpPr txBox="1"/>
          <p:nvPr/>
        </p:nvSpPr>
        <p:spPr bwMode="auto">
          <a:xfrm>
            <a:off x="971549" y="1268413"/>
            <a:ext cx="8737041" cy="114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【例】</a:t>
            </a:r>
            <a:endParaRPr kumimoji="0" lang="zh-CN" altLang="en-US"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sp>
        <p:nvSpPr>
          <p:cNvPr id="24" name="副标题 6"/>
          <p:cNvSpPr txBox="1"/>
          <p:nvPr/>
        </p:nvSpPr>
        <p:spPr bwMode="auto">
          <a:xfrm>
            <a:off x="1285875" y="2754313"/>
            <a:ext cx="9520670" cy="26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lnSpc>
                <a:spcPct val="115000"/>
              </a:lnSpc>
              <a:spcBef>
                <a:spcPct val="20000"/>
              </a:spcBef>
              <a:spcAft>
                <a:spcPct val="20000"/>
              </a:spcAft>
              <a:buFontTx/>
              <a:buNone/>
              <a:defRPr sz="20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0" marR="0" lvl="0" indent="0" algn="l" defTabSz="914400" rtl="0" eaLnBrk="1" fontAlgn="base" latinLnBrk="0" hangingPunct="1">
              <a:lnSpc>
                <a:spcPct val="115000"/>
              </a:lnSpc>
              <a:spcBef>
                <a:spcPct val="20000"/>
              </a:spcBef>
              <a:spcAft>
                <a:spcPct val="20000"/>
              </a:spcAft>
              <a:buClrTx/>
              <a:buSzTx/>
              <a:buFontTx/>
              <a:buNone/>
              <a:defRPr/>
            </a:pPr>
            <a:r>
              <a:rPr kumimoji="0" lang="zh-CN"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建立一个数据仓库模型，表示司机接受驾驶车辆违章处罚情况。该模型用于分析司机的驾驶行为，为对司机做出评价决策提供支持。数据仓库中应描述和存储关于司机的基本信息、驾驶的车辆信息、驾驶车辆违章的时间、地点和违章情况等信息。</a:t>
            </a:r>
            <a:br>
              <a:rPr kumimoji="0" lang="zh-CN"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br>
            <a:endPar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7" name="标题 1"/>
          <p:cNvSpPr txBox="1"/>
          <p:nvPr/>
        </p:nvSpPr>
        <p:spPr bwMode="auto">
          <a:xfrm>
            <a:off x="169863" y="1056841"/>
            <a:ext cx="10160966" cy="70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1</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a:t>
            </a:r>
            <a:r>
              <a:rPr kumimoji="0" lang="zh-CN"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星型模型</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(Star Model )</a:t>
            </a: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sp>
        <p:nvSpPr>
          <p:cNvPr id="8" name="内容占位符 2"/>
          <p:cNvSpPr txBox="1"/>
          <p:nvPr/>
        </p:nvSpPr>
        <p:spPr bwMode="auto">
          <a:xfrm>
            <a:off x="1030576" y="1975905"/>
            <a:ext cx="10219314" cy="419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1" fontAlgn="base" latinLnBrk="0" hangingPunct="1">
              <a:lnSpc>
                <a:spcPct val="115000"/>
              </a:lnSpc>
              <a:spcBef>
                <a:spcPct val="20000"/>
              </a:spcBef>
              <a:spcAft>
                <a:spcPct val="20000"/>
              </a:spcAft>
              <a:buClrTx/>
              <a:buSzTx/>
              <a:buFontTx/>
              <a:buChar char="•"/>
              <a:defRPr/>
            </a:pPr>
            <a:r>
              <a:rPr kumimoji="0" lang="zh-CN"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星型模型的主题</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1" fontAlgn="base" latinLnBrk="0" hangingPunct="1">
              <a:lnSpc>
                <a:spcPct val="115000"/>
              </a:lnSpc>
              <a:spcBef>
                <a:spcPct val="20000"/>
              </a:spcBef>
              <a:spcAft>
                <a:spcPct val="20000"/>
              </a:spcAft>
              <a:buClrTx/>
              <a:buSzTx/>
              <a:buFontTx/>
              <a:buChar char="–"/>
              <a:defRPr/>
            </a:pP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司机驾驶车辆违章</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接受处罚</a:t>
            </a: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endPar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1" fontAlgn="base" latinLnBrk="0" hangingPunct="1">
              <a:lnSpc>
                <a:spcPct val="115000"/>
              </a:lnSpc>
              <a:spcBef>
                <a:spcPct val="20000"/>
              </a:spcBef>
              <a:spcAft>
                <a:spcPct val="20000"/>
              </a:spcAft>
              <a:buClrTx/>
              <a:buSzTx/>
              <a:buFontTx/>
              <a:buChar char="•"/>
              <a:defRPr/>
            </a:pPr>
            <a:r>
              <a:rPr kumimoji="0" lang="zh-CN"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事实表</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1" fontAlgn="base" latinLnBrk="0" hangingPunct="1">
              <a:lnSpc>
                <a:spcPct val="115000"/>
              </a:lnSpc>
              <a:spcBef>
                <a:spcPct val="20000"/>
              </a:spcBef>
              <a:spcAft>
                <a:spcPct val="20000"/>
              </a:spcAft>
              <a:buClrTx/>
              <a:buSzTx/>
              <a:buFontTx/>
              <a:buChar char="–"/>
              <a:defRPr/>
            </a:pP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每条记录包含两种信息——维度关键字和事实。</a:t>
            </a:r>
            <a:endPar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1" fontAlgn="base" latinLnBrk="0" hangingPunct="1">
              <a:lnSpc>
                <a:spcPct val="115000"/>
              </a:lnSpc>
              <a:spcBef>
                <a:spcPct val="20000"/>
              </a:spcBef>
              <a:spcAft>
                <a:spcPct val="20000"/>
              </a:spcAft>
              <a:buClrTx/>
              <a:buSzTx/>
              <a:buFontTx/>
              <a:buChar char="–"/>
              <a:defRPr/>
            </a:pP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维度关键字是系统产生的值，用于区分事实表的每一条记录。</a:t>
            </a:r>
            <a:endPar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1" fontAlgn="base" latinLnBrk="0" hangingPunct="1">
              <a:lnSpc>
                <a:spcPct val="115000"/>
              </a:lnSpc>
              <a:spcBef>
                <a:spcPct val="20000"/>
              </a:spcBef>
              <a:spcAft>
                <a:spcPct val="20000"/>
              </a:spcAft>
              <a:buClrTx/>
              <a:buSzTx/>
              <a:buFontTx/>
              <a:buChar char="–"/>
              <a:defRPr/>
            </a:pP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维度关键字确定了用星型模型表示的多维结构的坐标。</a:t>
            </a:r>
          </a:p>
          <a:p>
            <a:pPr marL="342900" marR="0" lvl="0" indent="-342900" algn="l" defTabSz="914400" rtl="0" eaLnBrk="1" fontAlgn="base" latinLnBrk="0" hangingPunct="1">
              <a:lnSpc>
                <a:spcPct val="115000"/>
              </a:lnSpc>
              <a:spcBef>
                <a:spcPct val="20000"/>
              </a:spcBef>
              <a:spcAft>
                <a:spcPct val="20000"/>
              </a:spcAft>
              <a:buClrTx/>
              <a:buSzTx/>
              <a:buFontTx/>
              <a:buChar char="•"/>
              <a:defRPr/>
            </a:pPr>
            <a:r>
              <a:rPr kumimoji="0" lang="zh-CN"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维度表</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(Dimension Tables)</a:t>
            </a:r>
          </a:p>
          <a:p>
            <a:pPr marL="742950" marR="0" lvl="1" indent="-285750" algn="l" defTabSz="914400" rtl="0" eaLnBrk="1" fontAlgn="base" latinLnBrk="0" hangingPunct="1">
              <a:lnSpc>
                <a:spcPct val="115000"/>
              </a:lnSpc>
              <a:spcBef>
                <a:spcPct val="20000"/>
              </a:spcBef>
              <a:spcAft>
                <a:spcPct val="20000"/>
              </a:spcAft>
              <a:buClrTx/>
              <a:buSzTx/>
              <a:buFontTx/>
              <a:buChar char="–"/>
              <a:defRPr/>
            </a:pP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事实表的每一维都可能有一个或多个相关联的维度表</a:t>
            </a:r>
            <a:r>
              <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包含每个维度中的数据。</a:t>
            </a:r>
            <a:endParaRPr kumimoji="0" lang="en-US"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1" fontAlgn="base" latinLnBrk="0" hangingPunct="1">
              <a:lnSpc>
                <a:spcPct val="115000"/>
              </a:lnSpc>
              <a:spcBef>
                <a:spcPct val="20000"/>
              </a:spcBef>
              <a:spcAft>
                <a:spcPct val="20000"/>
              </a:spcAft>
              <a:buClrTx/>
              <a:buSzTx/>
              <a:buFontTx/>
              <a:buChar char="–"/>
              <a:defRPr/>
            </a:pPr>
            <a:r>
              <a:rPr kumimoji="0" lang="zh-CN" altLang="zh-CN"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每张维度表和事实表之间的联系是一对多的联系。</a:t>
            </a:r>
            <a:endParaRPr kumimoji="0" lang="zh-CN" altLang="en-US" sz="1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7" name="标题 1"/>
          <p:cNvSpPr txBox="1"/>
          <p:nvPr/>
        </p:nvSpPr>
        <p:spPr bwMode="auto">
          <a:xfrm>
            <a:off x="169863" y="1056841"/>
            <a:ext cx="10160966" cy="70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1</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a:t>
            </a:r>
            <a:r>
              <a:rPr kumimoji="0" lang="zh-CN"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星型模型</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(Star Model )</a:t>
            </a:r>
            <a:endPar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graphicFrame>
        <p:nvGraphicFramePr>
          <p:cNvPr id="9" name="对象 6"/>
          <p:cNvGraphicFramePr>
            <a:graphicFrameLocks noChangeAspect="1"/>
          </p:cNvGraphicFramePr>
          <p:nvPr/>
        </p:nvGraphicFramePr>
        <p:xfrm>
          <a:off x="1781666" y="1565245"/>
          <a:ext cx="8134350" cy="4500563"/>
        </p:xfrm>
        <a:graphic>
          <a:graphicData uri="http://schemas.openxmlformats.org/presentationml/2006/ole">
            <mc:AlternateContent xmlns:mc="http://schemas.openxmlformats.org/markup-compatibility/2006">
              <mc:Choice xmlns:v="urn:schemas-microsoft-com:vml" Requires="v">
                <p:oleObj spid="_x0000_s11279" name="Visio" r:id="rId4" imgW="13589000" imgH="7531100" progId="Visio.Drawing.11">
                  <p:embed/>
                </p:oleObj>
              </mc:Choice>
              <mc:Fallback>
                <p:oleObj name="Visio" r:id="rId4" imgW="13589000" imgH="7531100" progId="Visio.Drawing.11">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666" y="1565245"/>
                        <a:ext cx="813435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4025236" y="6131213"/>
            <a:ext cx="3647152" cy="369332"/>
          </a:xfrm>
          <a:prstGeom prst="rect">
            <a:avLst/>
          </a:prstGeom>
          <a:solidFill>
            <a:srgbClr val="333399"/>
          </a:solidFill>
          <a:ln w="38100" cap="flat" cmpd="sng" algn="ctr">
            <a:solidFill>
              <a:srgbClr val="FFFFFF"/>
            </a:solidFill>
            <a:prstDash val="solid"/>
          </a:ln>
          <a:effectLst>
            <a:outerShdw blurRad="40000" dist="20000" dir="5400000" rotWithShape="0">
              <a:srgbClr val="000000">
                <a:alpha val="38000"/>
              </a:srgbClr>
            </a:outerShdw>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1800" b="1"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司机接受驾车违章处罚的星型模型</a:t>
            </a: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11" name="标题 1"/>
          <p:cNvSpPr txBox="1"/>
          <p:nvPr/>
        </p:nvSpPr>
        <p:spPr bwMode="auto">
          <a:xfrm>
            <a:off x="1065790" y="1011093"/>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建立数据仓库模型之前</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的</a:t>
            </a:r>
            <a:r>
              <a:rPr kumimoji="0" lang="zh-CN"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准备工作</a:t>
            </a:r>
            <a:endPar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sp>
        <p:nvSpPr>
          <p:cNvPr id="12" name="内容占位符 2"/>
          <p:cNvSpPr txBox="1"/>
          <p:nvPr/>
        </p:nvSpPr>
        <p:spPr bwMode="auto">
          <a:xfrm>
            <a:off x="947449" y="2360180"/>
            <a:ext cx="10514878" cy="344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0" marR="0" lvl="0" indent="0" algn="l" defTabSz="914400" rtl="0" eaLnBrk="1" fontAlgn="base" latinLnBrk="0" hangingPunct="1">
              <a:lnSpc>
                <a:spcPct val="115000"/>
              </a:lnSpc>
              <a:spcBef>
                <a:spcPct val="20000"/>
              </a:spcBef>
              <a:spcAft>
                <a:spcPct val="2000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1</a:t>
            </a:r>
            <a:r>
              <a:rPr kumimoji="0" lang="zh-CN"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）选择主题；</a:t>
            </a:r>
          </a:p>
          <a:p>
            <a:pPr marL="0" marR="0" lvl="0" indent="0" algn="l" defTabSz="914400" rtl="0" eaLnBrk="1" fontAlgn="base" latinLnBrk="0" hangingPunct="1">
              <a:lnSpc>
                <a:spcPct val="115000"/>
              </a:lnSpc>
              <a:spcBef>
                <a:spcPct val="20000"/>
              </a:spcBef>
              <a:spcAft>
                <a:spcPct val="2000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2</a:t>
            </a:r>
            <a:r>
              <a:rPr kumimoji="0" lang="zh-CN"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）确定事实表和表结构，维度表和表结构，从而决定数据仓库的目标数据；</a:t>
            </a:r>
          </a:p>
          <a:p>
            <a:pPr marL="0" marR="0" lvl="0" indent="0" algn="l" defTabSz="914400" rtl="0" eaLnBrk="1" fontAlgn="base" latinLnBrk="0" hangingPunct="1">
              <a:lnSpc>
                <a:spcPct val="115000"/>
              </a:lnSpc>
              <a:spcBef>
                <a:spcPct val="20000"/>
              </a:spcBef>
              <a:spcAft>
                <a:spcPct val="2000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3</a:t>
            </a:r>
            <a:r>
              <a:rPr kumimoji="0" lang="zh-CN"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）确定事实的个数和展示角度；</a:t>
            </a:r>
          </a:p>
          <a:p>
            <a:pPr marL="0" marR="0" lvl="0" indent="0" algn="l" defTabSz="914400" rtl="0" eaLnBrk="1" fontAlgn="base" latinLnBrk="0" hangingPunct="1">
              <a:lnSpc>
                <a:spcPct val="115000"/>
              </a:lnSpc>
              <a:spcBef>
                <a:spcPct val="20000"/>
              </a:spcBef>
              <a:spcAft>
                <a:spcPct val="2000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4</a:t>
            </a:r>
            <a:r>
              <a:rPr kumimoji="0" lang="zh-CN"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）确定维度表是否需要分层和分层的个数；</a:t>
            </a:r>
          </a:p>
          <a:p>
            <a:pPr marL="0" marR="0" lvl="0" indent="0" algn="l" defTabSz="914400" rtl="0" eaLnBrk="1" fontAlgn="base" latinLnBrk="0" hangingPunct="1">
              <a:lnSpc>
                <a:spcPct val="115000"/>
              </a:lnSpc>
              <a:spcBef>
                <a:spcPct val="20000"/>
              </a:spcBef>
              <a:spcAft>
                <a:spcPct val="20000"/>
              </a:spcAft>
              <a:buClrTx/>
              <a:buSzTx/>
              <a:buFont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5</a:t>
            </a:r>
            <a:r>
              <a:rPr kumimoji="0" lang="zh-CN"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）分析数据源，确定数据源是否有支持主题的数据，包括事实数据和维度数据。</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8" name="标题 1"/>
          <p:cNvSpPr txBox="1"/>
          <p:nvPr/>
        </p:nvSpPr>
        <p:spPr bwMode="auto">
          <a:xfrm>
            <a:off x="405032" y="955675"/>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32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雪花模型</a:t>
            </a:r>
            <a:endParaRPr kumimoji="0" lang="zh-CN" altLang="en-US" sz="32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endParaRPr>
          </a:p>
        </p:txBody>
      </p:sp>
      <p:graphicFrame>
        <p:nvGraphicFramePr>
          <p:cNvPr id="9" name="对象 5"/>
          <p:cNvGraphicFramePr>
            <a:graphicFrameLocks noChangeAspect="1"/>
          </p:cNvGraphicFramePr>
          <p:nvPr/>
        </p:nvGraphicFramePr>
        <p:xfrm>
          <a:off x="2590799" y="1055400"/>
          <a:ext cx="6047113" cy="5345400"/>
        </p:xfrm>
        <a:graphic>
          <a:graphicData uri="http://schemas.openxmlformats.org/presentationml/2006/ole">
            <mc:AlternateContent xmlns:mc="http://schemas.openxmlformats.org/markup-compatibility/2006">
              <mc:Choice xmlns:v="urn:schemas-microsoft-com:vml" Requires="v">
                <p:oleObj spid="_x0000_s12303" name="Visio" r:id="rId4" imgW="8649335" imgH="7651115" progId="Visio.Drawing.11">
                  <p:embed/>
                </p:oleObj>
              </mc:Choice>
              <mc:Fallback>
                <p:oleObj name="Visio" r:id="rId4" imgW="8649335" imgH="7651115"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799" y="1055400"/>
                        <a:ext cx="6047113" cy="5345400"/>
                      </a:xfrm>
                      <a:prstGeom prst="rect">
                        <a:avLst/>
                      </a:prstGeom>
                      <a:noFill/>
                      <a:ln>
                        <a:noFill/>
                      </a:ln>
                    </p:spPr>
                  </p:pic>
                </p:oleObj>
              </mc:Fallback>
            </mc:AlternateContent>
          </a:graphicData>
        </a:graphic>
      </p:graphicFrame>
      <p:sp>
        <p:nvSpPr>
          <p:cNvPr id="10" name="矩形 9"/>
          <p:cNvSpPr/>
          <p:nvPr/>
        </p:nvSpPr>
        <p:spPr>
          <a:xfrm>
            <a:off x="7847735" y="5804623"/>
            <a:ext cx="2031325" cy="369332"/>
          </a:xfrm>
          <a:prstGeom prst="rect">
            <a:avLst/>
          </a:prstGeom>
          <a:solidFill>
            <a:srgbClr val="333399"/>
          </a:solidFill>
          <a:ln w="38100" cap="flat" cmpd="sng" algn="ctr">
            <a:solidFill>
              <a:srgbClr val="FFFFFF"/>
            </a:solidFill>
            <a:prstDash val="solid"/>
          </a:ln>
          <a:effectLst>
            <a:outerShdw blurRad="40000" dist="20000" dir="5400000" rotWithShape="0">
              <a:srgbClr val="000000">
                <a:alpha val="38000"/>
              </a:srgbClr>
            </a:outerShdw>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1800" b="1"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雪花模型（局部）</a:t>
            </a: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4.2</a:t>
            </a:r>
            <a:r>
              <a:rPr lang="zh-CN" altLang="en-US" sz="3200" u="sng" dirty="0"/>
              <a:t>数据仓库设计</a:t>
            </a:r>
          </a:p>
        </p:txBody>
      </p:sp>
      <p:sp>
        <p:nvSpPr>
          <p:cNvPr id="6" name="标题 1"/>
          <p:cNvSpPr txBox="1"/>
          <p:nvPr/>
        </p:nvSpPr>
        <p:spPr bwMode="auto">
          <a:xfrm>
            <a:off x="622301" y="907946"/>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3</a:t>
            </a:r>
            <a:r>
              <a:rPr kumimoji="0" lang="zh-CN" altLang="en-US"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a:t>
            </a:r>
            <a:r>
              <a:rPr kumimoji="0" lang="zh-CN" altLang="zh-CN"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星座模型（</a:t>
            </a:r>
            <a:r>
              <a:rPr kumimoji="0" lang="en-US" altLang="zh-CN"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Constellation Model</a:t>
            </a:r>
            <a:r>
              <a:rPr kumimoji="0" lang="zh-CN" altLang="zh-CN"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a:t>
            </a:r>
            <a:endParaRPr kumimoji="0" lang="zh-CN" altLang="en-US" sz="4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endParaRPr>
          </a:p>
        </p:txBody>
      </p:sp>
      <p:sp>
        <p:nvSpPr>
          <p:cNvPr id="7" name="内容占位符 2"/>
          <p:cNvSpPr txBox="1"/>
          <p:nvPr/>
        </p:nvSpPr>
        <p:spPr bwMode="auto">
          <a:xfrm>
            <a:off x="836613" y="1584325"/>
            <a:ext cx="7785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1" fontAlgn="base" latinLnBrk="0" hangingPunct="1">
              <a:lnSpc>
                <a:spcPct val="115000"/>
              </a:lnSpc>
              <a:spcBef>
                <a:spcPct val="20000"/>
              </a:spcBef>
              <a:spcAft>
                <a:spcPct val="20000"/>
              </a:spcAft>
              <a:buClrTx/>
              <a:buSzTx/>
              <a:buFontTx/>
              <a:buChar char="•"/>
              <a:defRPr/>
            </a:pPr>
            <a:r>
              <a:rPr kumimoji="0" lang="zh-CN" altLang="zh-CN" sz="24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n-cs"/>
              </a:rPr>
              <a:t>星型模型中有两个或两个以上的事实表形成星座模型</a:t>
            </a:r>
            <a:r>
              <a:rPr kumimoji="0" lang="zh-CN" altLang="en-US" sz="24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n-cs"/>
              </a:rPr>
              <a:t>。</a:t>
            </a:r>
          </a:p>
        </p:txBody>
      </p:sp>
      <p:graphicFrame>
        <p:nvGraphicFramePr>
          <p:cNvPr id="11" name="对象 5"/>
          <p:cNvGraphicFramePr>
            <a:graphicFrameLocks noChangeAspect="1"/>
          </p:cNvGraphicFramePr>
          <p:nvPr/>
        </p:nvGraphicFramePr>
        <p:xfrm>
          <a:off x="1492794" y="1950604"/>
          <a:ext cx="8403249" cy="4634923"/>
        </p:xfrm>
        <a:graphic>
          <a:graphicData uri="http://schemas.openxmlformats.org/presentationml/2006/ole">
            <mc:AlternateContent xmlns:mc="http://schemas.openxmlformats.org/markup-compatibility/2006">
              <mc:Choice xmlns:v="urn:schemas-microsoft-com:vml" Requires="v">
                <p:oleObj spid="_x0000_s14352" name="Visio" r:id="rId4" imgW="16421100" imgH="9055100" progId="Visio.Drawing.11">
                  <p:embed/>
                </p:oleObj>
              </mc:Choice>
              <mc:Fallback>
                <p:oleObj name="Visio" r:id="rId4" imgW="16421100" imgH="9055100"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794" y="1950604"/>
                        <a:ext cx="8403249" cy="4634923"/>
                      </a:xfrm>
                      <a:prstGeom prst="rect">
                        <a:avLst/>
                      </a:prstGeom>
                      <a:noFill/>
                      <a:ln>
                        <a:noFill/>
                      </a:ln>
                    </p:spPr>
                  </p:pic>
                </p:oleObj>
              </mc:Fallback>
            </mc:AlternateContent>
          </a:graphicData>
        </a:graphic>
      </p:graphicFrame>
      <p:sp>
        <p:nvSpPr>
          <p:cNvPr id="12" name="矩形 11"/>
          <p:cNvSpPr/>
          <p:nvPr/>
        </p:nvSpPr>
        <p:spPr>
          <a:xfrm>
            <a:off x="6313054" y="2165350"/>
            <a:ext cx="5300663" cy="368300"/>
          </a:xfrm>
          <a:prstGeom prst="rect">
            <a:avLst/>
          </a:prstGeom>
          <a:solidFill>
            <a:srgbClr val="333399"/>
          </a:solidFill>
          <a:ln w="38100" cap="flat" cmpd="sng" algn="ctr">
            <a:solidFill>
              <a:srgbClr val="FFFFFF"/>
            </a:solidFill>
            <a:prstDash val="solid"/>
          </a:ln>
          <a:effectLst>
            <a:outerShdw blurRad="40000" dist="20000" dir="5400000" rotWithShape="0">
              <a:srgbClr val="000000">
                <a:alpha val="38000"/>
              </a:srgbClr>
            </a:outerShdw>
          </a:effec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zh-CN" sz="1800" b="1"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司机接受驾车违章处罚和购车的星座模型</a:t>
            </a:r>
            <a:endParaRPr kumimoji="0" lang="zh-CN" altLang="en-US"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tabLst>
                <a:tab pos="6178550" algn="l"/>
              </a:tabLst>
            </a:pPr>
            <a:r>
              <a:rPr lang="en-US" altLang="zh-CN" sz="3600" b="1" kern="0" dirty="0">
                <a:ea typeface="宋体" panose="02010600030101010101" pitchFamily="2" charset="-122"/>
              </a:rPr>
              <a:t>4.1 </a:t>
            </a:r>
            <a:r>
              <a:rPr lang="zh-CN" altLang="en-US" sz="3600" b="1" kern="0" dirty="0">
                <a:ea typeface="宋体" panose="02010600030101010101" pitchFamily="2" charset="-122"/>
              </a:rPr>
              <a:t>数据仓库</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4.2 </a:t>
            </a:r>
            <a:r>
              <a:rPr lang="zh-CN" altLang="en-US" sz="3600" b="1" kern="0" dirty="0">
                <a:ea typeface="宋体" panose="02010600030101010101" pitchFamily="2" charset="-122"/>
              </a:rPr>
              <a:t>数据仓库设计</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4.3 </a:t>
            </a:r>
            <a:r>
              <a:rPr lang="zh-CN" altLang="en-US" sz="3600" b="1" kern="0" dirty="0">
                <a:ea typeface="宋体" panose="02010600030101010101" pitchFamily="2" charset="-122"/>
              </a:rPr>
              <a:t>联机分析处理</a:t>
            </a:r>
            <a:endParaRPr lang="en-US" altLang="zh-CN" sz="3600" b="1" kern="0" dirty="0">
              <a:ea typeface="宋体" panose="02010600030101010101" pitchFamily="2" charset="-122"/>
            </a:endParaRPr>
          </a:p>
          <a:p>
            <a:pPr eaLnBrk="1" hangingPunct="1">
              <a:lnSpc>
                <a:spcPct val="125000"/>
              </a:lnSpc>
              <a:tabLst>
                <a:tab pos="6178550" algn="l"/>
              </a:tabLst>
            </a:pPr>
            <a:r>
              <a:rPr lang="en-US" altLang="zh-CN" sz="3600" b="1" kern="0" dirty="0">
                <a:ea typeface="宋体" panose="02010600030101010101" pitchFamily="2" charset="-122"/>
              </a:rPr>
              <a:t>4.4 </a:t>
            </a:r>
            <a:r>
              <a:rPr lang="zh-CN" altLang="en-US" sz="3600" b="1" kern="0" dirty="0">
                <a:ea typeface="宋体" panose="02010600030101010101" pitchFamily="2" charset="-122"/>
              </a:rPr>
              <a:t>小结</a:t>
            </a:r>
            <a:endParaRPr lang="en-US" altLang="zh-CN" sz="3600" b="1" kern="0" dirty="0">
              <a:ea typeface="宋体" panose="02010600030101010101" pitchFamily="2" charset="-122"/>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6706129" y="3384242"/>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 </a:t>
            </a:r>
            <a:r>
              <a:rPr lang="zh-CN" altLang="en-US" sz="3200" u="sng" dirty="0"/>
              <a:t>联机分析处理</a:t>
            </a:r>
          </a:p>
        </p:txBody>
      </p:sp>
      <p:sp>
        <p:nvSpPr>
          <p:cNvPr id="21" name="Text Box 2"/>
          <p:cNvSpPr txBox="1">
            <a:spLocks noChangeArrowheads="1"/>
          </p:cNvSpPr>
          <p:nvPr/>
        </p:nvSpPr>
        <p:spPr bwMode="auto">
          <a:xfrm>
            <a:off x="1246909" y="1445490"/>
            <a:ext cx="8922328"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nSpc>
                <a:spcPct val="125000"/>
              </a:lnSpc>
              <a:spcBef>
                <a:spcPct val="50000"/>
              </a:spcBef>
              <a:spcAft>
                <a:spcPct val="0"/>
              </a:spcAft>
              <a:buFontTx/>
              <a:buNone/>
            </a:pPr>
            <a:r>
              <a:rPr lang="zh-CN" altLang="en-US" b="1" dirty="0">
                <a:solidFill>
                  <a:srgbClr val="0000FF"/>
                </a:solidFill>
                <a:latin typeface="宋体" panose="02010600030101010101" pitchFamily="2" charset="-122"/>
                <a:ea typeface="宋体" panose="02010600030101010101" pitchFamily="2" charset="-122"/>
              </a:rPr>
              <a:t>联机分析处理</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ea typeface="宋体" panose="02010600030101010101" pitchFamily="2" charset="-122"/>
              </a:rPr>
              <a:t>On Line Analytical Processing</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ea typeface="宋体" panose="02010600030101010101" pitchFamily="2" charset="-122"/>
              </a:rPr>
              <a:t>OLAP</a:t>
            </a:r>
            <a:r>
              <a:rPr lang="zh-CN" altLang="en-US" sz="2800" b="1" dirty="0">
                <a:solidFill>
                  <a:srgbClr val="0000FF"/>
                </a:solidFill>
                <a:latin typeface="宋体" panose="02010600030101010101" pitchFamily="2" charset="-122"/>
                <a:ea typeface="宋体" panose="02010600030101010101" pitchFamily="2" charset="-122"/>
              </a:rPr>
              <a:t>）</a:t>
            </a:r>
            <a:endParaRPr lang="en-US" altLang="zh-CN" sz="2800" b="1" dirty="0">
              <a:solidFill>
                <a:srgbClr val="0000FF"/>
              </a:solidFill>
              <a:latin typeface="宋体" panose="02010600030101010101" pitchFamily="2" charset="-122"/>
              <a:ea typeface="宋体" panose="02010600030101010101" pitchFamily="2" charset="-122"/>
            </a:endParaRPr>
          </a:p>
          <a:p>
            <a:pPr indent="457200" algn="just">
              <a:lnSpc>
                <a:spcPct val="125000"/>
              </a:lnSpc>
              <a:spcBef>
                <a:spcPct val="50000"/>
              </a:spcBef>
              <a:spcAft>
                <a:spcPct val="0"/>
              </a:spcAft>
              <a:buNone/>
            </a:pPr>
            <a:r>
              <a:rPr lang="zh-CN" altLang="en-US" sz="2800" b="1" dirty="0">
                <a:latin typeface="宋体" panose="02010600030101010101" pitchFamily="2" charset="-122"/>
                <a:ea typeface="宋体" panose="02010600030101010101" pitchFamily="2" charset="-122"/>
              </a:rPr>
              <a:t>在数据仓库系统中，联机分析处理是重要的数据分析工具</a:t>
            </a:r>
            <a:r>
              <a:rPr lang="zh-CN" altLang="en-GB" sz="2800" b="1" dirty="0">
                <a:latin typeface="宋体" panose="02010600030101010101" pitchFamily="2" charset="-122"/>
                <a:ea typeface="宋体" panose="02010600030101010101" pitchFamily="2" charset="-122"/>
              </a:rPr>
              <a:t>。</a:t>
            </a:r>
          </a:p>
          <a:p>
            <a:pPr algn="just">
              <a:lnSpc>
                <a:spcPct val="125000"/>
              </a:lnSpc>
              <a:spcBef>
                <a:spcPct val="50000"/>
              </a:spcBef>
              <a:spcAft>
                <a:spcPct val="0"/>
              </a:spcAft>
              <a:buFontTx/>
              <a:buNone/>
            </a:pPr>
            <a:r>
              <a:rPr lang="zh-CN" altLang="en-GB"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OLAP</a:t>
            </a:r>
            <a:r>
              <a:rPr lang="zh-CN" altLang="en-US" sz="2800" b="1" dirty="0">
                <a:latin typeface="宋体" panose="02010600030101010101" pitchFamily="2" charset="-122"/>
                <a:ea typeface="宋体" panose="02010600030101010101" pitchFamily="2" charset="-122"/>
              </a:rPr>
              <a:t>的基本思想是从多方面和多角度以多维的形式来观察企业的状态和了解企业的变化。</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7" name="矩形 6"/>
          <p:cNvSpPr/>
          <p:nvPr/>
        </p:nvSpPr>
        <p:spPr>
          <a:xfrm>
            <a:off x="1339271" y="1911926"/>
            <a:ext cx="9023927" cy="2923877"/>
          </a:xfrm>
          <a:prstGeom prst="rect">
            <a:avLst/>
          </a:prstGeom>
        </p:spPr>
        <p:txBody>
          <a:bodyPr wrap="square">
            <a:spAutoFit/>
          </a:bodyPr>
          <a:lstStyle/>
          <a:p>
            <a:pPr marL="342900" lvl="0" indent="-342900" eaLnBrk="0" fontAlgn="base" hangingPunct="0">
              <a:lnSpc>
                <a:spcPct val="115000"/>
              </a:lnSpc>
              <a:spcBef>
                <a:spcPct val="20000"/>
              </a:spcBef>
              <a:spcAft>
                <a:spcPct val="20000"/>
              </a:spcAft>
              <a:buFontTx/>
              <a:buChar char="•"/>
            </a:pPr>
            <a:r>
              <a:rPr lang="zh-CN" altLang="en-US" sz="3200" b="1" kern="0" dirty="0">
                <a:solidFill>
                  <a:srgbClr val="000000"/>
                </a:solidFill>
                <a:latin typeface="Arial" panose="020B0604020202020204"/>
                <a:ea typeface="微软雅黑" panose="020B0503020204020204" pitchFamily="34" charset="-122"/>
              </a:rPr>
              <a:t>联机分析处理（</a:t>
            </a:r>
            <a:r>
              <a:rPr lang="en-US" altLang="zh-CN" sz="3200" b="1" kern="0" dirty="0">
                <a:solidFill>
                  <a:srgbClr val="000000"/>
                </a:solidFill>
                <a:latin typeface="Arial" panose="020B0604020202020204"/>
                <a:ea typeface="微软雅黑" panose="020B0503020204020204" pitchFamily="34" charset="-122"/>
              </a:rPr>
              <a:t>OLAP</a:t>
            </a:r>
            <a:r>
              <a:rPr lang="zh-CN" altLang="en-US" sz="3200" b="1" kern="0" dirty="0">
                <a:solidFill>
                  <a:srgbClr val="000000"/>
                </a:solidFill>
                <a:latin typeface="Arial" panose="020B0604020202020204"/>
                <a:ea typeface="微软雅黑" panose="020B0503020204020204" pitchFamily="34" charset="-122"/>
              </a:rPr>
              <a:t>）</a:t>
            </a:r>
            <a:r>
              <a:rPr lang="zh-CN" altLang="en-US" sz="3200" b="1" kern="0" dirty="0">
                <a:solidFill>
                  <a:srgbClr val="0000CC"/>
                </a:solidFill>
                <a:latin typeface="Arial" panose="020B0604020202020204"/>
                <a:ea typeface="隶书" panose="02010509060101010101" pitchFamily="49" charset="-122"/>
              </a:rPr>
              <a:t>是一种</a:t>
            </a:r>
            <a:r>
              <a:rPr lang="zh-CN" altLang="en-US" sz="3200" b="1" kern="0" dirty="0">
                <a:solidFill>
                  <a:srgbClr val="FF0000"/>
                </a:solidFill>
                <a:latin typeface="Arial" panose="020B0604020202020204"/>
                <a:ea typeface="隶书" panose="02010509060101010101" pitchFamily="49" charset="-122"/>
              </a:rPr>
              <a:t>软件技术</a:t>
            </a:r>
            <a:r>
              <a:rPr lang="zh-CN" altLang="en-US" sz="3200" b="1" kern="0" dirty="0">
                <a:solidFill>
                  <a:srgbClr val="0000CC"/>
                </a:solidFill>
                <a:latin typeface="Arial" panose="020B0604020202020204"/>
                <a:ea typeface="隶书" panose="02010509060101010101" pitchFamily="49" charset="-122"/>
              </a:rPr>
              <a:t>，它使分析人员能够迅速、一致、交互地</a:t>
            </a:r>
            <a:r>
              <a:rPr lang="zh-CN" altLang="en-US" sz="3200" b="1" kern="0" dirty="0">
                <a:solidFill>
                  <a:srgbClr val="FF0000"/>
                </a:solidFill>
                <a:latin typeface="Arial" panose="020B0604020202020204"/>
                <a:ea typeface="隶书" panose="02010509060101010101" pitchFamily="49" charset="-122"/>
              </a:rPr>
              <a:t>从各个方面观察信息</a:t>
            </a:r>
            <a:r>
              <a:rPr lang="zh-CN" altLang="en-US" sz="3200" b="1" kern="0" dirty="0">
                <a:solidFill>
                  <a:srgbClr val="0000CC"/>
                </a:solidFill>
                <a:latin typeface="Arial" panose="020B0604020202020204"/>
                <a:ea typeface="隶书" panose="02010509060101010101" pitchFamily="49" charset="-122"/>
              </a:rPr>
              <a:t>，以达到深入理解数据的目的。这些信息是从原始数据转换过来的，按照用户的理解，它反映了企业真实的方方面面。</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6" name="Text Box 3"/>
          <p:cNvSpPr txBox="1">
            <a:spLocks noChangeArrowheads="1"/>
          </p:cNvSpPr>
          <p:nvPr/>
        </p:nvSpPr>
        <p:spPr bwMode="auto">
          <a:xfrm>
            <a:off x="161925" y="1462088"/>
            <a:ext cx="1138353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50000"/>
              </a:spcBef>
              <a:spcAft>
                <a:spcPct val="0"/>
              </a:spcAft>
              <a:buFontTx/>
              <a:buNone/>
            </a:pPr>
            <a:r>
              <a:rPr lang="zh-CN" altLang="en-US" b="1" dirty="0">
                <a:solidFill>
                  <a:srgbClr val="000000"/>
                </a:solidFill>
                <a:ea typeface="宋体" panose="02010600030101010101" pitchFamily="2" charset="-122"/>
              </a:rPr>
              <a:t>     </a:t>
            </a:r>
            <a:r>
              <a:rPr lang="en-US" altLang="zh-CN" sz="2800" b="1" dirty="0">
                <a:solidFill>
                  <a:srgbClr val="000000"/>
                </a:solidFill>
                <a:ea typeface="宋体" panose="02010600030101010101" pitchFamily="2" charset="-122"/>
              </a:rPr>
              <a:t>OLAP</a:t>
            </a:r>
            <a:r>
              <a:rPr lang="zh-CN" altLang="en-US" sz="2800" b="1" dirty="0">
                <a:solidFill>
                  <a:srgbClr val="000000"/>
                </a:solidFill>
                <a:latin typeface="Times New Roman" panose="02020603050405020304" pitchFamily="18" charset="0"/>
                <a:ea typeface="宋体" panose="02010600030101010101" pitchFamily="2" charset="-122"/>
              </a:rPr>
              <a:t>是在</a:t>
            </a:r>
            <a:r>
              <a:rPr lang="en-US" altLang="zh-CN" sz="2800" b="1" dirty="0">
                <a:solidFill>
                  <a:srgbClr val="000000"/>
                </a:solidFill>
                <a:ea typeface="宋体" panose="02010600030101010101" pitchFamily="2" charset="-122"/>
              </a:rPr>
              <a:t>OLTP</a:t>
            </a:r>
            <a:r>
              <a:rPr lang="zh-CN" altLang="en-US" sz="2800" b="1" dirty="0">
                <a:solidFill>
                  <a:srgbClr val="000000"/>
                </a:solidFill>
                <a:latin typeface="Times New Roman" panose="02020603050405020304" pitchFamily="18" charset="0"/>
                <a:ea typeface="宋体" panose="02010600030101010101" pitchFamily="2" charset="-122"/>
              </a:rPr>
              <a:t>的基础上发展起来的。</a:t>
            </a:r>
          </a:p>
          <a:p>
            <a:pPr eaLnBrk="1" fontAlgn="base" hangingPunct="1">
              <a:lnSpc>
                <a:spcPct val="100000"/>
              </a:lnSpc>
              <a:spcBef>
                <a:spcPct val="50000"/>
              </a:spcBef>
              <a:spcAft>
                <a:spcPct val="0"/>
              </a:spcAft>
              <a:buFontTx/>
              <a:buNone/>
            </a:pPr>
            <a:r>
              <a:rPr lang="zh-CN" altLang="en-US" sz="2800" b="1" dirty="0">
                <a:solidFill>
                  <a:srgbClr val="000000"/>
                </a:solidFill>
                <a:latin typeface="Times New Roman" panose="02020603050405020304" pitchFamily="18" charset="0"/>
                <a:ea typeface="宋体" panose="02010600030101010101" pitchFamily="2" charset="-122"/>
              </a:rPr>
              <a:t>         </a:t>
            </a:r>
            <a:r>
              <a:rPr lang="en-US" altLang="zh-CN" sz="2800" b="1" dirty="0">
                <a:solidFill>
                  <a:srgbClr val="009999"/>
                </a:solidFill>
                <a:ea typeface="宋体" panose="02010600030101010101" pitchFamily="2" charset="-122"/>
              </a:rPr>
              <a:t>OLTP</a:t>
            </a:r>
            <a:r>
              <a:rPr lang="zh-CN" altLang="en-US" sz="2800" b="1" dirty="0">
                <a:solidFill>
                  <a:srgbClr val="000000"/>
                </a:solidFill>
                <a:latin typeface="Times New Roman" panose="02020603050405020304" pitchFamily="18" charset="0"/>
                <a:ea typeface="宋体" panose="02010600030101010101" pitchFamily="2" charset="-122"/>
              </a:rPr>
              <a:t>是以数据库为基础的，面对的是操作人员和低层管理人员，对基本数据的查询和增、删、改等进行处理，属于日常业务系统。</a:t>
            </a:r>
          </a:p>
          <a:p>
            <a:pPr eaLnBrk="1" fontAlgn="base" hangingPunct="1">
              <a:lnSpc>
                <a:spcPct val="100000"/>
              </a:lnSpc>
              <a:spcBef>
                <a:spcPct val="50000"/>
              </a:spcBef>
              <a:spcAft>
                <a:spcPct val="0"/>
              </a:spcAft>
              <a:buFontTx/>
              <a:buNone/>
            </a:pPr>
            <a:r>
              <a:rPr lang="zh-CN" altLang="en-US" sz="2800" b="1" dirty="0">
                <a:solidFill>
                  <a:srgbClr val="000000"/>
                </a:solidFill>
                <a:ea typeface="宋体" panose="02010600030101010101" pitchFamily="2" charset="-122"/>
              </a:rPr>
              <a:t>        </a:t>
            </a:r>
            <a:r>
              <a:rPr lang="en-US" altLang="zh-CN" sz="2800" b="1" dirty="0">
                <a:solidFill>
                  <a:srgbClr val="009999"/>
                </a:solidFill>
                <a:ea typeface="宋体" panose="02010600030101010101" pitchFamily="2" charset="-122"/>
              </a:rPr>
              <a:t>OLAP</a:t>
            </a:r>
            <a:r>
              <a:rPr lang="zh-CN" altLang="en-US" sz="2800" b="1" dirty="0">
                <a:solidFill>
                  <a:srgbClr val="000000"/>
                </a:solidFill>
                <a:latin typeface="Times New Roman" panose="02020603050405020304" pitchFamily="18" charset="0"/>
                <a:ea typeface="宋体" panose="02010600030101010101" pitchFamily="2" charset="-122"/>
              </a:rPr>
              <a:t>是以数据仓库为基础的数据分析处理，面向管理者的决策支持系统。它有两个特点：</a:t>
            </a:r>
          </a:p>
          <a:p>
            <a:pPr eaLnBrk="1" fontAlgn="base" hangingPunct="1">
              <a:lnSpc>
                <a:spcPct val="100000"/>
              </a:lnSpc>
              <a:spcBef>
                <a:spcPct val="50000"/>
              </a:spcBef>
              <a:spcAft>
                <a:spcPct val="0"/>
              </a:spcAft>
              <a:buFontTx/>
              <a:buNone/>
            </a:pPr>
            <a:r>
              <a:rPr lang="zh-CN" altLang="en-US" sz="2800" b="1" dirty="0">
                <a:solidFill>
                  <a:srgbClr val="000000"/>
                </a:solidFill>
                <a:latin typeface="Times New Roman" panose="02020603050405020304" pitchFamily="18" charset="0"/>
                <a:ea typeface="宋体" panose="02010600030101010101" pitchFamily="2" charset="-122"/>
              </a:rPr>
              <a:t>         一是</a:t>
            </a:r>
            <a:r>
              <a:rPr lang="zh-CN" altLang="en-US" sz="2800" b="1" dirty="0">
                <a:solidFill>
                  <a:srgbClr val="0000CC"/>
                </a:solidFill>
                <a:latin typeface="Times New Roman" panose="02020603050405020304" pitchFamily="18" charset="0"/>
                <a:ea typeface="宋体" panose="02010600030101010101" pitchFamily="2" charset="-122"/>
              </a:rPr>
              <a:t>在线性</a:t>
            </a:r>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dirty="0">
                <a:solidFill>
                  <a:srgbClr val="000000"/>
                </a:solidFill>
                <a:ea typeface="宋体" panose="02010600030101010101" pitchFamily="2" charset="-122"/>
              </a:rPr>
              <a:t>On Line</a:t>
            </a:r>
            <a:r>
              <a:rPr lang="zh-CN" altLang="en-US" sz="2800" b="1" dirty="0">
                <a:solidFill>
                  <a:srgbClr val="000000"/>
                </a:solidFill>
                <a:latin typeface="Times New Roman" panose="02020603050405020304" pitchFamily="18" charset="0"/>
                <a:ea typeface="宋体" panose="02010600030101010101" pitchFamily="2" charset="-122"/>
              </a:rPr>
              <a:t>），由客户机</a:t>
            </a:r>
            <a:r>
              <a:rPr lang="en-US" altLang="zh-CN" sz="2800" b="1" dirty="0">
                <a:solidFill>
                  <a:srgbClr val="000000"/>
                </a:solidFill>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服务器这种体系结构来完成的；</a:t>
            </a:r>
          </a:p>
          <a:p>
            <a:pPr eaLnBrk="1" fontAlgn="base" hangingPunct="1">
              <a:lnSpc>
                <a:spcPct val="100000"/>
              </a:lnSpc>
              <a:spcBef>
                <a:spcPct val="50000"/>
              </a:spcBef>
              <a:spcAft>
                <a:spcPct val="0"/>
              </a:spcAft>
              <a:buFontTx/>
              <a:buNone/>
            </a:pPr>
            <a:r>
              <a:rPr lang="zh-CN" altLang="en-US" sz="2800" b="1" dirty="0">
                <a:solidFill>
                  <a:srgbClr val="000000"/>
                </a:solidFill>
                <a:latin typeface="Times New Roman" panose="02020603050405020304" pitchFamily="18" charset="0"/>
                <a:ea typeface="宋体" panose="02010600030101010101" pitchFamily="2" charset="-122"/>
              </a:rPr>
              <a:t>         二是</a:t>
            </a:r>
            <a:r>
              <a:rPr lang="zh-CN" altLang="en-US" sz="2800" b="1" dirty="0">
                <a:solidFill>
                  <a:srgbClr val="0000CC"/>
                </a:solidFill>
                <a:latin typeface="Times New Roman" panose="02020603050405020304" pitchFamily="18" charset="0"/>
                <a:ea typeface="宋体" panose="02010600030101010101" pitchFamily="2" charset="-122"/>
              </a:rPr>
              <a:t>多维分析</a:t>
            </a:r>
            <a:r>
              <a:rPr lang="zh-CN" altLang="en-US" sz="2800" b="1" dirty="0">
                <a:solidFill>
                  <a:srgbClr val="000000"/>
                </a:solidFill>
                <a:latin typeface="Times New Roman" panose="02020603050405020304" pitchFamily="18" charset="0"/>
                <a:ea typeface="宋体" panose="02010600030101010101" pitchFamily="2" charset="-122"/>
              </a:rPr>
              <a:t>，这也是</a:t>
            </a:r>
            <a:r>
              <a:rPr lang="en-US" altLang="zh-CN" sz="2800" b="1" dirty="0">
                <a:solidFill>
                  <a:srgbClr val="000000"/>
                </a:solidFill>
                <a:ea typeface="宋体" panose="02010600030101010101" pitchFamily="2" charset="-122"/>
              </a:rPr>
              <a:t>OLAP</a:t>
            </a:r>
            <a:r>
              <a:rPr lang="zh-CN" altLang="en-US" sz="2800" b="1" dirty="0">
                <a:solidFill>
                  <a:srgbClr val="000000"/>
                </a:solidFill>
                <a:latin typeface="Times New Roman" panose="02020603050405020304" pitchFamily="18" charset="0"/>
                <a:ea typeface="宋体" panose="02010600030101010101" pitchFamily="2" charset="-122"/>
              </a:rPr>
              <a:t>的核心所在。</a:t>
            </a:r>
            <a:endParaRPr lang="zh-CN" altLang="en-US" sz="2800" dirty="0">
              <a:solidFill>
                <a:srgbClr val="000000"/>
              </a:solidFill>
              <a:ea typeface="宋体" panose="02010600030101010101" pitchFamily="2" charset="-122"/>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8" name="Rectangle 2"/>
          <p:cNvSpPr txBox="1">
            <a:spLocks noChangeArrowheads="1"/>
          </p:cNvSpPr>
          <p:nvPr/>
        </p:nvSpPr>
        <p:spPr>
          <a:xfrm>
            <a:off x="357188" y="1071563"/>
            <a:ext cx="7772400" cy="5191125"/>
          </a:xfrm>
          <a:prstGeom prst="rect">
            <a:avLst/>
          </a:prstGeom>
        </p:spPr>
        <p:txBody>
          <a:bodyPr/>
          <a:lst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a:lstStyle>
          <a:p>
            <a:pPr marL="273050" indent="-273050">
              <a:lnSpc>
                <a:spcPct val="90000"/>
              </a:lnSpc>
              <a:spcBef>
                <a:spcPts val="575"/>
              </a:spcBef>
              <a:buFont typeface="Wingdings 2" panose="05020102010507070707" pitchFamily="18" charset="2"/>
              <a:buChar char=""/>
            </a:pPr>
            <a:r>
              <a:rPr lang="zh-CN" altLang="en-US" sz="3000" kern="0" dirty="0">
                <a:solidFill>
                  <a:sysClr val="windowText" lastClr="000000"/>
                </a:solidFill>
                <a:latin typeface="华文楷体" panose="02010600040101010101" pitchFamily="2" charset="-122"/>
                <a:ea typeface="华文楷体" panose="02010600040101010101" pitchFamily="2" charset="-122"/>
              </a:rPr>
              <a:t>顾客</a:t>
            </a:r>
            <a:r>
              <a:rPr lang="en-US" altLang="zh-CN" sz="3000" kern="0" dirty="0">
                <a:solidFill>
                  <a:sysClr val="windowText" lastClr="000000"/>
                </a:solidFill>
                <a:latin typeface="华文楷体" panose="02010600040101010101" pitchFamily="2" charset="-122"/>
                <a:ea typeface="华文楷体" panose="02010600040101010101" pitchFamily="2" charset="-122"/>
              </a:rPr>
              <a:t>:</a:t>
            </a:r>
            <a:r>
              <a:rPr lang="zh-CN" altLang="en-US" sz="3000" kern="0" dirty="0">
                <a:solidFill>
                  <a:sysClr val="windowText" lastClr="000000"/>
                </a:solidFill>
                <a:latin typeface="华文楷体" panose="02010600040101010101" pitchFamily="2" charset="-122"/>
                <a:ea typeface="华文楷体" panose="02010600040101010101" pitchFamily="2" charset="-122"/>
              </a:rPr>
              <a:t>“我想要一个海鲜披萨</a:t>
            </a:r>
            <a:r>
              <a:rPr lang="en-US" altLang="zh-CN" sz="3000" kern="0" dirty="0">
                <a:solidFill>
                  <a:sysClr val="windowText" lastClr="000000"/>
                </a:solidFill>
                <a:latin typeface="华文楷体" panose="02010600040101010101" pitchFamily="2" charset="-122"/>
                <a:ea typeface="华文楷体" panose="02010600040101010101" pitchFamily="2" charset="-122"/>
              </a:rPr>
              <a:t>……</a:t>
            </a:r>
            <a:r>
              <a:rPr lang="zh-CN" altLang="en-US" sz="3000" kern="0" dirty="0">
                <a:solidFill>
                  <a:sysClr val="windowText" lastClr="000000"/>
                </a:solidFill>
                <a:latin typeface="华文楷体" panose="02010600040101010101" pitchFamily="2" charset="-122"/>
                <a:ea typeface="华文楷体" panose="02010600040101010101" pitchFamily="2" charset="-122"/>
              </a:rPr>
              <a:t>”</a:t>
            </a:r>
            <a:endParaRPr lang="zh-TW" altLang="en-US" sz="3000" kern="0" dirty="0">
              <a:solidFill>
                <a:sysClr val="windowText" lastClr="000000"/>
              </a:solidFill>
              <a:latin typeface="PMingLiU" pitchFamily="18" charset="-120"/>
            </a:endParaRPr>
          </a:p>
          <a:p>
            <a:pPr marL="273050" indent="-273050">
              <a:lnSpc>
                <a:spcPct val="90000"/>
              </a:lnSpc>
              <a:spcBef>
                <a:spcPts val="575"/>
              </a:spcBef>
              <a:buFont typeface="Wingdings 2" panose="05020102010507070707" pitchFamily="18" charset="2"/>
              <a:buChar char=""/>
            </a:pPr>
            <a:endParaRPr lang="en-US" altLang="zh-CN" sz="3000" kern="0" dirty="0">
              <a:solidFill>
                <a:sysClr val="windowText" lastClr="000000"/>
              </a:solidFill>
              <a:latin typeface="华文楷体" panose="02010600040101010101" pitchFamily="2" charset="-122"/>
              <a:ea typeface="华文楷体" panose="02010600040101010101" pitchFamily="2" charset="-122"/>
            </a:endParaRPr>
          </a:p>
          <a:p>
            <a:pPr marL="273050" indent="-273050">
              <a:lnSpc>
                <a:spcPct val="90000"/>
              </a:lnSpc>
              <a:spcBef>
                <a:spcPts val="575"/>
              </a:spcBef>
              <a:buFont typeface="Wingdings 2" panose="05020102010507070707" pitchFamily="18" charset="2"/>
              <a:buChar char=""/>
            </a:pPr>
            <a:r>
              <a:rPr lang="zh-CN" altLang="en-US" sz="3000" kern="0" dirty="0">
                <a:solidFill>
                  <a:sysClr val="windowText" lastClr="000000"/>
                </a:solidFill>
                <a:latin typeface="华文楷体" panose="02010600040101010101" pitchFamily="2" charset="-122"/>
                <a:ea typeface="华文楷体" panose="02010600040101010101" pitchFamily="2" charset="-122"/>
              </a:rPr>
              <a:t>客服</a:t>
            </a:r>
            <a:r>
              <a:rPr lang="en-US" altLang="zh-CN" sz="3000" kern="0" dirty="0">
                <a:solidFill>
                  <a:sysClr val="windowText" lastClr="000000"/>
                </a:solidFill>
                <a:latin typeface="华文楷体" panose="02010600040101010101" pitchFamily="2" charset="-122"/>
                <a:ea typeface="华文楷体" panose="02010600040101010101" pitchFamily="2" charset="-122"/>
              </a:rPr>
              <a:t>:</a:t>
            </a:r>
            <a:r>
              <a:rPr lang="zh-CN" altLang="en-US" sz="3000" kern="0" dirty="0">
                <a:solidFill>
                  <a:sysClr val="windowText" lastClr="000000"/>
                </a:solidFill>
                <a:latin typeface="华文楷体" panose="02010600040101010101" pitchFamily="2" charset="-122"/>
                <a:ea typeface="华文楷体" panose="02010600040101010101" pitchFamily="2" charset="-122"/>
              </a:rPr>
              <a:t>“陈先生</a:t>
            </a:r>
            <a:r>
              <a:rPr lang="en-US" altLang="zh-CN" sz="3000" kern="0" dirty="0">
                <a:solidFill>
                  <a:sysClr val="windowText" lastClr="000000"/>
                </a:solidFill>
                <a:latin typeface="华文楷体" panose="02010600040101010101" pitchFamily="2" charset="-122"/>
                <a:ea typeface="华文楷体" panose="02010600040101010101" pitchFamily="2" charset="-122"/>
              </a:rPr>
              <a:t>,  </a:t>
            </a:r>
            <a:r>
              <a:rPr lang="zh-CN" altLang="en-US" sz="3000" kern="0" dirty="0">
                <a:solidFill>
                  <a:sysClr val="windowText" lastClr="000000"/>
                </a:solidFill>
                <a:latin typeface="华文楷体" panose="02010600040101010101" pitchFamily="2" charset="-122"/>
                <a:ea typeface="华文楷体" panose="02010600040101010101" pitchFamily="2" charset="-122"/>
              </a:rPr>
              <a:t>海鲜披萨不适合您。”</a:t>
            </a:r>
            <a:endParaRPr lang="zh-TW" altLang="en-US" sz="3000" kern="0" dirty="0">
              <a:solidFill>
                <a:sysClr val="windowText" lastClr="000000"/>
              </a:solidFill>
              <a:latin typeface="PMingLiU" pitchFamily="18" charset="-120"/>
            </a:endParaRPr>
          </a:p>
          <a:p>
            <a:pPr marL="273050" indent="-273050">
              <a:lnSpc>
                <a:spcPct val="90000"/>
              </a:lnSpc>
              <a:spcBef>
                <a:spcPts val="575"/>
              </a:spcBef>
              <a:buFont typeface="Wingdings 2" panose="05020102010507070707" pitchFamily="18" charset="2"/>
              <a:buChar char=""/>
            </a:pPr>
            <a:endParaRPr lang="en-US" altLang="zh-CN" sz="3000" kern="0" dirty="0">
              <a:solidFill>
                <a:sysClr val="windowText" lastClr="000000"/>
              </a:solidFill>
              <a:latin typeface="华文楷体" panose="02010600040101010101" pitchFamily="2" charset="-122"/>
              <a:ea typeface="华文楷体" panose="02010600040101010101" pitchFamily="2" charset="-122"/>
            </a:endParaRPr>
          </a:p>
          <a:p>
            <a:pPr marL="273050" indent="-273050">
              <a:lnSpc>
                <a:spcPct val="90000"/>
              </a:lnSpc>
              <a:spcBef>
                <a:spcPts val="575"/>
              </a:spcBef>
              <a:buFont typeface="Wingdings 2" panose="05020102010507070707" pitchFamily="18" charset="2"/>
              <a:buChar char=""/>
            </a:pPr>
            <a:r>
              <a:rPr lang="zh-CN" altLang="en-US" sz="3000" kern="0" dirty="0">
                <a:solidFill>
                  <a:sysClr val="windowText" lastClr="000000"/>
                </a:solidFill>
                <a:latin typeface="华文楷体" panose="02010600040101010101" pitchFamily="2" charset="-122"/>
                <a:ea typeface="华文楷体" panose="02010600040101010101" pitchFamily="2" charset="-122"/>
              </a:rPr>
              <a:t>顾客</a:t>
            </a:r>
            <a:r>
              <a:rPr lang="en-US" altLang="zh-CN" sz="3000" kern="0" dirty="0">
                <a:solidFill>
                  <a:sysClr val="windowText" lastClr="000000"/>
                </a:solidFill>
                <a:latin typeface="华文楷体" panose="02010600040101010101" pitchFamily="2" charset="-122"/>
                <a:ea typeface="华文楷体" panose="02010600040101010101" pitchFamily="2" charset="-122"/>
              </a:rPr>
              <a:t>:</a:t>
            </a:r>
            <a:r>
              <a:rPr lang="zh-CN" altLang="en-US" sz="3000" kern="0" dirty="0">
                <a:solidFill>
                  <a:sysClr val="windowText" lastClr="000000"/>
                </a:solidFill>
                <a:latin typeface="华文楷体" panose="02010600040101010101" pitchFamily="2" charset="-122"/>
                <a:ea typeface="华文楷体" panose="02010600040101010101" pitchFamily="2" charset="-122"/>
              </a:rPr>
              <a:t>“为什么</a:t>
            </a:r>
            <a:r>
              <a:rPr lang="en-US" altLang="zh-CN" sz="3000" kern="0" dirty="0">
                <a:solidFill>
                  <a:sysClr val="windowText" lastClr="000000"/>
                </a:solidFill>
                <a:latin typeface="华文楷体" panose="02010600040101010101" pitchFamily="2" charset="-122"/>
                <a:ea typeface="华文楷体" panose="02010600040101010101" pitchFamily="2" charset="-122"/>
              </a:rPr>
              <a:t>?</a:t>
            </a:r>
            <a:r>
              <a:rPr lang="zh-CN" altLang="en-US" sz="3000" kern="0" dirty="0">
                <a:solidFill>
                  <a:sysClr val="windowText" lastClr="000000"/>
                </a:solidFill>
                <a:latin typeface="华文楷体" panose="02010600040101010101" pitchFamily="2" charset="-122"/>
                <a:ea typeface="华文楷体" panose="02010600040101010101" pitchFamily="2" charset="-122"/>
              </a:rPr>
              <a:t>”</a:t>
            </a:r>
            <a:br>
              <a:rPr lang="zh-CN" altLang="en-US" sz="3000" kern="0" dirty="0">
                <a:solidFill>
                  <a:sysClr val="windowText" lastClr="000000"/>
                </a:solidFill>
                <a:latin typeface="华文楷体" panose="02010600040101010101" pitchFamily="2" charset="-122"/>
                <a:ea typeface="华文楷体" panose="02010600040101010101" pitchFamily="2" charset="-122"/>
              </a:rPr>
            </a:br>
            <a:endParaRPr lang="zh-TW" altLang="en-US" sz="3000" kern="0" dirty="0">
              <a:solidFill>
                <a:sysClr val="windowText" lastClr="000000"/>
              </a:solidFill>
              <a:latin typeface="PMingLiU" pitchFamily="18" charset="-120"/>
            </a:endParaRPr>
          </a:p>
          <a:p>
            <a:pPr marL="273050" indent="-273050">
              <a:lnSpc>
                <a:spcPct val="90000"/>
              </a:lnSpc>
              <a:spcBef>
                <a:spcPts val="575"/>
              </a:spcBef>
              <a:buFont typeface="Wingdings 2" panose="05020102010507070707" pitchFamily="18" charset="2"/>
              <a:buChar char=""/>
            </a:pPr>
            <a:r>
              <a:rPr lang="zh-CN" altLang="en-US" sz="3000" kern="0" dirty="0">
                <a:solidFill>
                  <a:sysClr val="windowText" lastClr="000000"/>
                </a:solidFill>
                <a:latin typeface="华文楷体" panose="02010600040101010101" pitchFamily="2" charset="-122"/>
                <a:ea typeface="华文楷体" panose="02010600040101010101" pitchFamily="2" charset="-122"/>
              </a:rPr>
              <a:t>客服</a:t>
            </a:r>
            <a:r>
              <a:rPr lang="en-US" altLang="zh-CN" sz="3000" kern="0" dirty="0">
                <a:solidFill>
                  <a:sysClr val="windowText" lastClr="000000"/>
                </a:solidFill>
                <a:latin typeface="华文楷体" panose="02010600040101010101" pitchFamily="2" charset="-122"/>
                <a:ea typeface="华文楷体" panose="02010600040101010101" pitchFamily="2" charset="-122"/>
              </a:rPr>
              <a:t>:</a:t>
            </a:r>
            <a:r>
              <a:rPr lang="zh-CN" altLang="en-US" sz="3000" kern="0" dirty="0">
                <a:solidFill>
                  <a:sysClr val="windowText" lastClr="000000"/>
                </a:solidFill>
                <a:latin typeface="华文楷体" panose="02010600040101010101" pitchFamily="2" charset="-122"/>
                <a:ea typeface="华文楷体" panose="02010600040101010101" pitchFamily="2" charset="-122"/>
              </a:rPr>
              <a:t>“根据您的医疗纪录</a:t>
            </a:r>
            <a:r>
              <a:rPr lang="en-US" altLang="zh-CN" sz="3000" kern="0" dirty="0">
                <a:solidFill>
                  <a:sysClr val="windowText" lastClr="000000"/>
                </a:solidFill>
                <a:latin typeface="华文楷体" panose="02010600040101010101" pitchFamily="2" charset="-122"/>
                <a:ea typeface="华文楷体" panose="02010600040101010101" pitchFamily="2" charset="-122"/>
              </a:rPr>
              <a:t>, </a:t>
            </a:r>
            <a:r>
              <a:rPr lang="zh-CN" altLang="en-US" sz="3000" kern="0" dirty="0">
                <a:solidFill>
                  <a:sysClr val="windowText" lastClr="000000"/>
                </a:solidFill>
                <a:latin typeface="华文楷体" panose="02010600040101010101" pitchFamily="2" charset="-122"/>
                <a:ea typeface="华文楷体" panose="02010600040101010101" pitchFamily="2" charset="-122"/>
              </a:rPr>
              <a:t>您有高血压和胆固醇偏高。”</a:t>
            </a:r>
            <a:endParaRPr lang="en-US" altLang="zh-CN" sz="3000" kern="0" dirty="0">
              <a:solidFill>
                <a:sysClr val="windowText" lastClr="000000"/>
              </a:solidFill>
              <a:latin typeface="华文楷体" panose="02010600040101010101" pitchFamily="2" charset="-122"/>
              <a:ea typeface="华文楷体" panose="02010600040101010101" pitchFamily="2" charset="-122"/>
            </a:endParaRPr>
          </a:p>
          <a:p>
            <a:pPr marL="273050" indent="-273050">
              <a:lnSpc>
                <a:spcPct val="90000"/>
              </a:lnSpc>
              <a:spcBef>
                <a:spcPts val="575"/>
              </a:spcBef>
              <a:buFont typeface="Wingdings 2" panose="05020102010507070707" pitchFamily="18" charset="2"/>
              <a:buChar char=""/>
            </a:pPr>
            <a:endParaRPr lang="zh-TW" altLang="en-US" sz="3000" kern="0" dirty="0">
              <a:solidFill>
                <a:sysClr val="windowText" lastClr="000000"/>
              </a:solidFill>
              <a:latin typeface="PMingLiU" pitchFamily="18" charset="-120"/>
            </a:endParaRPr>
          </a:p>
          <a:p>
            <a:pPr marL="273050" indent="-273050">
              <a:lnSpc>
                <a:spcPct val="90000"/>
              </a:lnSpc>
              <a:spcBef>
                <a:spcPts val="575"/>
              </a:spcBef>
              <a:buFont typeface="Wingdings" panose="05000000000000000000" pitchFamily="2" charset="2"/>
              <a:buNone/>
            </a:pPr>
            <a:r>
              <a:rPr lang="en-US" altLang="zh-TW" sz="3000" b="1" u="sng" kern="0" dirty="0">
                <a:solidFill>
                  <a:srgbClr val="FF0000"/>
                </a:solidFill>
                <a:latin typeface="华文楷体" panose="02010600040101010101" pitchFamily="2" charset="-122"/>
                <a:ea typeface="华文楷体" panose="02010600040101010101" pitchFamily="2" charset="-122"/>
              </a:rPr>
              <a:t>(2.</a:t>
            </a:r>
            <a:r>
              <a:rPr lang="zh-TW" altLang="en-US" sz="3000" b="1" u="sng" kern="0" dirty="0">
                <a:solidFill>
                  <a:srgbClr val="FF0000"/>
                </a:solidFill>
                <a:latin typeface="华文楷体" panose="02010600040101010101" pitchFamily="2" charset="-122"/>
                <a:ea typeface="华文楷体" panose="02010600040101010101" pitchFamily="2" charset="-122"/>
              </a:rPr>
              <a:t>医疗数据库</a:t>
            </a:r>
            <a:r>
              <a:rPr lang="en-US" altLang="zh-TW" sz="3000" b="1" u="sng" kern="0" dirty="0">
                <a:solidFill>
                  <a:srgbClr val="FF0000"/>
                </a:solidFill>
                <a:latin typeface="华文楷体" panose="02010600040101010101" pitchFamily="2" charset="-122"/>
                <a:ea typeface="华文楷体" panose="02010600040101010101" pitchFamily="2" charset="-122"/>
              </a:rPr>
              <a:t>)</a:t>
            </a:r>
            <a:r>
              <a:rPr lang="zh-TW" altLang="en-US" sz="3000" kern="0" dirty="0">
                <a:solidFill>
                  <a:sysClr val="windowText" lastClr="000000"/>
                </a:solidFill>
                <a:latin typeface="华文楷体" panose="02010600040101010101" pitchFamily="2" charset="-122"/>
                <a:ea typeface="华文楷体" panose="02010600040101010101" pitchFamily="2" charset="-122"/>
              </a:rPr>
              <a:t> </a:t>
            </a:r>
            <a:endParaRPr lang="zh-TW" altLang="en-US" sz="3000" kern="0" dirty="0">
              <a:solidFill>
                <a:sysClr val="windowText" lastClr="000000"/>
              </a:solidFill>
              <a:latin typeface="PMingLiU" pitchFamily="18" charset="-120"/>
            </a:endParaRPr>
          </a:p>
        </p:txBody>
      </p:sp>
      <p:pic>
        <p:nvPicPr>
          <p:cNvPr id="9" name="Picture 4" descr="C:\Documents and Settings\Administrator\Local Settings\Temporary Internet Files\Content.IE5\MGE11V4U\MCj0431913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4993" y="1136895"/>
            <a:ext cx="1819275"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乘号 9"/>
          <p:cNvSpPr/>
          <p:nvPr/>
        </p:nvSpPr>
        <p:spPr>
          <a:xfrm>
            <a:off x="8934442" y="659850"/>
            <a:ext cx="3000375" cy="2786063"/>
          </a:xfrm>
          <a:prstGeom prst="mathMultiply">
            <a:avLst>
              <a:gd name="adj1" fmla="val 803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3571868" y="2786058"/>
            <a:ext cx="2653290" cy="923330"/>
          </a:xfrm>
          <a:prstGeom prst="rect">
            <a:avLst/>
          </a:prstGeom>
          <a:noFill/>
        </p:spPr>
        <p:txBody>
          <a:bodyPr wrap="none">
            <a:spAutoFit/>
            <a:scene3d>
              <a:camera prst="isometricOffAxis1Right"/>
              <a:lightRig rig="threePt" dir="t"/>
            </a:scene3d>
          </a:bodyPr>
          <a:lstStyle/>
          <a:p>
            <a:pPr algn="ctr">
              <a:defRPr/>
            </a:pPr>
            <a:r>
              <a:rPr lang="en-US" altLang="zh-CN" sz="5400" b="1" spc="100" dirty="0">
                <a:ln w="18000">
                  <a:solidFill>
                    <a:srgbClr val="FF0000"/>
                  </a:solidFill>
                  <a:prstDash val="solid"/>
                </a:ln>
                <a:blipFill>
                  <a:blip r:embed="rId4"/>
                  <a:tile tx="0" ty="0" sx="100000" sy="100000" flip="none" algn="tl"/>
                </a:blipFill>
                <a:effectLst>
                  <a:glow rad="139700">
                    <a:schemeClr val="accent6">
                      <a:satMod val="175000"/>
                      <a:alpha val="40000"/>
                    </a:schemeClr>
                  </a:glow>
                  <a:outerShdw blurRad="25000" dist="20000" dir="16020000" algn="tl">
                    <a:schemeClr val="accent1">
                      <a:satMod val="200000"/>
                      <a:shade val="1000"/>
                      <a:alpha val="60000"/>
                    </a:schemeClr>
                  </a:outerShdw>
                </a:effectLst>
                <a:ea typeface="PMingLiU" pitchFamily="18" charset="-120"/>
              </a:rPr>
              <a:t>Why</a:t>
            </a:r>
            <a:r>
              <a:rPr lang="zh-CN" altLang="en-US" sz="5400" b="1" spc="100" dirty="0">
                <a:ln w="18000">
                  <a:solidFill>
                    <a:srgbClr val="FF0000"/>
                  </a:solidFill>
                  <a:prstDash val="solid"/>
                </a:ln>
                <a:blipFill>
                  <a:blip r:embed="rId4"/>
                  <a:tile tx="0" ty="0" sx="100000" sy="100000" flip="none" algn="tl"/>
                </a:blipFill>
                <a:effectLst>
                  <a:glow rad="139700">
                    <a:schemeClr val="accent6">
                      <a:satMod val="175000"/>
                      <a:alpha val="40000"/>
                    </a:schemeClr>
                  </a:glow>
                  <a:outerShdw blurRad="25000" dist="20000" dir="16020000" algn="tl">
                    <a:schemeClr val="accent1">
                      <a:satMod val="200000"/>
                      <a:shade val="1000"/>
                      <a:alpha val="60000"/>
                    </a:schemeClr>
                  </a:outerShdw>
                </a:effectLst>
                <a:ea typeface="PMingLiU" pitchFamily="18" charset="-12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1000"/>
                            </p:stCondLst>
                            <p:childTnLst>
                              <p:par>
                                <p:cTn id="14" presetID="6" presetClass="emph" presetSubtype="0" fill="hold" nodeType="afterEffect">
                                  <p:stCondLst>
                                    <p:cond delay="0"/>
                                  </p:stCondLst>
                                  <p:childTnLst>
                                    <p:animScale>
                                      <p:cBhvr>
                                        <p:cTn id="15" dur="2000" fill="hold"/>
                                        <p:tgtEl>
                                          <p:spTgt spid="9"/>
                                        </p:tgtEl>
                                      </p:cBhvr>
                                      <p:by x="150000" y="150000"/>
                                    </p:animScale>
                                  </p:childTnLst>
                                </p:cTn>
                              </p:par>
                            </p:childTnLst>
                          </p:cTn>
                        </p:par>
                        <p:par>
                          <p:cTn id="16" fill="hold">
                            <p:stCondLst>
                              <p:cond delay="3000"/>
                            </p:stCondLst>
                            <p:childTnLst>
                              <p:par>
                                <p:cTn id="17" presetID="6" presetClass="emph" presetSubtype="0" fill="hold" nodeType="afterEffect">
                                  <p:stCondLst>
                                    <p:cond delay="0"/>
                                  </p:stCondLst>
                                  <p:childTnLst>
                                    <p:animScale>
                                      <p:cBhvr>
                                        <p:cTn id="18" dur="2000" fill="hold"/>
                                        <p:tgtEl>
                                          <p:spTgt spid="9"/>
                                        </p:tgtEl>
                                      </p:cBhvr>
                                      <p:by x="50000" y="50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additive="base">
                                        <p:cTn id="23"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 calcmode="lin" valueType="num">
                                      <p:cBhvr additive="base">
                                        <p:cTn id="34"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8">
                                            <p:txEl>
                                              <p:pRg st="4" end="4"/>
                                            </p:txEl>
                                          </p:spTgt>
                                        </p:tgtEl>
                                        <p:attrNameLst>
                                          <p:attrName>ppt_y</p:attrName>
                                        </p:attrNameLst>
                                      </p:cBhvr>
                                      <p:tavLst>
                                        <p:tav tm="0">
                                          <p:val>
                                            <p:strVal val="#ppt_y"/>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6" presetClass="emph" presetSubtype="0" fill="hold" nodeType="afterEffect">
                                  <p:stCondLst>
                                    <p:cond delay="0"/>
                                  </p:stCondLst>
                                  <p:childTnLst>
                                    <p:animScale>
                                      <p:cBhvr>
                                        <p:cTn id="42" dur="500" fill="hold"/>
                                        <p:tgtEl>
                                          <p:spTgt spid="11"/>
                                        </p:tgtEl>
                                      </p:cBhvr>
                                      <p:by x="400000" y="400000"/>
                                    </p:animScale>
                                  </p:childTnLst>
                                </p:cTn>
                              </p:par>
                            </p:childTnLst>
                          </p:cTn>
                        </p:par>
                        <p:par>
                          <p:cTn id="43" fill="hold">
                            <p:stCondLst>
                              <p:cond delay="1000"/>
                            </p:stCondLst>
                            <p:childTnLst>
                              <p:par>
                                <p:cTn id="44" presetID="6" presetClass="emph" presetSubtype="0" fill="hold" nodeType="afterEffect">
                                  <p:stCondLst>
                                    <p:cond delay="0"/>
                                  </p:stCondLst>
                                  <p:childTnLst>
                                    <p:animScale>
                                      <p:cBhvr>
                                        <p:cTn id="45" dur="500" fill="hold"/>
                                        <p:tgtEl>
                                          <p:spTgt spid="11"/>
                                        </p:tgtEl>
                                      </p:cBhvr>
                                      <p:by x="25000" y="25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8">
                                            <p:txEl>
                                              <p:pRg st="5" end="5"/>
                                            </p:txEl>
                                          </p:spTgt>
                                        </p:tgtEl>
                                        <p:attrNameLst>
                                          <p:attrName>style.visibility</p:attrName>
                                        </p:attrNameLst>
                                      </p:cBhvr>
                                      <p:to>
                                        <p:strVal val="visible"/>
                                      </p:to>
                                    </p:set>
                                    <p:anim calcmode="lin" valueType="num">
                                      <p:cBhvr additive="base">
                                        <p:cTn id="50"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 calcmode="lin" valueType="num">
                                      <p:cBhvr additive="base">
                                        <p:cTn id="56" dur="500" fill="hold"/>
                                        <p:tgtEl>
                                          <p:spTgt spid="8">
                                            <p:txEl>
                                              <p:pRg st="7" end="7"/>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pic>
        <p:nvPicPr>
          <p:cNvPr id="4" name="图片 10" descr="0屏幕截图.png"/>
          <p:cNvPicPr>
            <a:picLocks noChangeAspect="1"/>
          </p:cNvPicPr>
          <p:nvPr/>
        </p:nvPicPr>
        <p:blipFill>
          <a:blip r:embed="rId3">
            <a:extLst>
              <a:ext uri="{28A0092B-C50C-407E-A947-70E740481C1C}">
                <a14:useLocalDpi xmlns:a14="http://schemas.microsoft.com/office/drawing/2010/main" val="0"/>
              </a:ext>
            </a:extLst>
          </a:blip>
          <a:srcRect t="6152"/>
          <a:stretch>
            <a:fillRect/>
          </a:stretch>
        </p:blipFill>
        <p:spPr bwMode="auto">
          <a:xfrm>
            <a:off x="2413576" y="1107209"/>
            <a:ext cx="7173768" cy="537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8" name="Text Box 2"/>
          <p:cNvSpPr txBox="1">
            <a:spLocks noChangeArrowheads="1"/>
          </p:cNvSpPr>
          <p:nvPr/>
        </p:nvSpPr>
        <p:spPr bwMode="auto">
          <a:xfrm>
            <a:off x="1023506" y="2208717"/>
            <a:ext cx="9524422"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r>
              <a:rPr lang="en-US" altLang="zh-CN" b="1" dirty="0">
                <a:solidFill>
                  <a:srgbClr val="000000"/>
                </a:solidFill>
                <a:latin typeface="宋体" panose="02010600030101010101" pitchFamily="2" charset="-122"/>
                <a:ea typeface="宋体" panose="02010600030101010101" pitchFamily="2" charset="-122"/>
              </a:rPr>
              <a:t>1993</a:t>
            </a:r>
            <a:r>
              <a:rPr lang="zh-CN" altLang="en-US" b="1" dirty="0">
                <a:solidFill>
                  <a:srgbClr val="000000"/>
                </a:solidFill>
                <a:latin typeface="宋体" panose="02010600030101010101" pitchFamily="2" charset="-122"/>
                <a:ea typeface="宋体" panose="02010600030101010101" pitchFamily="2" charset="-122"/>
              </a:rPr>
              <a:t>年，</a:t>
            </a:r>
            <a:r>
              <a:rPr lang="en-US" altLang="zh-CN" b="1" dirty="0" err="1">
                <a:solidFill>
                  <a:srgbClr val="000000"/>
                </a:solidFill>
                <a:latin typeface="宋体" panose="02010600030101010101" pitchFamily="2" charset="-122"/>
                <a:ea typeface="宋体" panose="02010600030101010101" pitchFamily="2" charset="-122"/>
              </a:rPr>
              <a:t>E.F.Codd</a:t>
            </a:r>
            <a:r>
              <a:rPr lang="zh-CN" altLang="en-US" b="1" dirty="0">
                <a:solidFill>
                  <a:srgbClr val="000000"/>
                </a:solidFill>
                <a:latin typeface="宋体" panose="02010600030101010101" pitchFamily="2" charset="-122"/>
                <a:ea typeface="宋体" panose="02010600030101010101" pitchFamily="2" charset="-122"/>
              </a:rPr>
              <a:t>提出</a:t>
            </a:r>
            <a:r>
              <a:rPr lang="en-US" altLang="zh-CN" b="1" dirty="0">
                <a:solidFill>
                  <a:srgbClr val="000000"/>
                </a:solidFill>
                <a:latin typeface="宋体" panose="02010600030101010101" pitchFamily="2" charset="-122"/>
                <a:ea typeface="宋体" panose="02010600030101010101" pitchFamily="2" charset="-122"/>
              </a:rPr>
              <a:t>OLAP</a:t>
            </a:r>
            <a:r>
              <a:rPr lang="zh-CN" altLang="en-US" b="1" dirty="0">
                <a:solidFill>
                  <a:srgbClr val="000000"/>
                </a:solidFill>
                <a:latin typeface="宋体" panose="02010600030101010101" pitchFamily="2" charset="-122"/>
                <a:ea typeface="宋体" panose="02010600030101010101" pitchFamily="2" charset="-122"/>
              </a:rPr>
              <a:t>的</a:t>
            </a:r>
            <a:r>
              <a:rPr lang="en-US" altLang="zh-CN" b="1" dirty="0">
                <a:solidFill>
                  <a:srgbClr val="000000"/>
                </a:solidFill>
                <a:latin typeface="宋体" panose="02010600030101010101" pitchFamily="2" charset="-122"/>
                <a:ea typeface="宋体" panose="02010600030101010101" pitchFamily="2" charset="-122"/>
              </a:rPr>
              <a:t>12</a:t>
            </a:r>
            <a:r>
              <a:rPr lang="zh-CN" altLang="en-US" b="1" dirty="0">
                <a:solidFill>
                  <a:srgbClr val="000000"/>
                </a:solidFill>
                <a:latin typeface="宋体" panose="02010600030101010101" pitchFamily="2" charset="-122"/>
                <a:ea typeface="宋体" panose="02010600030101010101" pitchFamily="2" charset="-122"/>
              </a:rPr>
              <a:t>条准则，其主要的准则有：</a:t>
            </a:r>
          </a:p>
          <a:p>
            <a:pPr eaLnBrk="1" fontAlgn="base" hangingPunct="1">
              <a:spcBef>
                <a:spcPct val="0"/>
              </a:spcBef>
              <a:spcAft>
                <a:spcPct val="0"/>
              </a:spcAft>
              <a:buFontTx/>
              <a:buNone/>
            </a:pPr>
            <a:r>
              <a:rPr lang="zh-CN" altLang="en-US" b="1" dirty="0">
                <a:solidFill>
                  <a:srgbClr val="000000"/>
                </a:solidFill>
                <a:latin typeface="宋体" panose="02010600030101010101" pitchFamily="2" charset="-122"/>
                <a:ea typeface="宋体" panose="02010600030101010101" pitchFamily="2" charset="-122"/>
              </a:rPr>
              <a:t>   多维数据分析；</a:t>
            </a:r>
          </a:p>
          <a:p>
            <a:pPr eaLnBrk="1" fontAlgn="base" hangingPunct="1">
              <a:spcBef>
                <a:spcPct val="0"/>
              </a:spcBef>
              <a:spcAft>
                <a:spcPct val="0"/>
              </a:spcAft>
              <a:buFontTx/>
              <a:buNone/>
            </a:pPr>
            <a:r>
              <a:rPr lang="zh-CN" altLang="en-US" b="1" dirty="0">
                <a:solidFill>
                  <a:srgbClr val="000000"/>
                </a:solidFill>
                <a:latin typeface="宋体" panose="02010600030101010101" pitchFamily="2" charset="-122"/>
                <a:ea typeface="宋体" panose="02010600030101010101" pitchFamily="2" charset="-122"/>
              </a:rPr>
              <a:t>   客户</a:t>
            </a:r>
            <a:r>
              <a:rPr lang="en-US" altLang="zh-CN" b="1" dirty="0">
                <a:solidFill>
                  <a:srgbClr val="000000"/>
                </a:solidFill>
                <a:latin typeface="宋体" panose="02010600030101010101" pitchFamily="2" charset="-122"/>
                <a:ea typeface="宋体" panose="02010600030101010101" pitchFamily="2" charset="-122"/>
              </a:rPr>
              <a:t>/</a:t>
            </a:r>
            <a:r>
              <a:rPr lang="zh-CN" altLang="en-US" b="1" dirty="0">
                <a:solidFill>
                  <a:srgbClr val="000000"/>
                </a:solidFill>
                <a:latin typeface="宋体" panose="02010600030101010101" pitchFamily="2" charset="-122"/>
                <a:ea typeface="宋体" panose="02010600030101010101" pitchFamily="2" charset="-122"/>
              </a:rPr>
              <a:t>服务器结构；</a:t>
            </a:r>
          </a:p>
          <a:p>
            <a:pPr eaLnBrk="1" fontAlgn="base" hangingPunct="1">
              <a:spcBef>
                <a:spcPct val="0"/>
              </a:spcBef>
              <a:spcAft>
                <a:spcPct val="0"/>
              </a:spcAft>
              <a:buFontTx/>
              <a:buNone/>
            </a:pPr>
            <a:r>
              <a:rPr lang="zh-CN" altLang="en-US" b="1" dirty="0">
                <a:solidFill>
                  <a:srgbClr val="000000"/>
                </a:solidFill>
                <a:latin typeface="宋体" panose="02010600030101010101" pitchFamily="2" charset="-122"/>
                <a:ea typeface="宋体" panose="02010600030101010101" pitchFamily="2" charset="-122"/>
              </a:rPr>
              <a:t>   多用户支持；</a:t>
            </a:r>
          </a:p>
          <a:p>
            <a:pPr eaLnBrk="1" fontAlgn="base" hangingPunct="1">
              <a:spcBef>
                <a:spcPct val="0"/>
              </a:spcBef>
              <a:spcAft>
                <a:spcPct val="0"/>
              </a:spcAft>
              <a:buFontTx/>
              <a:buNone/>
            </a:pPr>
            <a:r>
              <a:rPr lang="zh-CN" altLang="en-US" b="1" dirty="0">
                <a:solidFill>
                  <a:srgbClr val="000000"/>
                </a:solidFill>
                <a:latin typeface="宋体" panose="02010600030101010101" pitchFamily="2" charset="-122"/>
                <a:ea typeface="宋体" panose="02010600030101010101" pitchFamily="2" charset="-122"/>
              </a:rPr>
              <a:t>   一致的报表性能等。</a:t>
            </a:r>
            <a:r>
              <a:rPr lang="zh-CN" altLang="en-US" sz="2400" dirty="0">
                <a:solidFill>
                  <a:srgbClr val="000000"/>
                </a:solidFill>
                <a:latin typeface="黑体" panose="02010609060101010101" pitchFamily="49" charset="-122"/>
                <a:ea typeface="黑体" panose="02010609060101010101" pitchFamily="49" charset="-122"/>
              </a:rPr>
              <a:t>    </a:t>
            </a:r>
          </a:p>
        </p:txBody>
      </p:sp>
      <p:sp>
        <p:nvSpPr>
          <p:cNvPr id="9" name="Rectangle 3"/>
          <p:cNvSpPr>
            <a:spLocks noChangeArrowheads="1"/>
          </p:cNvSpPr>
          <p:nvPr/>
        </p:nvSpPr>
        <p:spPr bwMode="auto">
          <a:xfrm>
            <a:off x="554182" y="974870"/>
            <a:ext cx="4114800" cy="838200"/>
          </a:xfrm>
          <a:prstGeom prst="rect">
            <a:avLst/>
          </a:prstGeom>
          <a:noFill/>
          <a:ln w="9525">
            <a:noFill/>
            <a:miter lim="800000"/>
          </a:ln>
          <a:effectLst/>
        </p:spPr>
        <p:txBody>
          <a:bodyPr anchor="b"/>
          <a:lstStyle/>
          <a:p>
            <a:pPr fontAlgn="base">
              <a:spcBef>
                <a:spcPct val="0"/>
              </a:spcBef>
              <a:spcAft>
                <a:spcPct val="0"/>
              </a:spcAft>
              <a:defRPr/>
            </a:pPr>
            <a:r>
              <a:rPr lang="en-US" altLang="zh-CN" sz="32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OLAP</a:t>
            </a:r>
            <a:r>
              <a:rPr lang="zh-CN" altLang="en-US" sz="32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rPr>
              <a:t>准则</a:t>
            </a:r>
            <a:r>
              <a:rPr lang="zh-CN" altLang="en-US" sz="3200" dirty="0">
                <a:solidFill>
                  <a:srgbClr val="000000"/>
                </a:solidFill>
                <a:latin typeface="Arial" panose="020B0604020202020204" pitchFamily="34" charset="0"/>
                <a:ea typeface="宋体" panose="02010600030101010101" pitchFamily="2" charset="-122"/>
              </a:rPr>
              <a:t> </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11" name="Rectangle 2"/>
          <p:cNvSpPr txBox="1">
            <a:spLocks noChangeArrowheads="1"/>
          </p:cNvSpPr>
          <p:nvPr/>
        </p:nvSpPr>
        <p:spPr>
          <a:xfrm>
            <a:off x="481302" y="918441"/>
            <a:ext cx="5243656" cy="765175"/>
          </a:xfrm>
          <a:prstGeom prst="rect">
            <a:avLst/>
          </a:prstGeom>
        </p:spPr>
        <p:txBody>
          <a:bodyPr/>
          <a:lstStyle>
            <a:lvl1pPr algn="ctr" defTabSz="548005">
              <a:defRPr sz="7500">
                <a:latin typeface="Helvetica Light"/>
                <a:ea typeface="Helvetica Light"/>
                <a:cs typeface="Helvetica Light"/>
                <a:sym typeface="Helvetica Light"/>
              </a:defRPr>
            </a:lvl1pPr>
            <a:lvl2pPr algn="ctr" defTabSz="548005">
              <a:defRPr sz="7500">
                <a:latin typeface="Helvetica Light"/>
                <a:ea typeface="Helvetica Light"/>
                <a:cs typeface="Helvetica Light"/>
                <a:sym typeface="Helvetica Light"/>
              </a:defRPr>
            </a:lvl2pPr>
            <a:lvl3pPr algn="ctr" defTabSz="548005">
              <a:defRPr sz="7500">
                <a:latin typeface="Helvetica Light"/>
                <a:ea typeface="Helvetica Light"/>
                <a:cs typeface="Helvetica Light"/>
                <a:sym typeface="Helvetica Light"/>
              </a:defRPr>
            </a:lvl3pPr>
            <a:lvl4pPr algn="ctr" defTabSz="548005">
              <a:defRPr sz="7500">
                <a:latin typeface="Helvetica Light"/>
                <a:ea typeface="Helvetica Light"/>
                <a:cs typeface="Helvetica Light"/>
                <a:sym typeface="Helvetica Light"/>
              </a:defRPr>
            </a:lvl4pPr>
            <a:lvl5pPr algn="ctr" defTabSz="548005">
              <a:defRPr sz="7500">
                <a:latin typeface="Helvetica Light"/>
                <a:ea typeface="Helvetica Light"/>
                <a:cs typeface="Helvetica Light"/>
                <a:sym typeface="Helvetica Light"/>
              </a:defRPr>
            </a:lvl5pPr>
            <a:lvl6pPr algn="ctr" defTabSz="548005">
              <a:defRPr sz="7500">
                <a:latin typeface="Helvetica Light"/>
                <a:ea typeface="Helvetica Light"/>
                <a:cs typeface="Helvetica Light"/>
                <a:sym typeface="Helvetica Light"/>
              </a:defRPr>
            </a:lvl6pPr>
            <a:lvl7pPr algn="ctr" defTabSz="548005">
              <a:defRPr sz="7500">
                <a:latin typeface="Helvetica Light"/>
                <a:ea typeface="Helvetica Light"/>
                <a:cs typeface="Helvetica Light"/>
                <a:sym typeface="Helvetica Light"/>
              </a:defRPr>
            </a:lvl7pPr>
            <a:lvl8pPr algn="ctr" defTabSz="548005">
              <a:defRPr sz="7500">
                <a:latin typeface="Helvetica Light"/>
                <a:ea typeface="Helvetica Light"/>
                <a:cs typeface="Helvetica Light"/>
                <a:sym typeface="Helvetica Light"/>
              </a:defRPr>
            </a:lvl8pPr>
            <a:lvl9pPr algn="ctr" defTabSz="548005">
              <a:defRPr sz="7500">
                <a:latin typeface="Helvetica Light"/>
                <a:ea typeface="Helvetica Light"/>
                <a:cs typeface="Helvetica Light"/>
                <a:sym typeface="Helvetica Light"/>
              </a:defRPr>
            </a:lvl9pPr>
          </a:lstStyle>
          <a:p>
            <a:pPr algn="l"/>
            <a:r>
              <a:rPr lang="en-US" altLang="zh-CN" sz="3200" kern="0" dirty="0">
                <a:solidFill>
                  <a:schemeClr val="tx1"/>
                </a:solidFill>
                <a:latin typeface="宋体" panose="02010600030101010101" pitchFamily="2" charset="-122"/>
              </a:rPr>
              <a:t>1</a:t>
            </a:r>
            <a:r>
              <a:rPr lang="zh-CN" altLang="en-GB" sz="3200" kern="0" dirty="0">
                <a:solidFill>
                  <a:schemeClr val="tx1"/>
                </a:solidFill>
                <a:latin typeface="宋体" panose="02010600030101010101" pitchFamily="2" charset="-122"/>
              </a:rPr>
              <a:t>.</a:t>
            </a:r>
            <a:r>
              <a:rPr lang="zh-CN" altLang="en-US" sz="3200" kern="0" dirty="0">
                <a:solidFill>
                  <a:schemeClr val="tx1"/>
                </a:solidFill>
                <a:latin typeface="宋体" panose="02010600030101010101" pitchFamily="2" charset="-122"/>
              </a:rPr>
              <a:t>多维概念视图</a:t>
            </a:r>
          </a:p>
        </p:txBody>
      </p:sp>
      <p:sp>
        <p:nvSpPr>
          <p:cNvPr id="12" name="Rectangle 3"/>
          <p:cNvSpPr txBox="1">
            <a:spLocks noChangeArrowheads="1"/>
          </p:cNvSpPr>
          <p:nvPr/>
        </p:nvSpPr>
        <p:spPr>
          <a:xfrm>
            <a:off x="490971" y="1591179"/>
            <a:ext cx="11376890" cy="4500563"/>
          </a:xfrm>
          <a:prstGeom prst="rect">
            <a:avLst/>
          </a:prstGeom>
        </p:spPr>
        <p:txBody>
          <a:bodyPr/>
          <a:lst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a:lstStyle>
          <a:p>
            <a:pPr algn="just"/>
            <a:r>
              <a:rPr lang="zh-CN" altLang="en-US" sz="2800" kern="0" dirty="0">
                <a:solidFill>
                  <a:sysClr val="windowText" lastClr="000000"/>
                </a:solidFill>
                <a:latin typeface="Times New Roman" panose="02020603050405020304" pitchFamily="18" charset="0"/>
              </a:rPr>
              <a:t>企业的数据空间是多维的。因此</a:t>
            </a:r>
            <a:r>
              <a:rPr lang="en-US" altLang="zh-CN" sz="2800" kern="0" dirty="0">
                <a:solidFill>
                  <a:sysClr val="windowText" lastClr="000000"/>
                </a:solidFill>
              </a:rPr>
              <a:t>OLAP</a:t>
            </a:r>
            <a:r>
              <a:rPr lang="zh-CN" altLang="en-US" sz="2800" kern="0" dirty="0">
                <a:solidFill>
                  <a:sysClr val="windowText" lastClr="000000"/>
                </a:solidFill>
                <a:latin typeface="Times New Roman" panose="02020603050405020304" pitchFamily="18" charset="0"/>
              </a:rPr>
              <a:t>的概念模型也应是多维的。</a:t>
            </a:r>
            <a:endParaRPr lang="en-US" altLang="zh-CN" sz="2800" kern="0" dirty="0">
              <a:solidFill>
                <a:sysClr val="windowText" lastClr="000000"/>
              </a:solidFill>
              <a:latin typeface="Times New Roman" panose="02020603050405020304" pitchFamily="18" charset="0"/>
            </a:endParaRPr>
          </a:p>
          <a:p>
            <a:pPr algn="just"/>
            <a:r>
              <a:rPr lang="zh-CN" altLang="en-US" sz="2800" dirty="0">
                <a:latin typeface="Times New Roman" panose="02020603050405020304" pitchFamily="18" charset="0"/>
              </a:rPr>
              <a:t>用户可以对多维数据模型进行切片、切块、旋转坐标或进行多维的联合（概括和聚集）分析。</a:t>
            </a:r>
            <a:endParaRPr lang="zh-CN" altLang="en-US" sz="2800" dirty="0"/>
          </a:p>
          <a:p>
            <a:pPr marL="0" indent="0" algn="just">
              <a:buNone/>
            </a:pPr>
            <a:endParaRPr lang="en-US" altLang="zh-CN" sz="2800" b="1" kern="0" dirty="0">
              <a:solidFill>
                <a:sysClr val="windowText" lastClr="000000"/>
              </a:solidFill>
              <a:latin typeface="Times New Roman" panose="02020603050405020304" pitchFamily="18" charset="0"/>
            </a:endParaRPr>
          </a:p>
          <a:p>
            <a:pPr algn="just"/>
            <a:endParaRPr lang="zh-CN" altLang="en-US" sz="2800" b="1" kern="0" dirty="0">
              <a:solidFill>
                <a:sysClr val="windowText" lastClr="000000"/>
              </a:solidFill>
              <a:latin typeface="Times New Roman" panose="02020603050405020304" pitchFamily="18" charset="0"/>
            </a:endParaRPr>
          </a:p>
          <a:p>
            <a:pPr algn="just"/>
            <a:endParaRPr lang="zh-CN" altLang="en-US" sz="2800" b="1" kern="0" dirty="0">
              <a:solidFill>
                <a:sysClr val="windowText" lastClr="000000"/>
              </a:solidFill>
              <a:latin typeface="Times New Roman" panose="02020603050405020304" pitchFamily="18" charset="0"/>
            </a:endParaRPr>
          </a:p>
        </p:txBody>
      </p:sp>
      <p:grpSp>
        <p:nvGrpSpPr>
          <p:cNvPr id="13" name="组合 1"/>
          <p:cNvGrpSpPr/>
          <p:nvPr/>
        </p:nvGrpSpPr>
        <p:grpSpPr bwMode="auto">
          <a:xfrm>
            <a:off x="5320146" y="3281649"/>
            <a:ext cx="5047672" cy="3239945"/>
            <a:chOff x="2159000" y="2914650"/>
            <a:chExt cx="5472113" cy="3641725"/>
          </a:xfrm>
        </p:grpSpPr>
        <p:sp>
          <p:nvSpPr>
            <p:cNvPr id="14" name="Rectangle 4"/>
            <p:cNvSpPr>
              <a:spLocks noChangeArrowheads="1"/>
            </p:cNvSpPr>
            <p:nvPr/>
          </p:nvSpPr>
          <p:spPr bwMode="auto">
            <a:xfrm>
              <a:off x="4198938" y="3860800"/>
              <a:ext cx="2286000" cy="1812925"/>
            </a:xfrm>
            <a:prstGeom prst="rect">
              <a:avLst/>
            </a:prstGeom>
            <a:solidFill>
              <a:srgbClr val="FFFFFF"/>
            </a:solidFill>
            <a:ln w="1588">
              <a:solidFill>
                <a:srgbClr val="000000"/>
              </a:solidFill>
              <a:miter lim="800000"/>
            </a:ln>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spcAft>
                  <a:spcPct val="0"/>
                </a:spcAft>
                <a:buFontTx/>
                <a:buNone/>
              </a:pPr>
              <a:endParaRPr lang="zh-CN" altLang="en-US" sz="1800">
                <a:ea typeface="宋体" panose="02010600030101010101" pitchFamily="2" charset="-122"/>
              </a:endParaRPr>
            </a:p>
          </p:txBody>
        </p:sp>
        <p:sp>
          <p:nvSpPr>
            <p:cNvPr id="15" name="Line 5"/>
            <p:cNvSpPr>
              <a:spLocks noChangeShapeType="1"/>
            </p:cNvSpPr>
            <p:nvPr/>
          </p:nvSpPr>
          <p:spPr bwMode="auto">
            <a:xfrm flipH="1">
              <a:off x="4198938" y="4164013"/>
              <a:ext cx="2286000"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6"/>
            <p:cNvSpPr>
              <a:spLocks noChangeShapeType="1"/>
            </p:cNvSpPr>
            <p:nvPr/>
          </p:nvSpPr>
          <p:spPr bwMode="auto">
            <a:xfrm flipH="1">
              <a:off x="4198938" y="4467225"/>
              <a:ext cx="2286000" cy="317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7"/>
            <p:cNvSpPr>
              <a:spLocks noChangeShapeType="1"/>
            </p:cNvSpPr>
            <p:nvPr/>
          </p:nvSpPr>
          <p:spPr bwMode="auto">
            <a:xfrm flipH="1">
              <a:off x="4198938" y="4768850"/>
              <a:ext cx="2286000"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8"/>
            <p:cNvSpPr>
              <a:spLocks noChangeShapeType="1"/>
            </p:cNvSpPr>
            <p:nvPr/>
          </p:nvSpPr>
          <p:spPr bwMode="auto">
            <a:xfrm flipH="1">
              <a:off x="4198938" y="5072063"/>
              <a:ext cx="2286000"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9"/>
            <p:cNvSpPr>
              <a:spLocks noChangeShapeType="1"/>
            </p:cNvSpPr>
            <p:nvPr/>
          </p:nvSpPr>
          <p:spPr bwMode="auto">
            <a:xfrm flipH="1">
              <a:off x="4198938" y="5375275"/>
              <a:ext cx="2286000"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10"/>
            <p:cNvSpPr>
              <a:spLocks noChangeShapeType="1"/>
            </p:cNvSpPr>
            <p:nvPr/>
          </p:nvSpPr>
          <p:spPr bwMode="auto">
            <a:xfrm>
              <a:off x="4584700" y="3860800"/>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11"/>
            <p:cNvSpPr>
              <a:spLocks noChangeShapeType="1"/>
            </p:cNvSpPr>
            <p:nvPr/>
          </p:nvSpPr>
          <p:spPr bwMode="auto">
            <a:xfrm>
              <a:off x="4964113" y="3860800"/>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12"/>
            <p:cNvSpPr>
              <a:spLocks noChangeShapeType="1"/>
            </p:cNvSpPr>
            <p:nvPr/>
          </p:nvSpPr>
          <p:spPr bwMode="auto">
            <a:xfrm>
              <a:off x="5345113" y="3860800"/>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13"/>
            <p:cNvSpPr>
              <a:spLocks noChangeShapeType="1"/>
            </p:cNvSpPr>
            <p:nvPr/>
          </p:nvSpPr>
          <p:spPr bwMode="auto">
            <a:xfrm>
              <a:off x="5724525" y="3860800"/>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 name="Line 14"/>
            <p:cNvSpPr>
              <a:spLocks noChangeShapeType="1"/>
            </p:cNvSpPr>
            <p:nvPr/>
          </p:nvSpPr>
          <p:spPr bwMode="auto">
            <a:xfrm>
              <a:off x="6105525" y="3860800"/>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5"/>
            <p:cNvSpPr>
              <a:spLocks noChangeShapeType="1"/>
            </p:cNvSpPr>
            <p:nvPr/>
          </p:nvSpPr>
          <p:spPr bwMode="auto">
            <a:xfrm flipH="1">
              <a:off x="4198938" y="3106738"/>
              <a:ext cx="1146175"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6"/>
            <p:cNvSpPr>
              <a:spLocks noChangeShapeType="1"/>
            </p:cNvSpPr>
            <p:nvPr/>
          </p:nvSpPr>
          <p:spPr bwMode="auto">
            <a:xfrm flipH="1">
              <a:off x="6484938" y="3106738"/>
              <a:ext cx="1141412"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7"/>
            <p:cNvSpPr>
              <a:spLocks noChangeShapeType="1"/>
            </p:cNvSpPr>
            <p:nvPr/>
          </p:nvSpPr>
          <p:spPr bwMode="auto">
            <a:xfrm flipH="1">
              <a:off x="6484938" y="4919663"/>
              <a:ext cx="1141412"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 name="Line 18"/>
            <p:cNvSpPr>
              <a:spLocks noChangeShapeType="1"/>
            </p:cNvSpPr>
            <p:nvPr/>
          </p:nvSpPr>
          <p:spPr bwMode="auto">
            <a:xfrm flipH="1">
              <a:off x="5345113" y="3106738"/>
              <a:ext cx="2281237" cy="47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9"/>
            <p:cNvSpPr>
              <a:spLocks noChangeShapeType="1"/>
            </p:cNvSpPr>
            <p:nvPr/>
          </p:nvSpPr>
          <p:spPr bwMode="auto">
            <a:xfrm flipH="1">
              <a:off x="5151438" y="3260725"/>
              <a:ext cx="2282825" cy="317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20"/>
            <p:cNvSpPr>
              <a:spLocks noChangeShapeType="1"/>
            </p:cNvSpPr>
            <p:nvPr/>
          </p:nvSpPr>
          <p:spPr bwMode="auto">
            <a:xfrm flipH="1">
              <a:off x="4772025" y="3486150"/>
              <a:ext cx="2281238"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21"/>
            <p:cNvSpPr>
              <a:spLocks noChangeShapeType="1"/>
            </p:cNvSpPr>
            <p:nvPr/>
          </p:nvSpPr>
          <p:spPr bwMode="auto">
            <a:xfrm flipH="1">
              <a:off x="4484688" y="3711575"/>
              <a:ext cx="2282825" cy="47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22"/>
            <p:cNvSpPr>
              <a:spLocks noChangeShapeType="1"/>
            </p:cNvSpPr>
            <p:nvPr/>
          </p:nvSpPr>
          <p:spPr bwMode="auto">
            <a:xfrm>
              <a:off x="7626350" y="3106738"/>
              <a:ext cx="4763"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23"/>
            <p:cNvSpPr>
              <a:spLocks noChangeShapeType="1"/>
            </p:cNvSpPr>
            <p:nvPr/>
          </p:nvSpPr>
          <p:spPr bwMode="auto">
            <a:xfrm>
              <a:off x="6767513" y="3711575"/>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24"/>
            <p:cNvSpPr>
              <a:spLocks noChangeShapeType="1"/>
            </p:cNvSpPr>
            <p:nvPr/>
          </p:nvSpPr>
          <p:spPr bwMode="auto">
            <a:xfrm>
              <a:off x="7434263" y="3260725"/>
              <a:ext cx="4762" cy="1811338"/>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25"/>
            <p:cNvSpPr>
              <a:spLocks noChangeShapeType="1"/>
            </p:cNvSpPr>
            <p:nvPr/>
          </p:nvSpPr>
          <p:spPr bwMode="auto">
            <a:xfrm>
              <a:off x="7053263" y="3486150"/>
              <a:ext cx="4762" cy="18129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26"/>
            <p:cNvSpPr>
              <a:spLocks noChangeShapeType="1"/>
            </p:cNvSpPr>
            <p:nvPr/>
          </p:nvSpPr>
          <p:spPr bwMode="auto">
            <a:xfrm flipH="1">
              <a:off x="4584700" y="3106738"/>
              <a:ext cx="1139825"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27"/>
            <p:cNvSpPr>
              <a:spLocks noChangeShapeType="1"/>
            </p:cNvSpPr>
            <p:nvPr/>
          </p:nvSpPr>
          <p:spPr bwMode="auto">
            <a:xfrm flipH="1">
              <a:off x="4964113" y="3106738"/>
              <a:ext cx="1141412"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28"/>
            <p:cNvSpPr>
              <a:spLocks noChangeShapeType="1"/>
            </p:cNvSpPr>
            <p:nvPr/>
          </p:nvSpPr>
          <p:spPr bwMode="auto">
            <a:xfrm flipH="1">
              <a:off x="5345113" y="3106738"/>
              <a:ext cx="1139825"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 name="Line 29"/>
            <p:cNvSpPr>
              <a:spLocks noChangeShapeType="1"/>
            </p:cNvSpPr>
            <p:nvPr/>
          </p:nvSpPr>
          <p:spPr bwMode="auto">
            <a:xfrm flipH="1">
              <a:off x="5724525" y="3106738"/>
              <a:ext cx="1141413"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30"/>
            <p:cNvSpPr>
              <a:spLocks noChangeShapeType="1"/>
            </p:cNvSpPr>
            <p:nvPr/>
          </p:nvSpPr>
          <p:spPr bwMode="auto">
            <a:xfrm flipH="1">
              <a:off x="6105525" y="3106738"/>
              <a:ext cx="1139825"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flipH="1">
              <a:off x="6484938" y="3409950"/>
              <a:ext cx="1141412"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flipH="1">
              <a:off x="6484938" y="3711575"/>
              <a:ext cx="1141412" cy="75565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33"/>
            <p:cNvSpPr>
              <a:spLocks noChangeShapeType="1"/>
            </p:cNvSpPr>
            <p:nvPr/>
          </p:nvSpPr>
          <p:spPr bwMode="auto">
            <a:xfrm flipH="1">
              <a:off x="6484938" y="4014788"/>
              <a:ext cx="1141412" cy="75406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34"/>
            <p:cNvSpPr>
              <a:spLocks noChangeShapeType="1"/>
            </p:cNvSpPr>
            <p:nvPr/>
          </p:nvSpPr>
          <p:spPr bwMode="auto">
            <a:xfrm flipH="1">
              <a:off x="6484938" y="4318000"/>
              <a:ext cx="1141412" cy="75406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35"/>
            <p:cNvSpPr>
              <a:spLocks noChangeShapeType="1"/>
            </p:cNvSpPr>
            <p:nvPr/>
          </p:nvSpPr>
          <p:spPr bwMode="auto">
            <a:xfrm flipH="1">
              <a:off x="6484938" y="4619625"/>
              <a:ext cx="1141412" cy="75565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36"/>
            <p:cNvSpPr>
              <a:spLocks noChangeArrowheads="1"/>
            </p:cNvSpPr>
            <p:nvPr/>
          </p:nvSpPr>
          <p:spPr bwMode="auto">
            <a:xfrm>
              <a:off x="3457792" y="3860800"/>
              <a:ext cx="621289" cy="31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dirty="0">
                  <a:solidFill>
                    <a:srgbClr val="000000"/>
                  </a:solidFill>
                  <a:ea typeface="宋体" panose="02010600030101010101" pitchFamily="2" charset="-122"/>
                </a:rPr>
                <a:t>果汁</a:t>
              </a:r>
              <a:endParaRPr lang="zh-CN" altLang="en-US" sz="1800" dirty="0">
                <a:ea typeface="宋体" panose="02010600030101010101" pitchFamily="2" charset="-122"/>
              </a:endParaRPr>
            </a:p>
          </p:txBody>
        </p:sp>
        <p:sp>
          <p:nvSpPr>
            <p:cNvPr id="47" name="Rectangle 37"/>
            <p:cNvSpPr>
              <a:spLocks noChangeArrowheads="1"/>
            </p:cNvSpPr>
            <p:nvPr/>
          </p:nvSpPr>
          <p:spPr bwMode="auto">
            <a:xfrm>
              <a:off x="3502025" y="41211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可乐</a:t>
              </a:r>
              <a:endParaRPr lang="zh-CN" altLang="en-US" sz="1800">
                <a:ea typeface="宋体" panose="02010600030101010101" pitchFamily="2" charset="-122"/>
              </a:endParaRPr>
            </a:p>
          </p:txBody>
        </p:sp>
        <p:sp>
          <p:nvSpPr>
            <p:cNvPr id="48" name="Rectangle 38"/>
            <p:cNvSpPr>
              <a:spLocks noChangeArrowheads="1"/>
            </p:cNvSpPr>
            <p:nvPr/>
          </p:nvSpPr>
          <p:spPr bwMode="auto">
            <a:xfrm>
              <a:off x="3502025" y="44243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牛奶</a:t>
              </a:r>
              <a:endParaRPr lang="zh-CN" altLang="en-US" sz="1800">
                <a:ea typeface="宋体" panose="02010600030101010101" pitchFamily="2" charset="-122"/>
              </a:endParaRPr>
            </a:p>
          </p:txBody>
        </p:sp>
        <p:sp>
          <p:nvSpPr>
            <p:cNvPr id="49" name="Rectangle 39"/>
            <p:cNvSpPr>
              <a:spLocks noChangeArrowheads="1"/>
            </p:cNvSpPr>
            <p:nvPr/>
          </p:nvSpPr>
          <p:spPr bwMode="auto">
            <a:xfrm>
              <a:off x="2159000" y="4510088"/>
              <a:ext cx="760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ea typeface="宋体" panose="02010600030101010101" pitchFamily="2" charset="-122"/>
                </a:rPr>
                <a:t>商品维</a:t>
              </a:r>
              <a:endParaRPr lang="zh-CN" altLang="en-US" sz="2000">
                <a:ea typeface="宋体" panose="02010600030101010101" pitchFamily="2" charset="-122"/>
              </a:endParaRPr>
            </a:p>
          </p:txBody>
        </p:sp>
        <p:sp>
          <p:nvSpPr>
            <p:cNvPr id="50" name="Rectangle 40"/>
            <p:cNvSpPr>
              <a:spLocks noChangeArrowheads="1"/>
            </p:cNvSpPr>
            <p:nvPr/>
          </p:nvSpPr>
          <p:spPr bwMode="auto">
            <a:xfrm>
              <a:off x="3502025" y="472757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奶油</a:t>
              </a:r>
              <a:endParaRPr lang="zh-CN" altLang="en-US" sz="1800">
                <a:ea typeface="宋体" panose="02010600030101010101" pitchFamily="2" charset="-122"/>
              </a:endParaRPr>
            </a:p>
          </p:txBody>
        </p:sp>
        <p:sp>
          <p:nvSpPr>
            <p:cNvPr id="51" name="Rectangle 41"/>
            <p:cNvSpPr>
              <a:spLocks noChangeArrowheads="1"/>
            </p:cNvSpPr>
            <p:nvPr/>
          </p:nvSpPr>
          <p:spPr bwMode="auto">
            <a:xfrm>
              <a:off x="3502025" y="50260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浴巾</a:t>
              </a:r>
              <a:endParaRPr lang="zh-CN" altLang="en-US" sz="1800">
                <a:ea typeface="宋体" panose="02010600030101010101" pitchFamily="2" charset="-122"/>
              </a:endParaRPr>
            </a:p>
          </p:txBody>
        </p:sp>
        <p:sp>
          <p:nvSpPr>
            <p:cNvPr id="52" name="Rectangle 42"/>
            <p:cNvSpPr>
              <a:spLocks noChangeArrowheads="1"/>
            </p:cNvSpPr>
            <p:nvPr/>
          </p:nvSpPr>
          <p:spPr bwMode="auto">
            <a:xfrm>
              <a:off x="3502025" y="53276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香皂</a:t>
              </a:r>
              <a:endParaRPr lang="zh-CN" altLang="en-US" sz="1800">
                <a:ea typeface="宋体" panose="02010600030101010101" pitchFamily="2" charset="-122"/>
              </a:endParaRPr>
            </a:p>
          </p:txBody>
        </p:sp>
        <p:sp>
          <p:nvSpPr>
            <p:cNvPr id="53" name="Rectangle 43"/>
            <p:cNvSpPr>
              <a:spLocks noChangeArrowheads="1"/>
            </p:cNvSpPr>
            <p:nvPr/>
          </p:nvSpPr>
          <p:spPr bwMode="auto">
            <a:xfrm>
              <a:off x="4456113" y="2914650"/>
              <a:ext cx="4587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北京</a:t>
              </a:r>
              <a:endParaRPr lang="zh-CN" altLang="en-US" sz="1800">
                <a:ea typeface="宋体" panose="02010600030101010101" pitchFamily="2" charset="-122"/>
              </a:endParaRPr>
            </a:p>
          </p:txBody>
        </p:sp>
        <p:sp>
          <p:nvSpPr>
            <p:cNvPr id="54" name="Rectangle 44"/>
            <p:cNvSpPr>
              <a:spLocks noChangeArrowheads="1"/>
            </p:cNvSpPr>
            <p:nvPr/>
          </p:nvSpPr>
          <p:spPr bwMode="auto">
            <a:xfrm>
              <a:off x="3695700" y="3516313"/>
              <a:ext cx="458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上海</a:t>
              </a:r>
              <a:endParaRPr lang="zh-CN" altLang="en-US" sz="1800">
                <a:ea typeface="宋体" panose="02010600030101010101" pitchFamily="2" charset="-122"/>
              </a:endParaRPr>
            </a:p>
          </p:txBody>
        </p:sp>
        <p:sp>
          <p:nvSpPr>
            <p:cNvPr id="55" name="Rectangle 45"/>
            <p:cNvSpPr>
              <a:spLocks noChangeArrowheads="1"/>
            </p:cNvSpPr>
            <p:nvPr/>
          </p:nvSpPr>
          <p:spPr bwMode="auto">
            <a:xfrm>
              <a:off x="4075113" y="3213100"/>
              <a:ext cx="4587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1800">
                  <a:solidFill>
                    <a:srgbClr val="000000"/>
                  </a:solidFill>
                  <a:ea typeface="宋体" panose="02010600030101010101" pitchFamily="2" charset="-122"/>
                </a:rPr>
                <a:t>长沙</a:t>
              </a:r>
              <a:endParaRPr lang="zh-CN" altLang="en-US" sz="1800">
                <a:ea typeface="宋体" panose="02010600030101010101" pitchFamily="2" charset="-122"/>
              </a:endParaRPr>
            </a:p>
          </p:txBody>
        </p:sp>
        <p:sp>
          <p:nvSpPr>
            <p:cNvPr id="56" name="Rectangle 46"/>
            <p:cNvSpPr>
              <a:spLocks noChangeArrowheads="1"/>
            </p:cNvSpPr>
            <p:nvPr/>
          </p:nvSpPr>
          <p:spPr bwMode="auto">
            <a:xfrm>
              <a:off x="4203700" y="5780088"/>
              <a:ext cx="2246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en-US" altLang="zh-CN" sz="2000">
                  <a:solidFill>
                    <a:srgbClr val="000000"/>
                  </a:solidFill>
                  <a:ea typeface="宋体" panose="02010600030101010101" pitchFamily="2" charset="-122"/>
                </a:rPr>
                <a:t>1   2   3   4   5   6   7</a:t>
              </a:r>
              <a:endParaRPr lang="en-US" altLang="zh-CN" sz="2000">
                <a:ea typeface="宋体" panose="02010600030101010101" pitchFamily="2" charset="-122"/>
              </a:endParaRPr>
            </a:p>
          </p:txBody>
        </p:sp>
        <p:sp>
          <p:nvSpPr>
            <p:cNvPr id="57" name="Rectangle 47"/>
            <p:cNvSpPr>
              <a:spLocks noChangeArrowheads="1"/>
            </p:cNvSpPr>
            <p:nvPr/>
          </p:nvSpPr>
          <p:spPr bwMode="auto">
            <a:xfrm>
              <a:off x="2633663" y="3094038"/>
              <a:ext cx="760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ea typeface="宋体" panose="02010600030101010101" pitchFamily="2" charset="-122"/>
                </a:rPr>
                <a:t>城市维</a:t>
              </a:r>
              <a:endParaRPr lang="zh-CN" altLang="en-US" sz="2000">
                <a:ea typeface="宋体" panose="02010600030101010101" pitchFamily="2" charset="-122"/>
              </a:endParaRPr>
            </a:p>
          </p:txBody>
        </p:sp>
        <p:sp>
          <p:nvSpPr>
            <p:cNvPr id="58" name="Rectangle 48"/>
            <p:cNvSpPr>
              <a:spLocks noChangeArrowheads="1"/>
            </p:cNvSpPr>
            <p:nvPr/>
          </p:nvSpPr>
          <p:spPr bwMode="auto">
            <a:xfrm>
              <a:off x="4767263" y="6249988"/>
              <a:ext cx="7604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hangingPunct="1">
                <a:lnSpc>
                  <a:spcPct val="100000"/>
                </a:lnSpc>
                <a:spcBef>
                  <a:spcPct val="0"/>
                </a:spcBef>
                <a:spcAft>
                  <a:spcPct val="0"/>
                </a:spcAft>
                <a:buFontTx/>
                <a:buNone/>
              </a:pPr>
              <a:r>
                <a:rPr lang="zh-CN" altLang="en-US" sz="2000">
                  <a:solidFill>
                    <a:srgbClr val="000000"/>
                  </a:solidFill>
                  <a:ea typeface="宋体" panose="02010600030101010101" pitchFamily="2" charset="-122"/>
                </a:rPr>
                <a:t>日期维</a:t>
              </a:r>
              <a:endParaRPr lang="zh-CN" altLang="en-US" sz="2000">
                <a:ea typeface="宋体" panose="02010600030101010101" pitchFamily="2" charset="-122"/>
              </a:endParaRPr>
            </a:p>
          </p:txBody>
        </p:sp>
      </p:gr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67" name="Rectangle 2"/>
          <p:cNvSpPr txBox="1">
            <a:spLocks noChangeArrowheads="1"/>
          </p:cNvSpPr>
          <p:nvPr/>
        </p:nvSpPr>
        <p:spPr bwMode="auto">
          <a:xfrm>
            <a:off x="530118" y="1135351"/>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j-cs"/>
              </a:rPr>
              <a:t>2</a:t>
            </a:r>
            <a:r>
              <a:rPr kumimoji="0" lang="zh-CN" altLang="en-GB" sz="320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j-cs"/>
              </a:rPr>
              <a:t>.一致</a:t>
            </a:r>
            <a:r>
              <a:rPr kumimoji="0" lang="zh-CN" altLang="en-US" sz="320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j-cs"/>
              </a:rPr>
              <a:t>稳定的报表性能</a:t>
            </a:r>
            <a:r>
              <a:rPr kumimoji="0" lang="zh-CN" altLang="en-US" sz="320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j-cs"/>
              </a:rPr>
              <a:t> </a:t>
            </a:r>
          </a:p>
        </p:txBody>
      </p:sp>
      <p:sp>
        <p:nvSpPr>
          <p:cNvPr id="68" name="Rectangle 3"/>
          <p:cNvSpPr txBox="1">
            <a:spLocks noChangeArrowheads="1"/>
          </p:cNvSpPr>
          <p:nvPr/>
        </p:nvSpPr>
        <p:spPr bwMode="auto">
          <a:xfrm>
            <a:off x="906752" y="2537835"/>
            <a:ext cx="9909030" cy="262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GB"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a:t>
            </a:r>
            <a:r>
              <a:rPr kumimoji="0" lang="zh-CN" altLang="en-US"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报表操作不应随维数增加而削弱，即当数据维数和数据的综合层次增加时，提供的报表能力和响应速度不应该有明显的降低。</a:t>
            </a:r>
            <a:r>
              <a:rPr kumimoji="0" lang="zh-CN" altLang="en-US" sz="280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65" name="Rectangle 2"/>
          <p:cNvSpPr txBox="1">
            <a:spLocks noChangeArrowheads="1"/>
          </p:cNvSpPr>
          <p:nvPr/>
        </p:nvSpPr>
        <p:spPr bwMode="auto">
          <a:xfrm>
            <a:off x="405032" y="1175296"/>
            <a:ext cx="869266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j-cs"/>
              </a:rPr>
              <a:t>3</a:t>
            </a:r>
            <a:r>
              <a:rPr kumimoji="0" lang="zh-CN" altLang="en-US" sz="32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j-cs"/>
              </a:rPr>
              <a:t>．客户</a:t>
            </a:r>
            <a:r>
              <a:rPr kumimoji="0" lang="en-US" altLang="zh-CN"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a:t>
            </a:r>
            <a:r>
              <a:rPr kumimoji="0" lang="zh-CN" altLang="en-US" sz="32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j-cs"/>
              </a:rPr>
              <a:t>服务器体系结构</a:t>
            </a:r>
            <a:r>
              <a:rPr kumimoji="0" lang="zh-CN" altLang="en-US" sz="32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 </a:t>
            </a:r>
          </a:p>
        </p:txBody>
      </p:sp>
      <p:sp>
        <p:nvSpPr>
          <p:cNvPr id="66" name="Rectangle 3"/>
          <p:cNvSpPr txBox="1">
            <a:spLocks noChangeArrowheads="1"/>
          </p:cNvSpPr>
          <p:nvPr/>
        </p:nvSpPr>
        <p:spPr bwMode="auto">
          <a:xfrm>
            <a:off x="1276570" y="2268249"/>
            <a:ext cx="898503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OLAP</a:t>
            </a: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是建立在</a:t>
            </a:r>
            <a:r>
              <a:rPr kumimoji="0" lang="en-US" altLang="zh-CN"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C</a:t>
            </a:r>
            <a:r>
              <a:rPr kumimoji="0" lang="en-US" altLang="zh-CN"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/S</a:t>
            </a: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体系结构上的。</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多维数据库服务器能够被不同的应用和工具所访问。</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客户端负责应用逻辑及用户界面。</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7" name="Rectangle 2"/>
          <p:cNvSpPr txBox="1">
            <a:spLocks noChangeArrowheads="1"/>
          </p:cNvSpPr>
          <p:nvPr/>
        </p:nvSpPr>
        <p:spPr bwMode="auto">
          <a:xfrm>
            <a:off x="588963" y="1526598"/>
            <a:ext cx="1009751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n-cs"/>
              </a:rPr>
              <a:t> </a:t>
            </a:r>
            <a:r>
              <a:rPr kumimoji="0" lang="en-US" altLang="zh-CN" sz="2800"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n-cs"/>
              </a:rPr>
              <a:t>4</a:t>
            </a:r>
            <a:r>
              <a:rPr kumimoji="0" lang="zh-CN" altLang="en-US" sz="2800" i="0" u="none" strike="noStrike" kern="0" cap="none" spc="0" normalizeH="0" baseline="0" noProof="0" dirty="0">
                <a:ln>
                  <a:noFill/>
                </a:ln>
                <a:solidFill>
                  <a:srgbClr val="99CC00"/>
                </a:solidFill>
                <a:effectLst/>
                <a:uLnTx/>
                <a:uFillTx/>
                <a:latin typeface="宋体" panose="02010600030101010101" pitchFamily="2" charset="-122"/>
                <a:ea typeface="微软雅黑" panose="020B0503020204020204" pitchFamily="34" charset="-122"/>
                <a:cs typeface="+mn-cs"/>
              </a:rPr>
              <a:t>．多用户支持能力</a:t>
            </a:r>
            <a:r>
              <a:rPr kumimoji="0" lang="zh-CN" altLang="en-US" sz="2800"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n-cs"/>
              </a:rPr>
              <a:t> </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当多个用户要在同一分析模式上并行工作，</a:t>
            </a:r>
            <a:r>
              <a:rPr kumimoji="0" lang="en-US" altLang="zh-CN"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OLAP</a:t>
            </a: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工具应能够提供并发访问等功能。</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n-cs"/>
              </a:rPr>
              <a:t> </a:t>
            </a:r>
            <a:r>
              <a:rPr kumimoji="0" lang="en-US" altLang="zh-CN" sz="2800"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n-cs"/>
              </a:rPr>
              <a:t>5</a:t>
            </a:r>
            <a:r>
              <a:rPr kumimoji="0" lang="zh-CN" altLang="en-US" sz="2800" i="0" u="none" strike="noStrike" kern="0" cap="none" spc="0" normalizeH="0" baseline="0" noProof="0" dirty="0">
                <a:ln>
                  <a:noFill/>
                </a:ln>
                <a:solidFill>
                  <a:srgbClr val="99CC00"/>
                </a:solidFill>
                <a:effectLst/>
                <a:uLnTx/>
                <a:uFillTx/>
                <a:latin typeface="宋体" panose="02010600030101010101" pitchFamily="2" charset="-122"/>
                <a:ea typeface="微软雅黑" panose="020B0503020204020204" pitchFamily="34" charset="-122"/>
                <a:cs typeface="+mn-cs"/>
              </a:rPr>
              <a:t>．灵活的报表生成</a:t>
            </a:r>
            <a:r>
              <a:rPr kumimoji="0" lang="zh-CN" altLang="en-US" sz="2800" i="0" u="none" strike="noStrike" kern="0" cap="none" spc="0" normalizeH="0" baseline="0" noProof="0" dirty="0">
                <a:ln>
                  <a:noFill/>
                </a:ln>
                <a:solidFill>
                  <a:srgbClr val="99CC00"/>
                </a:solidFill>
                <a:effectLst/>
                <a:uLnTx/>
                <a:uFillTx/>
                <a:latin typeface="Arial" panose="020B0604020202020204"/>
                <a:ea typeface="微软雅黑" panose="020B0503020204020204" pitchFamily="34" charset="-122"/>
                <a:cs typeface="+mn-cs"/>
              </a:rPr>
              <a:t> </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80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rPr>
              <a:t>     报表必须</a:t>
            </a:r>
            <a:r>
              <a:rPr kumimoji="0" lang="zh-CN" altLang="en-US" sz="280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rPr>
              <a:t>充分反映数据分析模型的多维特征，并可按用户需要的方式来显示它。</a:t>
            </a: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115000"/>
              </a:lnSpc>
              <a:spcBef>
                <a:spcPct val="20000"/>
              </a:spcBef>
              <a:spcAft>
                <a:spcPct val="20000"/>
              </a:spcAft>
              <a:buClrTx/>
              <a:buSzTx/>
              <a:buFontTx/>
              <a:buChar char="•"/>
              <a:defRPr/>
            </a:pPr>
            <a:endParaRPr kumimoji="0" lang="zh-CN" altLang="en-US" sz="280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8" name="矩形 1"/>
          <p:cNvSpPr>
            <a:spLocks noChangeArrowheads="1"/>
          </p:cNvSpPr>
          <p:nvPr/>
        </p:nvSpPr>
        <p:spPr bwMode="auto">
          <a:xfrm>
            <a:off x="405032" y="1337676"/>
            <a:ext cx="111760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r>
              <a:rPr lang="en-US" altLang="zh-CN" dirty="0">
                <a:solidFill>
                  <a:srgbClr val="000000"/>
                </a:solidFill>
                <a:ea typeface="宋体" panose="02010600030101010101" pitchFamily="2" charset="-122"/>
              </a:rPr>
              <a:t>OLAP</a:t>
            </a:r>
            <a:r>
              <a:rPr lang="zh-CN" altLang="en-US" dirty="0">
                <a:solidFill>
                  <a:srgbClr val="000000"/>
                </a:solidFill>
                <a:ea typeface="宋体" panose="02010600030101010101" pitchFamily="2" charset="-122"/>
              </a:rPr>
              <a:t>的基本操作</a:t>
            </a:r>
            <a:endParaRPr lang="en-US" altLang="zh-CN" dirty="0">
              <a:solidFill>
                <a:srgbClr val="000000"/>
              </a:solidFill>
              <a:ea typeface="宋体" panose="02010600030101010101" pitchFamily="2" charset="-122"/>
            </a:endParaRPr>
          </a:p>
          <a:p>
            <a:pPr marL="800100" lvl="1" indent="-342900" eaLnBrk="1" fontAlgn="base" hangingPunct="1">
              <a:lnSpc>
                <a:spcPct val="150000"/>
              </a:lnSpc>
              <a:spcBef>
                <a:spcPct val="0"/>
              </a:spcBef>
              <a:spcAft>
                <a:spcPct val="0"/>
              </a:spcAft>
              <a:buFont typeface="Wingdings" panose="05000000000000000000" pitchFamily="2" charset="2"/>
              <a:buChar char="Ø"/>
            </a:pPr>
            <a:r>
              <a:rPr lang="zh-CN" altLang="en-US" sz="2400" b="1" dirty="0">
                <a:solidFill>
                  <a:srgbClr val="333399"/>
                </a:solidFill>
                <a:ea typeface="黑体" panose="02010609060101010101" pitchFamily="49" charset="-122"/>
              </a:rPr>
              <a:t>数据切片</a:t>
            </a:r>
            <a:r>
              <a:rPr lang="zh-CN" altLang="en-US" sz="2400" b="1" dirty="0">
                <a:solidFill>
                  <a:srgbClr val="333399"/>
                </a:solidFill>
                <a:ea typeface="宋体" panose="02010600030101010101" pitchFamily="2" charset="-122"/>
              </a:rPr>
              <a:t>：</a:t>
            </a:r>
            <a:r>
              <a:rPr lang="zh-CN" altLang="en-US" sz="2400" dirty="0">
                <a:solidFill>
                  <a:srgbClr val="000000"/>
                </a:solidFill>
                <a:ea typeface="宋体" panose="02010600030101010101" pitchFamily="2" charset="-122"/>
              </a:rPr>
              <a:t>多维数据是由多个维度组成的，如果在某个维度上选定一个取值，则多维数据从</a:t>
            </a:r>
            <a:r>
              <a:rPr lang="en-US" altLang="zh-CN" sz="2400" dirty="0">
                <a:solidFill>
                  <a:srgbClr val="000000"/>
                </a:solidFill>
                <a:ea typeface="宋体" panose="02010600030101010101" pitchFamily="2" charset="-122"/>
              </a:rPr>
              <a:t>n</a:t>
            </a:r>
            <a:r>
              <a:rPr lang="zh-CN" altLang="en-US" sz="2400" dirty="0">
                <a:solidFill>
                  <a:srgbClr val="000000"/>
                </a:solidFill>
                <a:ea typeface="宋体" panose="02010600030101010101" pitchFamily="2" charset="-122"/>
              </a:rPr>
              <a:t>维下降成</a:t>
            </a:r>
            <a:r>
              <a:rPr lang="en-US" altLang="zh-CN" sz="2400" dirty="0">
                <a:solidFill>
                  <a:srgbClr val="000000"/>
                </a:solidFill>
                <a:ea typeface="宋体" panose="02010600030101010101" pitchFamily="2" charset="-122"/>
              </a:rPr>
              <a:t>n-1</a:t>
            </a:r>
            <a:r>
              <a:rPr lang="zh-CN" altLang="en-US" sz="2400" dirty="0">
                <a:solidFill>
                  <a:srgbClr val="000000"/>
                </a:solidFill>
                <a:ea typeface="宋体" panose="02010600030101010101" pitchFamily="2" charset="-122"/>
              </a:rPr>
              <a:t>维</a:t>
            </a:r>
          </a:p>
          <a:p>
            <a:pPr marL="800100" lvl="1" indent="-342900" eaLnBrk="1" fontAlgn="base" hangingPunct="1">
              <a:lnSpc>
                <a:spcPct val="150000"/>
              </a:lnSpc>
              <a:spcBef>
                <a:spcPct val="0"/>
              </a:spcBef>
              <a:spcAft>
                <a:spcPct val="0"/>
              </a:spcAft>
              <a:buFont typeface="Wingdings" panose="05000000000000000000" pitchFamily="2" charset="2"/>
              <a:buChar char="Ø"/>
            </a:pPr>
            <a:r>
              <a:rPr lang="zh-CN" altLang="en-US" sz="2400" b="1" dirty="0">
                <a:solidFill>
                  <a:srgbClr val="333399"/>
                </a:solidFill>
                <a:ea typeface="黑体" panose="02010609060101010101" pitchFamily="49" charset="-122"/>
              </a:rPr>
              <a:t>数据切块</a:t>
            </a:r>
            <a:r>
              <a:rPr lang="zh-CN" altLang="en-US" sz="2400" b="1" dirty="0">
                <a:solidFill>
                  <a:srgbClr val="333399"/>
                </a:solidFill>
                <a:ea typeface="宋体" panose="02010600030101010101" pitchFamily="2" charset="-122"/>
              </a:rPr>
              <a:t>：</a:t>
            </a:r>
            <a:r>
              <a:rPr lang="zh-CN" altLang="en-US" sz="2400" dirty="0">
                <a:solidFill>
                  <a:srgbClr val="000000"/>
                </a:solidFill>
                <a:ea typeface="宋体" panose="02010600030101010101" pitchFamily="2" charset="-122"/>
              </a:rPr>
              <a:t>将完整的数据立方体切取一部分数据而得到的新的数据立方体。</a:t>
            </a:r>
          </a:p>
          <a:p>
            <a:pPr marL="800100" lvl="1" indent="-342900" eaLnBrk="1" fontAlgn="base" hangingPunct="1">
              <a:lnSpc>
                <a:spcPct val="150000"/>
              </a:lnSpc>
              <a:spcBef>
                <a:spcPct val="0"/>
              </a:spcBef>
              <a:spcAft>
                <a:spcPct val="0"/>
              </a:spcAft>
              <a:buFont typeface="Wingdings" panose="05000000000000000000" pitchFamily="2" charset="2"/>
              <a:buChar char="Ø"/>
            </a:pPr>
            <a:r>
              <a:rPr lang="zh-CN" altLang="en-US" sz="2400" b="1" dirty="0">
                <a:solidFill>
                  <a:srgbClr val="333399"/>
                </a:solidFill>
                <a:ea typeface="黑体" panose="02010609060101010101" pitchFamily="49" charset="-122"/>
              </a:rPr>
              <a:t>数据钻取</a:t>
            </a:r>
            <a:r>
              <a:rPr lang="en-US" altLang="zh-CN" sz="2400" b="1" dirty="0">
                <a:solidFill>
                  <a:srgbClr val="333399"/>
                </a:solidFill>
                <a:ea typeface="宋体" panose="02010600030101010101" pitchFamily="2" charset="-122"/>
              </a:rPr>
              <a:t>(</a:t>
            </a:r>
            <a:r>
              <a:rPr lang="zh-CN" altLang="en-US" sz="2400" b="1" dirty="0">
                <a:solidFill>
                  <a:srgbClr val="333399"/>
                </a:solidFill>
                <a:ea typeface="黑体" panose="02010609060101010101" pitchFamily="49" charset="-122"/>
              </a:rPr>
              <a:t>下钻</a:t>
            </a:r>
            <a:r>
              <a:rPr lang="en-US" altLang="zh-CN" sz="2400" b="1" dirty="0">
                <a:solidFill>
                  <a:srgbClr val="333399"/>
                </a:solidFill>
                <a:ea typeface="宋体" panose="02010600030101010101" pitchFamily="2" charset="-122"/>
              </a:rPr>
              <a:t>)</a:t>
            </a:r>
            <a:r>
              <a:rPr lang="zh-CN" altLang="en-US" sz="2400" b="1" dirty="0">
                <a:solidFill>
                  <a:srgbClr val="333399"/>
                </a:solidFill>
                <a:ea typeface="宋体" panose="02010600030101010101" pitchFamily="2" charset="-122"/>
              </a:rPr>
              <a:t>：</a:t>
            </a:r>
            <a:r>
              <a:rPr lang="zh-CN" altLang="en-US" sz="2400" dirty="0">
                <a:solidFill>
                  <a:srgbClr val="000000"/>
                </a:solidFill>
                <a:ea typeface="宋体" panose="02010600030101010101" pitchFamily="2" charset="-122"/>
              </a:rPr>
              <a:t>从较高的维度层次下降到较低的维度层次上来观察多维数据</a:t>
            </a:r>
          </a:p>
          <a:p>
            <a:pPr marL="800100" lvl="1" indent="-342900" eaLnBrk="1" fontAlgn="base" hangingPunct="1">
              <a:lnSpc>
                <a:spcPct val="150000"/>
              </a:lnSpc>
              <a:spcBef>
                <a:spcPct val="0"/>
              </a:spcBef>
              <a:spcAft>
                <a:spcPct val="0"/>
              </a:spcAft>
              <a:buFont typeface="Wingdings" panose="05000000000000000000" pitchFamily="2" charset="2"/>
              <a:buChar char="Ø"/>
            </a:pPr>
            <a:r>
              <a:rPr lang="zh-CN" altLang="en-US" sz="2400" b="1" dirty="0">
                <a:solidFill>
                  <a:srgbClr val="333399"/>
                </a:solidFill>
                <a:ea typeface="黑体" panose="02010609060101010101" pitchFamily="49" charset="-122"/>
              </a:rPr>
              <a:t>数据聚合</a:t>
            </a:r>
            <a:r>
              <a:rPr lang="en-US" altLang="zh-CN" sz="2400" b="1" dirty="0">
                <a:solidFill>
                  <a:srgbClr val="333399"/>
                </a:solidFill>
                <a:ea typeface="宋体" panose="02010600030101010101" pitchFamily="2" charset="-122"/>
              </a:rPr>
              <a:t>(</a:t>
            </a:r>
            <a:r>
              <a:rPr lang="zh-CN" altLang="en-US" sz="2400" b="1" dirty="0">
                <a:solidFill>
                  <a:srgbClr val="333399"/>
                </a:solidFill>
                <a:ea typeface="黑体" panose="02010609060101010101" pitchFamily="49" charset="-122"/>
              </a:rPr>
              <a:t>上卷</a:t>
            </a:r>
            <a:r>
              <a:rPr lang="en-US" altLang="zh-CN" sz="2400" b="1" dirty="0">
                <a:solidFill>
                  <a:srgbClr val="333399"/>
                </a:solidFill>
                <a:ea typeface="宋体" panose="02010600030101010101" pitchFamily="2" charset="-122"/>
              </a:rPr>
              <a:t>)</a:t>
            </a:r>
            <a:r>
              <a:rPr lang="zh-CN" altLang="en-US" sz="2400" b="1" dirty="0">
                <a:solidFill>
                  <a:srgbClr val="333399"/>
                </a:solidFill>
                <a:ea typeface="宋体" panose="02010600030101010101" pitchFamily="2" charset="-122"/>
              </a:rPr>
              <a:t>：</a:t>
            </a:r>
            <a:r>
              <a:rPr lang="zh-CN" altLang="en-US" sz="2400" dirty="0">
                <a:solidFill>
                  <a:srgbClr val="000000"/>
                </a:solidFill>
                <a:ea typeface="宋体" panose="02010600030101010101" pitchFamily="2" charset="-122"/>
              </a:rPr>
              <a:t>对数据进行高层次综合的操作</a:t>
            </a:r>
          </a:p>
          <a:p>
            <a:pPr marL="800100" lvl="1" indent="-342900" eaLnBrk="1" fontAlgn="base" hangingPunct="1">
              <a:lnSpc>
                <a:spcPct val="150000"/>
              </a:lnSpc>
              <a:spcBef>
                <a:spcPct val="0"/>
              </a:spcBef>
              <a:spcAft>
                <a:spcPct val="0"/>
              </a:spcAft>
              <a:buFont typeface="Wingdings" panose="05000000000000000000" pitchFamily="2" charset="2"/>
              <a:buChar char="Ø"/>
            </a:pPr>
            <a:r>
              <a:rPr lang="zh-CN" altLang="en-US" sz="2400" b="1" dirty="0">
                <a:solidFill>
                  <a:srgbClr val="333399"/>
                </a:solidFill>
                <a:ea typeface="黑体" panose="02010609060101010101" pitchFamily="49" charset="-122"/>
              </a:rPr>
              <a:t>数据旋转</a:t>
            </a:r>
            <a:r>
              <a:rPr lang="zh-CN" altLang="en-US" sz="2400" b="1" dirty="0">
                <a:solidFill>
                  <a:srgbClr val="333399"/>
                </a:solidFill>
                <a:ea typeface="宋体" panose="02010600030101010101" pitchFamily="2" charset="-122"/>
              </a:rPr>
              <a:t>：</a:t>
            </a:r>
            <a:r>
              <a:rPr lang="zh-CN" altLang="en-US" sz="2400" dirty="0">
                <a:solidFill>
                  <a:srgbClr val="000000"/>
                </a:solidFill>
                <a:ea typeface="宋体" panose="02010600030101010101" pitchFamily="2" charset="-122"/>
              </a:rPr>
              <a:t>改变维度的位置关系，使最终用户可从其他视角来观察多维数据。</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2729346" y="5800436"/>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7" name="Text Box 2"/>
          <p:cNvSpPr txBox="1">
            <a:spLocks noChangeArrowheads="1"/>
          </p:cNvSpPr>
          <p:nvPr/>
        </p:nvSpPr>
        <p:spPr bwMode="auto">
          <a:xfrm>
            <a:off x="2492375" y="1503045"/>
            <a:ext cx="80175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fontAlgn="base" hangingPunct="1">
              <a:lnSpc>
                <a:spcPct val="100000"/>
              </a:lnSpc>
              <a:spcBef>
                <a:spcPct val="0"/>
              </a:spcBef>
              <a:spcAft>
                <a:spcPct val="0"/>
              </a:spcAft>
              <a:buFontTx/>
              <a:buNone/>
            </a:pPr>
            <a:r>
              <a:rPr lang="zh-CN" altLang="en-US" sz="2800" b="1">
                <a:solidFill>
                  <a:srgbClr val="000000"/>
                </a:solidFill>
                <a:latin typeface="宋体" panose="02010600030101010101" pitchFamily="2" charset="-122"/>
                <a:ea typeface="宋体" panose="02010600030101010101" pitchFamily="2" charset="-122"/>
              </a:rPr>
              <a:t>例如，以</a:t>
            </a:r>
            <a:r>
              <a:rPr lang="zh-CN" altLang="en-US"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产品、城市、时间</a:t>
            </a:r>
            <a:r>
              <a:rPr lang="zh-CN" altLang="en-US"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三维数据，如图</a:t>
            </a:r>
          </a:p>
        </p:txBody>
      </p:sp>
      <p:graphicFrame>
        <p:nvGraphicFramePr>
          <p:cNvPr id="9" name="Object 2"/>
          <p:cNvGraphicFramePr>
            <a:graphicFrameLocks noChangeAspect="1"/>
          </p:cNvGraphicFramePr>
          <p:nvPr/>
        </p:nvGraphicFramePr>
        <p:xfrm>
          <a:off x="2923886" y="2150630"/>
          <a:ext cx="5867400" cy="3562350"/>
        </p:xfrm>
        <a:graphic>
          <a:graphicData uri="http://schemas.openxmlformats.org/presentationml/2006/ole">
            <mc:AlternateContent xmlns:mc="http://schemas.openxmlformats.org/markup-compatibility/2006">
              <mc:Choice xmlns:v="urn:schemas-microsoft-com:vml" Requires="v">
                <p:oleObj spid="_x0000_s15375" name="文档" r:id="rId4" imgW="3266440" imgH="1985010" progId="Word.Document.8">
                  <p:embed/>
                </p:oleObj>
              </mc:Choice>
              <mc:Fallback>
                <p:oleObj name="文档" r:id="rId4" imgW="3266440" imgH="198501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3886" y="2150630"/>
                        <a:ext cx="5867400" cy="3562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3726873" y="5694449"/>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grpSp>
        <p:nvGrpSpPr>
          <p:cNvPr id="165" name="组合 198"/>
          <p:cNvGrpSpPr/>
          <p:nvPr/>
        </p:nvGrpSpPr>
        <p:grpSpPr bwMode="auto">
          <a:xfrm>
            <a:off x="6785373" y="2592154"/>
            <a:ext cx="2447925" cy="1874838"/>
            <a:chOff x="4644008" y="1988840"/>
            <a:chExt cx="2448272" cy="1874609"/>
          </a:xfrm>
        </p:grpSpPr>
        <p:sp>
          <p:nvSpPr>
            <p:cNvPr id="166" name="立方体 165"/>
            <p:cNvSpPr/>
            <p:nvPr/>
          </p:nvSpPr>
          <p:spPr bwMode="auto">
            <a:xfrm>
              <a:off x="4644008" y="1988840"/>
              <a:ext cx="2448272" cy="1874609"/>
            </a:xfrm>
            <a:prstGeom prst="cube">
              <a:avLst>
                <a:gd name="adj" fmla="val 30109"/>
              </a:avLst>
            </a:prstGeom>
            <a:solidFill>
              <a:srgbClr val="B7E0F4">
                <a:alpha val="50196"/>
              </a:srgbClr>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67" name="直接连接符 191"/>
            <p:cNvCxnSpPr>
              <a:cxnSpLocks noChangeShapeType="1"/>
            </p:cNvCxnSpPr>
            <p:nvPr/>
          </p:nvCxnSpPr>
          <p:spPr bwMode="auto">
            <a:xfrm rot="5400000">
              <a:off x="4572794" y="2636912"/>
              <a:ext cx="1295350" cy="794"/>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68" name="直接连接符 193"/>
            <p:cNvCxnSpPr>
              <a:cxnSpLocks noChangeShapeType="1"/>
            </p:cNvCxnSpPr>
            <p:nvPr/>
          </p:nvCxnSpPr>
          <p:spPr bwMode="auto">
            <a:xfrm rot="5400000" flipH="1" flipV="1">
              <a:off x="4652952" y="3284984"/>
              <a:ext cx="576064" cy="576064"/>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69" name="直接连接符 197"/>
            <p:cNvCxnSpPr>
              <a:cxnSpLocks noChangeShapeType="1"/>
            </p:cNvCxnSpPr>
            <p:nvPr/>
          </p:nvCxnSpPr>
          <p:spPr bwMode="auto">
            <a:xfrm>
              <a:off x="5220072" y="3284984"/>
              <a:ext cx="1872208"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grpSp>
      <p:grpSp>
        <p:nvGrpSpPr>
          <p:cNvPr id="170" name="组合 199"/>
          <p:cNvGrpSpPr/>
          <p:nvPr/>
        </p:nvGrpSpPr>
        <p:grpSpPr bwMode="auto">
          <a:xfrm>
            <a:off x="6887671" y="4680633"/>
            <a:ext cx="2447925" cy="1874837"/>
            <a:chOff x="4644008" y="1988840"/>
            <a:chExt cx="2448272" cy="1874609"/>
          </a:xfrm>
        </p:grpSpPr>
        <p:sp>
          <p:nvSpPr>
            <p:cNvPr id="171" name="立方体 170"/>
            <p:cNvSpPr/>
            <p:nvPr/>
          </p:nvSpPr>
          <p:spPr bwMode="auto">
            <a:xfrm>
              <a:off x="4644008" y="1988840"/>
              <a:ext cx="2448272" cy="1874609"/>
            </a:xfrm>
            <a:prstGeom prst="cube">
              <a:avLst>
                <a:gd name="adj" fmla="val 30109"/>
              </a:avLst>
            </a:prstGeom>
            <a:solidFill>
              <a:srgbClr val="B7E0F4">
                <a:alpha val="50196"/>
              </a:srgbClr>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72" name="直接连接符 201"/>
            <p:cNvCxnSpPr>
              <a:cxnSpLocks noChangeShapeType="1"/>
            </p:cNvCxnSpPr>
            <p:nvPr/>
          </p:nvCxnSpPr>
          <p:spPr bwMode="auto">
            <a:xfrm rot="5400000">
              <a:off x="4572794" y="2636912"/>
              <a:ext cx="1295350" cy="794"/>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73" name="直接连接符 202"/>
            <p:cNvCxnSpPr>
              <a:cxnSpLocks noChangeShapeType="1"/>
            </p:cNvCxnSpPr>
            <p:nvPr/>
          </p:nvCxnSpPr>
          <p:spPr bwMode="auto">
            <a:xfrm rot="5400000" flipH="1" flipV="1">
              <a:off x="4652952" y="3284984"/>
              <a:ext cx="576064" cy="576064"/>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74" name="直接连接符 203"/>
            <p:cNvCxnSpPr>
              <a:cxnSpLocks noChangeShapeType="1"/>
            </p:cNvCxnSpPr>
            <p:nvPr/>
          </p:nvCxnSpPr>
          <p:spPr bwMode="auto">
            <a:xfrm>
              <a:off x="5220072" y="3284984"/>
              <a:ext cx="1872208"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grpSp>
      <p:sp>
        <p:nvSpPr>
          <p:cNvPr id="177" name="内容占位符 10"/>
          <p:cNvSpPr txBox="1"/>
          <p:nvPr/>
        </p:nvSpPr>
        <p:spPr bwMode="auto">
          <a:xfrm>
            <a:off x="3045" y="1101416"/>
            <a:ext cx="12274406"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切片</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在给定的数据立方体上的一个维进行选择操作</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得到一个子立方体。</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例如</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对关于销售的数据立方体</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通过 </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切片</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分别从产品和城市等不同的角度观察销售情况：</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p:txBody>
      </p:sp>
      <p:grpSp>
        <p:nvGrpSpPr>
          <p:cNvPr id="178" name="组合 135"/>
          <p:cNvGrpSpPr/>
          <p:nvPr/>
        </p:nvGrpSpPr>
        <p:grpSpPr bwMode="auto">
          <a:xfrm>
            <a:off x="1673199" y="2689720"/>
            <a:ext cx="4348163" cy="3640138"/>
            <a:chOff x="831065" y="2437060"/>
            <a:chExt cx="4347832" cy="3640470"/>
          </a:xfrm>
        </p:grpSpPr>
        <p:grpSp>
          <p:nvGrpSpPr>
            <p:cNvPr id="179" name="Group 2"/>
            <p:cNvGrpSpPr/>
            <p:nvPr/>
          </p:nvGrpSpPr>
          <p:grpSpPr bwMode="auto">
            <a:xfrm>
              <a:off x="1654548" y="2867744"/>
              <a:ext cx="1143000" cy="2667000"/>
              <a:chOff x="2784" y="1392"/>
              <a:chExt cx="720" cy="1680"/>
            </a:xfrm>
          </p:grpSpPr>
          <p:grpSp>
            <p:nvGrpSpPr>
              <p:cNvPr id="284" name="Group 3"/>
              <p:cNvGrpSpPr/>
              <p:nvPr/>
            </p:nvGrpSpPr>
            <p:grpSpPr bwMode="auto">
              <a:xfrm>
                <a:off x="2976" y="1392"/>
                <a:ext cx="528" cy="1488"/>
                <a:chOff x="3888" y="1632"/>
                <a:chExt cx="528" cy="1488"/>
              </a:xfrm>
            </p:grpSpPr>
            <p:grpSp>
              <p:nvGrpSpPr>
                <p:cNvPr id="299" name="Group 4"/>
                <p:cNvGrpSpPr/>
                <p:nvPr/>
              </p:nvGrpSpPr>
              <p:grpSpPr bwMode="auto">
                <a:xfrm>
                  <a:off x="3888" y="2304"/>
                  <a:ext cx="528" cy="816"/>
                  <a:chOff x="2784" y="2256"/>
                  <a:chExt cx="528" cy="816"/>
                </a:xfrm>
              </p:grpSpPr>
              <p:sp>
                <p:nvSpPr>
                  <p:cNvPr id="303" name="AutoShape 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4" name="AutoShape 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00" name="Group 7"/>
                <p:cNvGrpSpPr/>
                <p:nvPr/>
              </p:nvGrpSpPr>
              <p:grpSpPr bwMode="auto">
                <a:xfrm>
                  <a:off x="3888" y="1632"/>
                  <a:ext cx="528" cy="816"/>
                  <a:chOff x="2784" y="2256"/>
                  <a:chExt cx="528" cy="816"/>
                </a:xfrm>
              </p:grpSpPr>
              <p:sp>
                <p:nvSpPr>
                  <p:cNvPr id="301" name="AutoShape 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2" name="AutoShape 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85" name="Group 10"/>
              <p:cNvGrpSpPr/>
              <p:nvPr/>
            </p:nvGrpSpPr>
            <p:grpSpPr bwMode="auto">
              <a:xfrm>
                <a:off x="2880" y="1488"/>
                <a:ext cx="528" cy="1488"/>
                <a:chOff x="3888" y="1632"/>
                <a:chExt cx="528" cy="1488"/>
              </a:xfrm>
            </p:grpSpPr>
            <p:grpSp>
              <p:nvGrpSpPr>
                <p:cNvPr id="293" name="Group 11"/>
                <p:cNvGrpSpPr/>
                <p:nvPr/>
              </p:nvGrpSpPr>
              <p:grpSpPr bwMode="auto">
                <a:xfrm>
                  <a:off x="3888" y="2304"/>
                  <a:ext cx="528" cy="816"/>
                  <a:chOff x="2784" y="2256"/>
                  <a:chExt cx="528" cy="816"/>
                </a:xfrm>
              </p:grpSpPr>
              <p:sp>
                <p:nvSpPr>
                  <p:cNvPr id="297" name="AutoShape 1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8" name="AutoShape 1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94" name="Group 14"/>
                <p:cNvGrpSpPr/>
                <p:nvPr/>
              </p:nvGrpSpPr>
              <p:grpSpPr bwMode="auto">
                <a:xfrm>
                  <a:off x="3888" y="1632"/>
                  <a:ext cx="528" cy="816"/>
                  <a:chOff x="2784" y="2256"/>
                  <a:chExt cx="528" cy="816"/>
                </a:xfrm>
              </p:grpSpPr>
              <p:sp>
                <p:nvSpPr>
                  <p:cNvPr id="295" name="AutoShape 1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6" name="AutoShape 1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86" name="Group 17"/>
              <p:cNvGrpSpPr/>
              <p:nvPr/>
            </p:nvGrpSpPr>
            <p:grpSpPr bwMode="auto">
              <a:xfrm>
                <a:off x="2784" y="1584"/>
                <a:ext cx="528" cy="1488"/>
                <a:chOff x="3888" y="1632"/>
                <a:chExt cx="528" cy="1488"/>
              </a:xfrm>
            </p:grpSpPr>
            <p:grpSp>
              <p:nvGrpSpPr>
                <p:cNvPr id="287" name="Group 18"/>
                <p:cNvGrpSpPr/>
                <p:nvPr/>
              </p:nvGrpSpPr>
              <p:grpSpPr bwMode="auto">
                <a:xfrm>
                  <a:off x="3888" y="2304"/>
                  <a:ext cx="528" cy="816"/>
                  <a:chOff x="2784" y="2256"/>
                  <a:chExt cx="528" cy="816"/>
                </a:xfrm>
              </p:grpSpPr>
              <p:sp>
                <p:nvSpPr>
                  <p:cNvPr id="291" name="AutoShape 1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2" name="AutoShape 2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8" name="Group 21"/>
                <p:cNvGrpSpPr/>
                <p:nvPr/>
              </p:nvGrpSpPr>
              <p:grpSpPr bwMode="auto">
                <a:xfrm>
                  <a:off x="3888" y="1632"/>
                  <a:ext cx="528" cy="816"/>
                  <a:chOff x="2784" y="2256"/>
                  <a:chExt cx="528" cy="816"/>
                </a:xfrm>
              </p:grpSpPr>
              <p:sp>
                <p:nvSpPr>
                  <p:cNvPr id="289" name="AutoShape 2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0" name="AutoShape 2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180" name="Group 24"/>
            <p:cNvGrpSpPr/>
            <p:nvPr/>
          </p:nvGrpSpPr>
          <p:grpSpPr bwMode="auto">
            <a:xfrm>
              <a:off x="2264148" y="2867744"/>
              <a:ext cx="1143000" cy="2667000"/>
              <a:chOff x="2784" y="1392"/>
              <a:chExt cx="720" cy="1680"/>
            </a:xfrm>
          </p:grpSpPr>
          <p:grpSp>
            <p:nvGrpSpPr>
              <p:cNvPr id="263" name="Group 25"/>
              <p:cNvGrpSpPr/>
              <p:nvPr/>
            </p:nvGrpSpPr>
            <p:grpSpPr bwMode="auto">
              <a:xfrm>
                <a:off x="2976" y="1392"/>
                <a:ext cx="528" cy="1488"/>
                <a:chOff x="3888" y="1632"/>
                <a:chExt cx="528" cy="1488"/>
              </a:xfrm>
            </p:grpSpPr>
            <p:grpSp>
              <p:nvGrpSpPr>
                <p:cNvPr id="278" name="Group 26"/>
                <p:cNvGrpSpPr/>
                <p:nvPr/>
              </p:nvGrpSpPr>
              <p:grpSpPr bwMode="auto">
                <a:xfrm>
                  <a:off x="3888" y="2304"/>
                  <a:ext cx="528" cy="816"/>
                  <a:chOff x="2784" y="2256"/>
                  <a:chExt cx="528" cy="816"/>
                </a:xfrm>
              </p:grpSpPr>
              <p:sp>
                <p:nvSpPr>
                  <p:cNvPr id="282" name="AutoShape 27"/>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3" name="AutoShape 28"/>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79" name="Group 29"/>
                <p:cNvGrpSpPr/>
                <p:nvPr/>
              </p:nvGrpSpPr>
              <p:grpSpPr bwMode="auto">
                <a:xfrm>
                  <a:off x="3888" y="1632"/>
                  <a:ext cx="528" cy="816"/>
                  <a:chOff x="2784" y="2256"/>
                  <a:chExt cx="528" cy="816"/>
                </a:xfrm>
              </p:grpSpPr>
              <p:sp>
                <p:nvSpPr>
                  <p:cNvPr id="280" name="AutoShape 30"/>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1" name="AutoShape 31"/>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64" name="Group 32"/>
              <p:cNvGrpSpPr/>
              <p:nvPr/>
            </p:nvGrpSpPr>
            <p:grpSpPr bwMode="auto">
              <a:xfrm>
                <a:off x="2880" y="1488"/>
                <a:ext cx="528" cy="1488"/>
                <a:chOff x="3888" y="1632"/>
                <a:chExt cx="528" cy="1488"/>
              </a:xfrm>
            </p:grpSpPr>
            <p:grpSp>
              <p:nvGrpSpPr>
                <p:cNvPr id="272" name="Group 33"/>
                <p:cNvGrpSpPr/>
                <p:nvPr/>
              </p:nvGrpSpPr>
              <p:grpSpPr bwMode="auto">
                <a:xfrm>
                  <a:off x="3888" y="2304"/>
                  <a:ext cx="528" cy="816"/>
                  <a:chOff x="2784" y="2256"/>
                  <a:chExt cx="528" cy="816"/>
                </a:xfrm>
              </p:grpSpPr>
              <p:sp>
                <p:nvSpPr>
                  <p:cNvPr id="276" name="AutoShape 3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7" name="AutoShape 3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73" name="Group 36"/>
                <p:cNvGrpSpPr/>
                <p:nvPr/>
              </p:nvGrpSpPr>
              <p:grpSpPr bwMode="auto">
                <a:xfrm>
                  <a:off x="3888" y="1632"/>
                  <a:ext cx="528" cy="816"/>
                  <a:chOff x="2784" y="2256"/>
                  <a:chExt cx="528" cy="816"/>
                </a:xfrm>
              </p:grpSpPr>
              <p:sp>
                <p:nvSpPr>
                  <p:cNvPr id="274" name="AutoShape 37"/>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5" name="AutoShape 38"/>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65" name="Group 39"/>
              <p:cNvGrpSpPr/>
              <p:nvPr/>
            </p:nvGrpSpPr>
            <p:grpSpPr bwMode="auto">
              <a:xfrm>
                <a:off x="2784" y="1584"/>
                <a:ext cx="528" cy="1488"/>
                <a:chOff x="3888" y="1632"/>
                <a:chExt cx="528" cy="1488"/>
              </a:xfrm>
            </p:grpSpPr>
            <p:grpSp>
              <p:nvGrpSpPr>
                <p:cNvPr id="266" name="Group 40"/>
                <p:cNvGrpSpPr/>
                <p:nvPr/>
              </p:nvGrpSpPr>
              <p:grpSpPr bwMode="auto">
                <a:xfrm>
                  <a:off x="3888" y="2304"/>
                  <a:ext cx="528" cy="816"/>
                  <a:chOff x="2784" y="2256"/>
                  <a:chExt cx="528" cy="816"/>
                </a:xfrm>
              </p:grpSpPr>
              <p:sp>
                <p:nvSpPr>
                  <p:cNvPr id="270" name="AutoShape 4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1" name="AutoShape 4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67" name="Group 43"/>
                <p:cNvGrpSpPr/>
                <p:nvPr/>
              </p:nvGrpSpPr>
              <p:grpSpPr bwMode="auto">
                <a:xfrm>
                  <a:off x="3888" y="1632"/>
                  <a:ext cx="528" cy="816"/>
                  <a:chOff x="2784" y="2256"/>
                  <a:chExt cx="528" cy="816"/>
                </a:xfrm>
              </p:grpSpPr>
              <p:sp>
                <p:nvSpPr>
                  <p:cNvPr id="268" name="AutoShape 4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9" name="AutoShape 4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181" name="Group 46"/>
            <p:cNvGrpSpPr/>
            <p:nvPr/>
          </p:nvGrpSpPr>
          <p:grpSpPr bwMode="auto">
            <a:xfrm>
              <a:off x="2873748" y="2867744"/>
              <a:ext cx="1143000" cy="2667000"/>
              <a:chOff x="2784" y="1392"/>
              <a:chExt cx="720" cy="1680"/>
            </a:xfrm>
          </p:grpSpPr>
          <p:grpSp>
            <p:nvGrpSpPr>
              <p:cNvPr id="242" name="Group 47"/>
              <p:cNvGrpSpPr/>
              <p:nvPr/>
            </p:nvGrpSpPr>
            <p:grpSpPr bwMode="auto">
              <a:xfrm>
                <a:off x="2976" y="1392"/>
                <a:ext cx="528" cy="1488"/>
                <a:chOff x="3888" y="1632"/>
                <a:chExt cx="528" cy="1488"/>
              </a:xfrm>
            </p:grpSpPr>
            <p:grpSp>
              <p:nvGrpSpPr>
                <p:cNvPr id="257" name="Group 48"/>
                <p:cNvGrpSpPr/>
                <p:nvPr/>
              </p:nvGrpSpPr>
              <p:grpSpPr bwMode="auto">
                <a:xfrm>
                  <a:off x="3888" y="2304"/>
                  <a:ext cx="528" cy="816"/>
                  <a:chOff x="2784" y="2256"/>
                  <a:chExt cx="528" cy="816"/>
                </a:xfrm>
              </p:grpSpPr>
              <p:sp>
                <p:nvSpPr>
                  <p:cNvPr id="261" name="AutoShape 4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2" name="AutoShape 5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58" name="Group 51"/>
                <p:cNvGrpSpPr/>
                <p:nvPr/>
              </p:nvGrpSpPr>
              <p:grpSpPr bwMode="auto">
                <a:xfrm>
                  <a:off x="3888" y="1632"/>
                  <a:ext cx="528" cy="816"/>
                  <a:chOff x="2784" y="2256"/>
                  <a:chExt cx="528" cy="816"/>
                </a:xfrm>
              </p:grpSpPr>
              <p:sp>
                <p:nvSpPr>
                  <p:cNvPr id="259" name="AutoShape 5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0" name="AutoShape 5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43" name="Group 54"/>
              <p:cNvGrpSpPr/>
              <p:nvPr/>
            </p:nvGrpSpPr>
            <p:grpSpPr bwMode="auto">
              <a:xfrm>
                <a:off x="2880" y="1488"/>
                <a:ext cx="528" cy="1488"/>
                <a:chOff x="3888" y="1632"/>
                <a:chExt cx="528" cy="1488"/>
              </a:xfrm>
            </p:grpSpPr>
            <p:grpSp>
              <p:nvGrpSpPr>
                <p:cNvPr id="251" name="Group 55"/>
                <p:cNvGrpSpPr/>
                <p:nvPr/>
              </p:nvGrpSpPr>
              <p:grpSpPr bwMode="auto">
                <a:xfrm>
                  <a:off x="3888" y="2304"/>
                  <a:ext cx="528" cy="816"/>
                  <a:chOff x="2784" y="2256"/>
                  <a:chExt cx="528" cy="816"/>
                </a:xfrm>
              </p:grpSpPr>
              <p:sp>
                <p:nvSpPr>
                  <p:cNvPr id="255" name="AutoShape 56"/>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6" name="AutoShape 57"/>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52" name="Group 58"/>
                <p:cNvGrpSpPr/>
                <p:nvPr/>
              </p:nvGrpSpPr>
              <p:grpSpPr bwMode="auto">
                <a:xfrm>
                  <a:off x="3888" y="1632"/>
                  <a:ext cx="528" cy="816"/>
                  <a:chOff x="2784" y="2256"/>
                  <a:chExt cx="528" cy="816"/>
                </a:xfrm>
              </p:grpSpPr>
              <p:sp>
                <p:nvSpPr>
                  <p:cNvPr id="253" name="AutoShape 5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4" name="AutoShape 6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44" name="Group 61"/>
              <p:cNvGrpSpPr/>
              <p:nvPr/>
            </p:nvGrpSpPr>
            <p:grpSpPr bwMode="auto">
              <a:xfrm>
                <a:off x="2784" y="1584"/>
                <a:ext cx="528" cy="1488"/>
                <a:chOff x="3888" y="1632"/>
                <a:chExt cx="528" cy="1488"/>
              </a:xfrm>
            </p:grpSpPr>
            <p:grpSp>
              <p:nvGrpSpPr>
                <p:cNvPr id="245" name="Group 62"/>
                <p:cNvGrpSpPr/>
                <p:nvPr/>
              </p:nvGrpSpPr>
              <p:grpSpPr bwMode="auto">
                <a:xfrm>
                  <a:off x="3888" y="2304"/>
                  <a:ext cx="528" cy="816"/>
                  <a:chOff x="2784" y="2256"/>
                  <a:chExt cx="528" cy="816"/>
                </a:xfrm>
              </p:grpSpPr>
              <p:sp>
                <p:nvSpPr>
                  <p:cNvPr id="249" name="AutoShape 63"/>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0" name="AutoShape 64"/>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46" name="Group 65"/>
                <p:cNvGrpSpPr/>
                <p:nvPr/>
              </p:nvGrpSpPr>
              <p:grpSpPr bwMode="auto">
                <a:xfrm>
                  <a:off x="3888" y="1632"/>
                  <a:ext cx="528" cy="816"/>
                  <a:chOff x="2784" y="2256"/>
                  <a:chExt cx="528" cy="816"/>
                </a:xfrm>
              </p:grpSpPr>
              <p:sp>
                <p:nvSpPr>
                  <p:cNvPr id="247" name="AutoShape 66"/>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8" name="AutoShape 67"/>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182" name="Group 68"/>
            <p:cNvGrpSpPr/>
            <p:nvPr/>
          </p:nvGrpSpPr>
          <p:grpSpPr bwMode="auto">
            <a:xfrm>
              <a:off x="3483348" y="2867744"/>
              <a:ext cx="1143000" cy="2667000"/>
              <a:chOff x="2784" y="1392"/>
              <a:chExt cx="720" cy="1680"/>
            </a:xfrm>
          </p:grpSpPr>
          <p:grpSp>
            <p:nvGrpSpPr>
              <p:cNvPr id="221" name="Group 69"/>
              <p:cNvGrpSpPr/>
              <p:nvPr/>
            </p:nvGrpSpPr>
            <p:grpSpPr bwMode="auto">
              <a:xfrm>
                <a:off x="2976" y="1392"/>
                <a:ext cx="528" cy="1488"/>
                <a:chOff x="3888" y="1632"/>
                <a:chExt cx="528" cy="1488"/>
              </a:xfrm>
            </p:grpSpPr>
            <p:grpSp>
              <p:nvGrpSpPr>
                <p:cNvPr id="236" name="Group 70"/>
                <p:cNvGrpSpPr/>
                <p:nvPr/>
              </p:nvGrpSpPr>
              <p:grpSpPr bwMode="auto">
                <a:xfrm>
                  <a:off x="3888" y="2304"/>
                  <a:ext cx="528" cy="816"/>
                  <a:chOff x="2784" y="2256"/>
                  <a:chExt cx="528" cy="816"/>
                </a:xfrm>
              </p:grpSpPr>
              <p:sp>
                <p:nvSpPr>
                  <p:cNvPr id="240" name="AutoShape 7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1" name="AutoShape 7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37" name="Group 73"/>
                <p:cNvGrpSpPr/>
                <p:nvPr/>
              </p:nvGrpSpPr>
              <p:grpSpPr bwMode="auto">
                <a:xfrm>
                  <a:off x="3888" y="1632"/>
                  <a:ext cx="528" cy="816"/>
                  <a:chOff x="2784" y="2256"/>
                  <a:chExt cx="528" cy="816"/>
                </a:xfrm>
              </p:grpSpPr>
              <p:sp>
                <p:nvSpPr>
                  <p:cNvPr id="238" name="AutoShape 7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9" name="AutoShape 7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22" name="Group 76"/>
              <p:cNvGrpSpPr/>
              <p:nvPr/>
            </p:nvGrpSpPr>
            <p:grpSpPr bwMode="auto">
              <a:xfrm>
                <a:off x="2880" y="1488"/>
                <a:ext cx="528" cy="1488"/>
                <a:chOff x="3888" y="1632"/>
                <a:chExt cx="528" cy="1488"/>
              </a:xfrm>
            </p:grpSpPr>
            <p:grpSp>
              <p:nvGrpSpPr>
                <p:cNvPr id="230" name="Group 77"/>
                <p:cNvGrpSpPr/>
                <p:nvPr/>
              </p:nvGrpSpPr>
              <p:grpSpPr bwMode="auto">
                <a:xfrm>
                  <a:off x="3888" y="2304"/>
                  <a:ext cx="528" cy="816"/>
                  <a:chOff x="2784" y="2256"/>
                  <a:chExt cx="528" cy="816"/>
                </a:xfrm>
              </p:grpSpPr>
              <p:sp>
                <p:nvSpPr>
                  <p:cNvPr id="234" name="AutoShape 7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5" name="AutoShape 7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31" name="Group 80"/>
                <p:cNvGrpSpPr/>
                <p:nvPr/>
              </p:nvGrpSpPr>
              <p:grpSpPr bwMode="auto">
                <a:xfrm>
                  <a:off x="3888" y="1632"/>
                  <a:ext cx="528" cy="816"/>
                  <a:chOff x="2784" y="2256"/>
                  <a:chExt cx="528" cy="816"/>
                </a:xfrm>
              </p:grpSpPr>
              <p:sp>
                <p:nvSpPr>
                  <p:cNvPr id="232" name="AutoShape 8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 name="AutoShape 8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223" name="Group 83"/>
              <p:cNvGrpSpPr/>
              <p:nvPr/>
            </p:nvGrpSpPr>
            <p:grpSpPr bwMode="auto">
              <a:xfrm>
                <a:off x="2784" y="1584"/>
                <a:ext cx="528" cy="1488"/>
                <a:chOff x="3888" y="1632"/>
                <a:chExt cx="528" cy="1488"/>
              </a:xfrm>
            </p:grpSpPr>
            <p:grpSp>
              <p:nvGrpSpPr>
                <p:cNvPr id="224" name="Group 84"/>
                <p:cNvGrpSpPr/>
                <p:nvPr/>
              </p:nvGrpSpPr>
              <p:grpSpPr bwMode="auto">
                <a:xfrm>
                  <a:off x="3888" y="2304"/>
                  <a:ext cx="528" cy="816"/>
                  <a:chOff x="2784" y="2256"/>
                  <a:chExt cx="528" cy="816"/>
                </a:xfrm>
              </p:grpSpPr>
              <p:sp>
                <p:nvSpPr>
                  <p:cNvPr id="228" name="AutoShape 8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9" name="AutoShape 8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25" name="Group 87"/>
                <p:cNvGrpSpPr/>
                <p:nvPr/>
              </p:nvGrpSpPr>
              <p:grpSpPr bwMode="auto">
                <a:xfrm>
                  <a:off x="3888" y="1632"/>
                  <a:ext cx="528" cy="816"/>
                  <a:chOff x="2784" y="2256"/>
                  <a:chExt cx="528" cy="816"/>
                </a:xfrm>
              </p:grpSpPr>
              <p:sp>
                <p:nvSpPr>
                  <p:cNvPr id="226" name="AutoShape 8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7" name="AutoShape 8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sp>
          <p:nvSpPr>
            <p:cNvPr id="183" name="AutoShape 90"/>
            <p:cNvSpPr>
              <a:spLocks noChangeArrowheads="1"/>
            </p:cNvSpPr>
            <p:nvPr/>
          </p:nvSpPr>
          <p:spPr bwMode="auto">
            <a:xfrm>
              <a:off x="15021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184" name="AutoShape 91"/>
            <p:cNvSpPr>
              <a:spLocks noChangeArrowheads="1"/>
            </p:cNvSpPr>
            <p:nvPr/>
          </p:nvSpPr>
          <p:spPr bwMode="auto">
            <a:xfrm>
              <a:off x="21117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29</a:t>
              </a:r>
            </a:p>
          </p:txBody>
        </p:sp>
        <p:sp>
          <p:nvSpPr>
            <p:cNvPr id="185" name="AutoShape 92"/>
            <p:cNvSpPr>
              <a:spLocks noChangeArrowheads="1"/>
            </p:cNvSpPr>
            <p:nvPr/>
          </p:nvSpPr>
          <p:spPr bwMode="auto">
            <a:xfrm>
              <a:off x="27213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a:t>
              </a:r>
            </a:p>
          </p:txBody>
        </p:sp>
        <p:sp>
          <p:nvSpPr>
            <p:cNvPr id="186" name="AutoShape 93"/>
            <p:cNvSpPr>
              <a:spLocks noChangeArrowheads="1"/>
            </p:cNvSpPr>
            <p:nvPr/>
          </p:nvSpPr>
          <p:spPr bwMode="auto">
            <a:xfrm>
              <a:off x="33309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a:t>
              </a:r>
            </a:p>
          </p:txBody>
        </p:sp>
        <p:grpSp>
          <p:nvGrpSpPr>
            <p:cNvPr id="187" name="Group 94"/>
            <p:cNvGrpSpPr/>
            <p:nvPr/>
          </p:nvGrpSpPr>
          <p:grpSpPr bwMode="auto">
            <a:xfrm>
              <a:off x="1502148" y="4391744"/>
              <a:ext cx="2667000" cy="762000"/>
              <a:chOff x="1536" y="2688"/>
              <a:chExt cx="1680" cy="480"/>
            </a:xfrm>
          </p:grpSpPr>
          <p:sp>
            <p:nvSpPr>
              <p:cNvPr id="217" name="AutoShape 95"/>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50</a:t>
                </a:r>
              </a:p>
            </p:txBody>
          </p:sp>
          <p:sp>
            <p:nvSpPr>
              <p:cNvPr id="218" name="AutoShape 96"/>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a:t>
                </a:r>
              </a:p>
            </p:txBody>
          </p:sp>
          <p:sp>
            <p:nvSpPr>
              <p:cNvPr id="219" name="AutoShape 97"/>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38</a:t>
                </a:r>
              </a:p>
            </p:txBody>
          </p:sp>
          <p:sp>
            <p:nvSpPr>
              <p:cNvPr id="220" name="AutoShape 98"/>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37</a:t>
                </a:r>
              </a:p>
            </p:txBody>
          </p:sp>
        </p:grpSp>
        <p:grpSp>
          <p:nvGrpSpPr>
            <p:cNvPr id="188" name="Group 99"/>
            <p:cNvGrpSpPr/>
            <p:nvPr/>
          </p:nvGrpSpPr>
          <p:grpSpPr bwMode="auto">
            <a:xfrm>
              <a:off x="1502148" y="3858344"/>
              <a:ext cx="2667000" cy="762000"/>
              <a:chOff x="1536" y="2688"/>
              <a:chExt cx="1680" cy="480"/>
            </a:xfrm>
          </p:grpSpPr>
          <p:sp>
            <p:nvSpPr>
              <p:cNvPr id="213" name="AutoShape 100"/>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23</a:t>
                </a:r>
              </a:p>
            </p:txBody>
          </p:sp>
          <p:sp>
            <p:nvSpPr>
              <p:cNvPr id="214" name="AutoShape 101"/>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215" name="AutoShape 102"/>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39</a:t>
                </a:r>
              </a:p>
            </p:txBody>
          </p:sp>
          <p:sp>
            <p:nvSpPr>
              <p:cNvPr id="216" name="AutoShape 103"/>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34</a:t>
                </a:r>
              </a:p>
            </p:txBody>
          </p:sp>
        </p:grpSp>
        <p:grpSp>
          <p:nvGrpSpPr>
            <p:cNvPr id="189" name="Group 104"/>
            <p:cNvGrpSpPr/>
            <p:nvPr/>
          </p:nvGrpSpPr>
          <p:grpSpPr bwMode="auto">
            <a:xfrm>
              <a:off x="1502148" y="3324944"/>
              <a:ext cx="2667000" cy="762000"/>
              <a:chOff x="1536" y="2688"/>
              <a:chExt cx="1680" cy="480"/>
            </a:xfrm>
          </p:grpSpPr>
          <p:sp>
            <p:nvSpPr>
              <p:cNvPr id="209" name="AutoShape 105"/>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210" name="AutoShape 106"/>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27</a:t>
                </a:r>
              </a:p>
            </p:txBody>
          </p:sp>
          <p:sp>
            <p:nvSpPr>
              <p:cNvPr id="211" name="AutoShape 107"/>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36</a:t>
                </a:r>
              </a:p>
            </p:txBody>
          </p:sp>
          <p:sp>
            <p:nvSpPr>
              <p:cNvPr id="212" name="AutoShape 108"/>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32</a:t>
                </a:r>
              </a:p>
            </p:txBody>
          </p:sp>
        </p:grpSp>
        <p:sp>
          <p:nvSpPr>
            <p:cNvPr id="190" name="Line 109"/>
            <p:cNvSpPr>
              <a:spLocks noChangeShapeType="1"/>
            </p:cNvSpPr>
            <p:nvPr/>
          </p:nvSpPr>
          <p:spPr bwMode="auto">
            <a:xfrm flipV="1">
              <a:off x="1502148" y="2867744"/>
              <a:ext cx="2209800" cy="281940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1" name="Line 110"/>
            <p:cNvSpPr>
              <a:spLocks noChangeAspect="1" noChangeShapeType="1"/>
            </p:cNvSpPr>
            <p:nvPr/>
          </p:nvSpPr>
          <p:spPr bwMode="auto">
            <a:xfrm flipV="1">
              <a:off x="3711948" y="2472702"/>
              <a:ext cx="297000" cy="396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2" name="Line 111"/>
            <p:cNvSpPr>
              <a:spLocks noChangeShapeType="1"/>
            </p:cNvSpPr>
            <p:nvPr/>
          </p:nvSpPr>
          <p:spPr bwMode="auto">
            <a:xfrm>
              <a:off x="1502148" y="5687144"/>
              <a:ext cx="342000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3" name="Line 112"/>
            <p:cNvSpPr>
              <a:spLocks noChangeShapeType="1"/>
            </p:cNvSpPr>
            <p:nvPr/>
          </p:nvSpPr>
          <p:spPr bwMode="auto">
            <a:xfrm flipH="1" flipV="1">
              <a:off x="1490926" y="2749396"/>
              <a:ext cx="0" cy="2952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94" name="Text Box 113"/>
            <p:cNvSpPr txBox="1">
              <a:spLocks noChangeArrowheads="1"/>
            </p:cNvSpPr>
            <p:nvPr/>
          </p:nvSpPr>
          <p:spPr bwMode="auto">
            <a:xfrm>
              <a:off x="3707904" y="5677420"/>
              <a:ext cx="125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季度</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5" name="Text Box 114"/>
            <p:cNvSpPr txBox="1">
              <a:spLocks noChangeArrowheads="1"/>
            </p:cNvSpPr>
            <p:nvPr/>
          </p:nvSpPr>
          <p:spPr bwMode="auto">
            <a:xfrm>
              <a:off x="3151087" y="243706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sp>
          <p:nvSpPr>
            <p:cNvPr id="196" name="Text Box 116"/>
            <p:cNvSpPr txBox="1">
              <a:spLocks noChangeArrowheads="1"/>
            </p:cNvSpPr>
            <p:nvPr/>
          </p:nvSpPr>
          <p:spPr bwMode="auto">
            <a:xfrm>
              <a:off x="1524275" y="564926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7" name="Text Box 120"/>
            <p:cNvSpPr txBox="1">
              <a:spLocks noChangeArrowheads="1"/>
            </p:cNvSpPr>
            <p:nvPr/>
          </p:nvSpPr>
          <p:spPr bwMode="auto">
            <a:xfrm>
              <a:off x="866595" y="36297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8" name="Text Box 121"/>
            <p:cNvSpPr txBox="1">
              <a:spLocks noChangeArrowheads="1"/>
            </p:cNvSpPr>
            <p:nvPr/>
          </p:nvSpPr>
          <p:spPr bwMode="auto">
            <a:xfrm>
              <a:off x="866595" y="41631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上海</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9" name="Text Box 122"/>
            <p:cNvSpPr txBox="1">
              <a:spLocks noChangeArrowheads="1"/>
            </p:cNvSpPr>
            <p:nvPr/>
          </p:nvSpPr>
          <p:spPr bwMode="auto">
            <a:xfrm>
              <a:off x="866595" y="46965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0" name="Text Box 123"/>
            <p:cNvSpPr txBox="1">
              <a:spLocks noChangeArrowheads="1"/>
            </p:cNvSpPr>
            <p:nvPr/>
          </p:nvSpPr>
          <p:spPr bwMode="auto">
            <a:xfrm>
              <a:off x="866595" y="52299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1" name="Text Box 124"/>
            <p:cNvSpPr txBox="1">
              <a:spLocks noChangeArrowheads="1"/>
            </p:cNvSpPr>
            <p:nvPr/>
          </p:nvSpPr>
          <p:spPr bwMode="auto">
            <a:xfrm>
              <a:off x="4578868" y="4924900"/>
              <a:ext cx="600029" cy="336581"/>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6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rPr>
                <a:t>VCD</a:t>
              </a:r>
              <a:endParaRPr kumimoji="1" lang="en-US" altLang="zh-CN" sz="24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endParaRPr>
            </a:p>
          </p:txBody>
        </p:sp>
        <p:sp>
          <p:nvSpPr>
            <p:cNvPr id="202" name="Text Box 125"/>
            <p:cNvSpPr txBox="1">
              <a:spLocks noChangeArrowheads="1"/>
            </p:cNvSpPr>
            <p:nvPr/>
          </p:nvSpPr>
          <p:spPr bwMode="auto">
            <a:xfrm>
              <a:off x="4418542" y="5077314"/>
              <a:ext cx="544472" cy="308003"/>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手机</a:t>
              </a:r>
            </a:p>
          </p:txBody>
        </p:sp>
        <p:sp>
          <p:nvSpPr>
            <p:cNvPr id="203" name="Text Box 126"/>
            <p:cNvSpPr txBox="1">
              <a:spLocks noChangeArrowheads="1"/>
            </p:cNvSpPr>
            <p:nvPr/>
          </p:nvSpPr>
          <p:spPr bwMode="auto">
            <a:xfrm>
              <a:off x="4189959" y="5250367"/>
              <a:ext cx="542884" cy="30800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电脑</a:t>
              </a:r>
            </a:p>
          </p:txBody>
        </p:sp>
        <p:sp>
          <p:nvSpPr>
            <p:cNvPr id="204" name="Text Box 127"/>
            <p:cNvSpPr txBox="1">
              <a:spLocks noChangeArrowheads="1"/>
            </p:cNvSpPr>
            <p:nvPr/>
          </p:nvSpPr>
          <p:spPr bwMode="auto">
            <a:xfrm>
              <a:off x="4001062" y="5420245"/>
              <a:ext cx="542884" cy="30800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空调</a:t>
              </a:r>
            </a:p>
          </p:txBody>
        </p:sp>
        <p:sp>
          <p:nvSpPr>
            <p:cNvPr id="205" name="Text Box 116"/>
            <p:cNvSpPr txBox="1">
              <a:spLocks noChangeArrowheads="1"/>
            </p:cNvSpPr>
            <p:nvPr/>
          </p:nvSpPr>
          <p:spPr bwMode="auto">
            <a:xfrm>
              <a:off x="2123728" y="5645482"/>
              <a:ext cx="5116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6" name="Text Box 116"/>
            <p:cNvSpPr txBox="1">
              <a:spLocks noChangeArrowheads="1"/>
            </p:cNvSpPr>
            <p:nvPr/>
          </p:nvSpPr>
          <p:spPr bwMode="auto">
            <a:xfrm>
              <a:off x="2764177" y="564548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7" name="Text Box 116"/>
            <p:cNvSpPr txBox="1">
              <a:spLocks noChangeArrowheads="1"/>
            </p:cNvSpPr>
            <p:nvPr/>
          </p:nvSpPr>
          <p:spPr bwMode="auto">
            <a:xfrm>
              <a:off x="3340241" y="564548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8" name="Text Box 114"/>
            <p:cNvSpPr txBox="1">
              <a:spLocks noChangeArrowheads="1"/>
            </p:cNvSpPr>
            <p:nvPr/>
          </p:nvSpPr>
          <p:spPr bwMode="auto">
            <a:xfrm>
              <a:off x="831065" y="295688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城市</a:t>
              </a:r>
            </a:p>
          </p:txBody>
        </p:sp>
      </p:grpSp>
      <p:grpSp>
        <p:nvGrpSpPr>
          <p:cNvPr id="305" name="组合 215"/>
          <p:cNvGrpSpPr/>
          <p:nvPr/>
        </p:nvGrpSpPr>
        <p:grpSpPr bwMode="auto">
          <a:xfrm>
            <a:off x="7582689" y="4487173"/>
            <a:ext cx="1995488" cy="2009775"/>
            <a:chOff x="4552570" y="3973533"/>
            <a:chExt cx="1995925" cy="2009671"/>
          </a:xfrm>
        </p:grpSpPr>
        <p:grpSp>
          <p:nvGrpSpPr>
            <p:cNvPr id="306" name="组合 183"/>
            <p:cNvGrpSpPr/>
            <p:nvPr/>
          </p:nvGrpSpPr>
          <p:grpSpPr>
            <a:xfrm>
              <a:off x="4660038" y="3973533"/>
              <a:ext cx="1888457" cy="1562173"/>
              <a:chOff x="4891830" y="4040736"/>
              <a:chExt cx="1944000" cy="1800199"/>
            </a:xfrm>
            <a:solidFill>
              <a:srgbClr val="33CC33">
                <a:alpha val="49804"/>
              </a:srgbClr>
            </a:solidFill>
          </p:grpSpPr>
          <p:sp>
            <p:nvSpPr>
              <p:cNvPr id="310" name="立方体 309"/>
              <p:cNvSpPr/>
              <p:nvPr/>
            </p:nvSpPr>
            <p:spPr bwMode="auto">
              <a:xfrm>
                <a:off x="4891830" y="4040736"/>
                <a:ext cx="1944000" cy="576064"/>
              </a:xfrm>
              <a:prstGeom prst="cube">
                <a:avLst>
                  <a:gd name="adj" fmla="val 19775"/>
                </a:avLst>
              </a:prstGeom>
              <a:grpFill/>
              <a:ln w="9525" cap="flat" cmpd="sng" algn="ctr">
                <a:noFill/>
                <a:prstDash val="solid"/>
                <a:headEnd type="none" w="med" len="med"/>
                <a:tailEnd type="non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手机</a:t>
                </a:r>
              </a:p>
            </p:txBody>
          </p:sp>
          <p:sp>
            <p:nvSpPr>
              <p:cNvPr id="311" name="立方体 310"/>
              <p:cNvSpPr/>
              <p:nvPr/>
            </p:nvSpPr>
            <p:spPr bwMode="auto">
              <a:xfrm>
                <a:off x="4891830" y="4497493"/>
                <a:ext cx="1944000" cy="1343442"/>
              </a:xfrm>
              <a:prstGeom prst="cube">
                <a:avLst>
                  <a:gd name="adj" fmla="val 9213"/>
                </a:avLst>
              </a:prstGeom>
              <a:grpFill/>
              <a:ln w="9525" cap="flat" cmpd="sng" algn="ctr">
                <a:no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grpSp>
        <p:grpSp>
          <p:nvGrpSpPr>
            <p:cNvPr id="307" name="组合 182"/>
            <p:cNvGrpSpPr/>
            <p:nvPr/>
          </p:nvGrpSpPr>
          <p:grpSpPr bwMode="auto">
            <a:xfrm>
              <a:off x="4552570" y="4421030"/>
              <a:ext cx="1888457" cy="1562174"/>
              <a:chOff x="4956750" y="4077072"/>
              <a:chExt cx="1944000" cy="1800200"/>
            </a:xfrm>
          </p:grpSpPr>
          <p:sp>
            <p:nvSpPr>
              <p:cNvPr id="308" name="立方体 307"/>
              <p:cNvSpPr/>
              <p:nvPr/>
            </p:nvSpPr>
            <p:spPr bwMode="auto">
              <a:xfrm>
                <a:off x="4956750" y="4077251"/>
                <a:ext cx="1943479" cy="576227"/>
              </a:xfrm>
              <a:prstGeom prst="cube">
                <a:avLst>
                  <a:gd name="adj" fmla="val 19775"/>
                </a:avLst>
              </a:prstGeom>
              <a:solidFill>
                <a:srgbClr val="FF4747">
                  <a:alpha val="60000"/>
                </a:srgbClr>
              </a:solidFill>
              <a:ln w="9525" cap="flat" cmpd="sng" algn="ctr">
                <a:no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电脑</a:t>
                </a:r>
              </a:p>
            </p:txBody>
          </p:sp>
          <p:sp>
            <p:nvSpPr>
              <p:cNvPr id="309" name="立方体 308"/>
              <p:cNvSpPr/>
              <p:nvPr/>
            </p:nvSpPr>
            <p:spPr bwMode="auto">
              <a:xfrm>
                <a:off x="4956750" y="4534573"/>
                <a:ext cx="1943479" cy="1342699"/>
              </a:xfrm>
              <a:prstGeom prst="cube">
                <a:avLst>
                  <a:gd name="adj" fmla="val 9213"/>
                </a:avLst>
              </a:prstGeom>
              <a:solidFill>
                <a:srgbClr val="FF4747">
                  <a:alpha val="60000"/>
                </a:srgbClr>
              </a:solidFill>
              <a:ln w="9525" cap="flat" cmpd="sng" algn="ctr">
                <a:no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grpSp>
      </p:grpSp>
      <p:grpSp>
        <p:nvGrpSpPr>
          <p:cNvPr id="312" name="组合 221"/>
          <p:cNvGrpSpPr/>
          <p:nvPr/>
        </p:nvGrpSpPr>
        <p:grpSpPr bwMode="auto">
          <a:xfrm>
            <a:off x="7721998" y="2522304"/>
            <a:ext cx="2447925" cy="1712913"/>
            <a:chOff x="6516216" y="1916832"/>
            <a:chExt cx="2448272" cy="1712426"/>
          </a:xfrm>
        </p:grpSpPr>
        <p:grpSp>
          <p:nvGrpSpPr>
            <p:cNvPr id="313" name="组合 219"/>
            <p:cNvGrpSpPr/>
            <p:nvPr/>
          </p:nvGrpSpPr>
          <p:grpSpPr bwMode="auto">
            <a:xfrm>
              <a:off x="6516216" y="1916832"/>
              <a:ext cx="2448272" cy="1039644"/>
              <a:chOff x="6372200" y="1916832"/>
              <a:chExt cx="2448272" cy="1039644"/>
            </a:xfrm>
          </p:grpSpPr>
          <p:sp>
            <p:nvSpPr>
              <p:cNvPr id="319" name="立方体 318"/>
              <p:cNvSpPr/>
              <p:nvPr/>
            </p:nvSpPr>
            <p:spPr bwMode="auto">
              <a:xfrm>
                <a:off x="6372200" y="1988250"/>
                <a:ext cx="2448272" cy="968099"/>
              </a:xfrm>
              <a:prstGeom prst="cube">
                <a:avLst>
                  <a:gd name="adj" fmla="val 52993"/>
                </a:avLst>
              </a:prstGeom>
              <a:solidFill>
                <a:srgbClr val="0066FF">
                  <a:alpha val="49804"/>
                </a:srgbClr>
              </a:solidFill>
              <a:ln w="25400" cap="flat" cmpd="sng" algn="ctr">
                <a:no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320" name="TextBox 212"/>
              <p:cNvSpPr txBox="1">
                <a:spLocks noChangeArrowheads="1"/>
              </p:cNvSpPr>
              <p:nvPr/>
            </p:nvSpPr>
            <p:spPr bwMode="auto">
              <a:xfrm>
                <a:off x="8066994" y="1916832"/>
                <a:ext cx="60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北</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京</a:t>
                </a:r>
              </a:p>
            </p:txBody>
          </p:sp>
        </p:grpSp>
        <p:grpSp>
          <p:nvGrpSpPr>
            <p:cNvPr id="314" name="组合 220"/>
            <p:cNvGrpSpPr/>
            <p:nvPr/>
          </p:nvGrpSpPr>
          <p:grpSpPr bwMode="auto">
            <a:xfrm>
              <a:off x="6516216" y="2708920"/>
              <a:ext cx="2376264" cy="920338"/>
              <a:chOff x="6372200" y="2708920"/>
              <a:chExt cx="2376264" cy="920338"/>
            </a:xfrm>
          </p:grpSpPr>
          <p:grpSp>
            <p:nvGrpSpPr>
              <p:cNvPr id="315" name="组合 218"/>
              <p:cNvGrpSpPr/>
              <p:nvPr/>
            </p:nvGrpSpPr>
            <p:grpSpPr bwMode="auto">
              <a:xfrm>
                <a:off x="6372200" y="2765162"/>
                <a:ext cx="2376264" cy="864096"/>
                <a:chOff x="6372200" y="2765162"/>
                <a:chExt cx="2376264" cy="864096"/>
              </a:xfrm>
            </p:grpSpPr>
            <p:sp>
              <p:nvSpPr>
                <p:cNvPr id="317" name="立方体 316"/>
                <p:cNvSpPr/>
                <p:nvPr/>
              </p:nvSpPr>
              <p:spPr bwMode="auto">
                <a:xfrm>
                  <a:off x="6372200" y="2718292"/>
                  <a:ext cx="2376825" cy="910966"/>
                </a:xfrm>
                <a:prstGeom prst="cube">
                  <a:avLst>
                    <a:gd name="adj" fmla="val 51168"/>
                  </a:avLst>
                </a:prstGeom>
                <a:solidFill>
                  <a:srgbClr val="FF66FF">
                    <a:alpha val="50196"/>
                  </a:srgbClr>
                </a:solidFill>
                <a:ln w="25400" cap="flat" cmpd="sng" algn="ctr">
                  <a:no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318" name="直接连接符 211"/>
                <p:cNvCxnSpPr>
                  <a:cxnSpLocks noChangeShapeType="1"/>
                </p:cNvCxnSpPr>
                <p:nvPr/>
              </p:nvCxnSpPr>
              <p:spPr bwMode="auto">
                <a:xfrm flipV="1">
                  <a:off x="7724586" y="2765162"/>
                  <a:ext cx="504056" cy="447814"/>
                </a:xfrm>
                <a:prstGeom prst="line">
                  <a:avLst/>
                </a:prstGeom>
                <a:noFill/>
                <a:ln w="9525" algn="ctr">
                  <a:solidFill>
                    <a:srgbClr val="FF66FF"/>
                  </a:solidFill>
                  <a:miter lim="800000"/>
                </a:ln>
                <a:extLst>
                  <a:ext uri="{909E8E84-426E-40DD-AFC4-6F175D3DCCD1}">
                    <a14:hiddenFill xmlns:a14="http://schemas.microsoft.com/office/drawing/2010/main">
                      <a:noFill/>
                    </a14:hiddenFill>
                  </a:ext>
                </a:extLst>
              </p:spPr>
            </p:cxnSp>
          </p:grpSp>
          <p:sp>
            <p:nvSpPr>
              <p:cNvPr id="316" name="TextBox 213"/>
              <p:cNvSpPr txBox="1">
                <a:spLocks noChangeArrowheads="1"/>
              </p:cNvSpPr>
              <p:nvPr/>
            </p:nvSpPr>
            <p:spPr bwMode="auto">
              <a:xfrm>
                <a:off x="7994986" y="2708920"/>
                <a:ext cx="60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南</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京</a:t>
                </a: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blinds(horizontal)">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5"/>
                                        </p:tgtEl>
                                        <p:attrNameLst>
                                          <p:attrName>style.visibility</p:attrName>
                                        </p:attrNameLst>
                                      </p:cBhvr>
                                      <p:to>
                                        <p:strVal val="visible"/>
                                      </p:to>
                                    </p:set>
                                    <p:animEffect transition="in" filter="wipe(down)">
                                      <p:cBhvr>
                                        <p:cTn id="12" dur="500"/>
                                        <p:tgtEl>
                                          <p:spTgt spid="3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5"/>
                                        </p:tgtEl>
                                        <p:attrNameLst>
                                          <p:attrName>style.visibility</p:attrName>
                                        </p:attrNameLst>
                                      </p:cBhvr>
                                      <p:to>
                                        <p:strVal val="visible"/>
                                      </p:to>
                                    </p:set>
                                    <p:animEffect transition="in" filter="blinds(horizontal)">
                                      <p:cBhvr>
                                        <p:cTn id="17" dur="500"/>
                                        <p:tgtEl>
                                          <p:spTgt spid="1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2"/>
                                        </p:tgtEl>
                                        <p:attrNameLst>
                                          <p:attrName>style.visibility</p:attrName>
                                        </p:attrNameLst>
                                      </p:cBhvr>
                                      <p:to>
                                        <p:strVal val="visible"/>
                                      </p:to>
                                    </p:set>
                                    <p:animEffect transition="in" filter="wipe(left)">
                                      <p:cBhvr>
                                        <p:cTn id="22"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3726873" y="5694449"/>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569" name="内容占位符 5"/>
          <p:cNvSpPr txBox="1"/>
          <p:nvPr/>
        </p:nvSpPr>
        <p:spPr bwMode="auto">
          <a:xfrm>
            <a:off x="10942" y="1009539"/>
            <a:ext cx="6317673" cy="230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示例</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1: </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选择条件</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地区</a:t>
            </a:r>
            <a:r>
              <a:rPr kumimoji="0" lang="en-US" altLang="zh-CN"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a:t>
            </a:r>
            <a:r>
              <a:rPr kumimoji="0" lang="zh-CN" altLang="en-US"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北京</a:t>
            </a:r>
            <a:r>
              <a:rPr kumimoji="0" lang="en-US" altLang="zh-CN"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a:t>
            </a:r>
            <a:endParaRPr kumimoji="0" lang="zh-CN" altLang="en-US"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含义</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北京地区四个季度空调、电脑、手机、</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VCD</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的销售额。</a:t>
            </a:r>
          </a:p>
        </p:txBody>
      </p:sp>
      <p:sp>
        <p:nvSpPr>
          <p:cNvPr id="570" name="内容占位符 9"/>
          <p:cNvSpPr txBox="1"/>
          <p:nvPr/>
        </p:nvSpPr>
        <p:spPr bwMode="auto">
          <a:xfrm>
            <a:off x="5565713" y="4172920"/>
            <a:ext cx="5954923" cy="243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示例</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2:</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选择条件</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产品</a:t>
            </a:r>
            <a:r>
              <a:rPr kumimoji="0" lang="en-US" altLang="zh-CN"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a:t>
            </a:r>
            <a:r>
              <a:rPr kumimoji="0" lang="zh-CN" altLang="en-US"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空调</a:t>
            </a:r>
            <a:r>
              <a:rPr kumimoji="0" lang="en-US" altLang="zh-CN"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rPr>
              <a:t>"</a:t>
            </a:r>
            <a:endParaRPr kumimoji="0" lang="zh-CN" altLang="en-US" sz="2400" b="0" i="0" u="none" strike="noStrike" kern="0" cap="none" spc="0" normalizeH="0" baseline="0" noProof="0" dirty="0">
              <a:ln>
                <a:noFill/>
              </a:ln>
              <a:solidFill>
                <a:srgbClr val="2D2D8A"/>
              </a:solidFill>
              <a:effectLst/>
              <a:uLnTx/>
              <a:uFillTx/>
              <a:latin typeface="Arial" panose="020B0604020202020204"/>
              <a:ea typeface="黑体" panose="02010609060101010101" pitchFamily="49"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含义</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空调产品在四个季度中各地区的销售金额。</a:t>
            </a:r>
          </a:p>
        </p:txBody>
      </p:sp>
      <p:grpSp>
        <p:nvGrpSpPr>
          <p:cNvPr id="572" name="组合 135"/>
          <p:cNvGrpSpPr/>
          <p:nvPr/>
        </p:nvGrpSpPr>
        <p:grpSpPr bwMode="auto">
          <a:xfrm>
            <a:off x="7725064" y="970336"/>
            <a:ext cx="4348163" cy="3640138"/>
            <a:chOff x="831065" y="2437060"/>
            <a:chExt cx="4347832" cy="3640470"/>
          </a:xfrm>
        </p:grpSpPr>
        <p:grpSp>
          <p:nvGrpSpPr>
            <p:cNvPr id="573" name="Group 2"/>
            <p:cNvGrpSpPr/>
            <p:nvPr/>
          </p:nvGrpSpPr>
          <p:grpSpPr bwMode="auto">
            <a:xfrm>
              <a:off x="1654548" y="2867744"/>
              <a:ext cx="1143000" cy="2667000"/>
              <a:chOff x="2784" y="1392"/>
              <a:chExt cx="720" cy="1680"/>
            </a:xfrm>
          </p:grpSpPr>
          <p:grpSp>
            <p:nvGrpSpPr>
              <p:cNvPr id="678" name="Group 3"/>
              <p:cNvGrpSpPr/>
              <p:nvPr/>
            </p:nvGrpSpPr>
            <p:grpSpPr bwMode="auto">
              <a:xfrm>
                <a:off x="2976" y="1392"/>
                <a:ext cx="528" cy="1488"/>
                <a:chOff x="3888" y="1632"/>
                <a:chExt cx="528" cy="1488"/>
              </a:xfrm>
            </p:grpSpPr>
            <p:grpSp>
              <p:nvGrpSpPr>
                <p:cNvPr id="693" name="Group 4"/>
                <p:cNvGrpSpPr/>
                <p:nvPr/>
              </p:nvGrpSpPr>
              <p:grpSpPr bwMode="auto">
                <a:xfrm>
                  <a:off x="3888" y="2304"/>
                  <a:ext cx="528" cy="816"/>
                  <a:chOff x="2784" y="2256"/>
                  <a:chExt cx="528" cy="816"/>
                </a:xfrm>
              </p:grpSpPr>
              <p:sp>
                <p:nvSpPr>
                  <p:cNvPr id="697" name="AutoShape 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8" name="AutoShape 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94" name="Group 7"/>
                <p:cNvGrpSpPr/>
                <p:nvPr/>
              </p:nvGrpSpPr>
              <p:grpSpPr bwMode="auto">
                <a:xfrm>
                  <a:off x="3888" y="1632"/>
                  <a:ext cx="528" cy="816"/>
                  <a:chOff x="2784" y="2256"/>
                  <a:chExt cx="528" cy="816"/>
                </a:xfrm>
              </p:grpSpPr>
              <p:sp>
                <p:nvSpPr>
                  <p:cNvPr id="695" name="AutoShape 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6" name="AutoShape 9"/>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79" name="Group 10"/>
              <p:cNvGrpSpPr/>
              <p:nvPr/>
            </p:nvGrpSpPr>
            <p:grpSpPr bwMode="auto">
              <a:xfrm>
                <a:off x="2880" y="1488"/>
                <a:ext cx="528" cy="1488"/>
                <a:chOff x="3888" y="1632"/>
                <a:chExt cx="528" cy="1488"/>
              </a:xfrm>
            </p:grpSpPr>
            <p:grpSp>
              <p:nvGrpSpPr>
                <p:cNvPr id="687" name="Group 11"/>
                <p:cNvGrpSpPr/>
                <p:nvPr/>
              </p:nvGrpSpPr>
              <p:grpSpPr bwMode="auto">
                <a:xfrm>
                  <a:off x="3888" y="2304"/>
                  <a:ext cx="528" cy="816"/>
                  <a:chOff x="2784" y="2256"/>
                  <a:chExt cx="528" cy="816"/>
                </a:xfrm>
              </p:grpSpPr>
              <p:sp>
                <p:nvSpPr>
                  <p:cNvPr id="691" name="AutoShape 1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2" name="AutoShape 1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88" name="Group 14"/>
                <p:cNvGrpSpPr/>
                <p:nvPr/>
              </p:nvGrpSpPr>
              <p:grpSpPr bwMode="auto">
                <a:xfrm>
                  <a:off x="3888" y="1632"/>
                  <a:ext cx="528" cy="816"/>
                  <a:chOff x="2784" y="2256"/>
                  <a:chExt cx="528" cy="816"/>
                </a:xfrm>
              </p:grpSpPr>
              <p:sp>
                <p:nvSpPr>
                  <p:cNvPr id="689" name="AutoShape 1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0" name="AutoShape 16"/>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80" name="Group 17"/>
              <p:cNvGrpSpPr/>
              <p:nvPr/>
            </p:nvGrpSpPr>
            <p:grpSpPr bwMode="auto">
              <a:xfrm>
                <a:off x="2784" y="1584"/>
                <a:ext cx="528" cy="1488"/>
                <a:chOff x="3888" y="1632"/>
                <a:chExt cx="528" cy="1488"/>
              </a:xfrm>
            </p:grpSpPr>
            <p:grpSp>
              <p:nvGrpSpPr>
                <p:cNvPr id="681" name="Group 18"/>
                <p:cNvGrpSpPr/>
                <p:nvPr/>
              </p:nvGrpSpPr>
              <p:grpSpPr bwMode="auto">
                <a:xfrm>
                  <a:off x="3888" y="2304"/>
                  <a:ext cx="528" cy="816"/>
                  <a:chOff x="2784" y="2256"/>
                  <a:chExt cx="528" cy="816"/>
                </a:xfrm>
              </p:grpSpPr>
              <p:sp>
                <p:nvSpPr>
                  <p:cNvPr id="685" name="AutoShape 1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6" name="AutoShape 2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82" name="Group 21"/>
                <p:cNvGrpSpPr/>
                <p:nvPr/>
              </p:nvGrpSpPr>
              <p:grpSpPr bwMode="auto">
                <a:xfrm>
                  <a:off x="3888" y="1632"/>
                  <a:ext cx="528" cy="816"/>
                  <a:chOff x="2784" y="2256"/>
                  <a:chExt cx="528" cy="816"/>
                </a:xfrm>
              </p:grpSpPr>
              <p:sp>
                <p:nvSpPr>
                  <p:cNvPr id="683" name="AutoShape 2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4" name="AutoShape 23"/>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574" name="Group 24"/>
            <p:cNvGrpSpPr/>
            <p:nvPr/>
          </p:nvGrpSpPr>
          <p:grpSpPr bwMode="auto">
            <a:xfrm>
              <a:off x="2264148" y="2867744"/>
              <a:ext cx="1143000" cy="2667000"/>
              <a:chOff x="2784" y="1392"/>
              <a:chExt cx="720" cy="1680"/>
            </a:xfrm>
          </p:grpSpPr>
          <p:grpSp>
            <p:nvGrpSpPr>
              <p:cNvPr id="657" name="Group 25"/>
              <p:cNvGrpSpPr/>
              <p:nvPr/>
            </p:nvGrpSpPr>
            <p:grpSpPr bwMode="auto">
              <a:xfrm>
                <a:off x="2976" y="1392"/>
                <a:ext cx="528" cy="1488"/>
                <a:chOff x="3888" y="1632"/>
                <a:chExt cx="528" cy="1488"/>
              </a:xfrm>
            </p:grpSpPr>
            <p:grpSp>
              <p:nvGrpSpPr>
                <p:cNvPr id="672" name="Group 26"/>
                <p:cNvGrpSpPr/>
                <p:nvPr/>
              </p:nvGrpSpPr>
              <p:grpSpPr bwMode="auto">
                <a:xfrm>
                  <a:off x="3888" y="2304"/>
                  <a:ext cx="528" cy="816"/>
                  <a:chOff x="2784" y="2256"/>
                  <a:chExt cx="528" cy="816"/>
                </a:xfrm>
              </p:grpSpPr>
              <p:sp>
                <p:nvSpPr>
                  <p:cNvPr id="676" name="AutoShape 27"/>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7" name="AutoShape 28"/>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73" name="Group 29"/>
                <p:cNvGrpSpPr/>
                <p:nvPr/>
              </p:nvGrpSpPr>
              <p:grpSpPr bwMode="auto">
                <a:xfrm>
                  <a:off x="3888" y="1632"/>
                  <a:ext cx="528" cy="816"/>
                  <a:chOff x="2784" y="2256"/>
                  <a:chExt cx="528" cy="816"/>
                </a:xfrm>
              </p:grpSpPr>
              <p:sp>
                <p:nvSpPr>
                  <p:cNvPr id="674" name="AutoShape 30"/>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5" name="AutoShape 31"/>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58" name="Group 32"/>
              <p:cNvGrpSpPr/>
              <p:nvPr/>
            </p:nvGrpSpPr>
            <p:grpSpPr bwMode="auto">
              <a:xfrm>
                <a:off x="2880" y="1488"/>
                <a:ext cx="528" cy="1488"/>
                <a:chOff x="3888" y="1632"/>
                <a:chExt cx="528" cy="1488"/>
              </a:xfrm>
            </p:grpSpPr>
            <p:grpSp>
              <p:nvGrpSpPr>
                <p:cNvPr id="666" name="Group 33"/>
                <p:cNvGrpSpPr/>
                <p:nvPr/>
              </p:nvGrpSpPr>
              <p:grpSpPr bwMode="auto">
                <a:xfrm>
                  <a:off x="3888" y="2304"/>
                  <a:ext cx="528" cy="816"/>
                  <a:chOff x="2784" y="2256"/>
                  <a:chExt cx="528" cy="816"/>
                </a:xfrm>
              </p:grpSpPr>
              <p:sp>
                <p:nvSpPr>
                  <p:cNvPr id="670" name="AutoShape 3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71" name="AutoShape 3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67" name="Group 36"/>
                <p:cNvGrpSpPr/>
                <p:nvPr/>
              </p:nvGrpSpPr>
              <p:grpSpPr bwMode="auto">
                <a:xfrm>
                  <a:off x="3888" y="1632"/>
                  <a:ext cx="528" cy="816"/>
                  <a:chOff x="2784" y="2256"/>
                  <a:chExt cx="528" cy="816"/>
                </a:xfrm>
              </p:grpSpPr>
              <p:sp>
                <p:nvSpPr>
                  <p:cNvPr id="668" name="AutoShape 37"/>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9" name="AutoShape 38"/>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59" name="Group 39"/>
              <p:cNvGrpSpPr/>
              <p:nvPr/>
            </p:nvGrpSpPr>
            <p:grpSpPr bwMode="auto">
              <a:xfrm>
                <a:off x="2784" y="1584"/>
                <a:ext cx="528" cy="1488"/>
                <a:chOff x="3888" y="1632"/>
                <a:chExt cx="528" cy="1488"/>
              </a:xfrm>
            </p:grpSpPr>
            <p:grpSp>
              <p:nvGrpSpPr>
                <p:cNvPr id="660" name="Group 40"/>
                <p:cNvGrpSpPr/>
                <p:nvPr/>
              </p:nvGrpSpPr>
              <p:grpSpPr bwMode="auto">
                <a:xfrm>
                  <a:off x="3888" y="2304"/>
                  <a:ext cx="528" cy="816"/>
                  <a:chOff x="2784" y="2256"/>
                  <a:chExt cx="528" cy="816"/>
                </a:xfrm>
              </p:grpSpPr>
              <p:sp>
                <p:nvSpPr>
                  <p:cNvPr id="664" name="AutoShape 4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5" name="AutoShape 4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61" name="Group 43"/>
                <p:cNvGrpSpPr/>
                <p:nvPr/>
              </p:nvGrpSpPr>
              <p:grpSpPr bwMode="auto">
                <a:xfrm>
                  <a:off x="3888" y="1632"/>
                  <a:ext cx="528" cy="816"/>
                  <a:chOff x="2784" y="2256"/>
                  <a:chExt cx="528" cy="816"/>
                </a:xfrm>
              </p:grpSpPr>
              <p:sp>
                <p:nvSpPr>
                  <p:cNvPr id="662" name="AutoShape 4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63" name="AutoShape 45"/>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575" name="Group 46"/>
            <p:cNvGrpSpPr/>
            <p:nvPr/>
          </p:nvGrpSpPr>
          <p:grpSpPr bwMode="auto">
            <a:xfrm>
              <a:off x="2873748" y="2867744"/>
              <a:ext cx="1143000" cy="2667000"/>
              <a:chOff x="2784" y="1392"/>
              <a:chExt cx="720" cy="1680"/>
            </a:xfrm>
          </p:grpSpPr>
          <p:grpSp>
            <p:nvGrpSpPr>
              <p:cNvPr id="636" name="Group 47"/>
              <p:cNvGrpSpPr/>
              <p:nvPr/>
            </p:nvGrpSpPr>
            <p:grpSpPr bwMode="auto">
              <a:xfrm>
                <a:off x="2976" y="1392"/>
                <a:ext cx="528" cy="1488"/>
                <a:chOff x="3888" y="1632"/>
                <a:chExt cx="528" cy="1488"/>
              </a:xfrm>
            </p:grpSpPr>
            <p:grpSp>
              <p:nvGrpSpPr>
                <p:cNvPr id="651" name="Group 48"/>
                <p:cNvGrpSpPr/>
                <p:nvPr/>
              </p:nvGrpSpPr>
              <p:grpSpPr bwMode="auto">
                <a:xfrm>
                  <a:off x="3888" y="2304"/>
                  <a:ext cx="528" cy="816"/>
                  <a:chOff x="2784" y="2256"/>
                  <a:chExt cx="528" cy="816"/>
                </a:xfrm>
              </p:grpSpPr>
              <p:sp>
                <p:nvSpPr>
                  <p:cNvPr id="655" name="AutoShape 4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6" name="AutoShape 5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52" name="Group 51"/>
                <p:cNvGrpSpPr/>
                <p:nvPr/>
              </p:nvGrpSpPr>
              <p:grpSpPr bwMode="auto">
                <a:xfrm>
                  <a:off x="3888" y="1632"/>
                  <a:ext cx="528" cy="816"/>
                  <a:chOff x="2784" y="2256"/>
                  <a:chExt cx="528" cy="816"/>
                </a:xfrm>
              </p:grpSpPr>
              <p:sp>
                <p:nvSpPr>
                  <p:cNvPr id="653" name="AutoShape 5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4" name="AutoShape 53"/>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37" name="Group 54"/>
              <p:cNvGrpSpPr/>
              <p:nvPr/>
            </p:nvGrpSpPr>
            <p:grpSpPr bwMode="auto">
              <a:xfrm>
                <a:off x="2880" y="1488"/>
                <a:ext cx="528" cy="1488"/>
                <a:chOff x="3888" y="1632"/>
                <a:chExt cx="528" cy="1488"/>
              </a:xfrm>
            </p:grpSpPr>
            <p:grpSp>
              <p:nvGrpSpPr>
                <p:cNvPr id="645" name="Group 55"/>
                <p:cNvGrpSpPr/>
                <p:nvPr/>
              </p:nvGrpSpPr>
              <p:grpSpPr bwMode="auto">
                <a:xfrm>
                  <a:off x="3888" y="2304"/>
                  <a:ext cx="528" cy="816"/>
                  <a:chOff x="2784" y="2256"/>
                  <a:chExt cx="528" cy="816"/>
                </a:xfrm>
              </p:grpSpPr>
              <p:sp>
                <p:nvSpPr>
                  <p:cNvPr id="649" name="AutoShape 56"/>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50" name="AutoShape 57"/>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46" name="Group 58"/>
                <p:cNvGrpSpPr/>
                <p:nvPr/>
              </p:nvGrpSpPr>
              <p:grpSpPr bwMode="auto">
                <a:xfrm>
                  <a:off x="3888" y="1632"/>
                  <a:ext cx="528" cy="816"/>
                  <a:chOff x="2784" y="2256"/>
                  <a:chExt cx="528" cy="816"/>
                </a:xfrm>
              </p:grpSpPr>
              <p:sp>
                <p:nvSpPr>
                  <p:cNvPr id="647" name="AutoShape 5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8" name="AutoShape 60"/>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38" name="Group 61"/>
              <p:cNvGrpSpPr/>
              <p:nvPr/>
            </p:nvGrpSpPr>
            <p:grpSpPr bwMode="auto">
              <a:xfrm>
                <a:off x="2784" y="1584"/>
                <a:ext cx="528" cy="1488"/>
                <a:chOff x="3888" y="1632"/>
                <a:chExt cx="528" cy="1488"/>
              </a:xfrm>
            </p:grpSpPr>
            <p:grpSp>
              <p:nvGrpSpPr>
                <p:cNvPr id="639" name="Group 62"/>
                <p:cNvGrpSpPr/>
                <p:nvPr/>
              </p:nvGrpSpPr>
              <p:grpSpPr bwMode="auto">
                <a:xfrm>
                  <a:off x="3888" y="2304"/>
                  <a:ext cx="528" cy="816"/>
                  <a:chOff x="2784" y="2256"/>
                  <a:chExt cx="528" cy="816"/>
                </a:xfrm>
              </p:grpSpPr>
              <p:sp>
                <p:nvSpPr>
                  <p:cNvPr id="643" name="AutoShape 63"/>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4" name="AutoShape 64"/>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40" name="Group 65"/>
                <p:cNvGrpSpPr/>
                <p:nvPr/>
              </p:nvGrpSpPr>
              <p:grpSpPr bwMode="auto">
                <a:xfrm>
                  <a:off x="3888" y="1632"/>
                  <a:ext cx="528" cy="816"/>
                  <a:chOff x="2784" y="2256"/>
                  <a:chExt cx="528" cy="816"/>
                </a:xfrm>
              </p:grpSpPr>
              <p:sp>
                <p:nvSpPr>
                  <p:cNvPr id="641" name="AutoShape 66"/>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42" name="AutoShape 67"/>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576" name="Group 68"/>
            <p:cNvGrpSpPr/>
            <p:nvPr/>
          </p:nvGrpSpPr>
          <p:grpSpPr bwMode="auto">
            <a:xfrm>
              <a:off x="3483348" y="2867744"/>
              <a:ext cx="1143000" cy="2667000"/>
              <a:chOff x="2784" y="1392"/>
              <a:chExt cx="720" cy="1680"/>
            </a:xfrm>
          </p:grpSpPr>
          <p:grpSp>
            <p:nvGrpSpPr>
              <p:cNvPr id="615" name="Group 69"/>
              <p:cNvGrpSpPr/>
              <p:nvPr/>
            </p:nvGrpSpPr>
            <p:grpSpPr bwMode="auto">
              <a:xfrm>
                <a:off x="2976" y="1392"/>
                <a:ext cx="528" cy="1488"/>
                <a:chOff x="3888" y="1632"/>
                <a:chExt cx="528" cy="1488"/>
              </a:xfrm>
            </p:grpSpPr>
            <p:grpSp>
              <p:nvGrpSpPr>
                <p:cNvPr id="630" name="Group 70"/>
                <p:cNvGrpSpPr/>
                <p:nvPr/>
              </p:nvGrpSpPr>
              <p:grpSpPr bwMode="auto">
                <a:xfrm>
                  <a:off x="3888" y="2304"/>
                  <a:ext cx="528" cy="816"/>
                  <a:chOff x="2784" y="2256"/>
                  <a:chExt cx="528" cy="816"/>
                </a:xfrm>
              </p:grpSpPr>
              <p:sp>
                <p:nvSpPr>
                  <p:cNvPr id="634" name="AutoShape 7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5" name="AutoShape 7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31" name="Group 73"/>
                <p:cNvGrpSpPr/>
                <p:nvPr/>
              </p:nvGrpSpPr>
              <p:grpSpPr bwMode="auto">
                <a:xfrm>
                  <a:off x="3888" y="1632"/>
                  <a:ext cx="528" cy="816"/>
                  <a:chOff x="2784" y="2256"/>
                  <a:chExt cx="528" cy="816"/>
                </a:xfrm>
              </p:grpSpPr>
              <p:sp>
                <p:nvSpPr>
                  <p:cNvPr id="632" name="AutoShape 7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33" name="AutoShape 75"/>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16" name="Group 76"/>
              <p:cNvGrpSpPr/>
              <p:nvPr/>
            </p:nvGrpSpPr>
            <p:grpSpPr bwMode="auto">
              <a:xfrm>
                <a:off x="2880" y="1488"/>
                <a:ext cx="528" cy="1488"/>
                <a:chOff x="3888" y="1632"/>
                <a:chExt cx="528" cy="1488"/>
              </a:xfrm>
            </p:grpSpPr>
            <p:grpSp>
              <p:nvGrpSpPr>
                <p:cNvPr id="624" name="Group 77"/>
                <p:cNvGrpSpPr/>
                <p:nvPr/>
              </p:nvGrpSpPr>
              <p:grpSpPr bwMode="auto">
                <a:xfrm>
                  <a:off x="3888" y="2304"/>
                  <a:ext cx="528" cy="816"/>
                  <a:chOff x="2784" y="2256"/>
                  <a:chExt cx="528" cy="816"/>
                </a:xfrm>
              </p:grpSpPr>
              <p:sp>
                <p:nvSpPr>
                  <p:cNvPr id="628" name="AutoShape 7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9" name="AutoShape 7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25" name="Group 80"/>
                <p:cNvGrpSpPr/>
                <p:nvPr/>
              </p:nvGrpSpPr>
              <p:grpSpPr bwMode="auto">
                <a:xfrm>
                  <a:off x="3888" y="1632"/>
                  <a:ext cx="528" cy="816"/>
                  <a:chOff x="2784" y="2256"/>
                  <a:chExt cx="528" cy="816"/>
                </a:xfrm>
              </p:grpSpPr>
              <p:sp>
                <p:nvSpPr>
                  <p:cNvPr id="626" name="AutoShape 8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7" name="AutoShape 82"/>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617" name="Group 83"/>
              <p:cNvGrpSpPr/>
              <p:nvPr/>
            </p:nvGrpSpPr>
            <p:grpSpPr bwMode="auto">
              <a:xfrm>
                <a:off x="2784" y="1584"/>
                <a:ext cx="528" cy="1488"/>
                <a:chOff x="3888" y="1632"/>
                <a:chExt cx="528" cy="1488"/>
              </a:xfrm>
            </p:grpSpPr>
            <p:grpSp>
              <p:nvGrpSpPr>
                <p:cNvPr id="618" name="Group 84"/>
                <p:cNvGrpSpPr/>
                <p:nvPr/>
              </p:nvGrpSpPr>
              <p:grpSpPr bwMode="auto">
                <a:xfrm>
                  <a:off x="3888" y="2304"/>
                  <a:ext cx="528" cy="816"/>
                  <a:chOff x="2784" y="2256"/>
                  <a:chExt cx="528" cy="816"/>
                </a:xfrm>
              </p:grpSpPr>
              <p:sp>
                <p:nvSpPr>
                  <p:cNvPr id="622" name="AutoShape 8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3" name="AutoShape 8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19" name="Group 87"/>
                <p:cNvGrpSpPr/>
                <p:nvPr/>
              </p:nvGrpSpPr>
              <p:grpSpPr bwMode="auto">
                <a:xfrm>
                  <a:off x="3888" y="1632"/>
                  <a:ext cx="528" cy="816"/>
                  <a:chOff x="2784" y="2256"/>
                  <a:chExt cx="528" cy="816"/>
                </a:xfrm>
              </p:grpSpPr>
              <p:sp>
                <p:nvSpPr>
                  <p:cNvPr id="620" name="AutoShape 8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21" name="AutoShape 89"/>
                  <p:cNvSpPr>
                    <a:spLocks noChangeArrowheads="1"/>
                  </p:cNvSpPr>
                  <p:nvPr/>
                </p:nvSpPr>
                <p:spPr bwMode="auto">
                  <a:xfrm>
                    <a:off x="2784" y="2256"/>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sp>
          <p:nvSpPr>
            <p:cNvPr id="577" name="AutoShape 90"/>
            <p:cNvSpPr>
              <a:spLocks noChangeArrowheads="1"/>
            </p:cNvSpPr>
            <p:nvPr/>
          </p:nvSpPr>
          <p:spPr bwMode="auto">
            <a:xfrm>
              <a:off x="15021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578" name="AutoShape 91"/>
            <p:cNvSpPr>
              <a:spLocks noChangeArrowheads="1"/>
            </p:cNvSpPr>
            <p:nvPr/>
          </p:nvSpPr>
          <p:spPr bwMode="auto">
            <a:xfrm>
              <a:off x="21117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29</a:t>
              </a:r>
            </a:p>
          </p:txBody>
        </p:sp>
        <p:sp>
          <p:nvSpPr>
            <p:cNvPr id="579" name="AutoShape 92"/>
            <p:cNvSpPr>
              <a:spLocks noChangeArrowheads="1"/>
            </p:cNvSpPr>
            <p:nvPr/>
          </p:nvSpPr>
          <p:spPr bwMode="auto">
            <a:xfrm>
              <a:off x="27213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a:t>
              </a:r>
            </a:p>
          </p:txBody>
        </p:sp>
        <p:sp>
          <p:nvSpPr>
            <p:cNvPr id="580" name="AutoShape 93"/>
            <p:cNvSpPr>
              <a:spLocks noChangeArrowheads="1"/>
            </p:cNvSpPr>
            <p:nvPr/>
          </p:nvSpPr>
          <p:spPr bwMode="auto">
            <a:xfrm>
              <a:off x="3330948" y="4925144"/>
              <a:ext cx="838200" cy="76200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a:t>
              </a:r>
            </a:p>
          </p:txBody>
        </p:sp>
        <p:grpSp>
          <p:nvGrpSpPr>
            <p:cNvPr id="581" name="Group 94"/>
            <p:cNvGrpSpPr/>
            <p:nvPr/>
          </p:nvGrpSpPr>
          <p:grpSpPr bwMode="auto">
            <a:xfrm>
              <a:off x="1502148" y="4391744"/>
              <a:ext cx="2667000" cy="762000"/>
              <a:chOff x="1536" y="2688"/>
              <a:chExt cx="1680" cy="480"/>
            </a:xfrm>
          </p:grpSpPr>
          <p:sp>
            <p:nvSpPr>
              <p:cNvPr id="611" name="AutoShape 95"/>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50</a:t>
                </a:r>
              </a:p>
            </p:txBody>
          </p:sp>
          <p:sp>
            <p:nvSpPr>
              <p:cNvPr id="612" name="AutoShape 96"/>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a:t>
                </a:r>
              </a:p>
            </p:txBody>
          </p:sp>
          <p:sp>
            <p:nvSpPr>
              <p:cNvPr id="613" name="AutoShape 97"/>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38</a:t>
                </a:r>
              </a:p>
            </p:txBody>
          </p:sp>
          <p:sp>
            <p:nvSpPr>
              <p:cNvPr id="614" name="AutoShape 98"/>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37</a:t>
                </a:r>
              </a:p>
            </p:txBody>
          </p:sp>
        </p:grpSp>
        <p:grpSp>
          <p:nvGrpSpPr>
            <p:cNvPr id="582" name="Group 99"/>
            <p:cNvGrpSpPr/>
            <p:nvPr/>
          </p:nvGrpSpPr>
          <p:grpSpPr bwMode="auto">
            <a:xfrm>
              <a:off x="1502148" y="3858344"/>
              <a:ext cx="2667000" cy="762000"/>
              <a:chOff x="1536" y="2688"/>
              <a:chExt cx="1680" cy="480"/>
            </a:xfrm>
          </p:grpSpPr>
          <p:sp>
            <p:nvSpPr>
              <p:cNvPr id="607" name="AutoShape 100"/>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23</a:t>
                </a:r>
              </a:p>
            </p:txBody>
          </p:sp>
          <p:sp>
            <p:nvSpPr>
              <p:cNvPr id="608" name="AutoShape 101"/>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609" name="AutoShape 102"/>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39</a:t>
                </a:r>
              </a:p>
            </p:txBody>
          </p:sp>
          <p:sp>
            <p:nvSpPr>
              <p:cNvPr id="610" name="AutoShape 103"/>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34</a:t>
                </a:r>
              </a:p>
            </p:txBody>
          </p:sp>
        </p:grpSp>
        <p:grpSp>
          <p:nvGrpSpPr>
            <p:cNvPr id="583" name="Group 104"/>
            <p:cNvGrpSpPr/>
            <p:nvPr/>
          </p:nvGrpSpPr>
          <p:grpSpPr bwMode="auto">
            <a:xfrm>
              <a:off x="1502148" y="3324944"/>
              <a:ext cx="2667000" cy="762000"/>
              <a:chOff x="1536" y="2688"/>
              <a:chExt cx="1680" cy="480"/>
            </a:xfrm>
          </p:grpSpPr>
          <p:sp>
            <p:nvSpPr>
              <p:cNvPr id="603" name="AutoShape 105"/>
              <p:cNvSpPr>
                <a:spLocks noChangeArrowheads="1"/>
              </p:cNvSpPr>
              <p:nvPr/>
            </p:nvSpPr>
            <p:spPr bwMode="auto">
              <a:xfrm>
                <a:off x="1536"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604" name="AutoShape 106"/>
              <p:cNvSpPr>
                <a:spLocks noChangeArrowheads="1"/>
              </p:cNvSpPr>
              <p:nvPr/>
            </p:nvSpPr>
            <p:spPr bwMode="auto">
              <a:xfrm>
                <a:off x="1920"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27</a:t>
                </a:r>
              </a:p>
            </p:txBody>
          </p:sp>
          <p:sp>
            <p:nvSpPr>
              <p:cNvPr id="605" name="AutoShape 107"/>
              <p:cNvSpPr>
                <a:spLocks noChangeArrowheads="1"/>
              </p:cNvSpPr>
              <p:nvPr/>
            </p:nvSpPr>
            <p:spPr bwMode="auto">
              <a:xfrm>
                <a:off x="2304"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36</a:t>
                </a:r>
              </a:p>
            </p:txBody>
          </p:sp>
          <p:sp>
            <p:nvSpPr>
              <p:cNvPr id="606" name="AutoShape 108"/>
              <p:cNvSpPr>
                <a:spLocks noChangeArrowheads="1"/>
              </p:cNvSpPr>
              <p:nvPr/>
            </p:nvSpPr>
            <p:spPr bwMode="auto">
              <a:xfrm>
                <a:off x="2688"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32</a:t>
                </a:r>
              </a:p>
            </p:txBody>
          </p:sp>
        </p:grpSp>
        <p:sp>
          <p:nvSpPr>
            <p:cNvPr id="584" name="Line 109"/>
            <p:cNvSpPr>
              <a:spLocks noChangeShapeType="1"/>
            </p:cNvSpPr>
            <p:nvPr/>
          </p:nvSpPr>
          <p:spPr bwMode="auto">
            <a:xfrm flipV="1">
              <a:off x="1502148" y="2867744"/>
              <a:ext cx="2209800" cy="281940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5" name="Line 110"/>
            <p:cNvSpPr>
              <a:spLocks noChangeAspect="1" noChangeShapeType="1"/>
            </p:cNvSpPr>
            <p:nvPr/>
          </p:nvSpPr>
          <p:spPr bwMode="auto">
            <a:xfrm flipV="1">
              <a:off x="3711948" y="2472702"/>
              <a:ext cx="297000" cy="396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6" name="Line 111"/>
            <p:cNvSpPr>
              <a:spLocks noChangeShapeType="1"/>
            </p:cNvSpPr>
            <p:nvPr/>
          </p:nvSpPr>
          <p:spPr bwMode="auto">
            <a:xfrm>
              <a:off x="1502148" y="5687144"/>
              <a:ext cx="342000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7" name="Line 112"/>
            <p:cNvSpPr>
              <a:spLocks noChangeShapeType="1"/>
            </p:cNvSpPr>
            <p:nvPr/>
          </p:nvSpPr>
          <p:spPr bwMode="auto">
            <a:xfrm flipH="1" flipV="1">
              <a:off x="1490926" y="2749396"/>
              <a:ext cx="0" cy="2952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588" name="Text Box 113"/>
            <p:cNvSpPr txBox="1">
              <a:spLocks noChangeArrowheads="1"/>
            </p:cNvSpPr>
            <p:nvPr/>
          </p:nvSpPr>
          <p:spPr bwMode="auto">
            <a:xfrm>
              <a:off x="3707904" y="5677420"/>
              <a:ext cx="125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季度</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89" name="Text Box 114"/>
            <p:cNvSpPr txBox="1">
              <a:spLocks noChangeArrowheads="1"/>
            </p:cNvSpPr>
            <p:nvPr/>
          </p:nvSpPr>
          <p:spPr bwMode="auto">
            <a:xfrm>
              <a:off x="3151087" y="243706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sp>
          <p:nvSpPr>
            <p:cNvPr id="590" name="Text Box 116"/>
            <p:cNvSpPr txBox="1">
              <a:spLocks noChangeArrowheads="1"/>
            </p:cNvSpPr>
            <p:nvPr/>
          </p:nvSpPr>
          <p:spPr bwMode="auto">
            <a:xfrm>
              <a:off x="1524275" y="564926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1" name="Text Box 120"/>
            <p:cNvSpPr txBox="1">
              <a:spLocks noChangeArrowheads="1"/>
            </p:cNvSpPr>
            <p:nvPr/>
          </p:nvSpPr>
          <p:spPr bwMode="auto">
            <a:xfrm>
              <a:off x="866595" y="36297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2" name="Text Box 121"/>
            <p:cNvSpPr txBox="1">
              <a:spLocks noChangeArrowheads="1"/>
            </p:cNvSpPr>
            <p:nvPr/>
          </p:nvSpPr>
          <p:spPr bwMode="auto">
            <a:xfrm>
              <a:off x="866595" y="41631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上海</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3" name="Text Box 122"/>
            <p:cNvSpPr txBox="1">
              <a:spLocks noChangeArrowheads="1"/>
            </p:cNvSpPr>
            <p:nvPr/>
          </p:nvSpPr>
          <p:spPr bwMode="auto">
            <a:xfrm>
              <a:off x="866595" y="46965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4" name="Text Box 123"/>
            <p:cNvSpPr txBox="1">
              <a:spLocks noChangeArrowheads="1"/>
            </p:cNvSpPr>
            <p:nvPr/>
          </p:nvSpPr>
          <p:spPr bwMode="auto">
            <a:xfrm>
              <a:off x="866595" y="52299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95" name="Text Box 124"/>
            <p:cNvSpPr txBox="1">
              <a:spLocks noChangeArrowheads="1"/>
            </p:cNvSpPr>
            <p:nvPr/>
          </p:nvSpPr>
          <p:spPr bwMode="auto">
            <a:xfrm>
              <a:off x="4578868" y="4924900"/>
              <a:ext cx="600029" cy="336581"/>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6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rPr>
                <a:t>VCD</a:t>
              </a:r>
              <a:endParaRPr kumimoji="1" lang="en-US" altLang="zh-CN" sz="24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endParaRPr>
            </a:p>
          </p:txBody>
        </p:sp>
        <p:sp>
          <p:nvSpPr>
            <p:cNvPr id="596" name="Text Box 125"/>
            <p:cNvSpPr txBox="1">
              <a:spLocks noChangeArrowheads="1"/>
            </p:cNvSpPr>
            <p:nvPr/>
          </p:nvSpPr>
          <p:spPr bwMode="auto">
            <a:xfrm>
              <a:off x="4418542" y="5077314"/>
              <a:ext cx="544472" cy="308003"/>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手机</a:t>
              </a:r>
            </a:p>
          </p:txBody>
        </p:sp>
        <p:sp>
          <p:nvSpPr>
            <p:cNvPr id="597" name="Text Box 126"/>
            <p:cNvSpPr txBox="1">
              <a:spLocks noChangeArrowheads="1"/>
            </p:cNvSpPr>
            <p:nvPr/>
          </p:nvSpPr>
          <p:spPr bwMode="auto">
            <a:xfrm>
              <a:off x="4189959" y="5250367"/>
              <a:ext cx="542884" cy="30800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电脑</a:t>
              </a:r>
            </a:p>
          </p:txBody>
        </p:sp>
        <p:sp>
          <p:nvSpPr>
            <p:cNvPr id="598" name="Text Box 127"/>
            <p:cNvSpPr txBox="1">
              <a:spLocks noChangeArrowheads="1"/>
            </p:cNvSpPr>
            <p:nvPr/>
          </p:nvSpPr>
          <p:spPr bwMode="auto">
            <a:xfrm>
              <a:off x="4001062" y="5420245"/>
              <a:ext cx="542884" cy="30800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空调</a:t>
              </a:r>
            </a:p>
          </p:txBody>
        </p:sp>
        <p:sp>
          <p:nvSpPr>
            <p:cNvPr id="599" name="Text Box 116"/>
            <p:cNvSpPr txBox="1">
              <a:spLocks noChangeArrowheads="1"/>
            </p:cNvSpPr>
            <p:nvPr/>
          </p:nvSpPr>
          <p:spPr bwMode="auto">
            <a:xfrm>
              <a:off x="2123728" y="5645482"/>
              <a:ext cx="5116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0" name="Text Box 116"/>
            <p:cNvSpPr txBox="1">
              <a:spLocks noChangeArrowheads="1"/>
            </p:cNvSpPr>
            <p:nvPr/>
          </p:nvSpPr>
          <p:spPr bwMode="auto">
            <a:xfrm>
              <a:off x="2764177" y="564548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1" name="Text Box 116"/>
            <p:cNvSpPr txBox="1">
              <a:spLocks noChangeArrowheads="1"/>
            </p:cNvSpPr>
            <p:nvPr/>
          </p:nvSpPr>
          <p:spPr bwMode="auto">
            <a:xfrm>
              <a:off x="3340241" y="564548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02" name="Text Box 114"/>
            <p:cNvSpPr txBox="1">
              <a:spLocks noChangeArrowheads="1"/>
            </p:cNvSpPr>
            <p:nvPr/>
          </p:nvSpPr>
          <p:spPr bwMode="auto">
            <a:xfrm>
              <a:off x="831065" y="295688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grpSp>
      <p:grpSp>
        <p:nvGrpSpPr>
          <p:cNvPr id="699" name="组合 135"/>
          <p:cNvGrpSpPr/>
          <p:nvPr/>
        </p:nvGrpSpPr>
        <p:grpSpPr bwMode="auto">
          <a:xfrm>
            <a:off x="664959" y="2963863"/>
            <a:ext cx="4348163" cy="3640137"/>
            <a:chOff x="831065" y="2437060"/>
            <a:chExt cx="4347832" cy="3640470"/>
          </a:xfrm>
        </p:grpSpPr>
        <p:grpSp>
          <p:nvGrpSpPr>
            <p:cNvPr id="700" name="Group 2"/>
            <p:cNvGrpSpPr/>
            <p:nvPr/>
          </p:nvGrpSpPr>
          <p:grpSpPr bwMode="auto">
            <a:xfrm>
              <a:off x="1654548" y="2867744"/>
              <a:ext cx="1143000" cy="2667000"/>
              <a:chOff x="2784" y="1392"/>
              <a:chExt cx="720" cy="1680"/>
            </a:xfrm>
          </p:grpSpPr>
          <p:grpSp>
            <p:nvGrpSpPr>
              <p:cNvPr id="805" name="Group 3"/>
              <p:cNvGrpSpPr/>
              <p:nvPr/>
            </p:nvGrpSpPr>
            <p:grpSpPr bwMode="auto">
              <a:xfrm>
                <a:off x="2976" y="1392"/>
                <a:ext cx="528" cy="1488"/>
                <a:chOff x="3888" y="1632"/>
                <a:chExt cx="528" cy="1488"/>
              </a:xfrm>
            </p:grpSpPr>
            <p:grpSp>
              <p:nvGrpSpPr>
                <p:cNvPr id="820" name="Group 4"/>
                <p:cNvGrpSpPr/>
                <p:nvPr/>
              </p:nvGrpSpPr>
              <p:grpSpPr bwMode="auto">
                <a:xfrm>
                  <a:off x="3888" y="2304"/>
                  <a:ext cx="528" cy="816"/>
                  <a:chOff x="2784" y="2256"/>
                  <a:chExt cx="528" cy="816"/>
                </a:xfrm>
              </p:grpSpPr>
              <p:sp>
                <p:nvSpPr>
                  <p:cNvPr id="824" name="AutoShape 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5" name="AutoShape 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21" name="Group 7"/>
                <p:cNvGrpSpPr/>
                <p:nvPr/>
              </p:nvGrpSpPr>
              <p:grpSpPr bwMode="auto">
                <a:xfrm>
                  <a:off x="3888" y="1632"/>
                  <a:ext cx="528" cy="816"/>
                  <a:chOff x="2784" y="2256"/>
                  <a:chExt cx="528" cy="816"/>
                </a:xfrm>
              </p:grpSpPr>
              <p:sp>
                <p:nvSpPr>
                  <p:cNvPr id="822" name="AutoShape 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3" name="AutoShape 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806" name="Group 10"/>
              <p:cNvGrpSpPr/>
              <p:nvPr/>
            </p:nvGrpSpPr>
            <p:grpSpPr bwMode="auto">
              <a:xfrm>
                <a:off x="2880" y="1488"/>
                <a:ext cx="528" cy="1488"/>
                <a:chOff x="3888" y="1632"/>
                <a:chExt cx="528" cy="1488"/>
              </a:xfrm>
            </p:grpSpPr>
            <p:grpSp>
              <p:nvGrpSpPr>
                <p:cNvPr id="814" name="Group 11"/>
                <p:cNvGrpSpPr/>
                <p:nvPr/>
              </p:nvGrpSpPr>
              <p:grpSpPr bwMode="auto">
                <a:xfrm>
                  <a:off x="3888" y="2304"/>
                  <a:ext cx="528" cy="816"/>
                  <a:chOff x="2784" y="2256"/>
                  <a:chExt cx="528" cy="816"/>
                </a:xfrm>
              </p:grpSpPr>
              <p:sp>
                <p:nvSpPr>
                  <p:cNvPr id="818" name="AutoShape 1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9" name="AutoShape 1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15" name="Group 14"/>
                <p:cNvGrpSpPr/>
                <p:nvPr/>
              </p:nvGrpSpPr>
              <p:grpSpPr bwMode="auto">
                <a:xfrm>
                  <a:off x="3888" y="1632"/>
                  <a:ext cx="528" cy="816"/>
                  <a:chOff x="2784" y="2256"/>
                  <a:chExt cx="528" cy="816"/>
                </a:xfrm>
              </p:grpSpPr>
              <p:sp>
                <p:nvSpPr>
                  <p:cNvPr id="816" name="AutoShape 1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7" name="AutoShape 1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807" name="Group 17"/>
              <p:cNvGrpSpPr/>
              <p:nvPr/>
            </p:nvGrpSpPr>
            <p:grpSpPr bwMode="auto">
              <a:xfrm>
                <a:off x="2784" y="1584"/>
                <a:ext cx="528" cy="1488"/>
                <a:chOff x="3888" y="1632"/>
                <a:chExt cx="528" cy="1488"/>
              </a:xfrm>
            </p:grpSpPr>
            <p:grpSp>
              <p:nvGrpSpPr>
                <p:cNvPr id="808" name="Group 18"/>
                <p:cNvGrpSpPr/>
                <p:nvPr/>
              </p:nvGrpSpPr>
              <p:grpSpPr bwMode="auto">
                <a:xfrm>
                  <a:off x="3888" y="2304"/>
                  <a:ext cx="528" cy="816"/>
                  <a:chOff x="2784" y="2256"/>
                  <a:chExt cx="528" cy="816"/>
                </a:xfrm>
              </p:grpSpPr>
              <p:sp>
                <p:nvSpPr>
                  <p:cNvPr id="812" name="AutoShape 1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3" name="AutoShape 2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09" name="Group 21"/>
                <p:cNvGrpSpPr/>
                <p:nvPr/>
              </p:nvGrpSpPr>
              <p:grpSpPr bwMode="auto">
                <a:xfrm>
                  <a:off x="3888" y="1632"/>
                  <a:ext cx="528" cy="816"/>
                  <a:chOff x="2784" y="2256"/>
                  <a:chExt cx="528" cy="816"/>
                </a:xfrm>
              </p:grpSpPr>
              <p:sp>
                <p:nvSpPr>
                  <p:cNvPr id="810" name="AutoShape 2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1" name="AutoShape 2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701" name="Group 24"/>
            <p:cNvGrpSpPr/>
            <p:nvPr/>
          </p:nvGrpSpPr>
          <p:grpSpPr bwMode="auto">
            <a:xfrm>
              <a:off x="2264148" y="2867744"/>
              <a:ext cx="1143000" cy="2667000"/>
              <a:chOff x="2784" y="1392"/>
              <a:chExt cx="720" cy="1680"/>
            </a:xfrm>
          </p:grpSpPr>
          <p:grpSp>
            <p:nvGrpSpPr>
              <p:cNvPr id="784" name="Group 25"/>
              <p:cNvGrpSpPr/>
              <p:nvPr/>
            </p:nvGrpSpPr>
            <p:grpSpPr bwMode="auto">
              <a:xfrm>
                <a:off x="2976" y="1392"/>
                <a:ext cx="528" cy="1488"/>
                <a:chOff x="3888" y="1632"/>
                <a:chExt cx="528" cy="1488"/>
              </a:xfrm>
            </p:grpSpPr>
            <p:grpSp>
              <p:nvGrpSpPr>
                <p:cNvPr id="799" name="Group 26"/>
                <p:cNvGrpSpPr/>
                <p:nvPr/>
              </p:nvGrpSpPr>
              <p:grpSpPr bwMode="auto">
                <a:xfrm>
                  <a:off x="3888" y="2304"/>
                  <a:ext cx="528" cy="816"/>
                  <a:chOff x="2784" y="2256"/>
                  <a:chExt cx="528" cy="816"/>
                </a:xfrm>
              </p:grpSpPr>
              <p:sp>
                <p:nvSpPr>
                  <p:cNvPr id="803" name="AutoShape 27"/>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4" name="AutoShape 28"/>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00" name="Group 29"/>
                <p:cNvGrpSpPr/>
                <p:nvPr/>
              </p:nvGrpSpPr>
              <p:grpSpPr bwMode="auto">
                <a:xfrm>
                  <a:off x="3888" y="1632"/>
                  <a:ext cx="528" cy="816"/>
                  <a:chOff x="2784" y="2256"/>
                  <a:chExt cx="528" cy="816"/>
                </a:xfrm>
              </p:grpSpPr>
              <p:sp>
                <p:nvSpPr>
                  <p:cNvPr id="801" name="AutoShape 30"/>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2" name="AutoShape 31"/>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785" name="Group 32"/>
              <p:cNvGrpSpPr/>
              <p:nvPr/>
            </p:nvGrpSpPr>
            <p:grpSpPr bwMode="auto">
              <a:xfrm>
                <a:off x="2880" y="1488"/>
                <a:ext cx="528" cy="1488"/>
                <a:chOff x="3888" y="1632"/>
                <a:chExt cx="528" cy="1488"/>
              </a:xfrm>
            </p:grpSpPr>
            <p:grpSp>
              <p:nvGrpSpPr>
                <p:cNvPr id="793" name="Group 33"/>
                <p:cNvGrpSpPr/>
                <p:nvPr/>
              </p:nvGrpSpPr>
              <p:grpSpPr bwMode="auto">
                <a:xfrm>
                  <a:off x="3888" y="2304"/>
                  <a:ext cx="528" cy="816"/>
                  <a:chOff x="2784" y="2256"/>
                  <a:chExt cx="528" cy="816"/>
                </a:xfrm>
              </p:grpSpPr>
              <p:sp>
                <p:nvSpPr>
                  <p:cNvPr id="797" name="AutoShape 3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8" name="AutoShape 3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94" name="Group 36"/>
                <p:cNvGrpSpPr/>
                <p:nvPr/>
              </p:nvGrpSpPr>
              <p:grpSpPr bwMode="auto">
                <a:xfrm>
                  <a:off x="3888" y="1632"/>
                  <a:ext cx="528" cy="816"/>
                  <a:chOff x="2784" y="2256"/>
                  <a:chExt cx="528" cy="816"/>
                </a:xfrm>
              </p:grpSpPr>
              <p:sp>
                <p:nvSpPr>
                  <p:cNvPr id="795" name="AutoShape 37"/>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6" name="AutoShape 38"/>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786" name="Group 39"/>
              <p:cNvGrpSpPr/>
              <p:nvPr/>
            </p:nvGrpSpPr>
            <p:grpSpPr bwMode="auto">
              <a:xfrm>
                <a:off x="2784" y="1584"/>
                <a:ext cx="528" cy="1488"/>
                <a:chOff x="3888" y="1632"/>
                <a:chExt cx="528" cy="1488"/>
              </a:xfrm>
            </p:grpSpPr>
            <p:grpSp>
              <p:nvGrpSpPr>
                <p:cNvPr id="787" name="Group 40"/>
                <p:cNvGrpSpPr/>
                <p:nvPr/>
              </p:nvGrpSpPr>
              <p:grpSpPr bwMode="auto">
                <a:xfrm>
                  <a:off x="3888" y="2304"/>
                  <a:ext cx="528" cy="816"/>
                  <a:chOff x="2784" y="2256"/>
                  <a:chExt cx="528" cy="816"/>
                </a:xfrm>
              </p:grpSpPr>
              <p:sp>
                <p:nvSpPr>
                  <p:cNvPr id="791" name="AutoShape 4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2" name="AutoShape 4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88" name="Group 43"/>
                <p:cNvGrpSpPr/>
                <p:nvPr/>
              </p:nvGrpSpPr>
              <p:grpSpPr bwMode="auto">
                <a:xfrm>
                  <a:off x="3888" y="1632"/>
                  <a:ext cx="528" cy="816"/>
                  <a:chOff x="2784" y="2256"/>
                  <a:chExt cx="528" cy="816"/>
                </a:xfrm>
              </p:grpSpPr>
              <p:sp>
                <p:nvSpPr>
                  <p:cNvPr id="789" name="AutoShape 4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0" name="AutoShape 4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702" name="Group 46"/>
            <p:cNvGrpSpPr/>
            <p:nvPr/>
          </p:nvGrpSpPr>
          <p:grpSpPr bwMode="auto">
            <a:xfrm>
              <a:off x="2873748" y="2867744"/>
              <a:ext cx="1143000" cy="2667000"/>
              <a:chOff x="2784" y="1392"/>
              <a:chExt cx="720" cy="1680"/>
            </a:xfrm>
          </p:grpSpPr>
          <p:grpSp>
            <p:nvGrpSpPr>
              <p:cNvPr id="763" name="Group 47"/>
              <p:cNvGrpSpPr/>
              <p:nvPr/>
            </p:nvGrpSpPr>
            <p:grpSpPr bwMode="auto">
              <a:xfrm>
                <a:off x="2976" y="1392"/>
                <a:ext cx="528" cy="1488"/>
                <a:chOff x="3888" y="1632"/>
                <a:chExt cx="528" cy="1488"/>
              </a:xfrm>
            </p:grpSpPr>
            <p:grpSp>
              <p:nvGrpSpPr>
                <p:cNvPr id="778" name="Group 48"/>
                <p:cNvGrpSpPr/>
                <p:nvPr/>
              </p:nvGrpSpPr>
              <p:grpSpPr bwMode="auto">
                <a:xfrm>
                  <a:off x="3888" y="2304"/>
                  <a:ext cx="528" cy="816"/>
                  <a:chOff x="2784" y="2256"/>
                  <a:chExt cx="528" cy="816"/>
                </a:xfrm>
              </p:grpSpPr>
              <p:sp>
                <p:nvSpPr>
                  <p:cNvPr id="782" name="AutoShape 4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3" name="AutoShape 5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79" name="Group 51"/>
                <p:cNvGrpSpPr/>
                <p:nvPr/>
              </p:nvGrpSpPr>
              <p:grpSpPr bwMode="auto">
                <a:xfrm>
                  <a:off x="3888" y="1632"/>
                  <a:ext cx="528" cy="816"/>
                  <a:chOff x="2784" y="2256"/>
                  <a:chExt cx="528" cy="816"/>
                </a:xfrm>
              </p:grpSpPr>
              <p:sp>
                <p:nvSpPr>
                  <p:cNvPr id="780" name="AutoShape 52"/>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1" name="AutoShape 53"/>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764" name="Group 54"/>
              <p:cNvGrpSpPr/>
              <p:nvPr/>
            </p:nvGrpSpPr>
            <p:grpSpPr bwMode="auto">
              <a:xfrm>
                <a:off x="2880" y="1488"/>
                <a:ext cx="528" cy="1488"/>
                <a:chOff x="3888" y="1632"/>
                <a:chExt cx="528" cy="1488"/>
              </a:xfrm>
            </p:grpSpPr>
            <p:grpSp>
              <p:nvGrpSpPr>
                <p:cNvPr id="772" name="Group 55"/>
                <p:cNvGrpSpPr/>
                <p:nvPr/>
              </p:nvGrpSpPr>
              <p:grpSpPr bwMode="auto">
                <a:xfrm>
                  <a:off x="3888" y="2304"/>
                  <a:ext cx="528" cy="816"/>
                  <a:chOff x="2784" y="2256"/>
                  <a:chExt cx="528" cy="816"/>
                </a:xfrm>
              </p:grpSpPr>
              <p:sp>
                <p:nvSpPr>
                  <p:cNvPr id="776" name="AutoShape 56"/>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7" name="AutoShape 57"/>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73" name="Group 58"/>
                <p:cNvGrpSpPr/>
                <p:nvPr/>
              </p:nvGrpSpPr>
              <p:grpSpPr bwMode="auto">
                <a:xfrm>
                  <a:off x="3888" y="1632"/>
                  <a:ext cx="528" cy="816"/>
                  <a:chOff x="2784" y="2256"/>
                  <a:chExt cx="528" cy="816"/>
                </a:xfrm>
              </p:grpSpPr>
              <p:sp>
                <p:nvSpPr>
                  <p:cNvPr id="774" name="AutoShape 5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5" name="AutoShape 6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765" name="Group 61"/>
              <p:cNvGrpSpPr/>
              <p:nvPr/>
            </p:nvGrpSpPr>
            <p:grpSpPr bwMode="auto">
              <a:xfrm>
                <a:off x="2784" y="1584"/>
                <a:ext cx="528" cy="1488"/>
                <a:chOff x="3888" y="1632"/>
                <a:chExt cx="528" cy="1488"/>
              </a:xfrm>
            </p:grpSpPr>
            <p:grpSp>
              <p:nvGrpSpPr>
                <p:cNvPr id="766" name="Group 62"/>
                <p:cNvGrpSpPr/>
                <p:nvPr/>
              </p:nvGrpSpPr>
              <p:grpSpPr bwMode="auto">
                <a:xfrm>
                  <a:off x="3888" y="2304"/>
                  <a:ext cx="528" cy="816"/>
                  <a:chOff x="2784" y="2256"/>
                  <a:chExt cx="528" cy="816"/>
                </a:xfrm>
              </p:grpSpPr>
              <p:sp>
                <p:nvSpPr>
                  <p:cNvPr id="770" name="AutoShape 63"/>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1" name="AutoShape 64"/>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67" name="Group 65"/>
                <p:cNvGrpSpPr/>
                <p:nvPr/>
              </p:nvGrpSpPr>
              <p:grpSpPr bwMode="auto">
                <a:xfrm>
                  <a:off x="3888" y="1632"/>
                  <a:ext cx="528" cy="816"/>
                  <a:chOff x="2784" y="2256"/>
                  <a:chExt cx="528" cy="816"/>
                </a:xfrm>
              </p:grpSpPr>
              <p:sp>
                <p:nvSpPr>
                  <p:cNvPr id="768" name="AutoShape 66"/>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9" name="AutoShape 67"/>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grpSp>
          <p:nvGrpSpPr>
            <p:cNvPr id="703" name="Group 68"/>
            <p:cNvGrpSpPr/>
            <p:nvPr/>
          </p:nvGrpSpPr>
          <p:grpSpPr bwMode="auto">
            <a:xfrm>
              <a:off x="3483348" y="2867744"/>
              <a:ext cx="1143000" cy="2667000"/>
              <a:chOff x="2784" y="1392"/>
              <a:chExt cx="720" cy="1680"/>
            </a:xfrm>
          </p:grpSpPr>
          <p:grpSp>
            <p:nvGrpSpPr>
              <p:cNvPr id="742" name="Group 69"/>
              <p:cNvGrpSpPr/>
              <p:nvPr/>
            </p:nvGrpSpPr>
            <p:grpSpPr bwMode="auto">
              <a:xfrm>
                <a:off x="2976" y="1392"/>
                <a:ext cx="528" cy="1488"/>
                <a:chOff x="3888" y="1632"/>
                <a:chExt cx="528" cy="1488"/>
              </a:xfrm>
            </p:grpSpPr>
            <p:grpSp>
              <p:nvGrpSpPr>
                <p:cNvPr id="757" name="Group 70"/>
                <p:cNvGrpSpPr/>
                <p:nvPr/>
              </p:nvGrpSpPr>
              <p:grpSpPr bwMode="auto">
                <a:xfrm>
                  <a:off x="3888" y="2304"/>
                  <a:ext cx="528" cy="816"/>
                  <a:chOff x="2784" y="2256"/>
                  <a:chExt cx="528" cy="816"/>
                </a:xfrm>
              </p:grpSpPr>
              <p:sp>
                <p:nvSpPr>
                  <p:cNvPr id="761" name="AutoShape 7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2" name="AutoShape 7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58" name="Group 73"/>
                <p:cNvGrpSpPr/>
                <p:nvPr/>
              </p:nvGrpSpPr>
              <p:grpSpPr bwMode="auto">
                <a:xfrm>
                  <a:off x="3888" y="1632"/>
                  <a:ext cx="528" cy="816"/>
                  <a:chOff x="2784" y="2256"/>
                  <a:chExt cx="528" cy="816"/>
                </a:xfrm>
              </p:grpSpPr>
              <p:sp>
                <p:nvSpPr>
                  <p:cNvPr id="759" name="AutoShape 74"/>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0" name="AutoShape 75"/>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743" name="Group 76"/>
              <p:cNvGrpSpPr/>
              <p:nvPr/>
            </p:nvGrpSpPr>
            <p:grpSpPr bwMode="auto">
              <a:xfrm>
                <a:off x="2880" y="1488"/>
                <a:ext cx="528" cy="1488"/>
                <a:chOff x="3888" y="1632"/>
                <a:chExt cx="528" cy="1488"/>
              </a:xfrm>
            </p:grpSpPr>
            <p:grpSp>
              <p:nvGrpSpPr>
                <p:cNvPr id="751" name="Group 77"/>
                <p:cNvGrpSpPr/>
                <p:nvPr/>
              </p:nvGrpSpPr>
              <p:grpSpPr bwMode="auto">
                <a:xfrm>
                  <a:off x="3888" y="2304"/>
                  <a:ext cx="528" cy="816"/>
                  <a:chOff x="2784" y="2256"/>
                  <a:chExt cx="528" cy="816"/>
                </a:xfrm>
              </p:grpSpPr>
              <p:sp>
                <p:nvSpPr>
                  <p:cNvPr id="755" name="AutoShape 7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6" name="AutoShape 7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52" name="Group 80"/>
                <p:cNvGrpSpPr/>
                <p:nvPr/>
              </p:nvGrpSpPr>
              <p:grpSpPr bwMode="auto">
                <a:xfrm>
                  <a:off x="3888" y="1632"/>
                  <a:ext cx="528" cy="816"/>
                  <a:chOff x="2784" y="2256"/>
                  <a:chExt cx="528" cy="816"/>
                </a:xfrm>
              </p:grpSpPr>
              <p:sp>
                <p:nvSpPr>
                  <p:cNvPr id="753" name="AutoShape 8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4" name="AutoShape 8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nvGrpSpPr>
              <p:cNvPr id="744" name="Group 83"/>
              <p:cNvGrpSpPr/>
              <p:nvPr/>
            </p:nvGrpSpPr>
            <p:grpSpPr bwMode="auto">
              <a:xfrm>
                <a:off x="2784" y="1584"/>
                <a:ext cx="528" cy="1488"/>
                <a:chOff x="3888" y="1632"/>
                <a:chExt cx="528" cy="1488"/>
              </a:xfrm>
            </p:grpSpPr>
            <p:grpSp>
              <p:nvGrpSpPr>
                <p:cNvPr id="745" name="Group 84"/>
                <p:cNvGrpSpPr/>
                <p:nvPr/>
              </p:nvGrpSpPr>
              <p:grpSpPr bwMode="auto">
                <a:xfrm>
                  <a:off x="3888" y="2304"/>
                  <a:ext cx="528" cy="816"/>
                  <a:chOff x="2784" y="2256"/>
                  <a:chExt cx="528" cy="816"/>
                </a:xfrm>
              </p:grpSpPr>
              <p:sp>
                <p:nvSpPr>
                  <p:cNvPr id="749" name="AutoShape 8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0" name="AutoShape 8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46" name="Group 87"/>
                <p:cNvGrpSpPr/>
                <p:nvPr/>
              </p:nvGrpSpPr>
              <p:grpSpPr bwMode="auto">
                <a:xfrm>
                  <a:off x="3888" y="1632"/>
                  <a:ext cx="528" cy="816"/>
                  <a:chOff x="2784" y="2256"/>
                  <a:chExt cx="528" cy="816"/>
                </a:xfrm>
              </p:grpSpPr>
              <p:sp>
                <p:nvSpPr>
                  <p:cNvPr id="747" name="AutoShape 88"/>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8" name="AutoShape 89"/>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grpSp>
        <p:sp>
          <p:nvSpPr>
            <p:cNvPr id="704" name="AutoShape 90"/>
            <p:cNvSpPr>
              <a:spLocks noChangeArrowheads="1"/>
            </p:cNvSpPr>
            <p:nvPr/>
          </p:nvSpPr>
          <p:spPr bwMode="auto">
            <a:xfrm>
              <a:off x="1502527" y="4924900"/>
              <a:ext cx="838136" cy="76207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705" name="AutoShape 91"/>
            <p:cNvSpPr>
              <a:spLocks noChangeArrowheads="1"/>
            </p:cNvSpPr>
            <p:nvPr/>
          </p:nvSpPr>
          <p:spPr bwMode="auto">
            <a:xfrm>
              <a:off x="2112080" y="4924900"/>
              <a:ext cx="838136" cy="76207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29</a:t>
              </a:r>
            </a:p>
          </p:txBody>
        </p:sp>
        <p:sp>
          <p:nvSpPr>
            <p:cNvPr id="706" name="AutoShape 92"/>
            <p:cNvSpPr>
              <a:spLocks noChangeArrowheads="1"/>
            </p:cNvSpPr>
            <p:nvPr/>
          </p:nvSpPr>
          <p:spPr bwMode="auto">
            <a:xfrm>
              <a:off x="2721634" y="4924900"/>
              <a:ext cx="838136" cy="76207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a:t>
              </a:r>
            </a:p>
          </p:txBody>
        </p:sp>
        <p:sp>
          <p:nvSpPr>
            <p:cNvPr id="707" name="AutoShape 93"/>
            <p:cNvSpPr>
              <a:spLocks noChangeArrowheads="1"/>
            </p:cNvSpPr>
            <p:nvPr/>
          </p:nvSpPr>
          <p:spPr bwMode="auto">
            <a:xfrm>
              <a:off x="3331188" y="4924900"/>
              <a:ext cx="838136" cy="76207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a:t>
              </a:r>
            </a:p>
          </p:txBody>
        </p:sp>
        <p:grpSp>
          <p:nvGrpSpPr>
            <p:cNvPr id="708" name="Group 94"/>
            <p:cNvGrpSpPr/>
            <p:nvPr/>
          </p:nvGrpSpPr>
          <p:grpSpPr bwMode="auto">
            <a:xfrm>
              <a:off x="1502148" y="4391744"/>
              <a:ext cx="2667000" cy="762000"/>
              <a:chOff x="1536" y="2688"/>
              <a:chExt cx="1680" cy="480"/>
            </a:xfrm>
          </p:grpSpPr>
          <p:sp>
            <p:nvSpPr>
              <p:cNvPr id="738" name="AutoShape 95"/>
              <p:cNvSpPr>
                <a:spLocks noChangeArrowheads="1"/>
              </p:cNvSpPr>
              <p:nvPr/>
            </p:nvSpPr>
            <p:spPr bwMode="auto">
              <a:xfrm>
                <a:off x="1536"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50</a:t>
                </a:r>
              </a:p>
            </p:txBody>
          </p:sp>
          <p:sp>
            <p:nvSpPr>
              <p:cNvPr id="739" name="AutoShape 96"/>
              <p:cNvSpPr>
                <a:spLocks noChangeArrowheads="1"/>
              </p:cNvSpPr>
              <p:nvPr/>
            </p:nvSpPr>
            <p:spPr bwMode="auto">
              <a:xfrm>
                <a:off x="1920"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a:t>
                </a:r>
              </a:p>
            </p:txBody>
          </p:sp>
          <p:sp>
            <p:nvSpPr>
              <p:cNvPr id="740" name="AutoShape 97"/>
              <p:cNvSpPr>
                <a:spLocks noChangeArrowheads="1"/>
              </p:cNvSpPr>
              <p:nvPr/>
            </p:nvSpPr>
            <p:spPr bwMode="auto">
              <a:xfrm>
                <a:off x="2304"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38</a:t>
                </a:r>
              </a:p>
            </p:txBody>
          </p:sp>
          <p:sp>
            <p:nvSpPr>
              <p:cNvPr id="741" name="AutoShape 98"/>
              <p:cNvSpPr>
                <a:spLocks noChangeArrowheads="1"/>
              </p:cNvSpPr>
              <p:nvPr/>
            </p:nvSpPr>
            <p:spPr bwMode="auto">
              <a:xfrm>
                <a:off x="2688"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37</a:t>
                </a:r>
              </a:p>
            </p:txBody>
          </p:sp>
        </p:grpSp>
        <p:grpSp>
          <p:nvGrpSpPr>
            <p:cNvPr id="709" name="Group 99"/>
            <p:cNvGrpSpPr/>
            <p:nvPr/>
          </p:nvGrpSpPr>
          <p:grpSpPr bwMode="auto">
            <a:xfrm>
              <a:off x="1502148" y="3858344"/>
              <a:ext cx="2667000" cy="762000"/>
              <a:chOff x="1536" y="2688"/>
              <a:chExt cx="1680" cy="480"/>
            </a:xfrm>
          </p:grpSpPr>
          <p:sp>
            <p:nvSpPr>
              <p:cNvPr id="734" name="AutoShape 100"/>
              <p:cNvSpPr>
                <a:spLocks noChangeArrowheads="1"/>
              </p:cNvSpPr>
              <p:nvPr/>
            </p:nvSpPr>
            <p:spPr bwMode="auto">
              <a:xfrm>
                <a:off x="1536"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23</a:t>
                </a:r>
              </a:p>
            </p:txBody>
          </p:sp>
          <p:sp>
            <p:nvSpPr>
              <p:cNvPr id="735" name="AutoShape 101"/>
              <p:cNvSpPr>
                <a:spLocks noChangeArrowheads="1"/>
              </p:cNvSpPr>
              <p:nvPr/>
            </p:nvSpPr>
            <p:spPr bwMode="auto">
              <a:xfrm>
                <a:off x="1920"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a:t>
                </a:r>
              </a:p>
            </p:txBody>
          </p:sp>
          <p:sp>
            <p:nvSpPr>
              <p:cNvPr id="736" name="AutoShape 102"/>
              <p:cNvSpPr>
                <a:spLocks noChangeArrowheads="1"/>
              </p:cNvSpPr>
              <p:nvPr/>
            </p:nvSpPr>
            <p:spPr bwMode="auto">
              <a:xfrm>
                <a:off x="2304"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39</a:t>
                </a:r>
              </a:p>
            </p:txBody>
          </p:sp>
          <p:sp>
            <p:nvSpPr>
              <p:cNvPr id="737" name="AutoShape 103"/>
              <p:cNvSpPr>
                <a:spLocks noChangeArrowheads="1"/>
              </p:cNvSpPr>
              <p:nvPr/>
            </p:nvSpPr>
            <p:spPr bwMode="auto">
              <a:xfrm>
                <a:off x="2688"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34</a:t>
                </a:r>
              </a:p>
            </p:txBody>
          </p:sp>
        </p:grpSp>
        <p:grpSp>
          <p:nvGrpSpPr>
            <p:cNvPr id="710" name="Group 104"/>
            <p:cNvGrpSpPr/>
            <p:nvPr/>
          </p:nvGrpSpPr>
          <p:grpSpPr bwMode="auto">
            <a:xfrm>
              <a:off x="1502148" y="3324944"/>
              <a:ext cx="2667000" cy="762000"/>
              <a:chOff x="1536" y="2688"/>
              <a:chExt cx="1680" cy="480"/>
            </a:xfrm>
          </p:grpSpPr>
          <p:sp>
            <p:nvSpPr>
              <p:cNvPr id="730" name="AutoShape 105"/>
              <p:cNvSpPr>
                <a:spLocks noChangeArrowheads="1"/>
              </p:cNvSpPr>
              <p:nvPr/>
            </p:nvSpPr>
            <p:spPr bwMode="auto">
              <a:xfrm>
                <a:off x="1536"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26</a:t>
                </a:r>
              </a:p>
            </p:txBody>
          </p:sp>
          <p:sp>
            <p:nvSpPr>
              <p:cNvPr id="731" name="AutoShape 106"/>
              <p:cNvSpPr>
                <a:spLocks noChangeArrowheads="1"/>
              </p:cNvSpPr>
              <p:nvPr/>
            </p:nvSpPr>
            <p:spPr bwMode="auto">
              <a:xfrm>
                <a:off x="1920"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27</a:t>
                </a:r>
              </a:p>
            </p:txBody>
          </p:sp>
          <p:sp>
            <p:nvSpPr>
              <p:cNvPr id="732" name="AutoShape 107"/>
              <p:cNvSpPr>
                <a:spLocks noChangeArrowheads="1"/>
              </p:cNvSpPr>
              <p:nvPr/>
            </p:nvSpPr>
            <p:spPr bwMode="auto">
              <a:xfrm>
                <a:off x="2304"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36</a:t>
                </a:r>
              </a:p>
            </p:txBody>
          </p:sp>
          <p:sp>
            <p:nvSpPr>
              <p:cNvPr id="733" name="AutoShape 108"/>
              <p:cNvSpPr>
                <a:spLocks noChangeArrowheads="1"/>
              </p:cNvSpPr>
              <p:nvPr/>
            </p:nvSpPr>
            <p:spPr bwMode="auto">
              <a:xfrm>
                <a:off x="2688" y="2688"/>
                <a:ext cx="528" cy="480"/>
              </a:xfrm>
              <a:prstGeom prst="cube">
                <a:avLst>
                  <a:gd name="adj" fmla="val 25000"/>
                </a:avLst>
              </a:prstGeom>
              <a:solidFill>
                <a:srgbClr val="333399">
                  <a:lumMod val="20000"/>
                  <a:lumOff val="80000"/>
                </a:srgbClr>
              </a:solid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32</a:t>
                </a:r>
              </a:p>
            </p:txBody>
          </p:sp>
        </p:grpSp>
        <p:sp>
          <p:nvSpPr>
            <p:cNvPr id="711" name="Line 109"/>
            <p:cNvSpPr>
              <a:spLocks noChangeShapeType="1"/>
            </p:cNvSpPr>
            <p:nvPr/>
          </p:nvSpPr>
          <p:spPr bwMode="auto">
            <a:xfrm flipV="1">
              <a:off x="1502148" y="2867744"/>
              <a:ext cx="2209800" cy="281940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12" name="Line 110"/>
            <p:cNvSpPr>
              <a:spLocks noChangeAspect="1" noChangeShapeType="1"/>
            </p:cNvSpPr>
            <p:nvPr/>
          </p:nvSpPr>
          <p:spPr bwMode="auto">
            <a:xfrm flipV="1">
              <a:off x="3711948" y="2472702"/>
              <a:ext cx="297000" cy="396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13" name="Line 111"/>
            <p:cNvSpPr>
              <a:spLocks noChangeShapeType="1"/>
            </p:cNvSpPr>
            <p:nvPr/>
          </p:nvSpPr>
          <p:spPr bwMode="auto">
            <a:xfrm>
              <a:off x="1502148" y="5687144"/>
              <a:ext cx="342000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14" name="Line 112"/>
            <p:cNvSpPr>
              <a:spLocks noChangeShapeType="1"/>
            </p:cNvSpPr>
            <p:nvPr/>
          </p:nvSpPr>
          <p:spPr bwMode="auto">
            <a:xfrm flipH="1" flipV="1">
              <a:off x="1490926" y="2749396"/>
              <a:ext cx="0" cy="2952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715" name="Text Box 113"/>
            <p:cNvSpPr txBox="1">
              <a:spLocks noChangeArrowheads="1"/>
            </p:cNvSpPr>
            <p:nvPr/>
          </p:nvSpPr>
          <p:spPr bwMode="auto">
            <a:xfrm>
              <a:off x="3707904" y="5677420"/>
              <a:ext cx="125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季度</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6" name="Text Box 114"/>
            <p:cNvSpPr txBox="1">
              <a:spLocks noChangeArrowheads="1"/>
            </p:cNvSpPr>
            <p:nvPr/>
          </p:nvSpPr>
          <p:spPr bwMode="auto">
            <a:xfrm>
              <a:off x="3151087" y="243706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sp>
          <p:nvSpPr>
            <p:cNvPr id="717" name="Text Box 116"/>
            <p:cNvSpPr txBox="1">
              <a:spLocks noChangeArrowheads="1"/>
            </p:cNvSpPr>
            <p:nvPr/>
          </p:nvSpPr>
          <p:spPr bwMode="auto">
            <a:xfrm>
              <a:off x="1524275" y="564926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8" name="Text Box 120"/>
            <p:cNvSpPr txBox="1">
              <a:spLocks noChangeArrowheads="1"/>
            </p:cNvSpPr>
            <p:nvPr/>
          </p:nvSpPr>
          <p:spPr bwMode="auto">
            <a:xfrm>
              <a:off x="866595" y="36297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9" name="Text Box 121"/>
            <p:cNvSpPr txBox="1">
              <a:spLocks noChangeArrowheads="1"/>
            </p:cNvSpPr>
            <p:nvPr/>
          </p:nvSpPr>
          <p:spPr bwMode="auto">
            <a:xfrm>
              <a:off x="866595" y="41631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上海</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0" name="Text Box 122"/>
            <p:cNvSpPr txBox="1">
              <a:spLocks noChangeArrowheads="1"/>
            </p:cNvSpPr>
            <p:nvPr/>
          </p:nvSpPr>
          <p:spPr bwMode="auto">
            <a:xfrm>
              <a:off x="866595" y="46965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1" name="Text Box 123"/>
            <p:cNvSpPr txBox="1">
              <a:spLocks noChangeArrowheads="1"/>
            </p:cNvSpPr>
            <p:nvPr/>
          </p:nvSpPr>
          <p:spPr bwMode="auto">
            <a:xfrm>
              <a:off x="866595" y="5229944"/>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2" name="Text Box 124"/>
            <p:cNvSpPr txBox="1">
              <a:spLocks noChangeArrowheads="1"/>
            </p:cNvSpPr>
            <p:nvPr/>
          </p:nvSpPr>
          <p:spPr bwMode="auto">
            <a:xfrm>
              <a:off x="4578868" y="4924900"/>
              <a:ext cx="600029" cy="336581"/>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6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rPr>
                <a:t>VCD</a:t>
              </a:r>
              <a:endParaRPr kumimoji="1" lang="en-US" altLang="zh-CN" sz="24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endParaRPr>
            </a:p>
          </p:txBody>
        </p:sp>
        <p:sp>
          <p:nvSpPr>
            <p:cNvPr id="723" name="Text Box 125"/>
            <p:cNvSpPr txBox="1">
              <a:spLocks noChangeArrowheads="1"/>
            </p:cNvSpPr>
            <p:nvPr/>
          </p:nvSpPr>
          <p:spPr bwMode="auto">
            <a:xfrm>
              <a:off x="4418542" y="5077314"/>
              <a:ext cx="544472" cy="308003"/>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手机</a:t>
              </a:r>
            </a:p>
          </p:txBody>
        </p:sp>
        <p:sp>
          <p:nvSpPr>
            <p:cNvPr id="724" name="Text Box 126"/>
            <p:cNvSpPr txBox="1">
              <a:spLocks noChangeArrowheads="1"/>
            </p:cNvSpPr>
            <p:nvPr/>
          </p:nvSpPr>
          <p:spPr bwMode="auto">
            <a:xfrm>
              <a:off x="4189959" y="5250367"/>
              <a:ext cx="542884" cy="30800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电脑</a:t>
              </a:r>
            </a:p>
          </p:txBody>
        </p:sp>
        <p:sp>
          <p:nvSpPr>
            <p:cNvPr id="725" name="Text Box 127"/>
            <p:cNvSpPr txBox="1">
              <a:spLocks noChangeArrowheads="1"/>
            </p:cNvSpPr>
            <p:nvPr/>
          </p:nvSpPr>
          <p:spPr bwMode="auto">
            <a:xfrm>
              <a:off x="4001062" y="5420245"/>
              <a:ext cx="542884" cy="30800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空调</a:t>
              </a:r>
            </a:p>
          </p:txBody>
        </p:sp>
        <p:sp>
          <p:nvSpPr>
            <p:cNvPr id="726" name="Text Box 116"/>
            <p:cNvSpPr txBox="1">
              <a:spLocks noChangeArrowheads="1"/>
            </p:cNvSpPr>
            <p:nvPr/>
          </p:nvSpPr>
          <p:spPr bwMode="auto">
            <a:xfrm>
              <a:off x="2123728" y="5645482"/>
              <a:ext cx="5116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7" name="Text Box 116"/>
            <p:cNvSpPr txBox="1">
              <a:spLocks noChangeArrowheads="1"/>
            </p:cNvSpPr>
            <p:nvPr/>
          </p:nvSpPr>
          <p:spPr bwMode="auto">
            <a:xfrm>
              <a:off x="2764177" y="564548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8" name="Text Box 116"/>
            <p:cNvSpPr txBox="1">
              <a:spLocks noChangeArrowheads="1"/>
            </p:cNvSpPr>
            <p:nvPr/>
          </p:nvSpPr>
          <p:spPr bwMode="auto">
            <a:xfrm>
              <a:off x="3340241" y="5645482"/>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9" name="Text Box 114"/>
            <p:cNvSpPr txBox="1">
              <a:spLocks noChangeArrowheads="1"/>
            </p:cNvSpPr>
            <p:nvPr/>
          </p:nvSpPr>
          <p:spPr bwMode="auto">
            <a:xfrm>
              <a:off x="831065" y="295688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animEffect transition="in" filter="blinds(horizontal)">
                                      <p:cBhvr>
                                        <p:cTn id="7" dur="500"/>
                                        <p:tgtEl>
                                          <p:spTgt spid="57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0">
                                            <p:txEl>
                                              <p:pRg st="1" end="1"/>
                                            </p:txEl>
                                          </p:spTgt>
                                        </p:tgtEl>
                                        <p:attrNameLst>
                                          <p:attrName>style.visibility</p:attrName>
                                        </p:attrNameLst>
                                      </p:cBhvr>
                                      <p:to>
                                        <p:strVal val="visible"/>
                                      </p:to>
                                    </p:set>
                                    <p:animEffect transition="in" filter="blinds(horizontal)">
                                      <p:cBhvr>
                                        <p:cTn id="10" dur="500"/>
                                        <p:tgtEl>
                                          <p:spTgt spid="57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0">
                                            <p:txEl>
                                              <p:pRg st="2" end="2"/>
                                            </p:txEl>
                                          </p:spTgt>
                                        </p:tgtEl>
                                        <p:attrNameLst>
                                          <p:attrName>style.visibility</p:attrName>
                                        </p:attrNameLst>
                                      </p:cBhvr>
                                      <p:to>
                                        <p:strVal val="visible"/>
                                      </p:to>
                                    </p:set>
                                    <p:animEffect transition="in" filter="blinds(horizontal)">
                                      <p:cBhvr>
                                        <p:cTn id="13" dur="500"/>
                                        <p:tgtEl>
                                          <p:spTgt spid="57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9"/>
                                        </p:tgtEl>
                                        <p:attrNameLst>
                                          <p:attrName>style.visibility</p:attrName>
                                        </p:attrNameLst>
                                      </p:cBhvr>
                                      <p:to>
                                        <p:strVal val="visible"/>
                                      </p:to>
                                    </p:set>
                                    <p:animEffect transition="in" filter="blinds(horizontal)">
                                      <p:cBhvr>
                                        <p:cTn id="16" dur="500"/>
                                        <p:tgtEl>
                                          <p:spTgt spid="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3" name="Rectangle 2"/>
          <p:cNvSpPr txBox="1">
            <a:spLocks noChangeArrowheads="1"/>
          </p:cNvSpPr>
          <p:nvPr/>
        </p:nvSpPr>
        <p:spPr bwMode="auto">
          <a:xfrm>
            <a:off x="623455" y="1149733"/>
            <a:ext cx="77724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eaLnBrk="1" hangingPunct="1">
              <a:lnSpc>
                <a:spcPct val="110000"/>
              </a:lnSpc>
              <a:spcAft>
                <a:spcPct val="0"/>
              </a:spcAft>
              <a:buFont typeface="Wingdings 2" panose="05020102010507070707" pitchFamily="18" charset="2"/>
              <a:buChar char=""/>
            </a:pPr>
            <a:r>
              <a:rPr lang="zh-CN" altLang="en-US" sz="2400" kern="0" dirty="0">
                <a:latin typeface="宋体" panose="02010600030101010101" pitchFamily="2" charset="-122"/>
              </a:rPr>
              <a:t>顾客</a:t>
            </a:r>
            <a:r>
              <a:rPr lang="en-US" altLang="zh-CN" sz="2400" kern="0" dirty="0">
                <a:latin typeface="宋体" panose="02010600030101010101" pitchFamily="2" charset="-122"/>
              </a:rPr>
              <a:t>:</a:t>
            </a:r>
            <a:r>
              <a:rPr lang="zh-CN" altLang="en-US" sz="2400" kern="0" dirty="0">
                <a:latin typeface="宋体" panose="02010600030101010101" pitchFamily="2" charset="-122"/>
              </a:rPr>
              <a:t>“那</a:t>
            </a:r>
            <a:r>
              <a:rPr lang="en-US" altLang="zh-CN" sz="2400" kern="0" dirty="0">
                <a:latin typeface="宋体" panose="02010600030101010101" pitchFamily="2" charset="-122"/>
              </a:rPr>
              <a:t>……</a:t>
            </a:r>
            <a:r>
              <a:rPr lang="zh-CN" altLang="en-US" sz="2400" kern="0" dirty="0">
                <a:latin typeface="宋体" panose="02010600030101010101" pitchFamily="2" charset="-122"/>
              </a:rPr>
              <a:t>你们有什么可以推荐的</a:t>
            </a:r>
            <a:r>
              <a:rPr lang="en-US" altLang="zh-CN" sz="2400" kern="0" dirty="0">
                <a:latin typeface="宋体" panose="02010600030101010101" pitchFamily="2" charset="-122"/>
              </a:rPr>
              <a:t>?</a:t>
            </a:r>
            <a:r>
              <a:rPr lang="zh-CN" altLang="en-US" sz="2400" kern="0" dirty="0">
                <a:latin typeface="宋体" panose="02010600030101010101" pitchFamily="2" charset="-122"/>
              </a:rPr>
              <a:t>”</a:t>
            </a:r>
            <a:endParaRPr lang="zh-TW" altLang="en-US" sz="2400" kern="0" dirty="0">
              <a:latin typeface="宋体" panose="02010600030101010101" pitchFamily="2" charset="-122"/>
              <a:ea typeface="宋体" panose="02010600030101010101" pitchFamily="2" charset="-122"/>
            </a:endParaRPr>
          </a:p>
          <a:p>
            <a:pPr eaLnBrk="1" hangingPunct="1">
              <a:lnSpc>
                <a:spcPct val="110000"/>
              </a:lnSpc>
              <a:spcAft>
                <a:spcPct val="0"/>
              </a:spcAft>
              <a:buFont typeface="Wingdings 2" panose="05020102010507070707" pitchFamily="18" charset="2"/>
              <a:buNone/>
            </a:pPr>
            <a:endParaRPr lang="en-US" altLang="zh-CN" sz="2400" kern="0" dirty="0">
              <a:latin typeface="宋体" panose="02010600030101010101" pitchFamily="2" charset="-122"/>
            </a:endParaRPr>
          </a:p>
          <a:p>
            <a:pPr eaLnBrk="1" hangingPunct="1">
              <a:lnSpc>
                <a:spcPct val="110000"/>
              </a:lnSpc>
              <a:spcAft>
                <a:spcPct val="0"/>
              </a:spcAft>
              <a:buFont typeface="Wingdings 2" panose="05020102010507070707" pitchFamily="18" charset="2"/>
              <a:buChar char=""/>
            </a:pPr>
            <a:r>
              <a:rPr lang="zh-CN" altLang="en-US" sz="2400" kern="0" dirty="0">
                <a:latin typeface="宋体" panose="02010600030101010101" pitchFamily="2" charset="-122"/>
              </a:rPr>
              <a:t>客服</a:t>
            </a:r>
            <a:r>
              <a:rPr lang="en-US" altLang="zh-CN" sz="2400" kern="0" dirty="0">
                <a:latin typeface="宋体" panose="02010600030101010101" pitchFamily="2" charset="-122"/>
              </a:rPr>
              <a:t>:</a:t>
            </a:r>
            <a:r>
              <a:rPr lang="zh-CN" altLang="en-US" sz="2400" kern="0" dirty="0">
                <a:latin typeface="宋体" panose="02010600030101010101" pitchFamily="2" charset="-122"/>
              </a:rPr>
              <a:t>“您可以试试我们的低脂健康披萨。”</a:t>
            </a:r>
            <a:endParaRPr lang="zh-TW" altLang="en-US" sz="2400" kern="0" dirty="0">
              <a:latin typeface="宋体" panose="02010600030101010101" pitchFamily="2" charset="-122"/>
              <a:ea typeface="宋体" panose="02010600030101010101" pitchFamily="2" charset="-122"/>
            </a:endParaRPr>
          </a:p>
          <a:p>
            <a:pPr eaLnBrk="1" hangingPunct="1">
              <a:lnSpc>
                <a:spcPct val="110000"/>
              </a:lnSpc>
              <a:spcAft>
                <a:spcPct val="0"/>
              </a:spcAft>
              <a:buFont typeface="Wingdings 2" panose="05020102010507070707" pitchFamily="18" charset="2"/>
              <a:buNone/>
            </a:pPr>
            <a:endParaRPr lang="en-US" altLang="zh-CN" sz="2400" kern="0" dirty="0">
              <a:latin typeface="宋体" panose="02010600030101010101" pitchFamily="2" charset="-122"/>
            </a:endParaRPr>
          </a:p>
          <a:p>
            <a:pPr eaLnBrk="1" hangingPunct="1">
              <a:lnSpc>
                <a:spcPct val="110000"/>
              </a:lnSpc>
              <a:spcAft>
                <a:spcPct val="0"/>
              </a:spcAft>
              <a:buFont typeface="Wingdings 2" panose="05020102010507070707" pitchFamily="18" charset="2"/>
              <a:buChar char=""/>
            </a:pPr>
            <a:r>
              <a:rPr lang="zh-CN" altLang="en-US" sz="2400" kern="0" dirty="0">
                <a:latin typeface="宋体" panose="02010600030101010101" pitchFamily="2" charset="-122"/>
              </a:rPr>
              <a:t>顾客</a:t>
            </a:r>
            <a:r>
              <a:rPr lang="en-US" altLang="zh-CN" sz="2400" kern="0" dirty="0">
                <a:latin typeface="宋体" panose="02010600030101010101" pitchFamily="2" charset="-122"/>
              </a:rPr>
              <a:t>:</a:t>
            </a:r>
            <a:r>
              <a:rPr lang="zh-CN" altLang="en-US" sz="2400" kern="0" dirty="0">
                <a:latin typeface="宋体" panose="02010600030101010101" pitchFamily="2" charset="-122"/>
              </a:rPr>
              <a:t>“你怎么知道我会吃这种的</a:t>
            </a:r>
            <a:r>
              <a:rPr lang="en-US" altLang="zh-CN" sz="2400" kern="0" dirty="0">
                <a:latin typeface="宋体" panose="02010600030101010101" pitchFamily="2" charset="-122"/>
              </a:rPr>
              <a:t>?</a:t>
            </a:r>
            <a:r>
              <a:rPr lang="zh-CN" altLang="en-US" sz="2400" kern="0" dirty="0">
                <a:latin typeface="宋体" panose="02010600030101010101" pitchFamily="2" charset="-122"/>
              </a:rPr>
              <a:t>”</a:t>
            </a:r>
            <a:endParaRPr lang="zh-TW" altLang="en-US" sz="2400" kern="0" dirty="0">
              <a:latin typeface="宋体" panose="02010600030101010101" pitchFamily="2" charset="-122"/>
              <a:ea typeface="宋体" panose="02010600030101010101" pitchFamily="2" charset="-122"/>
            </a:endParaRPr>
          </a:p>
          <a:p>
            <a:pPr eaLnBrk="1" hangingPunct="1">
              <a:lnSpc>
                <a:spcPct val="110000"/>
              </a:lnSpc>
              <a:spcAft>
                <a:spcPct val="0"/>
              </a:spcAft>
              <a:buFont typeface="Wingdings 2" panose="05020102010507070707" pitchFamily="18" charset="2"/>
              <a:buNone/>
            </a:pPr>
            <a:endParaRPr lang="en-US" altLang="zh-CN" sz="2400" kern="0" dirty="0">
              <a:latin typeface="宋体" panose="02010600030101010101" pitchFamily="2" charset="-122"/>
            </a:endParaRPr>
          </a:p>
          <a:p>
            <a:pPr eaLnBrk="1" hangingPunct="1">
              <a:lnSpc>
                <a:spcPct val="110000"/>
              </a:lnSpc>
              <a:spcAft>
                <a:spcPct val="0"/>
              </a:spcAft>
              <a:buFont typeface="Wingdings 2" panose="05020102010507070707" pitchFamily="18" charset="2"/>
              <a:buChar char=""/>
            </a:pPr>
            <a:r>
              <a:rPr lang="zh-CN" altLang="en-US" sz="2400" kern="0" dirty="0">
                <a:latin typeface="宋体" panose="02010600030101010101" pitchFamily="2" charset="-122"/>
              </a:rPr>
              <a:t>客服</a:t>
            </a:r>
            <a:r>
              <a:rPr lang="en-US" altLang="zh-CN" sz="2400" kern="0" dirty="0">
                <a:latin typeface="宋体" panose="02010600030101010101" pitchFamily="2" charset="-122"/>
              </a:rPr>
              <a:t>:</a:t>
            </a:r>
            <a:r>
              <a:rPr lang="zh-CN" altLang="en-US" sz="2400" kern="0" dirty="0">
                <a:latin typeface="宋体" panose="02010600030101010101" pitchFamily="2" charset="-122"/>
              </a:rPr>
              <a:t>“喔</a:t>
            </a:r>
            <a:r>
              <a:rPr lang="en-US" altLang="zh-CN" sz="2400" kern="0" dirty="0">
                <a:latin typeface="宋体" panose="02010600030101010101" pitchFamily="2" charset="-122"/>
              </a:rPr>
              <a:t>!  </a:t>
            </a:r>
            <a:r>
              <a:rPr lang="zh-CN" altLang="en-US" sz="2400" kern="0" dirty="0">
                <a:latin typeface="宋体" panose="02010600030101010101" pitchFamily="2" charset="-122"/>
              </a:rPr>
              <a:t>您上星期一在中央图书馆借了一本</a:t>
            </a:r>
            <a:r>
              <a:rPr lang="en-US" altLang="zh-CN" sz="2400" kern="0" dirty="0">
                <a:latin typeface="宋体" panose="02010600030101010101" pitchFamily="2" charset="-122"/>
              </a:rPr>
              <a:t>《</a:t>
            </a:r>
            <a:r>
              <a:rPr lang="zh-CN" altLang="en-US" sz="2400" kern="0" dirty="0">
                <a:latin typeface="宋体" panose="02010600030101010101" pitchFamily="2" charset="-122"/>
              </a:rPr>
              <a:t>低脂健康食谱</a:t>
            </a:r>
            <a:r>
              <a:rPr lang="en-US" altLang="zh-CN" sz="2400" kern="0" dirty="0">
                <a:latin typeface="宋体" panose="02010600030101010101" pitchFamily="2" charset="-122"/>
              </a:rPr>
              <a:t>》</a:t>
            </a:r>
            <a:r>
              <a:rPr lang="zh-CN" altLang="en-US" sz="2400" kern="0" dirty="0">
                <a:latin typeface="宋体" panose="02010600030101010101" pitchFamily="2" charset="-122"/>
              </a:rPr>
              <a:t>。”</a:t>
            </a:r>
            <a:endParaRPr lang="zh-TW" altLang="en-US" sz="2400" kern="0" dirty="0">
              <a:latin typeface="宋体" panose="02010600030101010101" pitchFamily="2" charset="-122"/>
              <a:ea typeface="宋体" panose="02010600030101010101" pitchFamily="2" charset="-122"/>
            </a:endParaRPr>
          </a:p>
          <a:p>
            <a:pPr eaLnBrk="1" hangingPunct="1">
              <a:lnSpc>
                <a:spcPct val="110000"/>
              </a:lnSpc>
              <a:spcAft>
                <a:spcPct val="0"/>
              </a:spcAft>
              <a:buFont typeface="Wingdings 2" panose="05020102010507070707" pitchFamily="18" charset="2"/>
              <a:buNone/>
            </a:pPr>
            <a:endParaRPr lang="en-US" altLang="zh-TW" b="1" u="sng" kern="0" dirty="0">
              <a:solidFill>
                <a:srgbClr val="FF0000"/>
              </a:solidFill>
              <a:latin typeface="宋体" panose="02010600030101010101" pitchFamily="2" charset="-122"/>
              <a:ea typeface="宋体" panose="02010600030101010101" pitchFamily="2" charset="-122"/>
            </a:endParaRPr>
          </a:p>
          <a:p>
            <a:pPr eaLnBrk="1" hangingPunct="1">
              <a:lnSpc>
                <a:spcPct val="110000"/>
              </a:lnSpc>
              <a:spcAft>
                <a:spcPct val="0"/>
              </a:spcAft>
              <a:buFont typeface="Wingdings 2" panose="05020102010507070707" pitchFamily="18" charset="2"/>
              <a:buNone/>
            </a:pPr>
            <a:r>
              <a:rPr lang="en-US" altLang="zh-TW" b="1" u="sng" kern="0" dirty="0">
                <a:solidFill>
                  <a:srgbClr val="FF0000"/>
                </a:solidFill>
                <a:latin typeface="宋体" panose="02010600030101010101" pitchFamily="2" charset="-122"/>
                <a:ea typeface="宋体" panose="02010600030101010101" pitchFamily="2" charset="-122"/>
              </a:rPr>
              <a:t>(3.</a:t>
            </a:r>
            <a:r>
              <a:rPr lang="zh-CN" altLang="en-US" b="1" u="sng" kern="0" dirty="0">
                <a:solidFill>
                  <a:srgbClr val="FF0000"/>
                </a:solidFill>
                <a:latin typeface="宋体" panose="02010600030101010101" pitchFamily="2" charset="-122"/>
              </a:rPr>
              <a:t>图书借阅数据库）</a:t>
            </a:r>
            <a:endParaRPr lang="zh-TW" altLang="en-US" kern="0" dirty="0">
              <a:latin typeface="宋体" panose="02010600030101010101" pitchFamily="2" charset="-122"/>
              <a:ea typeface="宋体" panose="02010600030101010101" pitchFamily="2" charset="-122"/>
            </a:endParaRPr>
          </a:p>
        </p:txBody>
      </p:sp>
      <p:pic>
        <p:nvPicPr>
          <p:cNvPr id="1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0145" y="3935796"/>
            <a:ext cx="2749550" cy="20288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anim calcmode="lin" valueType="num">
                                      <p:cBhvr additive="base">
                                        <p:cTn id="25" dur="500" fill="hold"/>
                                        <p:tgtEl>
                                          <p:spTgt spid="1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
                                            <p:txEl>
                                              <p:pRg st="6" end="6"/>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5" presetClass="entr" presetSubtype="1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checkerboard(across)">
                                      <p:cBhvr>
                                        <p:cTn id="30" dur="500"/>
                                        <p:tgtEl>
                                          <p:spTgt spid="14"/>
                                        </p:tgtEl>
                                      </p:cBhvr>
                                    </p:animEffect>
                                  </p:childTnLst>
                                </p:cTn>
                              </p:par>
                              <p:par>
                                <p:cTn id="31" presetID="8" presetClass="emph" presetSubtype="0" fill="hold" nodeType="withEffect">
                                  <p:stCondLst>
                                    <p:cond delay="0"/>
                                  </p:stCondLst>
                                  <p:childTnLst>
                                    <p:animRot by="21600000">
                                      <p:cBhvr>
                                        <p:cTn id="32" dur="1000" fill="hold"/>
                                        <p:tgtEl>
                                          <p:spTgt spid="14"/>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 calcmode="lin" valueType="num">
                                      <p:cBhvr additive="base">
                                        <p:cTn id="37" dur="500" fill="hold"/>
                                        <p:tgtEl>
                                          <p:spTgt spid="13">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3726873" y="5694449"/>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300" name="内容占位符 5"/>
          <p:cNvSpPr txBox="1"/>
          <p:nvPr/>
        </p:nvSpPr>
        <p:spPr bwMode="auto">
          <a:xfrm>
            <a:off x="-100120" y="1072230"/>
            <a:ext cx="8606811"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切块</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在给定的数据立方体的两个或多个维上进行选择</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得到一个子立方体。</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301" name="内容占位符 216"/>
          <p:cNvSpPr txBox="1"/>
          <p:nvPr/>
        </p:nvSpPr>
        <p:spPr bwMode="auto">
          <a:xfrm>
            <a:off x="138163" y="2459779"/>
            <a:ext cx="72671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方法</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1: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在多维数组的某一维上选定某一区间的维成员</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切块可看成在切片的基础上，确定某一个维成员的区间得到的片段，即由多个切片叠合起来。</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方法</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2: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选定多维数组的一个三维子集的操作</a:t>
            </a: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在多维数组</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1,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2, …,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n,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变量</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中选</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3</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个维</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a:t>
            </a:r>
            <a:r>
              <a:rPr kumimoji="0" lang="en-US" altLang="zh-CN" sz="2000" b="0" i="0" u="none" strike="noStrike" kern="0" cap="none" spc="0" normalizeH="0" baseline="0" noProof="0" dirty="0" err="1">
                <a:ln>
                  <a:noFill/>
                </a:ln>
                <a:solidFill>
                  <a:srgbClr val="000000"/>
                </a:solidFill>
                <a:effectLst/>
                <a:uLnTx/>
                <a:uFillTx/>
                <a:latin typeface="Arial" panose="020B0604020202020204"/>
                <a:ea typeface="微软雅黑" panose="020B0503020204020204" pitchFamily="34" charset="-122"/>
              </a:rPr>
              <a:t>i</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j</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k ,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在此</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3</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维上各取一个区间或任意维成员</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而其它维都取定一个维成员。</a:t>
            </a:r>
          </a:p>
          <a:p>
            <a:pPr marL="342900" marR="0" lvl="0" indent="-342900" algn="l" defTabSz="914400" rtl="0" eaLnBrk="0" fontAlgn="base" latinLnBrk="0" hangingPunct="0">
              <a:lnSpc>
                <a:spcPct val="115000"/>
              </a:lnSpc>
              <a:spcBef>
                <a:spcPct val="20000"/>
              </a:spcBef>
              <a:spcAft>
                <a:spcPct val="20000"/>
              </a:spcAft>
              <a:buClrTx/>
              <a:buSzTx/>
              <a:buFontTx/>
              <a:buChar char="•"/>
              <a:defRPr/>
            </a:pPr>
            <a:endPar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p:txBody>
      </p:sp>
      <p:grpSp>
        <p:nvGrpSpPr>
          <p:cNvPr id="302" name="组合 44"/>
          <p:cNvGrpSpPr>
            <a:grpSpLocks noChangeAspect="1"/>
          </p:cNvGrpSpPr>
          <p:nvPr/>
        </p:nvGrpSpPr>
        <p:grpSpPr bwMode="auto">
          <a:xfrm>
            <a:off x="8174634" y="4507287"/>
            <a:ext cx="3913187" cy="2152650"/>
            <a:chOff x="0" y="2349325"/>
            <a:chExt cx="4129419" cy="2271540"/>
          </a:xfrm>
        </p:grpSpPr>
        <p:grpSp>
          <p:nvGrpSpPr>
            <p:cNvPr id="303" name="Group 18"/>
            <p:cNvGrpSpPr/>
            <p:nvPr/>
          </p:nvGrpSpPr>
          <p:grpSpPr bwMode="auto">
            <a:xfrm>
              <a:off x="823546" y="2782850"/>
              <a:ext cx="838264" cy="1295283"/>
              <a:chOff x="2784" y="2256"/>
              <a:chExt cx="528" cy="816"/>
            </a:xfrm>
          </p:grpSpPr>
          <p:sp>
            <p:nvSpPr>
              <p:cNvPr id="337" name="AutoShape 1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8" name="AutoShape 2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04" name="Group 40"/>
            <p:cNvGrpSpPr/>
            <p:nvPr/>
          </p:nvGrpSpPr>
          <p:grpSpPr bwMode="auto">
            <a:xfrm>
              <a:off x="1433192" y="2782850"/>
              <a:ext cx="838264" cy="1295283"/>
              <a:chOff x="2784" y="2256"/>
              <a:chExt cx="528" cy="816"/>
            </a:xfrm>
          </p:grpSpPr>
          <p:sp>
            <p:nvSpPr>
              <p:cNvPr id="335" name="AutoShape 4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6" name="AutoShape 4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05" name="Group 62"/>
            <p:cNvGrpSpPr/>
            <p:nvPr/>
          </p:nvGrpSpPr>
          <p:grpSpPr bwMode="auto">
            <a:xfrm>
              <a:off x="2042839" y="2782850"/>
              <a:ext cx="838264" cy="1295283"/>
              <a:chOff x="2784" y="2256"/>
              <a:chExt cx="528" cy="816"/>
            </a:xfrm>
          </p:grpSpPr>
          <p:sp>
            <p:nvSpPr>
              <p:cNvPr id="333" name="AutoShape 63"/>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4" name="AutoShape 64"/>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06" name="Group 84"/>
            <p:cNvGrpSpPr/>
            <p:nvPr/>
          </p:nvGrpSpPr>
          <p:grpSpPr bwMode="auto">
            <a:xfrm>
              <a:off x="2652485" y="2782850"/>
              <a:ext cx="838264" cy="1295283"/>
              <a:chOff x="2784" y="2256"/>
              <a:chExt cx="528" cy="816"/>
            </a:xfrm>
          </p:grpSpPr>
          <p:sp>
            <p:nvSpPr>
              <p:cNvPr id="331" name="AutoShape 8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2" name="AutoShape 8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07" name="AutoShape 90"/>
            <p:cNvSpPr>
              <a:spLocks noChangeArrowheads="1"/>
            </p:cNvSpPr>
            <p:nvPr/>
          </p:nvSpPr>
          <p:spPr bwMode="auto">
            <a:xfrm>
              <a:off x="671134"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308" name="AutoShape 91"/>
            <p:cNvSpPr>
              <a:spLocks noChangeArrowheads="1"/>
            </p:cNvSpPr>
            <p:nvPr/>
          </p:nvSpPr>
          <p:spPr bwMode="auto">
            <a:xfrm>
              <a:off x="1280780"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29</a:t>
              </a:r>
            </a:p>
          </p:txBody>
        </p:sp>
        <p:sp>
          <p:nvSpPr>
            <p:cNvPr id="309" name="AutoShape 92"/>
            <p:cNvSpPr>
              <a:spLocks noChangeArrowheads="1"/>
            </p:cNvSpPr>
            <p:nvPr/>
          </p:nvSpPr>
          <p:spPr bwMode="auto">
            <a:xfrm>
              <a:off x="1890427"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a:t>
              </a:r>
            </a:p>
          </p:txBody>
        </p:sp>
        <p:sp>
          <p:nvSpPr>
            <p:cNvPr id="310" name="AutoShape 93"/>
            <p:cNvSpPr>
              <a:spLocks noChangeArrowheads="1"/>
            </p:cNvSpPr>
            <p:nvPr/>
          </p:nvSpPr>
          <p:spPr bwMode="auto">
            <a:xfrm>
              <a:off x="2500073"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a:t>
              </a:r>
            </a:p>
          </p:txBody>
        </p:sp>
        <p:grpSp>
          <p:nvGrpSpPr>
            <p:cNvPr id="311" name="Group 94"/>
            <p:cNvGrpSpPr/>
            <p:nvPr/>
          </p:nvGrpSpPr>
          <p:grpSpPr bwMode="auto">
            <a:xfrm>
              <a:off x="671136" y="2935233"/>
              <a:ext cx="2667205" cy="761930"/>
              <a:chOff x="1536" y="2688"/>
              <a:chExt cx="1680" cy="480"/>
            </a:xfrm>
          </p:grpSpPr>
          <p:sp>
            <p:nvSpPr>
              <p:cNvPr id="327" name="AutoShape 95"/>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50</a:t>
                </a:r>
              </a:p>
            </p:txBody>
          </p:sp>
          <p:sp>
            <p:nvSpPr>
              <p:cNvPr id="328" name="AutoShape 96"/>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a:t>
                </a:r>
              </a:p>
            </p:txBody>
          </p:sp>
          <p:sp>
            <p:nvSpPr>
              <p:cNvPr id="329" name="AutoShape 97"/>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38</a:t>
                </a:r>
              </a:p>
            </p:txBody>
          </p:sp>
          <p:sp>
            <p:nvSpPr>
              <p:cNvPr id="330" name="AutoShape 98"/>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37</a:t>
                </a:r>
              </a:p>
            </p:txBody>
          </p:sp>
        </p:grpSp>
        <p:sp>
          <p:nvSpPr>
            <p:cNvPr id="312" name="Line 109"/>
            <p:cNvSpPr>
              <a:spLocks noChangeAspect="1" noChangeShapeType="1"/>
            </p:cNvSpPr>
            <p:nvPr/>
          </p:nvSpPr>
          <p:spPr bwMode="auto">
            <a:xfrm flipV="1">
              <a:off x="671763" y="2781521"/>
              <a:ext cx="1135800" cy="1449028"/>
            </a:xfrm>
            <a:prstGeom prst="line">
              <a:avLst/>
            </a:prstGeom>
            <a:noFill/>
            <a:ln w="28575">
              <a:solidFill>
                <a:srgbClr val="BBE0E3">
                  <a:lumMod val="50000"/>
                </a:srgbClr>
              </a:solidFill>
              <a:prstDash val="dash"/>
              <a:rou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3" name="Line 110"/>
            <p:cNvSpPr>
              <a:spLocks noChangeAspect="1" noChangeShapeType="1"/>
            </p:cNvSpPr>
            <p:nvPr/>
          </p:nvSpPr>
          <p:spPr bwMode="auto">
            <a:xfrm flipV="1">
              <a:off x="1820535" y="2384964"/>
              <a:ext cx="297023" cy="395964"/>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4" name="Line 111"/>
            <p:cNvSpPr>
              <a:spLocks noChangeShapeType="1"/>
            </p:cNvSpPr>
            <p:nvPr/>
          </p:nvSpPr>
          <p:spPr bwMode="auto">
            <a:xfrm>
              <a:off x="671134" y="4230515"/>
              <a:ext cx="342026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5" name="Line 112"/>
            <p:cNvSpPr>
              <a:spLocks noChangeShapeType="1"/>
            </p:cNvSpPr>
            <p:nvPr/>
          </p:nvSpPr>
          <p:spPr bwMode="auto">
            <a:xfrm flipH="1" flipV="1">
              <a:off x="659911" y="2509533"/>
              <a:ext cx="0" cy="1728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316" name="Text Box 113"/>
            <p:cNvSpPr txBox="1">
              <a:spLocks noChangeArrowheads="1"/>
            </p:cNvSpPr>
            <p:nvPr/>
          </p:nvSpPr>
          <p:spPr bwMode="auto">
            <a:xfrm>
              <a:off x="2877058" y="4220792"/>
              <a:ext cx="1252361"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季度</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7" name="Text Box 114"/>
            <p:cNvSpPr txBox="1">
              <a:spLocks noChangeArrowheads="1"/>
            </p:cNvSpPr>
            <p:nvPr/>
          </p:nvSpPr>
          <p:spPr bwMode="auto">
            <a:xfrm>
              <a:off x="1259632" y="2349325"/>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sp>
          <p:nvSpPr>
            <p:cNvPr id="318" name="Text Box 116"/>
            <p:cNvSpPr txBox="1">
              <a:spLocks noChangeArrowheads="1"/>
            </p:cNvSpPr>
            <p:nvPr/>
          </p:nvSpPr>
          <p:spPr bwMode="auto">
            <a:xfrm>
              <a:off x="693263" y="4192636"/>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9" name="Text Box 122"/>
            <p:cNvSpPr txBox="1">
              <a:spLocks noChangeArrowheads="1"/>
            </p:cNvSpPr>
            <p:nvPr/>
          </p:nvSpPr>
          <p:spPr bwMode="auto">
            <a:xfrm>
              <a:off x="2258" y="3240005"/>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0" name="Text Box 123"/>
            <p:cNvSpPr txBox="1">
              <a:spLocks noChangeArrowheads="1"/>
            </p:cNvSpPr>
            <p:nvPr/>
          </p:nvSpPr>
          <p:spPr bwMode="auto">
            <a:xfrm>
              <a:off x="2258" y="3773357"/>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1" name="Text Box 125"/>
            <p:cNvSpPr txBox="1">
              <a:spLocks noChangeArrowheads="1"/>
            </p:cNvSpPr>
            <p:nvPr/>
          </p:nvSpPr>
          <p:spPr bwMode="auto">
            <a:xfrm>
              <a:off x="3372219" y="3769875"/>
              <a:ext cx="544447" cy="306557"/>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手机</a:t>
              </a:r>
            </a:p>
          </p:txBody>
        </p:sp>
        <p:sp>
          <p:nvSpPr>
            <p:cNvPr id="322" name="Text Box 127"/>
            <p:cNvSpPr txBox="1">
              <a:spLocks noChangeArrowheads="1"/>
            </p:cNvSpPr>
            <p:nvPr/>
          </p:nvSpPr>
          <p:spPr bwMode="auto">
            <a:xfrm>
              <a:off x="3201347" y="3964196"/>
              <a:ext cx="542772" cy="30823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空调</a:t>
              </a:r>
            </a:p>
          </p:txBody>
        </p:sp>
        <p:sp>
          <p:nvSpPr>
            <p:cNvPr id="323" name="Text Box 116"/>
            <p:cNvSpPr txBox="1">
              <a:spLocks noChangeArrowheads="1"/>
            </p:cNvSpPr>
            <p:nvPr/>
          </p:nvSpPr>
          <p:spPr bwMode="auto">
            <a:xfrm>
              <a:off x="1292761" y="4188857"/>
              <a:ext cx="511719"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4" name="Text Box 116"/>
            <p:cNvSpPr txBox="1">
              <a:spLocks noChangeArrowheads="1"/>
            </p:cNvSpPr>
            <p:nvPr/>
          </p:nvSpPr>
          <p:spPr bwMode="auto">
            <a:xfrm>
              <a:off x="1933259" y="4188857"/>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5" name="Text Box 116"/>
            <p:cNvSpPr txBox="1">
              <a:spLocks noChangeArrowheads="1"/>
            </p:cNvSpPr>
            <p:nvPr/>
          </p:nvSpPr>
          <p:spPr bwMode="auto">
            <a:xfrm>
              <a:off x="2509367" y="4188857"/>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6" name="Text Box 114"/>
            <p:cNvSpPr txBox="1">
              <a:spLocks noChangeArrowheads="1"/>
            </p:cNvSpPr>
            <p:nvPr/>
          </p:nvSpPr>
          <p:spPr bwMode="auto">
            <a:xfrm>
              <a:off x="0" y="2596879"/>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grpSp>
      <p:pic>
        <p:nvPicPr>
          <p:cNvPr id="339" name="图片 338" descr="0屏幕截图.png"/>
          <p:cNvPicPr>
            <a:picLocks noChangeAspect="1"/>
          </p:cNvPicPr>
          <p:nvPr/>
        </p:nvPicPr>
        <p:blipFill>
          <a:blip r:embed="rId3"/>
          <a:stretch>
            <a:fillRect/>
          </a:stretch>
        </p:blipFill>
        <p:spPr>
          <a:xfrm>
            <a:off x="8455622" y="1305947"/>
            <a:ext cx="3351212" cy="3097213"/>
          </a:xfrm>
          <a:prstGeom prst="rect">
            <a:avLst/>
          </a:prstGeom>
          <a:ln>
            <a:noFill/>
          </a:ln>
          <a:effectLst>
            <a:outerShdw blurRad="190500" algn="tl" rotWithShape="0">
              <a:srgbClr val="000000">
                <a:alpha val="70000"/>
              </a:srgbClr>
            </a:outerShdw>
          </a:effectLst>
        </p:spPr>
      </p:pic>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3726873" y="5694449"/>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sp>
        <p:nvSpPr>
          <p:cNvPr id="46" name="Rectangle 2"/>
          <p:cNvSpPr txBox="1">
            <a:spLocks noChangeArrowheads="1"/>
          </p:cNvSpPr>
          <p:nvPr/>
        </p:nvSpPr>
        <p:spPr bwMode="auto">
          <a:xfrm>
            <a:off x="405032" y="914832"/>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3)</a:t>
            </a:r>
            <a:r>
              <a:rPr kumimoji="0" lang="zh-CN" altLang="en-US" sz="3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钻取</a:t>
            </a:r>
          </a:p>
        </p:txBody>
      </p:sp>
      <p:sp>
        <p:nvSpPr>
          <p:cNvPr id="47" name="Rectangle 3"/>
          <p:cNvSpPr txBox="1">
            <a:spLocks noChangeArrowheads="1"/>
          </p:cNvSpPr>
          <p:nvPr/>
        </p:nvSpPr>
        <p:spPr bwMode="auto">
          <a:xfrm>
            <a:off x="2194358" y="1578407"/>
            <a:ext cx="77851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钻取有向下钻取（</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drill down </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）和向上钻取（</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drill up </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）操作。</a:t>
            </a:r>
          </a:p>
          <a:p>
            <a:pPr marL="342900" marR="0" lvl="0" indent="-342900" algn="l" defTabSz="914400" rtl="0" eaLnBrk="0" fontAlgn="base" latinLnBrk="0" hangingPunct="0">
              <a:lnSpc>
                <a:spcPct val="115000"/>
              </a:lnSpc>
              <a:spcBef>
                <a:spcPct val="20000"/>
              </a:spcBef>
              <a:spcAft>
                <a:spcPct val="2000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向下钻取是使用户在多层数据中能通过导航信息而获得更多的细节性数据。</a:t>
            </a:r>
          </a:p>
          <a:p>
            <a:pPr marL="342900" marR="0" lvl="0" indent="-342900" algn="l" defTabSz="914400" rtl="0" eaLnBrk="0" fontAlgn="base" latinLnBrk="0" hangingPunct="0">
              <a:lnSpc>
                <a:spcPct val="115000"/>
              </a:lnSpc>
              <a:spcBef>
                <a:spcPct val="20000"/>
              </a:spcBef>
              <a:spcAft>
                <a:spcPct val="2000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向上钻取获取概括性的数据。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0" name="Text Box 4"/>
          <p:cNvSpPr txBox="1">
            <a:spLocks noChangeArrowheads="1"/>
          </p:cNvSpPr>
          <p:nvPr/>
        </p:nvSpPr>
        <p:spPr bwMode="auto">
          <a:xfrm>
            <a:off x="3726873" y="5694449"/>
            <a:ext cx="2590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spcBef>
                <a:spcPct val="0"/>
              </a:spcBef>
              <a:spcAft>
                <a:spcPct val="0"/>
              </a:spcAft>
              <a:buFontTx/>
              <a:buNone/>
            </a:pPr>
            <a:endParaRPr lang="zh-CN" altLang="en-US" sz="2800">
              <a:solidFill>
                <a:srgbClr val="000000"/>
              </a:solidFill>
              <a:latin typeface="黑体" panose="02010609060101010101" pitchFamily="49" charset="-122"/>
              <a:ea typeface="黑体" panose="02010609060101010101" pitchFamily="49" charset="-122"/>
            </a:endParaRPr>
          </a:p>
        </p:txBody>
      </p:sp>
      <p:pic>
        <p:nvPicPr>
          <p:cNvPr id="63" name="图片 172" descr="0屏幕截图.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5900" y="3264476"/>
            <a:ext cx="37242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内容占位符 171"/>
          <p:cNvSpPr txBox="1"/>
          <p:nvPr/>
        </p:nvSpPr>
        <p:spPr bwMode="auto">
          <a:xfrm>
            <a:off x="405032" y="847915"/>
            <a:ext cx="11288204"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ts val="600"/>
              </a:spcBef>
              <a:spcAft>
                <a:spcPct val="20000"/>
              </a:spcAft>
              <a:buClrTx/>
              <a:buSzTx/>
              <a:buFontTx/>
              <a:buChar char="•"/>
              <a:defRPr/>
            </a:pPr>
            <a:r>
              <a:rPr kumimoji="0" lang="zh-CN" altLang="en-US" sz="2400" b="0" i="0" u="none" strike="noStrike" kern="0" cap="none" spc="0" normalizeH="0" baseline="0" noProof="0" dirty="0">
                <a:ln>
                  <a:noFill/>
                </a:ln>
                <a:solidFill>
                  <a:srgbClr val="333399"/>
                </a:solidFill>
                <a:effectLst/>
                <a:uLnTx/>
                <a:uFillTx/>
                <a:latin typeface="Arial" panose="020B0604020202020204"/>
                <a:ea typeface="微软雅黑" panose="020B0503020204020204" pitchFamily="34" charset="-122"/>
                <a:cs typeface="+mn-cs"/>
              </a:rPr>
              <a:t>向上钻</a:t>
            </a:r>
            <a:r>
              <a:rPr kumimoji="0" lang="en-US" altLang="zh-CN" sz="2400" b="0" i="0" u="none" strike="noStrike" kern="0" cap="none" spc="0" normalizeH="0" baseline="0" noProof="0" dirty="0">
                <a:ln>
                  <a:noFill/>
                </a:ln>
                <a:solidFill>
                  <a:srgbClr val="333399"/>
                </a:solidFill>
                <a:effectLst/>
                <a:uLnTx/>
                <a:uFillTx/>
                <a:latin typeface="Arial" panose="020B0604020202020204"/>
                <a:ea typeface="微软雅黑" panose="020B0503020204020204" pitchFamily="34" charset="-122"/>
                <a:cs typeface="+mn-cs"/>
              </a:rPr>
              <a:t>(drill down)</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又称上卷</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2400" b="0" i="0" u="none" strike="noStrike" kern="0" cap="none" spc="0" normalizeH="0" baseline="0" noProof="0" dirty="0">
                <a:ln>
                  <a:noFill/>
                </a:ln>
                <a:solidFill>
                  <a:srgbClr val="333399"/>
                </a:solidFill>
                <a:effectLst/>
                <a:uLnTx/>
                <a:uFillTx/>
                <a:latin typeface="Arial" panose="020B0604020202020204"/>
                <a:ea typeface="微软雅黑" panose="020B0503020204020204" pitchFamily="34" charset="-122"/>
                <a:cs typeface="+mn-cs"/>
              </a:rPr>
              <a:t>聚集</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在数据立方体中执行聚集操作</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通过在维层次中上升或通过消除某个或某些维来观察更加概括的数据。</a:t>
            </a:r>
          </a:p>
        </p:txBody>
      </p:sp>
      <p:sp>
        <p:nvSpPr>
          <p:cNvPr id="65" name="内容占位符 56"/>
          <p:cNvSpPr txBox="1"/>
          <p:nvPr/>
        </p:nvSpPr>
        <p:spPr bwMode="auto">
          <a:xfrm>
            <a:off x="495202" y="2082027"/>
            <a:ext cx="105123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例如</a:t>
            </a:r>
            <a:r>
              <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按时间上卷到半年为单位。</a:t>
            </a:r>
            <a:endParaRPr kumimoji="0" lang="en-US" altLang="zh-CN"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数据立方体经过沿时间维的概念层次上卷，由季度上升到半年所得的立方体中，销售额已经是按半年分组的聚集值了。</a:t>
            </a:r>
          </a:p>
          <a:p>
            <a:pPr marL="342900" marR="0" lvl="0" indent="-342900" algn="l" defTabSz="914400" rtl="0" eaLnBrk="0" fontAlgn="base" latinLnBrk="0" hangingPunct="0">
              <a:lnSpc>
                <a:spcPct val="115000"/>
              </a:lnSpc>
              <a:spcBef>
                <a:spcPct val="20000"/>
              </a:spcBef>
              <a:spcAft>
                <a:spcPct val="20000"/>
              </a:spcAft>
              <a:buClrTx/>
              <a:buSzTx/>
              <a:buFontTx/>
              <a:buChar char="•"/>
              <a:defRPr/>
            </a:pPr>
            <a:endParaRPr kumimoji="0" lang="zh-CN" altLang="en-US" sz="20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grpSp>
        <p:nvGrpSpPr>
          <p:cNvPr id="66" name="组合 301"/>
          <p:cNvGrpSpPr/>
          <p:nvPr/>
        </p:nvGrpSpPr>
        <p:grpSpPr bwMode="auto">
          <a:xfrm>
            <a:off x="7851975" y="2992783"/>
            <a:ext cx="3155950" cy="3640137"/>
            <a:chOff x="4400301" y="2597175"/>
            <a:chExt cx="3155559" cy="3640174"/>
          </a:xfrm>
        </p:grpSpPr>
        <p:sp>
          <p:nvSpPr>
            <p:cNvPr id="67" name="AutoShape 5"/>
            <p:cNvSpPr>
              <a:spLocks noChangeArrowheads="1"/>
            </p:cNvSpPr>
            <p:nvPr/>
          </p:nvSpPr>
          <p:spPr bwMode="auto">
            <a:xfrm>
              <a:off x="5528678" y="4627872"/>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8" name="AutoShape 6"/>
            <p:cNvSpPr>
              <a:spLocks noChangeArrowheads="1"/>
            </p:cNvSpPr>
            <p:nvPr/>
          </p:nvSpPr>
          <p:spPr bwMode="auto">
            <a:xfrm>
              <a:off x="5528678" y="4094521"/>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9" name="AutoShape 8"/>
            <p:cNvSpPr>
              <a:spLocks noChangeArrowheads="1"/>
            </p:cNvSpPr>
            <p:nvPr/>
          </p:nvSpPr>
          <p:spPr bwMode="auto">
            <a:xfrm>
              <a:off x="5528678" y="3561170"/>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0" name="AutoShape 9"/>
            <p:cNvSpPr>
              <a:spLocks noChangeArrowheads="1"/>
            </p:cNvSpPr>
            <p:nvPr/>
          </p:nvSpPr>
          <p:spPr bwMode="auto">
            <a:xfrm>
              <a:off x="5528678" y="3027819"/>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1" name="AutoShape 12"/>
            <p:cNvSpPr>
              <a:spLocks noChangeArrowheads="1"/>
            </p:cNvSpPr>
            <p:nvPr/>
          </p:nvSpPr>
          <p:spPr bwMode="auto">
            <a:xfrm>
              <a:off x="5376266" y="4780258"/>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2" name="AutoShape 13"/>
            <p:cNvSpPr>
              <a:spLocks noChangeArrowheads="1"/>
            </p:cNvSpPr>
            <p:nvPr/>
          </p:nvSpPr>
          <p:spPr bwMode="auto">
            <a:xfrm>
              <a:off x="5376266" y="4246907"/>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3" name="AutoShape 15"/>
            <p:cNvSpPr>
              <a:spLocks noChangeArrowheads="1"/>
            </p:cNvSpPr>
            <p:nvPr/>
          </p:nvSpPr>
          <p:spPr bwMode="auto">
            <a:xfrm>
              <a:off x="5376266" y="3713556"/>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AutoShape 16"/>
            <p:cNvSpPr>
              <a:spLocks noChangeArrowheads="1"/>
            </p:cNvSpPr>
            <p:nvPr/>
          </p:nvSpPr>
          <p:spPr bwMode="auto">
            <a:xfrm>
              <a:off x="5376266" y="3180205"/>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AutoShape 19"/>
            <p:cNvSpPr>
              <a:spLocks noChangeArrowheads="1"/>
            </p:cNvSpPr>
            <p:nvPr/>
          </p:nvSpPr>
          <p:spPr bwMode="auto">
            <a:xfrm>
              <a:off x="5223854" y="4932644"/>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AutoShape 20"/>
            <p:cNvSpPr>
              <a:spLocks noChangeArrowheads="1"/>
            </p:cNvSpPr>
            <p:nvPr/>
          </p:nvSpPr>
          <p:spPr bwMode="auto">
            <a:xfrm>
              <a:off x="5223854" y="4399293"/>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7" name="AutoShape 22"/>
            <p:cNvSpPr>
              <a:spLocks noChangeArrowheads="1"/>
            </p:cNvSpPr>
            <p:nvPr/>
          </p:nvSpPr>
          <p:spPr bwMode="auto">
            <a:xfrm>
              <a:off x="5223854" y="3865942"/>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8" name="AutoShape 23"/>
            <p:cNvSpPr>
              <a:spLocks noChangeArrowheads="1"/>
            </p:cNvSpPr>
            <p:nvPr/>
          </p:nvSpPr>
          <p:spPr bwMode="auto">
            <a:xfrm>
              <a:off x="5223854" y="3332591"/>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9" name="AutoShape 27"/>
            <p:cNvSpPr>
              <a:spLocks noChangeArrowheads="1"/>
            </p:cNvSpPr>
            <p:nvPr/>
          </p:nvSpPr>
          <p:spPr bwMode="auto">
            <a:xfrm>
              <a:off x="6138324" y="4627872"/>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0" name="AutoShape 28"/>
            <p:cNvSpPr>
              <a:spLocks noChangeArrowheads="1"/>
            </p:cNvSpPr>
            <p:nvPr/>
          </p:nvSpPr>
          <p:spPr bwMode="auto">
            <a:xfrm>
              <a:off x="6138324" y="4094521"/>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1" name="AutoShape 30"/>
            <p:cNvSpPr>
              <a:spLocks noChangeArrowheads="1"/>
            </p:cNvSpPr>
            <p:nvPr/>
          </p:nvSpPr>
          <p:spPr bwMode="auto">
            <a:xfrm>
              <a:off x="6138324" y="3561170"/>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2" name="AutoShape 31"/>
            <p:cNvSpPr>
              <a:spLocks noChangeArrowheads="1"/>
            </p:cNvSpPr>
            <p:nvPr/>
          </p:nvSpPr>
          <p:spPr bwMode="auto">
            <a:xfrm>
              <a:off x="6138324" y="3027819"/>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AutoShape 34"/>
            <p:cNvSpPr>
              <a:spLocks noChangeArrowheads="1"/>
            </p:cNvSpPr>
            <p:nvPr/>
          </p:nvSpPr>
          <p:spPr bwMode="auto">
            <a:xfrm>
              <a:off x="5985912" y="4780258"/>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AutoShape 35"/>
            <p:cNvSpPr>
              <a:spLocks noChangeArrowheads="1"/>
            </p:cNvSpPr>
            <p:nvPr/>
          </p:nvSpPr>
          <p:spPr bwMode="auto">
            <a:xfrm>
              <a:off x="5985912" y="4246907"/>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5" name="AutoShape 37"/>
            <p:cNvSpPr>
              <a:spLocks noChangeArrowheads="1"/>
            </p:cNvSpPr>
            <p:nvPr/>
          </p:nvSpPr>
          <p:spPr bwMode="auto">
            <a:xfrm>
              <a:off x="5985912" y="3713556"/>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AutoShape 38"/>
            <p:cNvSpPr>
              <a:spLocks noChangeArrowheads="1"/>
            </p:cNvSpPr>
            <p:nvPr/>
          </p:nvSpPr>
          <p:spPr bwMode="auto">
            <a:xfrm>
              <a:off x="5985912" y="3180205"/>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AutoShape 41"/>
            <p:cNvSpPr>
              <a:spLocks noChangeArrowheads="1"/>
            </p:cNvSpPr>
            <p:nvPr/>
          </p:nvSpPr>
          <p:spPr bwMode="auto">
            <a:xfrm>
              <a:off x="5833500" y="4932644"/>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8" name="AutoShape 42"/>
            <p:cNvSpPr>
              <a:spLocks noChangeArrowheads="1"/>
            </p:cNvSpPr>
            <p:nvPr/>
          </p:nvSpPr>
          <p:spPr bwMode="auto">
            <a:xfrm>
              <a:off x="5833500" y="4399293"/>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AutoShape 44"/>
            <p:cNvSpPr>
              <a:spLocks noChangeArrowheads="1"/>
            </p:cNvSpPr>
            <p:nvPr/>
          </p:nvSpPr>
          <p:spPr bwMode="auto">
            <a:xfrm>
              <a:off x="5833500" y="3865942"/>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0" name="AutoShape 45"/>
            <p:cNvSpPr>
              <a:spLocks noChangeArrowheads="1"/>
            </p:cNvSpPr>
            <p:nvPr/>
          </p:nvSpPr>
          <p:spPr bwMode="auto">
            <a:xfrm>
              <a:off x="5833500" y="3332591"/>
              <a:ext cx="838265"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1" name="AutoShape 90"/>
            <p:cNvSpPr>
              <a:spLocks noChangeArrowheads="1"/>
            </p:cNvSpPr>
            <p:nvPr/>
          </p:nvSpPr>
          <p:spPr bwMode="auto">
            <a:xfrm>
              <a:off x="5071435" y="5085031"/>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49</a:t>
              </a:r>
            </a:p>
          </p:txBody>
        </p:sp>
        <p:sp>
          <p:nvSpPr>
            <p:cNvPr id="92" name="AutoShape 91"/>
            <p:cNvSpPr>
              <a:spLocks noChangeArrowheads="1"/>
            </p:cNvSpPr>
            <p:nvPr/>
          </p:nvSpPr>
          <p:spPr bwMode="auto">
            <a:xfrm>
              <a:off x="5681081" y="5085031"/>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75</a:t>
              </a:r>
            </a:p>
          </p:txBody>
        </p:sp>
        <p:sp>
          <p:nvSpPr>
            <p:cNvPr id="93" name="AutoShape 95"/>
            <p:cNvSpPr>
              <a:spLocks noChangeArrowheads="1"/>
            </p:cNvSpPr>
            <p:nvPr/>
          </p:nvSpPr>
          <p:spPr bwMode="auto">
            <a:xfrm>
              <a:off x="5071437" y="4551680"/>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91</a:t>
              </a:r>
            </a:p>
          </p:txBody>
        </p:sp>
        <p:sp>
          <p:nvSpPr>
            <p:cNvPr id="94" name="AutoShape 96"/>
            <p:cNvSpPr>
              <a:spLocks noChangeArrowheads="1"/>
            </p:cNvSpPr>
            <p:nvPr/>
          </p:nvSpPr>
          <p:spPr bwMode="auto">
            <a:xfrm>
              <a:off x="5681084" y="4551680"/>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75</a:t>
              </a:r>
            </a:p>
          </p:txBody>
        </p:sp>
        <p:sp>
          <p:nvSpPr>
            <p:cNvPr id="95" name="AutoShape 100"/>
            <p:cNvSpPr>
              <a:spLocks noChangeArrowheads="1"/>
            </p:cNvSpPr>
            <p:nvPr/>
          </p:nvSpPr>
          <p:spPr bwMode="auto">
            <a:xfrm>
              <a:off x="5071437" y="4018329"/>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44</a:t>
              </a:r>
            </a:p>
          </p:txBody>
        </p:sp>
        <p:sp>
          <p:nvSpPr>
            <p:cNvPr id="96" name="AutoShape 101"/>
            <p:cNvSpPr>
              <a:spLocks noChangeArrowheads="1"/>
            </p:cNvSpPr>
            <p:nvPr/>
          </p:nvSpPr>
          <p:spPr bwMode="auto">
            <a:xfrm>
              <a:off x="5681084" y="4018329"/>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73</a:t>
              </a:r>
            </a:p>
          </p:txBody>
        </p:sp>
        <p:sp>
          <p:nvSpPr>
            <p:cNvPr id="97" name="AutoShape 105"/>
            <p:cNvSpPr>
              <a:spLocks noChangeArrowheads="1"/>
            </p:cNvSpPr>
            <p:nvPr/>
          </p:nvSpPr>
          <p:spPr bwMode="auto">
            <a:xfrm>
              <a:off x="5071437" y="3484977"/>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53</a:t>
              </a:r>
            </a:p>
          </p:txBody>
        </p:sp>
        <p:sp>
          <p:nvSpPr>
            <p:cNvPr id="98" name="AutoShape 106"/>
            <p:cNvSpPr>
              <a:spLocks noChangeArrowheads="1"/>
            </p:cNvSpPr>
            <p:nvPr/>
          </p:nvSpPr>
          <p:spPr bwMode="auto">
            <a:xfrm>
              <a:off x="5681084" y="3484977"/>
              <a:ext cx="838264" cy="761931"/>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68</a:t>
              </a:r>
            </a:p>
          </p:txBody>
        </p:sp>
        <p:sp>
          <p:nvSpPr>
            <p:cNvPr id="99" name="Line 109"/>
            <p:cNvSpPr>
              <a:spLocks noChangeShapeType="1"/>
            </p:cNvSpPr>
            <p:nvPr/>
          </p:nvSpPr>
          <p:spPr bwMode="auto">
            <a:xfrm flipV="1">
              <a:off x="5071435" y="3068959"/>
              <a:ext cx="1444781" cy="2778001"/>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0" name="Line 110"/>
            <p:cNvSpPr>
              <a:spLocks noChangeShapeType="1"/>
            </p:cNvSpPr>
            <p:nvPr/>
          </p:nvSpPr>
          <p:spPr bwMode="auto">
            <a:xfrm flipV="1">
              <a:off x="6500450" y="2636912"/>
              <a:ext cx="216000" cy="467972"/>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1" name="Line 111"/>
            <p:cNvSpPr>
              <a:spLocks noChangeShapeType="1"/>
            </p:cNvSpPr>
            <p:nvPr/>
          </p:nvSpPr>
          <p:spPr bwMode="auto">
            <a:xfrm>
              <a:off x="5071435" y="5846962"/>
              <a:ext cx="198000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2" name="Line 112"/>
            <p:cNvSpPr>
              <a:spLocks noChangeShapeType="1"/>
            </p:cNvSpPr>
            <p:nvPr/>
          </p:nvSpPr>
          <p:spPr bwMode="auto">
            <a:xfrm flipH="1" flipV="1">
              <a:off x="5060212" y="3021378"/>
              <a:ext cx="0" cy="2808552"/>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3" name="Text Box 113"/>
            <p:cNvSpPr txBox="1">
              <a:spLocks noChangeArrowheads="1"/>
            </p:cNvSpPr>
            <p:nvPr/>
          </p:nvSpPr>
          <p:spPr bwMode="auto">
            <a:xfrm>
              <a:off x="6319439" y="5837239"/>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4" name="Text Box 114"/>
            <p:cNvSpPr txBox="1">
              <a:spLocks noChangeArrowheads="1"/>
            </p:cNvSpPr>
            <p:nvPr/>
          </p:nvSpPr>
          <p:spPr bwMode="auto">
            <a:xfrm>
              <a:off x="5868144" y="2597175"/>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sp>
          <p:nvSpPr>
            <p:cNvPr id="105" name="Text Box 116"/>
            <p:cNvSpPr txBox="1">
              <a:spLocks noChangeArrowheads="1"/>
            </p:cNvSpPr>
            <p:nvPr/>
          </p:nvSpPr>
          <p:spPr bwMode="auto">
            <a:xfrm>
              <a:off x="4892365" y="5824595"/>
              <a:ext cx="804763" cy="339728"/>
            </a:xfrm>
            <a:prstGeom prst="rect">
              <a:avLst/>
            </a:prstGeom>
            <a:noFill/>
            <a:ln w="9525">
              <a:noFill/>
              <a:miter lim="800000"/>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上半年</a:t>
              </a:r>
              <a:endParaRPr kumimoji="1" lang="zh-CN" altLang="en-US" sz="1800" b="1" i="0"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endParaRPr>
            </a:p>
          </p:txBody>
        </p:sp>
        <p:sp>
          <p:nvSpPr>
            <p:cNvPr id="106" name="Text Box 120"/>
            <p:cNvSpPr txBox="1">
              <a:spLocks noChangeArrowheads="1"/>
            </p:cNvSpPr>
            <p:nvPr/>
          </p:nvSpPr>
          <p:spPr bwMode="auto">
            <a:xfrm>
              <a:off x="4435834" y="3789750"/>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7" name="Text Box 121"/>
            <p:cNvSpPr txBox="1">
              <a:spLocks noChangeArrowheads="1"/>
            </p:cNvSpPr>
            <p:nvPr/>
          </p:nvSpPr>
          <p:spPr bwMode="auto">
            <a:xfrm>
              <a:off x="4435834" y="4323101"/>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上海</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Text Box 122"/>
            <p:cNvSpPr txBox="1">
              <a:spLocks noChangeArrowheads="1"/>
            </p:cNvSpPr>
            <p:nvPr/>
          </p:nvSpPr>
          <p:spPr bwMode="auto">
            <a:xfrm>
              <a:off x="4435834" y="4856452"/>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9" name="Text Box 123"/>
            <p:cNvSpPr txBox="1">
              <a:spLocks noChangeArrowheads="1"/>
            </p:cNvSpPr>
            <p:nvPr/>
          </p:nvSpPr>
          <p:spPr bwMode="auto">
            <a:xfrm>
              <a:off x="4435834" y="5389803"/>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Text Box 124"/>
            <p:cNvSpPr txBox="1">
              <a:spLocks noChangeArrowheads="1"/>
            </p:cNvSpPr>
            <p:nvPr/>
          </p:nvSpPr>
          <p:spPr bwMode="auto">
            <a:xfrm>
              <a:off x="6955859" y="5084812"/>
              <a:ext cx="600001" cy="336553"/>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16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rPr>
                <a:t>VCD</a:t>
              </a:r>
              <a:endParaRPr kumimoji="1" lang="en-US" altLang="zh-CN" sz="2400" b="1" i="1" u="none" strike="noStrike" kern="0" cap="none" spc="0" normalizeH="0" baseline="0" noProof="0">
                <a:ln>
                  <a:noFill/>
                </a:ln>
                <a:solidFill>
                  <a:srgbClr val="2D2D8A"/>
                </a:solidFill>
                <a:effectLst/>
                <a:uLnTx/>
                <a:uFillTx/>
                <a:latin typeface="Times New Roman" panose="02020603050405020304" pitchFamily="18" charset="0"/>
                <a:ea typeface="宋体" panose="02010600030101010101" pitchFamily="2" charset="-122"/>
              </a:endParaRPr>
            </a:p>
          </p:txBody>
        </p:sp>
        <p:sp>
          <p:nvSpPr>
            <p:cNvPr id="111" name="Text Box 125"/>
            <p:cNvSpPr txBox="1">
              <a:spLocks noChangeArrowheads="1"/>
            </p:cNvSpPr>
            <p:nvPr/>
          </p:nvSpPr>
          <p:spPr bwMode="auto">
            <a:xfrm>
              <a:off x="6795542" y="5237214"/>
              <a:ext cx="544445" cy="307978"/>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手机</a:t>
              </a:r>
            </a:p>
          </p:txBody>
        </p:sp>
        <p:sp>
          <p:nvSpPr>
            <p:cNvPr id="112" name="Text Box 126"/>
            <p:cNvSpPr txBox="1">
              <a:spLocks noChangeArrowheads="1"/>
            </p:cNvSpPr>
            <p:nvPr/>
          </p:nvSpPr>
          <p:spPr bwMode="auto">
            <a:xfrm>
              <a:off x="6566971" y="5410254"/>
              <a:ext cx="542858" cy="307978"/>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电脑</a:t>
              </a:r>
            </a:p>
          </p:txBody>
        </p:sp>
        <p:sp>
          <p:nvSpPr>
            <p:cNvPr id="113" name="Text Box 127"/>
            <p:cNvSpPr txBox="1">
              <a:spLocks noChangeArrowheads="1"/>
            </p:cNvSpPr>
            <p:nvPr/>
          </p:nvSpPr>
          <p:spPr bwMode="auto">
            <a:xfrm>
              <a:off x="6378081" y="5580117"/>
              <a:ext cx="542858" cy="307978"/>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空调</a:t>
              </a:r>
            </a:p>
          </p:txBody>
        </p:sp>
        <p:sp>
          <p:nvSpPr>
            <p:cNvPr id="114" name="Text Box 114"/>
            <p:cNvSpPr txBox="1">
              <a:spLocks noChangeArrowheads="1"/>
            </p:cNvSpPr>
            <p:nvPr/>
          </p:nvSpPr>
          <p:spPr bwMode="auto">
            <a:xfrm>
              <a:off x="4400301" y="3116949"/>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sp>
          <p:nvSpPr>
            <p:cNvPr id="115" name="Text Box 116"/>
            <p:cNvSpPr txBox="1">
              <a:spLocks noChangeArrowheads="1"/>
            </p:cNvSpPr>
            <p:nvPr/>
          </p:nvSpPr>
          <p:spPr bwMode="auto">
            <a:xfrm>
              <a:off x="5611414" y="5819833"/>
              <a:ext cx="804762" cy="339728"/>
            </a:xfrm>
            <a:prstGeom prst="rect">
              <a:avLst/>
            </a:prstGeom>
            <a:noFill/>
            <a:ln w="9525">
              <a:noFill/>
              <a:miter lim="800000"/>
            </a:ln>
          </p:spPr>
          <p:txBody>
            <a:bodyPr wrap="none">
              <a:spAutoFit/>
            </a:body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600" b="1" i="0"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下半年</a:t>
              </a:r>
              <a:endParaRPr kumimoji="1" lang="zh-CN" altLang="en-US" sz="1800" b="1" i="0"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endParaRPr>
            </a:p>
          </p:txBody>
        </p:sp>
      </p:grpSp>
      <p:sp>
        <p:nvSpPr>
          <p:cNvPr id="116" name="右箭头 115"/>
          <p:cNvSpPr/>
          <p:nvPr/>
        </p:nvSpPr>
        <p:spPr bwMode="auto">
          <a:xfrm>
            <a:off x="5925427" y="4581429"/>
            <a:ext cx="1439863" cy="1223963"/>
          </a:xfrm>
          <a:prstGeom prst="rightArrow">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1080000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上卷</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48" name="内容占位符 5"/>
          <p:cNvSpPr txBox="1"/>
          <p:nvPr/>
        </p:nvSpPr>
        <p:spPr bwMode="auto">
          <a:xfrm>
            <a:off x="205884" y="995599"/>
            <a:ext cx="11902989" cy="285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上卷也能通过消除一</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或多</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个维来观察更加概括的数据</a:t>
            </a:r>
            <a:endPar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例如</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通过对下面的三维立方体消除 </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产品</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维后，得到的二维立方体；现在所有产品的销售额都累积在了一起。</a:t>
            </a:r>
          </a:p>
        </p:txBody>
      </p:sp>
      <p:pic>
        <p:nvPicPr>
          <p:cNvPr id="150" name="图片 712" descr="0屏幕截图.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1615" y="2760474"/>
            <a:ext cx="3769962" cy="358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1" name="组合 134"/>
          <p:cNvGrpSpPr/>
          <p:nvPr/>
        </p:nvGrpSpPr>
        <p:grpSpPr bwMode="auto">
          <a:xfrm>
            <a:off x="6466546" y="3010734"/>
            <a:ext cx="4020561" cy="3335769"/>
            <a:chOff x="4616325" y="2733195"/>
            <a:chExt cx="4091394" cy="3327868"/>
          </a:xfrm>
        </p:grpSpPr>
        <p:grpSp>
          <p:nvGrpSpPr>
            <p:cNvPr id="152" name="组合 133"/>
            <p:cNvGrpSpPr>
              <a:grpSpLocks noChangeAspect="1"/>
            </p:cNvGrpSpPr>
            <p:nvPr/>
          </p:nvGrpSpPr>
          <p:grpSpPr>
            <a:xfrm>
              <a:off x="5287459" y="3052105"/>
              <a:ext cx="2956949" cy="2618571"/>
              <a:chOff x="5287459" y="3308690"/>
              <a:chExt cx="2667207" cy="2361986"/>
            </a:xfrm>
            <a:solidFill>
              <a:srgbClr val="333399">
                <a:lumMod val="20000"/>
                <a:lumOff val="80000"/>
              </a:srgbClr>
            </a:solidFill>
          </p:grpSpPr>
          <p:sp>
            <p:nvSpPr>
              <p:cNvPr id="165" name="AutoShape 90"/>
              <p:cNvSpPr>
                <a:spLocks noChangeArrowheads="1"/>
              </p:cNvSpPr>
              <p:nvPr/>
            </p:nvSpPr>
            <p:spPr bwMode="auto">
              <a:xfrm>
                <a:off x="5287459" y="4908745"/>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50</a:t>
                </a:r>
              </a:p>
            </p:txBody>
          </p:sp>
          <p:sp>
            <p:nvSpPr>
              <p:cNvPr id="166" name="AutoShape 91"/>
              <p:cNvSpPr>
                <a:spLocks noChangeArrowheads="1"/>
              </p:cNvSpPr>
              <p:nvPr/>
            </p:nvSpPr>
            <p:spPr bwMode="auto">
              <a:xfrm>
                <a:off x="5897105" y="4908745"/>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79</a:t>
                </a:r>
              </a:p>
            </p:txBody>
          </p:sp>
          <p:sp>
            <p:nvSpPr>
              <p:cNvPr id="167" name="AutoShape 92"/>
              <p:cNvSpPr>
                <a:spLocks noChangeArrowheads="1"/>
              </p:cNvSpPr>
              <p:nvPr/>
            </p:nvSpPr>
            <p:spPr bwMode="auto">
              <a:xfrm>
                <a:off x="6506752" y="4908745"/>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64</a:t>
                </a:r>
              </a:p>
            </p:txBody>
          </p:sp>
          <p:sp>
            <p:nvSpPr>
              <p:cNvPr id="168" name="AutoShape 93"/>
              <p:cNvSpPr>
                <a:spLocks noChangeArrowheads="1"/>
              </p:cNvSpPr>
              <p:nvPr/>
            </p:nvSpPr>
            <p:spPr bwMode="auto">
              <a:xfrm>
                <a:off x="7116398" y="4908745"/>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75</a:t>
                </a:r>
              </a:p>
            </p:txBody>
          </p:sp>
          <p:sp>
            <p:nvSpPr>
              <p:cNvPr id="169" name="AutoShape 95"/>
              <p:cNvSpPr>
                <a:spLocks noChangeArrowheads="1"/>
              </p:cNvSpPr>
              <p:nvPr/>
            </p:nvSpPr>
            <p:spPr bwMode="auto">
              <a:xfrm>
                <a:off x="5287461" y="4375394"/>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65</a:t>
                </a:r>
              </a:p>
            </p:txBody>
          </p:sp>
          <p:sp>
            <p:nvSpPr>
              <p:cNvPr id="170" name="AutoShape 96"/>
              <p:cNvSpPr>
                <a:spLocks noChangeArrowheads="1"/>
              </p:cNvSpPr>
              <p:nvPr/>
            </p:nvSpPr>
            <p:spPr bwMode="auto">
              <a:xfrm>
                <a:off x="5897108" y="4375394"/>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54</a:t>
                </a:r>
              </a:p>
            </p:txBody>
          </p:sp>
          <p:sp>
            <p:nvSpPr>
              <p:cNvPr id="171" name="AutoShape 97"/>
              <p:cNvSpPr>
                <a:spLocks noChangeArrowheads="1"/>
              </p:cNvSpPr>
              <p:nvPr/>
            </p:nvSpPr>
            <p:spPr bwMode="auto">
              <a:xfrm>
                <a:off x="6506755" y="4375394"/>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48</a:t>
                </a:r>
              </a:p>
            </p:txBody>
          </p:sp>
          <p:sp>
            <p:nvSpPr>
              <p:cNvPr id="172" name="AutoShape 98"/>
              <p:cNvSpPr>
                <a:spLocks noChangeArrowheads="1"/>
              </p:cNvSpPr>
              <p:nvPr/>
            </p:nvSpPr>
            <p:spPr bwMode="auto">
              <a:xfrm>
                <a:off x="7116402" y="4375394"/>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67</a:t>
                </a:r>
              </a:p>
            </p:txBody>
          </p:sp>
          <p:sp>
            <p:nvSpPr>
              <p:cNvPr id="173" name="AutoShape 100"/>
              <p:cNvSpPr>
                <a:spLocks noChangeArrowheads="1"/>
              </p:cNvSpPr>
              <p:nvPr/>
            </p:nvSpPr>
            <p:spPr bwMode="auto">
              <a:xfrm>
                <a:off x="5287461" y="3842042"/>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52</a:t>
                </a:r>
              </a:p>
            </p:txBody>
          </p:sp>
          <p:sp>
            <p:nvSpPr>
              <p:cNvPr id="174" name="AutoShape 101"/>
              <p:cNvSpPr>
                <a:spLocks noChangeArrowheads="1"/>
              </p:cNvSpPr>
              <p:nvPr/>
            </p:nvSpPr>
            <p:spPr bwMode="auto">
              <a:xfrm>
                <a:off x="5897108" y="3842042"/>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65</a:t>
                </a:r>
              </a:p>
            </p:txBody>
          </p:sp>
          <p:sp>
            <p:nvSpPr>
              <p:cNvPr id="175" name="AutoShape 102"/>
              <p:cNvSpPr>
                <a:spLocks noChangeArrowheads="1"/>
              </p:cNvSpPr>
              <p:nvPr/>
            </p:nvSpPr>
            <p:spPr bwMode="auto">
              <a:xfrm>
                <a:off x="6506755" y="3842042"/>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89</a:t>
                </a:r>
              </a:p>
            </p:txBody>
          </p:sp>
          <p:sp>
            <p:nvSpPr>
              <p:cNvPr id="176" name="AutoShape 103"/>
              <p:cNvSpPr>
                <a:spLocks noChangeArrowheads="1"/>
              </p:cNvSpPr>
              <p:nvPr/>
            </p:nvSpPr>
            <p:spPr bwMode="auto">
              <a:xfrm>
                <a:off x="7116402" y="3842042"/>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74</a:t>
                </a:r>
              </a:p>
            </p:txBody>
          </p:sp>
          <p:sp>
            <p:nvSpPr>
              <p:cNvPr id="177" name="AutoShape 105"/>
              <p:cNvSpPr>
                <a:spLocks noChangeArrowheads="1"/>
              </p:cNvSpPr>
              <p:nvPr/>
            </p:nvSpPr>
            <p:spPr bwMode="auto">
              <a:xfrm>
                <a:off x="5287461" y="3308690"/>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76</a:t>
                </a:r>
              </a:p>
            </p:txBody>
          </p:sp>
          <p:sp>
            <p:nvSpPr>
              <p:cNvPr id="178" name="AutoShape 106"/>
              <p:cNvSpPr>
                <a:spLocks noChangeArrowheads="1"/>
              </p:cNvSpPr>
              <p:nvPr/>
            </p:nvSpPr>
            <p:spPr bwMode="auto">
              <a:xfrm>
                <a:off x="5897108" y="3308690"/>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84</a:t>
                </a:r>
              </a:p>
            </p:txBody>
          </p:sp>
          <p:sp>
            <p:nvSpPr>
              <p:cNvPr id="179" name="AutoShape 107"/>
              <p:cNvSpPr>
                <a:spLocks noChangeArrowheads="1"/>
              </p:cNvSpPr>
              <p:nvPr/>
            </p:nvSpPr>
            <p:spPr bwMode="auto">
              <a:xfrm>
                <a:off x="6506755" y="3308690"/>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93</a:t>
                </a:r>
              </a:p>
            </p:txBody>
          </p:sp>
          <p:sp>
            <p:nvSpPr>
              <p:cNvPr id="180" name="AutoShape 108"/>
              <p:cNvSpPr>
                <a:spLocks noChangeArrowheads="1"/>
              </p:cNvSpPr>
              <p:nvPr/>
            </p:nvSpPr>
            <p:spPr bwMode="auto">
              <a:xfrm>
                <a:off x="7116402" y="3308690"/>
                <a:ext cx="838264" cy="761931"/>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62</a:t>
                </a:r>
              </a:p>
            </p:txBody>
          </p:sp>
        </p:grpSp>
        <p:sp>
          <p:nvSpPr>
            <p:cNvPr id="153" name="Line 111"/>
            <p:cNvSpPr>
              <a:spLocks noChangeShapeType="1"/>
            </p:cNvSpPr>
            <p:nvPr/>
          </p:nvSpPr>
          <p:spPr bwMode="auto">
            <a:xfrm>
              <a:off x="5287459" y="5670676"/>
              <a:ext cx="342026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4" name="Line 112"/>
            <p:cNvSpPr>
              <a:spLocks noChangeShapeType="1"/>
            </p:cNvSpPr>
            <p:nvPr/>
          </p:nvSpPr>
          <p:spPr bwMode="auto">
            <a:xfrm flipH="1" flipV="1">
              <a:off x="5276236" y="2733195"/>
              <a:ext cx="0" cy="2951731"/>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5" name="Text Box 113"/>
            <p:cNvSpPr txBox="1">
              <a:spLocks noChangeArrowheads="1"/>
            </p:cNvSpPr>
            <p:nvPr/>
          </p:nvSpPr>
          <p:spPr bwMode="auto">
            <a:xfrm>
              <a:off x="7928151" y="5660953"/>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6" name="Text Box 116"/>
            <p:cNvSpPr txBox="1">
              <a:spLocks noChangeArrowheads="1"/>
            </p:cNvSpPr>
            <p:nvPr/>
          </p:nvSpPr>
          <p:spPr bwMode="auto">
            <a:xfrm>
              <a:off x="5428434" y="5632797"/>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7" name="Text Box 120"/>
            <p:cNvSpPr txBox="1">
              <a:spLocks noChangeArrowheads="1"/>
            </p:cNvSpPr>
            <p:nvPr/>
          </p:nvSpPr>
          <p:spPr bwMode="auto">
            <a:xfrm>
              <a:off x="4651858" y="3429000"/>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8" name="Text Box 121"/>
            <p:cNvSpPr txBox="1">
              <a:spLocks noChangeArrowheads="1"/>
            </p:cNvSpPr>
            <p:nvPr/>
          </p:nvSpPr>
          <p:spPr bwMode="auto">
            <a:xfrm>
              <a:off x="4651858" y="4005064"/>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上海</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9" name="Text Box 122"/>
            <p:cNvSpPr txBox="1">
              <a:spLocks noChangeArrowheads="1"/>
            </p:cNvSpPr>
            <p:nvPr/>
          </p:nvSpPr>
          <p:spPr bwMode="auto">
            <a:xfrm>
              <a:off x="4651858" y="4581128"/>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0" name="Text Box 123"/>
            <p:cNvSpPr txBox="1">
              <a:spLocks noChangeArrowheads="1"/>
            </p:cNvSpPr>
            <p:nvPr/>
          </p:nvSpPr>
          <p:spPr bwMode="auto">
            <a:xfrm>
              <a:off x="4651858" y="5157192"/>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Text Box 116"/>
            <p:cNvSpPr txBox="1">
              <a:spLocks noChangeArrowheads="1"/>
            </p:cNvSpPr>
            <p:nvPr/>
          </p:nvSpPr>
          <p:spPr bwMode="auto">
            <a:xfrm>
              <a:off x="6084168" y="5629017"/>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Text Box 116"/>
            <p:cNvSpPr txBox="1">
              <a:spLocks noChangeArrowheads="1"/>
            </p:cNvSpPr>
            <p:nvPr/>
          </p:nvSpPr>
          <p:spPr bwMode="auto">
            <a:xfrm>
              <a:off x="6796587" y="5629017"/>
              <a:ext cx="511717"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3" name="Text Box 116"/>
            <p:cNvSpPr txBox="1">
              <a:spLocks noChangeArrowheads="1"/>
            </p:cNvSpPr>
            <p:nvPr/>
          </p:nvSpPr>
          <p:spPr bwMode="auto">
            <a:xfrm>
              <a:off x="7444659" y="5629017"/>
              <a:ext cx="511717"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4" name="Text Box 114"/>
            <p:cNvSpPr txBox="1">
              <a:spLocks noChangeArrowheads="1"/>
            </p:cNvSpPr>
            <p:nvPr/>
          </p:nvSpPr>
          <p:spPr bwMode="auto">
            <a:xfrm>
              <a:off x="4616325" y="2852936"/>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grpSp>
      <p:sp>
        <p:nvSpPr>
          <p:cNvPr id="181" name="右箭头 180"/>
          <p:cNvSpPr/>
          <p:nvPr/>
        </p:nvSpPr>
        <p:spPr bwMode="auto">
          <a:xfrm>
            <a:off x="5288699" y="4284623"/>
            <a:ext cx="720725" cy="935037"/>
          </a:xfrm>
          <a:prstGeom prst="rightArrow">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1080000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88" name="内容占位符 5"/>
          <p:cNvSpPr txBox="1"/>
          <p:nvPr/>
        </p:nvSpPr>
        <p:spPr bwMode="auto">
          <a:xfrm>
            <a:off x="21275" y="861777"/>
            <a:ext cx="11222182"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向下钻取</a:t>
            </a:r>
            <a:r>
              <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通过在维层次中下降或通过引入某个或某些新的维来观察更加细节的数据。</a:t>
            </a:r>
          </a:p>
        </p:txBody>
      </p:sp>
      <p:sp>
        <p:nvSpPr>
          <p:cNvPr id="189" name="内容占位符 123"/>
          <p:cNvSpPr txBox="1"/>
          <p:nvPr/>
        </p:nvSpPr>
        <p:spPr bwMode="auto">
          <a:xfrm>
            <a:off x="6980142" y="1681008"/>
            <a:ext cx="42132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例如</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数据立方体经过沿时间维的概念层次下钻，由季度下降到月；</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所得到的立方体的销售数据不是按季度，而是按月分组聚集求</a:t>
            </a:r>
            <a:r>
              <a:rPr kumimoji="0" lang="zh-CN" altLang="en-US" sz="2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值。</a:t>
            </a:r>
          </a:p>
        </p:txBody>
      </p:sp>
      <p:grpSp>
        <p:nvGrpSpPr>
          <p:cNvPr id="190" name="组合 44"/>
          <p:cNvGrpSpPr>
            <a:grpSpLocks noChangeAspect="1"/>
          </p:cNvGrpSpPr>
          <p:nvPr/>
        </p:nvGrpSpPr>
        <p:grpSpPr bwMode="auto">
          <a:xfrm>
            <a:off x="1159899" y="2125780"/>
            <a:ext cx="3913188" cy="2152650"/>
            <a:chOff x="0" y="2349325"/>
            <a:chExt cx="4129419" cy="2271540"/>
          </a:xfrm>
        </p:grpSpPr>
        <p:grpSp>
          <p:nvGrpSpPr>
            <p:cNvPr id="191" name="Group 18"/>
            <p:cNvGrpSpPr/>
            <p:nvPr/>
          </p:nvGrpSpPr>
          <p:grpSpPr bwMode="auto">
            <a:xfrm>
              <a:off x="823546" y="2782850"/>
              <a:ext cx="838264" cy="1295283"/>
              <a:chOff x="2784" y="2256"/>
              <a:chExt cx="528" cy="816"/>
            </a:xfrm>
          </p:grpSpPr>
          <p:sp>
            <p:nvSpPr>
              <p:cNvPr id="225" name="AutoShape 19"/>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6" name="AutoShape 20"/>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92" name="Group 40"/>
            <p:cNvGrpSpPr/>
            <p:nvPr/>
          </p:nvGrpSpPr>
          <p:grpSpPr bwMode="auto">
            <a:xfrm>
              <a:off x="1433192" y="2782850"/>
              <a:ext cx="838264" cy="1295283"/>
              <a:chOff x="2784" y="2256"/>
              <a:chExt cx="528" cy="816"/>
            </a:xfrm>
          </p:grpSpPr>
          <p:sp>
            <p:nvSpPr>
              <p:cNvPr id="223" name="AutoShape 41"/>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AutoShape 42"/>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93" name="Group 62"/>
            <p:cNvGrpSpPr/>
            <p:nvPr/>
          </p:nvGrpSpPr>
          <p:grpSpPr bwMode="auto">
            <a:xfrm>
              <a:off x="2042839" y="2782850"/>
              <a:ext cx="838264" cy="1295283"/>
              <a:chOff x="2784" y="2256"/>
              <a:chExt cx="528" cy="816"/>
            </a:xfrm>
          </p:grpSpPr>
          <p:sp>
            <p:nvSpPr>
              <p:cNvPr id="221" name="AutoShape 63"/>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2" name="AutoShape 64"/>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94" name="Group 84"/>
            <p:cNvGrpSpPr/>
            <p:nvPr/>
          </p:nvGrpSpPr>
          <p:grpSpPr bwMode="auto">
            <a:xfrm>
              <a:off x="2652485" y="2782850"/>
              <a:ext cx="838264" cy="1295283"/>
              <a:chOff x="2784" y="2256"/>
              <a:chExt cx="528" cy="816"/>
            </a:xfrm>
          </p:grpSpPr>
          <p:sp>
            <p:nvSpPr>
              <p:cNvPr id="219" name="AutoShape 85"/>
              <p:cNvSpPr>
                <a:spLocks noChangeArrowheads="1"/>
              </p:cNvSpPr>
              <p:nvPr/>
            </p:nvSpPr>
            <p:spPr bwMode="auto">
              <a:xfrm>
                <a:off x="2784" y="2592"/>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0" name="AutoShape 86"/>
              <p:cNvSpPr>
                <a:spLocks noChangeArrowheads="1"/>
              </p:cNvSpPr>
              <p:nvPr/>
            </p:nvSpPr>
            <p:spPr bwMode="auto">
              <a:xfrm>
                <a:off x="2784" y="2256"/>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95" name="AutoShape 90"/>
            <p:cNvSpPr>
              <a:spLocks noChangeArrowheads="1"/>
            </p:cNvSpPr>
            <p:nvPr/>
          </p:nvSpPr>
          <p:spPr bwMode="auto">
            <a:xfrm>
              <a:off x="671134"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a:t>
              </a:r>
            </a:p>
          </p:txBody>
        </p:sp>
        <p:sp>
          <p:nvSpPr>
            <p:cNvPr id="196" name="AutoShape 91"/>
            <p:cNvSpPr>
              <a:spLocks noChangeArrowheads="1"/>
            </p:cNvSpPr>
            <p:nvPr/>
          </p:nvSpPr>
          <p:spPr bwMode="auto">
            <a:xfrm>
              <a:off x="1280780"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29</a:t>
              </a:r>
            </a:p>
          </p:txBody>
        </p:sp>
        <p:sp>
          <p:nvSpPr>
            <p:cNvPr id="197" name="AutoShape 92"/>
            <p:cNvSpPr>
              <a:spLocks noChangeArrowheads="1"/>
            </p:cNvSpPr>
            <p:nvPr/>
          </p:nvSpPr>
          <p:spPr bwMode="auto">
            <a:xfrm>
              <a:off x="1890427"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40</a:t>
              </a:r>
            </a:p>
          </p:txBody>
        </p:sp>
        <p:sp>
          <p:nvSpPr>
            <p:cNvPr id="198" name="AutoShape 93"/>
            <p:cNvSpPr>
              <a:spLocks noChangeArrowheads="1"/>
            </p:cNvSpPr>
            <p:nvPr/>
          </p:nvSpPr>
          <p:spPr bwMode="auto">
            <a:xfrm>
              <a:off x="2500073" y="3468584"/>
              <a:ext cx="838264" cy="76193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35</a:t>
              </a:r>
            </a:p>
          </p:txBody>
        </p:sp>
        <p:grpSp>
          <p:nvGrpSpPr>
            <p:cNvPr id="199" name="Group 94"/>
            <p:cNvGrpSpPr/>
            <p:nvPr/>
          </p:nvGrpSpPr>
          <p:grpSpPr bwMode="auto">
            <a:xfrm>
              <a:off x="671136" y="2935233"/>
              <a:ext cx="2667205" cy="761930"/>
              <a:chOff x="1536" y="2688"/>
              <a:chExt cx="1680" cy="480"/>
            </a:xfrm>
          </p:grpSpPr>
          <p:sp>
            <p:nvSpPr>
              <p:cNvPr id="215" name="AutoShape 95"/>
              <p:cNvSpPr>
                <a:spLocks noChangeArrowheads="1"/>
              </p:cNvSpPr>
              <p:nvPr/>
            </p:nvSpPr>
            <p:spPr bwMode="auto">
              <a:xfrm>
                <a:off x="1536"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50</a:t>
                </a:r>
              </a:p>
            </p:txBody>
          </p:sp>
          <p:sp>
            <p:nvSpPr>
              <p:cNvPr id="216" name="AutoShape 96"/>
              <p:cNvSpPr>
                <a:spLocks noChangeArrowheads="1"/>
              </p:cNvSpPr>
              <p:nvPr/>
            </p:nvSpPr>
            <p:spPr bwMode="auto">
              <a:xfrm>
                <a:off x="1920"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41</a:t>
                </a:r>
              </a:p>
            </p:txBody>
          </p:sp>
          <p:sp>
            <p:nvSpPr>
              <p:cNvPr id="217" name="AutoShape 97"/>
              <p:cNvSpPr>
                <a:spLocks noChangeArrowheads="1"/>
              </p:cNvSpPr>
              <p:nvPr/>
            </p:nvSpPr>
            <p:spPr bwMode="auto">
              <a:xfrm>
                <a:off x="2304"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38</a:t>
                </a:r>
              </a:p>
            </p:txBody>
          </p:sp>
          <p:sp>
            <p:nvSpPr>
              <p:cNvPr id="218" name="AutoShape 98"/>
              <p:cNvSpPr>
                <a:spLocks noChangeArrowheads="1"/>
              </p:cNvSpPr>
              <p:nvPr/>
            </p:nvSpPr>
            <p:spPr bwMode="auto">
              <a:xfrm>
                <a:off x="2688" y="2688"/>
                <a:ext cx="528" cy="480"/>
              </a:xfrm>
              <a:prstGeom prst="cube">
                <a:avLst>
                  <a:gd name="adj" fmla="val 25000"/>
                </a:avLst>
              </a:prstGeom>
              <a:solidFill>
                <a:srgbClr val="CCFFFF"/>
              </a:solidFill>
              <a:ln w="9525">
                <a:solidFill>
                  <a:srgbClr val="000000"/>
                </a:solidFill>
                <a:miter lim="800000"/>
              </a:ln>
            </p:spPr>
            <p:txBody>
              <a:bodyPr wrap="none" anchor="ct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37</a:t>
                </a:r>
              </a:p>
            </p:txBody>
          </p:sp>
        </p:grpSp>
        <p:sp>
          <p:nvSpPr>
            <p:cNvPr id="200" name="Line 109"/>
            <p:cNvSpPr>
              <a:spLocks noChangeAspect="1" noChangeShapeType="1"/>
            </p:cNvSpPr>
            <p:nvPr/>
          </p:nvSpPr>
          <p:spPr bwMode="auto">
            <a:xfrm flipV="1">
              <a:off x="671764" y="2781521"/>
              <a:ext cx="1135799" cy="1449029"/>
            </a:xfrm>
            <a:prstGeom prst="line">
              <a:avLst/>
            </a:prstGeom>
            <a:noFill/>
            <a:ln w="28575">
              <a:solidFill>
                <a:srgbClr val="BBE0E3">
                  <a:lumMod val="50000"/>
                </a:srgbClr>
              </a:solidFill>
              <a:prstDash val="dash"/>
              <a:rou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1" name="Line 110"/>
            <p:cNvSpPr>
              <a:spLocks noChangeAspect="1" noChangeShapeType="1"/>
            </p:cNvSpPr>
            <p:nvPr/>
          </p:nvSpPr>
          <p:spPr bwMode="auto">
            <a:xfrm flipV="1">
              <a:off x="1820535" y="2384964"/>
              <a:ext cx="297023" cy="395964"/>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2" name="Line 111"/>
            <p:cNvSpPr>
              <a:spLocks noChangeShapeType="1"/>
            </p:cNvSpPr>
            <p:nvPr/>
          </p:nvSpPr>
          <p:spPr bwMode="auto">
            <a:xfrm>
              <a:off x="671134" y="4230515"/>
              <a:ext cx="3420260" cy="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3" name="Line 112"/>
            <p:cNvSpPr>
              <a:spLocks noChangeShapeType="1"/>
            </p:cNvSpPr>
            <p:nvPr/>
          </p:nvSpPr>
          <p:spPr bwMode="auto">
            <a:xfrm flipH="1" flipV="1">
              <a:off x="659911" y="2509533"/>
              <a:ext cx="0" cy="1728000"/>
            </a:xfrm>
            <a:prstGeom prst="line">
              <a:avLst/>
            </a:prstGeom>
            <a:noFill/>
            <a:ln w="28575">
              <a:solidFill>
                <a:srgbClr val="000000"/>
              </a:solidFill>
              <a:roun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04" name="Text Box 113"/>
            <p:cNvSpPr txBox="1">
              <a:spLocks noChangeArrowheads="1"/>
            </p:cNvSpPr>
            <p:nvPr/>
          </p:nvSpPr>
          <p:spPr bwMode="auto">
            <a:xfrm>
              <a:off x="2877058" y="4220792"/>
              <a:ext cx="1252361"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季度</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5" name="Text Box 114"/>
            <p:cNvSpPr txBox="1">
              <a:spLocks noChangeArrowheads="1"/>
            </p:cNvSpPr>
            <p:nvPr/>
          </p:nvSpPr>
          <p:spPr bwMode="auto">
            <a:xfrm>
              <a:off x="1259632" y="2349325"/>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sp>
          <p:nvSpPr>
            <p:cNvPr id="206" name="Text Box 116"/>
            <p:cNvSpPr txBox="1">
              <a:spLocks noChangeArrowheads="1"/>
            </p:cNvSpPr>
            <p:nvPr/>
          </p:nvSpPr>
          <p:spPr bwMode="auto">
            <a:xfrm>
              <a:off x="693263" y="4192636"/>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7" name="Text Box 122"/>
            <p:cNvSpPr txBox="1">
              <a:spLocks noChangeArrowheads="1"/>
            </p:cNvSpPr>
            <p:nvPr/>
          </p:nvSpPr>
          <p:spPr bwMode="auto">
            <a:xfrm>
              <a:off x="2258" y="3240005"/>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8" name="Text Box 123"/>
            <p:cNvSpPr txBox="1">
              <a:spLocks noChangeArrowheads="1"/>
            </p:cNvSpPr>
            <p:nvPr/>
          </p:nvSpPr>
          <p:spPr bwMode="auto">
            <a:xfrm>
              <a:off x="2258" y="3773357"/>
              <a:ext cx="6495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9" name="Text Box 125"/>
            <p:cNvSpPr txBox="1">
              <a:spLocks noChangeArrowheads="1"/>
            </p:cNvSpPr>
            <p:nvPr/>
          </p:nvSpPr>
          <p:spPr bwMode="auto">
            <a:xfrm>
              <a:off x="3372219" y="3769875"/>
              <a:ext cx="544446" cy="306558"/>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手机</a:t>
              </a:r>
            </a:p>
          </p:txBody>
        </p:sp>
        <p:sp>
          <p:nvSpPr>
            <p:cNvPr id="210" name="Text Box 127"/>
            <p:cNvSpPr txBox="1">
              <a:spLocks noChangeArrowheads="1"/>
            </p:cNvSpPr>
            <p:nvPr/>
          </p:nvSpPr>
          <p:spPr bwMode="auto">
            <a:xfrm>
              <a:off x="3201347" y="3964196"/>
              <a:ext cx="542771" cy="308233"/>
            </a:xfrm>
            <a:prstGeom prst="rect">
              <a:avLst/>
            </a:prstGeom>
            <a:noFill/>
            <a:ln w="9525">
              <a:noFill/>
              <a:miter lim="800000"/>
            </a:ln>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400" b="1" i="1" u="none" strike="noStrike" kern="0" cap="none" spc="0" normalizeH="0" baseline="0" noProof="0" dirty="0">
                  <a:ln>
                    <a:noFill/>
                  </a:ln>
                  <a:solidFill>
                    <a:srgbClr val="2D2D8A"/>
                  </a:solidFill>
                  <a:effectLst/>
                  <a:uLnTx/>
                  <a:uFillTx/>
                  <a:latin typeface="Times New Roman" panose="02020603050405020304" pitchFamily="18" charset="0"/>
                  <a:ea typeface="宋体" panose="02010600030101010101" pitchFamily="2" charset="-122"/>
                </a:rPr>
                <a:t>空调</a:t>
              </a:r>
            </a:p>
          </p:txBody>
        </p:sp>
        <p:sp>
          <p:nvSpPr>
            <p:cNvPr id="211" name="Text Box 116"/>
            <p:cNvSpPr txBox="1">
              <a:spLocks noChangeArrowheads="1"/>
            </p:cNvSpPr>
            <p:nvPr/>
          </p:nvSpPr>
          <p:spPr bwMode="auto">
            <a:xfrm>
              <a:off x="1292761" y="4188857"/>
              <a:ext cx="511719"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2" name="Text Box 116"/>
            <p:cNvSpPr txBox="1">
              <a:spLocks noChangeArrowheads="1"/>
            </p:cNvSpPr>
            <p:nvPr/>
          </p:nvSpPr>
          <p:spPr bwMode="auto">
            <a:xfrm>
              <a:off x="1933259" y="4188857"/>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3" name="Text Box 116"/>
            <p:cNvSpPr txBox="1">
              <a:spLocks noChangeArrowheads="1"/>
            </p:cNvSpPr>
            <p:nvPr/>
          </p:nvSpPr>
          <p:spPr bwMode="auto">
            <a:xfrm>
              <a:off x="2509367" y="4188857"/>
              <a:ext cx="511718"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4Q</a:t>
              </a: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4" name="Text Box 114"/>
            <p:cNvSpPr txBox="1">
              <a:spLocks noChangeArrowheads="1"/>
            </p:cNvSpPr>
            <p:nvPr/>
          </p:nvSpPr>
          <p:spPr bwMode="auto">
            <a:xfrm>
              <a:off x="0" y="2596879"/>
              <a:ext cx="700886" cy="4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grpSp>
      <p:grpSp>
        <p:nvGrpSpPr>
          <p:cNvPr id="227" name="组合 124"/>
          <p:cNvGrpSpPr/>
          <p:nvPr/>
        </p:nvGrpSpPr>
        <p:grpSpPr bwMode="auto">
          <a:xfrm>
            <a:off x="1037661" y="4282610"/>
            <a:ext cx="8961438" cy="2351088"/>
            <a:chOff x="-36512" y="3925466"/>
            <a:chExt cx="8961007" cy="2351693"/>
          </a:xfrm>
        </p:grpSpPr>
        <p:grpSp>
          <p:nvGrpSpPr>
            <p:cNvPr id="228" name="Group 41"/>
            <p:cNvGrpSpPr/>
            <p:nvPr/>
          </p:nvGrpSpPr>
          <p:grpSpPr bwMode="auto">
            <a:xfrm>
              <a:off x="618695" y="4456236"/>
              <a:ext cx="2819400" cy="1447800"/>
              <a:chOff x="528" y="3168"/>
              <a:chExt cx="1776" cy="912"/>
            </a:xfrm>
            <a:solidFill>
              <a:srgbClr val="FFCCFF"/>
            </a:solidFill>
          </p:grpSpPr>
          <p:grpSp>
            <p:nvGrpSpPr>
              <p:cNvPr id="285" name="Group 42"/>
              <p:cNvGrpSpPr/>
              <p:nvPr/>
            </p:nvGrpSpPr>
            <p:grpSpPr bwMode="auto">
              <a:xfrm>
                <a:off x="624" y="3168"/>
                <a:ext cx="528" cy="816"/>
                <a:chOff x="2784" y="2256"/>
                <a:chExt cx="528" cy="816"/>
              </a:xfrm>
              <a:grpFill/>
            </p:grpSpPr>
            <p:sp>
              <p:nvSpPr>
                <p:cNvPr id="304" name="AutoShape 43"/>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5" name="AutoShape 44"/>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6" name="Group 45"/>
              <p:cNvGrpSpPr/>
              <p:nvPr/>
            </p:nvGrpSpPr>
            <p:grpSpPr bwMode="auto">
              <a:xfrm>
                <a:off x="1008" y="3168"/>
                <a:ext cx="528" cy="816"/>
                <a:chOff x="2784" y="2256"/>
                <a:chExt cx="528" cy="816"/>
              </a:xfrm>
              <a:grpFill/>
            </p:grpSpPr>
            <p:sp>
              <p:nvSpPr>
                <p:cNvPr id="302" name="AutoShape 46"/>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3" name="AutoShape 47"/>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7" name="Group 48"/>
              <p:cNvGrpSpPr/>
              <p:nvPr/>
            </p:nvGrpSpPr>
            <p:grpSpPr bwMode="auto">
              <a:xfrm>
                <a:off x="1392" y="3168"/>
                <a:ext cx="528" cy="816"/>
                <a:chOff x="2784" y="2256"/>
                <a:chExt cx="528" cy="816"/>
              </a:xfrm>
              <a:grpFill/>
            </p:grpSpPr>
            <p:sp>
              <p:nvSpPr>
                <p:cNvPr id="300" name="AutoShape 49"/>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1" name="AutoShape 50"/>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88" name="Group 51"/>
              <p:cNvGrpSpPr/>
              <p:nvPr/>
            </p:nvGrpSpPr>
            <p:grpSpPr bwMode="auto">
              <a:xfrm>
                <a:off x="1776" y="3168"/>
                <a:ext cx="528" cy="816"/>
                <a:chOff x="2784" y="2256"/>
                <a:chExt cx="528" cy="816"/>
              </a:xfrm>
              <a:grpFill/>
            </p:grpSpPr>
            <p:sp>
              <p:nvSpPr>
                <p:cNvPr id="298" name="AutoShape 52"/>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9" name="AutoShape 53"/>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89" name="AutoShape 54"/>
              <p:cNvSpPr>
                <a:spLocks noChangeArrowheads="1"/>
              </p:cNvSpPr>
              <p:nvPr/>
            </p:nvSpPr>
            <p:spPr bwMode="auto">
              <a:xfrm>
                <a:off x="528"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90" name="AutoShape 55"/>
              <p:cNvSpPr>
                <a:spLocks noChangeArrowheads="1"/>
              </p:cNvSpPr>
              <p:nvPr/>
            </p:nvSpPr>
            <p:spPr bwMode="auto">
              <a:xfrm>
                <a:off x="912"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291" name="AutoShape 56"/>
              <p:cNvSpPr>
                <a:spLocks noChangeArrowheads="1"/>
              </p:cNvSpPr>
              <p:nvPr/>
            </p:nvSpPr>
            <p:spPr bwMode="auto">
              <a:xfrm>
                <a:off x="1296"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92" name="AutoShape 57"/>
              <p:cNvSpPr>
                <a:spLocks noChangeArrowheads="1"/>
              </p:cNvSpPr>
              <p:nvPr/>
            </p:nvSpPr>
            <p:spPr bwMode="auto">
              <a:xfrm>
                <a:off x="1680"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grpSp>
            <p:nvGrpSpPr>
              <p:cNvPr id="293" name="Group 58"/>
              <p:cNvGrpSpPr/>
              <p:nvPr/>
            </p:nvGrpSpPr>
            <p:grpSpPr bwMode="auto">
              <a:xfrm>
                <a:off x="528" y="3264"/>
                <a:ext cx="1680" cy="480"/>
                <a:chOff x="1536" y="2688"/>
                <a:chExt cx="1680" cy="480"/>
              </a:xfrm>
              <a:grpFill/>
            </p:grpSpPr>
            <p:sp>
              <p:nvSpPr>
                <p:cNvPr id="294" name="AutoShape 59"/>
                <p:cNvSpPr>
                  <a:spLocks noChangeArrowheads="1"/>
                </p:cNvSpPr>
                <p:nvPr/>
              </p:nvSpPr>
              <p:spPr bwMode="auto">
                <a:xfrm>
                  <a:off x="1536"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17</a:t>
                  </a:r>
                </a:p>
              </p:txBody>
            </p:sp>
            <p:sp>
              <p:nvSpPr>
                <p:cNvPr id="295" name="AutoShape 60"/>
                <p:cNvSpPr>
                  <a:spLocks noChangeArrowheads="1"/>
                </p:cNvSpPr>
                <p:nvPr/>
              </p:nvSpPr>
              <p:spPr bwMode="auto">
                <a:xfrm>
                  <a:off x="1920"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96" name="AutoShape 61"/>
                <p:cNvSpPr>
                  <a:spLocks noChangeArrowheads="1"/>
                </p:cNvSpPr>
                <p:nvPr/>
              </p:nvSpPr>
              <p:spPr bwMode="auto">
                <a:xfrm>
                  <a:off x="2304"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97" name="AutoShape 62"/>
                <p:cNvSpPr>
                  <a:spLocks noChangeArrowheads="1"/>
                </p:cNvSpPr>
                <p:nvPr/>
              </p:nvSpPr>
              <p:spPr bwMode="auto">
                <a:xfrm>
                  <a:off x="2688"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grpSp>
        </p:grpSp>
        <p:sp>
          <p:nvSpPr>
            <p:cNvPr id="229" name="Line 63"/>
            <p:cNvSpPr>
              <a:spLocks noChangeShapeType="1"/>
            </p:cNvSpPr>
            <p:nvPr/>
          </p:nvSpPr>
          <p:spPr bwMode="auto">
            <a:xfrm flipV="1">
              <a:off x="619094" y="4455827"/>
              <a:ext cx="1066749" cy="1448173"/>
            </a:xfrm>
            <a:prstGeom prst="line">
              <a:avLst/>
            </a:prstGeom>
            <a:noFill/>
            <a:ln w="28575">
              <a:solidFill>
                <a:srgbClr val="BBE0E3">
                  <a:lumMod val="50000"/>
                </a:srgbClr>
              </a:solidFill>
              <a:prstDash val="dash"/>
              <a:rou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30" name="Line 64"/>
            <p:cNvSpPr>
              <a:spLocks noChangeShapeType="1"/>
            </p:cNvSpPr>
            <p:nvPr/>
          </p:nvSpPr>
          <p:spPr bwMode="auto">
            <a:xfrm flipV="1">
              <a:off x="619094" y="3925466"/>
              <a:ext cx="0" cy="1981710"/>
            </a:xfrm>
            <a:prstGeom prst="line">
              <a:avLst/>
            </a:prstGeom>
            <a:noFill/>
            <a:ln w="38100">
              <a:solidFill>
                <a:srgbClr val="000000">
                  <a:lumMod val="75000"/>
                </a:srgbClr>
              </a:solidFill>
              <a:round/>
              <a:headEnd type="none" w="med" len="med"/>
              <a:tailEnd type="arrow"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31" name="Text Box 65"/>
            <p:cNvSpPr txBox="1">
              <a:spLocks noChangeArrowheads="1"/>
            </p:cNvSpPr>
            <p:nvPr/>
          </p:nvSpPr>
          <p:spPr bwMode="auto">
            <a:xfrm>
              <a:off x="8155927" y="585936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时间</a:t>
              </a:r>
            </a:p>
          </p:txBody>
        </p:sp>
        <p:sp>
          <p:nvSpPr>
            <p:cNvPr id="232" name="Text Box 66"/>
            <p:cNvSpPr txBox="1">
              <a:spLocks noChangeArrowheads="1"/>
            </p:cNvSpPr>
            <p:nvPr/>
          </p:nvSpPr>
          <p:spPr bwMode="auto">
            <a:xfrm>
              <a:off x="-15238" y="4897670"/>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南京</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 name="Text Box 67"/>
            <p:cNvSpPr txBox="1">
              <a:spLocks noChangeArrowheads="1"/>
            </p:cNvSpPr>
            <p:nvPr/>
          </p:nvSpPr>
          <p:spPr bwMode="auto">
            <a:xfrm>
              <a:off x="-15238" y="5431070"/>
              <a:ext cx="649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广州</a:t>
              </a:r>
              <a:endPar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4" name="Text Box 68"/>
            <p:cNvSpPr txBox="1">
              <a:spLocks noChangeArrowheads="1"/>
            </p:cNvSpPr>
            <p:nvPr/>
          </p:nvSpPr>
          <p:spPr bwMode="auto">
            <a:xfrm>
              <a:off x="8216217" y="5399538"/>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600" b="1" i="1" u="none" strike="noStrike" kern="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rPr>
                <a:t>手机</a:t>
              </a:r>
            </a:p>
          </p:txBody>
        </p:sp>
        <p:sp>
          <p:nvSpPr>
            <p:cNvPr id="235" name="Line 69"/>
            <p:cNvSpPr>
              <a:spLocks noChangeShapeType="1"/>
            </p:cNvSpPr>
            <p:nvPr/>
          </p:nvSpPr>
          <p:spPr bwMode="auto">
            <a:xfrm flipV="1">
              <a:off x="1685843" y="3990571"/>
              <a:ext cx="361933" cy="465257"/>
            </a:xfrm>
            <a:prstGeom prst="line">
              <a:avLst/>
            </a:prstGeom>
            <a:noFill/>
            <a:ln w="38100">
              <a:solidFill>
                <a:srgbClr val="000000">
                  <a:lumMod val="75000"/>
                </a:srgbClr>
              </a:solidFill>
              <a:round/>
              <a:headEnd type="none" w="med" len="med"/>
              <a:tailEnd type="arrow"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236" name="Group 70"/>
            <p:cNvGrpSpPr/>
            <p:nvPr/>
          </p:nvGrpSpPr>
          <p:grpSpPr bwMode="auto">
            <a:xfrm>
              <a:off x="3057095" y="4456236"/>
              <a:ext cx="2819400" cy="1447800"/>
              <a:chOff x="528" y="3168"/>
              <a:chExt cx="1776" cy="912"/>
            </a:xfrm>
            <a:solidFill>
              <a:srgbClr val="FFCCFF"/>
            </a:solidFill>
          </p:grpSpPr>
          <p:grpSp>
            <p:nvGrpSpPr>
              <p:cNvPr id="264" name="Group 71"/>
              <p:cNvGrpSpPr/>
              <p:nvPr/>
            </p:nvGrpSpPr>
            <p:grpSpPr bwMode="auto">
              <a:xfrm>
                <a:off x="624" y="3168"/>
                <a:ext cx="528" cy="816"/>
                <a:chOff x="2784" y="2256"/>
                <a:chExt cx="528" cy="816"/>
              </a:xfrm>
              <a:grpFill/>
            </p:grpSpPr>
            <p:sp>
              <p:nvSpPr>
                <p:cNvPr id="283" name="AutoShape 72"/>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4" name="AutoShape 73"/>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65" name="Group 74"/>
              <p:cNvGrpSpPr/>
              <p:nvPr/>
            </p:nvGrpSpPr>
            <p:grpSpPr bwMode="auto">
              <a:xfrm>
                <a:off x="1008" y="3168"/>
                <a:ext cx="528" cy="816"/>
                <a:chOff x="2784" y="2256"/>
                <a:chExt cx="528" cy="816"/>
              </a:xfrm>
              <a:grpFill/>
            </p:grpSpPr>
            <p:sp>
              <p:nvSpPr>
                <p:cNvPr id="281" name="AutoShape 75"/>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AutoShape 76"/>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66" name="Group 77"/>
              <p:cNvGrpSpPr/>
              <p:nvPr/>
            </p:nvGrpSpPr>
            <p:grpSpPr bwMode="auto">
              <a:xfrm>
                <a:off x="1392" y="3168"/>
                <a:ext cx="528" cy="816"/>
                <a:chOff x="2784" y="2256"/>
                <a:chExt cx="528" cy="816"/>
              </a:xfrm>
              <a:grpFill/>
            </p:grpSpPr>
            <p:sp>
              <p:nvSpPr>
                <p:cNvPr id="279" name="AutoShape 78"/>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0" name="AutoShape 79"/>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67" name="Group 80"/>
              <p:cNvGrpSpPr/>
              <p:nvPr/>
            </p:nvGrpSpPr>
            <p:grpSpPr bwMode="auto">
              <a:xfrm>
                <a:off x="1776" y="3168"/>
                <a:ext cx="528" cy="816"/>
                <a:chOff x="2784" y="2256"/>
                <a:chExt cx="528" cy="816"/>
              </a:xfrm>
              <a:grpFill/>
            </p:grpSpPr>
            <p:sp>
              <p:nvSpPr>
                <p:cNvPr id="277" name="AutoShape 81"/>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8" name="AutoShape 82"/>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68" name="AutoShape 83"/>
              <p:cNvSpPr>
                <a:spLocks noChangeArrowheads="1"/>
              </p:cNvSpPr>
              <p:nvPr/>
            </p:nvSpPr>
            <p:spPr bwMode="auto">
              <a:xfrm>
                <a:off x="528"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269" name="AutoShape 84"/>
              <p:cNvSpPr>
                <a:spLocks noChangeArrowheads="1"/>
              </p:cNvSpPr>
              <p:nvPr/>
            </p:nvSpPr>
            <p:spPr bwMode="auto">
              <a:xfrm>
                <a:off x="912"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270" name="AutoShape 85"/>
              <p:cNvSpPr>
                <a:spLocks noChangeArrowheads="1"/>
              </p:cNvSpPr>
              <p:nvPr/>
            </p:nvSpPr>
            <p:spPr bwMode="auto">
              <a:xfrm>
                <a:off x="1296"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271" name="AutoShape 86"/>
              <p:cNvSpPr>
                <a:spLocks noChangeArrowheads="1"/>
              </p:cNvSpPr>
              <p:nvPr/>
            </p:nvSpPr>
            <p:spPr bwMode="auto">
              <a:xfrm>
                <a:off x="1680"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grpSp>
            <p:nvGrpSpPr>
              <p:cNvPr id="272" name="Group 87"/>
              <p:cNvGrpSpPr/>
              <p:nvPr/>
            </p:nvGrpSpPr>
            <p:grpSpPr bwMode="auto">
              <a:xfrm>
                <a:off x="528" y="3264"/>
                <a:ext cx="1680" cy="480"/>
                <a:chOff x="1536" y="2688"/>
                <a:chExt cx="1680" cy="480"/>
              </a:xfrm>
              <a:grpFill/>
            </p:grpSpPr>
            <p:sp>
              <p:nvSpPr>
                <p:cNvPr id="273" name="AutoShape 88"/>
                <p:cNvSpPr>
                  <a:spLocks noChangeArrowheads="1"/>
                </p:cNvSpPr>
                <p:nvPr/>
              </p:nvSpPr>
              <p:spPr bwMode="auto">
                <a:xfrm>
                  <a:off x="1536"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74" name="AutoShape 89"/>
                <p:cNvSpPr>
                  <a:spLocks noChangeArrowheads="1"/>
                </p:cNvSpPr>
                <p:nvPr/>
              </p:nvSpPr>
              <p:spPr bwMode="auto">
                <a:xfrm>
                  <a:off x="1920"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275" name="AutoShape 90"/>
                <p:cNvSpPr>
                  <a:spLocks noChangeArrowheads="1"/>
                </p:cNvSpPr>
                <p:nvPr/>
              </p:nvSpPr>
              <p:spPr bwMode="auto">
                <a:xfrm>
                  <a:off x="2304"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276" name="AutoShape 91"/>
                <p:cNvSpPr>
                  <a:spLocks noChangeArrowheads="1"/>
                </p:cNvSpPr>
                <p:nvPr/>
              </p:nvSpPr>
              <p:spPr bwMode="auto">
                <a:xfrm>
                  <a:off x="2688"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grpSp>
        </p:grpSp>
        <p:grpSp>
          <p:nvGrpSpPr>
            <p:cNvPr id="237" name="Group 92"/>
            <p:cNvGrpSpPr/>
            <p:nvPr/>
          </p:nvGrpSpPr>
          <p:grpSpPr bwMode="auto">
            <a:xfrm>
              <a:off x="5495495" y="4456236"/>
              <a:ext cx="2819400" cy="1447800"/>
              <a:chOff x="528" y="3168"/>
              <a:chExt cx="1776" cy="912"/>
            </a:xfrm>
            <a:solidFill>
              <a:srgbClr val="FFCCFF"/>
            </a:solidFill>
          </p:grpSpPr>
          <p:grpSp>
            <p:nvGrpSpPr>
              <p:cNvPr id="243" name="Group 93"/>
              <p:cNvGrpSpPr/>
              <p:nvPr/>
            </p:nvGrpSpPr>
            <p:grpSpPr bwMode="auto">
              <a:xfrm>
                <a:off x="624" y="3168"/>
                <a:ext cx="528" cy="816"/>
                <a:chOff x="2784" y="2256"/>
                <a:chExt cx="528" cy="816"/>
              </a:xfrm>
              <a:grpFill/>
            </p:grpSpPr>
            <p:sp>
              <p:nvSpPr>
                <p:cNvPr id="262" name="AutoShape 94"/>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3" name="AutoShape 95"/>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44" name="Group 96"/>
              <p:cNvGrpSpPr/>
              <p:nvPr/>
            </p:nvGrpSpPr>
            <p:grpSpPr bwMode="auto">
              <a:xfrm>
                <a:off x="1008" y="3168"/>
                <a:ext cx="528" cy="816"/>
                <a:chOff x="2784" y="2256"/>
                <a:chExt cx="528" cy="816"/>
              </a:xfrm>
              <a:grpFill/>
            </p:grpSpPr>
            <p:sp>
              <p:nvSpPr>
                <p:cNvPr id="260" name="AutoShape 97"/>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1" name="AutoShape 98"/>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45" name="Group 99"/>
              <p:cNvGrpSpPr/>
              <p:nvPr/>
            </p:nvGrpSpPr>
            <p:grpSpPr bwMode="auto">
              <a:xfrm>
                <a:off x="1392" y="3168"/>
                <a:ext cx="528" cy="816"/>
                <a:chOff x="2784" y="2256"/>
                <a:chExt cx="528" cy="816"/>
              </a:xfrm>
              <a:grpFill/>
            </p:grpSpPr>
            <p:sp>
              <p:nvSpPr>
                <p:cNvPr id="258" name="AutoShape 100"/>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9" name="AutoShape 101"/>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46" name="Group 102"/>
              <p:cNvGrpSpPr/>
              <p:nvPr/>
            </p:nvGrpSpPr>
            <p:grpSpPr bwMode="auto">
              <a:xfrm>
                <a:off x="1776" y="3168"/>
                <a:ext cx="528" cy="816"/>
                <a:chOff x="2784" y="2256"/>
                <a:chExt cx="528" cy="816"/>
              </a:xfrm>
              <a:grpFill/>
            </p:grpSpPr>
            <p:sp>
              <p:nvSpPr>
                <p:cNvPr id="256" name="AutoShape 103"/>
                <p:cNvSpPr>
                  <a:spLocks noChangeArrowheads="1"/>
                </p:cNvSpPr>
                <p:nvPr/>
              </p:nvSpPr>
              <p:spPr bwMode="auto">
                <a:xfrm>
                  <a:off x="2784" y="2592"/>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7" name="AutoShape 104"/>
                <p:cNvSpPr>
                  <a:spLocks noChangeArrowheads="1"/>
                </p:cNvSpPr>
                <p:nvPr/>
              </p:nvSpPr>
              <p:spPr bwMode="auto">
                <a:xfrm>
                  <a:off x="2784" y="2256"/>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47" name="AutoShape 105"/>
              <p:cNvSpPr>
                <a:spLocks noChangeArrowheads="1"/>
              </p:cNvSpPr>
              <p:nvPr/>
            </p:nvSpPr>
            <p:spPr bwMode="auto">
              <a:xfrm>
                <a:off x="528"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248" name="AutoShape 106"/>
              <p:cNvSpPr>
                <a:spLocks noChangeArrowheads="1"/>
              </p:cNvSpPr>
              <p:nvPr/>
            </p:nvSpPr>
            <p:spPr bwMode="auto">
              <a:xfrm>
                <a:off x="912"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49" name="AutoShape 107"/>
              <p:cNvSpPr>
                <a:spLocks noChangeArrowheads="1"/>
              </p:cNvSpPr>
              <p:nvPr/>
            </p:nvSpPr>
            <p:spPr bwMode="auto">
              <a:xfrm>
                <a:off x="1296"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50" name="AutoShape 108"/>
              <p:cNvSpPr>
                <a:spLocks noChangeArrowheads="1"/>
              </p:cNvSpPr>
              <p:nvPr/>
            </p:nvSpPr>
            <p:spPr bwMode="auto">
              <a:xfrm>
                <a:off x="1680" y="3600"/>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grpSp>
            <p:nvGrpSpPr>
              <p:cNvPr id="251" name="Group 109"/>
              <p:cNvGrpSpPr/>
              <p:nvPr/>
            </p:nvGrpSpPr>
            <p:grpSpPr bwMode="auto">
              <a:xfrm>
                <a:off x="528" y="3264"/>
                <a:ext cx="1680" cy="480"/>
                <a:chOff x="1536" y="2688"/>
                <a:chExt cx="1680" cy="480"/>
              </a:xfrm>
              <a:grpFill/>
            </p:grpSpPr>
            <p:sp>
              <p:nvSpPr>
                <p:cNvPr id="252" name="AutoShape 110"/>
                <p:cNvSpPr>
                  <a:spLocks noChangeArrowheads="1"/>
                </p:cNvSpPr>
                <p:nvPr/>
              </p:nvSpPr>
              <p:spPr bwMode="auto">
                <a:xfrm>
                  <a:off x="1536"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253" name="AutoShape 111"/>
                <p:cNvSpPr>
                  <a:spLocks noChangeArrowheads="1"/>
                </p:cNvSpPr>
                <p:nvPr/>
              </p:nvSpPr>
              <p:spPr bwMode="auto">
                <a:xfrm>
                  <a:off x="1920"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254" name="AutoShape 112"/>
                <p:cNvSpPr>
                  <a:spLocks noChangeArrowheads="1"/>
                </p:cNvSpPr>
                <p:nvPr/>
              </p:nvSpPr>
              <p:spPr bwMode="auto">
                <a:xfrm>
                  <a:off x="2304"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255" name="AutoShape 113"/>
                <p:cNvSpPr>
                  <a:spLocks noChangeArrowheads="1"/>
                </p:cNvSpPr>
                <p:nvPr/>
              </p:nvSpPr>
              <p:spPr bwMode="auto">
                <a:xfrm>
                  <a:off x="2688" y="2688"/>
                  <a:ext cx="528" cy="480"/>
                </a:xfrm>
                <a:prstGeom prst="cube">
                  <a:avLst>
                    <a:gd name="adj" fmla="val 25000"/>
                  </a:avLst>
                </a:prstGeom>
                <a:grpFill/>
                <a:ln w="9525">
                  <a:solidFill>
                    <a:srgbClr val="000000"/>
                  </a:solidFill>
                  <a:miter lim="800000"/>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grpSp>
        </p:grpSp>
        <p:sp>
          <p:nvSpPr>
            <p:cNvPr id="238" name="Line 114"/>
            <p:cNvSpPr>
              <a:spLocks noChangeShapeType="1"/>
            </p:cNvSpPr>
            <p:nvPr/>
          </p:nvSpPr>
          <p:spPr bwMode="auto">
            <a:xfrm>
              <a:off x="619094" y="5904000"/>
              <a:ext cx="8305401" cy="0"/>
            </a:xfrm>
            <a:prstGeom prst="line">
              <a:avLst/>
            </a:prstGeom>
            <a:noFill/>
            <a:ln w="38100">
              <a:solidFill>
                <a:srgbClr val="000000">
                  <a:lumMod val="75000"/>
                </a:srgbClr>
              </a:solidFill>
              <a:round/>
              <a:headEnd type="none" w="med" len="med"/>
              <a:tailEnd type="arrow"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39" name="Text Box 115"/>
            <p:cNvSpPr txBox="1">
              <a:spLocks noChangeArrowheads="1"/>
            </p:cNvSpPr>
            <p:nvPr/>
          </p:nvSpPr>
          <p:spPr bwMode="auto">
            <a:xfrm>
              <a:off x="8025861" y="5596606"/>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1600" b="1" i="1" u="none" strike="noStrike" kern="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rPr>
                <a:t>空调</a:t>
              </a:r>
              <a:endParaRPr kumimoji="1" lang="zh-CN" altLang="en-US" sz="2400" b="1" i="1" u="none" strike="noStrike" kern="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endParaRPr>
            </a:p>
          </p:txBody>
        </p:sp>
        <p:sp>
          <p:nvSpPr>
            <p:cNvPr id="240" name="Text Box 116"/>
            <p:cNvSpPr txBox="1">
              <a:spLocks noChangeArrowheads="1"/>
            </p:cNvSpPr>
            <p:nvPr/>
          </p:nvSpPr>
          <p:spPr bwMode="auto">
            <a:xfrm>
              <a:off x="755613" y="5877006"/>
              <a:ext cx="7176742" cy="400153"/>
            </a:xfrm>
            <a:prstGeom prst="rect">
              <a:avLst/>
            </a:prstGeom>
            <a:noFill/>
            <a:ln w="9525">
              <a:noFill/>
              <a:miter lim="800000"/>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000" b="1" i="0" u="none" strike="noStrike" kern="0" cap="none" spc="0" normalizeH="0" baseline="0" noProof="0" dirty="0">
                  <a:ln>
                    <a:noFill/>
                  </a:ln>
                  <a:solidFill>
                    <a:srgbClr val="990099"/>
                  </a:solidFill>
                  <a:effectLst/>
                  <a:uLnTx/>
                  <a:uFillTx/>
                  <a:latin typeface="Arial" panose="020B0604020202020204"/>
                  <a:ea typeface="宋体" panose="02010600030101010101" pitchFamily="2" charset="-122"/>
                </a:rPr>
                <a:t>1       2       3      4       5       6       7       8      9      10     11    12</a:t>
              </a:r>
              <a:endParaRPr kumimoji="1" lang="en-US" altLang="zh-CN" sz="2400" b="1" i="0" u="none" strike="noStrike" kern="0" cap="none" spc="0" normalizeH="0" baseline="0" noProof="0" dirty="0">
                <a:ln>
                  <a:noFill/>
                </a:ln>
                <a:solidFill>
                  <a:srgbClr val="990099"/>
                </a:solidFill>
                <a:effectLst/>
                <a:uLnTx/>
                <a:uFillTx/>
                <a:latin typeface="Arial" panose="020B0604020202020204"/>
                <a:ea typeface="宋体" panose="02010600030101010101" pitchFamily="2" charset="-122"/>
              </a:endParaRPr>
            </a:p>
          </p:txBody>
        </p:sp>
        <p:sp>
          <p:nvSpPr>
            <p:cNvPr id="241" name="Text Box 65"/>
            <p:cNvSpPr txBox="1">
              <a:spLocks noChangeArrowheads="1"/>
            </p:cNvSpPr>
            <p:nvPr/>
          </p:nvSpPr>
          <p:spPr bwMode="auto">
            <a:xfrm>
              <a:off x="-36512" y="4206676"/>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城市</a:t>
              </a:r>
            </a:p>
          </p:txBody>
        </p:sp>
        <p:sp>
          <p:nvSpPr>
            <p:cNvPr id="242" name="Text Box 65"/>
            <p:cNvSpPr txBox="1">
              <a:spLocks noChangeArrowheads="1"/>
            </p:cNvSpPr>
            <p:nvPr/>
          </p:nvSpPr>
          <p:spPr bwMode="auto">
            <a:xfrm>
              <a:off x="1112135" y="3950582"/>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产品</a:t>
              </a:r>
            </a:p>
          </p:txBody>
        </p:sp>
      </p:grpSp>
      <p:sp>
        <p:nvSpPr>
          <p:cNvPr id="306" name="圆角右箭头 305"/>
          <p:cNvSpPr/>
          <p:nvPr/>
        </p:nvSpPr>
        <p:spPr bwMode="auto">
          <a:xfrm rot="5400000">
            <a:off x="4801624" y="3144955"/>
            <a:ext cx="1433513" cy="1439863"/>
          </a:xfrm>
          <a:prstGeom prst="bentArrow">
            <a:avLst/>
          </a:prstGeom>
          <a:gradFill rotWithShape="1">
            <a:gsLst>
              <a:gs pos="0">
                <a:srgbClr val="333399">
                  <a:tint val="50000"/>
                  <a:satMod val="300000"/>
                </a:srgbClr>
              </a:gs>
              <a:gs pos="35000">
                <a:srgbClr val="333399">
                  <a:tint val="37000"/>
                  <a:satMod val="300000"/>
                </a:srgbClr>
              </a:gs>
              <a:gs pos="100000">
                <a:srgbClr val="333399">
                  <a:tint val="15000"/>
                  <a:satMod val="350000"/>
                </a:srgbClr>
              </a:gs>
            </a:gsLst>
            <a:lin ang="16200000" scaled="1"/>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24" name="Rectangle 2"/>
          <p:cNvSpPr txBox="1">
            <a:spLocks noChangeArrowheads="1"/>
          </p:cNvSpPr>
          <p:nvPr/>
        </p:nvSpPr>
        <p:spPr bwMode="auto">
          <a:xfrm>
            <a:off x="655205" y="1050388"/>
            <a:ext cx="77406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a:solidFill>
                  <a:schemeClr val="tx2"/>
                </a:solidFill>
                <a:latin typeface="Arial" panose="020B060402020202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转轴</a:t>
            </a:r>
            <a:r>
              <a:rPr kumimoji="0" lang="en-US" altLang="zh-CN"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(pivot or rotate)</a:t>
            </a:r>
            <a:r>
              <a:rPr kumimoji="0" lang="zh-CN" altLang="en-US" sz="32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j-cs"/>
              </a:rPr>
              <a:t>旋转</a:t>
            </a:r>
          </a:p>
        </p:txBody>
      </p:sp>
      <p:sp>
        <p:nvSpPr>
          <p:cNvPr id="125" name="Rectangle 3"/>
          <p:cNvSpPr txBox="1">
            <a:spLocks noChangeArrowheads="1"/>
          </p:cNvSpPr>
          <p:nvPr/>
        </p:nvSpPr>
        <p:spPr bwMode="auto">
          <a:xfrm>
            <a:off x="1085994" y="2018434"/>
            <a:ext cx="984062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通过旋转可以得到不同视角的数据。旋转操作相当于平面数据将坐标轴旋转。例如，旋转可能包含了交换行和列，或是把某一个行维移到列维中去。</a:t>
            </a:r>
          </a:p>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或是把页面显示中的一个维和页面外的维进行交换（令其成为新的行或列中的一个）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63" name="内容占位符 5"/>
          <p:cNvSpPr txBox="1"/>
          <p:nvPr/>
        </p:nvSpPr>
        <p:spPr bwMode="auto">
          <a:xfrm>
            <a:off x="56751" y="933420"/>
            <a:ext cx="11711709" cy="120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l" defTabSz="914400" rtl="0" eaLnBrk="0" fontAlgn="base" latinLnBrk="0" hangingPunct="0">
              <a:lnSpc>
                <a:spcPct val="115000"/>
              </a:lnSpc>
              <a:spcBef>
                <a:spcPct val="20000"/>
              </a:spcBef>
              <a:spcAft>
                <a:spcPct val="20000"/>
              </a:spcAft>
              <a:buClrTx/>
              <a:buSzTx/>
              <a:buFontTx/>
              <a:buChar char="•"/>
              <a:defRPr/>
            </a:pPr>
            <a:r>
              <a:rPr kumimoji="0" lang="zh-CN" altLang="en-US"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转轴：改变一个报告或页面显示的维方向，以得到不同视角的数据。</a:t>
            </a:r>
            <a:endParaRPr kumimoji="0" lang="en-US" altLang="zh-CN" sz="28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64" name="内容占位符 61"/>
          <p:cNvSpPr txBox="1"/>
          <p:nvPr/>
        </p:nvSpPr>
        <p:spPr bwMode="auto">
          <a:xfrm>
            <a:off x="-1" y="1790700"/>
            <a:ext cx="4431441"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1)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转轴可以是将二维切片的坐标轴交换位置。</a:t>
            </a: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1143000" marR="0" lvl="2" indent="-228600" algn="l" defTabSz="914400" rtl="0" eaLnBrk="0" fontAlgn="base" latinLnBrk="0" hangingPunct="0">
              <a:lnSpc>
                <a:spcPct val="115000"/>
              </a:lnSpc>
              <a:spcBef>
                <a:spcPct val="20000"/>
              </a:spcBef>
              <a:spcAft>
                <a:spcPct val="20000"/>
              </a:spcAft>
              <a:buClrTx/>
              <a:buSzTx/>
              <a:buFontTx/>
              <a:buChar char="•"/>
              <a:defRPr/>
            </a:pPr>
            <a:r>
              <a:rPr kumimoji="0" lang="zh-CN" altLang="en-US"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相当于平面数据将坐标轴旋转。</a:t>
            </a:r>
            <a:endParaRPr kumimoji="0" lang="en-US" altLang="zh-CN"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endPar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a:p>
            <a:pPr marL="742950" marR="0" lvl="1" indent="-285750" algn="l" defTabSz="914400" rtl="0" eaLnBrk="0" fontAlgn="base" latinLnBrk="0" hangingPunct="0">
              <a:lnSpc>
                <a:spcPct val="115000"/>
              </a:lnSpc>
              <a:spcBef>
                <a:spcPct val="20000"/>
              </a:spcBef>
              <a:spcAft>
                <a:spcPct val="20000"/>
              </a:spcAft>
              <a:buClrTx/>
              <a:buSzTx/>
              <a:buFontTx/>
              <a:buChar char="–"/>
              <a:defRPr/>
            </a:pP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2) </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把页面显示中的一个维和页面外的维进行交换</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令其成为新的行或列中的一个</a:t>
            </a:r>
            <a:r>
              <a:rPr kumimoji="0" lang="en-US" altLang="zh-CN"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rPr>
              <a:t>)</a:t>
            </a:r>
            <a:endPar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endParaRPr>
          </a:p>
        </p:txBody>
      </p:sp>
      <p:grpSp>
        <p:nvGrpSpPr>
          <p:cNvPr id="65" name="组合 68"/>
          <p:cNvGrpSpPr/>
          <p:nvPr/>
        </p:nvGrpSpPr>
        <p:grpSpPr bwMode="auto">
          <a:xfrm>
            <a:off x="4908788" y="1524178"/>
            <a:ext cx="2489200" cy="2379663"/>
            <a:chOff x="3075599" y="1449000"/>
            <a:chExt cx="2488515" cy="2380110"/>
          </a:xfrm>
        </p:grpSpPr>
        <p:grpSp>
          <p:nvGrpSpPr>
            <p:cNvPr id="66" name="组合 54"/>
            <p:cNvGrpSpPr/>
            <p:nvPr/>
          </p:nvGrpSpPr>
          <p:grpSpPr bwMode="auto">
            <a:xfrm>
              <a:off x="3491880" y="1700014"/>
              <a:ext cx="1872000" cy="1728986"/>
              <a:chOff x="2843808" y="3429000"/>
              <a:chExt cx="1872000" cy="1728986"/>
            </a:xfrm>
          </p:grpSpPr>
          <p:sp>
            <p:nvSpPr>
              <p:cNvPr id="71" name="立方体 70"/>
              <p:cNvSpPr/>
              <p:nvPr/>
            </p:nvSpPr>
            <p:spPr bwMode="auto">
              <a:xfrm>
                <a:off x="2843337" y="3428858"/>
                <a:ext cx="1872735" cy="1727525"/>
              </a:xfrm>
              <a:prstGeom prst="cube">
                <a:avLst>
                  <a:gd name="adj" fmla="val 11316"/>
                </a:avLst>
              </a:prstGeom>
              <a:solidFill>
                <a:srgbClr val="BBE0E3">
                  <a:lumMod val="20000"/>
                  <a:lumOff val="80000"/>
                </a:srgbClr>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72" name="直接连接符 35"/>
              <p:cNvCxnSpPr>
                <a:cxnSpLocks noChangeShapeType="1"/>
                <a:stCxn id="71" idx="1"/>
                <a:endCxn id="71" idx="3"/>
              </p:cNvCxnSpPr>
              <p:nvPr/>
            </p:nvCxnSpPr>
            <p:spPr bwMode="auto">
              <a:xfrm rot="16200000" flipH="1">
                <a:off x="2915712" y="4390877"/>
                <a:ext cx="153263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73" name="直接连接符 37"/>
              <p:cNvCxnSpPr>
                <a:cxnSpLocks noChangeShapeType="1"/>
                <a:stCxn id="71" idx="2"/>
                <a:endCxn id="71" idx="4"/>
              </p:cNvCxnSpPr>
              <p:nvPr/>
            </p:nvCxnSpPr>
            <p:spPr bwMode="auto">
              <a:xfrm rot="10800000" flipH="1">
                <a:off x="2843808" y="4390877"/>
                <a:ext cx="1676438"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74" name="直接连接符 39"/>
              <p:cNvCxnSpPr>
                <a:cxnSpLocks noChangeShapeType="1"/>
                <a:stCxn id="71" idx="1"/>
                <a:endCxn id="71" idx="0"/>
              </p:cNvCxnSpPr>
              <p:nvPr/>
            </p:nvCxnSpPr>
            <p:spPr bwMode="auto">
              <a:xfrm rot="5400000" flipH="1" flipV="1">
                <a:off x="3682027" y="3429000"/>
                <a:ext cx="195562" cy="195562"/>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75" name="直接连接符 41"/>
              <p:cNvCxnSpPr>
                <a:cxnSpLocks noChangeShapeType="1"/>
                <a:stCxn id="71" idx="4"/>
                <a:endCxn id="71" idx="5"/>
              </p:cNvCxnSpPr>
              <p:nvPr/>
            </p:nvCxnSpPr>
            <p:spPr bwMode="auto">
              <a:xfrm flipV="1">
                <a:off x="4520246" y="4195315"/>
                <a:ext cx="195562" cy="195562"/>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grpSp>
        <p:cxnSp>
          <p:nvCxnSpPr>
            <p:cNvPr id="67" name="直接箭头连接符 66"/>
            <p:cNvCxnSpPr/>
            <p:nvPr/>
          </p:nvCxnSpPr>
          <p:spPr bwMode="auto">
            <a:xfrm rot="5400000" flipH="1" flipV="1">
              <a:off x="2502210" y="2438199"/>
              <a:ext cx="1979985" cy="1588"/>
            </a:xfrm>
            <a:prstGeom prst="straightConnector1">
              <a:avLst/>
            </a:prstGeom>
            <a:solidFill>
              <a:srgbClr val="BBE0E3"/>
            </a:solidFill>
            <a:ln w="28575" cap="flat" cmpd="sng" algn="ctr">
              <a:solidFill>
                <a:srgbClr val="000000">
                  <a:lumMod val="75000"/>
                </a:srgbClr>
              </a:solidFill>
              <a:prstDash val="solid"/>
              <a:miter lim="800000"/>
              <a:headEnd type="none" w="med" len="med"/>
              <a:tailEnd type="arrow"/>
            </a:ln>
            <a:effectLst/>
          </p:spPr>
        </p:cxnSp>
        <p:cxnSp>
          <p:nvCxnSpPr>
            <p:cNvPr id="68" name="直接箭头连接符 67"/>
            <p:cNvCxnSpPr/>
            <p:nvPr/>
          </p:nvCxnSpPr>
          <p:spPr bwMode="auto">
            <a:xfrm>
              <a:off x="3475539" y="3428985"/>
              <a:ext cx="2088575" cy="1587"/>
            </a:xfrm>
            <a:prstGeom prst="straightConnector1">
              <a:avLst/>
            </a:prstGeom>
            <a:solidFill>
              <a:srgbClr val="BBE0E3"/>
            </a:solidFill>
            <a:ln w="38100" cap="flat" cmpd="sng" algn="ctr">
              <a:solidFill>
                <a:srgbClr val="000000">
                  <a:lumMod val="75000"/>
                </a:srgbClr>
              </a:solidFill>
              <a:prstDash val="solid"/>
              <a:miter lim="800000"/>
              <a:headEnd type="none" w="med" len="med"/>
              <a:tailEnd type="arrow"/>
            </a:ln>
            <a:effectLst/>
          </p:spPr>
        </p:cxnSp>
        <p:sp>
          <p:nvSpPr>
            <p:cNvPr id="69" name="TextBox 66"/>
            <p:cNvSpPr txBox="1">
              <a:spLocks noChangeArrowheads="1"/>
            </p:cNvSpPr>
            <p:nvPr/>
          </p:nvSpPr>
          <p:spPr bwMode="auto">
            <a:xfrm>
              <a:off x="4355976" y="3429000"/>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时间维</a:t>
              </a:r>
            </a:p>
          </p:txBody>
        </p:sp>
        <p:sp>
          <p:nvSpPr>
            <p:cNvPr id="70" name="TextBox 67"/>
            <p:cNvSpPr txBox="1"/>
            <p:nvPr/>
          </p:nvSpPr>
          <p:spPr>
            <a:xfrm>
              <a:off x="3075599" y="1541092"/>
              <a:ext cx="491990" cy="852648"/>
            </a:xfrm>
            <a:prstGeom prst="rect">
              <a:avLst/>
            </a:prstGeom>
            <a:noFill/>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2D2D8A"/>
                  </a:solidFill>
                  <a:effectLst/>
                  <a:uLnTx/>
                  <a:uFillTx/>
                  <a:latin typeface="Arial" panose="020B0604020202020204" pitchFamily="34" charset="0"/>
                  <a:ea typeface="宋体" panose="02010600030101010101" pitchFamily="2" charset="-122"/>
                </a:rPr>
                <a:t>商品维</a:t>
              </a:r>
            </a:p>
          </p:txBody>
        </p:sp>
      </p:grpSp>
      <p:grpSp>
        <p:nvGrpSpPr>
          <p:cNvPr id="76" name="组合 79"/>
          <p:cNvGrpSpPr/>
          <p:nvPr/>
        </p:nvGrpSpPr>
        <p:grpSpPr bwMode="auto">
          <a:xfrm>
            <a:off x="8957261" y="1527820"/>
            <a:ext cx="2492375" cy="2384425"/>
            <a:chOff x="6399579" y="1444308"/>
            <a:chExt cx="2492901" cy="2384802"/>
          </a:xfrm>
        </p:grpSpPr>
        <p:grpSp>
          <p:nvGrpSpPr>
            <p:cNvPr id="77" name="组合 69"/>
            <p:cNvGrpSpPr/>
            <p:nvPr/>
          </p:nvGrpSpPr>
          <p:grpSpPr bwMode="auto">
            <a:xfrm>
              <a:off x="6820246" y="1695322"/>
              <a:ext cx="1872000" cy="1728986"/>
              <a:chOff x="2843808" y="3429000"/>
              <a:chExt cx="1872000" cy="1728986"/>
            </a:xfrm>
          </p:grpSpPr>
          <p:sp>
            <p:nvSpPr>
              <p:cNvPr id="82" name="立方体 81"/>
              <p:cNvSpPr/>
              <p:nvPr/>
            </p:nvSpPr>
            <p:spPr bwMode="auto">
              <a:xfrm>
                <a:off x="2843917" y="3428851"/>
                <a:ext cx="1872058" cy="1727473"/>
              </a:xfrm>
              <a:prstGeom prst="cube">
                <a:avLst>
                  <a:gd name="adj" fmla="val 11316"/>
                </a:avLst>
              </a:prstGeom>
              <a:solidFill>
                <a:srgbClr val="BBE0E3">
                  <a:lumMod val="20000"/>
                  <a:lumOff val="80000"/>
                </a:srgbClr>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83" name="直接连接符 71"/>
              <p:cNvCxnSpPr>
                <a:cxnSpLocks noChangeShapeType="1"/>
                <a:stCxn id="82" idx="1"/>
                <a:endCxn id="82" idx="3"/>
              </p:cNvCxnSpPr>
              <p:nvPr/>
            </p:nvCxnSpPr>
            <p:spPr bwMode="auto">
              <a:xfrm rot="16200000" flipH="1">
                <a:off x="2915712" y="4390877"/>
                <a:ext cx="153263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84" name="直接连接符 72"/>
              <p:cNvCxnSpPr>
                <a:cxnSpLocks noChangeShapeType="1"/>
                <a:stCxn id="82" idx="2"/>
                <a:endCxn id="82" idx="4"/>
              </p:cNvCxnSpPr>
              <p:nvPr/>
            </p:nvCxnSpPr>
            <p:spPr bwMode="auto">
              <a:xfrm rot="10800000" flipH="1">
                <a:off x="2843808" y="4390877"/>
                <a:ext cx="1676438"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85" name="直接连接符 73"/>
              <p:cNvCxnSpPr>
                <a:cxnSpLocks noChangeShapeType="1"/>
                <a:stCxn id="82" idx="1"/>
                <a:endCxn id="82" idx="0"/>
              </p:cNvCxnSpPr>
              <p:nvPr/>
            </p:nvCxnSpPr>
            <p:spPr bwMode="auto">
              <a:xfrm rot="5400000" flipH="1" flipV="1">
                <a:off x="3682027" y="3429000"/>
                <a:ext cx="195562" cy="195562"/>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86" name="直接连接符 74"/>
              <p:cNvCxnSpPr>
                <a:cxnSpLocks noChangeShapeType="1"/>
                <a:stCxn id="82" idx="4"/>
                <a:endCxn id="82" idx="5"/>
              </p:cNvCxnSpPr>
              <p:nvPr/>
            </p:nvCxnSpPr>
            <p:spPr bwMode="auto">
              <a:xfrm flipV="1">
                <a:off x="4520246" y="4195315"/>
                <a:ext cx="195562" cy="195562"/>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grpSp>
        <p:cxnSp>
          <p:nvCxnSpPr>
            <p:cNvPr id="78" name="直接箭头连接符 77"/>
            <p:cNvCxnSpPr/>
            <p:nvPr/>
          </p:nvCxnSpPr>
          <p:spPr bwMode="auto">
            <a:xfrm rot="5400000" flipH="1" flipV="1">
              <a:off x="5829599" y="2433476"/>
              <a:ext cx="1979925" cy="1587"/>
            </a:xfrm>
            <a:prstGeom prst="straightConnector1">
              <a:avLst/>
            </a:prstGeom>
            <a:solidFill>
              <a:srgbClr val="BBE0E3"/>
            </a:solidFill>
            <a:ln w="28575" cap="flat" cmpd="sng" algn="ctr">
              <a:solidFill>
                <a:srgbClr val="000000">
                  <a:lumMod val="75000"/>
                </a:srgbClr>
              </a:solidFill>
              <a:prstDash val="solid"/>
              <a:miter lim="800000"/>
              <a:headEnd type="none" w="med" len="med"/>
              <a:tailEnd type="arrow"/>
            </a:ln>
            <a:effectLst/>
          </p:spPr>
        </p:cxnSp>
        <p:cxnSp>
          <p:nvCxnSpPr>
            <p:cNvPr id="79" name="直接箭头连接符 78"/>
            <p:cNvCxnSpPr/>
            <p:nvPr/>
          </p:nvCxnSpPr>
          <p:spPr bwMode="auto">
            <a:xfrm>
              <a:off x="6804476" y="3424233"/>
              <a:ext cx="2088004" cy="1588"/>
            </a:xfrm>
            <a:prstGeom prst="straightConnector1">
              <a:avLst/>
            </a:prstGeom>
            <a:solidFill>
              <a:srgbClr val="BBE0E3"/>
            </a:solidFill>
            <a:ln w="38100" cap="flat" cmpd="sng" algn="ctr">
              <a:solidFill>
                <a:srgbClr val="000000">
                  <a:lumMod val="75000"/>
                </a:srgbClr>
              </a:solidFill>
              <a:prstDash val="solid"/>
              <a:miter lim="800000"/>
              <a:headEnd type="none" w="med" len="med"/>
              <a:tailEnd type="arrow"/>
            </a:ln>
            <a:effectLst/>
          </p:spPr>
        </p:cxnSp>
        <p:sp>
          <p:nvSpPr>
            <p:cNvPr id="80" name="TextBox 77"/>
            <p:cNvSpPr txBox="1">
              <a:spLocks noChangeArrowheads="1"/>
            </p:cNvSpPr>
            <p:nvPr/>
          </p:nvSpPr>
          <p:spPr bwMode="auto">
            <a:xfrm>
              <a:off x="6399579" y="1712748"/>
              <a:ext cx="492443" cy="85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时间维</a:t>
              </a:r>
            </a:p>
          </p:txBody>
        </p:sp>
        <p:sp>
          <p:nvSpPr>
            <p:cNvPr id="81" name="TextBox 78"/>
            <p:cNvSpPr txBox="1"/>
            <p:nvPr/>
          </p:nvSpPr>
          <p:spPr>
            <a:xfrm>
              <a:off x="7739712" y="3428997"/>
              <a:ext cx="959052" cy="400113"/>
            </a:xfrm>
            <a:prstGeom prst="rect">
              <a:avLst/>
            </a:prstGeom>
            <a:noFill/>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2D2D8A"/>
                  </a:solidFill>
                  <a:effectLst/>
                  <a:uLnTx/>
                  <a:uFillTx/>
                  <a:latin typeface="Arial" panose="020B0604020202020204" pitchFamily="34" charset="0"/>
                  <a:ea typeface="宋体" panose="02010600030101010101" pitchFamily="2" charset="-122"/>
                </a:rPr>
                <a:t>商品维</a:t>
              </a:r>
            </a:p>
          </p:txBody>
        </p:sp>
      </p:grpSp>
      <p:sp>
        <p:nvSpPr>
          <p:cNvPr id="87" name="右箭头 86"/>
          <p:cNvSpPr/>
          <p:nvPr/>
        </p:nvSpPr>
        <p:spPr bwMode="auto">
          <a:xfrm>
            <a:off x="7555458" y="1884719"/>
            <a:ext cx="1223963" cy="1295400"/>
          </a:xfrm>
          <a:prstGeom prst="rightArrow">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w="9525" cap="flat" cmpd="sng" algn="ctr">
            <a:solidFill>
              <a:srgbClr val="BBE0E3">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行列</a:t>
            </a:r>
            <a:endParaRPr kumimoji="0" lang="en-US" altLang="zh-CN"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交换</a:t>
            </a:r>
          </a:p>
        </p:txBody>
      </p:sp>
      <p:grpSp>
        <p:nvGrpSpPr>
          <p:cNvPr id="88" name="组合 81"/>
          <p:cNvGrpSpPr/>
          <p:nvPr/>
        </p:nvGrpSpPr>
        <p:grpSpPr bwMode="auto">
          <a:xfrm>
            <a:off x="4791804" y="3914642"/>
            <a:ext cx="2581275" cy="2760662"/>
            <a:chOff x="2639400" y="908720"/>
            <a:chExt cx="2580672" cy="2760608"/>
          </a:xfrm>
        </p:grpSpPr>
        <p:grpSp>
          <p:nvGrpSpPr>
            <p:cNvPr id="89" name="组合 122"/>
            <p:cNvGrpSpPr/>
            <p:nvPr/>
          </p:nvGrpSpPr>
          <p:grpSpPr bwMode="auto">
            <a:xfrm>
              <a:off x="3059832" y="1340768"/>
              <a:ext cx="2016000" cy="1944778"/>
              <a:chOff x="1907704" y="1124744"/>
              <a:chExt cx="2160240" cy="2088794"/>
            </a:xfrm>
          </p:grpSpPr>
          <p:sp>
            <p:nvSpPr>
              <p:cNvPr id="96" name="立方体 95"/>
              <p:cNvSpPr/>
              <p:nvPr/>
            </p:nvSpPr>
            <p:spPr bwMode="auto">
              <a:xfrm>
                <a:off x="1907873" y="1124469"/>
                <a:ext cx="2159869" cy="2088655"/>
              </a:xfrm>
              <a:prstGeom prst="cube">
                <a:avLst/>
              </a:prstGeom>
              <a:solidFill>
                <a:srgbClr val="BBE0E3">
                  <a:lumMod val="20000"/>
                  <a:lumOff val="80000"/>
                </a:srgbClr>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97" name="直接连接符 90"/>
              <p:cNvCxnSpPr>
                <a:cxnSpLocks noChangeShapeType="1"/>
                <a:stCxn id="96" idx="2"/>
                <a:endCxn id="96" idx="4"/>
              </p:cNvCxnSpPr>
              <p:nvPr/>
            </p:nvCxnSpPr>
            <p:spPr bwMode="auto">
              <a:xfrm rot="10800000" flipH="1">
                <a:off x="1907704" y="2429743"/>
                <a:ext cx="163824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98" name="直接连接符 91"/>
              <p:cNvCxnSpPr>
                <a:cxnSpLocks noChangeShapeType="1"/>
                <a:stCxn id="96" idx="4"/>
                <a:endCxn id="96" idx="5"/>
              </p:cNvCxnSpPr>
              <p:nvPr/>
            </p:nvCxnSpPr>
            <p:spPr bwMode="auto">
              <a:xfrm flipV="1">
                <a:off x="3545944" y="1907744"/>
                <a:ext cx="522000" cy="521999"/>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99" name="直接连接符 92"/>
              <p:cNvCxnSpPr>
                <a:cxnSpLocks noChangeShapeType="1"/>
                <a:stCxn id="96" idx="0"/>
                <a:endCxn id="96" idx="1"/>
              </p:cNvCxnSpPr>
              <p:nvPr/>
            </p:nvCxnSpPr>
            <p:spPr bwMode="auto">
              <a:xfrm rot="-5400000" flipH="1" flipV="1">
                <a:off x="2726824" y="1124744"/>
                <a:ext cx="522000" cy="521999"/>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00" name="直接连接符 93"/>
              <p:cNvCxnSpPr>
                <a:cxnSpLocks noChangeShapeType="1"/>
                <a:stCxn id="96" idx="1"/>
                <a:endCxn id="96" idx="3"/>
              </p:cNvCxnSpPr>
              <p:nvPr/>
            </p:nvCxnSpPr>
            <p:spPr bwMode="auto">
              <a:xfrm rot="16200000" flipH="1">
                <a:off x="1943824" y="2429744"/>
                <a:ext cx="156600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01" name="直接连接符 94"/>
              <p:cNvCxnSpPr>
                <a:cxnSpLocks noChangeShapeType="1"/>
              </p:cNvCxnSpPr>
              <p:nvPr/>
            </p:nvCxnSpPr>
            <p:spPr bwMode="auto">
              <a:xfrm>
                <a:off x="2186792" y="1363890"/>
                <a:ext cx="162000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02" name="直接连接符 95"/>
              <p:cNvCxnSpPr>
                <a:cxnSpLocks noChangeShapeType="1"/>
              </p:cNvCxnSpPr>
              <p:nvPr/>
            </p:nvCxnSpPr>
            <p:spPr bwMode="auto">
              <a:xfrm rot="5400000">
                <a:off x="3045593" y="2162066"/>
                <a:ext cx="154800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grpSp>
        <p:cxnSp>
          <p:nvCxnSpPr>
            <p:cNvPr id="90" name="直接箭头连接符 89"/>
            <p:cNvCxnSpPr/>
            <p:nvPr/>
          </p:nvCxnSpPr>
          <p:spPr bwMode="auto">
            <a:xfrm rot="5400000" flipH="1" flipV="1">
              <a:off x="3059889" y="908820"/>
              <a:ext cx="936607" cy="936406"/>
            </a:xfrm>
            <a:prstGeom prst="straightConnector1">
              <a:avLst/>
            </a:prstGeom>
            <a:solidFill>
              <a:srgbClr val="BBE0E3"/>
            </a:solidFill>
            <a:ln w="38100" cap="flat" cmpd="sng" algn="ctr">
              <a:solidFill>
                <a:srgbClr val="2D2D8A"/>
              </a:solidFill>
              <a:prstDash val="solid"/>
              <a:miter lim="800000"/>
              <a:headEnd type="none" w="med" len="med"/>
              <a:tailEnd type="arrow"/>
            </a:ln>
            <a:effectLst/>
          </p:spPr>
        </p:cxnSp>
        <p:cxnSp>
          <p:nvCxnSpPr>
            <p:cNvPr id="91" name="直接箭头连接符 84"/>
            <p:cNvCxnSpPr>
              <a:cxnSpLocks noChangeShapeType="1"/>
            </p:cNvCxnSpPr>
            <p:nvPr/>
          </p:nvCxnSpPr>
          <p:spPr bwMode="auto">
            <a:xfrm rot="5400000" flipH="1" flipV="1">
              <a:off x="2015716" y="2240868"/>
              <a:ext cx="2088232" cy="1588"/>
            </a:xfrm>
            <a:prstGeom prst="straightConnector1">
              <a:avLst/>
            </a:prstGeom>
            <a:noFill/>
            <a:ln w="28575"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92" name="直接箭头连接符 85"/>
            <p:cNvCxnSpPr>
              <a:cxnSpLocks noChangeShapeType="1"/>
            </p:cNvCxnSpPr>
            <p:nvPr/>
          </p:nvCxnSpPr>
          <p:spPr bwMode="auto">
            <a:xfrm>
              <a:off x="3059832" y="3284984"/>
              <a:ext cx="2160240" cy="1588"/>
            </a:xfrm>
            <a:prstGeom prst="straightConnector1">
              <a:avLst/>
            </a:prstGeom>
            <a:noFill/>
            <a:ln w="28575" algn="ctr">
              <a:solidFill>
                <a:srgbClr val="333399"/>
              </a:solidFill>
              <a:miter lim="800000"/>
              <a:tailEnd type="arrow" w="med" len="med"/>
            </a:ln>
            <a:extLst>
              <a:ext uri="{909E8E84-426E-40DD-AFC4-6F175D3DCCD1}">
                <a14:hiddenFill xmlns:a14="http://schemas.microsoft.com/office/drawing/2010/main">
                  <a:noFill/>
                </a14:hiddenFill>
              </a:ext>
            </a:extLst>
          </p:spPr>
        </p:cxnSp>
        <p:sp>
          <p:nvSpPr>
            <p:cNvPr id="93" name="TextBox 86"/>
            <p:cNvSpPr txBox="1"/>
            <p:nvPr/>
          </p:nvSpPr>
          <p:spPr>
            <a:xfrm>
              <a:off x="3756739" y="996030"/>
              <a:ext cx="958626" cy="400042"/>
            </a:xfrm>
            <a:prstGeom prst="rect">
              <a:avLst/>
            </a:prstGeom>
            <a:noFill/>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2D2D8A"/>
                  </a:solidFill>
                  <a:effectLst/>
                  <a:uLnTx/>
                  <a:uFillTx/>
                  <a:latin typeface="Arial" panose="020B0604020202020204" pitchFamily="34" charset="0"/>
                  <a:ea typeface="宋体" panose="02010600030101010101" pitchFamily="2" charset="-122"/>
                </a:rPr>
                <a:t>地区维</a:t>
              </a:r>
            </a:p>
          </p:txBody>
        </p:sp>
        <p:sp>
          <p:nvSpPr>
            <p:cNvPr id="94" name="TextBox 87"/>
            <p:cNvSpPr txBox="1">
              <a:spLocks noChangeArrowheads="1"/>
            </p:cNvSpPr>
            <p:nvPr/>
          </p:nvSpPr>
          <p:spPr bwMode="auto">
            <a:xfrm>
              <a:off x="2639400" y="1424716"/>
              <a:ext cx="492443" cy="85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800080"/>
                  </a:solidFill>
                  <a:effectLst/>
                  <a:uLnTx/>
                  <a:uFillTx/>
                  <a:latin typeface="Arial" panose="020B0604020202020204" pitchFamily="34" charset="0"/>
                  <a:ea typeface="宋体" panose="02010600030101010101" pitchFamily="2" charset="-122"/>
                </a:rPr>
                <a:t>商品维</a:t>
              </a:r>
            </a:p>
          </p:txBody>
        </p:sp>
        <p:sp>
          <p:nvSpPr>
            <p:cNvPr id="95" name="TextBox 88"/>
            <p:cNvSpPr txBox="1">
              <a:spLocks noChangeArrowheads="1"/>
            </p:cNvSpPr>
            <p:nvPr/>
          </p:nvSpPr>
          <p:spPr bwMode="auto">
            <a:xfrm>
              <a:off x="3995936" y="3269218"/>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时间维</a:t>
              </a:r>
            </a:p>
          </p:txBody>
        </p:sp>
      </p:grpSp>
      <p:grpSp>
        <p:nvGrpSpPr>
          <p:cNvPr id="103" name="组合 96"/>
          <p:cNvGrpSpPr/>
          <p:nvPr/>
        </p:nvGrpSpPr>
        <p:grpSpPr bwMode="auto">
          <a:xfrm>
            <a:off x="8947286" y="3962006"/>
            <a:ext cx="2579687" cy="2760662"/>
            <a:chOff x="2639401" y="908720"/>
            <a:chExt cx="2580671" cy="2760608"/>
          </a:xfrm>
        </p:grpSpPr>
        <p:grpSp>
          <p:nvGrpSpPr>
            <p:cNvPr id="104" name="组合 122"/>
            <p:cNvGrpSpPr/>
            <p:nvPr/>
          </p:nvGrpSpPr>
          <p:grpSpPr bwMode="auto">
            <a:xfrm>
              <a:off x="3059832" y="1340768"/>
              <a:ext cx="2016000" cy="1944778"/>
              <a:chOff x="1907704" y="1124744"/>
              <a:chExt cx="2160240" cy="2088794"/>
            </a:xfrm>
          </p:grpSpPr>
          <p:sp>
            <p:nvSpPr>
              <p:cNvPr id="111" name="立方体 110"/>
              <p:cNvSpPr/>
              <p:nvPr/>
            </p:nvSpPr>
            <p:spPr bwMode="auto">
              <a:xfrm>
                <a:off x="1908150" y="1124469"/>
                <a:ext cx="2159497" cy="2088655"/>
              </a:xfrm>
              <a:prstGeom prst="cube">
                <a:avLst/>
              </a:prstGeom>
              <a:solidFill>
                <a:srgbClr val="BBE0E3">
                  <a:lumMod val="20000"/>
                  <a:lumOff val="80000"/>
                </a:srgbClr>
              </a:solidFill>
              <a:ln w="9525" cap="flat" cmpd="sng" algn="ctr">
                <a:solidFill>
                  <a:srgbClr val="000000"/>
                </a:solidFill>
                <a:prstDash val="solid"/>
                <a:headEnd type="none" w="med" len="med"/>
                <a:tailEnd type="none" w="med" len="me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cxnSp>
            <p:nvCxnSpPr>
              <p:cNvPr id="112" name="直接连接符 105"/>
              <p:cNvCxnSpPr>
                <a:cxnSpLocks noChangeShapeType="1"/>
                <a:stCxn id="111" idx="2"/>
                <a:endCxn id="111" idx="4"/>
              </p:cNvCxnSpPr>
              <p:nvPr/>
            </p:nvCxnSpPr>
            <p:spPr bwMode="auto">
              <a:xfrm rot="10800000" flipH="1">
                <a:off x="1907704" y="2429743"/>
                <a:ext cx="163824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13" name="直接连接符 106"/>
              <p:cNvCxnSpPr>
                <a:cxnSpLocks noChangeShapeType="1"/>
                <a:stCxn id="111" idx="4"/>
                <a:endCxn id="111" idx="5"/>
              </p:cNvCxnSpPr>
              <p:nvPr/>
            </p:nvCxnSpPr>
            <p:spPr bwMode="auto">
              <a:xfrm flipV="1">
                <a:off x="3545944" y="1907744"/>
                <a:ext cx="522000" cy="521999"/>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14" name="直接连接符 107"/>
              <p:cNvCxnSpPr>
                <a:cxnSpLocks noChangeShapeType="1"/>
                <a:stCxn id="111" idx="0"/>
                <a:endCxn id="111" idx="1"/>
              </p:cNvCxnSpPr>
              <p:nvPr/>
            </p:nvCxnSpPr>
            <p:spPr bwMode="auto">
              <a:xfrm rot="-5400000" flipH="1" flipV="1">
                <a:off x="2726824" y="1124744"/>
                <a:ext cx="522000" cy="521999"/>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15" name="直接连接符 108"/>
              <p:cNvCxnSpPr>
                <a:cxnSpLocks noChangeShapeType="1"/>
                <a:stCxn id="111" idx="1"/>
                <a:endCxn id="111" idx="3"/>
              </p:cNvCxnSpPr>
              <p:nvPr/>
            </p:nvCxnSpPr>
            <p:spPr bwMode="auto">
              <a:xfrm rot="16200000" flipH="1">
                <a:off x="1943824" y="2429744"/>
                <a:ext cx="156600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16" name="直接连接符 109"/>
              <p:cNvCxnSpPr>
                <a:cxnSpLocks noChangeShapeType="1"/>
              </p:cNvCxnSpPr>
              <p:nvPr/>
            </p:nvCxnSpPr>
            <p:spPr bwMode="auto">
              <a:xfrm>
                <a:off x="2186792" y="1363890"/>
                <a:ext cx="162000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cxnSp>
            <p:nvCxnSpPr>
              <p:cNvPr id="117" name="直接连接符 110"/>
              <p:cNvCxnSpPr>
                <a:cxnSpLocks noChangeShapeType="1"/>
              </p:cNvCxnSpPr>
              <p:nvPr/>
            </p:nvCxnSpPr>
            <p:spPr bwMode="auto">
              <a:xfrm rot="5400000">
                <a:off x="3045593" y="2162066"/>
                <a:ext cx="1548000" cy="1588"/>
              </a:xfrm>
              <a:prstGeom prst="line">
                <a:avLst/>
              </a:prstGeom>
              <a:noFill/>
              <a:ln w="9525" algn="ctr">
                <a:solidFill>
                  <a:srgbClr val="000000"/>
                </a:solidFill>
                <a:miter lim="800000"/>
              </a:ln>
              <a:extLst>
                <a:ext uri="{909E8E84-426E-40DD-AFC4-6F175D3DCCD1}">
                  <a14:hiddenFill xmlns:a14="http://schemas.microsoft.com/office/drawing/2010/main">
                    <a:noFill/>
                  </a14:hiddenFill>
                </a:ext>
              </a:extLst>
            </p:spPr>
          </p:cxnSp>
        </p:grpSp>
        <p:cxnSp>
          <p:nvCxnSpPr>
            <p:cNvPr id="105" name="直接箭头连接符 104"/>
            <p:cNvCxnSpPr/>
            <p:nvPr/>
          </p:nvCxnSpPr>
          <p:spPr bwMode="auto">
            <a:xfrm rot="5400000" flipH="1" flipV="1">
              <a:off x="3059642" y="909327"/>
              <a:ext cx="936607" cy="935395"/>
            </a:xfrm>
            <a:prstGeom prst="straightConnector1">
              <a:avLst/>
            </a:prstGeom>
            <a:solidFill>
              <a:srgbClr val="BBE0E3"/>
            </a:solidFill>
            <a:ln w="38100" cap="flat" cmpd="sng" algn="ctr">
              <a:solidFill>
                <a:srgbClr val="2D2D8A"/>
              </a:solidFill>
              <a:prstDash val="solid"/>
              <a:miter lim="800000"/>
              <a:headEnd type="none" w="med" len="med"/>
              <a:tailEnd type="arrow"/>
            </a:ln>
            <a:effectLst/>
          </p:spPr>
        </p:cxnSp>
        <p:cxnSp>
          <p:nvCxnSpPr>
            <p:cNvPr id="106" name="直接箭头连接符 99"/>
            <p:cNvCxnSpPr>
              <a:cxnSpLocks noChangeShapeType="1"/>
            </p:cNvCxnSpPr>
            <p:nvPr/>
          </p:nvCxnSpPr>
          <p:spPr bwMode="auto">
            <a:xfrm rot="5400000" flipH="1" flipV="1">
              <a:off x="2015716" y="2240868"/>
              <a:ext cx="2088232" cy="1588"/>
            </a:xfrm>
            <a:prstGeom prst="straightConnector1">
              <a:avLst/>
            </a:prstGeom>
            <a:noFill/>
            <a:ln w="28575" algn="ctr">
              <a:solidFill>
                <a:srgbClr val="FF0000"/>
              </a:solidFill>
              <a:miter lim="800000"/>
              <a:tailEnd type="arrow" w="med" len="med"/>
            </a:ln>
            <a:extLst>
              <a:ext uri="{909E8E84-426E-40DD-AFC4-6F175D3DCCD1}">
                <a14:hiddenFill xmlns:a14="http://schemas.microsoft.com/office/drawing/2010/main">
                  <a:noFill/>
                </a14:hiddenFill>
              </a:ext>
            </a:extLst>
          </p:spPr>
        </p:cxnSp>
        <p:cxnSp>
          <p:nvCxnSpPr>
            <p:cNvPr id="107" name="直接箭头连接符 100"/>
            <p:cNvCxnSpPr>
              <a:cxnSpLocks noChangeShapeType="1"/>
            </p:cNvCxnSpPr>
            <p:nvPr/>
          </p:nvCxnSpPr>
          <p:spPr bwMode="auto">
            <a:xfrm>
              <a:off x="3059832" y="3284984"/>
              <a:ext cx="2160240" cy="1588"/>
            </a:xfrm>
            <a:prstGeom prst="straightConnector1">
              <a:avLst/>
            </a:prstGeom>
            <a:noFill/>
            <a:ln w="28575" algn="ctr">
              <a:solidFill>
                <a:srgbClr val="333399"/>
              </a:solidFill>
              <a:miter lim="800000"/>
              <a:tailEnd type="arrow" w="med" len="med"/>
            </a:ln>
            <a:extLst>
              <a:ext uri="{909E8E84-426E-40DD-AFC4-6F175D3DCCD1}">
                <a14:hiddenFill xmlns:a14="http://schemas.microsoft.com/office/drawing/2010/main">
                  <a:noFill/>
                </a14:hiddenFill>
              </a:ext>
            </a:extLst>
          </p:spPr>
        </p:cxnSp>
        <p:sp>
          <p:nvSpPr>
            <p:cNvPr id="108" name="TextBox 101"/>
            <p:cNvSpPr txBox="1">
              <a:spLocks noChangeArrowheads="1"/>
            </p:cNvSpPr>
            <p:nvPr/>
          </p:nvSpPr>
          <p:spPr bwMode="auto">
            <a:xfrm>
              <a:off x="3757099" y="996146"/>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800080"/>
                  </a:solidFill>
                  <a:effectLst/>
                  <a:uLnTx/>
                  <a:uFillTx/>
                  <a:latin typeface="Arial" panose="020B0604020202020204" pitchFamily="34" charset="0"/>
                  <a:ea typeface="宋体" panose="02010600030101010101" pitchFamily="2" charset="-122"/>
                </a:rPr>
                <a:t>商品维</a:t>
              </a:r>
            </a:p>
          </p:txBody>
        </p:sp>
        <p:sp>
          <p:nvSpPr>
            <p:cNvPr id="109" name="TextBox 102"/>
            <p:cNvSpPr txBox="1"/>
            <p:nvPr/>
          </p:nvSpPr>
          <p:spPr>
            <a:xfrm>
              <a:off x="2639401" y="1424647"/>
              <a:ext cx="492313" cy="852471"/>
            </a:xfrm>
            <a:prstGeom prst="rect">
              <a:avLst/>
            </a:prstGeom>
            <a:noFill/>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2D2D8A"/>
                  </a:solidFill>
                  <a:effectLst/>
                  <a:uLnTx/>
                  <a:uFillTx/>
                  <a:latin typeface="Arial" panose="020B0604020202020204" pitchFamily="34" charset="0"/>
                  <a:ea typeface="宋体" panose="02010600030101010101" pitchFamily="2" charset="-122"/>
                </a:rPr>
                <a:t>地区维</a:t>
              </a:r>
            </a:p>
          </p:txBody>
        </p:sp>
        <p:sp>
          <p:nvSpPr>
            <p:cNvPr id="110" name="TextBox 103"/>
            <p:cNvSpPr txBox="1">
              <a:spLocks noChangeArrowheads="1"/>
            </p:cNvSpPr>
            <p:nvPr/>
          </p:nvSpPr>
          <p:spPr bwMode="auto">
            <a:xfrm>
              <a:off x="3995936" y="3269218"/>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时间维</a:t>
              </a:r>
            </a:p>
          </p:txBody>
        </p:sp>
      </p:grpSp>
      <p:grpSp>
        <p:nvGrpSpPr>
          <p:cNvPr id="118" name="组合 113"/>
          <p:cNvGrpSpPr/>
          <p:nvPr/>
        </p:nvGrpSpPr>
        <p:grpSpPr bwMode="auto">
          <a:xfrm>
            <a:off x="7262905" y="4802587"/>
            <a:ext cx="1439863" cy="1079500"/>
            <a:chOff x="5436096" y="5053652"/>
            <a:chExt cx="1440160" cy="1080120"/>
          </a:xfrm>
        </p:grpSpPr>
        <p:sp>
          <p:nvSpPr>
            <p:cNvPr id="119" name="右箭头 118"/>
            <p:cNvSpPr/>
            <p:nvPr/>
          </p:nvSpPr>
          <p:spPr bwMode="auto">
            <a:xfrm>
              <a:off x="5467853" y="5053652"/>
              <a:ext cx="1408403" cy="1080120"/>
            </a:xfrm>
            <a:prstGeom prst="rightArrow">
              <a:avLst>
                <a:gd name="adj1" fmla="val 64596"/>
                <a:gd name="adj2" fmla="val 36863"/>
              </a:avLst>
            </a:prstGeom>
            <a:gradFill flip="none" rotWithShape="1">
              <a:gsLst>
                <a:gs pos="0">
                  <a:srgbClr val="333399">
                    <a:tint val="50000"/>
                    <a:satMod val="300000"/>
                  </a:srgbClr>
                </a:gs>
                <a:gs pos="35000">
                  <a:srgbClr val="333399">
                    <a:tint val="37000"/>
                    <a:satMod val="300000"/>
                  </a:srgbClr>
                </a:gs>
                <a:gs pos="100000">
                  <a:srgbClr val="333399">
                    <a:tint val="15000"/>
                    <a:satMod val="350000"/>
                  </a:srgbClr>
                </a:gs>
              </a:gsLst>
              <a:lin ang="10800000" scaled="1"/>
              <a:tileRect/>
            </a:gradFill>
            <a:ln w="9525" cap="flat" cmpd="sng" algn="ctr">
              <a:solidFill>
                <a:srgbClr val="33339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20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endParaRPr>
            </a:p>
          </p:txBody>
        </p:sp>
        <p:sp>
          <p:nvSpPr>
            <p:cNvPr id="120" name="矩形 112"/>
            <p:cNvSpPr>
              <a:spLocks noChangeArrowheads="1"/>
            </p:cNvSpPr>
            <p:nvPr/>
          </p:nvSpPr>
          <p:spPr bwMode="auto">
            <a:xfrm>
              <a:off x="5436096" y="5301208"/>
              <a:ext cx="136815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旋转以改变</a:t>
              </a:r>
            </a:p>
            <a:p>
              <a:pPr marL="0" marR="0" lvl="0" indent="0" algn="ctr" defTabSz="914400" eaLnBrk="1" fontAlgn="base" latinLnBrk="0" hangingPunct="1">
                <a:lnSpc>
                  <a:spcPct val="125000"/>
                </a:lnSpc>
                <a:spcBef>
                  <a:spcPct val="0"/>
                </a:spcBef>
                <a:spcAft>
                  <a:spcPct val="0"/>
                </a:spcAft>
                <a:buClrTx/>
                <a:buSzTx/>
                <a:buFontTx/>
                <a:buNone/>
                <a:defRPr/>
              </a:pPr>
              <a:r>
                <a:rPr kumimoji="1"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显示布局</a:t>
              </a:r>
              <a:endParaRPr kumimoji="0" lang="zh-CN" altLang="en-US" sz="18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gr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126" name="内容占位符 8"/>
          <p:cNvSpPr txBox="1"/>
          <p:nvPr/>
        </p:nvSpPr>
        <p:spPr bwMode="auto">
          <a:xfrm>
            <a:off x="1237673" y="1028058"/>
            <a:ext cx="900112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0" marR="0" lvl="0" indent="0" algn="l" defTabSz="914400" rtl="0" eaLnBrk="0" fontAlgn="base" latinLnBrk="0" hangingPunct="0">
              <a:lnSpc>
                <a:spcPct val="115000"/>
              </a:lnSpc>
              <a:spcBef>
                <a:spcPct val="20000"/>
              </a:spcBef>
              <a:spcAft>
                <a:spcPct val="20000"/>
              </a:spcAft>
              <a:buClrTx/>
              <a:buSz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旋转前的数据</a:t>
            </a:r>
          </a:p>
        </p:txBody>
      </p:sp>
      <p:sp>
        <p:nvSpPr>
          <p:cNvPr id="127" name="内容占位符 9"/>
          <p:cNvSpPr txBox="1"/>
          <p:nvPr/>
        </p:nvSpPr>
        <p:spPr bwMode="auto">
          <a:xfrm>
            <a:off x="1237673" y="3796434"/>
            <a:ext cx="3816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0" marR="0" lvl="0" indent="0" algn="l" defTabSz="914400" rtl="0" eaLnBrk="0" fontAlgn="base" latinLnBrk="0" hangingPunct="0">
              <a:lnSpc>
                <a:spcPct val="115000"/>
              </a:lnSpc>
              <a:spcBef>
                <a:spcPct val="20000"/>
              </a:spcBef>
              <a:spcAft>
                <a:spcPct val="20000"/>
              </a:spcAft>
              <a:buClrTx/>
              <a:buSzTx/>
              <a:buNone/>
              <a:defRPr/>
            </a:pPr>
            <a:r>
              <a:rPr kumimoji="0" lang="zh-CN" altLang="en-US" sz="2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旋转后的数据</a:t>
            </a:r>
          </a:p>
        </p:txBody>
      </p:sp>
      <p:graphicFrame>
        <p:nvGraphicFramePr>
          <p:cNvPr id="129" name="表格 128"/>
          <p:cNvGraphicFramePr>
            <a:graphicFrameLocks noGrp="1"/>
          </p:cNvGraphicFramePr>
          <p:nvPr/>
        </p:nvGraphicFramePr>
        <p:xfrm>
          <a:off x="1777423" y="1609655"/>
          <a:ext cx="8172451" cy="2036760"/>
        </p:xfrm>
        <a:graphic>
          <a:graphicData uri="http://schemas.openxmlformats.org/drawingml/2006/table">
            <a:tbl>
              <a:tblPr firstRow="1" firstCol="1"/>
              <a:tblGrid>
                <a:gridCol w="926555">
                  <a:extLst>
                    <a:ext uri="{9D8B030D-6E8A-4147-A177-3AD203B41FA5}">
                      <a16:colId xmlns:a16="http://schemas.microsoft.com/office/drawing/2014/main" val="20000"/>
                    </a:ext>
                  </a:extLst>
                </a:gridCol>
                <a:gridCol w="905737">
                  <a:extLst>
                    <a:ext uri="{9D8B030D-6E8A-4147-A177-3AD203B41FA5}">
                      <a16:colId xmlns:a16="http://schemas.microsoft.com/office/drawing/2014/main" val="20001"/>
                    </a:ext>
                  </a:extLst>
                </a:gridCol>
                <a:gridCol w="905737">
                  <a:extLst>
                    <a:ext uri="{9D8B030D-6E8A-4147-A177-3AD203B41FA5}">
                      <a16:colId xmlns:a16="http://schemas.microsoft.com/office/drawing/2014/main" val="20002"/>
                    </a:ext>
                  </a:extLst>
                </a:gridCol>
                <a:gridCol w="905737">
                  <a:extLst>
                    <a:ext uri="{9D8B030D-6E8A-4147-A177-3AD203B41FA5}">
                      <a16:colId xmlns:a16="http://schemas.microsoft.com/office/drawing/2014/main" val="20003"/>
                    </a:ext>
                  </a:extLst>
                </a:gridCol>
                <a:gridCol w="905737">
                  <a:extLst>
                    <a:ext uri="{9D8B030D-6E8A-4147-A177-3AD203B41FA5}">
                      <a16:colId xmlns:a16="http://schemas.microsoft.com/office/drawing/2014/main" val="20004"/>
                    </a:ext>
                  </a:extLst>
                </a:gridCol>
                <a:gridCol w="905737">
                  <a:extLst>
                    <a:ext uri="{9D8B030D-6E8A-4147-A177-3AD203B41FA5}">
                      <a16:colId xmlns:a16="http://schemas.microsoft.com/office/drawing/2014/main" val="20005"/>
                    </a:ext>
                  </a:extLst>
                </a:gridCol>
                <a:gridCol w="905737">
                  <a:extLst>
                    <a:ext uri="{9D8B030D-6E8A-4147-A177-3AD203B41FA5}">
                      <a16:colId xmlns:a16="http://schemas.microsoft.com/office/drawing/2014/main" val="20006"/>
                    </a:ext>
                  </a:extLst>
                </a:gridCol>
                <a:gridCol w="905737">
                  <a:extLst>
                    <a:ext uri="{9D8B030D-6E8A-4147-A177-3AD203B41FA5}">
                      <a16:colId xmlns:a16="http://schemas.microsoft.com/office/drawing/2014/main" val="20007"/>
                    </a:ext>
                  </a:extLst>
                </a:gridCol>
                <a:gridCol w="905737">
                  <a:extLst>
                    <a:ext uri="{9D8B030D-6E8A-4147-A177-3AD203B41FA5}">
                      <a16:colId xmlns:a16="http://schemas.microsoft.com/office/drawing/2014/main" val="20008"/>
                    </a:ext>
                  </a:extLst>
                </a:gridCol>
              </a:tblGrid>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endParaRPr lang="en-US"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2005</a:t>
                      </a:r>
                      <a:r>
                        <a:rPr lang="zh-CN" sz="2200" kern="100" dirty="0">
                          <a:solidFill>
                            <a:schemeClr val="tx1"/>
                          </a:solidFill>
                        </a:rPr>
                        <a:t>年</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2006</a:t>
                      </a:r>
                      <a:r>
                        <a:rPr lang="zh-CN" sz="2200" kern="100" dirty="0">
                          <a:solidFill>
                            <a:schemeClr val="tx1"/>
                          </a:solidFill>
                        </a:rPr>
                        <a:t>年</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1</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2</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3</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4</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1</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2</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3</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b="1" kern="100" dirty="0">
                          <a:solidFill>
                            <a:schemeClr val="accent6"/>
                          </a:solidFill>
                        </a:rPr>
                        <a:t>4</a:t>
                      </a:r>
                      <a:r>
                        <a:rPr lang="zh-CN" sz="2200" b="1" kern="100" dirty="0">
                          <a:solidFill>
                            <a:schemeClr val="accent6"/>
                          </a:solidFill>
                        </a:rPr>
                        <a:t>季度</a:t>
                      </a:r>
                      <a:endParaRPr lang="zh-CN" sz="2200" b="1"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extLst>
                  <a:ext uri="{0D108BD9-81ED-4DB2-BD59-A6C34878D82A}">
                    <a16:rowId xmlns:a16="http://schemas.microsoft.com/office/drawing/2014/main" val="10001"/>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r>
                        <a:rPr lang="en-US" sz="2200" kern="100" dirty="0">
                          <a:solidFill>
                            <a:schemeClr val="tx1"/>
                          </a:solidFill>
                        </a:rPr>
                        <a:t>1</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350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120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140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2"/>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r>
                        <a:rPr lang="en-US" sz="2200" kern="100" dirty="0">
                          <a:solidFill>
                            <a:schemeClr val="tx1"/>
                          </a:solidFill>
                        </a:rPr>
                        <a:t>2</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200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180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230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120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3"/>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r>
                        <a:rPr lang="en-US" sz="2200" kern="100" dirty="0">
                          <a:solidFill>
                            <a:schemeClr val="tx1"/>
                          </a:solidFill>
                        </a:rPr>
                        <a:t>3</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180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270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180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200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170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4"/>
                  </a:ext>
                </a:extLst>
              </a:tr>
            </a:tbl>
          </a:graphicData>
        </a:graphic>
      </p:graphicFrame>
      <p:graphicFrame>
        <p:nvGraphicFramePr>
          <p:cNvPr id="130" name="表格 129"/>
          <p:cNvGraphicFramePr>
            <a:graphicFrameLocks noGrp="1"/>
          </p:cNvGraphicFramePr>
          <p:nvPr/>
        </p:nvGraphicFramePr>
        <p:xfrm>
          <a:off x="1777423" y="4372697"/>
          <a:ext cx="8208964" cy="2036760"/>
        </p:xfrm>
        <a:graphic>
          <a:graphicData uri="http://schemas.openxmlformats.org/drawingml/2006/table">
            <a:tbl>
              <a:tblPr firstRow="1" firstCol="1"/>
              <a:tblGrid>
                <a:gridCol w="1035292">
                  <a:extLst>
                    <a:ext uri="{9D8B030D-6E8A-4147-A177-3AD203B41FA5}">
                      <a16:colId xmlns:a16="http://schemas.microsoft.com/office/drawing/2014/main" val="20000"/>
                    </a:ext>
                  </a:extLst>
                </a:gridCol>
                <a:gridCol w="896709">
                  <a:extLst>
                    <a:ext uri="{9D8B030D-6E8A-4147-A177-3AD203B41FA5}">
                      <a16:colId xmlns:a16="http://schemas.microsoft.com/office/drawing/2014/main" val="20001"/>
                    </a:ext>
                  </a:extLst>
                </a:gridCol>
                <a:gridCol w="896709">
                  <a:extLst>
                    <a:ext uri="{9D8B030D-6E8A-4147-A177-3AD203B41FA5}">
                      <a16:colId xmlns:a16="http://schemas.microsoft.com/office/drawing/2014/main" val="20002"/>
                    </a:ext>
                  </a:extLst>
                </a:gridCol>
                <a:gridCol w="896709">
                  <a:extLst>
                    <a:ext uri="{9D8B030D-6E8A-4147-A177-3AD203B41FA5}">
                      <a16:colId xmlns:a16="http://schemas.microsoft.com/office/drawing/2014/main" val="20003"/>
                    </a:ext>
                  </a:extLst>
                </a:gridCol>
                <a:gridCol w="896709">
                  <a:extLst>
                    <a:ext uri="{9D8B030D-6E8A-4147-A177-3AD203B41FA5}">
                      <a16:colId xmlns:a16="http://schemas.microsoft.com/office/drawing/2014/main" val="20004"/>
                    </a:ext>
                  </a:extLst>
                </a:gridCol>
                <a:gridCol w="896709">
                  <a:extLst>
                    <a:ext uri="{9D8B030D-6E8A-4147-A177-3AD203B41FA5}">
                      <a16:colId xmlns:a16="http://schemas.microsoft.com/office/drawing/2014/main" val="20005"/>
                    </a:ext>
                  </a:extLst>
                </a:gridCol>
                <a:gridCol w="896709">
                  <a:extLst>
                    <a:ext uri="{9D8B030D-6E8A-4147-A177-3AD203B41FA5}">
                      <a16:colId xmlns:a16="http://schemas.microsoft.com/office/drawing/2014/main" val="20006"/>
                    </a:ext>
                  </a:extLst>
                </a:gridCol>
                <a:gridCol w="896709">
                  <a:extLst>
                    <a:ext uri="{9D8B030D-6E8A-4147-A177-3AD203B41FA5}">
                      <a16:colId xmlns:a16="http://schemas.microsoft.com/office/drawing/2014/main" val="20007"/>
                    </a:ext>
                  </a:extLst>
                </a:gridCol>
                <a:gridCol w="896709">
                  <a:extLst>
                    <a:ext uri="{9D8B030D-6E8A-4147-A177-3AD203B41FA5}">
                      <a16:colId xmlns:a16="http://schemas.microsoft.com/office/drawing/2014/main" val="20008"/>
                    </a:ext>
                  </a:extLst>
                </a:gridCol>
              </a:tblGrid>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endParaRPr lang="en-US"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accent6"/>
                          </a:solidFill>
                        </a:rPr>
                        <a:t>1</a:t>
                      </a:r>
                      <a:r>
                        <a:rPr lang="zh-CN" sz="2200" kern="100" dirty="0">
                          <a:solidFill>
                            <a:schemeClr val="accent6"/>
                          </a:solidFill>
                        </a:rPr>
                        <a:t>季度</a:t>
                      </a:r>
                      <a:endParaRPr lang="zh-CN" sz="2200"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hMerge="1">
                  <a:txBody>
                    <a:bodyPr/>
                    <a:lstStyle/>
                    <a:p>
                      <a:endParaRPr lang="zh-CN"/>
                    </a:p>
                  </a:txBody>
                  <a:tcPr/>
                </a:tc>
                <a:tc gridSpan="2">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accent6"/>
                          </a:solidFill>
                        </a:rPr>
                        <a:t>2</a:t>
                      </a:r>
                      <a:r>
                        <a:rPr lang="zh-CN" sz="2200" kern="100" dirty="0">
                          <a:solidFill>
                            <a:schemeClr val="accent6"/>
                          </a:solidFill>
                        </a:rPr>
                        <a:t>季度</a:t>
                      </a:r>
                      <a:endParaRPr lang="zh-CN" sz="2200"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hMerge="1">
                  <a:txBody>
                    <a:bodyPr/>
                    <a:lstStyle/>
                    <a:p>
                      <a:endParaRPr lang="zh-CN"/>
                    </a:p>
                  </a:txBody>
                  <a:tcPr/>
                </a:tc>
                <a:tc gridSpan="2">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accent6"/>
                          </a:solidFill>
                        </a:rPr>
                        <a:t>3</a:t>
                      </a:r>
                      <a:r>
                        <a:rPr lang="zh-CN" sz="2200" kern="100" dirty="0">
                          <a:solidFill>
                            <a:schemeClr val="accent6"/>
                          </a:solidFill>
                        </a:rPr>
                        <a:t>季度</a:t>
                      </a:r>
                      <a:endParaRPr lang="zh-CN" sz="2200"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hMerge="1">
                  <a:txBody>
                    <a:bodyPr/>
                    <a:lstStyle/>
                    <a:p>
                      <a:endParaRPr lang="zh-CN"/>
                    </a:p>
                  </a:txBody>
                  <a:tcPr/>
                </a:tc>
                <a:tc gridSpan="2">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accent6"/>
                          </a:solidFill>
                        </a:rPr>
                        <a:t>4</a:t>
                      </a:r>
                      <a:r>
                        <a:rPr lang="zh-CN" sz="2200" kern="100" dirty="0">
                          <a:solidFill>
                            <a:schemeClr val="accent6"/>
                          </a:solidFill>
                        </a:rPr>
                        <a:t>季度</a:t>
                      </a:r>
                      <a:endParaRPr lang="zh-CN" sz="2200" kern="100" dirty="0">
                        <a:solidFill>
                          <a:schemeClr val="accent6"/>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hMerge="1">
                  <a:txBody>
                    <a:bodyPr/>
                    <a:lstStyle/>
                    <a:p>
                      <a:endParaRPr lang="zh-CN"/>
                    </a:p>
                  </a:txBody>
                  <a:tcPr/>
                </a:tc>
                <a:extLst>
                  <a:ext uri="{0D108BD9-81ED-4DB2-BD59-A6C34878D82A}">
                    <a16:rowId xmlns:a16="http://schemas.microsoft.com/office/drawing/2014/main" val="10000"/>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05</a:t>
                      </a:r>
                      <a:r>
                        <a:rPr lang="zh-CN" sz="2200" kern="100">
                          <a:solidFill>
                            <a:schemeClr val="tx1"/>
                          </a:solidFill>
                        </a:rPr>
                        <a:t>年</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06</a:t>
                      </a:r>
                      <a:r>
                        <a:rPr lang="zh-CN" sz="2200" kern="100">
                          <a:solidFill>
                            <a:schemeClr val="tx1"/>
                          </a:solidFill>
                        </a:rPr>
                        <a:t>年</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05</a:t>
                      </a:r>
                      <a:r>
                        <a:rPr lang="zh-CN" sz="2200" kern="100">
                          <a:solidFill>
                            <a:schemeClr val="tx1"/>
                          </a:solidFill>
                        </a:rPr>
                        <a:t>年</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06</a:t>
                      </a:r>
                      <a:r>
                        <a:rPr lang="zh-CN" sz="2200" kern="100" dirty="0">
                          <a:solidFill>
                            <a:schemeClr val="tx1"/>
                          </a:solidFill>
                        </a:rPr>
                        <a:t>年</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05</a:t>
                      </a:r>
                      <a:r>
                        <a:rPr lang="zh-CN" sz="2200" kern="100">
                          <a:solidFill>
                            <a:schemeClr val="tx1"/>
                          </a:solidFill>
                        </a:rPr>
                        <a:t>年</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06</a:t>
                      </a:r>
                      <a:r>
                        <a:rPr lang="zh-CN" sz="2200" kern="100">
                          <a:solidFill>
                            <a:schemeClr val="tx1"/>
                          </a:solidFill>
                        </a:rPr>
                        <a:t>年</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05</a:t>
                      </a:r>
                      <a:r>
                        <a:rPr lang="zh-CN" sz="2200" kern="100">
                          <a:solidFill>
                            <a:schemeClr val="tx1"/>
                          </a:solidFill>
                        </a:rPr>
                        <a:t>年</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06</a:t>
                      </a:r>
                      <a:r>
                        <a:rPr lang="zh-CN" sz="2200" kern="100" dirty="0">
                          <a:solidFill>
                            <a:schemeClr val="tx1"/>
                          </a:solidFill>
                        </a:rPr>
                        <a:t>年</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extLst>
                  <a:ext uri="{0D108BD9-81ED-4DB2-BD59-A6C34878D82A}">
                    <a16:rowId xmlns:a16="http://schemas.microsoft.com/office/drawing/2014/main" val="10001"/>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r>
                        <a:rPr lang="en-US" sz="2200" kern="100" dirty="0">
                          <a:solidFill>
                            <a:schemeClr val="tx1"/>
                          </a:solidFill>
                        </a:rPr>
                        <a:t>1</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120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350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140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extLst>
                  <a:ext uri="{0D108BD9-81ED-4DB2-BD59-A6C34878D82A}">
                    <a16:rowId xmlns:a16="http://schemas.microsoft.com/office/drawing/2014/main" val="10002"/>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a:solidFill>
                            <a:schemeClr val="tx1"/>
                          </a:solidFill>
                        </a:rPr>
                        <a:t>部门</a:t>
                      </a:r>
                      <a:r>
                        <a:rPr lang="en-US" sz="2200" kern="100">
                          <a:solidFill>
                            <a:schemeClr val="tx1"/>
                          </a:solidFill>
                        </a:rPr>
                        <a:t>2</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200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180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230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120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extLst>
                  <a:ext uri="{0D108BD9-81ED-4DB2-BD59-A6C34878D82A}">
                    <a16:rowId xmlns:a16="http://schemas.microsoft.com/office/drawing/2014/main" val="10003"/>
                  </a:ext>
                </a:extLst>
              </a:tr>
              <a:tr h="407352">
                <a:tc>
                  <a:txBody>
                    <a:bodyPr/>
                    <a:lstStyle>
                      <a:lvl1pPr algn="r" defTabSz="548005">
                        <a:defRPr sz="1125" b="1">
                          <a:solidFill>
                            <a:schemeClr val="lt1"/>
                          </a:solidFill>
                          <a:latin typeface="Arial" panose="020B0604020202020204"/>
                          <a:ea typeface="微软雅黑" panose="020B0503020204020204" pitchFamily="34" charset="-122"/>
                          <a:sym typeface="Avenir Roman"/>
                        </a:defRPr>
                      </a:lvl1pPr>
                      <a:lvl2pPr algn="r" defTabSz="548005">
                        <a:defRPr sz="1125" b="1">
                          <a:solidFill>
                            <a:schemeClr val="lt1"/>
                          </a:solidFill>
                          <a:latin typeface="Arial" panose="020B0604020202020204"/>
                          <a:ea typeface="微软雅黑" panose="020B0503020204020204" pitchFamily="34" charset="-122"/>
                          <a:sym typeface="Avenir Roman"/>
                        </a:defRPr>
                      </a:lvl2pPr>
                      <a:lvl3pPr algn="r" defTabSz="548005">
                        <a:defRPr sz="1125" b="1">
                          <a:solidFill>
                            <a:schemeClr val="lt1"/>
                          </a:solidFill>
                          <a:latin typeface="Arial" panose="020B0604020202020204"/>
                          <a:ea typeface="微软雅黑" panose="020B0503020204020204" pitchFamily="34" charset="-122"/>
                          <a:sym typeface="Avenir Roman"/>
                        </a:defRPr>
                      </a:lvl3pPr>
                      <a:lvl4pPr algn="r" defTabSz="548005">
                        <a:defRPr sz="1125" b="1">
                          <a:solidFill>
                            <a:schemeClr val="lt1"/>
                          </a:solidFill>
                          <a:latin typeface="Arial" panose="020B0604020202020204"/>
                          <a:ea typeface="微软雅黑" panose="020B0503020204020204" pitchFamily="34" charset="-122"/>
                          <a:sym typeface="Avenir Roman"/>
                        </a:defRPr>
                      </a:lvl4pPr>
                      <a:lvl5pPr algn="r" defTabSz="548005">
                        <a:defRPr sz="1125" b="1">
                          <a:solidFill>
                            <a:schemeClr val="lt1"/>
                          </a:solidFill>
                          <a:latin typeface="Arial" panose="020B0604020202020204"/>
                          <a:ea typeface="微软雅黑" panose="020B0503020204020204" pitchFamily="34" charset="-122"/>
                          <a:sym typeface="Avenir Roman"/>
                        </a:defRPr>
                      </a:lvl5pPr>
                      <a:lvl6pPr algn="r" defTabSz="548005">
                        <a:defRPr sz="1125" b="1">
                          <a:solidFill>
                            <a:schemeClr val="lt1"/>
                          </a:solidFill>
                          <a:latin typeface="Arial" panose="020B0604020202020204"/>
                          <a:ea typeface="微软雅黑" panose="020B0503020204020204" pitchFamily="34" charset="-122"/>
                          <a:sym typeface="Avenir Roman"/>
                        </a:defRPr>
                      </a:lvl6pPr>
                      <a:lvl7pPr algn="r" defTabSz="548005">
                        <a:defRPr sz="1125" b="1">
                          <a:solidFill>
                            <a:schemeClr val="lt1"/>
                          </a:solidFill>
                          <a:latin typeface="Arial" panose="020B0604020202020204"/>
                          <a:ea typeface="微软雅黑" panose="020B0503020204020204" pitchFamily="34" charset="-122"/>
                          <a:sym typeface="Avenir Roman"/>
                        </a:defRPr>
                      </a:lvl7pPr>
                      <a:lvl8pPr algn="r" defTabSz="548005">
                        <a:defRPr sz="1125" b="1">
                          <a:solidFill>
                            <a:schemeClr val="lt1"/>
                          </a:solidFill>
                          <a:latin typeface="Arial" panose="020B0604020202020204"/>
                          <a:ea typeface="微软雅黑" panose="020B0503020204020204" pitchFamily="34" charset="-122"/>
                          <a:sym typeface="Avenir Roman"/>
                        </a:defRPr>
                      </a:lvl8pPr>
                      <a:lvl9pPr algn="r" defTabSz="548005">
                        <a:defRPr sz="1125" b="1">
                          <a:solidFill>
                            <a:schemeClr val="lt1"/>
                          </a:solidFill>
                          <a:latin typeface="Arial" panose="020B0604020202020204"/>
                          <a:ea typeface="微软雅黑" panose="020B0503020204020204" pitchFamily="34" charset="-122"/>
                          <a:sym typeface="Avenir Roman"/>
                        </a:defRPr>
                      </a:lvl9pPr>
                    </a:lstStyle>
                    <a:p>
                      <a:pPr indent="0" algn="ctr">
                        <a:spcAft>
                          <a:spcPts val="0"/>
                        </a:spcAft>
                      </a:pPr>
                      <a:r>
                        <a:rPr lang="zh-CN" sz="2200" kern="100" dirty="0">
                          <a:solidFill>
                            <a:schemeClr val="tx1"/>
                          </a:solidFill>
                        </a:rPr>
                        <a:t>部门</a:t>
                      </a:r>
                      <a:r>
                        <a:rPr lang="en-US" sz="2200" kern="100" dirty="0">
                          <a:solidFill>
                            <a:schemeClr val="tx1"/>
                          </a:solidFill>
                        </a:rPr>
                        <a:t>3</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lumMod val="20000"/>
                        <a:lumOff val="8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200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180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150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200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180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170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a:solidFill>
                            <a:schemeClr val="tx1"/>
                          </a:solidFill>
                        </a:rPr>
                        <a:t>270</a:t>
                      </a:r>
                      <a:endParaRPr lang="zh-CN" sz="2200" kern="10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tc>
                  <a:txBody>
                    <a:bodyPr/>
                    <a:lstStyle>
                      <a:lvl1pPr algn="r" defTabSz="548005">
                        <a:defRPr sz="1125">
                          <a:solidFill>
                            <a:schemeClr val="dk1"/>
                          </a:solidFill>
                          <a:latin typeface="Arial" panose="020B0604020202020204"/>
                          <a:ea typeface="微软雅黑" panose="020B0503020204020204" pitchFamily="34" charset="-122"/>
                          <a:sym typeface="Avenir Roman"/>
                        </a:defRPr>
                      </a:lvl1pPr>
                      <a:lvl2pPr algn="r" defTabSz="548005">
                        <a:defRPr sz="1125">
                          <a:solidFill>
                            <a:schemeClr val="dk1"/>
                          </a:solidFill>
                          <a:latin typeface="Arial" panose="020B0604020202020204"/>
                          <a:ea typeface="微软雅黑" panose="020B0503020204020204" pitchFamily="34" charset="-122"/>
                          <a:sym typeface="Avenir Roman"/>
                        </a:defRPr>
                      </a:lvl2pPr>
                      <a:lvl3pPr algn="r" defTabSz="548005">
                        <a:defRPr sz="1125">
                          <a:solidFill>
                            <a:schemeClr val="dk1"/>
                          </a:solidFill>
                          <a:latin typeface="Arial" panose="020B0604020202020204"/>
                          <a:ea typeface="微软雅黑" panose="020B0503020204020204" pitchFamily="34" charset="-122"/>
                          <a:sym typeface="Avenir Roman"/>
                        </a:defRPr>
                      </a:lvl3pPr>
                      <a:lvl4pPr algn="r" defTabSz="548005">
                        <a:defRPr sz="1125">
                          <a:solidFill>
                            <a:schemeClr val="dk1"/>
                          </a:solidFill>
                          <a:latin typeface="Arial" panose="020B0604020202020204"/>
                          <a:ea typeface="微软雅黑" panose="020B0503020204020204" pitchFamily="34" charset="-122"/>
                          <a:sym typeface="Avenir Roman"/>
                        </a:defRPr>
                      </a:lvl4pPr>
                      <a:lvl5pPr algn="r" defTabSz="548005">
                        <a:defRPr sz="1125">
                          <a:solidFill>
                            <a:schemeClr val="dk1"/>
                          </a:solidFill>
                          <a:latin typeface="Arial" panose="020B0604020202020204"/>
                          <a:ea typeface="微软雅黑" panose="020B0503020204020204" pitchFamily="34" charset="-122"/>
                          <a:sym typeface="Avenir Roman"/>
                        </a:defRPr>
                      </a:lvl5pPr>
                      <a:lvl6pPr algn="r" defTabSz="548005">
                        <a:defRPr sz="1125">
                          <a:solidFill>
                            <a:schemeClr val="dk1"/>
                          </a:solidFill>
                          <a:latin typeface="Arial" panose="020B0604020202020204"/>
                          <a:ea typeface="微软雅黑" panose="020B0503020204020204" pitchFamily="34" charset="-122"/>
                          <a:sym typeface="Avenir Roman"/>
                        </a:defRPr>
                      </a:lvl6pPr>
                      <a:lvl7pPr algn="r" defTabSz="548005">
                        <a:defRPr sz="1125">
                          <a:solidFill>
                            <a:schemeClr val="dk1"/>
                          </a:solidFill>
                          <a:latin typeface="Arial" panose="020B0604020202020204"/>
                          <a:ea typeface="微软雅黑" panose="020B0503020204020204" pitchFamily="34" charset="-122"/>
                          <a:sym typeface="Avenir Roman"/>
                        </a:defRPr>
                      </a:lvl7pPr>
                      <a:lvl8pPr algn="r" defTabSz="548005">
                        <a:defRPr sz="1125">
                          <a:solidFill>
                            <a:schemeClr val="dk1"/>
                          </a:solidFill>
                          <a:latin typeface="Arial" panose="020B0604020202020204"/>
                          <a:ea typeface="微软雅黑" panose="020B0503020204020204" pitchFamily="34" charset="-122"/>
                          <a:sym typeface="Avenir Roman"/>
                        </a:defRPr>
                      </a:lvl8pPr>
                      <a:lvl9pPr algn="r" defTabSz="548005">
                        <a:defRPr sz="1125">
                          <a:solidFill>
                            <a:schemeClr val="dk1"/>
                          </a:solidFill>
                          <a:latin typeface="Arial" panose="020B0604020202020204"/>
                          <a:ea typeface="微软雅黑" panose="020B0503020204020204" pitchFamily="34" charset="-122"/>
                          <a:sym typeface="Avenir Roman"/>
                        </a:defRPr>
                      </a:lvl9pPr>
                    </a:lstStyle>
                    <a:p>
                      <a:pPr indent="0" algn="ctr">
                        <a:spcAft>
                          <a:spcPts val="0"/>
                        </a:spcAft>
                      </a:pPr>
                      <a:r>
                        <a:rPr lang="en-US" sz="2200" kern="100" dirty="0">
                          <a:solidFill>
                            <a:schemeClr val="tx1"/>
                          </a:solidFill>
                        </a:rPr>
                        <a:t>250</a:t>
                      </a:r>
                      <a:endParaRPr lang="zh-CN" sz="2200" kern="100" dirty="0">
                        <a:solidFill>
                          <a:schemeClr val="tx1"/>
                        </a:solidFill>
                        <a:latin typeface="宋体" panose="02010600030101010101" pitchFamily="2" charset="-122"/>
                        <a:ea typeface="宋体" panose="02010600030101010101" pitchFamily="2" charset="-122"/>
                        <a:cs typeface="Times New Roman" panose="02020603050405020304"/>
                      </a:endParaRPr>
                    </a:p>
                  </a:txBody>
                  <a:tcPr marL="68580" marR="68580" marT="36006" marB="36006">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33399">
                        <a:tint val="20000"/>
                      </a:srgbClr>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sp>
        <p:nvSpPr>
          <p:cNvPr id="8" name="Rectangle 3"/>
          <p:cNvSpPr>
            <a:spLocks noChangeArrowheads="1"/>
          </p:cNvSpPr>
          <p:nvPr/>
        </p:nvSpPr>
        <p:spPr bwMode="auto">
          <a:xfrm>
            <a:off x="180254" y="847518"/>
            <a:ext cx="6008687" cy="838200"/>
          </a:xfrm>
          <a:prstGeom prst="rect">
            <a:avLst/>
          </a:prstGeom>
          <a:noFill/>
          <a:ln w="9525">
            <a:noFill/>
            <a:miter lim="800000"/>
          </a:ln>
          <a:effectLst/>
        </p:spPr>
        <p:txBody>
          <a:bodyPr anchor="b"/>
          <a:lstStyle/>
          <a:p>
            <a:pPr fontAlgn="base">
              <a:spcBef>
                <a:spcPct val="0"/>
              </a:spcBef>
              <a:spcAft>
                <a:spcPct val="0"/>
              </a:spcAft>
              <a:defRPr/>
            </a:pPr>
            <a:r>
              <a:rPr lang="zh-CN" altLang="en-US" sz="4000"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rPr>
              <a:t>多维数据分析实例</a:t>
            </a:r>
            <a:r>
              <a:rPr lang="zh-CN" altLang="en-US" sz="4400" dirty="0">
                <a:solidFill>
                  <a:srgbClr val="000000"/>
                </a:solidFill>
                <a:latin typeface="Arial" panose="020B0604020202020204" pitchFamily="34" charset="0"/>
                <a:ea typeface="宋体" panose="02010600030101010101" pitchFamily="2" charset="-122"/>
              </a:rPr>
              <a:t> </a:t>
            </a:r>
          </a:p>
        </p:txBody>
      </p:sp>
      <p:sp>
        <p:nvSpPr>
          <p:cNvPr id="10" name="Rectangle 2"/>
          <p:cNvSpPr txBox="1">
            <a:spLocks noChangeArrowheads="1"/>
          </p:cNvSpPr>
          <p:nvPr/>
        </p:nvSpPr>
        <p:spPr bwMode="auto">
          <a:xfrm>
            <a:off x="558078" y="2047875"/>
            <a:ext cx="10664103"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342900" marR="0" lvl="0" indent="-342900" algn="just"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100" b="1"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      </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假设有一个</a:t>
            </a:r>
            <a:r>
              <a:rPr kumimoji="0" lang="en-US" altLang="zh-CN"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5</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维数据模型，</a:t>
            </a:r>
            <a:r>
              <a:rPr kumimoji="0" lang="en-US" altLang="zh-CN"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5</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个维分别为：商店，方案，部门，时间，销售。</a:t>
            </a:r>
          </a:p>
          <a:p>
            <a:pPr marL="342900" marR="0" lvl="0" indent="-342900" algn="just"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endParaRPr kumimoji="0" lang="zh-CN" altLang="en-US" sz="11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endParaRPr>
          </a:p>
          <a:p>
            <a:pPr marL="342900" marR="0" lvl="0" indent="-342900" algn="just"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600" b="0" i="0" u="none" strike="noStrike" kern="0" cap="none" spc="0" normalizeH="0" baseline="0" noProof="0">
                <a:ln>
                  <a:noFill/>
                </a:ln>
                <a:solidFill>
                  <a:srgbClr val="0000FF"/>
                </a:solidFill>
                <a:effectLst/>
                <a:uLnTx/>
                <a:uFillTx/>
                <a:latin typeface="宋体" panose="02010600030101010101" pitchFamily="2" charset="-122"/>
                <a:ea typeface="微软雅黑" panose="020B0503020204020204" pitchFamily="34" charset="-122"/>
                <a:cs typeface="+mn-cs"/>
              </a:rPr>
              <a:t>     </a:t>
            </a:r>
            <a:r>
              <a:rPr kumimoji="0" lang="en-US" altLang="zh-CN" sz="32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1</a:t>
            </a:r>
            <a:r>
              <a:rPr kumimoji="0" lang="zh-CN" altLang="en-US" sz="32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．多维数据存储</a:t>
            </a:r>
          </a:p>
          <a:p>
            <a:pPr marL="342900" marR="0" lvl="0" indent="-342900" algn="l" defTabSz="914400" rtl="0" eaLnBrk="0" fontAlgn="base" latinLnBrk="0" hangingPunct="0">
              <a:lnSpc>
                <a:spcPct val="115000"/>
              </a:lnSpc>
              <a:spcBef>
                <a:spcPct val="20000"/>
              </a:spcBef>
              <a:spcAft>
                <a:spcPct val="20000"/>
              </a:spcAft>
              <a:buClrTx/>
              <a:buSzTx/>
              <a:buFont typeface="Wingdings" panose="05000000000000000000" pitchFamily="2" charset="2"/>
              <a:buNone/>
              <a:defRPr/>
            </a:pPr>
            <a:r>
              <a:rPr kumimoji="0" lang="zh-CN" altLang="en-US" sz="21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      </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在指定</a:t>
            </a:r>
            <a:r>
              <a:rPr kumimoji="0" lang="zh-CN" altLang="en-US" sz="26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商店</a:t>
            </a:r>
            <a:r>
              <a:rPr kumimoji="0" lang="en-US" altLang="zh-CN"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=ALL</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，方案</a:t>
            </a:r>
            <a:r>
              <a:rPr kumimoji="0" lang="en-US" altLang="zh-CN"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现有</a:t>
            </a:r>
            <a:r>
              <a:rPr kumimoji="0" lang="zh-CN" altLang="en-US" sz="2600" b="0" i="0" u="none" strike="noStrike" kern="0" cap="none" spc="0" normalizeH="0" baseline="0" noProof="0">
                <a:ln>
                  <a:noFill/>
                </a:ln>
                <a:solidFill>
                  <a:srgbClr val="000000"/>
                </a:solidFill>
                <a:effectLst/>
                <a:uLnTx/>
                <a:uFillTx/>
                <a:latin typeface="Arial" panose="020B0604020202020204"/>
                <a:ea typeface="微软雅黑" panose="020B0503020204020204" pitchFamily="34" charset="-122"/>
                <a:cs typeface="+mn-cs"/>
              </a:rPr>
              <a:t>”</a:t>
            </a:r>
            <a:r>
              <a:rPr kumimoji="0" lang="zh-CN" altLang="en-US" sz="2600" b="0" i="0" u="none" strike="noStrike" kern="0" cap="none" spc="0" normalizeH="0" baseline="0" noProof="0">
                <a:ln>
                  <a:noFill/>
                </a:ln>
                <a:solidFill>
                  <a:srgbClr val="000000"/>
                </a:solidFill>
                <a:effectLst/>
                <a:uLnTx/>
                <a:uFillTx/>
                <a:latin typeface="宋体" panose="02010600030101010101" pitchFamily="2" charset="-122"/>
                <a:ea typeface="微软雅黑" panose="020B0503020204020204" pitchFamily="34" charset="-122"/>
                <a:cs typeface="+mn-cs"/>
              </a:rPr>
              <a:t>情况的三维表（行为部门，列为时间和销售量）</a:t>
            </a:r>
            <a:endParaRPr kumimoji="0" lang="zh-CN" altLang="en-US" sz="2600" b="0" i="0" u="none" strike="noStrike" kern="0" cap="none" spc="0" normalizeH="0" baseline="0" noProof="0" dirty="0">
              <a:ln>
                <a:noFill/>
              </a:ln>
              <a:solidFill>
                <a:srgbClr val="000000"/>
              </a:solidFill>
              <a:effectLst/>
              <a:uLnTx/>
              <a:uFillTx/>
              <a:latin typeface="宋体" panose="02010600030101010101" pitchFamily="2" charset="-122"/>
              <a:ea typeface="微软雅黑" panose="020B0503020204020204" pitchFamily="34" charset="-122"/>
              <a:cs typeface="+mn-cs"/>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grpSp>
        <p:nvGrpSpPr>
          <p:cNvPr id="125" name="Group 2"/>
          <p:cNvGrpSpPr/>
          <p:nvPr/>
        </p:nvGrpSpPr>
        <p:grpSpPr bwMode="auto">
          <a:xfrm>
            <a:off x="981421" y="1543523"/>
            <a:ext cx="10400146" cy="4957763"/>
            <a:chOff x="-3" y="-3"/>
            <a:chExt cx="3973" cy="2406"/>
          </a:xfrm>
        </p:grpSpPr>
        <p:grpSp>
          <p:nvGrpSpPr>
            <p:cNvPr id="126" name="Group 3"/>
            <p:cNvGrpSpPr/>
            <p:nvPr/>
          </p:nvGrpSpPr>
          <p:grpSpPr bwMode="auto">
            <a:xfrm>
              <a:off x="0" y="0"/>
              <a:ext cx="3967" cy="2400"/>
              <a:chOff x="0" y="0"/>
              <a:chExt cx="3967" cy="2400"/>
            </a:xfrm>
          </p:grpSpPr>
          <p:grpSp>
            <p:nvGrpSpPr>
              <p:cNvPr id="128" name="Group 4"/>
              <p:cNvGrpSpPr/>
              <p:nvPr/>
            </p:nvGrpSpPr>
            <p:grpSpPr bwMode="auto">
              <a:xfrm>
                <a:off x="0" y="0"/>
                <a:ext cx="590" cy="864"/>
                <a:chOff x="0" y="0"/>
                <a:chExt cx="590" cy="864"/>
              </a:xfrm>
            </p:grpSpPr>
            <p:sp>
              <p:nvSpPr>
                <p:cNvPr id="240" name="Rectangle 5"/>
                <p:cNvSpPr>
                  <a:spLocks noChangeArrowheads="1"/>
                </p:cNvSpPr>
                <p:nvPr/>
              </p:nvSpPr>
              <p:spPr bwMode="auto">
                <a:xfrm>
                  <a:off x="43" y="0"/>
                  <a:ext cx="50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1" name="Rectangle 6"/>
                <p:cNvSpPr>
                  <a:spLocks noChangeArrowheads="1"/>
                </p:cNvSpPr>
                <p:nvPr/>
              </p:nvSpPr>
              <p:spPr bwMode="auto">
                <a:xfrm>
                  <a:off x="0" y="0"/>
                  <a:ext cx="590" cy="86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29" name="Group 7"/>
              <p:cNvGrpSpPr/>
              <p:nvPr/>
            </p:nvGrpSpPr>
            <p:grpSpPr bwMode="auto">
              <a:xfrm>
                <a:off x="590" y="0"/>
                <a:ext cx="1085" cy="384"/>
                <a:chOff x="590" y="0"/>
                <a:chExt cx="1085" cy="384"/>
              </a:xfrm>
            </p:grpSpPr>
            <p:sp>
              <p:nvSpPr>
                <p:cNvPr id="238" name="Rectangle 8"/>
                <p:cNvSpPr>
                  <a:spLocks noChangeArrowheads="1"/>
                </p:cNvSpPr>
                <p:nvPr/>
              </p:nvSpPr>
              <p:spPr bwMode="auto">
                <a:xfrm>
                  <a:off x="633" y="0"/>
                  <a:ext cx="9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2004</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9" name="Rectangle 9"/>
                <p:cNvSpPr>
                  <a:spLocks noChangeArrowheads="1"/>
                </p:cNvSpPr>
                <p:nvPr/>
              </p:nvSpPr>
              <p:spPr bwMode="auto">
                <a:xfrm>
                  <a:off x="590" y="0"/>
                  <a:ext cx="1085"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0" name="Group 10"/>
              <p:cNvGrpSpPr/>
              <p:nvPr/>
            </p:nvGrpSpPr>
            <p:grpSpPr bwMode="auto">
              <a:xfrm>
                <a:off x="1675" y="0"/>
                <a:ext cx="1146" cy="384"/>
                <a:chOff x="1675" y="0"/>
                <a:chExt cx="1146" cy="384"/>
              </a:xfrm>
            </p:grpSpPr>
            <p:sp>
              <p:nvSpPr>
                <p:cNvPr id="236" name="Rectangle 11"/>
                <p:cNvSpPr>
                  <a:spLocks noChangeArrowheads="1"/>
                </p:cNvSpPr>
                <p:nvPr/>
              </p:nvSpPr>
              <p:spPr bwMode="auto">
                <a:xfrm>
                  <a:off x="1718" y="0"/>
                  <a:ext cx="10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2005</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7" name="Rectangle 12"/>
                <p:cNvSpPr>
                  <a:spLocks noChangeArrowheads="1"/>
                </p:cNvSpPr>
                <p:nvPr/>
              </p:nvSpPr>
              <p:spPr bwMode="auto">
                <a:xfrm>
                  <a:off x="1675" y="0"/>
                  <a:ext cx="11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1" name="Group 13"/>
              <p:cNvGrpSpPr/>
              <p:nvPr/>
            </p:nvGrpSpPr>
            <p:grpSpPr bwMode="auto">
              <a:xfrm>
                <a:off x="2821" y="0"/>
                <a:ext cx="1146" cy="384"/>
                <a:chOff x="2821" y="0"/>
                <a:chExt cx="1146" cy="384"/>
              </a:xfrm>
            </p:grpSpPr>
            <p:sp>
              <p:nvSpPr>
                <p:cNvPr id="234" name="Rectangle 14"/>
                <p:cNvSpPr>
                  <a:spLocks noChangeArrowheads="1"/>
                </p:cNvSpPr>
                <p:nvPr/>
              </p:nvSpPr>
              <p:spPr bwMode="auto">
                <a:xfrm>
                  <a:off x="2864" y="0"/>
                  <a:ext cx="10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solidFill>
                        <a:srgbClr val="000000"/>
                      </a:solidFill>
                      <a:latin typeface="宋体" panose="02010600030101010101" pitchFamily="2" charset="-122"/>
                      <a:ea typeface="宋体" panose="02010600030101010101" pitchFamily="2" charset="-122"/>
                      <a:cs typeface="Times New Roman" panose="02020603050405020304" pitchFamily="18" charset="0"/>
                    </a:rPr>
                    <a:t>增长率</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5" name="Rectangle 15"/>
                <p:cNvSpPr>
                  <a:spLocks noChangeArrowheads="1"/>
                </p:cNvSpPr>
                <p:nvPr/>
              </p:nvSpPr>
              <p:spPr bwMode="auto">
                <a:xfrm>
                  <a:off x="2821" y="0"/>
                  <a:ext cx="11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2" name="Group 16"/>
              <p:cNvGrpSpPr/>
              <p:nvPr/>
            </p:nvGrpSpPr>
            <p:grpSpPr bwMode="auto">
              <a:xfrm>
                <a:off x="590" y="384"/>
                <a:ext cx="512" cy="480"/>
                <a:chOff x="590" y="384"/>
                <a:chExt cx="512" cy="480"/>
              </a:xfrm>
            </p:grpSpPr>
            <p:sp>
              <p:nvSpPr>
                <p:cNvPr id="232" name="Rectangle 17"/>
                <p:cNvSpPr>
                  <a:spLocks noChangeArrowheads="1"/>
                </p:cNvSpPr>
                <p:nvPr/>
              </p:nvSpPr>
              <p:spPr bwMode="auto">
                <a:xfrm>
                  <a:off x="633" y="384"/>
                  <a:ext cx="42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销售量</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33" name="Rectangle 18"/>
                <p:cNvSpPr>
                  <a:spLocks noChangeArrowheads="1"/>
                </p:cNvSpPr>
                <p:nvPr/>
              </p:nvSpPr>
              <p:spPr bwMode="auto">
                <a:xfrm>
                  <a:off x="590" y="384"/>
                  <a:ext cx="51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3" name="Group 19"/>
              <p:cNvGrpSpPr/>
              <p:nvPr/>
            </p:nvGrpSpPr>
            <p:grpSpPr bwMode="auto">
              <a:xfrm>
                <a:off x="1102" y="384"/>
                <a:ext cx="573" cy="480"/>
                <a:chOff x="1102" y="384"/>
                <a:chExt cx="573" cy="480"/>
              </a:xfrm>
            </p:grpSpPr>
            <p:sp>
              <p:nvSpPr>
                <p:cNvPr id="230" name="Rectangle 20"/>
                <p:cNvSpPr>
                  <a:spLocks noChangeArrowheads="1"/>
                </p:cNvSpPr>
                <p:nvPr/>
              </p:nvSpPr>
              <p:spPr bwMode="auto">
                <a:xfrm>
                  <a:off x="1145"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利润增长</a:t>
                  </a: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31" name="Rectangle 21"/>
                <p:cNvSpPr>
                  <a:spLocks noChangeArrowheads="1"/>
                </p:cNvSpPr>
                <p:nvPr/>
              </p:nvSpPr>
              <p:spPr bwMode="auto">
                <a:xfrm>
                  <a:off x="1102"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4" name="Group 22"/>
              <p:cNvGrpSpPr/>
              <p:nvPr/>
            </p:nvGrpSpPr>
            <p:grpSpPr bwMode="auto">
              <a:xfrm>
                <a:off x="1675" y="384"/>
                <a:ext cx="573" cy="480"/>
                <a:chOff x="1675" y="384"/>
                <a:chExt cx="573" cy="480"/>
              </a:xfrm>
            </p:grpSpPr>
            <p:sp>
              <p:nvSpPr>
                <p:cNvPr id="228" name="Rectangle 23"/>
                <p:cNvSpPr>
                  <a:spLocks noChangeArrowheads="1"/>
                </p:cNvSpPr>
                <p:nvPr/>
              </p:nvSpPr>
              <p:spPr bwMode="auto">
                <a:xfrm>
                  <a:off x="1718"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销售量</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29" name="Rectangle 24"/>
                <p:cNvSpPr>
                  <a:spLocks noChangeArrowheads="1"/>
                </p:cNvSpPr>
                <p:nvPr/>
              </p:nvSpPr>
              <p:spPr bwMode="auto">
                <a:xfrm>
                  <a:off x="1675"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5" name="Group 25"/>
              <p:cNvGrpSpPr/>
              <p:nvPr/>
            </p:nvGrpSpPr>
            <p:grpSpPr bwMode="auto">
              <a:xfrm>
                <a:off x="2248" y="384"/>
                <a:ext cx="573" cy="480"/>
                <a:chOff x="2248" y="384"/>
                <a:chExt cx="573" cy="480"/>
              </a:xfrm>
            </p:grpSpPr>
            <p:sp>
              <p:nvSpPr>
                <p:cNvPr id="226" name="Rectangle 26"/>
                <p:cNvSpPr>
                  <a:spLocks noChangeArrowheads="1"/>
                </p:cNvSpPr>
                <p:nvPr/>
              </p:nvSpPr>
              <p:spPr bwMode="auto">
                <a:xfrm>
                  <a:off x="2291"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利润增长</a:t>
                  </a: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27" name="Rectangle 27"/>
                <p:cNvSpPr>
                  <a:spLocks noChangeArrowheads="1"/>
                </p:cNvSpPr>
                <p:nvPr/>
              </p:nvSpPr>
              <p:spPr bwMode="auto">
                <a:xfrm>
                  <a:off x="2248"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6" name="Group 28"/>
              <p:cNvGrpSpPr/>
              <p:nvPr/>
            </p:nvGrpSpPr>
            <p:grpSpPr bwMode="auto">
              <a:xfrm>
                <a:off x="2821" y="384"/>
                <a:ext cx="573" cy="480"/>
                <a:chOff x="2821" y="384"/>
                <a:chExt cx="573" cy="480"/>
              </a:xfrm>
            </p:grpSpPr>
            <p:sp>
              <p:nvSpPr>
                <p:cNvPr id="224" name="Rectangle 29"/>
                <p:cNvSpPr>
                  <a:spLocks noChangeArrowheads="1"/>
                </p:cNvSpPr>
                <p:nvPr/>
              </p:nvSpPr>
              <p:spPr bwMode="auto">
                <a:xfrm>
                  <a:off x="2864"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销售量</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25" name="Rectangle 30"/>
                <p:cNvSpPr>
                  <a:spLocks noChangeArrowheads="1"/>
                </p:cNvSpPr>
                <p:nvPr/>
              </p:nvSpPr>
              <p:spPr bwMode="auto">
                <a:xfrm>
                  <a:off x="2821"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7" name="Group 31"/>
              <p:cNvGrpSpPr/>
              <p:nvPr/>
            </p:nvGrpSpPr>
            <p:grpSpPr bwMode="auto">
              <a:xfrm>
                <a:off x="3394" y="384"/>
                <a:ext cx="573" cy="480"/>
                <a:chOff x="3394" y="384"/>
                <a:chExt cx="573" cy="480"/>
              </a:xfrm>
            </p:grpSpPr>
            <p:sp>
              <p:nvSpPr>
                <p:cNvPr id="222" name="Rectangle 32"/>
                <p:cNvSpPr>
                  <a:spLocks noChangeArrowheads="1"/>
                </p:cNvSpPr>
                <p:nvPr/>
              </p:nvSpPr>
              <p:spPr bwMode="auto">
                <a:xfrm>
                  <a:off x="3437"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利润增长</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23" name="Rectangle 33"/>
                <p:cNvSpPr>
                  <a:spLocks noChangeArrowheads="1"/>
                </p:cNvSpPr>
                <p:nvPr/>
              </p:nvSpPr>
              <p:spPr bwMode="auto">
                <a:xfrm>
                  <a:off x="3394"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8" name="Group 34"/>
              <p:cNvGrpSpPr/>
              <p:nvPr/>
            </p:nvGrpSpPr>
            <p:grpSpPr bwMode="auto">
              <a:xfrm>
                <a:off x="0" y="864"/>
                <a:ext cx="590" cy="384"/>
                <a:chOff x="0" y="864"/>
                <a:chExt cx="590" cy="384"/>
              </a:xfrm>
            </p:grpSpPr>
            <p:sp>
              <p:nvSpPr>
                <p:cNvPr id="220" name="Rectangle 35"/>
                <p:cNvSpPr>
                  <a:spLocks noChangeArrowheads="1"/>
                </p:cNvSpPr>
                <p:nvPr/>
              </p:nvSpPr>
              <p:spPr bwMode="auto">
                <a:xfrm>
                  <a:off x="43" y="864"/>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服装</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21" name="Rectangle 36"/>
                <p:cNvSpPr>
                  <a:spLocks noChangeArrowheads="1"/>
                </p:cNvSpPr>
                <p:nvPr/>
              </p:nvSpPr>
              <p:spPr bwMode="auto">
                <a:xfrm>
                  <a:off x="0" y="864"/>
                  <a:ext cx="59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39" name="Group 37"/>
              <p:cNvGrpSpPr/>
              <p:nvPr/>
            </p:nvGrpSpPr>
            <p:grpSpPr bwMode="auto">
              <a:xfrm>
                <a:off x="590" y="864"/>
                <a:ext cx="512" cy="384"/>
                <a:chOff x="590" y="864"/>
                <a:chExt cx="512" cy="384"/>
              </a:xfrm>
            </p:grpSpPr>
            <p:sp>
              <p:nvSpPr>
                <p:cNvPr id="218" name="Rectangle 38"/>
                <p:cNvSpPr>
                  <a:spLocks noChangeArrowheads="1"/>
                </p:cNvSpPr>
                <p:nvPr/>
              </p:nvSpPr>
              <p:spPr bwMode="auto">
                <a:xfrm>
                  <a:off x="633" y="86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234,670</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9" name="Rectangle 39"/>
                <p:cNvSpPr>
                  <a:spLocks noChangeArrowheads="1"/>
                </p:cNvSpPr>
                <p:nvPr/>
              </p:nvSpPr>
              <p:spPr bwMode="auto">
                <a:xfrm>
                  <a:off x="590" y="864"/>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0" name="Group 40"/>
              <p:cNvGrpSpPr/>
              <p:nvPr/>
            </p:nvGrpSpPr>
            <p:grpSpPr bwMode="auto">
              <a:xfrm>
                <a:off x="1102" y="864"/>
                <a:ext cx="573" cy="384"/>
                <a:chOff x="1102" y="864"/>
                <a:chExt cx="573" cy="384"/>
              </a:xfrm>
            </p:grpSpPr>
            <p:sp>
              <p:nvSpPr>
                <p:cNvPr id="216" name="Rectangle 41"/>
                <p:cNvSpPr>
                  <a:spLocks noChangeArrowheads="1"/>
                </p:cNvSpPr>
                <p:nvPr/>
              </p:nvSpPr>
              <p:spPr bwMode="auto">
                <a:xfrm>
                  <a:off x="1145"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27.2</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7" name="Rectangle 42"/>
                <p:cNvSpPr>
                  <a:spLocks noChangeArrowheads="1"/>
                </p:cNvSpPr>
                <p:nvPr/>
              </p:nvSpPr>
              <p:spPr bwMode="auto">
                <a:xfrm>
                  <a:off x="1102"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1" name="Group 43"/>
              <p:cNvGrpSpPr/>
              <p:nvPr/>
            </p:nvGrpSpPr>
            <p:grpSpPr bwMode="auto">
              <a:xfrm>
                <a:off x="1675" y="864"/>
                <a:ext cx="573" cy="384"/>
                <a:chOff x="1675" y="864"/>
                <a:chExt cx="573" cy="384"/>
              </a:xfrm>
            </p:grpSpPr>
            <p:sp>
              <p:nvSpPr>
                <p:cNvPr id="214" name="Rectangle 44"/>
                <p:cNvSpPr>
                  <a:spLocks noChangeArrowheads="1"/>
                </p:cNvSpPr>
                <p:nvPr/>
              </p:nvSpPr>
              <p:spPr bwMode="auto">
                <a:xfrm>
                  <a:off x="1718"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381,102</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5" name="Rectangle 45"/>
                <p:cNvSpPr>
                  <a:spLocks noChangeArrowheads="1"/>
                </p:cNvSpPr>
                <p:nvPr/>
              </p:nvSpPr>
              <p:spPr bwMode="auto">
                <a:xfrm>
                  <a:off x="1675"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2" name="Group 46"/>
              <p:cNvGrpSpPr/>
              <p:nvPr/>
            </p:nvGrpSpPr>
            <p:grpSpPr bwMode="auto">
              <a:xfrm>
                <a:off x="2248" y="864"/>
                <a:ext cx="573" cy="384"/>
                <a:chOff x="2248" y="864"/>
                <a:chExt cx="573" cy="384"/>
              </a:xfrm>
            </p:grpSpPr>
            <p:sp>
              <p:nvSpPr>
                <p:cNvPr id="212" name="Rectangle 47"/>
                <p:cNvSpPr>
                  <a:spLocks noChangeArrowheads="1"/>
                </p:cNvSpPr>
                <p:nvPr/>
              </p:nvSpPr>
              <p:spPr bwMode="auto">
                <a:xfrm>
                  <a:off x="2291"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21.5</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3" name="Rectangle 48"/>
                <p:cNvSpPr>
                  <a:spLocks noChangeArrowheads="1"/>
                </p:cNvSpPr>
                <p:nvPr/>
              </p:nvSpPr>
              <p:spPr bwMode="auto">
                <a:xfrm>
                  <a:off x="2248"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3" name="Group 49"/>
              <p:cNvGrpSpPr/>
              <p:nvPr/>
            </p:nvGrpSpPr>
            <p:grpSpPr bwMode="auto">
              <a:xfrm>
                <a:off x="2821" y="864"/>
                <a:ext cx="573" cy="384"/>
                <a:chOff x="2821" y="864"/>
                <a:chExt cx="573" cy="384"/>
              </a:xfrm>
            </p:grpSpPr>
            <p:sp>
              <p:nvSpPr>
                <p:cNvPr id="210" name="Rectangle 50"/>
                <p:cNvSpPr>
                  <a:spLocks noChangeArrowheads="1"/>
                </p:cNvSpPr>
                <p:nvPr/>
              </p:nvSpPr>
              <p:spPr bwMode="auto">
                <a:xfrm>
                  <a:off x="2864"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62.4</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1" name="Rectangle 51"/>
                <p:cNvSpPr>
                  <a:spLocks noChangeArrowheads="1"/>
                </p:cNvSpPr>
                <p:nvPr/>
              </p:nvSpPr>
              <p:spPr bwMode="auto">
                <a:xfrm>
                  <a:off x="2821"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4" name="Group 52"/>
              <p:cNvGrpSpPr/>
              <p:nvPr/>
            </p:nvGrpSpPr>
            <p:grpSpPr bwMode="auto">
              <a:xfrm>
                <a:off x="3394" y="864"/>
                <a:ext cx="573" cy="384"/>
                <a:chOff x="3394" y="864"/>
                <a:chExt cx="573" cy="384"/>
              </a:xfrm>
            </p:grpSpPr>
            <p:sp>
              <p:nvSpPr>
                <p:cNvPr id="208" name="Rectangle 53"/>
                <p:cNvSpPr>
                  <a:spLocks noChangeArrowheads="1"/>
                </p:cNvSpPr>
                <p:nvPr/>
              </p:nvSpPr>
              <p:spPr bwMode="auto">
                <a:xfrm>
                  <a:off x="3437"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9" name="Rectangle 54"/>
                <p:cNvSpPr>
                  <a:spLocks noChangeArrowheads="1"/>
                </p:cNvSpPr>
                <p:nvPr/>
              </p:nvSpPr>
              <p:spPr bwMode="auto">
                <a:xfrm>
                  <a:off x="3394"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5" name="Group 55"/>
              <p:cNvGrpSpPr/>
              <p:nvPr/>
            </p:nvGrpSpPr>
            <p:grpSpPr bwMode="auto">
              <a:xfrm>
                <a:off x="0" y="1248"/>
                <a:ext cx="590" cy="384"/>
                <a:chOff x="0" y="1248"/>
                <a:chExt cx="590" cy="384"/>
              </a:xfrm>
            </p:grpSpPr>
            <p:sp>
              <p:nvSpPr>
                <p:cNvPr id="206" name="Rectangle 56"/>
                <p:cNvSpPr>
                  <a:spLocks noChangeArrowheads="1"/>
                </p:cNvSpPr>
                <p:nvPr/>
              </p:nvSpPr>
              <p:spPr bwMode="auto">
                <a:xfrm>
                  <a:off x="43" y="1248"/>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家具</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07" name="Rectangle 57"/>
                <p:cNvSpPr>
                  <a:spLocks noChangeArrowheads="1"/>
                </p:cNvSpPr>
                <p:nvPr/>
              </p:nvSpPr>
              <p:spPr bwMode="auto">
                <a:xfrm>
                  <a:off x="0" y="1248"/>
                  <a:ext cx="59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6" name="Group 58"/>
              <p:cNvGrpSpPr/>
              <p:nvPr/>
            </p:nvGrpSpPr>
            <p:grpSpPr bwMode="auto">
              <a:xfrm>
                <a:off x="590" y="1248"/>
                <a:ext cx="512" cy="384"/>
                <a:chOff x="590" y="1248"/>
                <a:chExt cx="512" cy="384"/>
              </a:xfrm>
            </p:grpSpPr>
            <p:sp>
              <p:nvSpPr>
                <p:cNvPr id="204" name="Rectangle 59"/>
                <p:cNvSpPr>
                  <a:spLocks noChangeArrowheads="1"/>
                </p:cNvSpPr>
                <p:nvPr/>
              </p:nvSpPr>
              <p:spPr bwMode="auto">
                <a:xfrm>
                  <a:off x="633" y="124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62,548</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5" name="Rectangle 60"/>
                <p:cNvSpPr>
                  <a:spLocks noChangeArrowheads="1"/>
                </p:cNvSpPr>
                <p:nvPr/>
              </p:nvSpPr>
              <p:spPr bwMode="auto">
                <a:xfrm>
                  <a:off x="590" y="1248"/>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7" name="Group 61"/>
              <p:cNvGrpSpPr/>
              <p:nvPr/>
            </p:nvGrpSpPr>
            <p:grpSpPr bwMode="auto">
              <a:xfrm>
                <a:off x="1102" y="1248"/>
                <a:ext cx="573" cy="384"/>
                <a:chOff x="1102" y="1248"/>
                <a:chExt cx="573" cy="384"/>
              </a:xfrm>
            </p:grpSpPr>
            <p:sp>
              <p:nvSpPr>
                <p:cNvPr id="202" name="Rectangle 62"/>
                <p:cNvSpPr>
                  <a:spLocks noChangeArrowheads="1"/>
                </p:cNvSpPr>
                <p:nvPr/>
              </p:nvSpPr>
              <p:spPr bwMode="auto">
                <a:xfrm>
                  <a:off x="1145"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33.8</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3" name="Rectangle 63"/>
                <p:cNvSpPr>
                  <a:spLocks noChangeArrowheads="1"/>
                </p:cNvSpPr>
                <p:nvPr/>
              </p:nvSpPr>
              <p:spPr bwMode="auto">
                <a:xfrm>
                  <a:off x="1102"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8" name="Group 64"/>
              <p:cNvGrpSpPr/>
              <p:nvPr/>
            </p:nvGrpSpPr>
            <p:grpSpPr bwMode="auto">
              <a:xfrm>
                <a:off x="1675" y="1248"/>
                <a:ext cx="573" cy="384"/>
                <a:chOff x="1675" y="1248"/>
                <a:chExt cx="573" cy="384"/>
              </a:xfrm>
            </p:grpSpPr>
            <p:sp>
              <p:nvSpPr>
                <p:cNvPr id="200" name="Rectangle 65"/>
                <p:cNvSpPr>
                  <a:spLocks noChangeArrowheads="1"/>
                </p:cNvSpPr>
                <p:nvPr/>
              </p:nvSpPr>
              <p:spPr bwMode="auto">
                <a:xfrm>
                  <a:off x="1718"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66,005</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1" name="Rectangle 66"/>
                <p:cNvSpPr>
                  <a:spLocks noChangeArrowheads="1"/>
                </p:cNvSpPr>
                <p:nvPr/>
              </p:nvSpPr>
              <p:spPr bwMode="auto">
                <a:xfrm>
                  <a:off x="1675"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49" name="Group 67"/>
              <p:cNvGrpSpPr/>
              <p:nvPr/>
            </p:nvGrpSpPr>
            <p:grpSpPr bwMode="auto">
              <a:xfrm>
                <a:off x="2248" y="1248"/>
                <a:ext cx="573" cy="384"/>
                <a:chOff x="2248" y="1248"/>
                <a:chExt cx="573" cy="384"/>
              </a:xfrm>
            </p:grpSpPr>
            <p:sp>
              <p:nvSpPr>
                <p:cNvPr id="198" name="Rectangle 68"/>
                <p:cNvSpPr>
                  <a:spLocks noChangeArrowheads="1"/>
                </p:cNvSpPr>
                <p:nvPr/>
              </p:nvSpPr>
              <p:spPr bwMode="auto">
                <a:xfrm>
                  <a:off x="2291"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31.1</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9" name="Rectangle 69"/>
                <p:cNvSpPr>
                  <a:spLocks noChangeArrowheads="1"/>
                </p:cNvSpPr>
                <p:nvPr/>
              </p:nvSpPr>
              <p:spPr bwMode="auto">
                <a:xfrm>
                  <a:off x="2248"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0" name="Group 70"/>
              <p:cNvGrpSpPr/>
              <p:nvPr/>
            </p:nvGrpSpPr>
            <p:grpSpPr bwMode="auto">
              <a:xfrm>
                <a:off x="2821" y="1248"/>
                <a:ext cx="573" cy="384"/>
                <a:chOff x="2821" y="1248"/>
                <a:chExt cx="573" cy="384"/>
              </a:xfrm>
            </p:grpSpPr>
            <p:sp>
              <p:nvSpPr>
                <p:cNvPr id="196" name="Rectangle 71"/>
                <p:cNvSpPr>
                  <a:spLocks noChangeArrowheads="1"/>
                </p:cNvSpPr>
                <p:nvPr/>
              </p:nvSpPr>
              <p:spPr bwMode="auto">
                <a:xfrm>
                  <a:off x="2864"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5.6</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7" name="Rectangle 72"/>
                <p:cNvSpPr>
                  <a:spLocks noChangeArrowheads="1"/>
                </p:cNvSpPr>
                <p:nvPr/>
              </p:nvSpPr>
              <p:spPr bwMode="auto">
                <a:xfrm>
                  <a:off x="2821"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1" name="Group 73"/>
              <p:cNvGrpSpPr/>
              <p:nvPr/>
            </p:nvGrpSpPr>
            <p:grpSpPr bwMode="auto">
              <a:xfrm>
                <a:off x="3394" y="1248"/>
                <a:ext cx="573" cy="384"/>
                <a:chOff x="3394" y="1248"/>
                <a:chExt cx="573" cy="384"/>
              </a:xfrm>
            </p:grpSpPr>
            <p:sp>
              <p:nvSpPr>
                <p:cNvPr id="194" name="Rectangle 74"/>
                <p:cNvSpPr>
                  <a:spLocks noChangeArrowheads="1"/>
                </p:cNvSpPr>
                <p:nvPr/>
              </p:nvSpPr>
              <p:spPr bwMode="auto">
                <a:xfrm>
                  <a:off x="3437"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(8.0)</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5" name="Rectangle 75"/>
                <p:cNvSpPr>
                  <a:spLocks noChangeArrowheads="1"/>
                </p:cNvSpPr>
                <p:nvPr/>
              </p:nvSpPr>
              <p:spPr bwMode="auto">
                <a:xfrm>
                  <a:off x="3394"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2" name="Group 76"/>
              <p:cNvGrpSpPr/>
              <p:nvPr/>
            </p:nvGrpSpPr>
            <p:grpSpPr bwMode="auto">
              <a:xfrm>
                <a:off x="0" y="1632"/>
                <a:ext cx="590" cy="384"/>
                <a:chOff x="0" y="1632"/>
                <a:chExt cx="590" cy="384"/>
              </a:xfrm>
            </p:grpSpPr>
            <p:sp>
              <p:nvSpPr>
                <p:cNvPr id="192" name="Rectangle 77"/>
                <p:cNvSpPr>
                  <a:spLocks noChangeArrowheads="1"/>
                </p:cNvSpPr>
                <p:nvPr/>
              </p:nvSpPr>
              <p:spPr bwMode="auto">
                <a:xfrm>
                  <a:off x="43" y="1632"/>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汽车</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193" name="Rectangle 78"/>
                <p:cNvSpPr>
                  <a:spLocks noChangeArrowheads="1"/>
                </p:cNvSpPr>
                <p:nvPr/>
              </p:nvSpPr>
              <p:spPr bwMode="auto">
                <a:xfrm>
                  <a:off x="0" y="1632"/>
                  <a:ext cx="59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3" name="Group 79"/>
              <p:cNvGrpSpPr/>
              <p:nvPr/>
            </p:nvGrpSpPr>
            <p:grpSpPr bwMode="auto">
              <a:xfrm>
                <a:off x="590" y="1632"/>
                <a:ext cx="512" cy="384"/>
                <a:chOff x="590" y="1632"/>
                <a:chExt cx="512" cy="384"/>
              </a:xfrm>
            </p:grpSpPr>
            <p:sp>
              <p:nvSpPr>
                <p:cNvPr id="190" name="Rectangle 80"/>
                <p:cNvSpPr>
                  <a:spLocks noChangeArrowheads="1"/>
                </p:cNvSpPr>
                <p:nvPr/>
              </p:nvSpPr>
              <p:spPr bwMode="auto">
                <a:xfrm>
                  <a:off x="633" y="163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375,098</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1" name="Rectangle 81"/>
                <p:cNvSpPr>
                  <a:spLocks noChangeArrowheads="1"/>
                </p:cNvSpPr>
                <p:nvPr/>
              </p:nvSpPr>
              <p:spPr bwMode="auto">
                <a:xfrm>
                  <a:off x="590" y="1632"/>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4" name="Group 82"/>
              <p:cNvGrpSpPr/>
              <p:nvPr/>
            </p:nvGrpSpPr>
            <p:grpSpPr bwMode="auto">
              <a:xfrm>
                <a:off x="1102" y="1632"/>
                <a:ext cx="573" cy="384"/>
                <a:chOff x="1102" y="1632"/>
                <a:chExt cx="573" cy="384"/>
              </a:xfrm>
            </p:grpSpPr>
            <p:sp>
              <p:nvSpPr>
                <p:cNvPr id="188" name="Rectangle 83"/>
                <p:cNvSpPr>
                  <a:spLocks noChangeArrowheads="1"/>
                </p:cNvSpPr>
                <p:nvPr/>
              </p:nvSpPr>
              <p:spPr bwMode="auto">
                <a:xfrm>
                  <a:off x="1145"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22.4</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 name="Rectangle 84"/>
                <p:cNvSpPr>
                  <a:spLocks noChangeArrowheads="1"/>
                </p:cNvSpPr>
                <p:nvPr/>
              </p:nvSpPr>
              <p:spPr bwMode="auto">
                <a:xfrm>
                  <a:off x="1102"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5" name="Group 85"/>
              <p:cNvGrpSpPr/>
              <p:nvPr/>
            </p:nvGrpSpPr>
            <p:grpSpPr bwMode="auto">
              <a:xfrm>
                <a:off x="1675" y="1632"/>
                <a:ext cx="573" cy="384"/>
                <a:chOff x="1675" y="1632"/>
                <a:chExt cx="573" cy="384"/>
              </a:xfrm>
            </p:grpSpPr>
            <p:sp>
              <p:nvSpPr>
                <p:cNvPr id="186" name="Rectangle 86"/>
                <p:cNvSpPr>
                  <a:spLocks noChangeArrowheads="1"/>
                </p:cNvSpPr>
                <p:nvPr/>
              </p:nvSpPr>
              <p:spPr bwMode="auto">
                <a:xfrm>
                  <a:off x="1718"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325,402</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 name="Rectangle 87"/>
                <p:cNvSpPr>
                  <a:spLocks noChangeArrowheads="1"/>
                </p:cNvSpPr>
                <p:nvPr/>
              </p:nvSpPr>
              <p:spPr bwMode="auto">
                <a:xfrm>
                  <a:off x="1675"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6" name="Group 88"/>
              <p:cNvGrpSpPr/>
              <p:nvPr/>
            </p:nvGrpSpPr>
            <p:grpSpPr bwMode="auto">
              <a:xfrm>
                <a:off x="2248" y="1632"/>
                <a:ext cx="573" cy="384"/>
                <a:chOff x="2248" y="1632"/>
                <a:chExt cx="573" cy="384"/>
              </a:xfrm>
            </p:grpSpPr>
            <p:sp>
              <p:nvSpPr>
                <p:cNvPr id="184" name="Rectangle 89"/>
                <p:cNvSpPr>
                  <a:spLocks noChangeArrowheads="1"/>
                </p:cNvSpPr>
                <p:nvPr/>
              </p:nvSpPr>
              <p:spPr bwMode="auto">
                <a:xfrm>
                  <a:off x="2291"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27.2</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5" name="Rectangle 90"/>
                <p:cNvSpPr>
                  <a:spLocks noChangeArrowheads="1"/>
                </p:cNvSpPr>
                <p:nvPr/>
              </p:nvSpPr>
              <p:spPr bwMode="auto">
                <a:xfrm>
                  <a:off x="2248"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7" name="Group 91"/>
              <p:cNvGrpSpPr/>
              <p:nvPr/>
            </p:nvGrpSpPr>
            <p:grpSpPr bwMode="auto">
              <a:xfrm>
                <a:off x="2821" y="1632"/>
                <a:ext cx="573" cy="384"/>
                <a:chOff x="2821" y="1632"/>
                <a:chExt cx="573" cy="384"/>
              </a:xfrm>
            </p:grpSpPr>
            <p:sp>
              <p:nvSpPr>
                <p:cNvPr id="182" name="Rectangle 92"/>
                <p:cNvSpPr>
                  <a:spLocks noChangeArrowheads="1"/>
                </p:cNvSpPr>
                <p:nvPr/>
              </p:nvSpPr>
              <p:spPr bwMode="auto">
                <a:xfrm>
                  <a:off x="2864"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(13.2)</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3" name="Rectangle 93"/>
                <p:cNvSpPr>
                  <a:spLocks noChangeArrowheads="1"/>
                </p:cNvSpPr>
                <p:nvPr/>
              </p:nvSpPr>
              <p:spPr bwMode="auto">
                <a:xfrm>
                  <a:off x="2821"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8" name="Group 94"/>
              <p:cNvGrpSpPr/>
              <p:nvPr/>
            </p:nvGrpSpPr>
            <p:grpSpPr bwMode="auto">
              <a:xfrm>
                <a:off x="3394" y="1632"/>
                <a:ext cx="573" cy="384"/>
                <a:chOff x="3394" y="1632"/>
                <a:chExt cx="573" cy="384"/>
              </a:xfrm>
            </p:grpSpPr>
            <p:sp>
              <p:nvSpPr>
                <p:cNvPr id="180" name="Rectangle 95"/>
                <p:cNvSpPr>
                  <a:spLocks noChangeArrowheads="1"/>
                </p:cNvSpPr>
                <p:nvPr/>
              </p:nvSpPr>
              <p:spPr bwMode="auto">
                <a:xfrm>
                  <a:off x="3437"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21.4</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1" name="Rectangle 96"/>
                <p:cNvSpPr>
                  <a:spLocks noChangeArrowheads="1"/>
                </p:cNvSpPr>
                <p:nvPr/>
              </p:nvSpPr>
              <p:spPr bwMode="auto">
                <a:xfrm>
                  <a:off x="3394"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59" name="Group 97"/>
              <p:cNvGrpSpPr/>
              <p:nvPr/>
            </p:nvGrpSpPr>
            <p:grpSpPr bwMode="auto">
              <a:xfrm>
                <a:off x="0" y="2016"/>
                <a:ext cx="590" cy="384"/>
                <a:chOff x="0" y="2016"/>
                <a:chExt cx="590" cy="384"/>
              </a:xfrm>
            </p:grpSpPr>
            <p:sp>
              <p:nvSpPr>
                <p:cNvPr id="178" name="Rectangle 98"/>
                <p:cNvSpPr>
                  <a:spLocks noChangeArrowheads="1"/>
                </p:cNvSpPr>
                <p:nvPr/>
              </p:nvSpPr>
              <p:spPr bwMode="auto">
                <a:xfrm>
                  <a:off x="43" y="2016"/>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2400">
                      <a:solidFill>
                        <a:srgbClr val="000000"/>
                      </a:solidFill>
                      <a:latin typeface="宋体" panose="02010600030101010101" pitchFamily="2" charset="-122"/>
                      <a:ea typeface="宋体" panose="02010600030101010101" pitchFamily="2" charset="-122"/>
                    </a:rPr>
                    <a:t>所有其它</a:t>
                  </a: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179" name="Rectangle 99"/>
                <p:cNvSpPr>
                  <a:spLocks noChangeArrowheads="1"/>
                </p:cNvSpPr>
                <p:nvPr/>
              </p:nvSpPr>
              <p:spPr bwMode="auto">
                <a:xfrm>
                  <a:off x="0" y="2016"/>
                  <a:ext cx="59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60" name="Group 100"/>
              <p:cNvGrpSpPr/>
              <p:nvPr/>
            </p:nvGrpSpPr>
            <p:grpSpPr bwMode="auto">
              <a:xfrm>
                <a:off x="590" y="2016"/>
                <a:ext cx="512" cy="384"/>
                <a:chOff x="590" y="2016"/>
                <a:chExt cx="512" cy="384"/>
              </a:xfrm>
            </p:grpSpPr>
            <p:sp>
              <p:nvSpPr>
                <p:cNvPr id="176" name="Rectangle 101"/>
                <p:cNvSpPr>
                  <a:spLocks noChangeArrowheads="1"/>
                </p:cNvSpPr>
                <p:nvPr/>
              </p:nvSpPr>
              <p:spPr bwMode="auto">
                <a:xfrm>
                  <a:off x="633" y="201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202,388</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7" name="Rectangle 102"/>
                <p:cNvSpPr>
                  <a:spLocks noChangeArrowheads="1"/>
                </p:cNvSpPr>
                <p:nvPr/>
              </p:nvSpPr>
              <p:spPr bwMode="auto">
                <a:xfrm>
                  <a:off x="590" y="2016"/>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61" name="Group 103"/>
              <p:cNvGrpSpPr/>
              <p:nvPr/>
            </p:nvGrpSpPr>
            <p:grpSpPr bwMode="auto">
              <a:xfrm>
                <a:off x="1102" y="2016"/>
                <a:ext cx="573" cy="384"/>
                <a:chOff x="1102" y="2016"/>
                <a:chExt cx="573" cy="384"/>
              </a:xfrm>
            </p:grpSpPr>
            <p:sp>
              <p:nvSpPr>
                <p:cNvPr id="174" name="Rectangle 104"/>
                <p:cNvSpPr>
                  <a:spLocks noChangeArrowheads="1"/>
                </p:cNvSpPr>
                <p:nvPr/>
              </p:nvSpPr>
              <p:spPr bwMode="auto">
                <a:xfrm>
                  <a:off x="1145"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21.3</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 name="Rectangle 105"/>
                <p:cNvSpPr>
                  <a:spLocks noChangeArrowheads="1"/>
                </p:cNvSpPr>
                <p:nvPr/>
              </p:nvSpPr>
              <p:spPr bwMode="auto">
                <a:xfrm>
                  <a:off x="1102"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62" name="Group 106"/>
              <p:cNvGrpSpPr/>
              <p:nvPr/>
            </p:nvGrpSpPr>
            <p:grpSpPr bwMode="auto">
              <a:xfrm>
                <a:off x="1675" y="2016"/>
                <a:ext cx="573" cy="384"/>
                <a:chOff x="1675" y="2016"/>
                <a:chExt cx="573" cy="384"/>
              </a:xfrm>
            </p:grpSpPr>
            <p:sp>
              <p:nvSpPr>
                <p:cNvPr id="172" name="Rectangle 107"/>
                <p:cNvSpPr>
                  <a:spLocks noChangeArrowheads="1"/>
                </p:cNvSpPr>
                <p:nvPr/>
              </p:nvSpPr>
              <p:spPr bwMode="auto">
                <a:xfrm>
                  <a:off x="1718"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306,677</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3" name="Rectangle 108"/>
                <p:cNvSpPr>
                  <a:spLocks noChangeArrowheads="1"/>
                </p:cNvSpPr>
                <p:nvPr/>
              </p:nvSpPr>
              <p:spPr bwMode="auto">
                <a:xfrm>
                  <a:off x="1675"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63" name="Group 109"/>
              <p:cNvGrpSpPr/>
              <p:nvPr/>
            </p:nvGrpSpPr>
            <p:grpSpPr bwMode="auto">
              <a:xfrm>
                <a:off x="2248" y="2016"/>
                <a:ext cx="573" cy="384"/>
                <a:chOff x="2248" y="2016"/>
                <a:chExt cx="573" cy="384"/>
              </a:xfrm>
            </p:grpSpPr>
            <p:sp>
              <p:nvSpPr>
                <p:cNvPr id="170" name="Rectangle 110"/>
                <p:cNvSpPr>
                  <a:spLocks noChangeArrowheads="1"/>
                </p:cNvSpPr>
                <p:nvPr/>
              </p:nvSpPr>
              <p:spPr bwMode="auto">
                <a:xfrm>
                  <a:off x="2291"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21.7</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1" name="Rectangle 111"/>
                <p:cNvSpPr>
                  <a:spLocks noChangeArrowheads="1"/>
                </p:cNvSpPr>
                <p:nvPr/>
              </p:nvSpPr>
              <p:spPr bwMode="auto">
                <a:xfrm>
                  <a:off x="2248"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64" name="Group 112"/>
              <p:cNvGrpSpPr/>
              <p:nvPr/>
            </p:nvGrpSpPr>
            <p:grpSpPr bwMode="auto">
              <a:xfrm>
                <a:off x="2821" y="2016"/>
                <a:ext cx="573" cy="384"/>
                <a:chOff x="2821" y="2016"/>
                <a:chExt cx="573" cy="384"/>
              </a:xfrm>
            </p:grpSpPr>
            <p:sp>
              <p:nvSpPr>
                <p:cNvPr id="168" name="Rectangle 113"/>
                <p:cNvSpPr>
                  <a:spLocks noChangeArrowheads="1"/>
                </p:cNvSpPr>
                <p:nvPr/>
              </p:nvSpPr>
              <p:spPr bwMode="auto">
                <a:xfrm>
                  <a:off x="2864"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50.7</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9" name="Rectangle 114"/>
                <p:cNvSpPr>
                  <a:spLocks noChangeArrowheads="1"/>
                </p:cNvSpPr>
                <p:nvPr/>
              </p:nvSpPr>
              <p:spPr bwMode="auto">
                <a:xfrm>
                  <a:off x="2821"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nvGrpSpPr>
              <p:cNvPr id="165" name="Group 115"/>
              <p:cNvGrpSpPr/>
              <p:nvPr/>
            </p:nvGrpSpPr>
            <p:grpSpPr bwMode="auto">
              <a:xfrm>
                <a:off x="3394" y="2016"/>
                <a:ext cx="573" cy="384"/>
                <a:chOff x="3394" y="2016"/>
                <a:chExt cx="573" cy="384"/>
              </a:xfrm>
            </p:grpSpPr>
            <p:sp>
              <p:nvSpPr>
                <p:cNvPr id="166" name="Rectangle 116"/>
                <p:cNvSpPr>
                  <a:spLocks noChangeArrowheads="1"/>
                </p:cNvSpPr>
                <p:nvPr/>
              </p:nvSpPr>
              <p:spPr bwMode="auto">
                <a:xfrm>
                  <a:off x="3437"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a:t>
                  </a:r>
                </a:p>
                <a:p>
                  <a:pPr algn="ctr" fontAlgn="base">
                    <a:lnSpc>
                      <a:spcPct val="100000"/>
                    </a:lnSpc>
                    <a:spcBef>
                      <a:spcPct val="0"/>
                    </a:spcBef>
                    <a:spcAft>
                      <a:spcPct val="0"/>
                    </a:spcAft>
                    <a:buFontTx/>
                    <a:buNone/>
                  </a:pPr>
                  <a:endPar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7" name="Rectangle 117"/>
                <p:cNvSpPr>
                  <a:spLocks noChangeArrowheads="1"/>
                </p:cNvSpPr>
                <p:nvPr/>
              </p:nvSpPr>
              <p:spPr bwMode="auto">
                <a:xfrm>
                  <a:off x="3394"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grpSp>
        <p:sp>
          <p:nvSpPr>
            <p:cNvPr id="127" name="Rectangle 118"/>
            <p:cNvSpPr>
              <a:spLocks noChangeArrowheads="1"/>
            </p:cNvSpPr>
            <p:nvPr/>
          </p:nvSpPr>
          <p:spPr bwMode="auto">
            <a:xfrm>
              <a:off x="-3" y="-3"/>
              <a:ext cx="3973" cy="2406"/>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2000">
                <a:solidFill>
                  <a:srgbClr val="000000"/>
                </a:solidFill>
                <a:ea typeface="宋体" panose="02010600030101010101" pitchFamily="2" charset="-122"/>
              </a:endParaRPr>
            </a:p>
          </p:txBody>
        </p:sp>
      </p:grpSp>
      <p:sp>
        <p:nvSpPr>
          <p:cNvPr id="242" name="Text Box 119"/>
          <p:cNvSpPr txBox="1">
            <a:spLocks noChangeArrowheads="1"/>
          </p:cNvSpPr>
          <p:nvPr/>
        </p:nvSpPr>
        <p:spPr bwMode="auto">
          <a:xfrm>
            <a:off x="2828694" y="872355"/>
            <a:ext cx="6705600" cy="646331"/>
          </a:xfrm>
          <a:prstGeom prst="rect">
            <a:avLst/>
          </a:prstGeom>
          <a:noFill/>
          <a:ln w="12700">
            <a:noFill/>
            <a:miter lim="800000"/>
            <a:headEnd type="none" w="sm" len="sm"/>
            <a:tailEnd type="none" w="sm" len="sm"/>
          </a:ln>
          <a:effectLst/>
        </p:spPr>
        <p:txBody>
          <a:bodyPr>
            <a:spAutoFit/>
          </a:bodyPr>
          <a:lstStyle/>
          <a:p>
            <a:pPr eaLnBrk="0" fontAlgn="base" hangingPunct="0">
              <a:spcBef>
                <a:spcPct val="50000"/>
              </a:spcBef>
              <a:spcAft>
                <a:spcPct val="0"/>
              </a:spcAft>
              <a:defRPr/>
            </a:pPr>
            <a:r>
              <a:rPr lang="zh-CN" altLang="en-US" sz="3600" b="1" dirty="0">
                <a:solidFill>
                  <a:srgbClr val="009999"/>
                </a:solidFill>
                <a:effectLst>
                  <a:outerShdw blurRad="38100" dist="38100" dir="2700000" algn="tl">
                    <a:srgbClr val="C0C0C0"/>
                  </a:outerShdw>
                </a:effectLst>
                <a:latin typeface="宋体" panose="02010600030101010101" pitchFamily="2" charset="-122"/>
                <a:ea typeface="宋体" panose="02010600030101010101" pitchFamily="2" charset="-122"/>
              </a:rPr>
              <a:t>指定商店、方案后的三维表</a:t>
            </a:r>
            <a:r>
              <a:rPr lang="zh-CN" altLang="en-US" sz="2800" b="1" dirty="0">
                <a:solidFill>
                  <a:srgbClr val="000000"/>
                </a:solidFill>
                <a:latin typeface="Arial" panose="020B0604020202020204" pitchFamily="34" charset="0"/>
                <a:ea typeface="宋体" panose="02010600030101010101" pitchFamily="2" charset="-122"/>
              </a:rPr>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5" name="Rectangle 2"/>
          <p:cNvSpPr txBox="1">
            <a:spLocks noChangeArrowheads="1"/>
          </p:cNvSpPr>
          <p:nvPr/>
        </p:nvSpPr>
        <p:spPr bwMode="auto">
          <a:xfrm>
            <a:off x="307723" y="1121366"/>
            <a:ext cx="9516296" cy="507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273050" indent="-273050" eaLnBrk="1" hangingPunct="1">
              <a:spcBef>
                <a:spcPts val="600"/>
              </a:spcBef>
              <a:spcAft>
                <a:spcPts val="600"/>
              </a:spcAft>
              <a:buFont typeface="Wingdings 2" panose="05020102010507070707" pitchFamily="18" charset="2"/>
              <a:buChar char=""/>
            </a:pPr>
            <a:r>
              <a:rPr lang="zh-CN" altLang="en-US" sz="2900" kern="0" dirty="0">
                <a:latin typeface="华文楷体" panose="02010600040101010101" pitchFamily="2" charset="-122"/>
                <a:ea typeface="华文楷体" panose="02010600040101010101" pitchFamily="2" charset="-122"/>
              </a:rPr>
              <a:t>顾客</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“哎呀</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好</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我要一个家庭号特大披萨</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要多少钱</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a:t>
            </a:r>
            <a:endParaRPr lang="zh-TW" altLang="en-US" sz="2900" kern="0" dirty="0">
              <a:latin typeface="PMingLiU" pitchFamily="18" charset="-120"/>
            </a:endParaRPr>
          </a:p>
          <a:p>
            <a:pPr marL="273050" indent="-273050" eaLnBrk="1" hangingPunct="1">
              <a:spcBef>
                <a:spcPts val="600"/>
              </a:spcBef>
              <a:spcAft>
                <a:spcPts val="600"/>
              </a:spcAft>
              <a:buFont typeface="Wingdings 2" panose="05020102010507070707" pitchFamily="18" charset="2"/>
              <a:buChar char=""/>
            </a:pPr>
            <a:r>
              <a:rPr lang="zh-CN" altLang="en-US" sz="2900" kern="0" dirty="0">
                <a:latin typeface="华文楷体" panose="02010600040101010101" pitchFamily="2" charset="-122"/>
                <a:ea typeface="华文楷体" panose="02010600040101010101" pitchFamily="2" charset="-122"/>
              </a:rPr>
              <a:t>客服</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“嗯，这个足够您一家十人吃，六百九十九元。”</a:t>
            </a:r>
            <a:endParaRPr lang="en-US" altLang="zh-CN" sz="2900" kern="0" dirty="0">
              <a:latin typeface="华文楷体" panose="02010600040101010101" pitchFamily="2" charset="-122"/>
              <a:ea typeface="华文楷体" panose="02010600040101010101" pitchFamily="2" charset="-122"/>
            </a:endParaRPr>
          </a:p>
          <a:p>
            <a:pPr marL="273050" indent="-273050" eaLnBrk="1" hangingPunct="1">
              <a:spcBef>
                <a:spcPts val="600"/>
              </a:spcBef>
              <a:spcAft>
                <a:spcPts val="600"/>
              </a:spcAft>
              <a:buFont typeface="Wingdings 2" panose="05020102010507070707" pitchFamily="18" charset="2"/>
              <a:buChar char=""/>
            </a:pPr>
            <a:r>
              <a:rPr lang="zh-CN" altLang="en-US" sz="2900" kern="0" dirty="0">
                <a:latin typeface="华文楷体" panose="02010600040101010101" pitchFamily="2" charset="-122"/>
                <a:ea typeface="华文楷体" panose="02010600040101010101" pitchFamily="2" charset="-122"/>
              </a:rPr>
              <a:t>顾客</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“可以刷卡吗</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a:t>
            </a:r>
            <a:endParaRPr lang="en-US" altLang="zh-CN" sz="2900" kern="0" dirty="0">
              <a:latin typeface="华文楷体" panose="02010600040101010101" pitchFamily="2" charset="-122"/>
              <a:ea typeface="华文楷体" panose="02010600040101010101" pitchFamily="2" charset="-122"/>
            </a:endParaRPr>
          </a:p>
          <a:p>
            <a:pPr marL="273050" indent="-273050" eaLnBrk="1" hangingPunct="1">
              <a:spcBef>
                <a:spcPts val="600"/>
              </a:spcBef>
              <a:spcAft>
                <a:spcPts val="600"/>
              </a:spcAft>
              <a:buFont typeface="Wingdings 2" panose="05020102010507070707" pitchFamily="18" charset="2"/>
              <a:buChar char=""/>
            </a:pPr>
            <a:r>
              <a:rPr lang="zh-CN" altLang="en-US" sz="2900" kern="0" dirty="0">
                <a:latin typeface="华文楷体" panose="02010600040101010101" pitchFamily="2" charset="-122"/>
                <a:ea typeface="华文楷体" panose="02010600040101010101" pitchFamily="2" charset="-122"/>
              </a:rPr>
              <a:t>客服</a:t>
            </a:r>
            <a:r>
              <a:rPr lang="en-US" altLang="zh-CN" sz="2900" kern="0" dirty="0">
                <a:latin typeface="华文楷体" panose="02010600040101010101" pitchFamily="2" charset="-122"/>
                <a:ea typeface="华文楷体" panose="02010600040101010101" pitchFamily="2" charset="-122"/>
              </a:rPr>
              <a:t>:</a:t>
            </a:r>
            <a:r>
              <a:rPr lang="zh-CN" altLang="en-US" sz="2900" kern="0" dirty="0">
                <a:latin typeface="华文楷体" panose="02010600040101010101" pitchFamily="2" charset="-122"/>
                <a:ea typeface="华文楷体" panose="02010600040101010101" pitchFamily="2" charset="-122"/>
              </a:rPr>
              <a:t>“陈先生，对不起，请您付现，因为您的信用卡已经刷爆了，</a:t>
            </a:r>
            <a:endParaRPr lang="en-US" altLang="zh-CN" sz="2900" kern="0" dirty="0">
              <a:latin typeface="华文楷体" panose="02010600040101010101" pitchFamily="2" charset="-122"/>
              <a:ea typeface="华文楷体" panose="02010600040101010101" pitchFamily="2" charset="-122"/>
            </a:endParaRPr>
          </a:p>
          <a:p>
            <a:pPr marL="273050" indent="-273050" eaLnBrk="1" hangingPunct="1">
              <a:spcBef>
                <a:spcPts val="600"/>
              </a:spcBef>
              <a:spcAft>
                <a:spcPts val="600"/>
              </a:spcAft>
              <a:buFont typeface="Wingdings 2" panose="05020102010507070707" pitchFamily="18" charset="2"/>
              <a:buChar char=""/>
            </a:pPr>
            <a:r>
              <a:rPr lang="zh-CN" altLang="en-US" sz="2900" kern="0" dirty="0">
                <a:latin typeface="华文楷体" panose="02010600040101010101" pitchFamily="2" charset="-122"/>
                <a:ea typeface="华文楷体" panose="02010600040101010101" pitchFamily="2" charset="-122"/>
              </a:rPr>
              <a:t>您现在还欠银行十万四千八百零七元，而且还不包括房贷利息。”</a:t>
            </a:r>
            <a:endParaRPr lang="zh-TW" altLang="en-US" sz="2900" kern="0" dirty="0">
              <a:latin typeface="PMingLiU" pitchFamily="18" charset="-120"/>
            </a:endParaRPr>
          </a:p>
          <a:p>
            <a:pPr marL="273050" indent="-273050" eaLnBrk="1" hangingPunct="1">
              <a:spcBef>
                <a:spcPts val="600"/>
              </a:spcBef>
              <a:spcAft>
                <a:spcPts val="600"/>
              </a:spcAft>
              <a:buFont typeface="Wingdings" panose="05000000000000000000" pitchFamily="2" charset="2"/>
              <a:buNone/>
            </a:pPr>
            <a:r>
              <a:rPr lang="en-US" altLang="zh-TW" sz="2900" b="1" u="sng" kern="0" dirty="0">
                <a:solidFill>
                  <a:srgbClr val="FF0000"/>
                </a:solidFill>
                <a:latin typeface="华文楷体" panose="02010600040101010101" pitchFamily="2" charset="-122"/>
                <a:ea typeface="华文楷体" panose="02010600040101010101" pitchFamily="2" charset="-122"/>
              </a:rPr>
              <a:t>(4.</a:t>
            </a:r>
            <a:r>
              <a:rPr lang="zh-TW" altLang="en-US" sz="2900" b="1" u="sng" kern="0" dirty="0">
                <a:solidFill>
                  <a:srgbClr val="FF0000"/>
                </a:solidFill>
                <a:latin typeface="华文楷体" panose="02010600040101010101" pitchFamily="2" charset="-122"/>
                <a:ea typeface="华文楷体" panose="02010600040101010101" pitchFamily="2" charset="-122"/>
              </a:rPr>
              <a:t>金融数据库</a:t>
            </a:r>
            <a:r>
              <a:rPr lang="en-US" altLang="zh-TW" sz="2900" b="1" u="sng" kern="0" dirty="0">
                <a:solidFill>
                  <a:srgbClr val="FF0000"/>
                </a:solidFill>
                <a:latin typeface="华文楷体" panose="02010600040101010101" pitchFamily="2" charset="-122"/>
                <a:ea typeface="华文楷体" panose="02010600040101010101" pitchFamily="2" charset="-122"/>
              </a:rPr>
              <a:t>-</a:t>
            </a:r>
            <a:r>
              <a:rPr lang="zh-TW" altLang="en-US" sz="2900" b="1" u="sng" kern="0" dirty="0">
                <a:solidFill>
                  <a:srgbClr val="FF0000"/>
                </a:solidFill>
                <a:latin typeface="华文楷体" panose="02010600040101010101" pitchFamily="2" charset="-122"/>
                <a:ea typeface="华文楷体" panose="02010600040101010101" pitchFamily="2" charset="-122"/>
              </a:rPr>
              <a:t>信用卡</a:t>
            </a:r>
            <a:r>
              <a:rPr lang="en-US" altLang="zh-TW" sz="2900" b="1" u="sng" kern="0" dirty="0">
                <a:solidFill>
                  <a:srgbClr val="FF0000"/>
                </a:solidFill>
                <a:latin typeface="华文楷体" panose="02010600040101010101" pitchFamily="2" charset="-122"/>
                <a:ea typeface="华文楷体" panose="02010600040101010101" pitchFamily="2" charset="-122"/>
              </a:rPr>
              <a:t>)</a:t>
            </a:r>
            <a:endParaRPr lang="zh-TW" altLang="en-US" kern="0" dirty="0">
              <a:latin typeface="华文楷体" panose="02010600040101010101" pitchFamily="2" charset="-122"/>
              <a:ea typeface="华文楷体" panose="02010600040101010101" pitchFamily="2" charset="-122"/>
            </a:endParaRPr>
          </a:p>
        </p:txBody>
      </p:sp>
      <p:pic>
        <p:nvPicPr>
          <p:cNvPr id="6" name="Picture 4" descr="C:\Documents and Settings\Administrator\Local Settings\Temporary Internet Files\Content.IE5\EPULO7EJ\MCj0411436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6927" y="2059207"/>
            <a:ext cx="18732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乘号 6"/>
          <p:cNvSpPr/>
          <p:nvPr/>
        </p:nvSpPr>
        <p:spPr>
          <a:xfrm>
            <a:off x="9824052" y="2130644"/>
            <a:ext cx="2071687" cy="1857375"/>
          </a:xfrm>
          <a:prstGeom prst="mathMultiply">
            <a:avLst>
              <a:gd name="adj1" fmla="val 10788"/>
            </a:avLst>
          </a:prstGeom>
          <a:solidFill>
            <a:srgbClr val="FF0000"/>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additive="base">
                                        <p:cTn id="42"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 calcmode="lin" valueType="num">
                                      <p:cBhvr additive="base">
                                        <p:cTn id="48"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grpSp>
        <p:nvGrpSpPr>
          <p:cNvPr id="357" name="Group 2"/>
          <p:cNvGrpSpPr/>
          <p:nvPr/>
        </p:nvGrpSpPr>
        <p:grpSpPr bwMode="auto">
          <a:xfrm>
            <a:off x="228599" y="2438400"/>
            <a:ext cx="11542667" cy="3819525"/>
            <a:chOff x="-3" y="-3"/>
            <a:chExt cx="3829" cy="2406"/>
          </a:xfrm>
        </p:grpSpPr>
        <p:grpSp>
          <p:nvGrpSpPr>
            <p:cNvPr id="358" name="Group 3"/>
            <p:cNvGrpSpPr/>
            <p:nvPr/>
          </p:nvGrpSpPr>
          <p:grpSpPr bwMode="auto">
            <a:xfrm>
              <a:off x="0" y="0"/>
              <a:ext cx="3823" cy="2400"/>
              <a:chOff x="0" y="0"/>
              <a:chExt cx="3823" cy="2400"/>
            </a:xfrm>
          </p:grpSpPr>
          <p:grpSp>
            <p:nvGrpSpPr>
              <p:cNvPr id="360" name="Group 4"/>
              <p:cNvGrpSpPr/>
              <p:nvPr/>
            </p:nvGrpSpPr>
            <p:grpSpPr bwMode="auto">
              <a:xfrm>
                <a:off x="0" y="0"/>
                <a:ext cx="446" cy="864"/>
                <a:chOff x="0" y="0"/>
                <a:chExt cx="446" cy="864"/>
              </a:xfrm>
            </p:grpSpPr>
            <p:sp>
              <p:nvSpPr>
                <p:cNvPr id="472" name="Rectangle 5"/>
                <p:cNvSpPr>
                  <a:spLocks noChangeArrowheads="1"/>
                </p:cNvSpPr>
                <p:nvPr/>
              </p:nvSpPr>
              <p:spPr bwMode="auto">
                <a:xfrm>
                  <a:off x="43" y="0"/>
                  <a:ext cx="36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3" name="Rectangle 6"/>
                <p:cNvSpPr>
                  <a:spLocks noChangeArrowheads="1"/>
                </p:cNvSpPr>
                <p:nvPr/>
              </p:nvSpPr>
              <p:spPr bwMode="auto">
                <a:xfrm>
                  <a:off x="0" y="0"/>
                  <a:ext cx="446" cy="86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1" name="Group 7"/>
              <p:cNvGrpSpPr/>
              <p:nvPr/>
            </p:nvGrpSpPr>
            <p:grpSpPr bwMode="auto">
              <a:xfrm>
                <a:off x="446" y="0"/>
                <a:ext cx="1085" cy="384"/>
                <a:chOff x="446" y="0"/>
                <a:chExt cx="1085" cy="384"/>
              </a:xfrm>
            </p:grpSpPr>
            <p:sp>
              <p:nvSpPr>
                <p:cNvPr id="470" name="Rectangle 8"/>
                <p:cNvSpPr>
                  <a:spLocks noChangeArrowheads="1"/>
                </p:cNvSpPr>
                <p:nvPr/>
              </p:nvSpPr>
              <p:spPr bwMode="auto">
                <a:xfrm>
                  <a:off x="489" y="0"/>
                  <a:ext cx="99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2004</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1" name="Rectangle 9"/>
                <p:cNvSpPr>
                  <a:spLocks noChangeArrowheads="1"/>
                </p:cNvSpPr>
                <p:nvPr/>
              </p:nvSpPr>
              <p:spPr bwMode="auto">
                <a:xfrm>
                  <a:off x="446" y="0"/>
                  <a:ext cx="1085"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2" name="Group 10"/>
              <p:cNvGrpSpPr/>
              <p:nvPr/>
            </p:nvGrpSpPr>
            <p:grpSpPr bwMode="auto">
              <a:xfrm>
                <a:off x="1531" y="0"/>
                <a:ext cx="1146" cy="384"/>
                <a:chOff x="1531" y="0"/>
                <a:chExt cx="1146" cy="384"/>
              </a:xfrm>
            </p:grpSpPr>
            <p:sp>
              <p:nvSpPr>
                <p:cNvPr id="468" name="Rectangle 11"/>
                <p:cNvSpPr>
                  <a:spLocks noChangeArrowheads="1"/>
                </p:cNvSpPr>
                <p:nvPr/>
              </p:nvSpPr>
              <p:spPr bwMode="auto">
                <a:xfrm>
                  <a:off x="1574" y="0"/>
                  <a:ext cx="10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2005</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9" name="Rectangle 12"/>
                <p:cNvSpPr>
                  <a:spLocks noChangeArrowheads="1"/>
                </p:cNvSpPr>
                <p:nvPr/>
              </p:nvSpPr>
              <p:spPr bwMode="auto">
                <a:xfrm>
                  <a:off x="1531" y="0"/>
                  <a:ext cx="11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3" name="Group 13"/>
              <p:cNvGrpSpPr/>
              <p:nvPr/>
            </p:nvGrpSpPr>
            <p:grpSpPr bwMode="auto">
              <a:xfrm>
                <a:off x="2677" y="0"/>
                <a:ext cx="1146" cy="384"/>
                <a:chOff x="2677" y="0"/>
                <a:chExt cx="1146" cy="384"/>
              </a:xfrm>
            </p:grpSpPr>
            <p:sp>
              <p:nvSpPr>
                <p:cNvPr id="466" name="Rectangle 14"/>
                <p:cNvSpPr>
                  <a:spLocks noChangeArrowheads="1"/>
                </p:cNvSpPr>
                <p:nvPr/>
              </p:nvSpPr>
              <p:spPr bwMode="auto">
                <a:xfrm>
                  <a:off x="2720" y="0"/>
                  <a:ext cx="10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增长率</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7" name="Rectangle 15"/>
                <p:cNvSpPr>
                  <a:spLocks noChangeArrowheads="1"/>
                </p:cNvSpPr>
                <p:nvPr/>
              </p:nvSpPr>
              <p:spPr bwMode="auto">
                <a:xfrm>
                  <a:off x="2677" y="0"/>
                  <a:ext cx="11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4" name="Group 16"/>
              <p:cNvGrpSpPr/>
              <p:nvPr/>
            </p:nvGrpSpPr>
            <p:grpSpPr bwMode="auto">
              <a:xfrm>
                <a:off x="446" y="384"/>
                <a:ext cx="512" cy="480"/>
                <a:chOff x="446" y="384"/>
                <a:chExt cx="512" cy="480"/>
              </a:xfrm>
            </p:grpSpPr>
            <p:sp>
              <p:nvSpPr>
                <p:cNvPr id="464" name="Rectangle 17"/>
                <p:cNvSpPr>
                  <a:spLocks noChangeArrowheads="1"/>
                </p:cNvSpPr>
                <p:nvPr/>
              </p:nvSpPr>
              <p:spPr bwMode="auto">
                <a:xfrm>
                  <a:off x="489" y="384"/>
                  <a:ext cx="42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销售</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5" name="Rectangle 18"/>
                <p:cNvSpPr>
                  <a:spLocks noChangeArrowheads="1"/>
                </p:cNvSpPr>
                <p:nvPr/>
              </p:nvSpPr>
              <p:spPr bwMode="auto">
                <a:xfrm>
                  <a:off x="446" y="384"/>
                  <a:ext cx="512"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5" name="Group 19"/>
              <p:cNvGrpSpPr/>
              <p:nvPr/>
            </p:nvGrpSpPr>
            <p:grpSpPr bwMode="auto">
              <a:xfrm>
                <a:off x="958" y="384"/>
                <a:ext cx="573" cy="480"/>
                <a:chOff x="958" y="384"/>
                <a:chExt cx="573" cy="480"/>
              </a:xfrm>
            </p:grpSpPr>
            <p:sp>
              <p:nvSpPr>
                <p:cNvPr id="462" name="Rectangle 20"/>
                <p:cNvSpPr>
                  <a:spLocks noChangeArrowheads="1"/>
                </p:cNvSpPr>
                <p:nvPr/>
              </p:nvSpPr>
              <p:spPr bwMode="auto">
                <a:xfrm>
                  <a:off x="1001"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利润增长</a:t>
                  </a: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3" name="Rectangle 21"/>
                <p:cNvSpPr>
                  <a:spLocks noChangeArrowheads="1"/>
                </p:cNvSpPr>
                <p:nvPr/>
              </p:nvSpPr>
              <p:spPr bwMode="auto">
                <a:xfrm>
                  <a:off x="958"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6" name="Group 22"/>
              <p:cNvGrpSpPr/>
              <p:nvPr/>
            </p:nvGrpSpPr>
            <p:grpSpPr bwMode="auto">
              <a:xfrm>
                <a:off x="1531" y="384"/>
                <a:ext cx="573" cy="480"/>
                <a:chOff x="1531" y="384"/>
                <a:chExt cx="573" cy="480"/>
              </a:xfrm>
            </p:grpSpPr>
            <p:sp>
              <p:nvSpPr>
                <p:cNvPr id="460" name="Rectangle 23"/>
                <p:cNvSpPr>
                  <a:spLocks noChangeArrowheads="1"/>
                </p:cNvSpPr>
                <p:nvPr/>
              </p:nvSpPr>
              <p:spPr bwMode="auto">
                <a:xfrm>
                  <a:off x="1574"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销售</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 name="Rectangle 24"/>
                <p:cNvSpPr>
                  <a:spLocks noChangeArrowheads="1"/>
                </p:cNvSpPr>
                <p:nvPr/>
              </p:nvSpPr>
              <p:spPr bwMode="auto">
                <a:xfrm>
                  <a:off x="1531"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7" name="Group 25"/>
              <p:cNvGrpSpPr/>
              <p:nvPr/>
            </p:nvGrpSpPr>
            <p:grpSpPr bwMode="auto">
              <a:xfrm>
                <a:off x="2104" y="384"/>
                <a:ext cx="573" cy="480"/>
                <a:chOff x="2104" y="384"/>
                <a:chExt cx="573" cy="480"/>
              </a:xfrm>
            </p:grpSpPr>
            <p:sp>
              <p:nvSpPr>
                <p:cNvPr id="458" name="Rectangle 26"/>
                <p:cNvSpPr>
                  <a:spLocks noChangeArrowheads="1"/>
                </p:cNvSpPr>
                <p:nvPr/>
              </p:nvSpPr>
              <p:spPr bwMode="auto">
                <a:xfrm>
                  <a:off x="2147"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利润增长</a:t>
                  </a: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9" name="Rectangle 27"/>
                <p:cNvSpPr>
                  <a:spLocks noChangeArrowheads="1"/>
                </p:cNvSpPr>
                <p:nvPr/>
              </p:nvSpPr>
              <p:spPr bwMode="auto">
                <a:xfrm>
                  <a:off x="2104"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8" name="Group 28"/>
              <p:cNvGrpSpPr/>
              <p:nvPr/>
            </p:nvGrpSpPr>
            <p:grpSpPr bwMode="auto">
              <a:xfrm>
                <a:off x="2677" y="384"/>
                <a:ext cx="573" cy="480"/>
                <a:chOff x="2677" y="384"/>
                <a:chExt cx="573" cy="480"/>
              </a:xfrm>
            </p:grpSpPr>
            <p:sp>
              <p:nvSpPr>
                <p:cNvPr id="456" name="Rectangle 29"/>
                <p:cNvSpPr>
                  <a:spLocks noChangeArrowheads="1"/>
                </p:cNvSpPr>
                <p:nvPr/>
              </p:nvSpPr>
              <p:spPr bwMode="auto">
                <a:xfrm>
                  <a:off x="2720"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销售</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7" name="Rectangle 30"/>
                <p:cNvSpPr>
                  <a:spLocks noChangeArrowheads="1"/>
                </p:cNvSpPr>
                <p:nvPr/>
              </p:nvSpPr>
              <p:spPr bwMode="auto">
                <a:xfrm>
                  <a:off x="2677"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69" name="Group 31"/>
              <p:cNvGrpSpPr/>
              <p:nvPr/>
            </p:nvGrpSpPr>
            <p:grpSpPr bwMode="auto">
              <a:xfrm>
                <a:off x="3250" y="384"/>
                <a:ext cx="573" cy="480"/>
                <a:chOff x="3250" y="384"/>
                <a:chExt cx="573" cy="480"/>
              </a:xfrm>
            </p:grpSpPr>
            <p:sp>
              <p:nvSpPr>
                <p:cNvPr id="454" name="Rectangle 32"/>
                <p:cNvSpPr>
                  <a:spLocks noChangeArrowheads="1"/>
                </p:cNvSpPr>
                <p:nvPr/>
              </p:nvSpPr>
              <p:spPr bwMode="auto">
                <a:xfrm>
                  <a:off x="3293" y="384"/>
                  <a:ext cx="48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利润增长</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5" name="Rectangle 33"/>
                <p:cNvSpPr>
                  <a:spLocks noChangeArrowheads="1"/>
                </p:cNvSpPr>
                <p:nvPr/>
              </p:nvSpPr>
              <p:spPr bwMode="auto">
                <a:xfrm>
                  <a:off x="3250" y="384"/>
                  <a:ext cx="573" cy="480"/>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0" name="Group 34"/>
              <p:cNvGrpSpPr/>
              <p:nvPr/>
            </p:nvGrpSpPr>
            <p:grpSpPr bwMode="auto">
              <a:xfrm>
                <a:off x="0" y="864"/>
                <a:ext cx="446" cy="384"/>
                <a:chOff x="0" y="864"/>
                <a:chExt cx="446" cy="384"/>
              </a:xfrm>
            </p:grpSpPr>
            <p:sp>
              <p:nvSpPr>
                <p:cNvPr id="452" name="Rectangle 35"/>
                <p:cNvSpPr>
                  <a:spLocks noChangeArrowheads="1"/>
                </p:cNvSpPr>
                <p:nvPr/>
              </p:nvSpPr>
              <p:spPr bwMode="auto">
                <a:xfrm>
                  <a:off x="43" y="864"/>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汽车</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3" name="Rectangle 36"/>
                <p:cNvSpPr>
                  <a:spLocks noChangeArrowheads="1"/>
                </p:cNvSpPr>
                <p:nvPr/>
              </p:nvSpPr>
              <p:spPr bwMode="auto">
                <a:xfrm>
                  <a:off x="0" y="864"/>
                  <a:ext cx="4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1" name="Group 37"/>
              <p:cNvGrpSpPr/>
              <p:nvPr/>
            </p:nvGrpSpPr>
            <p:grpSpPr bwMode="auto">
              <a:xfrm>
                <a:off x="446" y="864"/>
                <a:ext cx="512" cy="384"/>
                <a:chOff x="446" y="864"/>
                <a:chExt cx="512" cy="384"/>
              </a:xfrm>
            </p:grpSpPr>
            <p:sp>
              <p:nvSpPr>
                <p:cNvPr id="450" name="Rectangle 38"/>
                <p:cNvSpPr>
                  <a:spLocks noChangeArrowheads="1"/>
                </p:cNvSpPr>
                <p:nvPr/>
              </p:nvSpPr>
              <p:spPr bwMode="auto">
                <a:xfrm>
                  <a:off x="489" y="864"/>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375,098</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1" name="Rectangle 39"/>
                <p:cNvSpPr>
                  <a:spLocks noChangeArrowheads="1"/>
                </p:cNvSpPr>
                <p:nvPr/>
              </p:nvSpPr>
              <p:spPr bwMode="auto">
                <a:xfrm>
                  <a:off x="446" y="864"/>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2" name="Group 40"/>
              <p:cNvGrpSpPr/>
              <p:nvPr/>
            </p:nvGrpSpPr>
            <p:grpSpPr bwMode="auto">
              <a:xfrm>
                <a:off x="958" y="864"/>
                <a:ext cx="573" cy="384"/>
                <a:chOff x="958" y="864"/>
                <a:chExt cx="573" cy="384"/>
              </a:xfrm>
            </p:grpSpPr>
            <p:sp>
              <p:nvSpPr>
                <p:cNvPr id="448" name="Rectangle 41"/>
                <p:cNvSpPr>
                  <a:spLocks noChangeArrowheads="1"/>
                </p:cNvSpPr>
                <p:nvPr/>
              </p:nvSpPr>
              <p:spPr bwMode="auto">
                <a:xfrm>
                  <a:off x="1001"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22.4</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9" name="Rectangle 42"/>
                <p:cNvSpPr>
                  <a:spLocks noChangeArrowheads="1"/>
                </p:cNvSpPr>
                <p:nvPr/>
              </p:nvSpPr>
              <p:spPr bwMode="auto">
                <a:xfrm>
                  <a:off x="958"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3" name="Group 43"/>
              <p:cNvGrpSpPr/>
              <p:nvPr/>
            </p:nvGrpSpPr>
            <p:grpSpPr bwMode="auto">
              <a:xfrm>
                <a:off x="1531" y="864"/>
                <a:ext cx="573" cy="384"/>
                <a:chOff x="1531" y="864"/>
                <a:chExt cx="573" cy="384"/>
              </a:xfrm>
            </p:grpSpPr>
            <p:sp>
              <p:nvSpPr>
                <p:cNvPr id="446" name="Rectangle 44"/>
                <p:cNvSpPr>
                  <a:spLocks noChangeArrowheads="1"/>
                </p:cNvSpPr>
                <p:nvPr/>
              </p:nvSpPr>
              <p:spPr bwMode="auto">
                <a:xfrm>
                  <a:off x="1574"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325,402</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7" name="Rectangle 45"/>
                <p:cNvSpPr>
                  <a:spLocks noChangeArrowheads="1"/>
                </p:cNvSpPr>
                <p:nvPr/>
              </p:nvSpPr>
              <p:spPr bwMode="auto">
                <a:xfrm>
                  <a:off x="1531"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4" name="Group 46"/>
              <p:cNvGrpSpPr/>
              <p:nvPr/>
            </p:nvGrpSpPr>
            <p:grpSpPr bwMode="auto">
              <a:xfrm>
                <a:off x="2104" y="864"/>
                <a:ext cx="573" cy="384"/>
                <a:chOff x="2104" y="864"/>
                <a:chExt cx="573" cy="384"/>
              </a:xfrm>
            </p:grpSpPr>
            <p:sp>
              <p:nvSpPr>
                <p:cNvPr id="444" name="Rectangle 47"/>
                <p:cNvSpPr>
                  <a:spLocks noChangeArrowheads="1"/>
                </p:cNvSpPr>
                <p:nvPr/>
              </p:nvSpPr>
              <p:spPr bwMode="auto">
                <a:xfrm>
                  <a:off x="2147"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27.2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5" name="Rectangle 48"/>
                <p:cNvSpPr>
                  <a:spLocks noChangeArrowheads="1"/>
                </p:cNvSpPr>
                <p:nvPr/>
              </p:nvSpPr>
              <p:spPr bwMode="auto">
                <a:xfrm>
                  <a:off x="2104"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5" name="Group 49"/>
              <p:cNvGrpSpPr/>
              <p:nvPr/>
            </p:nvGrpSpPr>
            <p:grpSpPr bwMode="auto">
              <a:xfrm>
                <a:off x="2677" y="864"/>
                <a:ext cx="573" cy="384"/>
                <a:chOff x="2677" y="864"/>
                <a:chExt cx="573" cy="384"/>
              </a:xfrm>
            </p:grpSpPr>
            <p:sp>
              <p:nvSpPr>
                <p:cNvPr id="442" name="Rectangle 50"/>
                <p:cNvSpPr>
                  <a:spLocks noChangeArrowheads="1"/>
                </p:cNvSpPr>
                <p:nvPr/>
              </p:nvSpPr>
              <p:spPr bwMode="auto">
                <a:xfrm>
                  <a:off x="2720"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(13.2)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3" name="Rectangle 51"/>
                <p:cNvSpPr>
                  <a:spLocks noChangeArrowheads="1"/>
                </p:cNvSpPr>
                <p:nvPr/>
              </p:nvSpPr>
              <p:spPr bwMode="auto">
                <a:xfrm>
                  <a:off x="2677"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6" name="Group 52"/>
              <p:cNvGrpSpPr/>
              <p:nvPr/>
            </p:nvGrpSpPr>
            <p:grpSpPr bwMode="auto">
              <a:xfrm>
                <a:off x="3250" y="864"/>
                <a:ext cx="573" cy="384"/>
                <a:chOff x="3250" y="864"/>
                <a:chExt cx="573" cy="384"/>
              </a:xfrm>
            </p:grpSpPr>
            <p:sp>
              <p:nvSpPr>
                <p:cNvPr id="440" name="Rectangle 53"/>
                <p:cNvSpPr>
                  <a:spLocks noChangeArrowheads="1"/>
                </p:cNvSpPr>
                <p:nvPr/>
              </p:nvSpPr>
              <p:spPr bwMode="auto">
                <a:xfrm>
                  <a:off x="3293" y="864"/>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21.4</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1" name="Rectangle 54"/>
                <p:cNvSpPr>
                  <a:spLocks noChangeArrowheads="1"/>
                </p:cNvSpPr>
                <p:nvPr/>
              </p:nvSpPr>
              <p:spPr bwMode="auto">
                <a:xfrm>
                  <a:off x="3250" y="864"/>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7" name="Group 55"/>
              <p:cNvGrpSpPr/>
              <p:nvPr/>
            </p:nvGrpSpPr>
            <p:grpSpPr bwMode="auto">
              <a:xfrm>
                <a:off x="0" y="1248"/>
                <a:ext cx="446" cy="384"/>
                <a:chOff x="0" y="1248"/>
                <a:chExt cx="446" cy="384"/>
              </a:xfrm>
            </p:grpSpPr>
            <p:sp>
              <p:nvSpPr>
                <p:cNvPr id="438" name="Rectangle 56"/>
                <p:cNvSpPr>
                  <a:spLocks noChangeArrowheads="1"/>
                </p:cNvSpPr>
                <p:nvPr/>
              </p:nvSpPr>
              <p:spPr bwMode="auto">
                <a:xfrm>
                  <a:off x="43" y="1248"/>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维修</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9" name="Rectangle 57"/>
                <p:cNvSpPr>
                  <a:spLocks noChangeArrowheads="1"/>
                </p:cNvSpPr>
                <p:nvPr/>
              </p:nvSpPr>
              <p:spPr bwMode="auto">
                <a:xfrm>
                  <a:off x="0" y="1248"/>
                  <a:ext cx="4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8" name="Group 58"/>
              <p:cNvGrpSpPr/>
              <p:nvPr/>
            </p:nvGrpSpPr>
            <p:grpSpPr bwMode="auto">
              <a:xfrm>
                <a:off x="446" y="1248"/>
                <a:ext cx="512" cy="384"/>
                <a:chOff x="446" y="1248"/>
                <a:chExt cx="512" cy="384"/>
              </a:xfrm>
            </p:grpSpPr>
            <p:sp>
              <p:nvSpPr>
                <p:cNvPr id="436" name="Rectangle 59"/>
                <p:cNvSpPr>
                  <a:spLocks noChangeArrowheads="1"/>
                </p:cNvSpPr>
                <p:nvPr/>
              </p:nvSpPr>
              <p:spPr bwMode="auto">
                <a:xfrm>
                  <a:off x="489" y="1248"/>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195,051</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7" name="Rectangle 60"/>
                <p:cNvSpPr>
                  <a:spLocks noChangeArrowheads="1"/>
                </p:cNvSpPr>
                <p:nvPr/>
              </p:nvSpPr>
              <p:spPr bwMode="auto">
                <a:xfrm>
                  <a:off x="446" y="1248"/>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79" name="Group 61"/>
              <p:cNvGrpSpPr/>
              <p:nvPr/>
            </p:nvGrpSpPr>
            <p:grpSpPr bwMode="auto">
              <a:xfrm>
                <a:off x="958" y="1248"/>
                <a:ext cx="573" cy="384"/>
                <a:chOff x="958" y="1248"/>
                <a:chExt cx="573" cy="384"/>
              </a:xfrm>
            </p:grpSpPr>
            <p:sp>
              <p:nvSpPr>
                <p:cNvPr id="434" name="Rectangle 62"/>
                <p:cNvSpPr>
                  <a:spLocks noChangeArrowheads="1"/>
                </p:cNvSpPr>
                <p:nvPr/>
              </p:nvSpPr>
              <p:spPr bwMode="auto">
                <a:xfrm>
                  <a:off x="1001"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14.2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5" name="Rectangle 63"/>
                <p:cNvSpPr>
                  <a:spLocks noChangeArrowheads="1"/>
                </p:cNvSpPr>
                <p:nvPr/>
              </p:nvSpPr>
              <p:spPr bwMode="auto">
                <a:xfrm>
                  <a:off x="958"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0" name="Group 64"/>
              <p:cNvGrpSpPr/>
              <p:nvPr/>
            </p:nvGrpSpPr>
            <p:grpSpPr bwMode="auto">
              <a:xfrm>
                <a:off x="1531" y="1248"/>
                <a:ext cx="573" cy="384"/>
                <a:chOff x="1531" y="1248"/>
                <a:chExt cx="573" cy="384"/>
              </a:xfrm>
            </p:grpSpPr>
            <p:sp>
              <p:nvSpPr>
                <p:cNvPr id="432" name="Rectangle 65"/>
                <p:cNvSpPr>
                  <a:spLocks noChangeArrowheads="1"/>
                </p:cNvSpPr>
                <p:nvPr/>
              </p:nvSpPr>
              <p:spPr bwMode="auto">
                <a:xfrm>
                  <a:off x="1574"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180,786</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3" name="Rectangle 66"/>
                <p:cNvSpPr>
                  <a:spLocks noChangeArrowheads="1"/>
                </p:cNvSpPr>
                <p:nvPr/>
              </p:nvSpPr>
              <p:spPr bwMode="auto">
                <a:xfrm>
                  <a:off x="1531"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1" name="Group 67"/>
              <p:cNvGrpSpPr/>
              <p:nvPr/>
            </p:nvGrpSpPr>
            <p:grpSpPr bwMode="auto">
              <a:xfrm>
                <a:off x="2104" y="1248"/>
                <a:ext cx="573" cy="384"/>
                <a:chOff x="2104" y="1248"/>
                <a:chExt cx="573" cy="384"/>
              </a:xfrm>
            </p:grpSpPr>
            <p:sp>
              <p:nvSpPr>
                <p:cNvPr id="430" name="Rectangle 68"/>
                <p:cNvSpPr>
                  <a:spLocks noChangeArrowheads="1"/>
                </p:cNvSpPr>
                <p:nvPr/>
              </p:nvSpPr>
              <p:spPr bwMode="auto">
                <a:xfrm>
                  <a:off x="2147"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15.0</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1" name="Rectangle 69"/>
                <p:cNvSpPr>
                  <a:spLocks noChangeArrowheads="1"/>
                </p:cNvSpPr>
                <p:nvPr/>
              </p:nvSpPr>
              <p:spPr bwMode="auto">
                <a:xfrm>
                  <a:off x="2104"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2" name="Group 70"/>
              <p:cNvGrpSpPr/>
              <p:nvPr/>
            </p:nvGrpSpPr>
            <p:grpSpPr bwMode="auto">
              <a:xfrm>
                <a:off x="2677" y="1248"/>
                <a:ext cx="573" cy="384"/>
                <a:chOff x="2677" y="1248"/>
                <a:chExt cx="573" cy="384"/>
              </a:xfrm>
            </p:grpSpPr>
            <p:sp>
              <p:nvSpPr>
                <p:cNvPr id="428" name="Rectangle 71"/>
                <p:cNvSpPr>
                  <a:spLocks noChangeArrowheads="1"/>
                </p:cNvSpPr>
                <p:nvPr/>
              </p:nvSpPr>
              <p:spPr bwMode="auto">
                <a:xfrm>
                  <a:off x="2720"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(7.3)</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9" name="Rectangle 72"/>
                <p:cNvSpPr>
                  <a:spLocks noChangeArrowheads="1"/>
                </p:cNvSpPr>
                <p:nvPr/>
              </p:nvSpPr>
              <p:spPr bwMode="auto">
                <a:xfrm>
                  <a:off x="2677"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3" name="Group 73"/>
              <p:cNvGrpSpPr/>
              <p:nvPr/>
            </p:nvGrpSpPr>
            <p:grpSpPr bwMode="auto">
              <a:xfrm>
                <a:off x="3250" y="1248"/>
                <a:ext cx="573" cy="384"/>
                <a:chOff x="3250" y="1248"/>
                <a:chExt cx="573" cy="384"/>
              </a:xfrm>
            </p:grpSpPr>
            <p:sp>
              <p:nvSpPr>
                <p:cNvPr id="426" name="Rectangle 74"/>
                <p:cNvSpPr>
                  <a:spLocks noChangeArrowheads="1"/>
                </p:cNvSpPr>
                <p:nvPr/>
              </p:nvSpPr>
              <p:spPr bwMode="auto">
                <a:xfrm>
                  <a:off x="3293" y="1248"/>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5.6</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7" name="Rectangle 75"/>
                <p:cNvSpPr>
                  <a:spLocks noChangeArrowheads="1"/>
                </p:cNvSpPr>
                <p:nvPr/>
              </p:nvSpPr>
              <p:spPr bwMode="auto">
                <a:xfrm>
                  <a:off x="3250" y="1248"/>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4" name="Group 76"/>
              <p:cNvGrpSpPr/>
              <p:nvPr/>
            </p:nvGrpSpPr>
            <p:grpSpPr bwMode="auto">
              <a:xfrm>
                <a:off x="0" y="1632"/>
                <a:ext cx="446" cy="384"/>
                <a:chOff x="0" y="1632"/>
                <a:chExt cx="446" cy="384"/>
              </a:xfrm>
            </p:grpSpPr>
            <p:sp>
              <p:nvSpPr>
                <p:cNvPr id="424" name="Rectangle 77"/>
                <p:cNvSpPr>
                  <a:spLocks noChangeArrowheads="1"/>
                </p:cNvSpPr>
                <p:nvPr/>
              </p:nvSpPr>
              <p:spPr bwMode="auto">
                <a:xfrm>
                  <a:off x="43" y="1632"/>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附件</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5" name="Rectangle 78"/>
                <p:cNvSpPr>
                  <a:spLocks noChangeArrowheads="1"/>
                </p:cNvSpPr>
                <p:nvPr/>
              </p:nvSpPr>
              <p:spPr bwMode="auto">
                <a:xfrm>
                  <a:off x="0" y="1632"/>
                  <a:ext cx="4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5" name="Group 79"/>
              <p:cNvGrpSpPr/>
              <p:nvPr/>
            </p:nvGrpSpPr>
            <p:grpSpPr bwMode="auto">
              <a:xfrm>
                <a:off x="446" y="1632"/>
                <a:ext cx="512" cy="384"/>
                <a:chOff x="446" y="1632"/>
                <a:chExt cx="512" cy="384"/>
              </a:xfrm>
            </p:grpSpPr>
            <p:sp>
              <p:nvSpPr>
                <p:cNvPr id="422" name="Rectangle 80"/>
                <p:cNvSpPr>
                  <a:spLocks noChangeArrowheads="1"/>
                </p:cNvSpPr>
                <p:nvPr/>
              </p:nvSpPr>
              <p:spPr bwMode="auto">
                <a:xfrm>
                  <a:off x="489" y="1632"/>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116,280</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3" name="Rectangle 81"/>
                <p:cNvSpPr>
                  <a:spLocks noChangeArrowheads="1"/>
                </p:cNvSpPr>
                <p:nvPr/>
              </p:nvSpPr>
              <p:spPr bwMode="auto">
                <a:xfrm>
                  <a:off x="446" y="1632"/>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6" name="Group 82"/>
              <p:cNvGrpSpPr/>
              <p:nvPr/>
            </p:nvGrpSpPr>
            <p:grpSpPr bwMode="auto">
              <a:xfrm>
                <a:off x="958" y="1632"/>
                <a:ext cx="573" cy="384"/>
                <a:chOff x="958" y="1632"/>
                <a:chExt cx="573" cy="384"/>
              </a:xfrm>
            </p:grpSpPr>
            <p:sp>
              <p:nvSpPr>
                <p:cNvPr id="420" name="Rectangle 83"/>
                <p:cNvSpPr>
                  <a:spLocks noChangeArrowheads="1"/>
                </p:cNvSpPr>
                <p:nvPr/>
              </p:nvSpPr>
              <p:spPr bwMode="auto">
                <a:xfrm>
                  <a:off x="1001"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43.9</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1" name="Rectangle 84"/>
                <p:cNvSpPr>
                  <a:spLocks noChangeArrowheads="1"/>
                </p:cNvSpPr>
                <p:nvPr/>
              </p:nvSpPr>
              <p:spPr bwMode="auto">
                <a:xfrm>
                  <a:off x="958"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7" name="Group 85"/>
              <p:cNvGrpSpPr/>
              <p:nvPr/>
            </p:nvGrpSpPr>
            <p:grpSpPr bwMode="auto">
              <a:xfrm>
                <a:off x="1531" y="1632"/>
                <a:ext cx="573" cy="384"/>
                <a:chOff x="1531" y="1632"/>
                <a:chExt cx="573" cy="384"/>
              </a:xfrm>
            </p:grpSpPr>
            <p:sp>
              <p:nvSpPr>
                <p:cNvPr id="418" name="Rectangle 86"/>
                <p:cNvSpPr>
                  <a:spLocks noChangeArrowheads="1"/>
                </p:cNvSpPr>
                <p:nvPr/>
              </p:nvSpPr>
              <p:spPr bwMode="auto">
                <a:xfrm>
                  <a:off x="1574"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2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122,545</a:t>
                  </a:r>
                </a:p>
                <a:p>
                  <a:pPr algn="ctr" fontAlgn="base">
                    <a:lnSpc>
                      <a:spcPct val="100000"/>
                    </a:lnSpc>
                    <a:spcBef>
                      <a:spcPct val="0"/>
                    </a:spcBef>
                    <a:spcAft>
                      <a:spcPct val="0"/>
                    </a:spcAft>
                    <a:buFontTx/>
                    <a:buNone/>
                  </a:pPr>
                  <a:endParaRPr lang="zh-CN" altLang="en-US" sz="2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9" name="Rectangle 87"/>
                <p:cNvSpPr>
                  <a:spLocks noChangeArrowheads="1"/>
                </p:cNvSpPr>
                <p:nvPr/>
              </p:nvSpPr>
              <p:spPr bwMode="auto">
                <a:xfrm>
                  <a:off x="1531"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8" name="Group 88"/>
              <p:cNvGrpSpPr/>
              <p:nvPr/>
            </p:nvGrpSpPr>
            <p:grpSpPr bwMode="auto">
              <a:xfrm>
                <a:off x="2104" y="1632"/>
                <a:ext cx="573" cy="384"/>
                <a:chOff x="2104" y="1632"/>
                <a:chExt cx="573" cy="384"/>
              </a:xfrm>
            </p:grpSpPr>
            <p:sp>
              <p:nvSpPr>
                <p:cNvPr id="416" name="Rectangle 89"/>
                <p:cNvSpPr>
                  <a:spLocks noChangeArrowheads="1"/>
                </p:cNvSpPr>
                <p:nvPr/>
              </p:nvSpPr>
              <p:spPr bwMode="auto">
                <a:xfrm>
                  <a:off x="2147"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47.5</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7" name="Rectangle 90"/>
                <p:cNvSpPr>
                  <a:spLocks noChangeArrowheads="1"/>
                </p:cNvSpPr>
                <p:nvPr/>
              </p:nvSpPr>
              <p:spPr bwMode="auto">
                <a:xfrm>
                  <a:off x="2104"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89" name="Group 91"/>
              <p:cNvGrpSpPr/>
              <p:nvPr/>
            </p:nvGrpSpPr>
            <p:grpSpPr bwMode="auto">
              <a:xfrm>
                <a:off x="2677" y="1632"/>
                <a:ext cx="573" cy="384"/>
                <a:chOff x="2677" y="1632"/>
                <a:chExt cx="573" cy="384"/>
              </a:xfrm>
            </p:grpSpPr>
            <p:sp>
              <p:nvSpPr>
                <p:cNvPr id="414" name="Rectangle 92"/>
                <p:cNvSpPr>
                  <a:spLocks noChangeArrowheads="1"/>
                </p:cNvSpPr>
                <p:nvPr/>
              </p:nvSpPr>
              <p:spPr bwMode="auto">
                <a:xfrm>
                  <a:off x="2720"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5.3</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5" name="Rectangle 93"/>
                <p:cNvSpPr>
                  <a:spLocks noChangeArrowheads="1"/>
                </p:cNvSpPr>
                <p:nvPr/>
              </p:nvSpPr>
              <p:spPr bwMode="auto">
                <a:xfrm>
                  <a:off x="2677"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0" name="Group 94"/>
              <p:cNvGrpSpPr/>
              <p:nvPr/>
            </p:nvGrpSpPr>
            <p:grpSpPr bwMode="auto">
              <a:xfrm>
                <a:off x="3250" y="1632"/>
                <a:ext cx="573" cy="384"/>
                <a:chOff x="3250" y="1632"/>
                <a:chExt cx="573" cy="384"/>
              </a:xfrm>
            </p:grpSpPr>
            <p:sp>
              <p:nvSpPr>
                <p:cNvPr id="412" name="Rectangle 95"/>
                <p:cNvSpPr>
                  <a:spLocks noChangeArrowheads="1"/>
                </p:cNvSpPr>
                <p:nvPr/>
              </p:nvSpPr>
              <p:spPr bwMode="auto">
                <a:xfrm>
                  <a:off x="3293" y="1632"/>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3" name="Rectangle 96"/>
                <p:cNvSpPr>
                  <a:spLocks noChangeArrowheads="1"/>
                </p:cNvSpPr>
                <p:nvPr/>
              </p:nvSpPr>
              <p:spPr bwMode="auto">
                <a:xfrm>
                  <a:off x="3250" y="1632"/>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1" name="Group 97"/>
              <p:cNvGrpSpPr/>
              <p:nvPr/>
            </p:nvGrpSpPr>
            <p:grpSpPr bwMode="auto">
              <a:xfrm>
                <a:off x="0" y="2016"/>
                <a:ext cx="446" cy="384"/>
                <a:chOff x="0" y="2016"/>
                <a:chExt cx="446" cy="384"/>
              </a:xfrm>
            </p:grpSpPr>
            <p:sp>
              <p:nvSpPr>
                <p:cNvPr id="410" name="Rectangle 98"/>
                <p:cNvSpPr>
                  <a:spLocks noChangeArrowheads="1"/>
                </p:cNvSpPr>
                <p:nvPr/>
              </p:nvSpPr>
              <p:spPr bwMode="auto">
                <a:xfrm>
                  <a:off x="43" y="2016"/>
                  <a:ext cx="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音乐</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1" name="Rectangle 99"/>
                <p:cNvSpPr>
                  <a:spLocks noChangeArrowheads="1"/>
                </p:cNvSpPr>
                <p:nvPr/>
              </p:nvSpPr>
              <p:spPr bwMode="auto">
                <a:xfrm>
                  <a:off x="0" y="2016"/>
                  <a:ext cx="4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2" name="Group 100"/>
              <p:cNvGrpSpPr/>
              <p:nvPr/>
            </p:nvGrpSpPr>
            <p:grpSpPr bwMode="auto">
              <a:xfrm>
                <a:off x="446" y="2016"/>
                <a:ext cx="512" cy="384"/>
                <a:chOff x="446" y="2016"/>
                <a:chExt cx="512" cy="384"/>
              </a:xfrm>
            </p:grpSpPr>
            <p:sp>
              <p:nvSpPr>
                <p:cNvPr id="408" name="Rectangle 101"/>
                <p:cNvSpPr>
                  <a:spLocks noChangeArrowheads="1"/>
                </p:cNvSpPr>
                <p:nvPr/>
              </p:nvSpPr>
              <p:spPr bwMode="auto">
                <a:xfrm>
                  <a:off x="489" y="2016"/>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63,767</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 name="Rectangle 102"/>
                <p:cNvSpPr>
                  <a:spLocks noChangeArrowheads="1"/>
                </p:cNvSpPr>
                <p:nvPr/>
              </p:nvSpPr>
              <p:spPr bwMode="auto">
                <a:xfrm>
                  <a:off x="446" y="2016"/>
                  <a:ext cx="51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3" name="Group 103"/>
              <p:cNvGrpSpPr/>
              <p:nvPr/>
            </p:nvGrpSpPr>
            <p:grpSpPr bwMode="auto">
              <a:xfrm>
                <a:off x="958" y="2016"/>
                <a:ext cx="573" cy="384"/>
                <a:chOff x="958" y="2016"/>
                <a:chExt cx="573" cy="384"/>
              </a:xfrm>
            </p:grpSpPr>
            <p:sp>
              <p:nvSpPr>
                <p:cNvPr id="406" name="Rectangle 104"/>
                <p:cNvSpPr>
                  <a:spLocks noChangeArrowheads="1"/>
                </p:cNvSpPr>
                <p:nvPr/>
              </p:nvSpPr>
              <p:spPr bwMode="auto">
                <a:xfrm>
                  <a:off x="1001"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7" name="Rectangle 105"/>
                <p:cNvSpPr>
                  <a:spLocks noChangeArrowheads="1"/>
                </p:cNvSpPr>
                <p:nvPr/>
              </p:nvSpPr>
              <p:spPr bwMode="auto">
                <a:xfrm>
                  <a:off x="958"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4" name="Group 106"/>
              <p:cNvGrpSpPr/>
              <p:nvPr/>
            </p:nvGrpSpPr>
            <p:grpSpPr bwMode="auto">
              <a:xfrm>
                <a:off x="1531" y="2016"/>
                <a:ext cx="573" cy="384"/>
                <a:chOff x="1531" y="2016"/>
                <a:chExt cx="573" cy="384"/>
              </a:xfrm>
            </p:grpSpPr>
            <p:sp>
              <p:nvSpPr>
                <p:cNvPr id="404" name="Rectangle 107"/>
                <p:cNvSpPr>
                  <a:spLocks noChangeArrowheads="1"/>
                </p:cNvSpPr>
                <p:nvPr/>
              </p:nvSpPr>
              <p:spPr bwMode="auto">
                <a:xfrm>
                  <a:off x="1574"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22,071</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5" name="Rectangle 108"/>
                <p:cNvSpPr>
                  <a:spLocks noChangeArrowheads="1"/>
                </p:cNvSpPr>
                <p:nvPr/>
              </p:nvSpPr>
              <p:spPr bwMode="auto">
                <a:xfrm>
                  <a:off x="1531"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5" name="Group 109"/>
              <p:cNvGrpSpPr/>
              <p:nvPr/>
            </p:nvGrpSpPr>
            <p:grpSpPr bwMode="auto">
              <a:xfrm>
                <a:off x="2104" y="2016"/>
                <a:ext cx="573" cy="384"/>
                <a:chOff x="2104" y="2016"/>
                <a:chExt cx="573" cy="384"/>
              </a:xfrm>
            </p:grpSpPr>
            <p:sp>
              <p:nvSpPr>
                <p:cNvPr id="402" name="Rectangle 110"/>
                <p:cNvSpPr>
                  <a:spLocks noChangeArrowheads="1"/>
                </p:cNvSpPr>
                <p:nvPr/>
              </p:nvSpPr>
              <p:spPr bwMode="auto">
                <a:xfrm>
                  <a:off x="2147"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14.2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3" name="Rectangle 111"/>
                <p:cNvSpPr>
                  <a:spLocks noChangeArrowheads="1"/>
                </p:cNvSpPr>
                <p:nvPr/>
              </p:nvSpPr>
              <p:spPr bwMode="auto">
                <a:xfrm>
                  <a:off x="2104"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6" name="Group 112"/>
              <p:cNvGrpSpPr/>
              <p:nvPr/>
            </p:nvGrpSpPr>
            <p:grpSpPr bwMode="auto">
              <a:xfrm>
                <a:off x="2677" y="2016"/>
                <a:ext cx="573" cy="384"/>
                <a:chOff x="2677" y="2016"/>
                <a:chExt cx="573" cy="384"/>
              </a:xfrm>
            </p:grpSpPr>
            <p:sp>
              <p:nvSpPr>
                <p:cNvPr id="400" name="Rectangle 113"/>
                <p:cNvSpPr>
                  <a:spLocks noChangeArrowheads="1"/>
                </p:cNvSpPr>
                <p:nvPr/>
              </p:nvSpPr>
              <p:spPr bwMode="auto">
                <a:xfrm>
                  <a:off x="2720"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(63.4)</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1" name="Rectangle 114"/>
                <p:cNvSpPr>
                  <a:spLocks noChangeArrowheads="1"/>
                </p:cNvSpPr>
                <p:nvPr/>
              </p:nvSpPr>
              <p:spPr bwMode="auto">
                <a:xfrm>
                  <a:off x="2677"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397" name="Group 115"/>
              <p:cNvGrpSpPr/>
              <p:nvPr/>
            </p:nvGrpSpPr>
            <p:grpSpPr bwMode="auto">
              <a:xfrm>
                <a:off x="3250" y="2016"/>
                <a:ext cx="573" cy="384"/>
                <a:chOff x="3250" y="2016"/>
                <a:chExt cx="573" cy="384"/>
              </a:xfrm>
            </p:grpSpPr>
            <p:sp>
              <p:nvSpPr>
                <p:cNvPr id="398" name="Rectangle 116"/>
                <p:cNvSpPr>
                  <a:spLocks noChangeArrowheads="1"/>
                </p:cNvSpPr>
                <p:nvPr/>
              </p:nvSpPr>
              <p:spPr bwMode="auto">
                <a:xfrm>
                  <a:off x="3293" y="2016"/>
                  <a:ext cx="4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7.3</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9" name="Rectangle 117"/>
                <p:cNvSpPr>
                  <a:spLocks noChangeArrowheads="1"/>
                </p:cNvSpPr>
                <p:nvPr/>
              </p:nvSpPr>
              <p:spPr bwMode="auto">
                <a:xfrm>
                  <a:off x="3250" y="2016"/>
                  <a:ext cx="573"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sp>
          <p:nvSpPr>
            <p:cNvPr id="359" name="Rectangle 118"/>
            <p:cNvSpPr>
              <a:spLocks noChangeArrowheads="1"/>
            </p:cNvSpPr>
            <p:nvPr/>
          </p:nvSpPr>
          <p:spPr bwMode="auto">
            <a:xfrm>
              <a:off x="-3" y="-3"/>
              <a:ext cx="3829" cy="2406"/>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sp>
        <p:nvSpPr>
          <p:cNvPr id="474" name="Text Box 119"/>
          <p:cNvSpPr txBox="1">
            <a:spLocks noChangeArrowheads="1"/>
          </p:cNvSpPr>
          <p:nvPr/>
        </p:nvSpPr>
        <p:spPr bwMode="auto">
          <a:xfrm>
            <a:off x="350238" y="886909"/>
            <a:ext cx="10732655" cy="1323439"/>
          </a:xfrm>
          <a:prstGeom prst="rect">
            <a:avLst/>
          </a:prstGeom>
          <a:noFill/>
          <a:ln w="12700">
            <a:noFill/>
            <a:miter lim="800000"/>
            <a:headEnd type="none" w="sm" len="sm"/>
            <a:tailEnd type="none" w="sm" len="sm"/>
          </a:ln>
          <a:effectLst/>
        </p:spPr>
        <p:txBody>
          <a:bodyPr wrap="square">
            <a:spAutoFit/>
          </a:bodyPr>
          <a:lstStyle/>
          <a:p>
            <a:pPr algn="just" eaLnBrk="0" fontAlgn="base" hangingPunct="0">
              <a:spcBef>
                <a:spcPct val="50000"/>
              </a:spcBef>
              <a:spcAft>
                <a:spcPct val="0"/>
              </a:spcAft>
              <a:defRPr/>
            </a:pPr>
            <a:r>
              <a:rPr lang="zh-CN" altLang="en-US" sz="3200" b="1" dirty="0">
                <a:solidFill>
                  <a:srgbClr val="009999"/>
                </a:solidFill>
                <a:effectLst>
                  <a:outerShdw blurRad="38100" dist="38100" dir="2700000" algn="tl">
                    <a:srgbClr val="C0C0C0"/>
                  </a:outerShdw>
                </a:effectLst>
                <a:latin typeface="宋体" panose="02010600030101010101" pitchFamily="2" charset="-122"/>
                <a:ea typeface="宋体" panose="02010600030101010101" pitchFamily="2" charset="-122"/>
              </a:rPr>
              <a:t>向下钻取</a:t>
            </a:r>
          </a:p>
          <a:p>
            <a:pPr eaLnBrk="0" fontAlgn="base" hangingPunct="0">
              <a:spcBef>
                <a:spcPct val="50000"/>
              </a:spcBef>
              <a:spcAft>
                <a:spcPct val="0"/>
              </a:spcAft>
              <a:defRPr/>
            </a:pPr>
            <a:r>
              <a:rPr lang="zh-CN" altLang="en-US" sz="2800" b="1" dirty="0">
                <a:solidFill>
                  <a:srgbClr val="000000"/>
                </a:solidFill>
                <a:latin typeface="宋体" panose="02010600030101010101" pitchFamily="2" charset="-122"/>
                <a:ea typeface="宋体" panose="02010600030101010101" pitchFamily="2" charset="-122"/>
              </a:rPr>
              <a:t>    对汽车部门向下钻取出具体项目的销售情况和利润增长情况。</a:t>
            </a:r>
            <a:r>
              <a:rPr lang="zh-CN" altLang="en-US" sz="3200" b="1" dirty="0">
                <a:solidFill>
                  <a:srgbClr val="000000"/>
                </a:solidFill>
                <a:latin typeface="Arial" panose="020B0604020202020204" pitchFamily="34" charset="0"/>
                <a:ea typeface="宋体" panose="02010600030101010101" pitchFamily="2" charset="-122"/>
              </a:rPr>
              <a:t>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grpSp>
        <p:nvGrpSpPr>
          <p:cNvPr id="158" name="Group 2"/>
          <p:cNvGrpSpPr/>
          <p:nvPr/>
        </p:nvGrpSpPr>
        <p:grpSpPr bwMode="auto">
          <a:xfrm>
            <a:off x="2089727" y="2535382"/>
            <a:ext cx="6400800" cy="3971925"/>
            <a:chOff x="-3" y="-3"/>
            <a:chExt cx="2002" cy="2310"/>
          </a:xfrm>
        </p:grpSpPr>
        <p:grpSp>
          <p:nvGrpSpPr>
            <p:cNvPr id="159" name="Group 3"/>
            <p:cNvGrpSpPr/>
            <p:nvPr/>
          </p:nvGrpSpPr>
          <p:grpSpPr bwMode="auto">
            <a:xfrm>
              <a:off x="0" y="0"/>
              <a:ext cx="1996" cy="2304"/>
              <a:chOff x="0" y="0"/>
              <a:chExt cx="1996" cy="2304"/>
            </a:xfrm>
          </p:grpSpPr>
          <p:grpSp>
            <p:nvGrpSpPr>
              <p:cNvPr id="161" name="Group 4"/>
              <p:cNvGrpSpPr/>
              <p:nvPr/>
            </p:nvGrpSpPr>
            <p:grpSpPr bwMode="auto">
              <a:xfrm>
                <a:off x="0" y="0"/>
                <a:ext cx="950" cy="768"/>
                <a:chOff x="0" y="0"/>
                <a:chExt cx="950" cy="768"/>
              </a:xfrm>
            </p:grpSpPr>
            <p:sp>
              <p:nvSpPr>
                <p:cNvPr id="192" name="Rectangle 5"/>
                <p:cNvSpPr>
                  <a:spLocks noChangeArrowheads="1"/>
                </p:cNvSpPr>
                <p:nvPr/>
              </p:nvSpPr>
              <p:spPr bwMode="auto">
                <a:xfrm>
                  <a:off x="43" y="0"/>
                  <a:ext cx="86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3" name="Rectangle 6"/>
                <p:cNvSpPr>
                  <a:spLocks noChangeArrowheads="1"/>
                </p:cNvSpPr>
                <p:nvPr/>
              </p:nvSpPr>
              <p:spPr bwMode="auto">
                <a:xfrm>
                  <a:off x="0" y="0"/>
                  <a:ext cx="950" cy="768"/>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2" name="Group 7"/>
              <p:cNvGrpSpPr/>
              <p:nvPr/>
            </p:nvGrpSpPr>
            <p:grpSpPr bwMode="auto">
              <a:xfrm>
                <a:off x="950" y="0"/>
                <a:ext cx="1046" cy="384"/>
                <a:chOff x="950" y="0"/>
                <a:chExt cx="1046" cy="384"/>
              </a:xfrm>
            </p:grpSpPr>
            <p:sp>
              <p:nvSpPr>
                <p:cNvPr id="190" name="Rectangle 8"/>
                <p:cNvSpPr>
                  <a:spLocks noChangeArrowheads="1"/>
                </p:cNvSpPr>
                <p:nvPr/>
              </p:nvSpPr>
              <p:spPr bwMode="auto">
                <a:xfrm>
                  <a:off x="993" y="0"/>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2005</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1" name="Rectangle 9"/>
                <p:cNvSpPr>
                  <a:spLocks noChangeArrowheads="1"/>
                </p:cNvSpPr>
                <p:nvPr/>
              </p:nvSpPr>
              <p:spPr bwMode="auto">
                <a:xfrm>
                  <a:off x="950" y="0"/>
                  <a:ext cx="10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3" name="Group 10"/>
              <p:cNvGrpSpPr/>
              <p:nvPr/>
            </p:nvGrpSpPr>
            <p:grpSpPr bwMode="auto">
              <a:xfrm>
                <a:off x="950" y="384"/>
                <a:ext cx="1046" cy="384"/>
                <a:chOff x="950" y="384"/>
                <a:chExt cx="1046" cy="384"/>
              </a:xfrm>
            </p:grpSpPr>
            <p:sp>
              <p:nvSpPr>
                <p:cNvPr id="188" name="Rectangle 11"/>
                <p:cNvSpPr>
                  <a:spLocks noChangeArrowheads="1"/>
                </p:cNvSpPr>
                <p:nvPr/>
              </p:nvSpPr>
              <p:spPr bwMode="auto">
                <a:xfrm>
                  <a:off x="993" y="384"/>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销售量</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 name="Rectangle 12"/>
                <p:cNvSpPr>
                  <a:spLocks noChangeArrowheads="1"/>
                </p:cNvSpPr>
                <p:nvPr/>
              </p:nvSpPr>
              <p:spPr bwMode="auto">
                <a:xfrm>
                  <a:off x="950" y="384"/>
                  <a:ext cx="10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4" name="Group 13"/>
              <p:cNvGrpSpPr/>
              <p:nvPr/>
            </p:nvGrpSpPr>
            <p:grpSpPr bwMode="auto">
              <a:xfrm>
                <a:off x="0" y="768"/>
                <a:ext cx="950" cy="384"/>
                <a:chOff x="0" y="768"/>
                <a:chExt cx="950" cy="384"/>
              </a:xfrm>
            </p:grpSpPr>
            <p:sp>
              <p:nvSpPr>
                <p:cNvPr id="186" name="Rectangle 14"/>
                <p:cNvSpPr>
                  <a:spLocks noChangeArrowheads="1"/>
                </p:cNvSpPr>
                <p:nvPr/>
              </p:nvSpPr>
              <p:spPr bwMode="auto">
                <a:xfrm>
                  <a:off x="43" y="768"/>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服装</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7" name="Rectangle 15"/>
                <p:cNvSpPr>
                  <a:spLocks noChangeArrowheads="1"/>
                </p:cNvSpPr>
                <p:nvPr/>
              </p:nvSpPr>
              <p:spPr bwMode="auto">
                <a:xfrm>
                  <a:off x="0" y="768"/>
                  <a:ext cx="95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5" name="Group 16"/>
              <p:cNvGrpSpPr/>
              <p:nvPr/>
            </p:nvGrpSpPr>
            <p:grpSpPr bwMode="auto">
              <a:xfrm>
                <a:off x="950" y="768"/>
                <a:ext cx="1046" cy="384"/>
                <a:chOff x="950" y="768"/>
                <a:chExt cx="1046" cy="384"/>
              </a:xfrm>
            </p:grpSpPr>
            <p:sp>
              <p:nvSpPr>
                <p:cNvPr id="184" name="Rectangle 17"/>
                <p:cNvSpPr>
                  <a:spLocks noChangeArrowheads="1"/>
                </p:cNvSpPr>
                <p:nvPr/>
              </p:nvSpPr>
              <p:spPr bwMode="auto">
                <a:xfrm>
                  <a:off x="993" y="768"/>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381,102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5" name="Rectangle 18"/>
                <p:cNvSpPr>
                  <a:spLocks noChangeArrowheads="1"/>
                </p:cNvSpPr>
                <p:nvPr/>
              </p:nvSpPr>
              <p:spPr bwMode="auto">
                <a:xfrm>
                  <a:off x="950" y="768"/>
                  <a:ext cx="10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6" name="Group 19"/>
              <p:cNvGrpSpPr/>
              <p:nvPr/>
            </p:nvGrpSpPr>
            <p:grpSpPr bwMode="auto">
              <a:xfrm>
                <a:off x="0" y="1152"/>
                <a:ext cx="950" cy="384"/>
                <a:chOff x="0" y="1152"/>
                <a:chExt cx="950" cy="384"/>
              </a:xfrm>
            </p:grpSpPr>
            <p:sp>
              <p:nvSpPr>
                <p:cNvPr id="182" name="Rectangle 20"/>
                <p:cNvSpPr>
                  <a:spLocks noChangeArrowheads="1"/>
                </p:cNvSpPr>
                <p:nvPr/>
              </p:nvSpPr>
              <p:spPr bwMode="auto">
                <a:xfrm>
                  <a:off x="43" y="1152"/>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家具</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3" name="Rectangle 21"/>
                <p:cNvSpPr>
                  <a:spLocks noChangeArrowheads="1"/>
                </p:cNvSpPr>
                <p:nvPr/>
              </p:nvSpPr>
              <p:spPr bwMode="auto">
                <a:xfrm>
                  <a:off x="0" y="1152"/>
                  <a:ext cx="95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7" name="Group 22"/>
              <p:cNvGrpSpPr/>
              <p:nvPr/>
            </p:nvGrpSpPr>
            <p:grpSpPr bwMode="auto">
              <a:xfrm>
                <a:off x="950" y="1152"/>
                <a:ext cx="1046" cy="384"/>
                <a:chOff x="950" y="1152"/>
                <a:chExt cx="1046" cy="384"/>
              </a:xfrm>
            </p:grpSpPr>
            <p:sp>
              <p:nvSpPr>
                <p:cNvPr id="180" name="Rectangle 23"/>
                <p:cNvSpPr>
                  <a:spLocks noChangeArrowheads="1"/>
                </p:cNvSpPr>
                <p:nvPr/>
              </p:nvSpPr>
              <p:spPr bwMode="auto">
                <a:xfrm>
                  <a:off x="993" y="1152"/>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66,005</a:t>
                  </a:r>
                </a:p>
                <a:p>
                  <a:pPr algn="ctr" fontAlgn="base">
                    <a:lnSpc>
                      <a:spcPct val="100000"/>
                    </a:lnSpc>
                    <a:spcBef>
                      <a:spcPct val="0"/>
                    </a:spcBef>
                    <a:spcAft>
                      <a:spcPct val="0"/>
                    </a:spcAft>
                    <a:buFontTx/>
                    <a:buNone/>
                  </a:pPr>
                  <a:endPar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1" name="Rectangle 24"/>
                <p:cNvSpPr>
                  <a:spLocks noChangeArrowheads="1"/>
                </p:cNvSpPr>
                <p:nvPr/>
              </p:nvSpPr>
              <p:spPr bwMode="auto">
                <a:xfrm>
                  <a:off x="950" y="1152"/>
                  <a:ext cx="10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8" name="Group 25"/>
              <p:cNvGrpSpPr/>
              <p:nvPr/>
            </p:nvGrpSpPr>
            <p:grpSpPr bwMode="auto">
              <a:xfrm>
                <a:off x="0" y="1536"/>
                <a:ext cx="950" cy="384"/>
                <a:chOff x="0" y="1536"/>
                <a:chExt cx="950" cy="384"/>
              </a:xfrm>
            </p:grpSpPr>
            <p:sp>
              <p:nvSpPr>
                <p:cNvPr id="178" name="Rectangle 26"/>
                <p:cNvSpPr>
                  <a:spLocks noChangeArrowheads="1"/>
                </p:cNvSpPr>
                <p:nvPr/>
              </p:nvSpPr>
              <p:spPr bwMode="auto">
                <a:xfrm>
                  <a:off x="43" y="1536"/>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汽车</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9" name="Rectangle 27"/>
                <p:cNvSpPr>
                  <a:spLocks noChangeArrowheads="1"/>
                </p:cNvSpPr>
                <p:nvPr/>
              </p:nvSpPr>
              <p:spPr bwMode="auto">
                <a:xfrm>
                  <a:off x="0" y="1536"/>
                  <a:ext cx="95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69" name="Group 28"/>
              <p:cNvGrpSpPr/>
              <p:nvPr/>
            </p:nvGrpSpPr>
            <p:grpSpPr bwMode="auto">
              <a:xfrm>
                <a:off x="950" y="1536"/>
                <a:ext cx="1046" cy="384"/>
                <a:chOff x="950" y="1536"/>
                <a:chExt cx="1046" cy="384"/>
              </a:xfrm>
            </p:grpSpPr>
            <p:sp>
              <p:nvSpPr>
                <p:cNvPr id="176" name="Rectangle 29"/>
                <p:cNvSpPr>
                  <a:spLocks noChangeArrowheads="1"/>
                </p:cNvSpPr>
                <p:nvPr/>
              </p:nvSpPr>
              <p:spPr bwMode="auto">
                <a:xfrm>
                  <a:off x="993" y="1536"/>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325,402</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7" name="Rectangle 30"/>
                <p:cNvSpPr>
                  <a:spLocks noChangeArrowheads="1"/>
                </p:cNvSpPr>
                <p:nvPr/>
              </p:nvSpPr>
              <p:spPr bwMode="auto">
                <a:xfrm>
                  <a:off x="950" y="1536"/>
                  <a:ext cx="10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70" name="Group 31"/>
              <p:cNvGrpSpPr/>
              <p:nvPr/>
            </p:nvGrpSpPr>
            <p:grpSpPr bwMode="auto">
              <a:xfrm>
                <a:off x="0" y="1920"/>
                <a:ext cx="950" cy="384"/>
                <a:chOff x="0" y="1920"/>
                <a:chExt cx="950" cy="384"/>
              </a:xfrm>
            </p:grpSpPr>
            <p:sp>
              <p:nvSpPr>
                <p:cNvPr id="174" name="Rectangle 32"/>
                <p:cNvSpPr>
                  <a:spLocks noChangeArrowheads="1"/>
                </p:cNvSpPr>
                <p:nvPr/>
              </p:nvSpPr>
              <p:spPr bwMode="auto">
                <a:xfrm>
                  <a:off x="43" y="1920"/>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所有其它</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 name="Rectangle 33"/>
                <p:cNvSpPr>
                  <a:spLocks noChangeArrowheads="1"/>
                </p:cNvSpPr>
                <p:nvPr/>
              </p:nvSpPr>
              <p:spPr bwMode="auto">
                <a:xfrm>
                  <a:off x="0" y="1920"/>
                  <a:ext cx="95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71" name="Group 34"/>
              <p:cNvGrpSpPr/>
              <p:nvPr/>
            </p:nvGrpSpPr>
            <p:grpSpPr bwMode="auto">
              <a:xfrm>
                <a:off x="950" y="1920"/>
                <a:ext cx="1046" cy="384"/>
                <a:chOff x="950" y="1920"/>
                <a:chExt cx="1046" cy="384"/>
              </a:xfrm>
            </p:grpSpPr>
            <p:sp>
              <p:nvSpPr>
                <p:cNvPr id="172" name="Rectangle 35"/>
                <p:cNvSpPr>
                  <a:spLocks noChangeArrowheads="1"/>
                </p:cNvSpPr>
                <p:nvPr/>
              </p:nvSpPr>
              <p:spPr bwMode="auto">
                <a:xfrm>
                  <a:off x="993" y="1920"/>
                  <a:ext cx="9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306,677</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3" name="Rectangle 36"/>
                <p:cNvSpPr>
                  <a:spLocks noChangeArrowheads="1"/>
                </p:cNvSpPr>
                <p:nvPr/>
              </p:nvSpPr>
              <p:spPr bwMode="auto">
                <a:xfrm>
                  <a:off x="950" y="1920"/>
                  <a:ext cx="104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sp>
          <p:nvSpPr>
            <p:cNvPr id="160" name="Rectangle 37"/>
            <p:cNvSpPr>
              <a:spLocks noChangeArrowheads="1"/>
            </p:cNvSpPr>
            <p:nvPr/>
          </p:nvSpPr>
          <p:spPr bwMode="auto">
            <a:xfrm>
              <a:off x="-3" y="-3"/>
              <a:ext cx="2002" cy="2310"/>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sp>
        <p:nvSpPr>
          <p:cNvPr id="194" name="Text Box 38"/>
          <p:cNvSpPr txBox="1">
            <a:spLocks noChangeArrowheads="1"/>
          </p:cNvSpPr>
          <p:nvPr/>
        </p:nvSpPr>
        <p:spPr bwMode="auto">
          <a:xfrm>
            <a:off x="591127" y="914134"/>
            <a:ext cx="8001000" cy="1433513"/>
          </a:xfrm>
          <a:prstGeom prst="rect">
            <a:avLst/>
          </a:prstGeom>
          <a:noFill/>
          <a:ln w="12700">
            <a:noFill/>
            <a:miter lim="800000"/>
            <a:headEnd type="none" w="sm" len="sm"/>
            <a:tailEnd type="none" w="sm" len="sm"/>
          </a:ln>
          <a:effectLst/>
        </p:spPr>
        <p:txBody>
          <a:bodyPr>
            <a:spAutoFit/>
          </a:bodyPr>
          <a:lstStyle/>
          <a:p>
            <a:pPr algn="just" eaLnBrk="0" fontAlgn="base" hangingPunct="0">
              <a:spcBef>
                <a:spcPct val="50000"/>
              </a:spcBef>
              <a:spcAft>
                <a:spcPct val="0"/>
              </a:spcAft>
              <a:defRPr/>
            </a:pPr>
            <a:r>
              <a:rPr lang="zh-CN" altLang="en-US" sz="4000" b="1" dirty="0">
                <a:solidFill>
                  <a:srgbClr val="009999"/>
                </a:solidFill>
                <a:effectLst>
                  <a:outerShdw blurRad="38100" dist="38100" dir="2700000" algn="tl">
                    <a:srgbClr val="C0C0C0"/>
                  </a:outerShdw>
                </a:effectLst>
                <a:latin typeface="宋体" panose="02010600030101010101" pitchFamily="2" charset="-122"/>
                <a:ea typeface="宋体" panose="02010600030101010101" pitchFamily="2" charset="-122"/>
              </a:rPr>
              <a:t>切片表</a:t>
            </a:r>
          </a:p>
          <a:p>
            <a:pPr eaLnBrk="0" fontAlgn="base" hangingPunct="0">
              <a:spcBef>
                <a:spcPct val="50000"/>
              </a:spcBef>
              <a:spcAft>
                <a:spcPct val="0"/>
              </a:spcAft>
              <a:defRPr/>
            </a:pPr>
            <a:r>
              <a:rPr lang="zh-CN" altLang="en-US" sz="2800" b="1" dirty="0">
                <a:solidFill>
                  <a:srgbClr val="000000"/>
                </a:solidFill>
                <a:latin typeface="宋体" panose="02010600030101010101" pitchFamily="2" charset="-122"/>
                <a:ea typeface="宋体" panose="02010600030101010101" pitchFamily="2" charset="-122"/>
              </a:rPr>
              <a:t>   切片（</a:t>
            </a:r>
            <a:r>
              <a:rPr lang="en-US" altLang="zh-CN" sz="2800" b="1" dirty="0">
                <a:solidFill>
                  <a:srgbClr val="000000"/>
                </a:solidFill>
                <a:latin typeface="宋体" panose="02010600030101010101" pitchFamily="2" charset="-122"/>
                <a:ea typeface="宋体" panose="02010600030101010101" pitchFamily="2" charset="-122"/>
              </a:rPr>
              <a:t>Slice</a:t>
            </a:r>
            <a:r>
              <a:rPr lang="zh-CN" altLang="en-US" sz="2800" b="1" dirty="0">
                <a:solidFill>
                  <a:srgbClr val="000000"/>
                </a:solidFill>
                <a:latin typeface="宋体" panose="02010600030101010101" pitchFamily="2" charset="-122"/>
                <a:ea typeface="宋体" panose="02010600030101010101" pitchFamily="2" charset="-122"/>
              </a:rPr>
              <a:t>）操作是除去一些列或行不显示</a:t>
            </a:r>
            <a:r>
              <a:rPr lang="zh-CN" altLang="en-US" sz="3200" b="1" dirty="0">
                <a:solidFill>
                  <a:srgbClr val="000000"/>
                </a:solidFill>
                <a:latin typeface="Arial" panose="020B0604020202020204" pitchFamily="34" charset="0"/>
                <a:ea typeface="宋体" panose="02010600030101010101" pitchFamily="2" charset="-122"/>
              </a:rPr>
              <a:t>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4.3</a:t>
            </a:r>
            <a:r>
              <a:rPr lang="zh-CN" altLang="en-US" sz="3200" u="sng" dirty="0"/>
              <a:t>联机分析处理</a:t>
            </a:r>
          </a:p>
        </p:txBody>
      </p:sp>
      <p:grpSp>
        <p:nvGrpSpPr>
          <p:cNvPr id="125" name="Group 2"/>
          <p:cNvGrpSpPr/>
          <p:nvPr/>
        </p:nvGrpSpPr>
        <p:grpSpPr bwMode="auto">
          <a:xfrm>
            <a:off x="2613891" y="2509511"/>
            <a:ext cx="7086600" cy="3733800"/>
            <a:chOff x="-3" y="-3"/>
            <a:chExt cx="3028" cy="2694"/>
          </a:xfrm>
        </p:grpSpPr>
        <p:grpSp>
          <p:nvGrpSpPr>
            <p:cNvPr id="126" name="Group 3"/>
            <p:cNvGrpSpPr/>
            <p:nvPr/>
          </p:nvGrpSpPr>
          <p:grpSpPr bwMode="auto">
            <a:xfrm>
              <a:off x="0" y="0"/>
              <a:ext cx="3022" cy="2688"/>
              <a:chOff x="0" y="0"/>
              <a:chExt cx="3022" cy="2688"/>
            </a:xfrm>
          </p:grpSpPr>
          <p:grpSp>
            <p:nvGrpSpPr>
              <p:cNvPr id="128" name="Group 4"/>
              <p:cNvGrpSpPr/>
              <p:nvPr/>
            </p:nvGrpSpPr>
            <p:grpSpPr bwMode="auto">
              <a:xfrm>
                <a:off x="0" y="0"/>
                <a:ext cx="662" cy="1152"/>
                <a:chOff x="0" y="0"/>
                <a:chExt cx="662" cy="1152"/>
              </a:xfrm>
            </p:grpSpPr>
            <p:sp>
              <p:nvSpPr>
                <p:cNvPr id="244" name="Rectangle 5"/>
                <p:cNvSpPr>
                  <a:spLocks noChangeArrowheads="1"/>
                </p:cNvSpPr>
                <p:nvPr/>
              </p:nvSpPr>
              <p:spPr bwMode="auto">
                <a:xfrm>
                  <a:off x="43" y="0"/>
                  <a:ext cx="57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5" name="Rectangle 6"/>
                <p:cNvSpPr>
                  <a:spLocks noChangeArrowheads="1"/>
                </p:cNvSpPr>
                <p:nvPr/>
              </p:nvSpPr>
              <p:spPr bwMode="auto">
                <a:xfrm>
                  <a:off x="0" y="0"/>
                  <a:ext cx="662" cy="1152"/>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29" name="Group 7"/>
              <p:cNvGrpSpPr/>
              <p:nvPr/>
            </p:nvGrpSpPr>
            <p:grpSpPr bwMode="auto">
              <a:xfrm>
                <a:off x="662" y="0"/>
                <a:ext cx="2360" cy="384"/>
                <a:chOff x="662" y="0"/>
                <a:chExt cx="2360" cy="384"/>
              </a:xfrm>
            </p:grpSpPr>
            <p:sp>
              <p:nvSpPr>
                <p:cNvPr id="242" name="Rectangle 8"/>
                <p:cNvSpPr>
                  <a:spLocks noChangeArrowheads="1"/>
                </p:cNvSpPr>
                <p:nvPr/>
              </p:nvSpPr>
              <p:spPr bwMode="auto">
                <a:xfrm>
                  <a:off x="705" y="0"/>
                  <a:ext cx="22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2005</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3" name="Rectangle 9"/>
                <p:cNvSpPr>
                  <a:spLocks noChangeArrowheads="1"/>
                </p:cNvSpPr>
                <p:nvPr/>
              </p:nvSpPr>
              <p:spPr bwMode="auto">
                <a:xfrm>
                  <a:off x="662" y="0"/>
                  <a:ext cx="236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0" name="Group 10"/>
              <p:cNvGrpSpPr/>
              <p:nvPr/>
            </p:nvGrpSpPr>
            <p:grpSpPr bwMode="auto">
              <a:xfrm>
                <a:off x="662" y="384"/>
                <a:ext cx="2360" cy="384"/>
                <a:chOff x="662" y="384"/>
                <a:chExt cx="2360" cy="384"/>
              </a:xfrm>
            </p:grpSpPr>
            <p:sp>
              <p:nvSpPr>
                <p:cNvPr id="240" name="Rectangle 11"/>
                <p:cNvSpPr>
                  <a:spLocks noChangeArrowheads="1"/>
                </p:cNvSpPr>
                <p:nvPr/>
              </p:nvSpPr>
              <p:spPr bwMode="auto">
                <a:xfrm>
                  <a:off x="705" y="384"/>
                  <a:ext cx="22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销售量</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1" name="Rectangle 12"/>
                <p:cNvSpPr>
                  <a:spLocks noChangeArrowheads="1"/>
                </p:cNvSpPr>
                <p:nvPr/>
              </p:nvSpPr>
              <p:spPr bwMode="auto">
                <a:xfrm>
                  <a:off x="662" y="384"/>
                  <a:ext cx="2360"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1" name="Group 13"/>
              <p:cNvGrpSpPr/>
              <p:nvPr/>
            </p:nvGrpSpPr>
            <p:grpSpPr bwMode="auto">
              <a:xfrm>
                <a:off x="662" y="768"/>
                <a:ext cx="662" cy="384"/>
                <a:chOff x="662" y="768"/>
                <a:chExt cx="662" cy="384"/>
              </a:xfrm>
            </p:grpSpPr>
            <p:sp>
              <p:nvSpPr>
                <p:cNvPr id="238" name="Rectangle 14"/>
                <p:cNvSpPr>
                  <a:spLocks noChangeArrowheads="1"/>
                </p:cNvSpPr>
                <p:nvPr/>
              </p:nvSpPr>
              <p:spPr bwMode="auto">
                <a:xfrm>
                  <a:off x="705" y="768"/>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现有</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9" name="Rectangle 15"/>
                <p:cNvSpPr>
                  <a:spLocks noChangeArrowheads="1"/>
                </p:cNvSpPr>
                <p:nvPr/>
              </p:nvSpPr>
              <p:spPr bwMode="auto">
                <a:xfrm>
                  <a:off x="662" y="768"/>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2" name="Group 16"/>
              <p:cNvGrpSpPr/>
              <p:nvPr/>
            </p:nvGrpSpPr>
            <p:grpSpPr bwMode="auto">
              <a:xfrm>
                <a:off x="1324" y="768"/>
                <a:ext cx="566" cy="384"/>
                <a:chOff x="1324" y="768"/>
                <a:chExt cx="566" cy="384"/>
              </a:xfrm>
            </p:grpSpPr>
            <p:sp>
              <p:nvSpPr>
                <p:cNvPr id="236" name="Rectangle 17"/>
                <p:cNvSpPr>
                  <a:spLocks noChangeArrowheads="1"/>
                </p:cNvSpPr>
                <p:nvPr/>
              </p:nvSpPr>
              <p:spPr bwMode="auto">
                <a:xfrm>
                  <a:off x="1367" y="768"/>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计划</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7" name="Rectangle 18"/>
                <p:cNvSpPr>
                  <a:spLocks noChangeArrowheads="1"/>
                </p:cNvSpPr>
                <p:nvPr/>
              </p:nvSpPr>
              <p:spPr bwMode="auto">
                <a:xfrm>
                  <a:off x="1324" y="768"/>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3" name="Group 19"/>
              <p:cNvGrpSpPr/>
              <p:nvPr/>
            </p:nvGrpSpPr>
            <p:grpSpPr bwMode="auto">
              <a:xfrm>
                <a:off x="1890" y="768"/>
                <a:ext cx="566" cy="384"/>
                <a:chOff x="1890" y="768"/>
                <a:chExt cx="566" cy="384"/>
              </a:xfrm>
            </p:grpSpPr>
            <p:sp>
              <p:nvSpPr>
                <p:cNvPr id="234" name="Rectangle 20"/>
                <p:cNvSpPr>
                  <a:spLocks noChangeArrowheads="1"/>
                </p:cNvSpPr>
                <p:nvPr/>
              </p:nvSpPr>
              <p:spPr bwMode="auto">
                <a:xfrm>
                  <a:off x="1933" y="768"/>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差量</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5" name="Rectangle 21"/>
                <p:cNvSpPr>
                  <a:spLocks noChangeArrowheads="1"/>
                </p:cNvSpPr>
                <p:nvPr/>
              </p:nvSpPr>
              <p:spPr bwMode="auto">
                <a:xfrm>
                  <a:off x="1890" y="768"/>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4" name="Group 22"/>
              <p:cNvGrpSpPr/>
              <p:nvPr/>
            </p:nvGrpSpPr>
            <p:grpSpPr bwMode="auto">
              <a:xfrm>
                <a:off x="2456" y="768"/>
                <a:ext cx="566" cy="384"/>
                <a:chOff x="2456" y="768"/>
                <a:chExt cx="566" cy="384"/>
              </a:xfrm>
            </p:grpSpPr>
            <p:sp>
              <p:nvSpPr>
                <p:cNvPr id="232" name="Rectangle 23"/>
                <p:cNvSpPr>
                  <a:spLocks noChangeArrowheads="1"/>
                </p:cNvSpPr>
                <p:nvPr/>
              </p:nvSpPr>
              <p:spPr bwMode="auto">
                <a:xfrm>
                  <a:off x="2499" y="768"/>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just"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差量</a:t>
                  </a: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algn="just"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3" name="Rectangle 24"/>
                <p:cNvSpPr>
                  <a:spLocks noChangeArrowheads="1"/>
                </p:cNvSpPr>
                <p:nvPr/>
              </p:nvSpPr>
              <p:spPr bwMode="auto">
                <a:xfrm>
                  <a:off x="2456" y="768"/>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5" name="Group 25"/>
              <p:cNvGrpSpPr/>
              <p:nvPr/>
            </p:nvGrpSpPr>
            <p:grpSpPr bwMode="auto">
              <a:xfrm>
                <a:off x="0" y="1152"/>
                <a:ext cx="662" cy="384"/>
                <a:chOff x="0" y="1152"/>
                <a:chExt cx="662" cy="384"/>
              </a:xfrm>
            </p:grpSpPr>
            <p:sp>
              <p:nvSpPr>
                <p:cNvPr id="230" name="Rectangle 26"/>
                <p:cNvSpPr>
                  <a:spLocks noChangeArrowheads="1"/>
                </p:cNvSpPr>
                <p:nvPr/>
              </p:nvSpPr>
              <p:spPr bwMode="auto">
                <a:xfrm>
                  <a:off x="43" y="1152"/>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服装</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1" name="Rectangle 27"/>
                <p:cNvSpPr>
                  <a:spLocks noChangeArrowheads="1"/>
                </p:cNvSpPr>
                <p:nvPr/>
              </p:nvSpPr>
              <p:spPr bwMode="auto">
                <a:xfrm>
                  <a:off x="0" y="1152"/>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6" name="Group 28"/>
              <p:cNvGrpSpPr/>
              <p:nvPr/>
            </p:nvGrpSpPr>
            <p:grpSpPr bwMode="auto">
              <a:xfrm>
                <a:off x="662" y="1152"/>
                <a:ext cx="662" cy="384"/>
                <a:chOff x="662" y="1152"/>
                <a:chExt cx="662" cy="384"/>
              </a:xfrm>
            </p:grpSpPr>
            <p:sp>
              <p:nvSpPr>
                <p:cNvPr id="228" name="Rectangle 29"/>
                <p:cNvSpPr>
                  <a:spLocks noChangeArrowheads="1"/>
                </p:cNvSpPr>
                <p:nvPr/>
              </p:nvSpPr>
              <p:spPr bwMode="auto">
                <a:xfrm>
                  <a:off x="705" y="1152"/>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381,102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9" name="Rectangle 30"/>
                <p:cNvSpPr>
                  <a:spLocks noChangeArrowheads="1"/>
                </p:cNvSpPr>
                <p:nvPr/>
              </p:nvSpPr>
              <p:spPr bwMode="auto">
                <a:xfrm>
                  <a:off x="662" y="1152"/>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7" name="Group 31"/>
              <p:cNvGrpSpPr/>
              <p:nvPr/>
            </p:nvGrpSpPr>
            <p:grpSpPr bwMode="auto">
              <a:xfrm>
                <a:off x="1324" y="1152"/>
                <a:ext cx="566" cy="384"/>
                <a:chOff x="1324" y="1152"/>
                <a:chExt cx="566" cy="384"/>
              </a:xfrm>
            </p:grpSpPr>
            <p:sp>
              <p:nvSpPr>
                <p:cNvPr id="226" name="Rectangle 32"/>
                <p:cNvSpPr>
                  <a:spLocks noChangeArrowheads="1"/>
                </p:cNvSpPr>
                <p:nvPr/>
              </p:nvSpPr>
              <p:spPr bwMode="auto">
                <a:xfrm>
                  <a:off x="1367" y="1152"/>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350,000</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7" name="Rectangle 33"/>
                <p:cNvSpPr>
                  <a:spLocks noChangeArrowheads="1"/>
                </p:cNvSpPr>
                <p:nvPr/>
              </p:nvSpPr>
              <p:spPr bwMode="auto">
                <a:xfrm>
                  <a:off x="1324" y="1152"/>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8" name="Group 34"/>
              <p:cNvGrpSpPr/>
              <p:nvPr/>
            </p:nvGrpSpPr>
            <p:grpSpPr bwMode="auto">
              <a:xfrm>
                <a:off x="1890" y="1152"/>
                <a:ext cx="566" cy="384"/>
                <a:chOff x="1890" y="1152"/>
                <a:chExt cx="566" cy="384"/>
              </a:xfrm>
            </p:grpSpPr>
            <p:sp>
              <p:nvSpPr>
                <p:cNvPr id="224" name="Rectangle 35"/>
                <p:cNvSpPr>
                  <a:spLocks noChangeArrowheads="1"/>
                </p:cNvSpPr>
                <p:nvPr/>
              </p:nvSpPr>
              <p:spPr bwMode="auto">
                <a:xfrm>
                  <a:off x="1933" y="1152"/>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31.1</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 name="Rectangle 36"/>
                <p:cNvSpPr>
                  <a:spLocks noChangeArrowheads="1"/>
                </p:cNvSpPr>
                <p:nvPr/>
              </p:nvSpPr>
              <p:spPr bwMode="auto">
                <a:xfrm>
                  <a:off x="1890" y="1152"/>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39" name="Group 37"/>
              <p:cNvGrpSpPr/>
              <p:nvPr/>
            </p:nvGrpSpPr>
            <p:grpSpPr bwMode="auto">
              <a:xfrm>
                <a:off x="2456" y="1152"/>
                <a:ext cx="566" cy="384"/>
                <a:chOff x="2456" y="1152"/>
                <a:chExt cx="566" cy="384"/>
              </a:xfrm>
            </p:grpSpPr>
            <p:sp>
              <p:nvSpPr>
                <p:cNvPr id="222" name="Rectangle 38"/>
                <p:cNvSpPr>
                  <a:spLocks noChangeArrowheads="1"/>
                </p:cNvSpPr>
                <p:nvPr/>
              </p:nvSpPr>
              <p:spPr bwMode="auto">
                <a:xfrm>
                  <a:off x="2499" y="1152"/>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8.9</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3" name="Rectangle 39"/>
                <p:cNvSpPr>
                  <a:spLocks noChangeArrowheads="1"/>
                </p:cNvSpPr>
                <p:nvPr/>
              </p:nvSpPr>
              <p:spPr bwMode="auto">
                <a:xfrm>
                  <a:off x="2456" y="1152"/>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0" name="Group 40"/>
              <p:cNvGrpSpPr/>
              <p:nvPr/>
            </p:nvGrpSpPr>
            <p:grpSpPr bwMode="auto">
              <a:xfrm>
                <a:off x="0" y="1536"/>
                <a:ext cx="662" cy="384"/>
                <a:chOff x="0" y="1536"/>
                <a:chExt cx="662" cy="384"/>
              </a:xfrm>
            </p:grpSpPr>
            <p:sp>
              <p:nvSpPr>
                <p:cNvPr id="220" name="Rectangle 41"/>
                <p:cNvSpPr>
                  <a:spLocks noChangeArrowheads="1"/>
                </p:cNvSpPr>
                <p:nvPr/>
              </p:nvSpPr>
              <p:spPr bwMode="auto">
                <a:xfrm>
                  <a:off x="43" y="1536"/>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家具</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1" name="Rectangle 42"/>
                <p:cNvSpPr>
                  <a:spLocks noChangeArrowheads="1"/>
                </p:cNvSpPr>
                <p:nvPr/>
              </p:nvSpPr>
              <p:spPr bwMode="auto">
                <a:xfrm>
                  <a:off x="0" y="1536"/>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1" name="Group 43"/>
              <p:cNvGrpSpPr/>
              <p:nvPr/>
            </p:nvGrpSpPr>
            <p:grpSpPr bwMode="auto">
              <a:xfrm>
                <a:off x="662" y="1536"/>
                <a:ext cx="662" cy="384"/>
                <a:chOff x="662" y="1536"/>
                <a:chExt cx="662" cy="384"/>
              </a:xfrm>
            </p:grpSpPr>
            <p:sp>
              <p:nvSpPr>
                <p:cNvPr id="218" name="Rectangle 44"/>
                <p:cNvSpPr>
                  <a:spLocks noChangeArrowheads="1"/>
                </p:cNvSpPr>
                <p:nvPr/>
              </p:nvSpPr>
              <p:spPr bwMode="auto">
                <a:xfrm>
                  <a:off x="705" y="1536"/>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66,005</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9" name="Rectangle 45"/>
                <p:cNvSpPr>
                  <a:spLocks noChangeArrowheads="1"/>
                </p:cNvSpPr>
                <p:nvPr/>
              </p:nvSpPr>
              <p:spPr bwMode="auto">
                <a:xfrm>
                  <a:off x="662" y="1536"/>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2" name="Group 46"/>
              <p:cNvGrpSpPr/>
              <p:nvPr/>
            </p:nvGrpSpPr>
            <p:grpSpPr bwMode="auto">
              <a:xfrm>
                <a:off x="1324" y="1536"/>
                <a:ext cx="566" cy="384"/>
                <a:chOff x="1324" y="1536"/>
                <a:chExt cx="566" cy="384"/>
              </a:xfrm>
            </p:grpSpPr>
            <p:sp>
              <p:nvSpPr>
                <p:cNvPr id="216" name="Rectangle 47"/>
                <p:cNvSpPr>
                  <a:spLocks noChangeArrowheads="1"/>
                </p:cNvSpPr>
                <p:nvPr/>
              </p:nvSpPr>
              <p:spPr bwMode="auto">
                <a:xfrm>
                  <a:off x="1367" y="153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69,000</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7" name="Rectangle 48"/>
                <p:cNvSpPr>
                  <a:spLocks noChangeArrowheads="1"/>
                </p:cNvSpPr>
                <p:nvPr/>
              </p:nvSpPr>
              <p:spPr bwMode="auto">
                <a:xfrm>
                  <a:off x="1324" y="1536"/>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3" name="Group 49"/>
              <p:cNvGrpSpPr/>
              <p:nvPr/>
            </p:nvGrpSpPr>
            <p:grpSpPr bwMode="auto">
              <a:xfrm>
                <a:off x="1890" y="1536"/>
                <a:ext cx="566" cy="384"/>
                <a:chOff x="1890" y="1536"/>
                <a:chExt cx="566" cy="384"/>
              </a:xfrm>
            </p:grpSpPr>
            <p:sp>
              <p:nvSpPr>
                <p:cNvPr id="214" name="Rectangle 50"/>
                <p:cNvSpPr>
                  <a:spLocks noChangeArrowheads="1"/>
                </p:cNvSpPr>
                <p:nvPr/>
              </p:nvSpPr>
              <p:spPr bwMode="auto">
                <a:xfrm>
                  <a:off x="1933" y="153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(2,995)</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5" name="Rectangle 51"/>
                <p:cNvSpPr>
                  <a:spLocks noChangeArrowheads="1"/>
                </p:cNvSpPr>
                <p:nvPr/>
              </p:nvSpPr>
              <p:spPr bwMode="auto">
                <a:xfrm>
                  <a:off x="1890" y="1536"/>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4" name="Group 52"/>
              <p:cNvGrpSpPr/>
              <p:nvPr/>
            </p:nvGrpSpPr>
            <p:grpSpPr bwMode="auto">
              <a:xfrm>
                <a:off x="2456" y="1536"/>
                <a:ext cx="566" cy="384"/>
                <a:chOff x="2456" y="1536"/>
                <a:chExt cx="566" cy="384"/>
              </a:xfrm>
            </p:grpSpPr>
            <p:sp>
              <p:nvSpPr>
                <p:cNvPr id="212" name="Rectangle 53"/>
                <p:cNvSpPr>
                  <a:spLocks noChangeArrowheads="1"/>
                </p:cNvSpPr>
                <p:nvPr/>
              </p:nvSpPr>
              <p:spPr bwMode="auto">
                <a:xfrm>
                  <a:off x="2499" y="153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(4.3)</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3" name="Rectangle 54"/>
                <p:cNvSpPr>
                  <a:spLocks noChangeArrowheads="1"/>
                </p:cNvSpPr>
                <p:nvPr/>
              </p:nvSpPr>
              <p:spPr bwMode="auto">
                <a:xfrm>
                  <a:off x="2456" y="1536"/>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5" name="Group 55"/>
              <p:cNvGrpSpPr/>
              <p:nvPr/>
            </p:nvGrpSpPr>
            <p:grpSpPr bwMode="auto">
              <a:xfrm>
                <a:off x="0" y="1920"/>
                <a:ext cx="662" cy="384"/>
                <a:chOff x="0" y="1920"/>
                <a:chExt cx="662" cy="384"/>
              </a:xfrm>
            </p:grpSpPr>
            <p:sp>
              <p:nvSpPr>
                <p:cNvPr id="210" name="Rectangle 56"/>
                <p:cNvSpPr>
                  <a:spLocks noChangeArrowheads="1"/>
                </p:cNvSpPr>
                <p:nvPr/>
              </p:nvSpPr>
              <p:spPr bwMode="auto">
                <a:xfrm>
                  <a:off x="43" y="192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汽车</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1" name="Rectangle 57"/>
                <p:cNvSpPr>
                  <a:spLocks noChangeArrowheads="1"/>
                </p:cNvSpPr>
                <p:nvPr/>
              </p:nvSpPr>
              <p:spPr bwMode="auto">
                <a:xfrm>
                  <a:off x="0" y="1920"/>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6" name="Group 58"/>
              <p:cNvGrpSpPr/>
              <p:nvPr/>
            </p:nvGrpSpPr>
            <p:grpSpPr bwMode="auto">
              <a:xfrm>
                <a:off x="662" y="1920"/>
                <a:ext cx="662" cy="384"/>
                <a:chOff x="662" y="1920"/>
                <a:chExt cx="662" cy="384"/>
              </a:xfrm>
            </p:grpSpPr>
            <p:sp>
              <p:nvSpPr>
                <p:cNvPr id="208" name="Rectangle 59"/>
                <p:cNvSpPr>
                  <a:spLocks noChangeArrowheads="1"/>
                </p:cNvSpPr>
                <p:nvPr/>
              </p:nvSpPr>
              <p:spPr bwMode="auto">
                <a:xfrm>
                  <a:off x="705" y="1920"/>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325,402</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9" name="Rectangle 60"/>
                <p:cNvSpPr>
                  <a:spLocks noChangeArrowheads="1"/>
                </p:cNvSpPr>
                <p:nvPr/>
              </p:nvSpPr>
              <p:spPr bwMode="auto">
                <a:xfrm>
                  <a:off x="662" y="1920"/>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7" name="Group 61"/>
              <p:cNvGrpSpPr/>
              <p:nvPr/>
            </p:nvGrpSpPr>
            <p:grpSpPr bwMode="auto">
              <a:xfrm>
                <a:off x="1324" y="1920"/>
                <a:ext cx="566" cy="384"/>
                <a:chOff x="1324" y="1920"/>
                <a:chExt cx="566" cy="384"/>
              </a:xfrm>
            </p:grpSpPr>
            <p:sp>
              <p:nvSpPr>
                <p:cNvPr id="206" name="Rectangle 62"/>
                <p:cNvSpPr>
                  <a:spLocks noChangeArrowheads="1"/>
                </p:cNvSpPr>
                <p:nvPr/>
              </p:nvSpPr>
              <p:spPr bwMode="auto">
                <a:xfrm>
                  <a:off x="1367" y="1920"/>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300,000</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7" name="Rectangle 63"/>
                <p:cNvSpPr>
                  <a:spLocks noChangeArrowheads="1"/>
                </p:cNvSpPr>
                <p:nvPr/>
              </p:nvSpPr>
              <p:spPr bwMode="auto">
                <a:xfrm>
                  <a:off x="1324" y="1920"/>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8" name="Group 64"/>
              <p:cNvGrpSpPr/>
              <p:nvPr/>
            </p:nvGrpSpPr>
            <p:grpSpPr bwMode="auto">
              <a:xfrm>
                <a:off x="1890" y="1920"/>
                <a:ext cx="566" cy="384"/>
                <a:chOff x="1890" y="1920"/>
                <a:chExt cx="566" cy="384"/>
              </a:xfrm>
            </p:grpSpPr>
            <p:sp>
              <p:nvSpPr>
                <p:cNvPr id="204" name="Rectangle 65"/>
                <p:cNvSpPr>
                  <a:spLocks noChangeArrowheads="1"/>
                </p:cNvSpPr>
                <p:nvPr/>
              </p:nvSpPr>
              <p:spPr bwMode="auto">
                <a:xfrm>
                  <a:off x="1933" y="1920"/>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25,402</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5" name="Rectangle 66"/>
                <p:cNvSpPr>
                  <a:spLocks noChangeArrowheads="1"/>
                </p:cNvSpPr>
                <p:nvPr/>
              </p:nvSpPr>
              <p:spPr bwMode="auto">
                <a:xfrm>
                  <a:off x="1890" y="1920"/>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49" name="Group 67"/>
              <p:cNvGrpSpPr/>
              <p:nvPr/>
            </p:nvGrpSpPr>
            <p:grpSpPr bwMode="auto">
              <a:xfrm>
                <a:off x="2456" y="1920"/>
                <a:ext cx="566" cy="384"/>
                <a:chOff x="2456" y="1920"/>
                <a:chExt cx="566" cy="384"/>
              </a:xfrm>
            </p:grpSpPr>
            <p:sp>
              <p:nvSpPr>
                <p:cNvPr id="202" name="Rectangle 68"/>
                <p:cNvSpPr>
                  <a:spLocks noChangeArrowheads="1"/>
                </p:cNvSpPr>
                <p:nvPr/>
              </p:nvSpPr>
              <p:spPr bwMode="auto">
                <a:xfrm>
                  <a:off x="2499" y="1920"/>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8.5</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3" name="Rectangle 69"/>
                <p:cNvSpPr>
                  <a:spLocks noChangeArrowheads="1"/>
                </p:cNvSpPr>
                <p:nvPr/>
              </p:nvSpPr>
              <p:spPr bwMode="auto">
                <a:xfrm>
                  <a:off x="2456" y="1920"/>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50" name="Group 70"/>
              <p:cNvGrpSpPr/>
              <p:nvPr/>
            </p:nvGrpSpPr>
            <p:grpSpPr bwMode="auto">
              <a:xfrm>
                <a:off x="0" y="2304"/>
                <a:ext cx="662" cy="384"/>
                <a:chOff x="0" y="2304"/>
                <a:chExt cx="662" cy="384"/>
              </a:xfrm>
            </p:grpSpPr>
            <p:sp>
              <p:nvSpPr>
                <p:cNvPr id="200" name="Rectangle 71"/>
                <p:cNvSpPr>
                  <a:spLocks noChangeArrowheads="1"/>
                </p:cNvSpPr>
                <p:nvPr/>
              </p:nvSpPr>
              <p:spPr bwMode="auto">
                <a:xfrm>
                  <a:off x="43" y="230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所有其它</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1" name="Rectangle 72"/>
                <p:cNvSpPr>
                  <a:spLocks noChangeArrowheads="1"/>
                </p:cNvSpPr>
                <p:nvPr/>
              </p:nvSpPr>
              <p:spPr bwMode="auto">
                <a:xfrm>
                  <a:off x="0" y="2304"/>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51" name="Group 73"/>
              <p:cNvGrpSpPr/>
              <p:nvPr/>
            </p:nvGrpSpPr>
            <p:grpSpPr bwMode="auto">
              <a:xfrm>
                <a:off x="662" y="2304"/>
                <a:ext cx="662" cy="384"/>
                <a:chOff x="662" y="2304"/>
                <a:chExt cx="662" cy="384"/>
              </a:xfrm>
            </p:grpSpPr>
            <p:sp>
              <p:nvSpPr>
                <p:cNvPr id="198" name="Rectangle 74"/>
                <p:cNvSpPr>
                  <a:spLocks noChangeArrowheads="1"/>
                </p:cNvSpPr>
                <p:nvPr/>
              </p:nvSpPr>
              <p:spPr bwMode="auto">
                <a:xfrm>
                  <a:off x="705" y="2304"/>
                  <a:ext cx="5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306,677</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9" name="Rectangle 75"/>
                <p:cNvSpPr>
                  <a:spLocks noChangeArrowheads="1"/>
                </p:cNvSpPr>
                <p:nvPr/>
              </p:nvSpPr>
              <p:spPr bwMode="auto">
                <a:xfrm>
                  <a:off x="662" y="2304"/>
                  <a:ext cx="662"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52" name="Group 76"/>
              <p:cNvGrpSpPr/>
              <p:nvPr/>
            </p:nvGrpSpPr>
            <p:grpSpPr bwMode="auto">
              <a:xfrm>
                <a:off x="1324" y="2304"/>
                <a:ext cx="566" cy="384"/>
                <a:chOff x="1324" y="2304"/>
                <a:chExt cx="566" cy="384"/>
              </a:xfrm>
            </p:grpSpPr>
            <p:sp>
              <p:nvSpPr>
                <p:cNvPr id="196" name="Rectangle 77"/>
                <p:cNvSpPr>
                  <a:spLocks noChangeArrowheads="1"/>
                </p:cNvSpPr>
                <p:nvPr/>
              </p:nvSpPr>
              <p:spPr bwMode="auto">
                <a:xfrm>
                  <a:off x="1367" y="2304"/>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350,000</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7" name="Rectangle 78"/>
                <p:cNvSpPr>
                  <a:spLocks noChangeArrowheads="1"/>
                </p:cNvSpPr>
                <p:nvPr/>
              </p:nvSpPr>
              <p:spPr bwMode="auto">
                <a:xfrm>
                  <a:off x="1324" y="2304"/>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53" name="Group 79"/>
              <p:cNvGrpSpPr/>
              <p:nvPr/>
            </p:nvGrpSpPr>
            <p:grpSpPr bwMode="auto">
              <a:xfrm>
                <a:off x="1890" y="2304"/>
                <a:ext cx="566" cy="384"/>
                <a:chOff x="1890" y="2304"/>
                <a:chExt cx="566" cy="384"/>
              </a:xfrm>
            </p:grpSpPr>
            <p:sp>
              <p:nvSpPr>
                <p:cNvPr id="157" name="Rectangle 80"/>
                <p:cNvSpPr>
                  <a:spLocks noChangeArrowheads="1"/>
                </p:cNvSpPr>
                <p:nvPr/>
              </p:nvSpPr>
              <p:spPr bwMode="auto">
                <a:xfrm>
                  <a:off x="1933" y="2304"/>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(44,322)</a:t>
                  </a:r>
                </a:p>
                <a:p>
                  <a:pPr algn="ctr" fontAlgn="base">
                    <a:lnSpc>
                      <a:spcPct val="100000"/>
                    </a:lnSpc>
                    <a:spcBef>
                      <a:spcPct val="0"/>
                    </a:spcBef>
                    <a:spcAft>
                      <a:spcPct val="0"/>
                    </a:spcAft>
                    <a:buFontTx/>
                    <a:buNone/>
                  </a:pPr>
                  <a:endParaRPr lang="zh-CN" altLang="en-US"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5" name="Rectangle 81"/>
                <p:cNvSpPr>
                  <a:spLocks noChangeArrowheads="1"/>
                </p:cNvSpPr>
                <p:nvPr/>
              </p:nvSpPr>
              <p:spPr bwMode="auto">
                <a:xfrm>
                  <a:off x="1890" y="2304"/>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nvGrpSpPr>
              <p:cNvPr id="154" name="Group 82"/>
              <p:cNvGrpSpPr/>
              <p:nvPr/>
            </p:nvGrpSpPr>
            <p:grpSpPr bwMode="auto">
              <a:xfrm>
                <a:off x="2456" y="2304"/>
                <a:ext cx="566" cy="384"/>
                <a:chOff x="2456" y="2304"/>
                <a:chExt cx="566" cy="384"/>
              </a:xfrm>
            </p:grpSpPr>
            <p:sp>
              <p:nvSpPr>
                <p:cNvPr id="155" name="Rectangle 83"/>
                <p:cNvSpPr>
                  <a:spLocks noChangeArrowheads="1"/>
                </p:cNvSpPr>
                <p:nvPr/>
              </p:nvSpPr>
              <p:spPr bwMode="auto">
                <a:xfrm>
                  <a:off x="2499" y="2304"/>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algn="ctr" eaLnBrk="1" fontAlgn="base" hangingPunct="1">
                    <a:lnSpc>
                      <a:spcPct val="100000"/>
                    </a:lnSpc>
                    <a:spcBef>
                      <a:spcPct val="0"/>
                    </a:spcBef>
                    <a:spcAft>
                      <a:spcPct val="0"/>
                    </a:spcAft>
                    <a:buFontTx/>
                    <a:buNone/>
                  </a:pPr>
                  <a:r>
                    <a:rPr lang="en-US" altLang="zh-CN"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12.7</a:t>
                  </a:r>
                </a:p>
                <a:p>
                  <a:pPr algn="ctr" fontAlgn="base">
                    <a:lnSpc>
                      <a:spcPct val="100000"/>
                    </a:lnSpc>
                    <a:spcBef>
                      <a:spcPct val="0"/>
                    </a:spcBef>
                    <a:spcAft>
                      <a:spcPct val="0"/>
                    </a:spcAft>
                    <a:buFontTx/>
                    <a:buNone/>
                  </a:pPr>
                  <a:endParaRPr lang="zh-CN" altLang="en-US" sz="18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 name="Rectangle 84"/>
                <p:cNvSpPr>
                  <a:spLocks noChangeArrowheads="1"/>
                </p:cNvSpPr>
                <p:nvPr/>
              </p:nvSpPr>
              <p:spPr bwMode="auto">
                <a:xfrm>
                  <a:off x="2456" y="2304"/>
                  <a:ext cx="566" cy="384"/>
                </a:xfrm>
                <a:prstGeom prst="rect">
                  <a:avLst/>
                </a:prstGeom>
                <a:noFill/>
                <a:ln w="7">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grpSp>
        <p:sp>
          <p:nvSpPr>
            <p:cNvPr id="127" name="Rectangle 85"/>
            <p:cNvSpPr>
              <a:spLocks noChangeArrowheads="1"/>
            </p:cNvSpPr>
            <p:nvPr/>
          </p:nvSpPr>
          <p:spPr bwMode="auto">
            <a:xfrm>
              <a:off x="-3" y="-3"/>
              <a:ext cx="3028" cy="2694"/>
            </a:xfrm>
            <a:prstGeom prst="rect">
              <a:avLst/>
            </a:prstGeom>
            <a:noFill/>
            <a:ln w="9525">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lnSpc>
                  <a:spcPct val="115000"/>
                </a:lnSpc>
                <a:spcBef>
                  <a:spcPct val="20000"/>
                </a:spcBef>
                <a:spcAft>
                  <a:spcPct val="20000"/>
                </a:spcAft>
                <a:buChar char="•"/>
                <a:defRPr sz="3200">
                  <a:solidFill>
                    <a:schemeClr val="tx1"/>
                  </a:solidFill>
                  <a:latin typeface="Arial" panose="020B0604020202020204" pitchFamily="34" charset="0"/>
                  <a:ea typeface="微软雅黑" panose="020B0503020204020204" pitchFamily="34" charset="-122"/>
                </a:defRPr>
              </a:lvl1pPr>
              <a:lvl2pPr marL="742950" indent="-285750" eaLnBrk="0" hangingPunct="0">
                <a:lnSpc>
                  <a:spcPct val="115000"/>
                </a:lnSpc>
                <a:spcBef>
                  <a:spcPct val="20000"/>
                </a:spcBef>
                <a:spcAft>
                  <a:spcPct val="20000"/>
                </a:spcAft>
                <a:buChar char="–"/>
                <a:defRPr sz="2800">
                  <a:solidFill>
                    <a:schemeClr val="tx1"/>
                  </a:solidFill>
                  <a:latin typeface="Arial" panose="020B0604020202020204" pitchFamily="34" charset="0"/>
                  <a:ea typeface="微软雅黑" panose="020B0503020204020204" pitchFamily="34" charset="-122"/>
                </a:defRPr>
              </a:lvl2pPr>
              <a:lvl3pPr marL="1143000" indent="-228600" eaLnBrk="0" hangingPunct="0">
                <a:lnSpc>
                  <a:spcPct val="115000"/>
                </a:lnSpc>
                <a:spcBef>
                  <a:spcPct val="20000"/>
                </a:spcBef>
                <a:spcAft>
                  <a:spcPct val="20000"/>
                </a:spcAft>
                <a:buChar char="•"/>
                <a:defRPr sz="2400">
                  <a:solidFill>
                    <a:schemeClr val="tx1"/>
                  </a:solidFill>
                  <a:latin typeface="Arial" panose="020B0604020202020204" pitchFamily="34" charset="0"/>
                  <a:ea typeface="微软雅黑" panose="020B0503020204020204" pitchFamily="34" charset="-122"/>
                </a:defRPr>
              </a:lvl3pPr>
              <a:lvl4pPr marL="16002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4pPr>
              <a:lvl5pPr marL="2057400" indent="-228600" eaLnBrk="0"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115000"/>
                </a:lnSpc>
                <a:spcBef>
                  <a:spcPct val="20000"/>
                </a:spcBef>
                <a:spcAft>
                  <a:spcPct val="20000"/>
                </a:spcAft>
                <a:buChar char="»"/>
                <a:defRPr sz="2000">
                  <a:solidFill>
                    <a:schemeClr val="tx1"/>
                  </a:solidFill>
                  <a:latin typeface="Arial" panose="020B0604020202020204" pitchFamily="34" charset="0"/>
                  <a:ea typeface="微软雅黑" panose="020B0503020204020204" pitchFamily="34" charset="-122"/>
                </a:defRPr>
              </a:lvl9pPr>
            </a:lstStyle>
            <a:p>
              <a:pPr eaLnBrk="1" fontAlgn="base" hangingPunct="1">
                <a:lnSpc>
                  <a:spcPct val="100000"/>
                </a:lnSpc>
                <a:spcBef>
                  <a:spcPct val="0"/>
                </a:spcBef>
                <a:spcAft>
                  <a:spcPct val="0"/>
                </a:spcAft>
                <a:buFontTx/>
                <a:buNone/>
              </a:pPr>
              <a:endParaRPr lang="zh-CN" altLang="en-US" sz="1800">
                <a:solidFill>
                  <a:srgbClr val="000000"/>
                </a:solidFill>
                <a:ea typeface="宋体" panose="02010600030101010101" pitchFamily="2" charset="-122"/>
              </a:endParaRPr>
            </a:p>
          </p:txBody>
        </p:sp>
      </p:grpSp>
      <p:sp>
        <p:nvSpPr>
          <p:cNvPr id="246" name="Text Box 86"/>
          <p:cNvSpPr txBox="1">
            <a:spLocks noChangeArrowheads="1"/>
          </p:cNvSpPr>
          <p:nvPr/>
        </p:nvSpPr>
        <p:spPr bwMode="auto">
          <a:xfrm>
            <a:off x="405031" y="847518"/>
            <a:ext cx="10142895" cy="1661993"/>
          </a:xfrm>
          <a:prstGeom prst="rect">
            <a:avLst/>
          </a:prstGeom>
          <a:noFill/>
          <a:ln w="12700">
            <a:noFill/>
            <a:miter lim="800000"/>
            <a:headEnd type="none" w="sm" len="sm"/>
            <a:tailEnd type="none" w="sm" len="sm"/>
          </a:ln>
          <a:effectLst/>
        </p:spPr>
        <p:txBody>
          <a:bodyPr wrap="square">
            <a:spAutoFit/>
          </a:bodyPr>
          <a:lstStyle/>
          <a:p>
            <a:pPr algn="just" eaLnBrk="0" fontAlgn="base" hangingPunct="0">
              <a:spcBef>
                <a:spcPct val="50000"/>
              </a:spcBef>
              <a:spcAft>
                <a:spcPct val="0"/>
              </a:spcAft>
              <a:defRPr/>
            </a:pPr>
            <a:r>
              <a:rPr lang="zh-CN" altLang="en-US" sz="3200" b="1" dirty="0">
                <a:solidFill>
                  <a:srgbClr val="009999"/>
                </a:solidFill>
                <a:effectLst>
                  <a:outerShdw blurRad="38100" dist="38100" dir="2700000" algn="tl">
                    <a:srgbClr val="C0C0C0"/>
                  </a:outerShdw>
                </a:effectLst>
                <a:latin typeface="宋体" panose="02010600030101010101" pitchFamily="2" charset="-122"/>
                <a:ea typeface="宋体" panose="02010600030101010101" pitchFamily="2" charset="-122"/>
              </a:rPr>
              <a:t>旋转表</a:t>
            </a:r>
          </a:p>
          <a:p>
            <a:pPr algn="just" eaLnBrk="0" fontAlgn="base" hangingPunct="0">
              <a:spcBef>
                <a:spcPct val="50000"/>
              </a:spcBef>
              <a:spcAft>
                <a:spcPct val="0"/>
              </a:spcAft>
              <a:defRPr/>
            </a:pPr>
            <a:r>
              <a:rPr lang="zh-CN" altLang="en-US" sz="2800" b="1" dirty="0">
                <a:solidFill>
                  <a:srgbClr val="000000"/>
                </a:solidFill>
                <a:latin typeface="宋体" panose="02010600030101010101" pitchFamily="2" charset="-122"/>
                <a:ea typeface="宋体" panose="02010600030101010101" pitchFamily="2" charset="-122"/>
              </a:rPr>
              <a:t>    这次旋转操作得到</a:t>
            </a:r>
            <a:r>
              <a:rPr lang="en-US" altLang="zh-CN" sz="2800" b="1" dirty="0">
                <a:solidFill>
                  <a:srgbClr val="000000"/>
                </a:solidFill>
                <a:latin typeface="宋体" panose="02010600030101010101" pitchFamily="2" charset="-122"/>
                <a:ea typeface="宋体" panose="02010600030101010101" pitchFamily="2" charset="-122"/>
              </a:rPr>
              <a:t>2005</a:t>
            </a:r>
            <a:r>
              <a:rPr lang="zh-CN" altLang="en-US" sz="2800" b="1" dirty="0">
                <a:solidFill>
                  <a:srgbClr val="000000"/>
                </a:solidFill>
                <a:latin typeface="宋体" panose="02010600030101010101" pitchFamily="2" charset="-122"/>
                <a:ea typeface="宋体" panose="02010600030101010101" pitchFamily="2" charset="-122"/>
              </a:rPr>
              <a:t>年的交叉表方案为：现有、计划、 差量、差量</a:t>
            </a:r>
            <a:r>
              <a:rPr lang="en-US" altLang="zh-CN" sz="2800" b="1" dirty="0">
                <a:solidFill>
                  <a:srgbClr val="000000"/>
                </a:solidFill>
                <a:latin typeface="宋体" panose="02010600030101010101" pitchFamily="2" charset="-122"/>
                <a:ea typeface="宋体" panose="02010600030101010101" pitchFamily="2" charset="-122"/>
              </a:rPr>
              <a:t>%</a:t>
            </a:r>
            <a:r>
              <a:rPr lang="zh-CN" altLang="en-US" sz="2800" b="1" dirty="0">
                <a:solidFill>
                  <a:srgbClr val="000000"/>
                </a:solidFill>
                <a:latin typeface="宋体" panose="02010600030101010101" pitchFamily="2" charset="-122"/>
                <a:ea typeface="宋体" panose="02010600030101010101" pitchFamily="2" charset="-122"/>
              </a:rPr>
              <a: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97324" y="1526672"/>
            <a:ext cx="8229600" cy="4191000"/>
          </a:xfrm>
          <a:prstGeom prst="rect">
            <a:avLst/>
          </a:prstGeom>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lnSpc>
                <a:spcPct val="125000"/>
              </a:lnSpc>
              <a:buClr>
                <a:srgbClr val="1D1F6F"/>
              </a:buClr>
              <a:tabLst>
                <a:tab pos="6178550" algn="l"/>
              </a:tabLst>
            </a:pPr>
            <a:r>
              <a:rPr lang="en-US" altLang="zh-CN" sz="3600" b="1" kern="0" dirty="0">
                <a:solidFill>
                  <a:srgbClr val="000000"/>
                </a:solidFill>
              </a:rPr>
              <a:t>4.1 </a:t>
            </a:r>
            <a:r>
              <a:rPr lang="zh-CN" altLang="en-US" sz="3600" b="1" kern="0" dirty="0">
                <a:solidFill>
                  <a:srgbClr val="000000"/>
                </a:solidFill>
              </a:rPr>
              <a:t>数据仓库</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4.2 </a:t>
            </a:r>
            <a:r>
              <a:rPr lang="zh-CN" altLang="en-US" sz="3600" b="1" kern="0" dirty="0">
                <a:solidFill>
                  <a:srgbClr val="000000"/>
                </a:solidFill>
              </a:rPr>
              <a:t>数据仓库设计</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4.3 </a:t>
            </a:r>
            <a:r>
              <a:rPr lang="zh-CN" altLang="en-US" sz="3600" b="1" kern="0" dirty="0">
                <a:solidFill>
                  <a:srgbClr val="000000"/>
                </a:solidFill>
              </a:rPr>
              <a:t>联机分析处理</a:t>
            </a:r>
            <a:endParaRPr lang="en-US" altLang="zh-CN" sz="3600" b="1" kern="0" dirty="0">
              <a:solidFill>
                <a:srgbClr val="000000"/>
              </a:solidFill>
            </a:endParaRPr>
          </a:p>
          <a:p>
            <a:pPr eaLnBrk="1" hangingPunct="1">
              <a:lnSpc>
                <a:spcPct val="125000"/>
              </a:lnSpc>
              <a:buClr>
                <a:srgbClr val="1D1F6F"/>
              </a:buClr>
              <a:tabLst>
                <a:tab pos="6178550" algn="l"/>
              </a:tabLst>
            </a:pPr>
            <a:r>
              <a:rPr lang="en-US" altLang="zh-CN" sz="3600" b="1" kern="0" dirty="0">
                <a:solidFill>
                  <a:srgbClr val="000000"/>
                </a:solidFill>
              </a:rPr>
              <a:t>4.4 </a:t>
            </a:r>
            <a:r>
              <a:rPr lang="zh-CN" altLang="en-US" sz="3600" b="1" kern="0" dirty="0">
                <a:solidFill>
                  <a:srgbClr val="000000"/>
                </a:solidFill>
              </a:rPr>
              <a:t>小结</a:t>
            </a:r>
            <a:endParaRPr lang="en-US" altLang="zh-CN" sz="3600" b="1" kern="0" dirty="0">
              <a:solidFill>
                <a:srgbClr val="000000"/>
              </a:solidFill>
            </a:endParaRPr>
          </a:p>
        </p:txBody>
      </p:sp>
      <p:sp>
        <p:nvSpPr>
          <p:cNvPr id="2" name="文本占位符 1"/>
          <p:cNvSpPr>
            <a:spLocks noGrp="1"/>
          </p:cNvSpPr>
          <p:nvPr>
            <p:ph type="body" sz="quarter" idx="10"/>
          </p:nvPr>
        </p:nvSpPr>
        <p:spPr>
          <a:prstGeom prst="rect">
            <a:avLst/>
          </a:prstGeom>
        </p:spPr>
        <p:txBody>
          <a:bodyPr/>
          <a:lstStyle/>
          <a:p>
            <a:pPr marL="0" indent="0" algn="ctr">
              <a:buNone/>
            </a:pPr>
            <a:r>
              <a:rPr lang="zh-CN" altLang="en-US" sz="4000" b="1" dirty="0"/>
              <a:t>提纲</a:t>
            </a:r>
          </a:p>
        </p:txBody>
      </p:sp>
      <p:sp>
        <p:nvSpPr>
          <p:cNvPr id="6" name="AutoShape 4"/>
          <p:cNvSpPr>
            <a:spLocks noChangeArrowheads="1"/>
          </p:cNvSpPr>
          <p:nvPr/>
        </p:nvSpPr>
        <p:spPr bwMode="auto">
          <a:xfrm rot="9724325">
            <a:off x="4849564" y="4186347"/>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ln>
        </p:spPr>
        <p:txBody>
          <a:bodyPr wrap="none" anchor="ctr"/>
          <a:lstStyle/>
          <a:p>
            <a:endParaRPr lang="zh-CN" altLang="en-US">
              <a:solidFill>
                <a:srgbClr val="000000"/>
              </a:solidFill>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4.4 </a:t>
            </a:r>
            <a:r>
              <a:rPr lang="zh-CN" altLang="en-US" sz="3200" u="sng" dirty="0"/>
              <a:t>小结</a:t>
            </a:r>
          </a:p>
        </p:txBody>
      </p:sp>
      <p:sp>
        <p:nvSpPr>
          <p:cNvPr id="67" name="Rectangle 3"/>
          <p:cNvSpPr txBox="1">
            <a:spLocks noChangeArrowheads="1"/>
          </p:cNvSpPr>
          <p:nvPr/>
        </p:nvSpPr>
        <p:spPr bwMode="auto">
          <a:xfrm>
            <a:off x="498079" y="1209222"/>
            <a:ext cx="11379340" cy="495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a:lstStyle>
          <a:p>
            <a:pPr marL="0" lvl="2" indent="-342900" eaLnBrk="1" hangingPunct="1">
              <a:buClr>
                <a:srgbClr val="00B0F0"/>
              </a:buClr>
              <a:buSzPct val="80000"/>
              <a:buFont typeface="Wingdings" panose="05000000000000000000" pitchFamily="2" charset="2"/>
              <a:buChar char="p"/>
              <a:defRPr/>
            </a:pPr>
            <a:r>
              <a:rPr lang="zh-CN" altLang="en-US" sz="2800" b="1" dirty="0">
                <a:solidFill>
                  <a:srgbClr val="0070C0"/>
                </a:solidFill>
              </a:rPr>
              <a:t>数据仓库的定义及主要特征</a:t>
            </a:r>
            <a:endParaRPr lang="en-US" altLang="zh-CN" sz="2800" b="1" dirty="0">
              <a:solidFill>
                <a:srgbClr val="0070C0"/>
              </a:solidFill>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数据库与数据仓库的区别与联系</a:t>
            </a:r>
            <a:endParaRPr lang="en-US" altLang="zh-CN" sz="2800" dirty="0">
              <a:solidFill>
                <a:srgbClr val="0070C0"/>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zh-CN" altLang="en-US" sz="2800" dirty="0">
                <a:solidFill>
                  <a:srgbClr val="0070C0"/>
                </a:solidFill>
                <a:latin typeface="Lucida Sans Unicode" panose="020B0602030504020204"/>
                <a:ea typeface="黑体" panose="02010609060101010101" pitchFamily="49" charset="-122"/>
              </a:rPr>
              <a:t>数据仓库的数据模型</a:t>
            </a:r>
            <a:endParaRPr lang="en-US" altLang="zh-CN" sz="2800" dirty="0">
              <a:solidFill>
                <a:srgbClr val="0070C0"/>
              </a:solidFill>
              <a:latin typeface="Lucida Sans Unicode" panose="020B0602030504020204"/>
              <a:ea typeface="黑体" panose="02010609060101010101" pitchFamily="49" charset="-122"/>
            </a:endParaRPr>
          </a:p>
          <a:p>
            <a:pPr marL="0" lvl="2" indent="-342900" eaLnBrk="1" hangingPunct="1">
              <a:buClr>
                <a:srgbClr val="00B0F0"/>
              </a:buClr>
              <a:buSzPct val="80000"/>
              <a:buFont typeface="Wingdings" panose="05000000000000000000" pitchFamily="2" charset="2"/>
              <a:buChar char="p"/>
              <a:defRPr/>
            </a:pPr>
            <a:r>
              <a:rPr lang="en-US" altLang="zh-CN" sz="2800" dirty="0">
                <a:solidFill>
                  <a:srgbClr val="0070C0"/>
                </a:solidFill>
                <a:latin typeface="Lucida Sans Unicode" panose="020B0602030504020204"/>
                <a:ea typeface="黑体" panose="02010609060101010101" pitchFamily="49" charset="-122"/>
              </a:rPr>
              <a:t>OLAP</a:t>
            </a:r>
            <a:r>
              <a:rPr lang="zh-CN" altLang="en-US" sz="2800" dirty="0">
                <a:solidFill>
                  <a:srgbClr val="0070C0"/>
                </a:solidFill>
                <a:latin typeface="Lucida Sans Unicode" panose="020B0602030504020204"/>
                <a:ea typeface="黑体" panose="02010609060101010101" pitchFamily="49" charset="-122"/>
              </a:rPr>
              <a:t>的准则及</a:t>
            </a:r>
            <a:r>
              <a:rPr lang="zh-CN" altLang="en-US" sz="2800">
                <a:solidFill>
                  <a:srgbClr val="0070C0"/>
                </a:solidFill>
                <a:latin typeface="Lucida Sans Unicode" panose="020B0602030504020204"/>
                <a:ea typeface="黑体" panose="02010609060101010101" pitchFamily="49" charset="-122"/>
              </a:rPr>
              <a:t>基本操作</a:t>
            </a:r>
            <a:endParaRPr lang="zh-CN" altLang="en-US"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r>
              <a:rPr lang="en-US" altLang="zh-CN" sz="2800" b="1" dirty="0">
                <a:solidFill>
                  <a:srgbClr val="0070C0"/>
                </a:solidFill>
                <a:latin typeface="Lucida Sans Unicode" panose="020B0602030504020204"/>
                <a:ea typeface="黑体" panose="02010609060101010101" pitchFamily="49" charset="-122"/>
              </a:rPr>
              <a:t>    </a:t>
            </a: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a:p>
            <a:pPr marL="0" lvl="2" indent="0" eaLnBrk="1" hangingPunct="1">
              <a:buClr>
                <a:srgbClr val="00B0F0"/>
              </a:buClr>
              <a:buSzPct val="80000"/>
              <a:buNone/>
              <a:defRPr/>
            </a:pPr>
            <a:endParaRPr lang="en-US" altLang="zh-CN" sz="2800" b="1" dirty="0">
              <a:solidFill>
                <a:srgbClr val="0070C0"/>
              </a:solidFill>
              <a:latin typeface="Lucida Sans Unicode" panose="020B0602030504020204"/>
              <a:ea typeface="黑体" panose="02010609060101010101" pitchFamily="49" charset="-122"/>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2539" y="1610114"/>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12" name="Rectangle 2"/>
          <p:cNvSpPr txBox="1">
            <a:spLocks noChangeArrowheads="1"/>
          </p:cNvSpPr>
          <p:nvPr/>
        </p:nvSpPr>
        <p:spPr bwMode="auto">
          <a:xfrm>
            <a:off x="169698" y="1439917"/>
            <a:ext cx="9541860" cy="448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20000"/>
              </a:spcAft>
              <a:buChar char="•"/>
              <a:defRPr sz="3200">
                <a:solidFill>
                  <a:schemeClr val="tx1"/>
                </a:solidFill>
                <a:latin typeface="+mn-lt"/>
                <a:ea typeface="+mn-ea"/>
                <a:cs typeface="+mn-cs"/>
              </a:defRPr>
            </a:lvl1pPr>
            <a:lvl2pPr marL="742950" indent="-285750" algn="l" rtl="0" eaLnBrk="0" fontAlgn="base" hangingPunct="0">
              <a:lnSpc>
                <a:spcPct val="115000"/>
              </a:lnSpc>
              <a:spcBef>
                <a:spcPct val="20000"/>
              </a:spcBef>
              <a:spcAft>
                <a:spcPct val="20000"/>
              </a:spcAft>
              <a:buChar char="–"/>
              <a:defRPr sz="2800">
                <a:solidFill>
                  <a:schemeClr val="tx1"/>
                </a:solidFill>
                <a:latin typeface="+mn-lt"/>
                <a:ea typeface="+mn-ea"/>
              </a:defRPr>
            </a:lvl2pPr>
            <a:lvl3pPr marL="1143000" indent="-228600" algn="l" rtl="0" eaLnBrk="0" fontAlgn="base" hangingPunct="0">
              <a:lnSpc>
                <a:spcPct val="115000"/>
              </a:lnSpc>
              <a:spcBef>
                <a:spcPct val="20000"/>
              </a:spcBef>
              <a:spcAft>
                <a:spcPct val="20000"/>
              </a:spcAft>
              <a:buChar char="•"/>
              <a:defRPr sz="2400">
                <a:solidFill>
                  <a:schemeClr val="tx1"/>
                </a:solidFill>
                <a:latin typeface="+mn-lt"/>
                <a:ea typeface="+mn-ea"/>
              </a:defRPr>
            </a:lvl3pPr>
            <a:lvl4pPr marL="1600200" indent="-228600" algn="l" rtl="0" eaLnBrk="0" fontAlgn="base" hangingPunct="0">
              <a:lnSpc>
                <a:spcPct val="115000"/>
              </a:lnSpc>
              <a:spcBef>
                <a:spcPct val="20000"/>
              </a:spcBef>
              <a:spcAft>
                <a:spcPct val="20000"/>
              </a:spcAft>
              <a:buChar char="–"/>
              <a:defRPr sz="2000">
                <a:solidFill>
                  <a:schemeClr val="tx1"/>
                </a:solidFill>
                <a:latin typeface="+mn-lt"/>
                <a:ea typeface="+mn-ea"/>
              </a:defRPr>
            </a:lvl4pPr>
            <a:lvl5pPr marL="2057400" indent="-228600" algn="l" rtl="0" eaLnBrk="0" fontAlgn="base" hangingPunct="0">
              <a:lnSpc>
                <a:spcPct val="115000"/>
              </a:lnSpc>
              <a:spcBef>
                <a:spcPct val="20000"/>
              </a:spcBef>
              <a:spcAft>
                <a:spcPct val="20000"/>
              </a:spcAft>
              <a:buChar char="»"/>
              <a:defRPr sz="2000">
                <a:solidFill>
                  <a:schemeClr val="tx1"/>
                </a:solidFill>
                <a:latin typeface="+mn-lt"/>
                <a:ea typeface="+mn-ea"/>
              </a:defRPr>
            </a:lvl5pPr>
            <a:lvl6pPr marL="2514600" indent="-228600" algn="l" rtl="0" fontAlgn="base">
              <a:lnSpc>
                <a:spcPct val="115000"/>
              </a:lnSpc>
              <a:spcBef>
                <a:spcPct val="20000"/>
              </a:spcBef>
              <a:spcAft>
                <a:spcPct val="20000"/>
              </a:spcAft>
              <a:buChar char="»"/>
              <a:defRPr sz="2000">
                <a:solidFill>
                  <a:schemeClr val="tx1"/>
                </a:solidFill>
                <a:latin typeface="+mn-lt"/>
                <a:ea typeface="+mn-ea"/>
              </a:defRPr>
            </a:lvl6pPr>
            <a:lvl7pPr marL="2971800" indent="-228600" algn="l" rtl="0" fontAlgn="base">
              <a:lnSpc>
                <a:spcPct val="115000"/>
              </a:lnSpc>
              <a:spcBef>
                <a:spcPct val="20000"/>
              </a:spcBef>
              <a:spcAft>
                <a:spcPct val="20000"/>
              </a:spcAft>
              <a:buChar char="»"/>
              <a:defRPr sz="2000">
                <a:solidFill>
                  <a:schemeClr val="tx1"/>
                </a:solidFill>
                <a:latin typeface="+mn-lt"/>
                <a:ea typeface="+mn-ea"/>
              </a:defRPr>
            </a:lvl7pPr>
            <a:lvl8pPr marL="3429000" indent="-228600" algn="l" rtl="0" fontAlgn="base">
              <a:lnSpc>
                <a:spcPct val="115000"/>
              </a:lnSpc>
              <a:spcBef>
                <a:spcPct val="20000"/>
              </a:spcBef>
              <a:spcAft>
                <a:spcPct val="20000"/>
              </a:spcAft>
              <a:buChar char="»"/>
              <a:defRPr sz="2000">
                <a:solidFill>
                  <a:schemeClr val="tx1"/>
                </a:solidFill>
                <a:latin typeface="+mn-lt"/>
                <a:ea typeface="+mn-ea"/>
              </a:defRPr>
            </a:lvl8pPr>
            <a:lvl9pPr marL="3886200" indent="-228600" algn="l" rtl="0" fontAlgn="base">
              <a:lnSpc>
                <a:spcPct val="115000"/>
              </a:lnSpc>
              <a:spcBef>
                <a:spcPct val="20000"/>
              </a:spcBef>
              <a:spcAft>
                <a:spcPct val="20000"/>
              </a:spcAft>
              <a:buChar char="»"/>
              <a:defRPr sz="2000">
                <a:solidFill>
                  <a:schemeClr val="tx1"/>
                </a:solidFill>
                <a:latin typeface="+mn-lt"/>
                <a:ea typeface="+mn-ea"/>
              </a:defRPr>
            </a:lvl9pPr>
          </a:lstStyle>
          <a:p>
            <a:pPr marL="273050" indent="-273050" eaLnBrk="1" hangingPunct="1">
              <a:spcBef>
                <a:spcPts val="600"/>
              </a:spcBef>
              <a:spcAft>
                <a:spcPts val="600"/>
              </a:spcAft>
              <a:buFont typeface="Wingdings 2" panose="05020102010507070707" pitchFamily="18" charset="2"/>
              <a:buChar char=""/>
            </a:pPr>
            <a:r>
              <a:rPr lang="zh-CN" altLang="en-US" kern="0" dirty="0">
                <a:latin typeface="华文楷体" panose="02010600040101010101" pitchFamily="2" charset="-122"/>
                <a:ea typeface="华文楷体" panose="02010600040101010101" pitchFamily="2" charset="-122"/>
              </a:rPr>
              <a:t>顾客</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“算了！你们直接把披萨送来吧，我这里有现金。你们多久会送到</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a:t>
            </a:r>
            <a:endParaRPr lang="en-US" altLang="zh-CN" kern="0" dirty="0">
              <a:latin typeface="华文楷体" panose="02010600040101010101" pitchFamily="2" charset="-122"/>
              <a:ea typeface="华文楷体" panose="02010600040101010101" pitchFamily="2" charset="-122"/>
            </a:endParaRPr>
          </a:p>
          <a:p>
            <a:pPr marL="273050" indent="-273050" eaLnBrk="1" hangingPunct="1">
              <a:spcBef>
                <a:spcPts val="600"/>
              </a:spcBef>
              <a:spcAft>
                <a:spcPts val="600"/>
              </a:spcAft>
              <a:buFont typeface="Wingdings 2" panose="05020102010507070707" pitchFamily="18" charset="2"/>
              <a:buChar char=""/>
            </a:pPr>
            <a:r>
              <a:rPr lang="zh-CN" altLang="en-US" kern="0" dirty="0">
                <a:latin typeface="华文楷体" panose="02010600040101010101" pitchFamily="2" charset="-122"/>
                <a:ea typeface="华文楷体" panose="02010600040101010101" pitchFamily="2" charset="-122"/>
              </a:rPr>
              <a:t>客服</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“大约三十分钟</a:t>
            </a:r>
            <a:r>
              <a:rPr lang="en-US" altLang="zh-CN" kern="0" dirty="0">
                <a:latin typeface="华文楷体" panose="02010600040101010101" pitchFamily="2" charset="-122"/>
                <a:ea typeface="华文楷体" panose="02010600040101010101" pitchFamily="2" charset="-122"/>
              </a:rPr>
              <a:t>, </a:t>
            </a:r>
            <a:r>
              <a:rPr lang="zh-CN" altLang="en-US" kern="0" dirty="0">
                <a:latin typeface="华文楷体" panose="02010600040101010101" pitchFamily="2" charset="-122"/>
                <a:ea typeface="华文楷体" panose="02010600040101010101" pitchFamily="2" charset="-122"/>
              </a:rPr>
              <a:t>如果您不想等</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可以自己骑车来。”</a:t>
            </a:r>
            <a:endParaRPr lang="en-US" altLang="zh-CN" kern="0" dirty="0">
              <a:latin typeface="华文楷体" panose="02010600040101010101" pitchFamily="2" charset="-122"/>
              <a:ea typeface="华文楷体" panose="02010600040101010101" pitchFamily="2" charset="-122"/>
            </a:endParaRPr>
          </a:p>
          <a:p>
            <a:pPr marL="273050" indent="-273050" eaLnBrk="1" hangingPunct="1">
              <a:spcBef>
                <a:spcPts val="600"/>
              </a:spcBef>
              <a:spcAft>
                <a:spcPts val="600"/>
              </a:spcAft>
              <a:buFont typeface="Wingdings 2" panose="05020102010507070707" pitchFamily="18" charset="2"/>
              <a:buChar char=""/>
            </a:pPr>
            <a:r>
              <a:rPr lang="zh-CN" altLang="en-US" kern="0" dirty="0">
                <a:latin typeface="华文楷体" panose="02010600040101010101" pitchFamily="2" charset="-122"/>
                <a:ea typeface="华文楷体" panose="02010600040101010101" pitchFamily="2" charset="-122"/>
              </a:rPr>
              <a:t>顾客</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“什么</a:t>
            </a:r>
            <a:r>
              <a:rPr lang="en-US" altLang="zh-CN"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a:t>
            </a:r>
            <a:endParaRPr lang="zh-TW" altLang="en-US" kern="0" dirty="0">
              <a:latin typeface="PMingLiU" pitchFamily="18" charset="-120"/>
            </a:endParaRPr>
          </a:p>
          <a:p>
            <a:pPr marL="273050" indent="-273050" eaLnBrk="1" hangingPunct="1">
              <a:spcBef>
                <a:spcPts val="600"/>
              </a:spcBef>
              <a:spcAft>
                <a:spcPts val="600"/>
              </a:spcAft>
              <a:buFont typeface="Wingdings 2" panose="05020102010507070707" pitchFamily="18" charset="2"/>
              <a:buChar char=""/>
            </a:pPr>
            <a:r>
              <a:rPr lang="zh-TW" altLang="en-US" kern="0" dirty="0">
                <a:latin typeface="华文楷体" panose="02010600040101010101" pitchFamily="2" charset="-122"/>
                <a:ea typeface="华文楷体" panose="02010600040101010101" pitchFamily="2" charset="-122"/>
              </a:rPr>
              <a:t>客服</a:t>
            </a:r>
            <a:r>
              <a:rPr lang="en-US" altLang="zh-TW" kern="0" dirty="0">
                <a:latin typeface="华文楷体" panose="02010600040101010101" pitchFamily="2" charset="-122"/>
                <a:ea typeface="华文楷体" panose="02010600040101010101" pitchFamily="2" charset="-122"/>
              </a:rPr>
              <a:t>:</a:t>
            </a:r>
            <a:r>
              <a:rPr lang="zh-CN" altLang="en-US" kern="0" dirty="0">
                <a:latin typeface="华文楷体" panose="02010600040101010101" pitchFamily="2" charset="-122"/>
                <a:ea typeface="华文楷体" panose="02010600040101010101" pitchFamily="2" charset="-122"/>
              </a:rPr>
              <a:t>“</a:t>
            </a:r>
            <a:r>
              <a:rPr lang="zh-TW" altLang="en-US" kern="0" dirty="0">
                <a:latin typeface="华文楷体" panose="02010600040101010101" pitchFamily="2" charset="-122"/>
                <a:ea typeface="华文楷体" panose="02010600040101010101" pitchFamily="2" charset="-122"/>
              </a:rPr>
              <a:t>根据</a:t>
            </a:r>
            <a:r>
              <a:rPr lang="zh-CN" altLang="en-US" kern="0" dirty="0">
                <a:latin typeface="华文楷体" panose="02010600040101010101" pitchFamily="2" charset="-122"/>
                <a:ea typeface="华文楷体" panose="02010600040101010101" pitchFamily="2" charset="-122"/>
              </a:rPr>
              <a:t>“</a:t>
            </a:r>
            <a:r>
              <a:rPr lang="en-US" altLang="zh-TW" kern="0" dirty="0">
                <a:latin typeface="华文楷体" panose="02010600040101010101" pitchFamily="2" charset="-122"/>
                <a:ea typeface="华文楷体" panose="02010600040101010101" pitchFamily="2" charset="-122"/>
              </a:rPr>
              <a:t>AIC CRM</a:t>
            </a:r>
            <a:r>
              <a:rPr lang="zh-CN" altLang="en-US" kern="0" dirty="0">
                <a:latin typeface="华文楷体" panose="02010600040101010101" pitchFamily="2" charset="-122"/>
                <a:ea typeface="华文楷体" panose="02010600040101010101" pitchFamily="2" charset="-122"/>
              </a:rPr>
              <a:t>系统”记录，您有一辆摩托车，</a:t>
            </a:r>
            <a:r>
              <a:rPr lang="en-US" altLang="zh-CN" kern="0" dirty="0">
                <a:latin typeface="华文楷体" panose="02010600040101010101" pitchFamily="2" charset="-122"/>
                <a:ea typeface="华文楷体" panose="02010600040101010101" pitchFamily="2" charset="-122"/>
              </a:rPr>
              <a:t> </a:t>
            </a:r>
            <a:r>
              <a:rPr lang="zh-CN" altLang="en-US" kern="0" dirty="0">
                <a:latin typeface="华文楷体" panose="02010600040101010101" pitchFamily="2" charset="-122"/>
                <a:ea typeface="华文楷体" panose="02010600040101010101" pitchFamily="2" charset="-122"/>
              </a:rPr>
              <a:t>车号</a:t>
            </a:r>
            <a:r>
              <a:rPr lang="zh-TW" altLang="en-US" kern="0" dirty="0">
                <a:latin typeface="华文楷体" panose="02010600040101010101" pitchFamily="2" charset="-122"/>
                <a:ea typeface="华文楷体" panose="02010600040101010101" pitchFamily="2" charset="-122"/>
              </a:rPr>
              <a:t>是</a:t>
            </a:r>
            <a:r>
              <a:rPr lang="en-US" altLang="zh-TW" kern="0" dirty="0">
                <a:latin typeface="华文楷体" panose="02010600040101010101" pitchFamily="2" charset="-122"/>
                <a:ea typeface="华文楷体" panose="02010600040101010101" pitchFamily="2" charset="-122"/>
              </a:rPr>
              <a:t>GY-7878</a:t>
            </a:r>
            <a:r>
              <a:rPr lang="zh-CN" altLang="en-US" kern="0" dirty="0">
                <a:latin typeface="华文楷体" panose="02010600040101010101" pitchFamily="2" charset="-122"/>
                <a:ea typeface="华文楷体" panose="02010600040101010101" pitchFamily="2" charset="-122"/>
              </a:rPr>
              <a:t>。”</a:t>
            </a:r>
            <a:endParaRPr lang="en-US" altLang="zh-TW" kern="0" dirty="0">
              <a:latin typeface="华文楷体" panose="02010600040101010101" pitchFamily="2" charset="-122"/>
              <a:ea typeface="华文楷体" panose="02010600040101010101" pitchFamily="2" charset="-122"/>
            </a:endParaRPr>
          </a:p>
          <a:p>
            <a:pPr marL="273050" indent="-273050" eaLnBrk="1" hangingPunct="1">
              <a:spcBef>
                <a:spcPts val="600"/>
              </a:spcBef>
              <a:spcAft>
                <a:spcPts val="600"/>
              </a:spcAft>
              <a:buFont typeface="Wingdings" panose="05000000000000000000" pitchFamily="2" charset="2"/>
              <a:buNone/>
            </a:pPr>
            <a:r>
              <a:rPr lang="en-US" altLang="zh-TW" b="1" u="sng" kern="0" dirty="0">
                <a:solidFill>
                  <a:srgbClr val="FF0000"/>
                </a:solidFill>
                <a:latin typeface="华文楷体" panose="02010600040101010101" pitchFamily="2" charset="-122"/>
                <a:ea typeface="华文楷体" panose="02010600040101010101" pitchFamily="2" charset="-122"/>
              </a:rPr>
              <a:t>(1.</a:t>
            </a:r>
            <a:r>
              <a:rPr lang="zh-TW" altLang="en-US" b="1" u="sng" kern="0" dirty="0">
                <a:solidFill>
                  <a:srgbClr val="FF0000"/>
                </a:solidFill>
                <a:latin typeface="华文楷体" panose="02010600040101010101" pitchFamily="2" charset="-122"/>
                <a:ea typeface="华文楷体" panose="02010600040101010101" pitchFamily="2" charset="-122"/>
              </a:rPr>
              <a:t>客户数据库</a:t>
            </a:r>
            <a:r>
              <a:rPr lang="en-US" altLang="zh-TW" b="1" u="sng" kern="0" dirty="0">
                <a:solidFill>
                  <a:srgbClr val="FF0000"/>
                </a:solidFill>
                <a:latin typeface="华文楷体" panose="02010600040101010101" pitchFamily="2" charset="-122"/>
                <a:ea typeface="华文楷体" panose="02010600040101010101" pitchFamily="2" charset="-122"/>
              </a:rPr>
              <a:t>)</a:t>
            </a:r>
            <a:endParaRPr lang="zh-TW" altLang="en-US" b="1" u="sng" kern="0" dirty="0">
              <a:solidFill>
                <a:srgbClr val="FF0000"/>
              </a:solidFill>
              <a:latin typeface="华文楷体" panose="02010600040101010101" pitchFamily="2" charset="-122"/>
              <a:ea typeface="华文楷体" panose="02010600040101010101" pitchFamily="2" charset="-122"/>
            </a:endParaRPr>
          </a:p>
        </p:txBody>
      </p:sp>
      <p:pic>
        <p:nvPicPr>
          <p:cNvPr id="13" name="Picture 4" descr="C:\Documents and Settings\Administrator\Local Settings\Temporary Internet Files\Content.IE5\DD926TUT\MCj0418700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0637" y="3860252"/>
            <a:ext cx="1857375"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C:\Documents and Settings\Administrator\Local Settings\Temporary Internet Files\Content.IE5\AIPPQ0UH\MCj041630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77638" y="1141194"/>
            <a:ext cx="1603375"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7" presetClass="emph" presetSubtype="0" fill="hold" nodeType="withEffect">
                                  <p:stCondLst>
                                    <p:cond delay="0"/>
                                  </p:stCondLst>
                                  <p:childTnLst>
                                    <p:animClr clrSpc="rgb" dir="cw">
                                      <p:cBhvr override="childStyle">
                                        <p:cTn id="15" dur="250" autoRev="1" fill="hold"/>
                                        <p:tgtEl>
                                          <p:spTgt spid="14"/>
                                        </p:tgtEl>
                                        <p:attrNameLst>
                                          <p:attrName>style.color</p:attrName>
                                        </p:attrNameLst>
                                      </p:cBhvr>
                                      <p:to>
                                        <a:schemeClr val="bg1"/>
                                      </p:to>
                                    </p:animClr>
                                    <p:animClr clrSpc="rgb" dir="cw">
                                      <p:cBhvr>
                                        <p:cTn id="16" dur="250" autoRev="1" fill="hold"/>
                                        <p:tgtEl>
                                          <p:spTgt spid="14"/>
                                        </p:tgtEl>
                                        <p:attrNameLst>
                                          <p:attrName>fillcolor</p:attrName>
                                        </p:attrNameLst>
                                      </p:cBhvr>
                                      <p:to>
                                        <a:schemeClr val="bg1"/>
                                      </p:to>
                                    </p:animClr>
                                    <p:set>
                                      <p:cBhvr>
                                        <p:cTn id="17" dur="250" autoRev="1" fill="hold"/>
                                        <p:tgtEl>
                                          <p:spTgt spid="14"/>
                                        </p:tgtEl>
                                        <p:attrNameLst>
                                          <p:attrName>fill.type</p:attrName>
                                        </p:attrNameLst>
                                      </p:cBhvr>
                                      <p:to>
                                        <p:strVal val="solid"/>
                                      </p:to>
                                    </p:set>
                                    <p:set>
                                      <p:cBhvr>
                                        <p:cTn id="18" dur="250" autoRev="1" fill="hold"/>
                                        <p:tgtEl>
                                          <p:spTgt spid="14"/>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additive="base">
                                        <p:cTn id="2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1000"/>
                                        <p:tgtEl>
                                          <p:spTgt spid="13"/>
                                        </p:tgtEl>
                                      </p:cBhvr>
                                    </p:animEffect>
                                  </p:childTnLst>
                                </p:cTn>
                              </p:par>
                            </p:childTnLst>
                          </p:cTn>
                        </p:par>
                        <p:par>
                          <p:cTn id="29" fill="hold">
                            <p:stCondLst>
                              <p:cond delay="1500"/>
                            </p:stCondLst>
                            <p:childTnLst>
                              <p:par>
                                <p:cTn id="30" presetID="26" presetClass="emph" presetSubtype="0" fill="hold" nodeType="afterEffect">
                                  <p:stCondLst>
                                    <p:cond delay="0"/>
                                  </p:stCondLst>
                                  <p:childTnLst>
                                    <p:animEffect transition="out" filter="fade">
                                      <p:cBhvr>
                                        <p:cTn id="31" dur="1000" tmFilter="0, 0; .2, .5; .8, .5; 1, 0"/>
                                        <p:tgtEl>
                                          <p:spTgt spid="13"/>
                                        </p:tgtEl>
                                      </p:cBhvr>
                                    </p:animEffect>
                                    <p:animScale>
                                      <p:cBhvr>
                                        <p:cTn id="32" dur="500" autoRev="1" fill="hold"/>
                                        <p:tgtEl>
                                          <p:spTgt spid="13"/>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 calcmode="lin" valueType="num">
                                      <p:cBhvr additive="base">
                                        <p:cTn id="37"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anim calcmode="lin" valueType="num">
                                      <p:cBhvr additive="base">
                                        <p:cTn id="43"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anim calcmode="lin" valueType="num">
                                      <p:cBhvr additive="base">
                                        <p:cTn id="49"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en-US" altLang="zh-CN" sz="3200" u="sng" dirty="0"/>
              <a:t>4.1</a:t>
            </a:r>
            <a:r>
              <a:rPr lang="zh-CN" altLang="en-US" sz="3200" u="sng" dirty="0"/>
              <a:t>数据仓库</a:t>
            </a:r>
          </a:p>
        </p:txBody>
      </p:sp>
      <p:sp>
        <p:nvSpPr>
          <p:cNvPr id="6" name="Rectangle 2"/>
          <p:cNvSpPr txBox="1">
            <a:spLocks noChangeArrowheads="1"/>
          </p:cNvSpPr>
          <p:nvPr/>
        </p:nvSpPr>
        <p:spPr>
          <a:xfrm>
            <a:off x="527050" y="1439917"/>
            <a:ext cx="8196536" cy="4389000"/>
          </a:xfrm>
          <a:prstGeom prst="rect">
            <a:avLst/>
          </a:prstGeom>
        </p:spPr>
        <p:txBody>
          <a:bodyPr/>
          <a:lstStyle>
            <a:lvl1pPr marL="416560" indent="-416560" defTabSz="548005">
              <a:spcBef>
                <a:spcPts val="3935"/>
              </a:spcBef>
              <a:buSzPct val="75000"/>
              <a:buChar char="•"/>
              <a:defRPr sz="3375">
                <a:latin typeface="Helvetica Light"/>
                <a:ea typeface="Helvetica Light"/>
                <a:cs typeface="Helvetica Light"/>
                <a:sym typeface="Helvetica Light"/>
              </a:defRPr>
            </a:lvl1pPr>
            <a:lvl2pPr marL="833755" indent="-416560" defTabSz="548005">
              <a:spcBef>
                <a:spcPts val="3935"/>
              </a:spcBef>
              <a:buSzPct val="75000"/>
              <a:buChar char="•"/>
              <a:defRPr sz="3375">
                <a:latin typeface="Helvetica Light"/>
                <a:ea typeface="Helvetica Light"/>
                <a:cs typeface="Helvetica Light"/>
                <a:sym typeface="Helvetica Light"/>
              </a:defRPr>
            </a:lvl2pPr>
            <a:lvl3pPr marL="1250315" indent="-416560" defTabSz="548005">
              <a:spcBef>
                <a:spcPts val="3935"/>
              </a:spcBef>
              <a:buSzPct val="75000"/>
              <a:buChar char="•"/>
              <a:defRPr sz="3375">
                <a:latin typeface="Helvetica Light"/>
                <a:ea typeface="Helvetica Light"/>
                <a:cs typeface="Helvetica Light"/>
                <a:sym typeface="Helvetica Light"/>
              </a:defRPr>
            </a:lvl3pPr>
            <a:lvl4pPr marL="1666875" indent="-416560" defTabSz="548005">
              <a:spcBef>
                <a:spcPts val="3935"/>
              </a:spcBef>
              <a:buSzPct val="75000"/>
              <a:buChar char="•"/>
              <a:defRPr sz="3375">
                <a:latin typeface="Helvetica Light"/>
                <a:ea typeface="Helvetica Light"/>
                <a:cs typeface="Helvetica Light"/>
                <a:sym typeface="Helvetica Light"/>
              </a:defRPr>
            </a:lvl4pPr>
            <a:lvl5pPr marL="2083435" indent="-416560" defTabSz="548005">
              <a:spcBef>
                <a:spcPts val="3935"/>
              </a:spcBef>
              <a:buSzPct val="75000"/>
              <a:buChar char="•"/>
              <a:defRPr sz="3375">
                <a:latin typeface="Helvetica Light"/>
                <a:ea typeface="Helvetica Light"/>
                <a:cs typeface="Helvetica Light"/>
                <a:sym typeface="Helvetica Light"/>
              </a:defRPr>
            </a:lvl5pPr>
            <a:lvl6pPr marL="2500630" indent="-416560" defTabSz="548005">
              <a:spcBef>
                <a:spcPts val="3935"/>
              </a:spcBef>
              <a:buSzPct val="75000"/>
              <a:buChar char="•"/>
              <a:defRPr sz="3375">
                <a:latin typeface="Helvetica Light"/>
                <a:ea typeface="Helvetica Light"/>
                <a:cs typeface="Helvetica Light"/>
                <a:sym typeface="Helvetica Light"/>
              </a:defRPr>
            </a:lvl6pPr>
            <a:lvl7pPr marL="2917190" indent="-416560" defTabSz="548005">
              <a:spcBef>
                <a:spcPts val="3935"/>
              </a:spcBef>
              <a:buSzPct val="75000"/>
              <a:buChar char="•"/>
              <a:defRPr sz="3375">
                <a:latin typeface="Helvetica Light"/>
                <a:ea typeface="Helvetica Light"/>
                <a:cs typeface="Helvetica Light"/>
                <a:sym typeface="Helvetica Light"/>
              </a:defRPr>
            </a:lvl7pPr>
            <a:lvl8pPr marL="3333750" indent="-416560" defTabSz="548005">
              <a:spcBef>
                <a:spcPts val="3935"/>
              </a:spcBef>
              <a:buSzPct val="75000"/>
              <a:buChar char="•"/>
              <a:defRPr sz="3375">
                <a:latin typeface="Helvetica Light"/>
                <a:ea typeface="Helvetica Light"/>
                <a:cs typeface="Helvetica Light"/>
                <a:sym typeface="Helvetica Light"/>
              </a:defRPr>
            </a:lvl8pPr>
            <a:lvl9pPr marL="3750310" indent="-416560" defTabSz="548005">
              <a:spcBef>
                <a:spcPts val="3935"/>
              </a:spcBef>
              <a:buSzPct val="75000"/>
              <a:buChar char="•"/>
              <a:defRPr sz="3375">
                <a:latin typeface="Helvetica Light"/>
                <a:ea typeface="Helvetica Light"/>
                <a:cs typeface="Helvetica Light"/>
                <a:sym typeface="Helvetica Light"/>
              </a:defRPr>
            </a:lvl9pPr>
          </a:lstStyle>
          <a:p>
            <a:pPr>
              <a:spcBef>
                <a:spcPts val="600"/>
              </a:spcBef>
              <a:spcAft>
                <a:spcPts val="600"/>
              </a:spcAft>
            </a:pPr>
            <a:r>
              <a:rPr lang="zh-TW" altLang="en-US" kern="0" dirty="0">
                <a:solidFill>
                  <a:sysClr val="windowText" lastClr="000000"/>
                </a:solidFill>
                <a:latin typeface="华文楷体" panose="02010600040101010101" pitchFamily="2" charset="-122"/>
                <a:ea typeface="华文楷体" panose="02010600040101010101" pitchFamily="2" charset="-122"/>
              </a:rPr>
              <a:t>顾客</a:t>
            </a:r>
            <a:r>
              <a:rPr lang="en-US" altLang="zh-TW" kern="0" dirty="0">
                <a:solidFill>
                  <a:sysClr val="windowText" lastClr="000000"/>
                </a:solidFill>
                <a:latin typeface="华文楷体" panose="02010600040101010101" pitchFamily="2" charset="-122"/>
                <a:ea typeface="华文楷体" panose="02010600040101010101" pitchFamily="2" charset="-122"/>
              </a:rPr>
              <a:t>:</a:t>
            </a:r>
            <a:endParaRPr lang="zh-TW" altLang="en-US" kern="0" dirty="0">
              <a:solidFill>
                <a:sysClr val="windowText" lastClr="000000"/>
              </a:solidFill>
              <a:latin typeface="华文楷体" panose="02010600040101010101" pitchFamily="2" charset="-122"/>
              <a:ea typeface="华文楷体" panose="02010600040101010101" pitchFamily="2" charset="-122"/>
            </a:endParaRPr>
          </a:p>
          <a:p>
            <a:pPr>
              <a:spcBef>
                <a:spcPts val="600"/>
              </a:spcBef>
              <a:spcAft>
                <a:spcPts val="600"/>
              </a:spcAft>
            </a:pPr>
            <a:r>
              <a:rPr lang="zh-CN" altLang="en-US" kern="0" dirty="0">
                <a:solidFill>
                  <a:sysClr val="windowText" lastClr="000000"/>
                </a:solidFill>
                <a:latin typeface="宋体" panose="02010600030101010101" pitchFamily="2" charset="-122"/>
                <a:ea typeface="华文楷体" panose="02010600040101010101" pitchFamily="2" charset="-122"/>
              </a:rPr>
              <a:t>客服</a:t>
            </a:r>
            <a:r>
              <a:rPr lang="en-US" altLang="zh-CN" kern="0" dirty="0">
                <a:solidFill>
                  <a:sysClr val="windowText" lastClr="000000"/>
                </a:solidFill>
                <a:latin typeface="宋体" panose="02010600030101010101" pitchFamily="2" charset="-122"/>
                <a:ea typeface="华文楷体" panose="02010600040101010101" pitchFamily="2" charset="-122"/>
              </a:rPr>
              <a:t>:</a:t>
            </a:r>
            <a:r>
              <a:rPr lang="zh-CN" altLang="en-US" kern="0" dirty="0">
                <a:solidFill>
                  <a:sysClr val="windowText" lastClr="000000"/>
                </a:solidFill>
                <a:latin typeface="宋体" panose="02010600030101010101" pitchFamily="2" charset="-122"/>
                <a:ea typeface="华文楷体" panose="02010600040101010101" pitchFamily="2" charset="-122"/>
              </a:rPr>
              <a:t>“陈先生</a:t>
            </a:r>
            <a:r>
              <a:rPr lang="en-US" altLang="zh-CN" kern="0" dirty="0">
                <a:solidFill>
                  <a:sysClr val="windowText" lastClr="000000"/>
                </a:solidFill>
                <a:latin typeface="宋体" panose="02010600030101010101" pitchFamily="2" charset="-122"/>
                <a:ea typeface="华文楷体" panose="02010600040101010101" pitchFamily="2" charset="-122"/>
              </a:rPr>
              <a:t>,</a:t>
            </a:r>
            <a:r>
              <a:rPr lang="zh-CN" altLang="en-US" kern="0" dirty="0">
                <a:solidFill>
                  <a:sysClr val="windowText" lastClr="000000"/>
                </a:solidFill>
                <a:latin typeface="宋体" panose="02010600030101010101" pitchFamily="2" charset="-122"/>
                <a:ea typeface="华文楷体" panose="02010600040101010101" pitchFamily="2" charset="-122"/>
              </a:rPr>
              <a:t>请您说话小心一点。您在</a:t>
            </a:r>
            <a:r>
              <a:rPr lang="en-US" altLang="zh-TW" kern="0" dirty="0">
                <a:solidFill>
                  <a:sysClr val="windowText" lastClr="000000"/>
                </a:solidFill>
                <a:latin typeface="宋体" panose="02010600030101010101" pitchFamily="2" charset="-122"/>
                <a:ea typeface="宋体" panose="02010600030101010101" pitchFamily="2" charset="-122"/>
              </a:rPr>
              <a:t>2000</a:t>
            </a:r>
            <a:r>
              <a:rPr lang="zh-CN" altLang="en-US" kern="0" dirty="0">
                <a:solidFill>
                  <a:sysClr val="windowText" lastClr="000000"/>
                </a:solidFill>
                <a:latin typeface="宋体" panose="02010600030101010101" pitchFamily="2" charset="-122"/>
                <a:ea typeface="华文楷体" panose="02010600040101010101" pitchFamily="2" charset="-122"/>
              </a:rPr>
              <a:t>年四月一日用脏话侮辱警察</a:t>
            </a:r>
            <a:r>
              <a:rPr lang="en-US" altLang="zh-CN" kern="0" dirty="0">
                <a:solidFill>
                  <a:sysClr val="windowText" lastClr="000000"/>
                </a:solidFill>
                <a:latin typeface="宋体" panose="02010600030101010101" pitchFamily="2" charset="-122"/>
                <a:ea typeface="华文楷体" panose="02010600040101010101" pitchFamily="2" charset="-122"/>
              </a:rPr>
              <a:t>,</a:t>
            </a:r>
            <a:r>
              <a:rPr lang="zh-CN" altLang="en-US" kern="0" dirty="0">
                <a:solidFill>
                  <a:sysClr val="windowText" lastClr="000000"/>
                </a:solidFill>
                <a:latin typeface="宋体" panose="02010600030101010101" pitchFamily="2" charset="-122"/>
                <a:ea typeface="华文楷体" panose="02010600040101010101" pitchFamily="2" charset="-122"/>
              </a:rPr>
              <a:t>被判了十日拘役。”</a:t>
            </a:r>
            <a:endParaRPr lang="zh-TW" altLang="en-US" kern="0" dirty="0">
              <a:solidFill>
                <a:sysClr val="windowText" lastClr="000000"/>
              </a:solidFill>
              <a:latin typeface="宋体" panose="02010600030101010101" pitchFamily="2" charset="-122"/>
              <a:ea typeface="宋体" panose="02010600030101010101" pitchFamily="2" charset="-122"/>
            </a:endParaRPr>
          </a:p>
          <a:p>
            <a:pPr>
              <a:spcBef>
                <a:spcPts val="600"/>
              </a:spcBef>
              <a:spcAft>
                <a:spcPts val="600"/>
              </a:spcAft>
            </a:pPr>
            <a:endParaRPr lang="en-US" altLang="zh-TW" kern="0" dirty="0">
              <a:solidFill>
                <a:sysClr val="windowText" lastClr="000000"/>
              </a:solidFill>
              <a:latin typeface="华文楷体" panose="02010600040101010101" pitchFamily="2" charset="-122"/>
              <a:ea typeface="华文楷体" panose="02010600040101010101" pitchFamily="2" charset="-122"/>
            </a:endParaRPr>
          </a:p>
          <a:p>
            <a:pPr>
              <a:spcBef>
                <a:spcPts val="600"/>
              </a:spcBef>
              <a:spcAft>
                <a:spcPts val="600"/>
              </a:spcAft>
            </a:pPr>
            <a:r>
              <a:rPr lang="zh-TW" altLang="en-US" kern="0" dirty="0">
                <a:solidFill>
                  <a:sysClr val="windowText" lastClr="000000"/>
                </a:solidFill>
                <a:latin typeface="华文楷体" panose="02010600040101010101" pitchFamily="2" charset="-122"/>
                <a:ea typeface="华文楷体" panose="02010600040101010101" pitchFamily="2" charset="-122"/>
              </a:rPr>
              <a:t>顾客</a:t>
            </a:r>
            <a:r>
              <a:rPr lang="en-US" altLang="zh-TW" kern="0" dirty="0">
                <a:solidFill>
                  <a:sysClr val="windowText" lastClr="000000"/>
                </a:solidFill>
                <a:latin typeface="华文楷体" panose="02010600040101010101" pitchFamily="2" charset="-122"/>
                <a:ea typeface="华文楷体" panose="02010600040101010101" pitchFamily="2" charset="-122"/>
              </a:rPr>
              <a:t>:</a:t>
            </a:r>
            <a:r>
              <a:rPr lang="zh-CN" altLang="en-US" kern="0" dirty="0">
                <a:solidFill>
                  <a:sysClr val="windowText" lastClr="000000"/>
                </a:solidFill>
                <a:latin typeface="华文楷体" panose="02010600040101010101" pitchFamily="2" charset="-122"/>
                <a:ea typeface="华文楷体" panose="02010600040101010101" pitchFamily="2" charset="-122"/>
              </a:rPr>
              <a:t>“</a:t>
            </a:r>
            <a:r>
              <a:rPr lang="en-US" altLang="zh-TW" kern="0" dirty="0">
                <a:solidFill>
                  <a:sysClr val="windowText" lastClr="000000"/>
                </a:solidFill>
                <a:latin typeface="华文楷体" panose="02010600040101010101" pitchFamily="2" charset="-122"/>
                <a:ea typeface="华文楷体" panose="02010600040101010101" pitchFamily="2" charset="-122"/>
              </a:rPr>
              <a:t>……</a:t>
            </a:r>
            <a:r>
              <a:rPr lang="zh-CN" altLang="en-US" kern="0" dirty="0">
                <a:solidFill>
                  <a:sysClr val="windowText" lastClr="000000"/>
                </a:solidFill>
                <a:latin typeface="华文楷体" panose="02010600040101010101" pitchFamily="2" charset="-122"/>
                <a:ea typeface="华文楷体" panose="02010600040101010101" pitchFamily="2" charset="-122"/>
              </a:rPr>
              <a:t>”</a:t>
            </a:r>
            <a:endParaRPr lang="zh-TW" altLang="en-US" kern="0" dirty="0">
              <a:solidFill>
                <a:sysClr val="windowText" lastClr="000000"/>
              </a:solidFill>
              <a:latin typeface="华文楷体" panose="02010600040101010101" pitchFamily="2" charset="-122"/>
              <a:ea typeface="华文楷体" panose="02010600040101010101" pitchFamily="2" charset="-122"/>
            </a:endParaRPr>
          </a:p>
          <a:p>
            <a:pPr>
              <a:spcBef>
                <a:spcPts val="600"/>
              </a:spcBef>
              <a:spcAft>
                <a:spcPts val="600"/>
              </a:spcAft>
              <a:buFont typeface="Wingdings" panose="05000000000000000000" pitchFamily="2" charset="2"/>
              <a:buNone/>
            </a:pPr>
            <a:endParaRPr lang="en-US" altLang="zh-TW" b="1" u="sng" kern="0" dirty="0">
              <a:solidFill>
                <a:srgbClr val="FF0000"/>
              </a:solidFill>
              <a:latin typeface="宋体" panose="02010600030101010101" pitchFamily="2" charset="-122"/>
              <a:ea typeface="宋体" panose="02010600030101010101" pitchFamily="2" charset="-122"/>
            </a:endParaRPr>
          </a:p>
          <a:p>
            <a:pPr>
              <a:spcBef>
                <a:spcPts val="600"/>
              </a:spcBef>
              <a:spcAft>
                <a:spcPts val="600"/>
              </a:spcAft>
              <a:buFont typeface="Wingdings" panose="05000000000000000000" pitchFamily="2" charset="2"/>
              <a:buNone/>
            </a:pPr>
            <a:r>
              <a:rPr lang="en-US" altLang="zh-TW" b="1" u="sng" kern="0" dirty="0">
                <a:solidFill>
                  <a:srgbClr val="FF0000"/>
                </a:solidFill>
                <a:latin typeface="宋体" panose="02010600030101010101" pitchFamily="2" charset="-122"/>
                <a:ea typeface="宋体" panose="02010600030101010101" pitchFamily="2" charset="-122"/>
              </a:rPr>
              <a:t>(6.</a:t>
            </a:r>
            <a:r>
              <a:rPr lang="zh-CN" altLang="en-US" b="1" u="sng" kern="0" dirty="0">
                <a:solidFill>
                  <a:srgbClr val="FF0000"/>
                </a:solidFill>
                <a:latin typeface="宋体" panose="02010600030101010101" pitchFamily="2" charset="-122"/>
                <a:ea typeface="华文楷体" panose="02010600040101010101" pitchFamily="2" charset="-122"/>
              </a:rPr>
              <a:t>刑事刑案数据库</a:t>
            </a:r>
            <a:r>
              <a:rPr lang="en-US" altLang="zh-TW" b="1" u="sng" kern="0" dirty="0">
                <a:solidFill>
                  <a:srgbClr val="FF0000"/>
                </a:solidFill>
                <a:latin typeface="宋体" panose="02010600030101010101" pitchFamily="2" charset="-122"/>
                <a:ea typeface="宋体" panose="02010600030101010101" pitchFamily="2" charset="-122"/>
              </a:rPr>
              <a:t>)</a:t>
            </a:r>
            <a:endParaRPr lang="zh-TW" altLang="en-US" b="1" u="sng" kern="0" dirty="0">
              <a:solidFill>
                <a:srgbClr val="FF0000"/>
              </a:solidFill>
              <a:latin typeface="宋体" panose="02010600030101010101" pitchFamily="2" charset="-122"/>
              <a:ea typeface="宋体" panose="02010600030101010101" pitchFamily="2" charset="-122"/>
            </a:endParaRPr>
          </a:p>
        </p:txBody>
      </p:sp>
      <p:pic>
        <p:nvPicPr>
          <p:cNvPr id="7" name="Picture 4" descr="C:\Documents and Settings\Administrator\Local Settings\Temporary Internet Files\Content.IE5\EPULO7EJ\MCj04229110000[1].wm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5875" y="1945877"/>
            <a:ext cx="2871788"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798679" y="1439917"/>
            <a:ext cx="1415772" cy="584775"/>
          </a:xfrm>
          <a:prstGeom prst="rect">
            <a:avLst/>
          </a:prstGeom>
          <a:noFill/>
        </p:spPr>
        <p:txBody>
          <a:bodyPr wrap="none">
            <a:spAutoFit/>
          </a:bodyPr>
          <a:lstStyle/>
          <a:p>
            <a:pPr algn="ctr">
              <a:defRPr/>
            </a:pP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楷体" panose="02010600040101010101" pitchFamily="2" charset="-122"/>
                <a:ea typeface="华文楷体" panose="02010600040101010101" pitchFamily="2" charset="-122"/>
              </a:rPr>
              <a:t>“</a:t>
            </a:r>
            <a:r>
              <a:rPr lang="en-US" altLang="zh-TW"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楷体" panose="02010600040101010101" pitchFamily="2" charset="-122"/>
                <a:ea typeface="华文楷体" panose="02010600040101010101" pitchFamily="2" charset="-122"/>
              </a:rPr>
              <a:t>……</a:t>
            </a:r>
            <a:endPar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PMingLiU" pitchFamily="18" charset="-120"/>
            </a:endParaRPr>
          </a:p>
        </p:txBody>
      </p:sp>
      <p:sp>
        <p:nvSpPr>
          <p:cNvPr id="9" name="矩形 8"/>
          <p:cNvSpPr/>
          <p:nvPr/>
        </p:nvSpPr>
        <p:spPr>
          <a:xfrm>
            <a:off x="3226601" y="1430869"/>
            <a:ext cx="1773242" cy="584775"/>
          </a:xfrm>
          <a:prstGeom prst="rect">
            <a:avLst/>
          </a:prstGeom>
        </p:spPr>
        <p:txBody>
          <a:bodyPr wrap="none">
            <a:spAutoFit/>
          </a:bodyPr>
          <a:lstStyle/>
          <a:p>
            <a:pPr>
              <a:defRPr/>
            </a:pPr>
            <a:r>
              <a:rPr lang="en-US" altLang="zh-TW"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楷体" panose="02010600040101010101" pitchFamily="2" charset="-122"/>
                <a:ea typeface="华文楷体" panose="02010600040101010101" pitchFamily="2" charset="-122"/>
              </a:rPr>
              <a:t>@$%^&amp;$</a:t>
            </a:r>
            <a:endParaRPr lang="zh-CN" altLang="en-US" sz="3200" dirty="0">
              <a:ea typeface="PMingLiU" pitchFamily="18" charset="-120"/>
            </a:endParaRPr>
          </a:p>
        </p:txBody>
      </p:sp>
      <p:sp>
        <p:nvSpPr>
          <p:cNvPr id="10" name="矩形 9"/>
          <p:cNvSpPr/>
          <p:nvPr/>
        </p:nvSpPr>
        <p:spPr>
          <a:xfrm>
            <a:off x="5011993" y="1430868"/>
            <a:ext cx="1938351" cy="584775"/>
          </a:xfrm>
          <a:prstGeom prst="rect">
            <a:avLst/>
          </a:prstGeom>
        </p:spPr>
        <p:txBody>
          <a:bodyPr wrap="none">
            <a:spAutoFit/>
          </a:bodyPr>
          <a:lstStyle/>
          <a:p>
            <a:pPr>
              <a:defRPr/>
            </a:pPr>
            <a:r>
              <a:rPr lang="en-US" altLang="zh-TW"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楷体" panose="02010600040101010101" pitchFamily="2" charset="-122"/>
                <a:ea typeface="华文楷体" panose="02010600040101010101" pitchFamily="2" charset="-122"/>
              </a:rPr>
              <a:t>%^&amp;※!</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华文楷体" panose="02010600040101010101" pitchFamily="2" charset="-122"/>
                <a:ea typeface="华文楷体" panose="02010600040101010101" pitchFamily="2" charset="-122"/>
              </a:rPr>
              <a:t>”</a:t>
            </a:r>
            <a:endParaRPr lang="zh-CN" altLang="en-US" sz="3200" dirty="0">
              <a:ea typeface="PMingLiU" pitchFamily="18" charset="-120"/>
            </a:endParaRPr>
          </a:p>
        </p:txBody>
      </p:sp>
      <p:pic>
        <p:nvPicPr>
          <p:cNvPr id="11" name="Picture 6" descr="C:\Documents and Settings\Administrator\Local Settings\Temporary Internet Files\Content.IE5\EPULO7EJ\MCj0433818000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2462" y="4000117"/>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subTnLst>
                                    <p:audio>
                                      <p:cMediaNode vol="100000">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 calcmode="lin" valueType="num">
                                      <p:cBhvr additive="base">
                                        <p:cTn id="28"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par>
                          <p:cTn id="30" fill="hold">
                            <p:stCondLst>
                              <p:cond delay="500"/>
                            </p:stCondLst>
                            <p:childTnLst>
                              <p:par>
                                <p:cTn id="31" presetID="4" presetClass="entr" presetSubtype="16"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ox(i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 calcmode="lin" valueType="num">
                                      <p:cBhvr additive="base">
                                        <p:cTn id="38"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wav"/>
                                        </p:tgtEl>
                                      </p:cMediaNode>
                                    </p:audio>
                                  </p:subTnLst>
                                </p:cTn>
                              </p:par>
                            </p:childTnLst>
                          </p:cTn>
                        </p:par>
                        <p:par>
                          <p:cTn id="40" fill="hold">
                            <p:stCondLst>
                              <p:cond delay="500"/>
                            </p:stCondLst>
                            <p:childTnLst>
                              <p:par>
                                <p:cTn id="41" presetID="5" presetClass="entr" presetSubtype="1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heckerboard(across)">
                                      <p:cBhvr>
                                        <p:cTn id="43" dur="500"/>
                                        <p:tgtEl>
                                          <p:spTgt spid="11"/>
                                        </p:tgtEl>
                                      </p:cBhvr>
                                    </p:animEffect>
                                  </p:childTnLst>
                                  <p:subTnLst>
                                    <p:audio>
                                      <p:cMediaNode>
                                        <p:cTn display="0" masterRel="sameClick">
                                          <p:stCondLst>
                                            <p:cond evt="begin" delay="0">
                                              <p:tn val="41"/>
                                            </p:cond>
                                          </p:stCondLst>
                                          <p:endCondLst>
                                            <p:cond evt="onStopAudio" delay="0">
                                              <p:tgtEl>
                                                <p:sldTgt/>
                                              </p:tgtEl>
                                            </p:cond>
                                          </p:endCondLst>
                                        </p:cTn>
                                        <p:tgtEl>
                                          <p:sndTgt r:embed="rId5" name="arrow.wav"/>
                                        </p:tgtEl>
                                      </p:cMediaNode>
                                    </p:audio>
                                  </p:subTnLst>
                                </p:cTn>
                              </p:par>
                            </p:childTnLst>
                          </p:cTn>
                        </p:par>
                        <p:par>
                          <p:cTn id="44" fill="hold">
                            <p:stCondLst>
                              <p:cond delay="1000"/>
                            </p:stCondLst>
                            <p:childTnLst>
                              <p:par>
                                <p:cTn id="45" presetID="26" presetClass="emph" presetSubtype="0" fill="hold" nodeType="afterEffect">
                                  <p:stCondLst>
                                    <p:cond delay="0"/>
                                  </p:stCondLst>
                                  <p:childTnLst>
                                    <p:animEffect transition="out" filter="fade">
                                      <p:cBhvr>
                                        <p:cTn id="46" dur="2000" tmFilter="0, 0; .2, .5; .8, .5; 1, 0"/>
                                        <p:tgtEl>
                                          <p:spTgt spid="11"/>
                                        </p:tgtEl>
                                      </p:cBhvr>
                                    </p:animEffect>
                                    <p:animScale>
                                      <p:cBhvr>
                                        <p:cTn id="47" dur="1000" autoRev="1" fill="hold"/>
                                        <p:tgtEl>
                                          <p:spTgt spid="11"/>
                                        </p:tgtEl>
                                      </p:cBhvr>
                                      <p:by x="105000" y="105000"/>
                                    </p:animScale>
                                  </p:childTnLst>
                                  <p:subTnLst>
                                    <p:audio>
                                      <p:cMediaNode>
                                        <p:cTn display="0" masterRel="sameClick">
                                          <p:stCondLst>
                                            <p:cond evt="begin" delay="0">
                                              <p:tn val="45"/>
                                            </p:cond>
                                          </p:stCondLst>
                                          <p:endCondLst>
                                            <p:cond evt="onStopAudio" delay="0">
                                              <p:tgtEl>
                                                <p:sldTgt/>
                                              </p:tgtEl>
                                            </p:cond>
                                          </p:endCondLst>
                                        </p:cTn>
                                        <p:tgtEl>
                                          <p:sndTgt r:embed="rId5" name="arrow.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 calcmode="lin" valueType="num">
                                      <p:cBhvr additive="base">
                                        <p:cTn id="5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6">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e6b8cb8-d6f1-405e-a7bd-5db1397bfa3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e404c0a-ff00-4fc9-9383-c5a4766390ca}"/>
</p:tagLst>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noFill/>
          <a:miter lim="400000"/>
        </a:ln>
      </a:spPr>
      <a:bodyPr lIns="0" tIns="0" rIns="0" bIns="0" anchor="ctr">
        <a:normAutofit/>
      </a:bodyPr>
      <a:lstStyle>
        <a:defPPr rtl="0">
          <a:defRPr sz="5000" b="1" dirty="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192TGp_best_light_v2">
  <a:themeElements>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192TGp_best_light_v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TGp_best_light_v2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TGp_best_light_v2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192TGp_best_light_v2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TotalTime>
  <Words>5854</Words>
  <Application>Microsoft Office PowerPoint</Application>
  <PresentationFormat>宽屏</PresentationFormat>
  <Paragraphs>1183</Paragraphs>
  <Slides>75</Slides>
  <Notes>70</Notes>
  <HiddenSlides>0</HiddenSlides>
  <MMClips>0</MMClips>
  <ScaleCrop>false</ScaleCrop>
  <HeadingPairs>
    <vt:vector size="8" baseType="variant">
      <vt:variant>
        <vt:lpstr>已用的字体</vt:lpstr>
      </vt:variant>
      <vt:variant>
        <vt:i4>20</vt:i4>
      </vt:variant>
      <vt:variant>
        <vt:lpstr>主题</vt:lpstr>
      </vt:variant>
      <vt:variant>
        <vt:i4>6</vt:i4>
      </vt:variant>
      <vt:variant>
        <vt:lpstr>嵌入 OLE 服务器</vt:lpstr>
      </vt:variant>
      <vt:variant>
        <vt:i4>5</vt:i4>
      </vt:variant>
      <vt:variant>
        <vt:lpstr>幻灯片标题</vt:lpstr>
      </vt:variant>
      <vt:variant>
        <vt:i4>75</vt:i4>
      </vt:variant>
    </vt:vector>
  </HeadingPairs>
  <TitlesOfParts>
    <vt:vector size="106" baseType="lpstr">
      <vt:lpstr>Avenir Roman</vt:lpstr>
      <vt:lpstr>DFKai-SB</vt:lpstr>
      <vt:lpstr>Helvetica Light</vt:lpstr>
      <vt:lpstr>Microsoft YaHei UI</vt:lpstr>
      <vt:lpstr>Palatino Bold</vt:lpstr>
      <vt:lpstr>PMingLiU</vt:lpstr>
      <vt:lpstr>黑体</vt:lpstr>
      <vt:lpstr>华文楷体</vt:lpstr>
      <vt:lpstr>华文行楷</vt:lpstr>
      <vt:lpstr>隶书</vt:lpstr>
      <vt:lpstr>宋体</vt:lpstr>
      <vt:lpstr>微软雅黑</vt:lpstr>
      <vt:lpstr>幼圆</vt:lpstr>
      <vt:lpstr>Arial</vt:lpstr>
      <vt:lpstr>Calibri</vt:lpstr>
      <vt:lpstr>Helvetica</vt:lpstr>
      <vt:lpstr>Lucida Sans Unicode</vt:lpstr>
      <vt:lpstr>Times New Roman</vt:lpstr>
      <vt:lpstr>Wingdings</vt:lpstr>
      <vt:lpstr>Wingdings 2</vt:lpstr>
      <vt:lpstr>Default</vt:lpstr>
      <vt:lpstr>192TGp_best_light_v2</vt:lpstr>
      <vt:lpstr>1_192TGp_best_light_v2</vt:lpstr>
      <vt:lpstr>2_192TGp_best_light_v2</vt:lpstr>
      <vt:lpstr>3_192TGp_best_light_v2</vt:lpstr>
      <vt:lpstr>4_192TGp_best_light_v2</vt:lpstr>
      <vt:lpstr>Photoshop.Image.7</vt:lpstr>
      <vt:lpstr>BMP 图象</vt:lpstr>
      <vt:lpstr>BMP 图像</vt:lpstr>
      <vt:lpstr>Visio</vt:lpstr>
      <vt:lpstr>文档</vt:lpstr>
      <vt:lpstr>数据仓库与数据挖掘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duanps</dc:creator>
  <cp:lastModifiedBy>wangyuanyc@zzu.edu.cn</cp:lastModifiedBy>
  <cp:revision>333</cp:revision>
  <dcterms:created xsi:type="dcterms:W3CDTF">2018-08-26T16:03:00Z</dcterms:created>
  <dcterms:modified xsi:type="dcterms:W3CDTF">2023-03-28T23:26:30Z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