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57"/>
  </p:notesMasterIdLst>
  <p:handoutMasterIdLst>
    <p:handoutMasterId r:id="rId58"/>
  </p:handoutMasterIdLst>
  <p:sldIdLst>
    <p:sldId id="256" r:id="rId7"/>
    <p:sldId id="268" r:id="rId8"/>
    <p:sldId id="267" r:id="rId9"/>
    <p:sldId id="337" r:id="rId10"/>
    <p:sldId id="338" r:id="rId11"/>
    <p:sldId id="339" r:id="rId12"/>
    <p:sldId id="340" r:id="rId13"/>
    <p:sldId id="341" r:id="rId14"/>
    <p:sldId id="418" r:id="rId15"/>
    <p:sldId id="342" r:id="rId16"/>
    <p:sldId id="381" r:id="rId17"/>
    <p:sldId id="347" r:id="rId18"/>
    <p:sldId id="348" r:id="rId19"/>
    <p:sldId id="349" r:id="rId20"/>
    <p:sldId id="350" r:id="rId21"/>
    <p:sldId id="351" r:id="rId22"/>
    <p:sldId id="352" r:id="rId23"/>
    <p:sldId id="421" r:id="rId24"/>
    <p:sldId id="373" r:id="rId25"/>
    <p:sldId id="419" r:id="rId26"/>
    <p:sldId id="353" r:id="rId27"/>
    <p:sldId id="354" r:id="rId28"/>
    <p:sldId id="355" r:id="rId29"/>
    <p:sldId id="356" r:id="rId30"/>
    <p:sldId id="357" r:id="rId31"/>
    <p:sldId id="382" r:id="rId32"/>
    <p:sldId id="358" r:id="rId33"/>
    <p:sldId id="360" r:id="rId34"/>
    <p:sldId id="361" r:id="rId35"/>
    <p:sldId id="362" r:id="rId36"/>
    <p:sldId id="363" r:id="rId37"/>
    <p:sldId id="364" r:id="rId38"/>
    <p:sldId id="365" r:id="rId39"/>
    <p:sldId id="366" r:id="rId40"/>
    <p:sldId id="367" r:id="rId41"/>
    <p:sldId id="420" r:id="rId42"/>
    <p:sldId id="369" r:id="rId43"/>
    <p:sldId id="368" r:id="rId44"/>
    <p:sldId id="370" r:id="rId45"/>
    <p:sldId id="383" r:id="rId46"/>
    <p:sldId id="371" r:id="rId47"/>
    <p:sldId id="374" r:id="rId48"/>
    <p:sldId id="384" r:id="rId49"/>
    <p:sldId id="376" r:id="rId50"/>
    <p:sldId id="377" r:id="rId51"/>
    <p:sldId id="378" r:id="rId52"/>
    <p:sldId id="379" r:id="rId53"/>
    <p:sldId id="385" r:id="rId54"/>
    <p:sldId id="380" r:id="rId55"/>
    <p:sldId id="336"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 uri="{2D200454-40CA-4A62-9FC3-DE9A4176ACB9}">
      <p15:notesGuideLst xmlns:p15="http://schemas.microsoft.com/office/powerpoint/2012/main">
        <p15:guide id="1" orient="horz" pos="2880">
          <p15:clr>
            <a:srgbClr val="A4A3A4"/>
          </p15:clr>
        </p15:guide>
        <p15:guide id="2" pos="21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89110" autoAdjust="0"/>
  </p:normalViewPr>
  <p:slideViewPr>
    <p:cSldViewPr snapToGrid="0">
      <p:cViewPr varScale="1">
        <p:scale>
          <a:sx n="114" d="100"/>
          <a:sy n="114" d="100"/>
        </p:scale>
        <p:origin x="498" y="102"/>
      </p:cViewPr>
      <p:guideLst>
        <p:guide orient="horz" pos="2160"/>
        <p:guide pos="385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D1B169-4181-4731-98DC-285894BFE916}" type="datetimeFigureOut">
              <a:rPr lang="zh-CN" altLang="en-US" smtClean="0"/>
              <a:t>2023/4/12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4B6FCC-6FDD-44E7-A7B6-73F76903527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E11B-0B9E-4549-8506-0F9402AEF426}" type="datetimeFigureOut">
              <a:rPr lang="zh-CN" altLang="en-US" smtClean="0"/>
              <a:t>2023/4/12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B4D69-CFB4-4B67-82E6-EA9C1FDC18A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18</a:t>
            </a:fld>
            <a:endParaRPr lang="zh-CN" altLang="en-US"/>
          </a:p>
        </p:txBody>
      </p:sp>
    </p:spTree>
    <p:extLst>
      <p:ext uri="{BB962C8B-B14F-4D97-AF65-F5344CB8AC3E}">
        <p14:creationId xmlns:p14="http://schemas.microsoft.com/office/powerpoint/2010/main" val="18492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hasCustomPrompt="1"/>
          </p:nvPr>
        </p:nvSpPr>
        <p:spPr>
          <a:xfrm>
            <a:off x="1190625" y="0"/>
            <a:ext cx="9810750" cy="3473648"/>
          </a:xfrm>
          <a:prstGeom prst="rect">
            <a:avLst/>
          </a:prstGeom>
        </p:spPr>
        <p:txBody>
          <a:bodyPr anchor="b"/>
          <a:lstStyle/>
          <a:p>
            <a:pPr lvl="0">
              <a:defRPr sz="1800"/>
            </a:pPr>
            <a:r>
              <a:rPr sz="7500"/>
              <a:t>标题文本</a:t>
            </a:r>
          </a:p>
        </p:txBody>
      </p:sp>
      <p:sp>
        <p:nvSpPr>
          <p:cNvPr id="6" name="Shape 6"/>
          <p:cNvSpPr>
            <a:spLocks noGrp="1"/>
          </p:cNvSpPr>
          <p:nvPr>
            <p:ph type="body" idx="1" hasCustomPrompt="1"/>
          </p:nvPr>
        </p:nvSpPr>
        <p:spPr>
          <a:xfrm>
            <a:off x="1190625" y="3536156"/>
            <a:ext cx="9810750" cy="3321844"/>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3" name="直线连接符 2"/>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8" name="直线连接符 7"/>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2023/4/12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hasCustomPrompt="1"/>
          </p:nvPr>
        </p:nvSpPr>
        <p:spPr>
          <a:xfrm>
            <a:off x="1190625" y="0"/>
            <a:ext cx="9810750" cy="5723930"/>
          </a:xfrm>
          <a:prstGeom prst="rect">
            <a:avLst/>
          </a:prstGeom>
        </p:spPr>
        <p:txBody>
          <a:bodyPr anchor="b"/>
          <a:lstStyle/>
          <a:p>
            <a:pPr lvl="0">
              <a:defRPr sz="1800"/>
            </a:pPr>
            <a:r>
              <a:rPr sz="7500"/>
              <a:t>标题文本</a:t>
            </a:r>
          </a:p>
        </p:txBody>
      </p:sp>
      <p:sp>
        <p:nvSpPr>
          <p:cNvPr id="9" name="Shape 9"/>
          <p:cNvSpPr>
            <a:spLocks noGrp="1"/>
          </p:cNvSpPr>
          <p:nvPr>
            <p:ph type="body" idx="1" hasCustomPrompt="1"/>
          </p:nvPr>
        </p:nvSpPr>
        <p:spPr>
          <a:xfrm>
            <a:off x="1190625" y="5759648"/>
            <a:ext cx="9810750" cy="1098352"/>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5" name="直线连接符 4"/>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6" name="直线连接符 5"/>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892969" y="0"/>
            <a:ext cx="5000625" cy="3250406"/>
          </a:xfrm>
          <a:prstGeom prst="rect">
            <a:avLst/>
          </a:prstGeom>
        </p:spPr>
        <p:txBody>
          <a:bodyPr anchor="b"/>
          <a:lstStyle>
            <a:lvl1pPr>
              <a:defRPr sz="5625"/>
            </a:lvl1pPr>
          </a:lstStyle>
          <a:p>
            <a:pPr lvl="0">
              <a:defRPr sz="1800"/>
            </a:pPr>
            <a:r>
              <a:rPr sz="5625"/>
              <a:t>标题文本</a:t>
            </a:r>
          </a:p>
        </p:txBody>
      </p:sp>
      <p:sp>
        <p:nvSpPr>
          <p:cNvPr id="12" name="Shape 12"/>
          <p:cNvSpPr>
            <a:spLocks noGrp="1"/>
          </p:cNvSpPr>
          <p:nvPr>
            <p:ph type="body" idx="1" hasCustomPrompt="1"/>
          </p:nvPr>
        </p:nvSpPr>
        <p:spPr>
          <a:xfrm>
            <a:off x="892969" y="3348633"/>
            <a:ext cx="5000625" cy="3509367"/>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892969" y="6903"/>
            <a:ext cx="10406062" cy="2129320"/>
          </a:xfrm>
          <a:prstGeom prst="rect">
            <a:avLst/>
          </a:prstGeom>
        </p:spPr>
        <p:txBody>
          <a:bodyPr/>
          <a:lstStyle/>
          <a:p>
            <a:pPr lvl="0">
              <a:defRPr sz="1800"/>
            </a:pPr>
            <a:r>
              <a:rPr sz="7500"/>
              <a:t>标题文本</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19" name="Shape 19"/>
          <p:cNvSpPr>
            <a:spLocks noGrp="1"/>
          </p:cNvSpPr>
          <p:nvPr>
            <p:ph type="title" hasCustomPrompt="1"/>
          </p:nvPr>
        </p:nvSpPr>
        <p:spPr>
          <a:prstGeom prst="rect">
            <a:avLst/>
          </a:prstGeom>
        </p:spPr>
        <p:txBody>
          <a:bodyPr/>
          <a:lstStyle/>
          <a:p>
            <a:pPr lvl="0">
              <a:defRPr sz="1800"/>
            </a:pPr>
            <a:r>
              <a:rPr sz="7500"/>
              <a:t>标题文本</a:t>
            </a:r>
          </a:p>
        </p:txBody>
      </p:sp>
      <p:sp>
        <p:nvSpPr>
          <p:cNvPr id="20" name="Shape 20"/>
          <p:cNvSpPr>
            <a:spLocks noGrp="1"/>
          </p:cNvSpPr>
          <p:nvPr>
            <p:ph type="body" idx="1" hasCustomPrompt="1"/>
          </p:nvPr>
        </p:nvSpPr>
        <p:spPr>
          <a:xfrm>
            <a:off x="892969" y="1830586"/>
            <a:ext cx="5000625" cy="4420195"/>
          </a:xfrm>
          <a:prstGeom prst="rect">
            <a:avLst/>
          </a:prstGeom>
        </p:spPr>
        <p:txBody>
          <a:bodyPr/>
          <a:lstStyle>
            <a:lvl1pPr marL="321310" indent="-321310">
              <a:spcBef>
                <a:spcPts val="3000"/>
              </a:spcBef>
              <a:defRPr sz="2625"/>
            </a:lvl1pPr>
            <a:lvl2pPr marL="643255" indent="-321310">
              <a:spcBef>
                <a:spcPts val="3000"/>
              </a:spcBef>
              <a:defRPr sz="2625"/>
            </a:lvl2pPr>
            <a:lvl3pPr marL="964565" indent="-321310">
              <a:spcBef>
                <a:spcPts val="3000"/>
              </a:spcBef>
              <a:defRPr sz="2625"/>
            </a:lvl3pPr>
            <a:lvl4pPr marL="1285875" indent="-321310">
              <a:spcBef>
                <a:spcPts val="3000"/>
              </a:spcBef>
              <a:defRPr sz="2625"/>
            </a:lvl4pPr>
            <a:lvl5pPr marL="1607185" indent="-321310">
              <a:spcBef>
                <a:spcPts val="3000"/>
              </a:spcBef>
              <a:defRPr sz="2625"/>
            </a:lvl5pPr>
          </a:lstStyle>
          <a:p>
            <a:pPr lvl="0">
              <a:defRPr sz="1800"/>
            </a:pPr>
            <a:r>
              <a:rPr sz="2625"/>
              <a:t>正文级别 1</a:t>
            </a:r>
          </a:p>
          <a:p>
            <a:pPr lvl="1">
              <a:defRPr sz="1800"/>
            </a:pPr>
            <a:r>
              <a:rPr sz="2625"/>
              <a:t>正文级别 2</a:t>
            </a:r>
          </a:p>
          <a:p>
            <a:pPr lvl="2">
              <a:defRPr sz="1800"/>
            </a:pPr>
            <a:r>
              <a:rPr sz="2625"/>
              <a:t>正文级别 3</a:t>
            </a:r>
          </a:p>
          <a:p>
            <a:pPr lvl="3">
              <a:defRPr sz="1800"/>
            </a:pPr>
            <a:r>
              <a:rPr sz="2625"/>
              <a:t>正文级别 4</a:t>
            </a:r>
          </a:p>
          <a:p>
            <a:pPr lvl="4">
              <a:defRPr sz="1800"/>
            </a:pPr>
            <a:r>
              <a:rPr sz="2625"/>
              <a:t>正文级别 5</a:t>
            </a: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2" name="Shape 22"/>
          <p:cNvSpPr>
            <a:spLocks noGrp="1"/>
          </p:cNvSpPr>
          <p:nvPr>
            <p:ph type="body" idx="1" hasCustomPrompt="1"/>
          </p:nvPr>
        </p:nvSpPr>
        <p:spPr>
          <a:xfrm>
            <a:off x="892969" y="892969"/>
            <a:ext cx="10406062" cy="5072063"/>
          </a:xfrm>
          <a:prstGeom prst="rect">
            <a:avLst/>
          </a:prstGeom>
        </p:spPr>
        <p:txBody>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938660"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3" name="文本框 2"/>
          <p:cNvSpPr txBox="1"/>
          <p:nvPr userDrawn="1"/>
        </p:nvSpPr>
        <p:spPr>
          <a:xfrm>
            <a:off x="398609"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3" name="矩形 11"/>
          <p:cNvSpPr>
            <a:spLocks noChangeArrowheads="1"/>
          </p:cNvSpPr>
          <p:nvPr userDrawn="1"/>
        </p:nvSpPr>
        <p:spPr bwMode="auto">
          <a:xfrm>
            <a:off x="0" y="-13882"/>
            <a:ext cx="12192000" cy="963206"/>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6" name="文本占位符 5"/>
          <p:cNvSpPr>
            <a:spLocks noGrp="1"/>
          </p:cNvSpPr>
          <p:nvPr>
            <p:ph type="body" sz="quarter" idx="10" hasCustomPrompt="1"/>
          </p:nvPr>
        </p:nvSpPr>
        <p:spPr>
          <a:xfrm>
            <a:off x="405032" y="87379"/>
            <a:ext cx="7990823" cy="760139"/>
          </a:xfrm>
          <a:noFill/>
          <a:ln>
            <a:noFill/>
          </a:ln>
        </p:spPr>
        <p:txBody>
          <a:bodyPr>
            <a:normAutofit/>
          </a:bodyPr>
          <a:lstStyle>
            <a:lvl1pPr marL="0" indent="0">
              <a:buNone/>
              <a:defRPr sz="351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标题</a:t>
            </a:r>
          </a:p>
        </p:txBody>
      </p:sp>
      <p:sp>
        <p:nvSpPr>
          <p:cNvPr id="5" name="矩形 11"/>
          <p:cNvSpPr>
            <a:spLocks noChangeArrowheads="1"/>
          </p:cNvSpPr>
          <p:nvPr userDrawn="1"/>
        </p:nvSpPr>
        <p:spPr bwMode="auto">
          <a:xfrm>
            <a:off x="0" y="6529705"/>
            <a:ext cx="12192000" cy="328295"/>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7" name="TextBox 6"/>
          <p:cNvSpPr txBox="1"/>
          <p:nvPr userDrawn="1"/>
        </p:nvSpPr>
        <p:spPr>
          <a:xfrm>
            <a:off x="9831184" y="6617198"/>
            <a:ext cx="2360815"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网络空间安全学院</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6370" y="152591"/>
            <a:ext cx="2351266" cy="630259"/>
          </a:xfrm>
          <a:prstGeom prst="rect">
            <a:avLst/>
          </a:prstGeom>
        </p:spPr>
      </p:pic>
      <p:sp>
        <p:nvSpPr>
          <p:cNvPr id="9" name="TextBox 8"/>
          <p:cNvSpPr txBox="1"/>
          <p:nvPr userDrawn="1"/>
        </p:nvSpPr>
        <p:spPr>
          <a:xfrm>
            <a:off x="0" y="6616080"/>
            <a:ext cx="2360815"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数据仓库与数据挖掘</a:t>
            </a:r>
            <a:endParaRPr lang="en-US" altLang="zh-CN" sz="24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a14:imgEffect>
                  </a14:imgLayer>
                </a14:imgProps>
              </a:ext>
            </a:extLst>
          </a:blip>
          <a:srcRect t="23405" b="8394"/>
          <a:stretch>
            <a:fillRect/>
          </a:stretch>
        </p:blipFill>
        <p:spPr>
          <a:xfrm>
            <a:off x="-7998" y="-6894"/>
            <a:ext cx="12199999" cy="4347246"/>
          </a:xfrm>
          <a:prstGeom prst="rect">
            <a:avLst/>
          </a:prstGeom>
        </p:spPr>
      </p:pic>
      <p:sp>
        <p:nvSpPr>
          <p:cNvPr id="15" name="矩形 14"/>
          <p:cNvSpPr/>
          <p:nvPr userDrawn="1"/>
        </p:nvSpPr>
        <p:spPr>
          <a:xfrm>
            <a:off x="-7999" y="0"/>
            <a:ext cx="12199999" cy="4340352"/>
          </a:xfrm>
          <a:prstGeom prst="rect">
            <a:avLst/>
          </a:prstGeom>
          <a:gradFill flip="none" rotWithShape="1">
            <a:gsLst>
              <a:gs pos="55000">
                <a:schemeClr val="bg1"/>
              </a:gs>
              <a:gs pos="0">
                <a:schemeClr val="bg1">
                  <a:alpha val="66000"/>
                </a:schemeClr>
              </a:gs>
              <a:gs pos="100000">
                <a:schemeClr val="bg1">
                  <a:alpha val="64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845"/>
            <a:endParaRPr lang="zh-CN" altLang="en-US" sz="665" kern="0" dirty="0">
              <a:solidFill>
                <a:srgbClr val="FFFFFF"/>
              </a:solidFill>
              <a:sym typeface="Helvetica"/>
            </a:endParaRPr>
          </a:p>
        </p:txBody>
      </p:sp>
      <p:sp>
        <p:nvSpPr>
          <p:cNvPr id="4" name="Shape 30"/>
          <p:cNvSpPr/>
          <p:nvPr userDrawn="1"/>
        </p:nvSpPr>
        <p:spPr>
          <a:xfrm>
            <a:off x="0" y="4340351"/>
            <a:ext cx="12199999" cy="2517649"/>
          </a:xfrm>
          <a:prstGeom prst="rect">
            <a:avLst/>
          </a:prstGeom>
          <a:solidFill>
            <a:srgbClr val="0070C0"/>
          </a:solidFill>
          <a:ln w="12700">
            <a:noFill/>
            <a:miter lim="400000"/>
          </a:ln>
          <a:effectLst/>
        </p:spPr>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5" name="AutoShape 7"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6" name="AutoShape 8"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7" name="AutoShape 9"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8" name="AutoShape 10"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9" name="AutoShape 11"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14" name="Title Placeholder 1"/>
          <p:cNvSpPr>
            <a:spLocks noGrp="1"/>
          </p:cNvSpPr>
          <p:nvPr>
            <p:ph type="ctrTitle" hasCustomPrompt="1"/>
          </p:nvPr>
        </p:nvSpPr>
        <p:spPr>
          <a:xfrm>
            <a:off x="1033092" y="1113905"/>
            <a:ext cx="10125816" cy="2294313"/>
          </a:xfrm>
          <a:prstGeom prst="rect">
            <a:avLst/>
          </a:prstGeom>
          <a:noFill/>
          <a:ln w="12700" cap="rnd">
            <a:solidFill>
              <a:schemeClr val="bg1"/>
            </a:solidFill>
            <a:prstDash val="dash"/>
            <a:round/>
          </a:ln>
        </p:spPr>
        <p:txBody>
          <a:bodyPr anchor="ctr"/>
          <a:lstStyle>
            <a:lvl1pPr lvl="0" algn="ctr">
              <a:defRPr sz="6185" b="0" kern="120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标题</a:t>
            </a:r>
          </a:p>
        </p:txBody>
      </p:sp>
      <p:sp>
        <p:nvSpPr>
          <p:cNvPr id="18" name="文本占位符 11"/>
          <p:cNvSpPr>
            <a:spLocks noGrp="1"/>
          </p:cNvSpPr>
          <p:nvPr>
            <p:ph type="body" sz="quarter" idx="13" hasCustomPrompt="1"/>
          </p:nvPr>
        </p:nvSpPr>
        <p:spPr>
          <a:xfrm>
            <a:off x="5012269" y="4715633"/>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2250"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zh-CN" altLang="en-US" dirty="0"/>
              <a:t>杨聪</a:t>
            </a:r>
            <a:endParaRPr lang="en-US" altLang="zh-CN" dirty="0"/>
          </a:p>
        </p:txBody>
      </p:sp>
      <p:sp>
        <p:nvSpPr>
          <p:cNvPr id="19" name="文本占位符 11"/>
          <p:cNvSpPr>
            <a:spLocks noGrp="1"/>
          </p:cNvSpPr>
          <p:nvPr>
            <p:ph type="body" sz="quarter" idx="14" hasCustomPrompt="1"/>
          </p:nvPr>
        </p:nvSpPr>
        <p:spPr>
          <a:xfrm>
            <a:off x="5012269" y="5269665"/>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1685"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en-US" altLang="zh-CN" dirty="0"/>
              <a:t>2018</a:t>
            </a:r>
            <a:r>
              <a:rPr lang="zh-CN" altLang="en-US" dirty="0"/>
              <a:t>年</a:t>
            </a:r>
            <a:endParaRPr lang="en-US" altLang="zh-CN" dirty="0"/>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792" y="0"/>
            <a:ext cx="3113573" cy="834597"/>
          </a:xfrm>
          <a:prstGeom prst="rect">
            <a:avLst/>
          </a:prstGeom>
        </p:spPr>
      </p:pic>
      <p:sp>
        <p:nvSpPr>
          <p:cNvPr id="3" name="TextBox 2"/>
          <p:cNvSpPr txBox="1"/>
          <p:nvPr userDrawn="1"/>
        </p:nvSpPr>
        <p:spPr>
          <a:xfrm>
            <a:off x="9310255" y="6474877"/>
            <a:ext cx="2881745"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网络空间安全学院</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3.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jpe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4.v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1.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4.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5.v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2" cy="1518047"/>
          </a:xfrm>
          <a:prstGeom prst="rect">
            <a:avLst/>
          </a:prstGeom>
          <a:ln w="12700">
            <a:miter lim="400000"/>
          </a:ln>
        </p:spPr>
        <p:txBody>
          <a:bodyPr lIns="0" tIns="0" rIns="0" bIns="0" anchor="ctr">
            <a:normAutofit/>
          </a:bodyPr>
          <a:lstStyle/>
          <a:p>
            <a:pPr lvl="0">
              <a:defRPr sz="1800"/>
            </a:pPr>
            <a:r>
              <a:rPr sz="7500"/>
              <a:t>标题文本</a:t>
            </a:r>
          </a:p>
        </p:txBody>
      </p:sp>
      <p:sp>
        <p:nvSpPr>
          <p:cNvPr id="3" name="Shape 3"/>
          <p:cNvSpPr>
            <a:spLocks noGrp="1"/>
          </p:cNvSpPr>
          <p:nvPr>
            <p:ph type="body" idx="1"/>
          </p:nvPr>
        </p:nvSpPr>
        <p:spPr>
          <a:xfrm>
            <a:off x="892969" y="1830586"/>
            <a:ext cx="10406062" cy="4420195"/>
          </a:xfrm>
          <a:prstGeom prst="rect">
            <a:avLst/>
          </a:prstGeom>
          <a:ln w="12700">
            <a:miter lim="400000"/>
          </a:ln>
        </p:spPr>
        <p:txBody>
          <a:bodyPr lIns="0" tIns="0" rIns="0" bIns="0" anchor="ctr">
            <a:normAutofit/>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p:titleStyle>
    <p:body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p:bodyStyle>
    <p:otherStyle>
      <a:lvl1pPr algn="r" defTabSz="548005">
        <a:defRPr sz="1125">
          <a:solidFill>
            <a:schemeClr val="tx1"/>
          </a:solidFill>
          <a:latin typeface="+mn-lt"/>
          <a:ea typeface="+mn-ea"/>
          <a:cs typeface="+mn-cs"/>
          <a:sym typeface="Avenir Roman"/>
        </a:defRPr>
      </a:lvl1pPr>
      <a:lvl2pPr algn="r" defTabSz="548005">
        <a:defRPr sz="1125">
          <a:solidFill>
            <a:schemeClr val="tx1"/>
          </a:solidFill>
          <a:latin typeface="+mn-lt"/>
          <a:ea typeface="+mn-ea"/>
          <a:cs typeface="+mn-cs"/>
          <a:sym typeface="Avenir Roman"/>
        </a:defRPr>
      </a:lvl2pPr>
      <a:lvl3pPr algn="r" defTabSz="548005">
        <a:defRPr sz="1125">
          <a:solidFill>
            <a:schemeClr val="tx1"/>
          </a:solidFill>
          <a:latin typeface="+mn-lt"/>
          <a:ea typeface="+mn-ea"/>
          <a:cs typeface="+mn-cs"/>
          <a:sym typeface="Avenir Roman"/>
        </a:defRPr>
      </a:lvl3pPr>
      <a:lvl4pPr algn="r" defTabSz="548005">
        <a:defRPr sz="1125">
          <a:solidFill>
            <a:schemeClr val="tx1"/>
          </a:solidFill>
          <a:latin typeface="+mn-lt"/>
          <a:ea typeface="+mn-ea"/>
          <a:cs typeface="+mn-cs"/>
          <a:sym typeface="Avenir Roman"/>
        </a:defRPr>
      </a:lvl4pPr>
      <a:lvl5pPr algn="r" defTabSz="548005">
        <a:defRPr sz="1125">
          <a:solidFill>
            <a:schemeClr val="tx1"/>
          </a:solidFill>
          <a:latin typeface="+mn-lt"/>
          <a:ea typeface="+mn-ea"/>
          <a:cs typeface="+mn-cs"/>
          <a:sym typeface="Avenir Roman"/>
        </a:defRPr>
      </a:lvl5pPr>
      <a:lvl6pPr algn="r" defTabSz="548005">
        <a:defRPr sz="1125">
          <a:solidFill>
            <a:schemeClr val="tx1"/>
          </a:solidFill>
          <a:latin typeface="+mn-lt"/>
          <a:ea typeface="+mn-ea"/>
          <a:cs typeface="+mn-cs"/>
          <a:sym typeface="Avenir Roman"/>
        </a:defRPr>
      </a:lvl6pPr>
      <a:lvl7pPr algn="r" defTabSz="548005">
        <a:defRPr sz="1125">
          <a:solidFill>
            <a:schemeClr val="tx1"/>
          </a:solidFill>
          <a:latin typeface="+mn-lt"/>
          <a:ea typeface="+mn-ea"/>
          <a:cs typeface="+mn-cs"/>
          <a:sym typeface="Avenir Roman"/>
        </a:defRPr>
      </a:lvl7pPr>
      <a:lvl8pPr algn="r" defTabSz="548005">
        <a:defRPr sz="1125">
          <a:solidFill>
            <a:schemeClr val="tx1"/>
          </a:solidFill>
          <a:latin typeface="+mn-lt"/>
          <a:ea typeface="+mn-ea"/>
          <a:cs typeface="+mn-cs"/>
          <a:sym typeface="Avenir Roman"/>
        </a:defRPr>
      </a:lvl8pPr>
      <a:lvl9pPr algn="r" defTabSz="548005">
        <a:defRPr sz="1125">
          <a:solidFill>
            <a:schemeClr val="tx1"/>
          </a:solidFill>
          <a:latin typeface="+mn-lt"/>
          <a:ea typeface="+mn-ea"/>
          <a:cs typeface="+mn-cs"/>
          <a:sym typeface="Avenir Roma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1291" r:id="rId14" imgW="12979400" imgH="1955800" progId="Photoshop.Image.7">
                  <p:embed/>
                </p:oleObj>
              </mc:Choice>
              <mc:Fallback>
                <p:oleObj r:id="rId14" imgW="12979400" imgH="1955800" progId="Photoshop.Image.7">
                  <p:embed/>
                  <p:pic>
                    <p:nvPicPr>
                      <p:cNvPr id="0" name="图片 12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440785" y="6474877"/>
            <a:ext cx="1751215"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2311" r:id="rId14" imgW="12979400" imgH="1955800" progId="Photoshop.Image.7">
                  <p:embed/>
                </p:oleObj>
              </mc:Choice>
              <mc:Fallback>
                <p:oleObj r:id="rId14" imgW="12979400" imgH="1955800" progId="Photoshop.Image.7">
                  <p:embed/>
                  <p:pic>
                    <p:nvPicPr>
                      <p:cNvPr id="0" name="图片 23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3334" r:id="rId14" imgW="12979400" imgH="1955800" progId="Photoshop.Image.7">
                  <p:embed/>
                </p:oleObj>
              </mc:Choice>
              <mc:Fallback>
                <p:oleObj r:id="rId14" imgW="12979400" imgH="1955800" progId="Photoshop.Image.7">
                  <p:embed/>
                  <p:pic>
                    <p:nvPicPr>
                      <p:cNvPr id="0" name="图片 33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7328" r:id="rId14" imgW="12979400" imgH="1955800" progId="Photoshop.Image.7">
                  <p:embed/>
                </p:oleObj>
              </mc:Choice>
              <mc:Fallback>
                <p:oleObj r:id="rId14" imgW="12979400" imgH="1955800" progId="Photoshop.Image.7">
                  <p:embed/>
                  <p:pic>
                    <p:nvPicPr>
                      <p:cNvPr id="0" name="图片 73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332720" y="6474877"/>
            <a:ext cx="1859280"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21514" r:id="rId14" imgW="12979400" imgH="1955800" progId="Photoshop.Image.7">
                  <p:embed/>
                </p:oleObj>
              </mc:Choice>
              <mc:Fallback>
                <p:oleObj r:id="rId14" imgW="12979400" imgH="1955800" progId="Photoshop.Image.7">
                  <p:embed/>
                  <p:pic>
                    <p:nvPicPr>
                      <p:cNvPr id="0" name="图片 2150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440785" y="6474877"/>
            <a:ext cx="1751215"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5.png"/><Relationship Id="rId5" Type="http://schemas.openxmlformats.org/officeDocument/2006/relationships/tags" Target="../tags/tag16.xml"/><Relationship Id="rId10" Type="http://schemas.openxmlformats.org/officeDocument/2006/relationships/slideLayout" Target="../slideLayouts/slideLayout11.xml"/><Relationship Id="rId4" Type="http://schemas.openxmlformats.org/officeDocument/2006/relationships/tags" Target="../tags/tag15.xml"/><Relationship Id="rId9"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baike.baidu.com/view/549608.htm"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hyperlink" Target="http://baike.baidu.com/view/96473.htm"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5.png"/><Relationship Id="rId5" Type="http://schemas.openxmlformats.org/officeDocument/2006/relationships/tags" Target="../tags/tag27.xml"/><Relationship Id="rId10" Type="http://schemas.openxmlformats.org/officeDocument/2006/relationships/slideLayout" Target="../slideLayouts/slideLayout11.xml"/><Relationship Id="rId4" Type="http://schemas.openxmlformats.org/officeDocument/2006/relationships/tags" Target="../tags/tag26.xml"/><Relationship Id="rId9" Type="http://schemas.openxmlformats.org/officeDocument/2006/relationships/tags" Target="../tags/tag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7.xml"/><Relationship Id="rId7" Type="http://schemas.openxmlformats.org/officeDocument/2006/relationships/image" Target="../media/image9.wmf"/><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1.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0082" y="4620785"/>
            <a:ext cx="8976945" cy="1557060"/>
          </a:xfrm>
          <a:ln>
            <a:noFill/>
          </a:ln>
        </p:spPr>
        <p:txBody>
          <a:bodyPr lIns="253117" tIns="253117" rIns="253117" bIns="253117" anchor="ctr">
            <a:noAutofit/>
          </a:bodyPr>
          <a:lstStyle/>
          <a:p>
            <a:pPr rtl="0">
              <a:lnSpc>
                <a:spcPct val="150000"/>
              </a:lnSpc>
            </a:pPr>
            <a:r>
              <a:rPr lang="zh-CN" altLang="en-US" sz="6600" b="1" dirty="0">
                <a:solidFill>
                  <a:schemeClr val="tx2">
                    <a:lumMod val="20000"/>
                    <a:lumOff val="80000"/>
                  </a:schemeClr>
                </a:solidFill>
              </a:rPr>
              <a:t>数据仓库与数据挖掘</a:t>
            </a:r>
          </a:p>
        </p:txBody>
      </p:sp>
      <p:sp>
        <p:nvSpPr>
          <p:cNvPr id="4" name="标题 1"/>
          <p:cNvSpPr txBox="1"/>
          <p:nvPr/>
        </p:nvSpPr>
        <p:spPr>
          <a:xfrm>
            <a:off x="2180702" y="1502381"/>
            <a:ext cx="8120294" cy="1847088"/>
          </a:xfrm>
          <a:prstGeom prst="rect">
            <a:avLst/>
          </a:prstGeom>
          <a:noFill/>
          <a:ln w="12700" cap="rnd">
            <a:noFill/>
            <a:prstDash val="dash"/>
            <a:round/>
          </a:ln>
        </p:spPr>
        <p:txBody>
          <a:bodyPr lIns="253117" tIns="253117" rIns="253117" bIns="253117" anchor="ctr">
            <a:noAutofit/>
          </a:bodyPr>
          <a:lstStyle>
            <a:lvl1pPr lvl="0" algn="ctr" defTabSz="548005">
              <a:defRPr sz="6185" b="0" kern="1200" cap="none" spc="0">
                <a:ln w="0"/>
                <a:solidFill>
                  <a:schemeClr val="tx1"/>
                </a:solidFill>
                <a:effectLst>
                  <a:outerShdw blurRad="38100" dist="19050" dir="2700000" algn="tl" rotWithShape="0">
                    <a:schemeClr val="dk1">
                      <a:alpha val="40000"/>
                    </a:schemeClr>
                  </a:outerShdw>
                </a:effectLst>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rtl="0">
              <a:lnSpc>
                <a:spcPct val="150000"/>
              </a:lnSpc>
            </a:pPr>
            <a:r>
              <a:rPr lang="zh-CN" altLang="en-US" sz="4800" b="1" dirty="0">
                <a:solidFill>
                  <a:schemeClr val="accent1">
                    <a:lumMod val="75000"/>
                  </a:schemeClr>
                </a:solidFill>
              </a:rPr>
              <a:t>频繁模式挖掘</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1375795"/>
            <a:ext cx="11074400" cy="263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zh-CN" altLang="en-US" sz="3200" kern="0" dirty="0">
                <a:latin typeface="Arial" panose="020B0604020202020204"/>
                <a:ea typeface="隶书" panose="02010509060101010101" pitchFamily="49" charset="-122"/>
                <a:cs typeface="+mj-cs"/>
              </a:rPr>
              <a:t>关联规则挖掘的步骤：</a:t>
            </a:r>
            <a:endParaRPr lang="en-US" altLang="zh-CN" sz="3200" kern="0" dirty="0">
              <a:latin typeface="Arial" panose="020B0604020202020204"/>
              <a:ea typeface="隶书" panose="02010509060101010101" pitchFamily="49" charset="-122"/>
              <a:cs typeface="+mj-cs"/>
            </a:endParaRPr>
          </a:p>
          <a:p>
            <a:pPr marL="514350" indent="-514350" fontAlgn="base">
              <a:spcBef>
                <a:spcPct val="0"/>
              </a:spcBef>
              <a:spcAft>
                <a:spcPct val="0"/>
              </a:spcAft>
              <a:buAutoNum type="arabicPeriod"/>
            </a:pPr>
            <a:r>
              <a:rPr lang="zh-CN" altLang="en-US" sz="3200" kern="0" dirty="0">
                <a:latin typeface="Arial" panose="020B0604020202020204"/>
                <a:ea typeface="隶书" panose="02010509060101010101" pitchFamily="49" charset="-122"/>
                <a:cs typeface="+mj-cs"/>
              </a:rPr>
              <a:t>找出所有的频繁项集</a:t>
            </a:r>
            <a:endParaRPr lang="en-US" altLang="zh-CN" sz="3200" kern="0" dirty="0">
              <a:latin typeface="Arial" panose="020B0604020202020204"/>
              <a:ea typeface="隶书" panose="02010509060101010101" pitchFamily="49" charset="-122"/>
              <a:cs typeface="+mj-cs"/>
            </a:endParaRPr>
          </a:p>
          <a:p>
            <a:pPr marL="514350" indent="-514350" fontAlgn="base">
              <a:spcBef>
                <a:spcPct val="0"/>
              </a:spcBef>
              <a:spcAft>
                <a:spcPct val="0"/>
              </a:spcAft>
              <a:buAutoNum type="arabicPeriod"/>
            </a:pPr>
            <a:r>
              <a:rPr lang="zh-CN" altLang="en-US" sz="3200" kern="0" dirty="0">
                <a:latin typeface="Arial" panose="020B0604020202020204"/>
                <a:ea typeface="隶书" panose="02010509060101010101" pitchFamily="49" charset="-122"/>
                <a:cs typeface="+mj-cs"/>
              </a:rPr>
              <a:t>由频繁项集产生强关联规则</a:t>
            </a:r>
            <a:endParaRPr lang="en-US" altLang="zh-CN" sz="3200" kern="0" dirty="0">
              <a:latin typeface="Arial" panose="020B0604020202020204"/>
              <a:ea typeface="隶书" panose="02010509060101010101" pitchFamily="49" charset="-122"/>
              <a:cs typeface="+mj-cs"/>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6.1 </a:t>
            </a:r>
            <a:r>
              <a:rPr lang="zh-CN" altLang="en-US" sz="3600" b="1" kern="0" dirty="0">
                <a:solidFill>
                  <a:srgbClr val="000000"/>
                </a:solidFill>
              </a:rPr>
              <a:t>频繁模式挖掘基本概念</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6.2 </a:t>
            </a:r>
            <a:r>
              <a:rPr lang="zh-CN" altLang="en-US" sz="3600" b="1" kern="0" dirty="0">
                <a:solidFill>
                  <a:srgbClr val="000000"/>
                </a:solidFill>
              </a:rPr>
              <a:t>频繁项集挖掘方法</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6.2.1 </a:t>
            </a:r>
            <a:r>
              <a:rPr lang="en-US" altLang="zh-CN" b="1" kern="0" dirty="0" err="1">
                <a:solidFill>
                  <a:srgbClr val="000000"/>
                </a:solidFill>
              </a:rPr>
              <a:t>Apriori</a:t>
            </a:r>
            <a:r>
              <a:rPr lang="zh-CN" altLang="en-US" b="1" kern="0" dirty="0">
                <a:solidFill>
                  <a:srgbClr val="000000"/>
                </a:solidFill>
              </a:rPr>
              <a:t>算法 </a:t>
            </a:r>
            <a:endParaRPr lang="en-US" altLang="zh-CN"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6.2.2 FP</a:t>
            </a:r>
            <a:r>
              <a:rPr lang="zh-CN" altLang="en-US" b="1" kern="0" dirty="0">
                <a:solidFill>
                  <a:srgbClr val="000000"/>
                </a:solidFill>
              </a:rPr>
              <a:t>树</a:t>
            </a:r>
            <a:endParaRPr lang="en-US" altLang="zh-CN" b="1" kern="0" dirty="0">
              <a:solidFill>
                <a:srgbClr val="000000"/>
              </a:solidFill>
            </a:endParaRPr>
          </a:p>
          <a:p>
            <a:pPr eaLnBrk="1" hangingPunct="1">
              <a:lnSpc>
                <a:spcPct val="125000"/>
              </a:lnSpc>
              <a:buClr>
                <a:srgbClr val="1D1F6F"/>
              </a:buClr>
              <a:tabLst>
                <a:tab pos="6178550" algn="l"/>
              </a:tabLst>
            </a:pPr>
            <a:r>
              <a:rPr lang="zh-CN" altLang="en-US" b="1" kern="0" dirty="0">
                <a:solidFill>
                  <a:srgbClr val="000000"/>
                </a:solidFill>
              </a:rPr>
              <a:t>    </a:t>
            </a:r>
            <a:r>
              <a:rPr lang="en-US" altLang="zh-CN" b="1" kern="0" dirty="0">
                <a:solidFill>
                  <a:srgbClr val="000000"/>
                </a:solidFill>
              </a:rPr>
              <a:t>6.2.3 </a:t>
            </a:r>
            <a:r>
              <a:rPr lang="zh-CN" altLang="en-US" b="1" kern="0" dirty="0">
                <a:solidFill>
                  <a:srgbClr val="000000"/>
                </a:solidFill>
              </a:rPr>
              <a:t>挖掘闭模式和极大模式</a:t>
            </a:r>
            <a:endParaRPr lang="en-US" altLang="zh-CN"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6.3 </a:t>
            </a:r>
            <a:r>
              <a:rPr lang="zh-CN" altLang="en-US" sz="3600" b="1" kern="0" dirty="0">
                <a:solidFill>
                  <a:srgbClr val="000000"/>
                </a:solidFill>
              </a:rPr>
              <a:t>模式评估</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5702796" y="2810077"/>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4" name="Rectangle 2"/>
          <p:cNvSpPr>
            <a:spLocks noChangeArrowheads="1"/>
          </p:cNvSpPr>
          <p:nvPr/>
        </p:nvSpPr>
        <p:spPr bwMode="auto">
          <a:xfrm>
            <a:off x="519185" y="1132515"/>
            <a:ext cx="11074400" cy="76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3200" kern="0" dirty="0" err="1">
                <a:latin typeface="Arial" panose="020B0604020202020204"/>
                <a:ea typeface="隶书" panose="02010509060101010101" pitchFamily="49" charset="-122"/>
                <a:cs typeface="+mj-cs"/>
              </a:rPr>
              <a:t>Aprior</a:t>
            </a:r>
            <a:r>
              <a:rPr lang="zh-CN" altLang="en-US" sz="3200" kern="0" dirty="0">
                <a:latin typeface="Arial" panose="020B0604020202020204"/>
                <a:ea typeface="隶书" panose="02010509060101010101" pitchFamily="49" charset="-122"/>
                <a:cs typeface="+mj-cs"/>
              </a:rPr>
              <a:t>算法：找出所有的频繁项</a:t>
            </a:r>
            <a:endParaRPr lang="en-US" altLang="zh-CN" sz="3200" kern="0" dirty="0">
              <a:latin typeface="Arial" panose="020B0604020202020204"/>
              <a:ea typeface="隶书" panose="02010509060101010101" pitchFamily="49" charset="-122"/>
              <a:cs typeface="+mj-cs"/>
            </a:endParaRPr>
          </a:p>
        </p:txBody>
      </p:sp>
      <p:sp>
        <p:nvSpPr>
          <p:cNvPr id="5" name="Rectangle 3"/>
          <p:cNvSpPr txBox="1">
            <a:spLocks noChangeArrowheads="1"/>
          </p:cNvSpPr>
          <p:nvPr/>
        </p:nvSpPr>
        <p:spPr>
          <a:xfrm>
            <a:off x="586531" y="2010183"/>
            <a:ext cx="11183224" cy="4351339"/>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p"/>
              <a:defRPr/>
            </a:pPr>
            <a:r>
              <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Apriori</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算法是挖掘</a:t>
            </a:r>
            <a:r>
              <a:rPr kumimoji="0" lang="zh-CN" altLang="en-US" sz="2800" b="1"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布尔关联规则频繁项集</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的算法</a:t>
            </a:r>
            <a:endPar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p"/>
              <a:defRPr/>
            </a:pPr>
            <a:r>
              <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Apriori</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算法利用频繁项集性质的先验知识（</a:t>
            </a:r>
            <a:r>
              <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prior knowledge</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），通过逐层搜索的迭代方法，即将</a:t>
            </a:r>
            <a:r>
              <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k-</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项集用于探察</a:t>
            </a:r>
            <a:r>
              <a:rPr kumimoji="0" lang="en-US" altLang="zh-CN"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(k+1)-</a:t>
            </a:r>
            <a:r>
              <a:rPr kumimoji="0" lang="zh-CN" altLang="en-US" sz="28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项集，来穷举数据集中的所有频繁项集。</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先找到频繁</a:t>
            </a:r>
            <a:r>
              <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1-</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项集集合</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1</a:t>
            </a:r>
            <a:r>
              <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然后用</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1</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找到频繁</a:t>
            </a:r>
            <a:r>
              <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2-</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项集集合</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2</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a:t>
            </a:r>
            <a:endPar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接着用</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2</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找</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3</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a:t>
            </a:r>
            <a:endPar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直到找不到频繁</a:t>
            </a:r>
            <a:r>
              <a:rPr kumimoji="0" lang="en-US" altLang="zh-CN"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k-</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项集，找每个</a:t>
            </a:r>
            <a:r>
              <a:rPr kumimoji="0" lang="en-US" altLang="zh-CN" sz="2400" b="0" i="1"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L</a:t>
            </a:r>
            <a:r>
              <a:rPr kumimoji="0" lang="en-US" altLang="zh-CN" sz="2400" b="0" i="1" u="none" strike="noStrike" kern="1200" cap="none" spc="0" normalizeH="0" baseline="-25000" noProof="0" dirty="0">
                <a:ln>
                  <a:noFill/>
                </a:ln>
                <a:effectLst/>
                <a:uLnTx/>
                <a:uFillTx/>
                <a:latin typeface="Century Gothic" panose="020B0502020202020204"/>
                <a:ea typeface="微软雅黑" panose="020B0503020204020204" pitchFamily="34" charset="-122"/>
                <a:cs typeface="+mn-cs"/>
              </a:rPr>
              <a:t>k</a:t>
            </a:r>
            <a:r>
              <a:rPr kumimoji="0" lang="zh-CN" altLang="en-US" sz="2400" b="0" i="0" u="none" strike="noStrike" kern="1200" cap="none" spc="0" normalizeH="0" baseline="0" noProof="0" dirty="0">
                <a:ln>
                  <a:noFill/>
                </a:ln>
                <a:effectLst/>
                <a:uLnTx/>
                <a:uFillTx/>
                <a:latin typeface="Century Gothic" panose="020B0502020202020204"/>
                <a:ea typeface="微软雅黑" panose="020B0503020204020204" pitchFamily="34" charset="-122"/>
                <a:cs typeface="+mn-cs"/>
              </a:rPr>
              <a:t>需要一次数据库扫描。</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6" name="Rectangle 2"/>
          <p:cNvSpPr>
            <a:spLocks noChangeArrowheads="1"/>
          </p:cNvSpPr>
          <p:nvPr/>
        </p:nvSpPr>
        <p:spPr bwMode="auto">
          <a:xfrm>
            <a:off x="519185" y="1132515"/>
            <a:ext cx="11074400" cy="76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base">
              <a:spcBef>
                <a:spcPct val="0"/>
              </a:spcBef>
              <a:spcAft>
                <a:spcPct val="0"/>
              </a:spcAft>
            </a:pPr>
            <a:r>
              <a:rPr lang="en-US" altLang="zh-CN" sz="3200" kern="0" dirty="0" err="1">
                <a:solidFill>
                  <a:srgbClr val="002060"/>
                </a:solidFill>
                <a:latin typeface="Arial" panose="020B0604020202020204"/>
                <a:ea typeface="隶书" panose="02010509060101010101" pitchFamily="49" charset="-122"/>
                <a:cs typeface="+mj-cs"/>
              </a:rPr>
              <a:t>Aprior</a:t>
            </a:r>
            <a:r>
              <a:rPr lang="zh-CN" altLang="en-US" sz="3200" kern="0" dirty="0">
                <a:solidFill>
                  <a:srgbClr val="002060"/>
                </a:solidFill>
                <a:latin typeface="Arial" panose="020B0604020202020204"/>
                <a:ea typeface="隶书" panose="02010509060101010101" pitchFamily="49" charset="-122"/>
                <a:cs typeface="+mj-cs"/>
              </a:rPr>
              <a:t>算法：找出所有的频繁项</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7" name="Rectangle 3"/>
          <p:cNvSpPr txBox="1">
            <a:spLocks noChangeArrowheads="1"/>
          </p:cNvSpPr>
          <p:nvPr/>
        </p:nvSpPr>
        <p:spPr>
          <a:xfrm>
            <a:off x="586531" y="2010183"/>
            <a:ext cx="11183224" cy="4351339"/>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lvl="0">
              <a:lnSpc>
                <a:spcPct val="125000"/>
              </a:lnSpc>
              <a:buFont typeface="Wingdings" panose="05000000000000000000" pitchFamily="2" charset="2"/>
              <a:buChar char="p"/>
            </a:pPr>
            <a:r>
              <a:rPr lang="en-US" altLang="zh-CN" sz="2400" dirty="0">
                <a:latin typeface="Century Gothic" panose="020B0502020202020204"/>
                <a:ea typeface="微软雅黑" panose="020B0503020204020204" pitchFamily="34" charset="-122"/>
              </a:rPr>
              <a:t>Apriori</a:t>
            </a:r>
            <a:r>
              <a:rPr lang="zh-CN" altLang="en-US" sz="2400" dirty="0">
                <a:latin typeface="Century Gothic" panose="020B0502020202020204"/>
                <a:ea typeface="微软雅黑" panose="020B0503020204020204" pitchFamily="34" charset="-122"/>
              </a:rPr>
              <a:t>算法利用的是先验性质：频繁项集的所有非空子集也必须是频繁的。</a:t>
            </a:r>
          </a:p>
          <a:p>
            <a:pPr marL="0" lvl="0" indent="0">
              <a:lnSpc>
                <a:spcPct val="125000"/>
              </a:lnSpc>
              <a:buNone/>
            </a:pPr>
            <a:r>
              <a:rPr lang="zh-CN" altLang="en-US" sz="2400" dirty="0">
                <a:latin typeface="Century Gothic" panose="020B0502020202020204"/>
                <a:ea typeface="微软雅黑" panose="020B0503020204020204" pitchFamily="34" charset="-122"/>
              </a:rPr>
              <a:t>              模式              不可能比</a:t>
            </a:r>
            <a:r>
              <a:rPr lang="en-US" altLang="zh-CN" sz="2400" dirty="0">
                <a:latin typeface="Century Gothic" panose="020B0502020202020204"/>
                <a:ea typeface="微软雅黑" panose="020B0503020204020204" pitchFamily="34" charset="-122"/>
              </a:rPr>
              <a:t>A</a:t>
            </a:r>
            <a:r>
              <a:rPr lang="zh-CN" altLang="en-US" sz="2400" dirty="0">
                <a:latin typeface="Century Gothic" panose="020B0502020202020204"/>
                <a:ea typeface="微软雅黑" panose="020B0503020204020204" pitchFamily="34" charset="-122"/>
              </a:rPr>
              <a:t>更频繁的出现</a:t>
            </a:r>
            <a:endParaRPr lang="en-US" altLang="zh-CN" sz="2400" dirty="0">
              <a:latin typeface="Century Gothic" panose="020B0502020202020204"/>
              <a:ea typeface="微软雅黑" panose="020B0503020204020204" pitchFamily="34" charset="-122"/>
            </a:endParaRPr>
          </a:p>
          <a:p>
            <a:pPr lvl="0">
              <a:lnSpc>
                <a:spcPct val="125000"/>
              </a:lnSpc>
              <a:buFont typeface="Wingdings" panose="05000000000000000000" pitchFamily="2" charset="2"/>
              <a:buChar char="p"/>
            </a:pPr>
            <a:r>
              <a:rPr lang="zh-CN" altLang="en-US" sz="2400" dirty="0">
                <a:latin typeface="Century Gothic" panose="020B0502020202020204"/>
                <a:ea typeface="微软雅黑" panose="020B0503020204020204" pitchFamily="34" charset="-122"/>
              </a:rPr>
              <a:t>频繁项集的任何子集都是频繁的 </a:t>
            </a:r>
            <a:r>
              <a:rPr lang="en-US" altLang="zh-CN" sz="2400" dirty="0">
                <a:latin typeface="Century Gothic" panose="020B0502020202020204"/>
                <a:ea typeface="微软雅黑" panose="020B0503020204020204" pitchFamily="34" charset="-122"/>
              </a:rPr>
              <a:t>— </a:t>
            </a:r>
            <a:r>
              <a:rPr lang="zh-CN" altLang="en-US" sz="2400" dirty="0">
                <a:latin typeface="Century Gothic" panose="020B0502020202020204"/>
                <a:ea typeface="微软雅黑" panose="020B0503020204020204" pitchFamily="34" charset="-122"/>
              </a:rPr>
              <a:t>反单调性</a:t>
            </a:r>
          </a:p>
          <a:p>
            <a:pPr lvl="1">
              <a:lnSpc>
                <a:spcPct val="125000"/>
              </a:lnSpc>
              <a:buFont typeface="Wingdings" panose="05000000000000000000" pitchFamily="2" charset="2"/>
              <a:buChar char="p"/>
            </a:pPr>
            <a:r>
              <a:rPr lang="zh-CN" altLang="en-US" sz="2000" dirty="0">
                <a:latin typeface="Century Gothic" panose="020B0502020202020204"/>
                <a:ea typeface="微软雅黑" panose="020B0503020204020204" pitchFamily="34" charset="-122"/>
              </a:rPr>
              <a:t>一个包含</a:t>
            </a:r>
            <a:r>
              <a:rPr lang="en-US" altLang="zh-CN" sz="2000" dirty="0">
                <a:latin typeface="Century Gothic" panose="020B0502020202020204"/>
                <a:ea typeface="微软雅黑" panose="020B0503020204020204" pitchFamily="34" charset="-122"/>
              </a:rPr>
              <a:t>{beer, diaper, nuts}</a:t>
            </a:r>
            <a:r>
              <a:rPr lang="zh-CN" altLang="en-US" sz="2000" dirty="0">
                <a:latin typeface="Century Gothic" panose="020B0502020202020204"/>
                <a:ea typeface="微软雅黑" panose="020B0503020204020204" pitchFamily="34" charset="-122"/>
              </a:rPr>
              <a:t>的交易同样包含 </a:t>
            </a:r>
            <a:r>
              <a:rPr lang="en-US" altLang="zh-CN" sz="2000" dirty="0">
                <a:latin typeface="Century Gothic" panose="020B0502020202020204"/>
                <a:ea typeface="微软雅黑" panose="020B0503020204020204" pitchFamily="34" charset="-122"/>
              </a:rPr>
              <a:t>{beer, diaper}</a:t>
            </a:r>
          </a:p>
          <a:p>
            <a:pPr lvl="1">
              <a:lnSpc>
                <a:spcPct val="125000"/>
              </a:lnSpc>
              <a:buFont typeface="Wingdings" panose="05000000000000000000" pitchFamily="2" charset="2"/>
              <a:buChar char="p"/>
            </a:pPr>
            <a:r>
              <a:rPr lang="en-US" altLang="zh-CN" sz="2000" dirty="0">
                <a:latin typeface="Century Gothic" panose="020B0502020202020204"/>
                <a:ea typeface="微软雅黑" panose="020B0503020204020204" pitchFamily="34" charset="-122"/>
              </a:rPr>
              <a:t>{beer, diaper, nuts}</a:t>
            </a:r>
            <a:r>
              <a:rPr lang="zh-CN" altLang="en-US" sz="2000" dirty="0">
                <a:latin typeface="Century Gothic" panose="020B0502020202020204"/>
                <a:ea typeface="微软雅黑" panose="020B0503020204020204" pitchFamily="34" charset="-122"/>
              </a:rPr>
              <a:t>是频繁的  </a:t>
            </a:r>
            <a:r>
              <a:rPr lang="en-US" altLang="zh-CN" sz="2000" dirty="0">
                <a:latin typeface="Century Gothic" panose="020B0502020202020204"/>
                <a:ea typeface="微软雅黑" panose="020B0503020204020204" pitchFamily="34" charset="-122"/>
              </a:rPr>
              <a:t>{beer, diaper}</a:t>
            </a:r>
            <a:r>
              <a:rPr lang="zh-CN" altLang="en-US" sz="2000" dirty="0">
                <a:latin typeface="Century Gothic" panose="020B0502020202020204"/>
                <a:ea typeface="微软雅黑" panose="020B0503020204020204" pitchFamily="34" charset="-122"/>
              </a:rPr>
              <a:t>肯定也是频繁的</a:t>
            </a:r>
          </a:p>
          <a:p>
            <a:pPr lvl="0">
              <a:lnSpc>
                <a:spcPct val="125000"/>
              </a:lnSpc>
              <a:buFont typeface="Wingdings" panose="05000000000000000000" pitchFamily="2" charset="2"/>
              <a:buChar char="p"/>
            </a:pPr>
            <a:r>
              <a:rPr lang="zh-CN" altLang="en-US" sz="2400" dirty="0">
                <a:latin typeface="Century Gothic" panose="020B0502020202020204"/>
                <a:ea typeface="微软雅黑" panose="020B0503020204020204" pitchFamily="34" charset="-122"/>
              </a:rPr>
              <a:t>非频繁项集的超集不需要被产生或测试</a:t>
            </a:r>
          </a:p>
          <a:p>
            <a:pPr lvl="0">
              <a:lnSpc>
                <a:spcPct val="125000"/>
              </a:lnSpc>
              <a:buFont typeface="Wingdings" panose="05000000000000000000" pitchFamily="2" charset="2"/>
              <a:buChar char="p"/>
            </a:pPr>
            <a:r>
              <a:rPr lang="zh-CN" altLang="en-US" sz="2400" dirty="0">
                <a:latin typeface="Century Gothic" panose="020B0502020202020204"/>
                <a:ea typeface="微软雅黑" panose="020B0503020204020204" pitchFamily="34" charset="-122"/>
              </a:rPr>
              <a:t>大量项的组合可以被排除</a:t>
            </a:r>
          </a:p>
        </p:txBody>
      </p:sp>
      <p:graphicFrame>
        <p:nvGraphicFramePr>
          <p:cNvPr id="8" name="对象 7"/>
          <p:cNvGraphicFramePr>
            <a:graphicFrameLocks noChangeAspect="1"/>
          </p:cNvGraphicFramePr>
          <p:nvPr/>
        </p:nvGraphicFramePr>
        <p:xfrm>
          <a:off x="2458035" y="2688005"/>
          <a:ext cx="1249362" cy="361950"/>
        </p:xfrm>
        <a:graphic>
          <a:graphicData uri="http://schemas.openxmlformats.org/presentationml/2006/ole">
            <mc:AlternateContent xmlns:mc="http://schemas.openxmlformats.org/markup-compatibility/2006">
              <mc:Choice xmlns:v="urn:schemas-microsoft-com:vml" Requires="v">
                <p:oleObj spid="_x0000_s17437" name="公式" r:id="rId4" imgW="431800" imgH="165100" progId="Equation.3">
                  <p:embed/>
                </p:oleObj>
              </mc:Choice>
              <mc:Fallback>
                <p:oleObj name="公式" r:id="rId4" imgW="431800" imgH="165100" progId="Equation.3">
                  <p:embed/>
                  <p:pic>
                    <p:nvPicPr>
                      <p:cNvPr id="0" name="图片 174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35" y="2688005"/>
                        <a:ext cx="12493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graphicFrame>
        <p:nvGraphicFramePr>
          <p:cNvPr id="9" name="Group 4"/>
          <p:cNvGraphicFramePr>
            <a:graphicFrameLocks noGrp="1"/>
          </p:cNvGraphicFramePr>
          <p:nvPr/>
        </p:nvGraphicFramePr>
        <p:xfrm>
          <a:off x="751552" y="2418963"/>
          <a:ext cx="2032000" cy="1335405"/>
        </p:xfrm>
        <a:graphic>
          <a:graphicData uri="http://schemas.openxmlformats.org/drawingml/2006/table">
            <a:tbl>
              <a:tblPr/>
              <a:tblGrid>
                <a:gridCol w="7112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TID</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Items</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c, d</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 c, e</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 e</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40</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 e</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Text Box 24"/>
          <p:cNvSpPr txBox="1">
            <a:spLocks noChangeArrowheads="1"/>
          </p:cNvSpPr>
          <p:nvPr/>
        </p:nvSpPr>
        <p:spPr bwMode="auto">
          <a:xfrm>
            <a:off x="770603" y="3649276"/>
            <a:ext cx="1584088" cy="400110"/>
          </a:xfrm>
          <a:prstGeom prst="rect">
            <a:avLst/>
          </a:prstGeom>
          <a:noFill/>
          <a:ln w="9525">
            <a:noFill/>
            <a:miter lim="800000"/>
          </a:ln>
        </p:spPr>
        <p:txBody>
          <a:bodyPr wrap="none">
            <a:spAutoFit/>
          </a:bodyPr>
          <a:lstStyle/>
          <a:p>
            <a:pPr eaLnBrk="0" hangingPunct="0"/>
            <a:r>
              <a:rPr lang="en-US" altLang="zh-CN" sz="2000" dirty="0" err="1">
                <a:latin typeface="Lucida Sans Unicode" panose="020B0602030504020204" pitchFamily="34" charset="0"/>
                <a:ea typeface="黑体" panose="02010609060101010101" pitchFamily="49" charset="-122"/>
              </a:rPr>
              <a:t>Min_sup</a:t>
            </a:r>
            <a:r>
              <a:rPr lang="en-US" altLang="zh-CN" sz="2000" dirty="0">
                <a:latin typeface="Lucida Sans Unicode" panose="020B0602030504020204" pitchFamily="34" charset="0"/>
                <a:ea typeface="黑体" panose="02010609060101010101" pitchFamily="49" charset="-122"/>
              </a:rPr>
              <a:t>=2</a:t>
            </a:r>
          </a:p>
        </p:txBody>
      </p:sp>
      <p:graphicFrame>
        <p:nvGraphicFramePr>
          <p:cNvPr id="11" name="Group 25"/>
          <p:cNvGraphicFramePr>
            <a:graphicFrameLocks noGrp="1"/>
          </p:cNvGraphicFramePr>
          <p:nvPr/>
        </p:nvGraphicFramePr>
        <p:xfrm>
          <a:off x="4053552" y="2420550"/>
          <a:ext cx="2032000" cy="1602486"/>
        </p:xfrm>
        <a:graphic>
          <a:graphicData uri="http://schemas.openxmlformats.org/drawingml/2006/table">
            <a:tb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Sup</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d</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1</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 name="Text Box 48"/>
          <p:cNvSpPr txBox="1">
            <a:spLocks noChangeArrowheads="1"/>
          </p:cNvSpPr>
          <p:nvPr/>
        </p:nvSpPr>
        <p:spPr bwMode="auto">
          <a:xfrm>
            <a:off x="1005552" y="2049076"/>
            <a:ext cx="1228221" cy="400110"/>
          </a:xfrm>
          <a:prstGeom prst="rect">
            <a:avLst/>
          </a:prstGeom>
          <a:noFill/>
          <a:ln w="9525">
            <a:noFill/>
            <a:miter lim="800000"/>
          </a:ln>
        </p:spPr>
        <p:txBody>
          <a:bodyPr wrap="none">
            <a:spAutoFit/>
          </a:bodyPr>
          <a:lstStyle/>
          <a:p>
            <a:pPr eaLnBrk="0" hangingPunct="0"/>
            <a:r>
              <a:rPr lang="zh-CN" altLang="en-US" sz="2000">
                <a:latin typeface="Lucida Sans Unicode" panose="020B0602030504020204" pitchFamily="34" charset="0"/>
                <a:ea typeface="黑体" panose="02010609060101010101" pitchFamily="49" charset="-122"/>
              </a:rPr>
              <a:t>数据库 </a:t>
            </a:r>
            <a:r>
              <a:rPr lang="en-US" altLang="zh-CN" sz="2000">
                <a:latin typeface="Lucida Sans Unicode" panose="020B0602030504020204" pitchFamily="34" charset="0"/>
                <a:ea typeface="黑体" panose="02010609060101010101" pitchFamily="49" charset="-122"/>
              </a:rPr>
              <a:t>D</a:t>
            </a:r>
          </a:p>
        </p:txBody>
      </p:sp>
      <p:sp>
        <p:nvSpPr>
          <p:cNvPr id="13" name="Text Box 49"/>
          <p:cNvSpPr txBox="1">
            <a:spLocks noChangeArrowheads="1"/>
          </p:cNvSpPr>
          <p:nvPr/>
        </p:nvSpPr>
        <p:spPr bwMode="auto">
          <a:xfrm>
            <a:off x="4263103" y="2061776"/>
            <a:ext cx="1265090" cy="400110"/>
          </a:xfrm>
          <a:prstGeom prst="rect">
            <a:avLst/>
          </a:prstGeom>
          <a:noFill/>
          <a:ln w="9525">
            <a:noFill/>
            <a:miter lim="800000"/>
          </a:ln>
        </p:spPr>
        <p:txBody>
          <a:bodyPr wrap="none">
            <a:spAutoFit/>
          </a:bodyPr>
          <a:lstStyle/>
          <a:p>
            <a:pPr algn="ctr" eaLnBrk="0" hangingPunct="0"/>
            <a:r>
              <a:rPr lang="en-US" altLang="zh-CN" sz="2000">
                <a:latin typeface="Lucida Sans Unicode" panose="020B0602030504020204" pitchFamily="34" charset="0"/>
                <a:ea typeface="黑体" panose="02010609060101010101" pitchFamily="49" charset="-122"/>
              </a:rPr>
              <a:t>1-</a:t>
            </a:r>
            <a:r>
              <a:rPr lang="zh-CN" altLang="en-US" sz="2000">
                <a:latin typeface="Lucida Sans Unicode" panose="020B0602030504020204" pitchFamily="34" charset="0"/>
                <a:ea typeface="黑体" panose="02010609060101010101" pitchFamily="49" charset="-122"/>
              </a:rPr>
              <a:t>候选项</a:t>
            </a:r>
          </a:p>
        </p:txBody>
      </p:sp>
      <p:sp>
        <p:nvSpPr>
          <p:cNvPr id="14" name="Line 50"/>
          <p:cNvSpPr>
            <a:spLocks noChangeShapeType="1"/>
          </p:cNvSpPr>
          <p:nvPr/>
        </p:nvSpPr>
        <p:spPr bwMode="auto">
          <a:xfrm>
            <a:off x="2885152" y="3220650"/>
            <a:ext cx="1016000" cy="0"/>
          </a:xfrm>
          <a:prstGeom prst="line">
            <a:avLst/>
          </a:prstGeom>
          <a:noFill/>
          <a:ln w="57150">
            <a:solidFill>
              <a:schemeClr val="tx2"/>
            </a:solidFill>
            <a:round/>
            <a:headEnd type="none" w="sm" len="sm"/>
            <a:tailEnd type="stealth" w="med" len="lg"/>
          </a:ln>
        </p:spPr>
        <p:txBody>
          <a:bodyPr/>
          <a:lstStyle/>
          <a:p>
            <a:endParaRPr lang="zh-CN" altLang="en-US"/>
          </a:p>
        </p:txBody>
      </p:sp>
      <p:sp>
        <p:nvSpPr>
          <p:cNvPr id="15" name="Text Box 51"/>
          <p:cNvSpPr txBox="1">
            <a:spLocks noChangeArrowheads="1"/>
          </p:cNvSpPr>
          <p:nvPr/>
        </p:nvSpPr>
        <p:spPr bwMode="auto">
          <a:xfrm>
            <a:off x="2783552" y="2763451"/>
            <a:ext cx="893193" cy="369332"/>
          </a:xfrm>
          <a:prstGeom prst="rect">
            <a:avLst/>
          </a:prstGeom>
          <a:noFill/>
          <a:ln w="9525">
            <a:noFill/>
            <a:miter lim="800000"/>
          </a:ln>
        </p:spPr>
        <p:txBody>
          <a:bodyPr wrap="none">
            <a:spAutoFit/>
          </a:bodyPr>
          <a:lstStyle/>
          <a:p>
            <a:pPr eaLnBrk="0" hangingPunct="0"/>
            <a:r>
              <a:rPr lang="zh-CN" altLang="en-US">
                <a:latin typeface="Lucida Sans Unicode" panose="020B0602030504020204" pitchFamily="34" charset="0"/>
                <a:ea typeface="黑体" panose="02010609060101010101" pitchFamily="49" charset="-122"/>
              </a:rPr>
              <a:t>扫描 </a:t>
            </a:r>
            <a:r>
              <a:rPr lang="en-US" altLang="zh-CN">
                <a:latin typeface="Lucida Sans Unicode" panose="020B0602030504020204" pitchFamily="34" charset="0"/>
                <a:ea typeface="黑体" panose="02010609060101010101" pitchFamily="49" charset="-122"/>
              </a:rPr>
              <a:t>D</a:t>
            </a:r>
          </a:p>
        </p:txBody>
      </p:sp>
      <p:graphicFrame>
        <p:nvGraphicFramePr>
          <p:cNvPr id="16" name="Group 52"/>
          <p:cNvGraphicFramePr>
            <a:graphicFrameLocks noGrp="1"/>
          </p:cNvGraphicFramePr>
          <p:nvPr/>
        </p:nvGraphicFramePr>
        <p:xfrm>
          <a:off x="6949152" y="2436425"/>
          <a:ext cx="2032000" cy="1366774"/>
        </p:xfrm>
        <a:graphic>
          <a:graphicData uri="http://schemas.openxmlformats.org/drawingml/2006/table">
            <a:tb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Sup</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0816">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98450">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a:t>
                      </a:r>
                    </a:p>
                  </a:txBody>
                  <a:tcPr marL="121920" marR="12192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 name="Text Box 72"/>
          <p:cNvSpPr txBox="1">
            <a:spLocks noChangeArrowheads="1"/>
          </p:cNvSpPr>
          <p:nvPr/>
        </p:nvSpPr>
        <p:spPr bwMode="auto">
          <a:xfrm>
            <a:off x="6934337" y="2077651"/>
            <a:ext cx="1603323" cy="400110"/>
          </a:xfrm>
          <a:prstGeom prst="rect">
            <a:avLst/>
          </a:prstGeom>
          <a:noFill/>
          <a:ln w="9525">
            <a:noFill/>
            <a:miter lim="800000"/>
          </a:ln>
        </p:spPr>
        <p:txBody>
          <a:bodyPr wrap="none">
            <a:spAutoFit/>
          </a:bodyPr>
          <a:lstStyle/>
          <a:p>
            <a:pPr algn="ctr" eaLnBrk="0" hangingPunct="0"/>
            <a:r>
              <a:rPr lang="zh-CN" altLang="en-US" sz="2000">
                <a:latin typeface="Lucida Sans Unicode" panose="020B0602030504020204" pitchFamily="34" charset="0"/>
                <a:ea typeface="黑体" panose="02010609060101010101" pitchFamily="49" charset="-122"/>
              </a:rPr>
              <a:t>频繁 </a:t>
            </a:r>
            <a:r>
              <a:rPr lang="en-US" altLang="zh-CN" sz="2000">
                <a:latin typeface="Lucida Sans Unicode" panose="020B0602030504020204" pitchFamily="34" charset="0"/>
                <a:ea typeface="黑体" panose="02010609060101010101" pitchFamily="49" charset="-122"/>
              </a:rPr>
              <a:t>1-</a:t>
            </a:r>
            <a:r>
              <a:rPr lang="zh-CN" altLang="en-US" sz="2000">
                <a:latin typeface="Lucida Sans Unicode" panose="020B0602030504020204" pitchFamily="34" charset="0"/>
                <a:ea typeface="黑体" panose="02010609060101010101" pitchFamily="49" charset="-122"/>
              </a:rPr>
              <a:t>项集</a:t>
            </a:r>
          </a:p>
        </p:txBody>
      </p:sp>
      <p:sp>
        <p:nvSpPr>
          <p:cNvPr id="18" name="Line 73"/>
          <p:cNvSpPr>
            <a:spLocks noChangeShapeType="1"/>
          </p:cNvSpPr>
          <p:nvPr/>
        </p:nvSpPr>
        <p:spPr bwMode="auto">
          <a:xfrm>
            <a:off x="6237952" y="3144450"/>
            <a:ext cx="609600" cy="0"/>
          </a:xfrm>
          <a:prstGeom prst="line">
            <a:avLst/>
          </a:prstGeom>
          <a:noFill/>
          <a:ln w="57150">
            <a:solidFill>
              <a:schemeClr val="tx2"/>
            </a:solidFill>
            <a:round/>
            <a:headEnd type="none" w="sm" len="sm"/>
            <a:tailEnd type="stealth" w="med" len="lg"/>
          </a:ln>
        </p:spPr>
        <p:txBody>
          <a:bodyPr/>
          <a:lstStyle/>
          <a:p>
            <a:endParaRPr lang="zh-CN" altLang="en-US"/>
          </a:p>
        </p:txBody>
      </p:sp>
      <p:graphicFrame>
        <p:nvGraphicFramePr>
          <p:cNvPr id="19" name="Group 74"/>
          <p:cNvGraphicFramePr>
            <a:graphicFrameLocks noGrp="1"/>
          </p:cNvGraphicFramePr>
          <p:nvPr/>
        </p:nvGraphicFramePr>
        <p:xfrm>
          <a:off x="10098752" y="2436425"/>
          <a:ext cx="1219200" cy="1869567"/>
        </p:xfrm>
        <a:graphic>
          <a:graphicData uri="http://schemas.openxmlformats.org/drawingml/2006/table">
            <a:tbl>
              <a:tblPr/>
              <a:tblGrid>
                <a:gridCol w="1219200">
                  <a:extLst>
                    <a:ext uri="{9D8B030D-6E8A-4147-A177-3AD203B41FA5}">
                      <a16:colId xmlns:a16="http://schemas.microsoft.com/office/drawing/2014/main" val="20000"/>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ab</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ae</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bc</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be</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ce</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 name="Text Box 92"/>
          <p:cNvSpPr txBox="1">
            <a:spLocks noChangeArrowheads="1"/>
          </p:cNvSpPr>
          <p:nvPr/>
        </p:nvSpPr>
        <p:spPr bwMode="auto">
          <a:xfrm>
            <a:off x="9901903" y="2077651"/>
            <a:ext cx="1265090" cy="400110"/>
          </a:xfrm>
          <a:prstGeom prst="rect">
            <a:avLst/>
          </a:prstGeom>
          <a:noFill/>
          <a:ln w="9525">
            <a:noFill/>
            <a:miter lim="800000"/>
          </a:ln>
        </p:spPr>
        <p:txBody>
          <a:bodyPr wrap="none">
            <a:spAutoFit/>
          </a:bodyPr>
          <a:lstStyle/>
          <a:p>
            <a:pPr algn="ctr" eaLnBrk="0" hangingPunct="0"/>
            <a:r>
              <a:rPr lang="en-US" altLang="zh-CN" sz="2000">
                <a:latin typeface="Lucida Sans Unicode" panose="020B0602030504020204" pitchFamily="34" charset="0"/>
                <a:ea typeface="黑体" panose="02010609060101010101" pitchFamily="49" charset="-122"/>
              </a:rPr>
              <a:t>2-</a:t>
            </a:r>
            <a:r>
              <a:rPr lang="zh-CN" altLang="en-US" sz="2000">
                <a:latin typeface="Lucida Sans Unicode" panose="020B0602030504020204" pitchFamily="34" charset="0"/>
                <a:ea typeface="黑体" panose="02010609060101010101" pitchFamily="49" charset="-122"/>
              </a:rPr>
              <a:t>候选项</a:t>
            </a:r>
          </a:p>
        </p:txBody>
      </p:sp>
      <p:sp>
        <p:nvSpPr>
          <p:cNvPr id="21" name="Line 93"/>
          <p:cNvSpPr>
            <a:spLocks noChangeShapeType="1"/>
          </p:cNvSpPr>
          <p:nvPr/>
        </p:nvSpPr>
        <p:spPr bwMode="auto">
          <a:xfrm>
            <a:off x="9184352" y="3192075"/>
            <a:ext cx="609600" cy="0"/>
          </a:xfrm>
          <a:prstGeom prst="line">
            <a:avLst/>
          </a:prstGeom>
          <a:noFill/>
          <a:ln w="57150">
            <a:solidFill>
              <a:schemeClr val="tx2"/>
            </a:solidFill>
            <a:round/>
            <a:headEnd type="none" w="sm" len="sm"/>
            <a:tailEnd type="stealth" w="med" len="lg"/>
          </a:ln>
        </p:spPr>
        <p:txBody>
          <a:bodyPr/>
          <a:lstStyle/>
          <a:p>
            <a:endParaRPr lang="zh-CN" altLang="en-US"/>
          </a:p>
        </p:txBody>
      </p:sp>
      <p:graphicFrame>
        <p:nvGraphicFramePr>
          <p:cNvPr id="22" name="Group 94"/>
          <p:cNvGraphicFramePr>
            <a:graphicFrameLocks noGrp="1"/>
          </p:cNvGraphicFramePr>
          <p:nvPr/>
        </p:nvGraphicFramePr>
        <p:xfrm>
          <a:off x="7965152" y="4406513"/>
          <a:ext cx="2032000" cy="1869567"/>
        </p:xfrm>
        <a:graphic>
          <a:graphicData uri="http://schemas.openxmlformats.org/drawingml/2006/table">
            <a:tb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Sup</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ab</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ae</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bc</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be</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ce</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 name="Text Box 120"/>
          <p:cNvSpPr txBox="1">
            <a:spLocks noChangeArrowheads="1"/>
          </p:cNvSpPr>
          <p:nvPr/>
        </p:nvSpPr>
        <p:spPr bwMode="auto">
          <a:xfrm>
            <a:off x="8608619" y="4000114"/>
            <a:ext cx="697627" cy="400110"/>
          </a:xfrm>
          <a:prstGeom prst="rect">
            <a:avLst/>
          </a:prstGeom>
          <a:noFill/>
          <a:ln w="9525">
            <a:noFill/>
            <a:miter lim="800000"/>
          </a:ln>
        </p:spPr>
        <p:txBody>
          <a:bodyPr wrap="none">
            <a:spAutoFit/>
          </a:bodyPr>
          <a:lstStyle/>
          <a:p>
            <a:pPr algn="ctr" eaLnBrk="0" hangingPunct="0"/>
            <a:r>
              <a:rPr lang="zh-CN" altLang="en-US" sz="2000">
                <a:latin typeface="Lucida Sans Unicode" panose="020B0602030504020204" pitchFamily="34" charset="0"/>
                <a:ea typeface="黑体" panose="02010609060101010101" pitchFamily="49" charset="-122"/>
              </a:rPr>
              <a:t>计数</a:t>
            </a:r>
          </a:p>
        </p:txBody>
      </p:sp>
      <p:sp>
        <p:nvSpPr>
          <p:cNvPr id="24" name="Freeform 121"/>
          <p:cNvSpPr/>
          <p:nvPr/>
        </p:nvSpPr>
        <p:spPr bwMode="auto">
          <a:xfrm>
            <a:off x="10200352" y="4487475"/>
            <a:ext cx="609600" cy="914400"/>
          </a:xfrm>
          <a:custGeom>
            <a:avLst/>
            <a:gdLst>
              <a:gd name="T0" fmla="*/ 2147483647 w 240"/>
              <a:gd name="T1" fmla="*/ 0 h 576"/>
              <a:gd name="T2" fmla="*/ 2147483647 w 240"/>
              <a:gd name="T3" fmla="*/ 2147483647 h 576"/>
              <a:gd name="T4" fmla="*/ 0 w 240"/>
              <a:gd name="T5" fmla="*/ 2147483647 h 576"/>
              <a:gd name="T6" fmla="*/ 0 60000 65536"/>
              <a:gd name="T7" fmla="*/ 0 60000 65536"/>
              <a:gd name="T8" fmla="*/ 0 60000 65536"/>
              <a:gd name="T9" fmla="*/ 0 w 240"/>
              <a:gd name="T10" fmla="*/ 0 h 576"/>
              <a:gd name="T11" fmla="*/ 240 w 240"/>
              <a:gd name="T12" fmla="*/ 576 h 576"/>
            </a:gdLst>
            <a:ahLst/>
            <a:cxnLst>
              <a:cxn ang="T6">
                <a:pos x="T0" y="T1"/>
              </a:cxn>
              <a:cxn ang="T7">
                <a:pos x="T2" y="T3"/>
              </a:cxn>
              <a:cxn ang="T8">
                <a:pos x="T4" y="T5"/>
              </a:cxn>
            </a:cxnLst>
            <a:rect l="T9" t="T10" r="T11" b="T12"/>
            <a:pathLst>
              <a:path w="240" h="576">
                <a:moveTo>
                  <a:pt x="240" y="0"/>
                </a:moveTo>
                <a:lnTo>
                  <a:pt x="240" y="576"/>
                </a:lnTo>
                <a:lnTo>
                  <a:pt x="0" y="576"/>
                </a:lnTo>
              </a:path>
            </a:pathLst>
          </a:custGeom>
          <a:noFill/>
          <a:ln w="57150">
            <a:solidFill>
              <a:schemeClr val="tx2"/>
            </a:solidFill>
            <a:round/>
            <a:tailEnd type="stealth" w="med" len="lg"/>
          </a:ln>
        </p:spPr>
        <p:txBody>
          <a:bodyPr/>
          <a:lstStyle/>
          <a:p>
            <a:endParaRPr lang="zh-CN" altLang="en-US">
              <a:latin typeface="Lucida Sans Unicode" panose="020B0602030504020204" pitchFamily="34" charset="0"/>
              <a:ea typeface="黑体" panose="02010609060101010101" pitchFamily="49" charset="-122"/>
            </a:endParaRPr>
          </a:p>
        </p:txBody>
      </p:sp>
      <p:sp>
        <p:nvSpPr>
          <p:cNvPr id="25" name="Text Box 122"/>
          <p:cNvSpPr txBox="1">
            <a:spLocks noChangeArrowheads="1"/>
          </p:cNvSpPr>
          <p:nvPr/>
        </p:nvSpPr>
        <p:spPr bwMode="auto">
          <a:xfrm>
            <a:off x="10809952" y="4792276"/>
            <a:ext cx="893193" cy="369332"/>
          </a:xfrm>
          <a:prstGeom prst="rect">
            <a:avLst/>
          </a:prstGeom>
          <a:noFill/>
          <a:ln w="9525">
            <a:noFill/>
            <a:miter lim="800000"/>
          </a:ln>
        </p:spPr>
        <p:txBody>
          <a:bodyPr wrap="none">
            <a:spAutoFit/>
          </a:bodyPr>
          <a:lstStyle/>
          <a:p>
            <a:pPr eaLnBrk="0" hangingPunct="0"/>
            <a:r>
              <a:rPr lang="zh-CN" altLang="en-US">
                <a:latin typeface="Lucida Sans Unicode" panose="020B0602030504020204" pitchFamily="34" charset="0"/>
                <a:ea typeface="黑体" panose="02010609060101010101" pitchFamily="49" charset="-122"/>
              </a:rPr>
              <a:t>扫描 </a:t>
            </a:r>
            <a:r>
              <a:rPr lang="en-US" altLang="zh-CN">
                <a:latin typeface="Lucida Sans Unicode" panose="020B0602030504020204" pitchFamily="34" charset="0"/>
                <a:ea typeface="黑体" panose="02010609060101010101" pitchFamily="49" charset="-122"/>
              </a:rPr>
              <a:t>D</a:t>
            </a:r>
          </a:p>
        </p:txBody>
      </p:sp>
      <p:graphicFrame>
        <p:nvGraphicFramePr>
          <p:cNvPr id="26" name="Group 123"/>
          <p:cNvGraphicFramePr>
            <a:graphicFrameLocks noGrp="1"/>
          </p:cNvGraphicFramePr>
          <p:nvPr/>
        </p:nvGraphicFramePr>
        <p:xfrm>
          <a:off x="5120352" y="4422388"/>
          <a:ext cx="2032000" cy="1335405"/>
        </p:xfrm>
        <a:graphic>
          <a:graphicData uri="http://schemas.openxmlformats.org/drawingml/2006/table">
            <a:tb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Sup</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bc</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be</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2888">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ce</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 name="Text Box 143"/>
          <p:cNvSpPr txBox="1">
            <a:spLocks noChangeArrowheads="1"/>
          </p:cNvSpPr>
          <p:nvPr/>
        </p:nvSpPr>
        <p:spPr bwMode="auto">
          <a:xfrm>
            <a:off x="5152103" y="4030276"/>
            <a:ext cx="1603323" cy="400110"/>
          </a:xfrm>
          <a:prstGeom prst="rect">
            <a:avLst/>
          </a:prstGeom>
          <a:noFill/>
          <a:ln w="9525">
            <a:noFill/>
            <a:miter lim="800000"/>
          </a:ln>
        </p:spPr>
        <p:txBody>
          <a:bodyPr wrap="none">
            <a:spAutoFit/>
          </a:bodyPr>
          <a:lstStyle/>
          <a:p>
            <a:pPr algn="ctr" eaLnBrk="0" hangingPunct="0"/>
            <a:r>
              <a:rPr lang="zh-CN" altLang="en-US" sz="2000">
                <a:latin typeface="Lucida Sans Unicode" panose="020B0602030504020204" pitchFamily="34" charset="0"/>
                <a:ea typeface="黑体" panose="02010609060101010101" pitchFamily="49" charset="-122"/>
              </a:rPr>
              <a:t>频繁 </a:t>
            </a:r>
            <a:r>
              <a:rPr lang="en-US" altLang="zh-CN" sz="2000">
                <a:latin typeface="Lucida Sans Unicode" panose="020B0602030504020204" pitchFamily="34" charset="0"/>
                <a:ea typeface="黑体" panose="02010609060101010101" pitchFamily="49" charset="-122"/>
              </a:rPr>
              <a:t>2-</a:t>
            </a:r>
            <a:r>
              <a:rPr lang="zh-CN" altLang="en-US" sz="2000">
                <a:latin typeface="Lucida Sans Unicode" panose="020B0602030504020204" pitchFamily="34" charset="0"/>
                <a:ea typeface="黑体" panose="02010609060101010101" pitchFamily="49" charset="-122"/>
              </a:rPr>
              <a:t>项集</a:t>
            </a:r>
          </a:p>
        </p:txBody>
      </p:sp>
      <p:sp>
        <p:nvSpPr>
          <p:cNvPr id="28" name="Line 144"/>
          <p:cNvSpPr>
            <a:spLocks noChangeShapeType="1"/>
          </p:cNvSpPr>
          <p:nvPr/>
        </p:nvSpPr>
        <p:spPr bwMode="auto">
          <a:xfrm>
            <a:off x="7253952" y="5173275"/>
            <a:ext cx="609600" cy="0"/>
          </a:xfrm>
          <a:prstGeom prst="line">
            <a:avLst/>
          </a:prstGeom>
          <a:noFill/>
          <a:ln w="57150">
            <a:solidFill>
              <a:schemeClr val="tx2"/>
            </a:solidFill>
            <a:round/>
            <a:headEnd type="stealth" w="med" len="lg"/>
            <a:tailEnd type="none" w="med" len="lg"/>
          </a:ln>
        </p:spPr>
        <p:txBody>
          <a:bodyPr/>
          <a:lstStyle/>
          <a:p>
            <a:endParaRPr lang="zh-CN" altLang="en-US"/>
          </a:p>
        </p:txBody>
      </p:sp>
      <p:graphicFrame>
        <p:nvGraphicFramePr>
          <p:cNvPr id="29" name="Group 145"/>
          <p:cNvGraphicFramePr>
            <a:graphicFrameLocks noGrp="1"/>
          </p:cNvGraphicFramePr>
          <p:nvPr/>
        </p:nvGraphicFramePr>
        <p:xfrm>
          <a:off x="2427952" y="4422388"/>
          <a:ext cx="1219200" cy="534162"/>
        </p:xfrm>
        <a:graphic>
          <a:graphicData uri="http://schemas.openxmlformats.org/drawingml/2006/table">
            <a:tbl>
              <a:tblPr/>
              <a:tblGrid>
                <a:gridCol w="1219200">
                  <a:extLst>
                    <a:ext uri="{9D8B030D-6E8A-4147-A177-3AD203B41FA5}">
                      <a16:colId xmlns:a16="http://schemas.microsoft.com/office/drawing/2014/main" val="20000"/>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bce</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0" name="Text Box 153"/>
          <p:cNvSpPr txBox="1">
            <a:spLocks noChangeArrowheads="1"/>
          </p:cNvSpPr>
          <p:nvPr/>
        </p:nvSpPr>
        <p:spPr bwMode="auto">
          <a:xfrm>
            <a:off x="2332703" y="4030276"/>
            <a:ext cx="1265090" cy="400110"/>
          </a:xfrm>
          <a:prstGeom prst="rect">
            <a:avLst/>
          </a:prstGeom>
          <a:noFill/>
          <a:ln w="9525">
            <a:noFill/>
            <a:miter lim="800000"/>
          </a:ln>
        </p:spPr>
        <p:txBody>
          <a:bodyPr wrap="none">
            <a:spAutoFit/>
          </a:bodyPr>
          <a:lstStyle/>
          <a:p>
            <a:pPr algn="ctr" eaLnBrk="0" hangingPunct="0"/>
            <a:r>
              <a:rPr lang="en-US" altLang="zh-CN" sz="2000">
                <a:latin typeface="Lucida Sans Unicode" panose="020B0602030504020204" pitchFamily="34" charset="0"/>
                <a:ea typeface="黑体" panose="02010609060101010101" pitchFamily="49" charset="-122"/>
              </a:rPr>
              <a:t>3-</a:t>
            </a:r>
            <a:r>
              <a:rPr lang="zh-CN" altLang="en-US" sz="2000">
                <a:latin typeface="Lucida Sans Unicode" panose="020B0602030504020204" pitchFamily="34" charset="0"/>
                <a:ea typeface="黑体" panose="02010609060101010101" pitchFamily="49" charset="-122"/>
              </a:rPr>
              <a:t>候选项</a:t>
            </a:r>
          </a:p>
        </p:txBody>
      </p:sp>
      <p:sp>
        <p:nvSpPr>
          <p:cNvPr id="31" name="Line 154"/>
          <p:cNvSpPr>
            <a:spLocks noChangeShapeType="1"/>
          </p:cNvSpPr>
          <p:nvPr/>
        </p:nvSpPr>
        <p:spPr bwMode="auto">
          <a:xfrm>
            <a:off x="4002752" y="4716075"/>
            <a:ext cx="914400" cy="0"/>
          </a:xfrm>
          <a:prstGeom prst="line">
            <a:avLst/>
          </a:prstGeom>
          <a:noFill/>
          <a:ln w="57150">
            <a:solidFill>
              <a:schemeClr val="tx2"/>
            </a:solidFill>
            <a:round/>
            <a:headEnd type="stealth" w="med" len="lg"/>
            <a:tailEnd type="none" w="med" len="lg"/>
          </a:ln>
        </p:spPr>
        <p:txBody>
          <a:bodyPr/>
          <a:lstStyle/>
          <a:p>
            <a:endParaRPr lang="zh-CN" altLang="en-US"/>
          </a:p>
        </p:txBody>
      </p:sp>
      <p:graphicFrame>
        <p:nvGraphicFramePr>
          <p:cNvPr id="32" name="Group 155"/>
          <p:cNvGraphicFramePr>
            <a:graphicFrameLocks noGrp="1"/>
          </p:cNvGraphicFramePr>
          <p:nvPr/>
        </p:nvGraphicFramePr>
        <p:xfrm>
          <a:off x="1970752" y="5563800"/>
          <a:ext cx="2032000" cy="534162"/>
        </p:xfrm>
        <a:graphic>
          <a:graphicData uri="http://schemas.openxmlformats.org/drawingml/2006/table">
            <a:tbl>
              <a:tblPr/>
              <a:tblGrid>
                <a:gridCol w="1219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Itemset</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Sup</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bce</a:t>
                      </a:r>
                      <a:endPar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rgbClr val="CE0000"/>
                        </a:buClr>
                        <a:buSzTx/>
                        <a:buFontTx/>
                        <a:buNone/>
                      </a:pP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marL="121920" marR="12192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 name="Text Box 166"/>
          <p:cNvSpPr txBox="1">
            <a:spLocks noChangeArrowheads="1"/>
          </p:cNvSpPr>
          <p:nvPr/>
        </p:nvSpPr>
        <p:spPr bwMode="auto">
          <a:xfrm>
            <a:off x="2034253" y="5171689"/>
            <a:ext cx="1603324" cy="400110"/>
          </a:xfrm>
          <a:prstGeom prst="rect">
            <a:avLst/>
          </a:prstGeom>
          <a:noFill/>
          <a:ln w="9525">
            <a:noFill/>
            <a:miter lim="800000"/>
          </a:ln>
        </p:spPr>
        <p:txBody>
          <a:bodyPr wrap="none">
            <a:spAutoFit/>
          </a:bodyPr>
          <a:lstStyle/>
          <a:p>
            <a:pPr eaLnBrk="0" hangingPunct="0"/>
            <a:r>
              <a:rPr lang="zh-CN" altLang="en-US" sz="2000">
                <a:latin typeface="Lucida Sans Unicode" panose="020B0602030504020204" pitchFamily="34" charset="0"/>
                <a:ea typeface="黑体" panose="02010609060101010101" pitchFamily="49" charset="-122"/>
              </a:rPr>
              <a:t>频繁 </a:t>
            </a:r>
            <a:r>
              <a:rPr lang="en-US" altLang="zh-CN" sz="2000">
                <a:latin typeface="Lucida Sans Unicode" panose="020B0602030504020204" pitchFamily="34" charset="0"/>
                <a:ea typeface="黑体" panose="02010609060101010101" pitchFamily="49" charset="-122"/>
              </a:rPr>
              <a:t>3-</a:t>
            </a:r>
            <a:r>
              <a:rPr lang="zh-CN" altLang="en-US" sz="2000">
                <a:latin typeface="Lucida Sans Unicode" panose="020B0602030504020204" pitchFamily="34" charset="0"/>
                <a:ea typeface="黑体" panose="02010609060101010101" pitchFamily="49" charset="-122"/>
              </a:rPr>
              <a:t>项集</a:t>
            </a:r>
          </a:p>
        </p:txBody>
      </p:sp>
      <p:sp>
        <p:nvSpPr>
          <p:cNvPr id="34" name="Freeform 167"/>
          <p:cNvSpPr/>
          <p:nvPr/>
        </p:nvSpPr>
        <p:spPr bwMode="auto">
          <a:xfrm>
            <a:off x="1361152" y="4716075"/>
            <a:ext cx="711200" cy="1066800"/>
          </a:xfrm>
          <a:custGeom>
            <a:avLst/>
            <a:gdLst>
              <a:gd name="T0" fmla="*/ 2147483647 w 336"/>
              <a:gd name="T1" fmla="*/ 0 h 672"/>
              <a:gd name="T2" fmla="*/ 0 w 336"/>
              <a:gd name="T3" fmla="*/ 0 h 672"/>
              <a:gd name="T4" fmla="*/ 0 w 336"/>
              <a:gd name="T5" fmla="*/ 2147483647 h 672"/>
              <a:gd name="T6" fmla="*/ 2147483647 w 336"/>
              <a:gd name="T7" fmla="*/ 2147483647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336" y="0"/>
                </a:moveTo>
                <a:lnTo>
                  <a:pt x="0" y="0"/>
                </a:lnTo>
                <a:lnTo>
                  <a:pt x="0" y="672"/>
                </a:lnTo>
                <a:lnTo>
                  <a:pt x="240" y="672"/>
                </a:lnTo>
              </a:path>
            </a:pathLst>
          </a:custGeom>
          <a:noFill/>
          <a:ln w="57150">
            <a:solidFill>
              <a:schemeClr val="tx2"/>
            </a:solidFill>
            <a:round/>
            <a:headEnd type="none" w="sm" len="sm"/>
            <a:tailEnd type="stealth" w="med" len="lg"/>
          </a:ln>
        </p:spPr>
        <p:txBody>
          <a:bodyPr/>
          <a:lstStyle/>
          <a:p>
            <a:endParaRPr lang="zh-CN" altLang="en-US">
              <a:latin typeface="Lucida Sans Unicode" panose="020B0602030504020204" pitchFamily="34" charset="0"/>
              <a:ea typeface="黑体" panose="02010609060101010101" pitchFamily="49" charset="-122"/>
            </a:endParaRPr>
          </a:p>
        </p:txBody>
      </p:sp>
      <p:sp>
        <p:nvSpPr>
          <p:cNvPr id="35" name="Text Box 168"/>
          <p:cNvSpPr txBox="1">
            <a:spLocks noChangeArrowheads="1"/>
          </p:cNvSpPr>
          <p:nvPr/>
        </p:nvSpPr>
        <p:spPr bwMode="auto">
          <a:xfrm>
            <a:off x="446752" y="4335076"/>
            <a:ext cx="893193" cy="369332"/>
          </a:xfrm>
          <a:prstGeom prst="rect">
            <a:avLst/>
          </a:prstGeom>
          <a:noFill/>
          <a:ln w="9525">
            <a:noFill/>
            <a:miter lim="800000"/>
          </a:ln>
        </p:spPr>
        <p:txBody>
          <a:bodyPr wrap="none">
            <a:spAutoFit/>
          </a:bodyPr>
          <a:lstStyle/>
          <a:p>
            <a:pPr eaLnBrk="0" hangingPunct="0"/>
            <a:r>
              <a:rPr lang="zh-CN" altLang="en-US">
                <a:latin typeface="Lucida Sans Unicode" panose="020B0602030504020204" pitchFamily="34" charset="0"/>
                <a:ea typeface="黑体" panose="02010609060101010101" pitchFamily="49" charset="-122"/>
              </a:rPr>
              <a:t>扫描 </a:t>
            </a:r>
            <a:r>
              <a:rPr lang="en-US" altLang="zh-CN">
                <a:latin typeface="Lucida Sans Unicode" panose="020B0602030504020204" pitchFamily="34" charset="0"/>
                <a:ea typeface="黑体" panose="02010609060101010101" pitchFamily="49" charset="-122"/>
              </a:rPr>
              <a:t>D</a:t>
            </a:r>
          </a:p>
        </p:txBody>
      </p:sp>
      <p:sp>
        <p:nvSpPr>
          <p:cNvPr id="36" name="Rectangle 3"/>
          <p:cNvSpPr txBox="1">
            <a:spLocks noChangeArrowheads="1"/>
          </p:cNvSpPr>
          <p:nvPr/>
        </p:nvSpPr>
        <p:spPr>
          <a:xfrm>
            <a:off x="745232" y="1364609"/>
            <a:ext cx="10972800" cy="48768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90000"/>
              </a:lnSpc>
            </a:pPr>
            <a:r>
              <a:rPr lang="zh-CN" altLang="en-US" kern="0"/>
              <a:t>基于层的候选项产生和测试方法</a:t>
            </a:r>
            <a:r>
              <a:rPr lang="en-US" altLang="zh-CN" kern="0"/>
              <a:t>(Agrawal &amp; Srikant 1994)</a:t>
            </a:r>
            <a:endParaRPr lang="en-US" altLang="zh-CN" kern="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3" name="矩形 2"/>
          <p:cNvSpPr/>
          <p:nvPr/>
        </p:nvSpPr>
        <p:spPr>
          <a:xfrm>
            <a:off x="405468" y="1214413"/>
            <a:ext cx="11322341" cy="1015663"/>
          </a:xfrm>
          <a:prstGeom prst="rect">
            <a:avLst/>
          </a:prstGeom>
        </p:spPr>
        <p:txBody>
          <a:bodyPr wrap="square">
            <a:spAutoFit/>
          </a:bodyPr>
          <a:lstStyle/>
          <a:p>
            <a:pPr>
              <a:lnSpc>
                <a:spcPct val="125000"/>
              </a:lnSpc>
            </a:pPr>
            <a:r>
              <a:rPr lang="zh-CN" altLang="en-US" sz="2800" dirty="0">
                <a:solidFill>
                  <a:srgbClr val="002060"/>
                </a:solidFill>
              </a:rPr>
              <a:t>例：</a:t>
            </a:r>
            <a:r>
              <a:rPr lang="zh-CN" altLang="zh-CN" sz="2000" dirty="0"/>
              <a:t>根据顾客实际购买行为数据（值为</a:t>
            </a:r>
            <a:r>
              <a:rPr lang="en-US" altLang="zh-CN" sz="2000" dirty="0"/>
              <a:t>1</a:t>
            </a:r>
            <a:r>
              <a:rPr lang="zh-CN" altLang="zh-CN" sz="2000" dirty="0"/>
              <a:t>表示购买了该商品；值为</a:t>
            </a:r>
            <a:r>
              <a:rPr lang="en-US" altLang="zh-CN" sz="2000" dirty="0"/>
              <a:t>0</a:t>
            </a:r>
            <a:r>
              <a:rPr lang="zh-CN" altLang="zh-CN" sz="2000" dirty="0"/>
              <a:t>表示未购买该商品），分析顾客在网络购物中购买图书、运动鞋、耳机、</a:t>
            </a:r>
            <a:r>
              <a:rPr lang="en-US" altLang="zh-CN" sz="2000" dirty="0"/>
              <a:t>DVD</a:t>
            </a:r>
            <a:r>
              <a:rPr lang="zh-CN" altLang="zh-CN" sz="2000" dirty="0"/>
              <a:t>和果汁五种商品时，是否存在购买行为上的关联。</a:t>
            </a:r>
            <a:endParaRPr lang="zh-CN" altLang="en-US" sz="2000" dirty="0"/>
          </a:p>
        </p:txBody>
      </p:sp>
      <p:graphicFrame>
        <p:nvGraphicFramePr>
          <p:cNvPr id="37" name="内容占位符 7"/>
          <p:cNvGraphicFramePr/>
          <p:nvPr/>
        </p:nvGraphicFramePr>
        <p:xfrm>
          <a:off x="1098706" y="2913609"/>
          <a:ext cx="9601200" cy="3330580"/>
        </p:xfrm>
        <a:graphic>
          <a:graphicData uri="http://schemas.openxmlformats.org/drawingml/2006/table">
            <a:tbl>
              <a:tblPr firstRow="1" firstCol="1" lastRow="1" lastCol="1" bandRow="1" bandCol="1">
                <a:tableStyleId>{5C22544A-7EE6-4342-B048-85BDC9FD1C3A}</a:tableStyleId>
              </a:tblPr>
              <a:tblGrid>
                <a:gridCol w="1039504">
                  <a:extLst>
                    <a:ext uri="{9D8B030D-6E8A-4147-A177-3AD203B41FA5}">
                      <a16:colId xmlns:a16="http://schemas.microsoft.com/office/drawing/2014/main" val="20000"/>
                    </a:ext>
                  </a:extLst>
                </a:gridCol>
                <a:gridCol w="1753484">
                  <a:extLst>
                    <a:ext uri="{9D8B030D-6E8A-4147-A177-3AD203B41FA5}">
                      <a16:colId xmlns:a16="http://schemas.microsoft.com/office/drawing/2014/main" val="20001"/>
                    </a:ext>
                  </a:extLst>
                </a:gridCol>
                <a:gridCol w="1858765">
                  <a:extLst>
                    <a:ext uri="{9D8B030D-6E8A-4147-A177-3AD203B41FA5}">
                      <a16:colId xmlns:a16="http://schemas.microsoft.com/office/drawing/2014/main" val="20002"/>
                    </a:ext>
                  </a:extLst>
                </a:gridCol>
                <a:gridCol w="1562283">
                  <a:extLst>
                    <a:ext uri="{9D8B030D-6E8A-4147-A177-3AD203B41FA5}">
                      <a16:colId xmlns:a16="http://schemas.microsoft.com/office/drawing/2014/main" val="20003"/>
                    </a:ext>
                  </a:extLst>
                </a:gridCol>
                <a:gridCol w="1725651">
                  <a:extLst>
                    <a:ext uri="{9D8B030D-6E8A-4147-A177-3AD203B41FA5}">
                      <a16:colId xmlns:a16="http://schemas.microsoft.com/office/drawing/2014/main" val="20004"/>
                    </a:ext>
                  </a:extLst>
                </a:gridCol>
                <a:gridCol w="1661513">
                  <a:extLst>
                    <a:ext uri="{9D8B030D-6E8A-4147-A177-3AD203B41FA5}">
                      <a16:colId xmlns:a16="http://schemas.microsoft.com/office/drawing/2014/main" val="20005"/>
                    </a:ext>
                  </a:extLst>
                </a:gridCol>
              </a:tblGrid>
              <a:tr h="302780">
                <a:tc>
                  <a:txBody>
                    <a:bodyPr/>
                    <a:lstStyle/>
                    <a:p>
                      <a:pPr algn="ctr">
                        <a:spcAft>
                          <a:spcPts val="0"/>
                        </a:spcAft>
                      </a:pPr>
                      <a:r>
                        <a:rPr lang="zh-CN" sz="1400" kern="100" dirty="0">
                          <a:solidFill>
                            <a:schemeClr val="tx1"/>
                          </a:solidFill>
                          <a:effectLst/>
                        </a:rPr>
                        <a:t>序号</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Book</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Sneaker</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Earphone</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DVD</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1" kern="100" dirty="0">
                          <a:solidFill>
                            <a:schemeClr val="tx1"/>
                          </a:solidFill>
                          <a:effectLst/>
                          <a:latin typeface="+mn-lt"/>
                          <a:ea typeface="+mn-ea"/>
                          <a:cs typeface="+mn-cs"/>
                        </a:rPr>
                        <a:t>Juice</a:t>
                      </a:r>
                      <a:endParaRPr lang="zh-CN" sz="1400" b="1" kern="100" dirty="0">
                        <a:solidFill>
                          <a:schemeClr val="tx1"/>
                        </a:solidFill>
                        <a:effectLst/>
                        <a:latin typeface="+mn-lt"/>
                        <a:ea typeface="+mn-ea"/>
                        <a:cs typeface="+mn-cs"/>
                      </a:endParaRPr>
                    </a:p>
                  </a:txBody>
                  <a:tcPr marL="91441" marR="91441" marT="0" marB="0" anchor="ctr"/>
                </a:tc>
                <a:extLst>
                  <a:ext uri="{0D108BD9-81ED-4DB2-BD59-A6C34878D82A}">
                    <a16:rowId xmlns:a16="http://schemas.microsoft.com/office/drawing/2014/main" val="10000"/>
                  </a:ext>
                </a:extLst>
              </a:tr>
              <a:tr h="302780">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1"/>
                  </a:ext>
                </a:extLst>
              </a:tr>
              <a:tr h="302780">
                <a:tc>
                  <a:txBody>
                    <a:bodyPr/>
                    <a:lstStyle/>
                    <a:p>
                      <a:pPr algn="ctr">
                        <a:spcAft>
                          <a:spcPts val="0"/>
                        </a:spcAft>
                      </a:pPr>
                      <a:r>
                        <a:rPr lang="en-US" sz="1400" kern="100" dirty="0">
                          <a:solidFill>
                            <a:schemeClr val="tx1"/>
                          </a:solidFill>
                          <a:effectLst/>
                        </a:rPr>
                        <a:t>2</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2"/>
                  </a:ext>
                </a:extLst>
              </a:tr>
              <a:tr h="302780">
                <a:tc>
                  <a:txBody>
                    <a:bodyPr/>
                    <a:lstStyle/>
                    <a:p>
                      <a:pPr algn="ctr">
                        <a:spcAft>
                          <a:spcPts val="0"/>
                        </a:spcAft>
                      </a:pPr>
                      <a:r>
                        <a:rPr lang="en-US" sz="1400" kern="100">
                          <a:solidFill>
                            <a:schemeClr val="tx1"/>
                          </a:solidFill>
                          <a:effectLst/>
                        </a:rPr>
                        <a:t>3</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3"/>
                  </a:ext>
                </a:extLst>
              </a:tr>
              <a:tr h="302780">
                <a:tc>
                  <a:txBody>
                    <a:bodyPr/>
                    <a:lstStyle/>
                    <a:p>
                      <a:pPr algn="ctr">
                        <a:spcAft>
                          <a:spcPts val="0"/>
                        </a:spcAft>
                      </a:pPr>
                      <a:r>
                        <a:rPr lang="en-US" sz="1400" kern="100">
                          <a:solidFill>
                            <a:schemeClr val="tx1"/>
                          </a:solidFill>
                          <a:effectLst/>
                        </a:rPr>
                        <a:t>4</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4"/>
                  </a:ext>
                </a:extLst>
              </a:tr>
              <a:tr h="302780">
                <a:tc>
                  <a:txBody>
                    <a:bodyPr/>
                    <a:lstStyle/>
                    <a:p>
                      <a:pPr algn="ctr">
                        <a:spcAft>
                          <a:spcPts val="0"/>
                        </a:spcAft>
                      </a:pPr>
                      <a:r>
                        <a:rPr lang="en-US" sz="1400" kern="100">
                          <a:solidFill>
                            <a:schemeClr val="tx1"/>
                          </a:solidFill>
                          <a:effectLst/>
                        </a:rPr>
                        <a:t>5</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5"/>
                  </a:ext>
                </a:extLst>
              </a:tr>
              <a:tr h="302780">
                <a:tc>
                  <a:txBody>
                    <a:bodyPr/>
                    <a:lstStyle/>
                    <a:p>
                      <a:pPr algn="ctr">
                        <a:spcAft>
                          <a:spcPts val="0"/>
                        </a:spcAft>
                      </a:pPr>
                      <a:r>
                        <a:rPr lang="en-US" sz="1400" kern="100">
                          <a:solidFill>
                            <a:schemeClr val="tx1"/>
                          </a:solidFill>
                          <a:effectLst/>
                        </a:rPr>
                        <a:t>6</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6"/>
                  </a:ext>
                </a:extLst>
              </a:tr>
              <a:tr h="302780">
                <a:tc>
                  <a:txBody>
                    <a:bodyPr/>
                    <a:lstStyle/>
                    <a:p>
                      <a:pPr algn="ctr">
                        <a:spcAft>
                          <a:spcPts val="0"/>
                        </a:spcAft>
                      </a:pPr>
                      <a:r>
                        <a:rPr lang="en-US" sz="1400" kern="100">
                          <a:solidFill>
                            <a:schemeClr val="tx1"/>
                          </a:solidFill>
                          <a:effectLst/>
                        </a:rPr>
                        <a:t>7</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7"/>
                  </a:ext>
                </a:extLst>
              </a:tr>
              <a:tr h="302780">
                <a:tc>
                  <a:txBody>
                    <a:bodyPr/>
                    <a:lstStyle/>
                    <a:p>
                      <a:pPr algn="ctr">
                        <a:spcAft>
                          <a:spcPts val="0"/>
                        </a:spcAft>
                      </a:pPr>
                      <a:r>
                        <a:rPr lang="en-US" sz="1400" kern="100">
                          <a:solidFill>
                            <a:schemeClr val="tx1"/>
                          </a:solidFill>
                          <a:effectLst/>
                        </a:rPr>
                        <a:t>8</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8"/>
                  </a:ext>
                </a:extLst>
              </a:tr>
              <a:tr h="302780">
                <a:tc>
                  <a:txBody>
                    <a:bodyPr/>
                    <a:lstStyle/>
                    <a:p>
                      <a:pPr algn="ctr">
                        <a:spcAft>
                          <a:spcPts val="0"/>
                        </a:spcAft>
                      </a:pPr>
                      <a:r>
                        <a:rPr lang="en-US" sz="1400" kern="100">
                          <a:solidFill>
                            <a:schemeClr val="tx1"/>
                          </a:solidFill>
                          <a:effectLst/>
                        </a:rPr>
                        <a:t>9</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0</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a:solidFill>
                            <a:schemeClr val="tx1"/>
                          </a:solidFill>
                          <a:effectLst/>
                        </a:rPr>
                        <a:t>1</a:t>
                      </a:r>
                      <a:endParaRPr lang="zh-CN" sz="1400" kern="10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kern="100" dirty="0">
                          <a:solidFill>
                            <a:schemeClr val="tx1"/>
                          </a:solidFill>
                          <a:effectLst/>
                        </a:rPr>
                        <a:t>1</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nchor="ct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09"/>
                  </a:ext>
                </a:extLst>
              </a:tr>
              <a:tr h="302780">
                <a:tc>
                  <a:txBody>
                    <a:bodyPr/>
                    <a:lstStyle/>
                    <a:p>
                      <a:pPr algn="ctr">
                        <a:spcAft>
                          <a:spcPts val="0"/>
                        </a:spcAft>
                      </a:pPr>
                      <a:r>
                        <a:rPr lang="en-US" sz="1400" kern="100" dirty="0">
                          <a:solidFill>
                            <a:schemeClr val="tx1"/>
                          </a:solidFill>
                          <a:effectLst/>
                        </a:rPr>
                        <a:t>10</a:t>
                      </a:r>
                      <a:endParaRPr lang="zh-CN" sz="1400" kern="100" dirty="0">
                        <a:solidFill>
                          <a:schemeClr val="tx1"/>
                        </a:solidFill>
                        <a:effectLst/>
                        <a:latin typeface="Times New Roman" panose="02020603050405020304"/>
                        <a:ea typeface="宋体" panose="02010600030101010101" pitchFamily="2" charset="-122"/>
                      </a:endParaRPr>
                    </a:p>
                  </a:txBody>
                  <a:tcPr marL="91441" marR="91441" marT="0" marB="0"/>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9F3F4"/>
                    </a:solidFill>
                  </a:tcP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9F3F4"/>
                    </a:solidFill>
                  </a:tcP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9F3F4"/>
                    </a:solidFill>
                  </a:tcPr>
                </a:tc>
                <a:tc>
                  <a:txBody>
                    <a:bodyPr/>
                    <a:lstStyle/>
                    <a:p>
                      <a:pPr algn="ctr">
                        <a:spcAft>
                          <a:spcPts val="0"/>
                        </a:spcAft>
                      </a:pPr>
                      <a:r>
                        <a:rPr lang="en-US" sz="1400" b="0" kern="100" dirty="0">
                          <a:solidFill>
                            <a:schemeClr val="tx1"/>
                          </a:solidFill>
                          <a:effectLst/>
                        </a:rPr>
                        <a:t>0</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9F3F4"/>
                    </a:solidFill>
                  </a:tcPr>
                </a:tc>
                <a:tc>
                  <a:txBody>
                    <a:bodyPr/>
                    <a:lstStyle/>
                    <a:p>
                      <a:pPr algn="ctr">
                        <a:spcAft>
                          <a:spcPts val="0"/>
                        </a:spcAft>
                      </a:pPr>
                      <a:r>
                        <a:rPr lang="en-US" sz="1400" b="0" kern="100" dirty="0">
                          <a:solidFill>
                            <a:schemeClr val="tx1"/>
                          </a:solidFill>
                          <a:effectLst/>
                        </a:rPr>
                        <a:t>1</a:t>
                      </a:r>
                      <a:endParaRPr lang="zh-CN" sz="1400" b="0" kern="100" dirty="0">
                        <a:solidFill>
                          <a:schemeClr val="tx1"/>
                        </a:solidFill>
                        <a:effectLst/>
                        <a:latin typeface="Times New Roman" panose="02020603050405020304"/>
                        <a:ea typeface="宋体" panose="02010600030101010101" pitchFamily="2" charset="-122"/>
                      </a:endParaRPr>
                    </a:p>
                  </a:txBody>
                  <a:tcPr marL="91441" marR="91441" marT="0" marB="0" anchor="ctr">
                    <a:solidFill>
                      <a:srgbClr val="E8F3F4"/>
                    </a:solidFill>
                  </a:tcPr>
                </a:tc>
                <a:extLst>
                  <a:ext uri="{0D108BD9-81ED-4DB2-BD59-A6C34878D82A}">
                    <a16:rowId xmlns:a16="http://schemas.microsoft.com/office/drawing/2014/main" val="10010"/>
                  </a:ext>
                </a:extLst>
              </a:tr>
            </a:tbl>
          </a:graphicData>
        </a:graphic>
      </p:graphicFrame>
      <p:sp>
        <p:nvSpPr>
          <p:cNvPr id="38" name="矩形 37"/>
          <p:cNvSpPr/>
          <p:nvPr/>
        </p:nvSpPr>
        <p:spPr>
          <a:xfrm>
            <a:off x="1157973" y="2508796"/>
            <a:ext cx="2262158" cy="369332"/>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fontAlgn="auto">
              <a:spcBef>
                <a:spcPts val="0"/>
              </a:spcBef>
              <a:spcAft>
                <a:spcPts val="0"/>
              </a:spcAft>
              <a:defRPr/>
            </a:pPr>
            <a:r>
              <a:rPr lang="zh-CN" altLang="zh-CN" dirty="0"/>
              <a:t>网络购物交易记录表</a:t>
            </a:r>
            <a:endParaRPr lang="zh-CN" altLang="en-US"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7" name="内容占位符 6"/>
          <p:cNvSpPr txBox="1"/>
          <p:nvPr/>
        </p:nvSpPr>
        <p:spPr>
          <a:xfrm>
            <a:off x="856221" y="1895236"/>
            <a:ext cx="10380133" cy="630238"/>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defRPr/>
            </a:pPr>
            <a:r>
              <a:rPr kumimoji="0" lang="zh-CN"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）设置支持度阈值为</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50%</a:t>
            </a:r>
            <a:r>
              <a:rPr kumimoji="0" lang="zh-CN"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，创建第一个条目集表</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包含单项条目。</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zh-CN"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步骤</a:t>
            </a:r>
            <a:endPar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endParaRPr>
          </a:p>
        </p:txBody>
      </p:sp>
      <p:graphicFrame>
        <p:nvGraphicFramePr>
          <p:cNvPr id="10" name="表格 9"/>
          <p:cNvGraphicFramePr>
            <a:graphicFrameLocks noGrp="1"/>
          </p:cNvGraphicFramePr>
          <p:nvPr/>
        </p:nvGraphicFramePr>
        <p:xfrm>
          <a:off x="1475318" y="2978150"/>
          <a:ext cx="9541933" cy="2925758"/>
        </p:xfrm>
        <a:graphic>
          <a:graphicData uri="http://schemas.openxmlformats.org/drawingml/2006/table">
            <a:tbl>
              <a:tblPr firstRow="1" firstCol="1" lastRow="1" lastCol="1" bandRow="1" bandCol="1">
                <a:tableStyleId>{5C22544A-7EE6-4342-B048-85BDC9FD1C3A}</a:tableStyleId>
              </a:tblPr>
              <a:tblGrid>
                <a:gridCol w="3465927">
                  <a:extLst>
                    <a:ext uri="{9D8B030D-6E8A-4147-A177-3AD203B41FA5}">
                      <a16:colId xmlns:a16="http://schemas.microsoft.com/office/drawing/2014/main" val="20000"/>
                    </a:ext>
                  </a:extLst>
                </a:gridCol>
                <a:gridCol w="1716852">
                  <a:extLst>
                    <a:ext uri="{9D8B030D-6E8A-4147-A177-3AD203B41FA5}">
                      <a16:colId xmlns:a16="http://schemas.microsoft.com/office/drawing/2014/main" val="20001"/>
                    </a:ext>
                  </a:extLst>
                </a:gridCol>
                <a:gridCol w="2179577">
                  <a:extLst>
                    <a:ext uri="{9D8B030D-6E8A-4147-A177-3AD203B41FA5}">
                      <a16:colId xmlns:a16="http://schemas.microsoft.com/office/drawing/2014/main" val="20002"/>
                    </a:ext>
                  </a:extLst>
                </a:gridCol>
                <a:gridCol w="2179577">
                  <a:extLst>
                    <a:ext uri="{9D8B030D-6E8A-4147-A177-3AD203B41FA5}">
                      <a16:colId xmlns:a16="http://schemas.microsoft.com/office/drawing/2014/main" val="20003"/>
                    </a:ext>
                  </a:extLst>
                </a:gridCol>
              </a:tblGrid>
              <a:tr h="265978">
                <a:tc>
                  <a:txBody>
                    <a:bodyPr/>
                    <a:lstStyle/>
                    <a:p>
                      <a:pPr algn="ctr">
                        <a:spcAft>
                          <a:spcPts val="0"/>
                        </a:spcAft>
                      </a:pPr>
                      <a:r>
                        <a:rPr lang="zh-CN" sz="1400" kern="100" dirty="0">
                          <a:solidFill>
                            <a:schemeClr val="tx1"/>
                          </a:solidFill>
                          <a:effectLst/>
                        </a:rPr>
                        <a:t>条目集</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zh-CN" sz="1400" kern="100">
                          <a:solidFill>
                            <a:schemeClr val="tx1"/>
                          </a:solidFill>
                          <a:effectLst/>
                        </a:rPr>
                        <a:t>条目个数</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zh-CN" sz="1400" kern="100">
                          <a:solidFill>
                            <a:schemeClr val="tx1"/>
                          </a:solidFill>
                          <a:effectLst/>
                        </a:rPr>
                        <a:t>符合支持度要求</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结果</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0"/>
                  </a:ext>
                </a:extLst>
              </a:tr>
              <a:tr h="265978">
                <a:tc>
                  <a:txBody>
                    <a:bodyPr/>
                    <a:lstStyle/>
                    <a:p>
                      <a:pPr algn="ctr">
                        <a:spcAft>
                          <a:spcPts val="0"/>
                        </a:spcAft>
                      </a:pPr>
                      <a:r>
                        <a:rPr lang="en-US" sz="1400" kern="100">
                          <a:solidFill>
                            <a:schemeClr val="tx1"/>
                          </a:solidFill>
                          <a:effectLst/>
                        </a:rPr>
                        <a:t>Book = 1</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a:solidFill>
                            <a:schemeClr val="tx1"/>
                          </a:solidFill>
                          <a:effectLst/>
                        </a:rPr>
                        <a:t>5</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1"/>
                  </a:ext>
                </a:extLst>
              </a:tr>
              <a:tr h="265978">
                <a:tc>
                  <a:txBody>
                    <a:bodyPr/>
                    <a:lstStyle/>
                    <a:p>
                      <a:pPr algn="ctr">
                        <a:spcAft>
                          <a:spcPts val="0"/>
                        </a:spcAft>
                      </a:pPr>
                      <a:r>
                        <a:rPr lang="en-US" sz="1400" kern="100">
                          <a:solidFill>
                            <a:schemeClr val="tx1"/>
                          </a:solidFill>
                          <a:effectLst/>
                        </a:rPr>
                        <a:t>Sneaker = 1</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a:solidFill>
                            <a:schemeClr val="tx1"/>
                          </a:solidFill>
                          <a:effectLst/>
                        </a:rPr>
                        <a:t>5</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2"/>
                  </a:ext>
                </a:extLst>
              </a:tr>
              <a:tr h="265978">
                <a:tc>
                  <a:txBody>
                    <a:bodyPr/>
                    <a:lstStyle/>
                    <a:p>
                      <a:pPr algn="ctr">
                        <a:spcAft>
                          <a:spcPts val="0"/>
                        </a:spcAft>
                      </a:pPr>
                      <a:r>
                        <a:rPr lang="en-US" sz="1400" kern="100">
                          <a:solidFill>
                            <a:schemeClr val="tx1"/>
                          </a:solidFill>
                          <a:effectLst/>
                        </a:rPr>
                        <a:t>Earphone = 1</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a:solidFill>
                            <a:schemeClr val="tx1"/>
                          </a:solidFill>
                          <a:effectLst/>
                        </a:rPr>
                        <a:t>7</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3"/>
                  </a:ext>
                </a:extLst>
              </a:tr>
              <a:tr h="265978">
                <a:tc>
                  <a:txBody>
                    <a:bodyPr/>
                    <a:lstStyle/>
                    <a:p>
                      <a:pPr algn="ctr">
                        <a:spcAft>
                          <a:spcPts val="0"/>
                        </a:spcAft>
                      </a:pPr>
                      <a:r>
                        <a:rPr lang="en-US" sz="1400" kern="100">
                          <a:solidFill>
                            <a:schemeClr val="tx1"/>
                          </a:solidFill>
                          <a:effectLst/>
                        </a:rPr>
                        <a:t>DVD = 1</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a:solidFill>
                            <a:schemeClr val="tx1"/>
                          </a:solidFill>
                          <a:effectLst/>
                        </a:rPr>
                        <a:t>8</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4"/>
                  </a:ext>
                </a:extLst>
              </a:tr>
              <a:tr h="265978">
                <a:tc>
                  <a:txBody>
                    <a:bodyPr/>
                    <a:lstStyle/>
                    <a:p>
                      <a:pPr algn="ctr">
                        <a:spcAft>
                          <a:spcPts val="0"/>
                        </a:spcAft>
                      </a:pPr>
                      <a:r>
                        <a:rPr lang="en-US" sz="1400" kern="100">
                          <a:solidFill>
                            <a:schemeClr val="tx1"/>
                          </a:solidFill>
                          <a:effectLst/>
                        </a:rPr>
                        <a:t>Juice = 1</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a:solidFill>
                            <a:schemeClr val="tx1"/>
                          </a:solidFill>
                          <a:effectLst/>
                        </a:rPr>
                        <a:t>6</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5"/>
                  </a:ext>
                </a:extLst>
              </a:tr>
              <a:tr h="265978">
                <a:tc>
                  <a:txBody>
                    <a:bodyPr/>
                    <a:lstStyle/>
                    <a:p>
                      <a:pPr algn="ctr">
                        <a:spcAft>
                          <a:spcPts val="0"/>
                        </a:spcAft>
                      </a:pPr>
                      <a:r>
                        <a:rPr lang="en-US" sz="1400" kern="100">
                          <a:solidFill>
                            <a:schemeClr val="tx1"/>
                          </a:solidFill>
                          <a:effectLst/>
                        </a:rPr>
                        <a:t>Book = 0</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dirty="0">
                          <a:solidFill>
                            <a:schemeClr val="tx1"/>
                          </a:solidFill>
                          <a:effectLst/>
                        </a:rPr>
                        <a:t>5</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6"/>
                  </a:ext>
                </a:extLst>
              </a:tr>
              <a:tr h="265978">
                <a:tc>
                  <a:txBody>
                    <a:bodyPr/>
                    <a:lstStyle/>
                    <a:p>
                      <a:pPr algn="ctr">
                        <a:spcAft>
                          <a:spcPts val="0"/>
                        </a:spcAft>
                      </a:pPr>
                      <a:r>
                        <a:rPr lang="en-US" sz="1400" kern="100">
                          <a:solidFill>
                            <a:schemeClr val="tx1"/>
                          </a:solidFill>
                          <a:effectLst/>
                        </a:rPr>
                        <a:t>Sneaker = 0</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dirty="0">
                          <a:solidFill>
                            <a:schemeClr val="tx1"/>
                          </a:solidFill>
                          <a:effectLst/>
                        </a:rPr>
                        <a:t>5</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Yes</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保留</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7"/>
                  </a:ext>
                </a:extLst>
              </a:tr>
              <a:tr h="265978">
                <a:tc>
                  <a:txBody>
                    <a:bodyPr/>
                    <a:lstStyle/>
                    <a:p>
                      <a:pPr algn="ctr">
                        <a:spcAft>
                          <a:spcPts val="0"/>
                        </a:spcAft>
                      </a:pPr>
                      <a:r>
                        <a:rPr lang="en-US" sz="1400" kern="100">
                          <a:solidFill>
                            <a:schemeClr val="tx1"/>
                          </a:solidFill>
                          <a:effectLst/>
                        </a:rPr>
                        <a:t>Earphone = 0</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dirty="0">
                          <a:solidFill>
                            <a:schemeClr val="tx1"/>
                          </a:solidFill>
                          <a:effectLst/>
                        </a:rPr>
                        <a:t>3</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删除</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8"/>
                  </a:ext>
                </a:extLst>
              </a:tr>
              <a:tr h="265978">
                <a:tc>
                  <a:txBody>
                    <a:bodyPr/>
                    <a:lstStyle/>
                    <a:p>
                      <a:pPr algn="ctr">
                        <a:spcAft>
                          <a:spcPts val="0"/>
                        </a:spcAft>
                      </a:pPr>
                      <a:r>
                        <a:rPr lang="en-US" sz="1400" kern="100">
                          <a:solidFill>
                            <a:schemeClr val="tx1"/>
                          </a:solidFill>
                          <a:effectLst/>
                        </a:rPr>
                        <a:t>DVD = 0</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kern="100" dirty="0">
                          <a:solidFill>
                            <a:schemeClr val="tx1"/>
                          </a:solidFill>
                          <a:effectLst/>
                        </a:rPr>
                        <a:t>2</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en-US" sz="1400" kern="100">
                          <a:solidFill>
                            <a:schemeClr val="tx1"/>
                          </a:solidFill>
                          <a:effectLst/>
                        </a:rPr>
                        <a:t>No</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tc>
                  <a:txBody>
                    <a:bodyPr/>
                    <a:lstStyle/>
                    <a:p>
                      <a:pPr algn="ctr">
                        <a:spcAft>
                          <a:spcPts val="0"/>
                        </a:spcAft>
                      </a:pPr>
                      <a:r>
                        <a:rPr lang="zh-CN" sz="1400" kern="100">
                          <a:solidFill>
                            <a:schemeClr val="tx1"/>
                          </a:solidFill>
                          <a:effectLst/>
                        </a:rPr>
                        <a:t>删除</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09"/>
                  </a:ext>
                </a:extLst>
              </a:tr>
              <a:tr h="265978">
                <a:tc>
                  <a:txBody>
                    <a:bodyPr/>
                    <a:lstStyle/>
                    <a:p>
                      <a:pPr algn="ctr">
                        <a:spcAft>
                          <a:spcPts val="0"/>
                        </a:spcAft>
                      </a:pPr>
                      <a:r>
                        <a:rPr lang="en-US" sz="1400" kern="100">
                          <a:solidFill>
                            <a:schemeClr val="tx1"/>
                          </a:solidFill>
                          <a:effectLst/>
                        </a:rPr>
                        <a:t>Juice = 0</a:t>
                      </a:r>
                      <a:endParaRPr lang="zh-CN" sz="1400" kern="100">
                        <a:solidFill>
                          <a:schemeClr val="tx1"/>
                        </a:solidFill>
                        <a:effectLst/>
                        <a:latin typeface="Times New Roman" panose="02020603050405020304"/>
                        <a:ea typeface="宋体" panose="02010600030101010101" pitchFamily="2" charset="-122"/>
                      </a:endParaRPr>
                    </a:p>
                  </a:txBody>
                  <a:tcPr marL="91448" marR="91448" marT="0" marB="0" anchor="ctr"/>
                </a:tc>
                <a:tc>
                  <a:txBody>
                    <a:bodyPr/>
                    <a:lstStyle/>
                    <a:p>
                      <a:pPr algn="ctr">
                        <a:spcAft>
                          <a:spcPts val="0"/>
                        </a:spcAft>
                      </a:pPr>
                      <a:r>
                        <a:rPr lang="en-US" sz="1400" b="0" kern="100" dirty="0">
                          <a:solidFill>
                            <a:schemeClr val="tx1"/>
                          </a:solidFill>
                          <a:effectLst/>
                        </a:rPr>
                        <a:t>4</a:t>
                      </a:r>
                      <a:endParaRPr lang="zh-CN" sz="1400" b="0" kern="100" dirty="0">
                        <a:solidFill>
                          <a:schemeClr val="tx1"/>
                        </a:solidFill>
                        <a:effectLst/>
                        <a:latin typeface="Times New Roman" panose="02020603050405020304"/>
                        <a:ea typeface="宋体" panose="02010600030101010101" pitchFamily="2" charset="-122"/>
                      </a:endParaRPr>
                    </a:p>
                  </a:txBody>
                  <a:tcPr marL="91448" marR="91448" marT="0" marB="0">
                    <a:solidFill>
                      <a:srgbClr val="E9F3F4"/>
                    </a:solidFill>
                  </a:tcPr>
                </a:tc>
                <a:tc>
                  <a:txBody>
                    <a:bodyPr/>
                    <a:lstStyle/>
                    <a:p>
                      <a:pPr algn="ctr">
                        <a:spcAft>
                          <a:spcPts val="0"/>
                        </a:spcAft>
                      </a:pPr>
                      <a:r>
                        <a:rPr lang="en-US" sz="1400" b="0" kern="100" dirty="0">
                          <a:solidFill>
                            <a:schemeClr val="tx1"/>
                          </a:solidFill>
                          <a:effectLst/>
                        </a:rPr>
                        <a:t>No</a:t>
                      </a:r>
                      <a:endParaRPr lang="zh-CN" sz="1400" b="0" kern="100" dirty="0">
                        <a:solidFill>
                          <a:schemeClr val="tx1"/>
                        </a:solidFill>
                        <a:effectLst/>
                        <a:latin typeface="Times New Roman" panose="02020603050405020304"/>
                        <a:ea typeface="宋体" panose="02010600030101010101" pitchFamily="2" charset="-122"/>
                      </a:endParaRPr>
                    </a:p>
                  </a:txBody>
                  <a:tcPr marL="91448" marR="91448" marT="0" marB="0">
                    <a:solidFill>
                      <a:srgbClr val="E9F3F4"/>
                    </a:solidFill>
                  </a:tcPr>
                </a:tc>
                <a:tc>
                  <a:txBody>
                    <a:bodyPr/>
                    <a:lstStyle/>
                    <a:p>
                      <a:pPr algn="ctr">
                        <a:spcAft>
                          <a:spcPts val="0"/>
                        </a:spcAft>
                      </a:pPr>
                      <a:r>
                        <a:rPr lang="zh-CN" sz="1400" kern="100" dirty="0">
                          <a:solidFill>
                            <a:schemeClr val="tx1"/>
                          </a:solidFill>
                          <a:effectLst/>
                        </a:rPr>
                        <a:t>删除</a:t>
                      </a:r>
                      <a:endParaRPr lang="zh-CN" sz="1400" kern="100" dirty="0">
                        <a:solidFill>
                          <a:schemeClr val="tx1"/>
                        </a:solidFill>
                        <a:effectLst/>
                        <a:latin typeface="Times New Roman" panose="02020603050405020304"/>
                        <a:ea typeface="宋体" panose="02010600030101010101" pitchFamily="2" charset="-122"/>
                      </a:endParaRPr>
                    </a:p>
                  </a:txBody>
                  <a:tcPr marL="91448" marR="91448" marT="0" marB="0"/>
                </a:tc>
                <a:extLst>
                  <a:ext uri="{0D108BD9-81ED-4DB2-BD59-A6C34878D82A}">
                    <a16:rowId xmlns:a16="http://schemas.microsoft.com/office/drawing/2014/main" val="10010"/>
                  </a:ext>
                </a:extLst>
              </a:tr>
            </a:tbl>
          </a:graphicData>
        </a:graphic>
      </p:graphicFrame>
      <p:sp>
        <p:nvSpPr>
          <p:cNvPr id="11" name="矩形 10"/>
          <p:cNvSpPr/>
          <p:nvPr/>
        </p:nvSpPr>
        <p:spPr>
          <a:xfrm>
            <a:off x="1499940" y="2425428"/>
            <a:ext cx="3334567" cy="369332"/>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fontAlgn="auto">
              <a:spcBef>
                <a:spcPts val="0"/>
              </a:spcBef>
              <a:spcAft>
                <a:spcPts val="0"/>
              </a:spcAft>
              <a:defRPr/>
            </a:pPr>
            <a:r>
              <a:rPr lang="zh-CN" altLang="zh-CN" b="1" dirty="0"/>
              <a:t>网络购物行为关联分析条目表</a:t>
            </a:r>
            <a:r>
              <a:rPr lang="en-US" altLang="zh-CN" b="1" dirty="0"/>
              <a:t>1</a:t>
            </a:r>
            <a:endParaRPr lang="zh-CN" alt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7" name="内容占位符 6"/>
          <p:cNvSpPr txBox="1"/>
          <p:nvPr/>
        </p:nvSpPr>
        <p:spPr>
          <a:xfrm>
            <a:off x="856220" y="2348241"/>
            <a:ext cx="10380133" cy="2433483"/>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lvl="0" indent="0">
              <a:buNone/>
            </a:pPr>
            <a:r>
              <a:rPr lang="zh-CN" altLang="zh-CN" sz="2000" dirty="0">
                <a:solidFill>
                  <a:prstClr val="black"/>
                </a:solidFill>
                <a:latin typeface="Century Gothic" panose="020B0502020202020204"/>
                <a:ea typeface="微软雅黑" panose="020B0503020204020204" pitchFamily="34" charset="-122"/>
              </a:rPr>
              <a:t>（</a:t>
            </a:r>
            <a:r>
              <a:rPr lang="en-US" altLang="zh-CN" sz="2000" dirty="0">
                <a:solidFill>
                  <a:prstClr val="black"/>
                </a:solidFill>
                <a:latin typeface="Century Gothic" panose="020B0502020202020204"/>
                <a:ea typeface="微软雅黑" panose="020B0503020204020204" pitchFamily="34" charset="-122"/>
              </a:rPr>
              <a:t>2</a:t>
            </a:r>
            <a:r>
              <a:rPr lang="zh-CN" altLang="zh-CN" sz="2000" dirty="0">
                <a:solidFill>
                  <a:prstClr val="black"/>
                </a:solidFill>
                <a:latin typeface="Century Gothic" panose="020B0502020202020204"/>
                <a:ea typeface="微软雅黑" panose="020B0503020204020204" pitchFamily="34" charset="-122"/>
              </a:rPr>
              <a:t>）支持度阈值设置为</a:t>
            </a:r>
            <a:r>
              <a:rPr lang="en-US" altLang="zh-CN" sz="2000" dirty="0">
                <a:solidFill>
                  <a:prstClr val="black"/>
                </a:solidFill>
                <a:latin typeface="Century Gothic" panose="020B0502020202020204"/>
                <a:ea typeface="微软雅黑" panose="020B0503020204020204" pitchFamily="34" charset="-122"/>
              </a:rPr>
              <a:t>40%</a:t>
            </a:r>
            <a:r>
              <a:rPr lang="zh-CN" altLang="zh-CN" sz="2000" dirty="0">
                <a:solidFill>
                  <a:prstClr val="black"/>
                </a:solidFill>
                <a:latin typeface="Century Gothic" panose="020B0502020202020204"/>
                <a:ea typeface="微软雅黑" panose="020B0503020204020204" pitchFamily="34" charset="-122"/>
              </a:rPr>
              <a:t>，使用条目表中的“属性</a:t>
            </a:r>
            <a:r>
              <a:rPr lang="en-US" altLang="zh-CN" sz="2000" dirty="0">
                <a:solidFill>
                  <a:prstClr val="black"/>
                </a:solidFill>
                <a:latin typeface="Century Gothic" panose="020B0502020202020204"/>
                <a:ea typeface="微软雅黑" panose="020B0503020204020204" pitchFamily="34" charset="-122"/>
              </a:rPr>
              <a:t>-</a:t>
            </a:r>
            <a:r>
              <a:rPr lang="zh-CN" altLang="zh-CN" sz="2000" dirty="0">
                <a:solidFill>
                  <a:prstClr val="black"/>
                </a:solidFill>
                <a:latin typeface="Century Gothic" panose="020B0502020202020204"/>
                <a:ea typeface="微软雅黑" panose="020B0503020204020204" pitchFamily="34" charset="-122"/>
              </a:rPr>
              <a:t>值”组合生成</a:t>
            </a:r>
            <a:r>
              <a:rPr lang="zh-CN" altLang="en-US" sz="2000" dirty="0">
                <a:solidFill>
                  <a:prstClr val="black"/>
                </a:solidFill>
                <a:latin typeface="Century Gothic" panose="020B0502020202020204"/>
                <a:ea typeface="微软雅黑" panose="020B0503020204020204" pitchFamily="34" charset="-122"/>
              </a:rPr>
              <a:t>两</a:t>
            </a:r>
            <a:r>
              <a:rPr lang="zh-CN" altLang="zh-CN" sz="2000" dirty="0">
                <a:solidFill>
                  <a:prstClr val="black"/>
                </a:solidFill>
                <a:latin typeface="Century Gothic" panose="020B0502020202020204"/>
                <a:ea typeface="微软雅黑" panose="020B0503020204020204" pitchFamily="34" charset="-122"/>
              </a:rPr>
              <a:t>项条目集</a:t>
            </a:r>
            <a:r>
              <a:rPr lang="zh-CN" altLang="en-US" sz="2000" dirty="0">
                <a:solidFill>
                  <a:prstClr val="black"/>
                </a:solidFill>
                <a:latin typeface="Century Gothic" panose="020B0502020202020204"/>
                <a:ea typeface="微软雅黑" panose="020B0503020204020204" pitchFamily="34" charset="-122"/>
              </a:rPr>
              <a:t>，结果如下：</a:t>
            </a:r>
            <a:endParaRPr lang="zh-CN" altLang="zh-CN" sz="2000" dirty="0">
              <a:solidFill>
                <a:prstClr val="black"/>
              </a:solidFill>
              <a:latin typeface="Century Gothic" panose="020B0502020202020204"/>
              <a:ea typeface="微软雅黑" panose="020B0503020204020204" pitchFamily="34" charset="-122"/>
            </a:endParaRPr>
          </a:p>
          <a:p>
            <a:pPr lvl="1"/>
            <a:r>
              <a:rPr lang="en-US" altLang="zh-CN" sz="1800" dirty="0">
                <a:solidFill>
                  <a:prstClr val="black"/>
                </a:solidFill>
                <a:latin typeface="Century Gothic" panose="020B0502020202020204"/>
                <a:ea typeface="微软雅黑" panose="020B0503020204020204" pitchFamily="34" charset="-122"/>
              </a:rPr>
              <a:t>Book =1 &amp; Earphone = 1</a:t>
            </a:r>
          </a:p>
          <a:p>
            <a:pPr lvl="1"/>
            <a:r>
              <a:rPr lang="en-US" altLang="zh-CN" sz="1800" dirty="0">
                <a:solidFill>
                  <a:prstClr val="black"/>
                </a:solidFill>
                <a:latin typeface="Century Gothic" panose="020B0502020202020204"/>
                <a:ea typeface="微软雅黑" panose="020B0503020204020204" pitchFamily="34" charset="-122"/>
              </a:rPr>
              <a:t>Book=1&amp; DVD = 1</a:t>
            </a:r>
            <a:endParaRPr lang="zh-CN" altLang="zh-CN" sz="1800" dirty="0">
              <a:solidFill>
                <a:prstClr val="black"/>
              </a:solidFill>
              <a:latin typeface="Century Gothic" panose="020B0502020202020204"/>
              <a:ea typeface="微软雅黑" panose="020B0503020204020204" pitchFamily="34" charset="-122"/>
            </a:endParaRPr>
          </a:p>
          <a:p>
            <a:pPr lvl="1"/>
            <a:r>
              <a:rPr lang="en-US" altLang="zh-CN" sz="1800" dirty="0">
                <a:solidFill>
                  <a:prstClr val="black"/>
                </a:solidFill>
                <a:latin typeface="Century Gothic" panose="020B0502020202020204"/>
                <a:ea typeface="微软雅黑" panose="020B0503020204020204" pitchFamily="34" charset="-122"/>
              </a:rPr>
              <a:t>Sneaker =0 &amp; Earphone = 1 </a:t>
            </a:r>
          </a:p>
          <a:p>
            <a:pPr lvl="1"/>
            <a:r>
              <a:rPr lang="en-US" altLang="zh-CN" sz="1800" dirty="0">
                <a:solidFill>
                  <a:prstClr val="black"/>
                </a:solidFill>
                <a:latin typeface="Century Gothic" panose="020B0502020202020204"/>
                <a:ea typeface="微软雅黑" panose="020B0503020204020204" pitchFamily="34" charset="-122"/>
              </a:rPr>
              <a:t>Sneaker =0 &amp;DVD = 1</a:t>
            </a:r>
          </a:p>
          <a:p>
            <a:pPr lvl="1"/>
            <a:r>
              <a:rPr lang="en-US" altLang="zh-CN" sz="1800" dirty="0">
                <a:solidFill>
                  <a:prstClr val="black"/>
                </a:solidFill>
                <a:latin typeface="Century Gothic" panose="020B0502020202020204"/>
                <a:ea typeface="微软雅黑" panose="020B0503020204020204" pitchFamily="34" charset="-122"/>
              </a:rPr>
              <a:t>Earphone = 1 &amp; DVD = 1</a:t>
            </a:r>
          </a:p>
          <a:p>
            <a:pPr lvl="1"/>
            <a:r>
              <a:rPr lang="en-US" altLang="zh-CN" sz="1800" dirty="0">
                <a:solidFill>
                  <a:prstClr val="black"/>
                </a:solidFill>
                <a:latin typeface="Century Gothic" panose="020B0502020202020204"/>
                <a:ea typeface="微软雅黑" panose="020B0503020204020204" pitchFamily="34" charset="-122"/>
              </a:rPr>
              <a:t>DVD=1 &amp; Juice=1</a:t>
            </a:r>
          </a:p>
          <a:p>
            <a:pPr lvl="1"/>
            <a:endParaRPr lang="zh-CN" altLang="zh-CN" sz="1800" dirty="0">
              <a:solidFill>
                <a:prstClr val="black"/>
              </a:solidFill>
              <a:latin typeface="Century Gothic" panose="020B0502020202020204"/>
              <a:ea typeface="微软雅黑" panose="020B0503020204020204" pitchFamily="34" charset="-122"/>
            </a:endParaRP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zh-CN"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步骤</a:t>
            </a:r>
            <a:endPar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7" name="内容占位符 6"/>
          <p:cNvSpPr txBox="1"/>
          <p:nvPr/>
        </p:nvSpPr>
        <p:spPr>
          <a:xfrm>
            <a:off x="856220" y="2348241"/>
            <a:ext cx="10380133" cy="2433483"/>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lvl="0" indent="0">
              <a:buNone/>
            </a:pPr>
            <a:r>
              <a:rPr lang="zh-CN" altLang="zh-CN" sz="2000" dirty="0">
                <a:solidFill>
                  <a:prstClr val="black"/>
                </a:solidFill>
                <a:latin typeface="Century Gothic" panose="020B0502020202020204"/>
                <a:ea typeface="微软雅黑" panose="020B0503020204020204" pitchFamily="34" charset="-122"/>
              </a:rPr>
              <a:t>（</a:t>
            </a:r>
            <a:r>
              <a:rPr lang="en-US" altLang="zh-CN" sz="2000" dirty="0">
                <a:solidFill>
                  <a:prstClr val="black"/>
                </a:solidFill>
                <a:latin typeface="Century Gothic" panose="020B0502020202020204"/>
                <a:ea typeface="微软雅黑" panose="020B0503020204020204" pitchFamily="34" charset="-122"/>
              </a:rPr>
              <a:t>3</a:t>
            </a:r>
            <a:r>
              <a:rPr lang="zh-CN" altLang="zh-CN" sz="2000" dirty="0">
                <a:solidFill>
                  <a:prstClr val="black"/>
                </a:solidFill>
                <a:latin typeface="Century Gothic" panose="020B0502020202020204"/>
                <a:ea typeface="微软雅黑" panose="020B0503020204020204" pitchFamily="34" charset="-122"/>
              </a:rPr>
              <a:t>）仍将支持度阈值设置为</a:t>
            </a:r>
            <a:r>
              <a:rPr lang="en-US" altLang="zh-CN" sz="2000" dirty="0">
                <a:solidFill>
                  <a:prstClr val="black"/>
                </a:solidFill>
                <a:latin typeface="Century Gothic" panose="020B0502020202020204"/>
                <a:ea typeface="微软雅黑" panose="020B0503020204020204" pitchFamily="34" charset="-122"/>
              </a:rPr>
              <a:t>40%</a:t>
            </a:r>
            <a:r>
              <a:rPr lang="zh-CN" altLang="zh-CN" sz="2000" dirty="0">
                <a:solidFill>
                  <a:prstClr val="black"/>
                </a:solidFill>
                <a:latin typeface="Century Gothic" panose="020B0502020202020204"/>
                <a:ea typeface="微软雅黑" panose="020B0503020204020204" pitchFamily="34" charset="-122"/>
              </a:rPr>
              <a:t>，使用双项条目表中的“属性</a:t>
            </a:r>
            <a:r>
              <a:rPr lang="en-US" altLang="zh-CN" sz="2000" dirty="0">
                <a:solidFill>
                  <a:prstClr val="black"/>
                </a:solidFill>
                <a:latin typeface="Century Gothic" panose="020B0502020202020204"/>
                <a:ea typeface="微软雅黑" panose="020B0503020204020204" pitchFamily="34" charset="-122"/>
              </a:rPr>
              <a:t>-</a:t>
            </a:r>
            <a:r>
              <a:rPr lang="zh-CN" altLang="zh-CN" sz="2000" dirty="0">
                <a:solidFill>
                  <a:prstClr val="black"/>
                </a:solidFill>
                <a:latin typeface="Century Gothic" panose="020B0502020202020204"/>
                <a:ea typeface="微软雅黑" panose="020B0503020204020204" pitchFamily="34" charset="-122"/>
              </a:rPr>
              <a:t>值”组合生成三项条目集</a:t>
            </a:r>
            <a:r>
              <a:rPr lang="zh-CN" altLang="en-US" sz="2000" dirty="0">
                <a:solidFill>
                  <a:prstClr val="black"/>
                </a:solidFill>
                <a:latin typeface="Century Gothic" panose="020B0502020202020204"/>
                <a:ea typeface="微软雅黑" panose="020B0503020204020204" pitchFamily="34" charset="-122"/>
              </a:rPr>
              <a:t>，</a:t>
            </a:r>
            <a:r>
              <a:rPr lang="zh-CN" altLang="zh-CN" sz="2000" dirty="0">
                <a:solidFill>
                  <a:prstClr val="black"/>
                </a:solidFill>
                <a:latin typeface="Century Gothic" panose="020B0502020202020204"/>
                <a:ea typeface="微软雅黑" panose="020B0503020204020204" pitchFamily="34" charset="-122"/>
              </a:rPr>
              <a:t>有两条条目。</a:t>
            </a:r>
          </a:p>
          <a:p>
            <a:pPr lvl="1"/>
            <a:r>
              <a:rPr lang="en-US" altLang="zh-CN" sz="1800" dirty="0">
                <a:solidFill>
                  <a:prstClr val="black"/>
                </a:solidFill>
                <a:latin typeface="Century Gothic" panose="020B0502020202020204"/>
                <a:ea typeface="微软雅黑" panose="020B0503020204020204" pitchFamily="34" charset="-122"/>
              </a:rPr>
              <a:t>Book =1 &amp; Earphone = 1&amp; DVD = 1</a:t>
            </a:r>
            <a:endParaRPr lang="zh-CN" altLang="zh-CN" sz="1800" dirty="0">
              <a:solidFill>
                <a:prstClr val="black"/>
              </a:solidFill>
              <a:latin typeface="Century Gothic" panose="020B0502020202020204"/>
              <a:ea typeface="微软雅黑" panose="020B0503020204020204" pitchFamily="34" charset="-122"/>
            </a:endParaRPr>
          </a:p>
          <a:p>
            <a:pPr lvl="1"/>
            <a:r>
              <a:rPr lang="en-US" altLang="zh-CN" sz="1800" dirty="0">
                <a:solidFill>
                  <a:prstClr val="black"/>
                </a:solidFill>
                <a:latin typeface="Century Gothic" panose="020B0502020202020204"/>
                <a:ea typeface="微软雅黑" panose="020B0503020204020204" pitchFamily="34" charset="-122"/>
              </a:rPr>
              <a:t>Sneaker =0 &amp; Earphone = 1 &amp; DVD = 1</a:t>
            </a:r>
          </a:p>
          <a:p>
            <a:pPr lvl="1"/>
            <a:endParaRPr lang="zh-CN" altLang="zh-CN" sz="1800" dirty="0">
              <a:solidFill>
                <a:prstClr val="black"/>
              </a:solidFill>
              <a:latin typeface="Century Gothic" panose="020B0502020202020204"/>
              <a:ea typeface="微软雅黑" panose="020B0503020204020204" pitchFamily="34" charset="-122"/>
            </a:endParaRPr>
          </a:p>
          <a:p>
            <a:pPr marL="0" lvl="0" indent="0">
              <a:buNone/>
            </a:pPr>
            <a:r>
              <a:rPr lang="zh-CN" altLang="zh-CN" sz="2000" dirty="0">
                <a:solidFill>
                  <a:prstClr val="black"/>
                </a:solidFill>
                <a:latin typeface="Century Gothic" panose="020B0502020202020204"/>
                <a:ea typeface="微软雅黑" panose="020B0503020204020204" pitchFamily="34" charset="-122"/>
              </a:rPr>
              <a:t>（</a:t>
            </a:r>
            <a:r>
              <a:rPr lang="en-US" altLang="zh-CN" sz="2000" dirty="0">
                <a:solidFill>
                  <a:prstClr val="black"/>
                </a:solidFill>
                <a:latin typeface="Century Gothic" panose="020B0502020202020204"/>
                <a:ea typeface="微软雅黑" panose="020B0503020204020204" pitchFamily="34" charset="-122"/>
              </a:rPr>
              <a:t>4</a:t>
            </a:r>
            <a:r>
              <a:rPr lang="zh-CN" altLang="zh-CN" sz="2000" dirty="0">
                <a:solidFill>
                  <a:prstClr val="black"/>
                </a:solidFill>
                <a:latin typeface="Century Gothic" panose="020B0502020202020204"/>
                <a:ea typeface="微软雅黑" panose="020B0503020204020204" pitchFamily="34" charset="-122"/>
              </a:rPr>
              <a:t>）再次将支持度阈值设置为</a:t>
            </a:r>
            <a:r>
              <a:rPr lang="en-US" altLang="zh-CN" sz="2000" dirty="0">
                <a:solidFill>
                  <a:prstClr val="black"/>
                </a:solidFill>
                <a:latin typeface="Century Gothic" panose="020B0502020202020204"/>
                <a:ea typeface="微软雅黑" panose="020B0503020204020204" pitchFamily="34" charset="-122"/>
              </a:rPr>
              <a:t>40%</a:t>
            </a:r>
            <a:r>
              <a:rPr lang="zh-CN" altLang="zh-CN" sz="2000" dirty="0">
                <a:solidFill>
                  <a:prstClr val="black"/>
                </a:solidFill>
                <a:latin typeface="Century Gothic" panose="020B0502020202020204"/>
                <a:ea typeface="微软雅黑" panose="020B0503020204020204" pitchFamily="34" charset="-122"/>
              </a:rPr>
              <a:t>，以三项条目集为基础，生成四项条目集，没有符合支持度要求的条目，条目集生成工作结束。</a:t>
            </a: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zh-CN"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步骤</a:t>
            </a:r>
            <a:endPar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endParaRPr>
          </a:p>
        </p:txBody>
      </p:sp>
    </p:spTree>
    <p:extLst>
      <p:ext uri="{BB962C8B-B14F-4D97-AF65-F5344CB8AC3E}">
        <p14:creationId xmlns:p14="http://schemas.microsoft.com/office/powerpoint/2010/main" val="17949248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7" name="内容占位符 6"/>
          <p:cNvSpPr txBox="1"/>
          <p:nvPr/>
        </p:nvSpPr>
        <p:spPr>
          <a:xfrm>
            <a:off x="856220" y="2348241"/>
            <a:ext cx="10380133" cy="3222049"/>
          </a:xfrm>
          <a:prstGeom prst="rect">
            <a:avLst/>
          </a:prstGeom>
        </p:spPr>
        <p:txBody>
          <a:bodyPr vert="horz" lIns="91436" tIns="45718" rIns="91436" bIns="4571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lvl="0" indent="0">
              <a:buNone/>
            </a:pPr>
            <a:r>
              <a:rPr lang="zh-CN" altLang="en-US" dirty="0">
                <a:solidFill>
                  <a:prstClr val="black"/>
                </a:solidFill>
                <a:latin typeface="Century Gothic" panose="020B0502020202020204"/>
                <a:ea typeface="微软雅黑" panose="020B0503020204020204" pitchFamily="34" charset="-122"/>
              </a:rPr>
              <a:t>产生的频繁项集包括：</a:t>
            </a:r>
            <a:endParaRPr lang="zh-CN" altLang="zh-CN" dirty="0">
              <a:solidFill>
                <a:prstClr val="black"/>
              </a:solidFill>
              <a:latin typeface="Century Gothic" panose="020B0502020202020204"/>
              <a:ea typeface="微软雅黑" panose="020B0503020204020204" pitchFamily="34" charset="-122"/>
            </a:endParaRPr>
          </a:p>
          <a:p>
            <a:pPr lvl="1"/>
            <a:r>
              <a:rPr lang="en-US" altLang="zh-CN" dirty="0">
                <a:solidFill>
                  <a:prstClr val="black"/>
                </a:solidFill>
                <a:latin typeface="Century Gothic" panose="020B0502020202020204"/>
                <a:ea typeface="微软雅黑" panose="020B0503020204020204" pitchFamily="34" charset="-122"/>
              </a:rPr>
              <a:t>Book =1 &amp; Earphone = 1&amp; DVD = 1</a:t>
            </a:r>
            <a:endParaRPr lang="zh-CN" altLang="zh-CN" dirty="0">
              <a:solidFill>
                <a:prstClr val="black"/>
              </a:solidFill>
              <a:latin typeface="Century Gothic" panose="020B0502020202020204"/>
              <a:ea typeface="微软雅黑" panose="020B0503020204020204" pitchFamily="34" charset="-122"/>
            </a:endParaRPr>
          </a:p>
          <a:p>
            <a:pPr lvl="1"/>
            <a:r>
              <a:rPr lang="en-US" altLang="zh-CN" dirty="0">
                <a:solidFill>
                  <a:prstClr val="black"/>
                </a:solidFill>
                <a:latin typeface="Century Gothic" panose="020B0502020202020204"/>
                <a:ea typeface="微软雅黑" panose="020B0503020204020204" pitchFamily="34" charset="-122"/>
              </a:rPr>
              <a:t>Sneaker =0 &amp; Earphone = 1 &amp; DVD = 1</a:t>
            </a:r>
          </a:p>
          <a:p>
            <a:pPr marL="0" indent="0">
              <a:buNone/>
            </a:pPr>
            <a:r>
              <a:rPr lang="zh-CN" altLang="en-US" dirty="0">
                <a:solidFill>
                  <a:prstClr val="black"/>
                </a:solidFill>
                <a:latin typeface="Century Gothic" panose="020B0502020202020204"/>
                <a:ea typeface="微软雅黑" panose="020B0503020204020204" pitchFamily="34" charset="-122"/>
              </a:rPr>
              <a:t>产生关联规则</a:t>
            </a:r>
            <a:endParaRPr lang="zh-CN" altLang="zh-CN" dirty="0">
              <a:solidFill>
                <a:prstClr val="black"/>
              </a:solidFill>
              <a:latin typeface="Century Gothic" panose="020B0502020202020204"/>
              <a:ea typeface="微软雅黑" panose="020B0503020204020204" pitchFamily="34" charset="-122"/>
            </a:endParaRPr>
          </a:p>
          <a:p>
            <a:pPr lvl="1"/>
            <a:r>
              <a:rPr lang="zh-CN" altLang="en-US" dirty="0">
                <a:solidFill>
                  <a:prstClr val="black"/>
                </a:solidFill>
                <a:latin typeface="Century Gothic" panose="020B0502020202020204"/>
                <a:ea typeface="微软雅黑" panose="020B0503020204020204" pitchFamily="34" charset="-122"/>
              </a:rPr>
              <a:t>计算置信度</a:t>
            </a:r>
            <a:r>
              <a:rPr lang="en-US" altLang="zh-CN" dirty="0">
                <a:solidFill>
                  <a:prstClr val="black"/>
                </a:solidFill>
                <a:latin typeface="Century Gothic" panose="020B0502020202020204"/>
                <a:ea typeface="微软雅黑" panose="020B0503020204020204" pitchFamily="34" charset="-122"/>
              </a:rPr>
              <a:t>confidence(X⇒Y)=support(X⇒Y)/support(X)</a:t>
            </a:r>
            <a:r>
              <a:rPr lang="zh-CN" altLang="en-US" dirty="0">
                <a:solidFill>
                  <a:prstClr val="black"/>
                </a:solidFill>
                <a:latin typeface="Century Gothic" panose="020B0502020202020204"/>
                <a:ea typeface="微软雅黑" panose="020B0503020204020204" pitchFamily="34" charset="-122"/>
              </a:rPr>
              <a:t>。如</a:t>
            </a:r>
            <a:r>
              <a:rPr lang="en-US" altLang="zh-CN" dirty="0">
                <a:solidFill>
                  <a:prstClr val="black"/>
                </a:solidFill>
                <a:latin typeface="Century Gothic" panose="020B0502020202020204"/>
                <a:ea typeface="微软雅黑" panose="020B0503020204020204" pitchFamily="34" charset="-122"/>
              </a:rPr>
              <a:t>{book</a:t>
            </a:r>
            <a:r>
              <a:rPr lang="zh-CN" altLang="en-US" dirty="0">
                <a:solidFill>
                  <a:prstClr val="black"/>
                </a:solidFill>
                <a:latin typeface="Century Gothic" panose="020B0502020202020204"/>
                <a:ea typeface="微软雅黑" panose="020B0503020204020204" pitchFamily="34" charset="-122"/>
              </a:rPr>
              <a:t>，</a:t>
            </a:r>
            <a:r>
              <a:rPr lang="en-US" altLang="zh-CN" dirty="0">
                <a:solidFill>
                  <a:prstClr val="black"/>
                </a:solidFill>
                <a:latin typeface="Century Gothic" panose="020B0502020202020204"/>
                <a:ea typeface="微软雅黑" panose="020B0503020204020204" pitchFamily="34" charset="-122"/>
              </a:rPr>
              <a:t>Earphone} ⇒ DVD</a:t>
            </a:r>
            <a:r>
              <a:rPr lang="zh-CN" altLang="en-US" dirty="0">
                <a:solidFill>
                  <a:prstClr val="black"/>
                </a:solidFill>
                <a:latin typeface="Century Gothic" panose="020B0502020202020204"/>
                <a:ea typeface="微软雅黑" panose="020B0503020204020204" pitchFamily="34" charset="-122"/>
              </a:rPr>
              <a:t>，</a:t>
            </a:r>
            <a:r>
              <a:rPr lang="en-US" altLang="zh-CN" dirty="0">
                <a:solidFill>
                  <a:prstClr val="black"/>
                </a:solidFill>
                <a:latin typeface="Century Gothic" panose="020B0502020202020204"/>
                <a:ea typeface="微软雅黑" panose="020B0503020204020204" pitchFamily="34" charset="-122"/>
              </a:rPr>
              <a:t>confidence = 4/4 = 100%</a:t>
            </a:r>
          </a:p>
          <a:p>
            <a:pPr lvl="1"/>
            <a:r>
              <a:rPr lang="zh-CN" altLang="en-US" dirty="0">
                <a:solidFill>
                  <a:prstClr val="black"/>
                </a:solidFill>
                <a:latin typeface="Century Gothic" panose="020B0502020202020204"/>
                <a:ea typeface="微软雅黑" panose="020B0503020204020204" pitchFamily="34" charset="-122"/>
              </a:rPr>
              <a:t>通过置信度阈值（如</a:t>
            </a:r>
            <a:r>
              <a:rPr lang="en-US" altLang="zh-CN" dirty="0">
                <a:solidFill>
                  <a:prstClr val="black"/>
                </a:solidFill>
                <a:latin typeface="Century Gothic" panose="020B0502020202020204"/>
                <a:ea typeface="微软雅黑" panose="020B0503020204020204" pitchFamily="34" charset="-122"/>
              </a:rPr>
              <a:t>50%</a:t>
            </a:r>
            <a:r>
              <a:rPr lang="zh-CN" altLang="en-US" dirty="0">
                <a:solidFill>
                  <a:prstClr val="black"/>
                </a:solidFill>
                <a:latin typeface="Century Gothic" panose="020B0502020202020204"/>
                <a:ea typeface="微软雅黑" panose="020B0503020204020204" pitchFamily="34" charset="-122"/>
              </a:rPr>
              <a:t>），产生强规则</a:t>
            </a:r>
            <a:endParaRPr lang="en-US" altLang="zh-CN" dirty="0">
              <a:solidFill>
                <a:prstClr val="black"/>
              </a:solidFill>
              <a:latin typeface="Century Gothic" panose="020B0502020202020204"/>
              <a:ea typeface="微软雅黑" panose="020B0503020204020204" pitchFamily="34" charset="-122"/>
            </a:endParaRPr>
          </a:p>
          <a:p>
            <a:pPr marL="0" lvl="0" indent="0">
              <a:buNone/>
            </a:pPr>
            <a:endParaRPr lang="zh-CN" altLang="zh-CN" dirty="0">
              <a:solidFill>
                <a:prstClr val="black"/>
              </a:solidFill>
              <a:latin typeface="Century Gothic" panose="020B0502020202020204"/>
              <a:ea typeface="微软雅黑" panose="020B0503020204020204" pitchFamily="34" charset="-122"/>
            </a:endParaRP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由频繁项集产生关联规则</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6.1 </a:t>
            </a:r>
            <a:r>
              <a:rPr lang="zh-CN" altLang="en-US" sz="3600" b="1" kern="0" dirty="0">
                <a:ea typeface="宋体" panose="02010600030101010101" pitchFamily="2" charset="-122"/>
              </a:rPr>
              <a:t>频繁模式挖掘基本概念</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6.2 </a:t>
            </a:r>
            <a:r>
              <a:rPr lang="zh-CN" altLang="en-US" sz="3600" b="1" kern="0" dirty="0">
                <a:ea typeface="宋体" panose="02010600030101010101" pitchFamily="2" charset="-122"/>
              </a:rPr>
              <a:t>频繁项集挖掘方法</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    6.2.1 </a:t>
            </a:r>
            <a:r>
              <a:rPr lang="en-US" altLang="zh-CN" b="1" kern="0" dirty="0" err="1">
                <a:ea typeface="宋体" panose="02010600030101010101" pitchFamily="2" charset="-122"/>
              </a:rPr>
              <a:t>Apriori</a:t>
            </a:r>
            <a:r>
              <a:rPr lang="zh-CN" altLang="en-US" b="1" kern="0" dirty="0">
                <a:ea typeface="宋体" panose="02010600030101010101" pitchFamily="2" charset="-122"/>
              </a:rPr>
              <a:t>算法 </a:t>
            </a:r>
            <a:endParaRPr lang="en-US" altLang="zh-CN" b="1" kern="0" dirty="0">
              <a:ea typeface="宋体" panose="02010600030101010101" pitchFamily="2" charset="-122"/>
            </a:endParaRPr>
          </a:p>
          <a:p>
            <a:pPr eaLnBrk="1" hangingPunct="1">
              <a:lnSpc>
                <a:spcPct val="125000"/>
              </a:lnSpc>
              <a:tabLst>
                <a:tab pos="6178550" algn="l"/>
              </a:tabLst>
            </a:pPr>
            <a:r>
              <a:rPr lang="en-US" altLang="zh-CN" b="1" kern="0" dirty="0">
                <a:ea typeface="宋体" panose="02010600030101010101" pitchFamily="2" charset="-122"/>
              </a:rPr>
              <a:t>    6.2.2 FP</a:t>
            </a:r>
            <a:r>
              <a:rPr lang="zh-CN" altLang="en-US" b="1" kern="0" dirty="0">
                <a:ea typeface="宋体" panose="02010600030101010101" pitchFamily="2" charset="-122"/>
              </a:rPr>
              <a:t>树</a:t>
            </a:r>
            <a:endParaRPr lang="en-US" altLang="zh-CN" b="1" kern="0" dirty="0">
              <a:ea typeface="宋体" panose="02010600030101010101" pitchFamily="2" charset="-122"/>
            </a:endParaRPr>
          </a:p>
          <a:p>
            <a:pPr eaLnBrk="1" hangingPunct="1">
              <a:lnSpc>
                <a:spcPct val="125000"/>
              </a:lnSpc>
              <a:tabLst>
                <a:tab pos="6178550" algn="l"/>
              </a:tabLst>
            </a:pPr>
            <a:r>
              <a:rPr lang="zh-CN" altLang="en-US" b="1" kern="0" dirty="0">
                <a:ea typeface="宋体" panose="02010600030101010101" pitchFamily="2" charset="-122"/>
              </a:rPr>
              <a:t>    </a:t>
            </a:r>
            <a:r>
              <a:rPr lang="en-US" altLang="zh-CN" b="1" kern="0" dirty="0">
                <a:ea typeface="宋体" panose="02010600030101010101" pitchFamily="2" charset="-122"/>
              </a:rPr>
              <a:t>6.2.3 </a:t>
            </a:r>
            <a:r>
              <a:rPr lang="zh-CN" altLang="en-US" b="1" kern="0" dirty="0">
                <a:ea typeface="宋体" panose="02010600030101010101" pitchFamily="2" charset="-122"/>
              </a:rPr>
              <a:t>挖掘闭模式和极大模式</a:t>
            </a:r>
            <a:endParaRPr lang="en-US" altLang="zh-CN"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6.3 </a:t>
            </a:r>
            <a:r>
              <a:rPr lang="zh-CN" altLang="en-US" sz="3600" b="1" kern="0" dirty="0">
                <a:ea typeface="宋体" panose="02010600030101010101" pitchFamily="2" charset="-122"/>
              </a:rPr>
              <a:t>模式评估</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6.4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7874269" y="1316837"/>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8915400" y="6214745"/>
            <a:ext cx="1543050" cy="411480"/>
          </a:xfrm>
          <a:prstGeom prst="roundRect">
            <a:avLst/>
          </a:prstGeom>
          <a:solidFill>
            <a:srgbClr val="808080"/>
          </a:solidFill>
          <a:ln w="38100" cap="flat" cmpd="sng">
            <a:solidFill>
              <a:srgbClr val="00000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anchorCtr="1" forceAA="0">
            <a:noAutofit/>
          </a:bodyPr>
          <a:lstStyle/>
          <a:p>
            <a:pPr marL="0" marR="0" indent="0" algn="ctr"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FFFFF"/>
                </a:solidFill>
                <a:effectLst/>
                <a:uFillTx/>
                <a:latin typeface="微软雅黑" panose="020B0503020204020204" pitchFamily="34" charset="-122"/>
                <a:ea typeface="微软雅黑" panose="020B0503020204020204" pitchFamily="34" charset="-122"/>
                <a:cs typeface="+mn-cs"/>
                <a:sym typeface="Helvetica"/>
              </a:rPr>
              <a:t>作答</a:t>
            </a:r>
          </a:p>
        </p:txBody>
      </p:sp>
      <p:sp>
        <p:nvSpPr>
          <p:cNvPr id="10" name="矩形 9"/>
          <p:cNvSpPr/>
          <p:nvPr>
            <p:custDataLst>
              <p:tags r:id="rId3"/>
            </p:custDataLst>
          </p:nvPr>
        </p:nvSpPr>
        <p:spPr>
          <a:xfrm>
            <a:off x="0" y="5727065"/>
            <a:ext cx="12192000" cy="487680"/>
          </a:xfrm>
          <a:prstGeom prst="rect">
            <a:avLst/>
          </a:prstGeom>
          <a:solidFill>
            <a:srgbClr val="FBFAEF"/>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anchorCtr="1" forceAA="0">
            <a:noAutofit/>
          </a:bodyPr>
          <a:lstStyle/>
          <a:p>
            <a:pPr marL="0" marR="0" lvl="0" indent="0" algn="l"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84F41"/>
                </a:solidFill>
                <a:effectLst/>
                <a:uFillTx/>
                <a:latin typeface="微软雅黑" panose="020B0503020204020204" pitchFamily="34" charset="-122"/>
                <a:ea typeface="微软雅黑" panose="020B0503020204020204" pitchFamily="34" charset="-122"/>
                <a:cs typeface="微软雅黑" panose="020B0503020204020204" pitchFamily="34" charset="-122"/>
                <a:sym typeface="Helvetica"/>
              </a:rPr>
              <a:t>正常使用主观题需2.0以上版本雨课堂</a:t>
            </a:r>
          </a:p>
        </p:txBody>
      </p:sp>
      <p:sp>
        <p:nvSpPr>
          <p:cNvPr id="11" name="内容占位符 2"/>
          <p:cNvSpPr txBox="1"/>
          <p:nvPr/>
        </p:nvSpPr>
        <p:spPr>
          <a:xfrm>
            <a:off x="923290" y="1002030"/>
            <a:ext cx="10515600" cy="4725035"/>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一个购物篮实例</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TID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面包，牛奶</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2</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面包，尿布，啤酒，鸡蛋</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3</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牛奶，尿布，啤酒，可乐</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4</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面包，牛奶，尿布，啤酒</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5</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面包，牛奶，尿布，可乐</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p:txBody>
      </p:sp>
      <p:sp>
        <p:nvSpPr>
          <p:cNvPr id="12" name="矩形 11"/>
          <p:cNvSpPr/>
          <p:nvPr/>
        </p:nvSpPr>
        <p:spPr>
          <a:xfrm>
            <a:off x="1244658" y="4920246"/>
            <a:ext cx="6904454"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支持度以</a:t>
            </a:r>
            <a:r>
              <a:rPr kumimoji="0" lang="en-US" altLang="zh-CN"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3</a:t>
            </a:r>
            <a:r>
              <a:rPr kumimoji="0" lang="zh-CN" altLang="en-US"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为阈值，分析频繁</a:t>
            </a:r>
            <a:r>
              <a:rPr lang="zh-CN" altLang="en-US" sz="3600" kern="0" dirty="0">
                <a:solidFill>
                  <a:prstClr val="black"/>
                </a:solidFill>
                <a:latin typeface="Century Gothic" panose="020B0502020202020204"/>
                <a:ea typeface="微软雅黑" panose="020B0503020204020204" pitchFamily="34" charset="-122"/>
                <a:cs typeface="+mj-cs"/>
              </a:rPr>
              <a:t>项集</a:t>
            </a:r>
            <a:endParaRPr kumimoji="0" lang="zh-CN" altLang="en-US" sz="1400" b="0" i="0" u="none" strike="noStrike" kern="0" cap="none" spc="0" normalizeH="0" baseline="0" noProof="0" dirty="0">
              <a:ln>
                <a:noFill/>
              </a:ln>
              <a:solidFill>
                <a:sysClr val="windowText" lastClr="000000"/>
              </a:solidFill>
              <a:effectLst/>
              <a:uLnTx/>
              <a:uFillTx/>
            </a:endParaRPr>
          </a:p>
        </p:txBody>
      </p:sp>
      <p:grpSp>
        <p:nvGrpSpPr>
          <p:cNvPr id="9" name="组合 8"/>
          <p:cNvGrpSpPr/>
          <p:nvPr>
            <p:custDataLst>
              <p:tags r:id="rId4"/>
            </p:custDataLst>
          </p:nvPr>
        </p:nvGrpSpPr>
        <p:grpSpPr>
          <a:xfrm>
            <a:off x="0" y="0"/>
            <a:ext cx="12192000" cy="635000"/>
            <a:chOff x="0" y="0"/>
            <a:chExt cx="19200" cy="1000"/>
          </a:xfrm>
        </p:grpSpPr>
        <p:sp>
          <p:nvSpPr>
            <p:cNvPr id="5" name="TitleBackground"/>
            <p:cNvSpPr/>
            <p:nvPr>
              <p:custDataLst>
                <p:tags r:id="rId6"/>
              </p:custDataLst>
            </p:nvPr>
          </p:nvSpPr>
          <p:spPr>
            <a:xfrm>
              <a:off x="0" y="0"/>
              <a:ext cx="19200" cy="1000"/>
            </a:xfrm>
            <a:prstGeom prst="rect">
              <a:avLst/>
            </a:prstGeom>
            <a:solidFill>
              <a:srgbClr val="F6F7F8"/>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6" name="ColorBlock"/>
            <p:cNvSpPr/>
            <p:nvPr>
              <p:custDataLst>
                <p:tags r:id="rId7"/>
              </p:custDataLst>
            </p:nvPr>
          </p:nvSpPr>
          <p:spPr>
            <a:xfrm>
              <a:off x="0" y="0"/>
              <a:ext cx="300" cy="1000"/>
            </a:xfrm>
            <a:prstGeom prst="rect">
              <a:avLst/>
            </a:prstGeom>
            <a:solidFill>
              <a:srgbClr val="639EF4"/>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7" name="TypeText"/>
            <p:cNvSpPr txBox="1"/>
            <p:nvPr>
              <p:custDataLst>
                <p:tags r:id="rId8"/>
              </p:custDataLst>
            </p:nvPr>
          </p:nvSpPr>
          <p:spPr>
            <a:xfrm>
              <a:off x="400" y="0"/>
              <a:ext cx="3000" cy="1000"/>
            </a:xfrm>
            <a:prstGeom prst="rect">
              <a:avLst/>
            </a:prstGeom>
            <a:noFill/>
            <a:ln w="12700">
              <a:noFill/>
              <a:miter lim="400000"/>
            </a:ln>
          </p:spPr>
          <p:txBody>
            <a:bodyPr wrap="none" lIns="0" tIns="0" rIns="0" bIns="0" anchor="ctr" anchorCtr="0">
              <a:noAutofit/>
            </a:bodyPr>
            <a:lstStyle/>
            <a:p>
              <a:pPr lvl="0" algn="l" rtl="0">
                <a:buNone/>
              </a:pPr>
              <a:r>
                <a:rPr lang="zh-CN" altLang="en-US" sz="2600" b="1" dirty="0">
                  <a:solidFill>
                    <a:srgbClr val="000000"/>
                  </a:solidFill>
                  <a:latin typeface="微软雅黑" panose="020B0503020204020204" pitchFamily="34" charset="-122"/>
                  <a:ea typeface="微软雅黑" panose="020B0503020204020204" pitchFamily="34" charset="-122"/>
                </a:rPr>
                <a:t>主观题</a:t>
              </a:r>
            </a:p>
          </p:txBody>
        </p:sp>
        <p:sp>
          <p:nvSpPr>
            <p:cNvPr id="8" name="TipText"/>
            <p:cNvSpPr txBox="1"/>
            <p:nvPr>
              <p:custDataLst>
                <p:tags r:id="rId9"/>
              </p:custDataLst>
            </p:nvPr>
          </p:nvSpPr>
          <p:spPr>
            <a:xfrm>
              <a:off x="2115" y="172"/>
              <a:ext cx="3600" cy="800"/>
            </a:xfrm>
            <a:prstGeom prst="rect">
              <a:avLst/>
            </a:prstGeom>
            <a:noFill/>
            <a:ln w="12700">
              <a:noFill/>
              <a:miter lim="400000"/>
            </a:ln>
          </p:spPr>
          <p:txBody>
            <a:bodyPr wrap="none" lIns="0" tIns="0" rIns="0" bIns="0" anchor="ctr" anchorCtr="0">
              <a:noAutofit/>
            </a:bodyPr>
            <a:lstStyle/>
            <a:p>
              <a:pPr lvl="0" algn="l" rtl="0">
                <a:buNone/>
              </a:pPr>
              <a:r>
                <a:rPr lang="zh-CN" altLang="en-US" sz="2000" b="1" dirty="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p>
          </p:txBody>
        </p:sp>
      </p:grpSp>
      <p:pic>
        <p:nvPicPr>
          <p:cNvPr id="2" name="图片 1" descr="tmpF93B"/>
          <p:cNvPicPr>
            <a:picLocks noChangeAspect="1"/>
          </p:cNvPicPr>
          <p:nvPr>
            <p:custDataLst>
              <p:tags r:id="rId5"/>
            </p:custDataLst>
          </p:nvPr>
        </p:nvPicPr>
        <p:blipFill>
          <a:blip r:embed="rId11"/>
          <a:stretch>
            <a:fillRect/>
          </a:stretch>
        </p:blipFill>
        <p:spPr>
          <a:xfrm>
            <a:off x="10642600" y="63500"/>
            <a:ext cx="1422400" cy="508000"/>
          </a:xfrm>
          <a:prstGeom prst="rect">
            <a:avLst/>
          </a:prstGeom>
        </p:spPr>
      </p:pic>
    </p:spTree>
    <p:custDataLst>
      <p:tags r:id="rId1"/>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课堂练习</a:t>
            </a:r>
          </a:p>
        </p:txBody>
      </p:sp>
      <p:sp>
        <p:nvSpPr>
          <p:cNvPr id="6" name="内容占位符 2"/>
          <p:cNvSpPr txBox="1"/>
          <p:nvPr/>
        </p:nvSpPr>
        <p:spPr>
          <a:xfrm>
            <a:off x="1341755" y="1811655"/>
            <a:ext cx="10515600" cy="4725035"/>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一个购物篮实例</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TID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面包，牛奶</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2</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面包，尿布，啤酒，鸡蛋</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3</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牛奶，尿布，啤酒，可乐</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4</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面包，牛奶，尿布，啤酒</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5</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面包，牛奶，尿布，可乐</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p:txBody>
      </p:sp>
      <p:sp>
        <p:nvSpPr>
          <p:cNvPr id="4" name="矩形 3"/>
          <p:cNvSpPr/>
          <p:nvPr/>
        </p:nvSpPr>
        <p:spPr>
          <a:xfrm>
            <a:off x="1517708" y="5778131"/>
            <a:ext cx="6904454"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支持度以</a:t>
            </a:r>
            <a:r>
              <a:rPr kumimoji="0" lang="en-US" altLang="zh-CN"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3</a:t>
            </a:r>
            <a:r>
              <a:rPr kumimoji="0" lang="zh-CN" altLang="en-US" sz="3600" b="0" i="0" u="none" strike="noStrike" kern="0" cap="none" spc="0" normalizeH="0" baseline="0" noProof="0" dirty="0">
                <a:ln>
                  <a:noFill/>
                </a:ln>
                <a:solidFill>
                  <a:prstClr val="black"/>
                </a:solidFill>
                <a:effectLst/>
                <a:uLnTx/>
                <a:uFillTx/>
                <a:latin typeface="Century Gothic" panose="020B0502020202020204"/>
                <a:ea typeface="微软雅黑" panose="020B0503020204020204" pitchFamily="34" charset="-122"/>
                <a:cs typeface="+mj-cs"/>
              </a:rPr>
              <a:t>为阈值，分析频繁</a:t>
            </a:r>
            <a:r>
              <a:rPr lang="zh-CN" altLang="en-US" sz="3600" kern="0" dirty="0">
                <a:solidFill>
                  <a:prstClr val="black"/>
                </a:solidFill>
                <a:latin typeface="Century Gothic" panose="020B0502020202020204"/>
                <a:ea typeface="微软雅黑" panose="020B0503020204020204" pitchFamily="34" charset="-122"/>
                <a:cs typeface="+mj-cs"/>
              </a:rPr>
              <a:t>项集</a:t>
            </a:r>
            <a:endParaRPr kumimoji="0" lang="zh-CN" altLang="en-US" sz="14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9" name="标题 5"/>
          <p:cNvSpPr txBox="1"/>
          <p:nvPr/>
        </p:nvSpPr>
        <p:spPr>
          <a:xfrm>
            <a:off x="502639" y="1094968"/>
            <a:ext cx="10515600" cy="591219"/>
          </a:xfrm>
          <a:prstGeom prst="rect">
            <a:avLst/>
          </a:prstGeom>
        </p:spPr>
        <p:txBody>
          <a:bodyPr vert="horz" lIns="91436" tIns="45718" rIns="91436" bIns="45718"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srgbClr val="002060"/>
                </a:solidFill>
                <a:effectLst/>
                <a:uLnTx/>
                <a:uFillTx/>
                <a:latin typeface="Century Gothic" panose="020B0502020202020204"/>
                <a:ea typeface="微软雅黑" panose="020B0503020204020204" pitchFamily="34" charset="-122"/>
                <a:cs typeface="+mj-cs"/>
              </a:rPr>
              <a:t>课堂练习</a:t>
            </a:r>
          </a:p>
        </p:txBody>
      </p:sp>
      <p:pic>
        <p:nvPicPr>
          <p:cNvPr id="7" name="Picture 2"/>
          <p:cNvPicPr>
            <a:picLocks noChangeAspect="1" noChangeArrowheads="1"/>
          </p:cNvPicPr>
          <p:nvPr/>
        </p:nvPicPr>
        <p:blipFill>
          <a:blip r:embed="rId3"/>
          <a:srcRect/>
          <a:stretch>
            <a:fillRect/>
          </a:stretch>
        </p:blipFill>
        <p:spPr bwMode="auto">
          <a:xfrm>
            <a:off x="1591627" y="2240121"/>
            <a:ext cx="7826693" cy="3462210"/>
          </a:xfrm>
          <a:prstGeom prst="rect">
            <a:avLst/>
          </a:prstGeom>
          <a:noFill/>
          <a:ln w="9525">
            <a:noFill/>
            <a:miter lim="800000"/>
            <a:headEnd/>
            <a:tailEnd/>
          </a:ln>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6" name="Rectangle 3"/>
          <p:cNvSpPr txBox="1">
            <a:spLocks noChangeArrowheads="1"/>
          </p:cNvSpPr>
          <p:nvPr/>
        </p:nvSpPr>
        <p:spPr>
          <a:xfrm>
            <a:off x="854979" y="1241573"/>
            <a:ext cx="10515600" cy="4927004"/>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Apriori</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算法主要的挑战</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要对数据进行多次扫描；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会产生大量的候选项集；</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对候选项集的支持度计算非常繁琐；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解决思路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减少对数据的扫描次数；</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缩小产生的候选项集；</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改进对候选项集的支持度计算方法</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方法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：基于</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hash</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表的项集计数</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将每个项集通过相应的</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hash</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函数映射到</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hash</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表中的不同的桶中，这样可以通过将桶中的项集计数跟最小支持计数相比较先淘汰一部分项集。（</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p165</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5" name="Rectangle 3"/>
          <p:cNvSpPr txBox="1">
            <a:spLocks noChangeArrowheads="1"/>
          </p:cNvSpPr>
          <p:nvPr/>
        </p:nvSpPr>
        <p:spPr>
          <a:xfrm>
            <a:off x="754310" y="1414564"/>
            <a:ext cx="10515600" cy="4351339"/>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方法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2</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：事务压缩（压缩进一步迭代的事务数）</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不包含任何</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k-</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项集的事务不可能包含任何</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(k+1)-</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项集，这种事务在下一步的计算中可以加上标记或删除。</a:t>
            </a:r>
            <a:endPar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方法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3</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：划分</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挖掘频繁项集只需要两次数据扫描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D</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中的任何频繁项集必须作为局部频繁项集至少出现在一个部分中。</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第一次扫描：将数据划分为多个部分并找到局部频繁项集</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第二次扫描：评估每个候选项集的实际支持度，以确定全局频繁项集</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6.2.1 </a:t>
            </a:r>
            <a:r>
              <a:rPr lang="en-US" altLang="zh-CN" sz="3200" u="sng" dirty="0" err="1"/>
              <a:t>Apriori</a:t>
            </a:r>
            <a:r>
              <a:rPr lang="zh-CN" altLang="en-US" sz="3200" u="sng" dirty="0"/>
              <a:t>算法 </a:t>
            </a:r>
          </a:p>
        </p:txBody>
      </p:sp>
      <p:sp>
        <p:nvSpPr>
          <p:cNvPr id="6" name="Rectangle 3"/>
          <p:cNvSpPr txBox="1">
            <a:spLocks noChangeArrowheads="1"/>
          </p:cNvSpPr>
          <p:nvPr/>
        </p:nvSpPr>
        <p:spPr>
          <a:xfrm>
            <a:off x="762699" y="1557178"/>
            <a:ext cx="10515600" cy="4351339"/>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方法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4</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：选样（在给定数据的一个子集挖掘）</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基本思想：选择原始数据的一个样本，在这个样本上用</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Apriori</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算法挖掘频繁模式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通过牺牲精确度来减少算法开销，为了提高效率，样本大小应该以可以放在内存中为宜，可以适当降低最小支持度来减少遗漏的频繁模式</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可以通过一次全局扫描来验证从样本中发现的模式</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可以通过第二此全局扫描来找到遗漏的模式</a:t>
            </a:r>
            <a:endPar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方法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5</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：动态项集计数</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在扫描的不同点添加候选项集，这样，如果一个候选项集已经满足最少支持度，则在可以直接将它添加到频繁项集，而不必在这次扫描的以后对比中继续计算。</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6.1 </a:t>
            </a:r>
            <a:r>
              <a:rPr lang="zh-CN" altLang="en-US" sz="3600" b="1" kern="0" dirty="0">
                <a:solidFill>
                  <a:srgbClr val="000000"/>
                </a:solidFill>
              </a:rPr>
              <a:t>频繁模式挖掘基本概念</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6.2 </a:t>
            </a:r>
            <a:r>
              <a:rPr lang="zh-CN" altLang="en-US" sz="3600" b="1" kern="0" dirty="0">
                <a:solidFill>
                  <a:srgbClr val="000000"/>
                </a:solidFill>
              </a:rPr>
              <a:t>频繁项集挖掘方法</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6.2.1 </a:t>
            </a:r>
            <a:r>
              <a:rPr lang="en-US" altLang="zh-CN" b="1" kern="0" dirty="0" err="1">
                <a:solidFill>
                  <a:srgbClr val="000000"/>
                </a:solidFill>
              </a:rPr>
              <a:t>Apriori</a:t>
            </a:r>
            <a:r>
              <a:rPr lang="zh-CN" altLang="en-US" b="1" kern="0" dirty="0">
                <a:solidFill>
                  <a:srgbClr val="000000"/>
                </a:solidFill>
              </a:rPr>
              <a:t>算法 </a:t>
            </a:r>
            <a:endParaRPr lang="en-US" altLang="zh-CN"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6.2.2 FP</a:t>
            </a:r>
            <a:r>
              <a:rPr lang="zh-CN" altLang="en-US" b="1" kern="0" dirty="0">
                <a:solidFill>
                  <a:srgbClr val="000000"/>
                </a:solidFill>
              </a:rPr>
              <a:t>树</a:t>
            </a:r>
            <a:endParaRPr lang="en-US" altLang="zh-CN" b="1" kern="0" dirty="0">
              <a:solidFill>
                <a:srgbClr val="000000"/>
              </a:solidFill>
            </a:endParaRPr>
          </a:p>
          <a:p>
            <a:pPr eaLnBrk="1" hangingPunct="1">
              <a:lnSpc>
                <a:spcPct val="125000"/>
              </a:lnSpc>
              <a:buClr>
                <a:srgbClr val="1D1F6F"/>
              </a:buClr>
              <a:tabLst>
                <a:tab pos="6178550" algn="l"/>
              </a:tabLst>
            </a:pPr>
            <a:r>
              <a:rPr lang="zh-CN" altLang="en-US" b="1" kern="0" dirty="0">
                <a:solidFill>
                  <a:srgbClr val="000000"/>
                </a:solidFill>
              </a:rPr>
              <a:t>    </a:t>
            </a:r>
            <a:r>
              <a:rPr lang="en-US" altLang="zh-CN" b="1" kern="0" dirty="0">
                <a:solidFill>
                  <a:srgbClr val="000000"/>
                </a:solidFill>
              </a:rPr>
              <a:t>6.2.3 </a:t>
            </a:r>
            <a:r>
              <a:rPr lang="zh-CN" altLang="en-US" b="1" kern="0" dirty="0">
                <a:solidFill>
                  <a:srgbClr val="000000"/>
                </a:solidFill>
              </a:rPr>
              <a:t>挖掘闭模式和极大模式</a:t>
            </a:r>
            <a:endParaRPr lang="en-US" altLang="zh-CN"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6.3 </a:t>
            </a:r>
            <a:r>
              <a:rPr lang="zh-CN" altLang="en-US" sz="3600" b="1" kern="0" dirty="0">
                <a:solidFill>
                  <a:srgbClr val="000000"/>
                </a:solidFill>
              </a:rPr>
              <a:t>模式评估</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4679340" y="3422473"/>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7" name="Rectangle 2"/>
          <p:cNvSpPr txBox="1">
            <a:spLocks noChangeArrowheads="1"/>
          </p:cNvSpPr>
          <p:nvPr/>
        </p:nvSpPr>
        <p:spPr>
          <a:xfrm>
            <a:off x="653642" y="919512"/>
            <a:ext cx="10515600" cy="1325563"/>
          </a:xfrm>
          <a:prstGeom prst="rect">
            <a:avLst/>
          </a:prstGeom>
        </p:spPr>
        <p:txBody>
          <a:bodyPr vert="horz" lIns="91436" tIns="45718" rIns="91436" bIns="4571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j-cs"/>
              </a:rPr>
              <a:t>频繁项集的增长方法算法</a:t>
            </a:r>
            <a:r>
              <a:rPr kumimoji="0" lang="en-US" altLang="zh-CN" sz="3800" b="0" i="0" u="none" strike="noStrike" kern="120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j-cs"/>
              </a:rPr>
              <a:t>——</a:t>
            </a:r>
            <a:r>
              <a:rPr kumimoji="0" lang="en-US" altLang="zh-CN" sz="3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j-cs"/>
              </a:rPr>
              <a:t>FP</a:t>
            </a:r>
            <a:r>
              <a:rPr kumimoji="0" lang="zh-CN" altLang="en-US" sz="3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j-cs"/>
              </a:rPr>
              <a:t>树</a:t>
            </a:r>
          </a:p>
        </p:txBody>
      </p:sp>
      <p:sp>
        <p:nvSpPr>
          <p:cNvPr id="8" name="Rectangle 3"/>
          <p:cNvSpPr txBox="1">
            <a:spLocks noChangeArrowheads="1"/>
          </p:cNvSpPr>
          <p:nvPr/>
        </p:nvSpPr>
        <p:spPr>
          <a:xfrm>
            <a:off x="838200" y="2245075"/>
            <a:ext cx="10515600" cy="4351339"/>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Apriori</a:t>
            </a: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算法的主要开销：</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可能要产生大量的候选项集</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10</a:t>
            </a:r>
            <a:r>
              <a:rPr kumimoji="0" lang="en-US" altLang="zh-CN" sz="2000" b="0" i="0" u="none" strike="noStrike" kern="1200" cap="none" spc="0" normalizeH="0" baseline="30000" noProof="0" dirty="0">
                <a:ln>
                  <a:noFill/>
                </a:ln>
                <a:solidFill>
                  <a:sysClr val="windowText" lastClr="000000"/>
                </a:solidFill>
                <a:effectLst/>
                <a:uLnTx/>
                <a:uFillTx/>
                <a:latin typeface="Century Gothic" panose="020B0502020202020204"/>
                <a:ea typeface="微软雅黑" panose="020B0503020204020204" pitchFamily="34" charset="-122"/>
                <a:cs typeface="+mn-cs"/>
              </a:rPr>
              <a:t>4</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个频繁</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项集会导致</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10</a:t>
            </a:r>
            <a:r>
              <a:rPr kumimoji="0" lang="en-US" altLang="zh-CN" sz="2000" b="0" i="0" u="none" strike="noStrike" kern="1200" cap="none" spc="0" normalizeH="0" baseline="30000" noProof="0" dirty="0">
                <a:ln>
                  <a:noFill/>
                </a:ln>
                <a:solidFill>
                  <a:sysClr val="windowText" lastClr="000000"/>
                </a:solidFill>
                <a:effectLst/>
                <a:uLnTx/>
                <a:uFillTx/>
                <a:latin typeface="Century Gothic" panose="020B0502020202020204"/>
                <a:ea typeface="微软雅黑" panose="020B0503020204020204" pitchFamily="34" charset="-122"/>
                <a:cs typeface="+mn-cs"/>
              </a:rPr>
              <a:t>7</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个频繁</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2-</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项集</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对长度为</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100</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的频繁模式，会产生</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2</a:t>
            </a:r>
            <a:r>
              <a:rPr kumimoji="0" lang="en-US" altLang="zh-CN" sz="2000" b="0" i="0" u="none" strike="noStrike" kern="1200" cap="none" spc="0" normalizeH="0" baseline="30000" noProof="0" dirty="0">
                <a:ln>
                  <a:noFill/>
                </a:ln>
                <a:solidFill>
                  <a:sysClr val="windowText" lastClr="000000"/>
                </a:solidFill>
                <a:effectLst/>
                <a:uLnTx/>
                <a:uFillTx/>
                <a:latin typeface="Century Gothic" panose="020B0502020202020204"/>
                <a:ea typeface="微软雅黑" panose="020B0503020204020204" pitchFamily="34" charset="-122"/>
                <a:cs typeface="+mn-cs"/>
              </a:rPr>
              <a:t>100</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个候选</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重复扫描数据库，通过</a:t>
            </a:r>
            <a:r>
              <a:rPr kumimoji="0" lang="zh-CN" altLang="en-US" sz="2200" b="1"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模式匹配</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检查一个很大的候选集合</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不产生候选频繁项集的算法</a:t>
            </a:r>
            <a:r>
              <a:rPr kumimoji="0" lang="en-US" altLang="zh-CN"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en-US" altLang="en-US" sz="2600" b="0" i="0" u="none" strike="noStrike" kern="1200" cap="none" spc="0" normalizeH="0" baseline="0" noProof="0" dirty="0">
                <a:ln>
                  <a:noFill/>
                </a:ln>
                <a:solidFill>
                  <a:sysClr val="windowText" lastClr="000000"/>
                </a:solidFill>
                <a:effectLst/>
                <a:uLnTx/>
                <a:uFillTx/>
                <a:latin typeface="Century Gothic" panose="020B0502020202020204"/>
                <a:ea typeface="黑体" panose="02010609060101010101" pitchFamily="49" charset="-122"/>
                <a:cs typeface="+mn-cs"/>
              </a:rPr>
              <a:t>FP-</a:t>
            </a:r>
            <a:r>
              <a:rPr kumimoji="0" lang="en-US" altLang="en-US" sz="2600" b="0" i="0" u="none" strike="noStrike" kern="1200" cap="none" spc="0" normalizeH="0" baseline="0" noProof="0" dirty="0" err="1">
                <a:ln>
                  <a:noFill/>
                </a:ln>
                <a:solidFill>
                  <a:sysClr val="windowText" lastClr="000000"/>
                </a:solidFill>
                <a:effectLst/>
                <a:uLnTx/>
                <a:uFillTx/>
                <a:latin typeface="Century Gothic" panose="020B0502020202020204"/>
                <a:ea typeface="黑体" panose="02010609060101010101" pitchFamily="49" charset="-122"/>
                <a:cs typeface="+mn-cs"/>
              </a:rPr>
              <a:t>树频集算法</a:t>
            </a:r>
            <a:endParaRPr kumimoji="0" lang="zh-CN" altLang="en-US" sz="26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一种采用</a:t>
            </a:r>
            <a:r>
              <a:rPr kumimoji="0" lang="en-US" altLang="zh-CN"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divide and conquer</a:t>
            </a:r>
            <a:r>
              <a:rPr kumimoji="0" lang="zh-CN" altLang="en-US" sz="22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（分治策略）的方法</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在经过第一遍扫描之后，把数据库中的频集压缩进一棵频繁模式树（</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FP-tree</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），同时依然保留其中的关联信息；</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将</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FP-tree</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分化成一些条件库，每个库和一个长度为</a:t>
            </a: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1</a:t>
            </a:r>
            <a:r>
              <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的频集相关，然后再对这些条件库分别进行挖掘。</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6" name="Rectangle 3"/>
          <p:cNvSpPr txBox="1">
            <a:spLocks noChangeArrowheads="1"/>
          </p:cNvSpPr>
          <p:nvPr/>
        </p:nvSpPr>
        <p:spPr>
          <a:xfrm>
            <a:off x="703976" y="1268777"/>
            <a:ext cx="10881220" cy="4955855"/>
          </a:xfrm>
          <a:prstGeom prst="rect">
            <a:avLst/>
          </a:prstGeom>
        </p:spPr>
        <p:txBody>
          <a:bodyPr vert="horz" lIns="91436" tIns="45718" rIns="91436" bIns="45718"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135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FP</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树的挖掘步骤：</a:t>
            </a:r>
          </a:p>
          <a:p>
            <a:pPr marL="228600" marR="0" lvl="0" indent="-228600" algn="l" defTabSz="914400" rtl="0" eaLnBrk="1" fontAlgn="auto" latinLnBrk="0" hangingPunct="1">
              <a:lnSpc>
                <a:spcPct val="135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扫描事务库</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，获得</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中所包含的全部频繁项集</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1F</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，及它们各自的支持度。对</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1F</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中的频繁项按其支持度降序排序得到</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228600" marR="0" lvl="0" indent="-228600" algn="l" defTabSz="914400" rtl="0" eaLnBrk="1" fontAlgn="auto" latinLnBrk="0" hangingPunct="1">
              <a:lnSpc>
                <a:spcPct val="135000"/>
              </a:lnSpc>
              <a:spcBef>
                <a:spcPts val="1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创建</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FP-tree</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的根结点</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，以“</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null”</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标记。再次扫描事务库。对于</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中每个事务，将其中的频繁项选出并按</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中的次序排序。设排序后的频繁项表为</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p|P</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，其中</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是第一个频繁项，而</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是剩余的频繁项。调用</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insert_tree</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p|P</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insert_tree</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p|P</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过程执行情况如下：如果</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有子女</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使</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item_name</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p.item_name</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的计数增加</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；否则创建一个新结点</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，将其计数设置为</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，链接到它的</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hlinkClick r:id="rId3"/>
              </a:rPr>
              <a:t>父结点</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，并且通过</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node_link</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将其链接到具有相同</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item_name</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的结点。如果</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非空，</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hlinkClick r:id="rId4"/>
              </a:rPr>
              <a:t>递归</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地调用</a:t>
            </a:r>
            <a:r>
              <a:rPr kumimoji="0" lang="en-US" altLang="zh-CN" sz="2800" b="0"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insert_tree</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13" name="圆角矩形 12"/>
          <p:cNvSpPr/>
          <p:nvPr/>
        </p:nvSpPr>
        <p:spPr>
          <a:xfrm rot="10800000" flipV="1">
            <a:off x="908671" y="1170973"/>
            <a:ext cx="412732" cy="400111"/>
          </a:xfrm>
          <a:prstGeom prst="roundRect">
            <a:avLst>
              <a:gd name="adj" fmla="val 5039"/>
            </a:avLst>
          </a:prstGeom>
          <a:solidFill>
            <a:srgbClr val="4472C4"/>
          </a:solidFill>
          <a:ln w="12700" cap="flat" cmpd="sng" algn="ctr">
            <a:noFill/>
            <a:prstDash val="solid"/>
            <a:miter lim="800000"/>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1</a:t>
            </a:r>
            <a:endParaRPr kumimoji="0" lang="zh-CN" altLang="en-US"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4" name="矩形 13"/>
          <p:cNvSpPr/>
          <p:nvPr/>
        </p:nvSpPr>
        <p:spPr>
          <a:xfrm>
            <a:off x="1483402" y="1170975"/>
            <a:ext cx="4592884" cy="400110"/>
          </a:xfrm>
          <a:prstGeom prst="rect">
            <a:avLst/>
          </a:prstGeom>
        </p:spPr>
        <p:txBody>
          <a:bodyPr wrap="square">
            <a:spAutoFit/>
          </a:bodyPr>
          <a:lstStyle/>
          <a:p>
            <a:pPr defTabSz="914400"/>
            <a:r>
              <a:rPr lang="en-US" altLang="zh-CN" sz="2000" dirty="0">
                <a:ln w="0"/>
                <a:solidFill>
                  <a:srgbClr val="44546A"/>
                </a:solidFill>
                <a:latin typeface="微软雅黑" panose="020B0503020204020204" pitchFamily="34" charset="-122"/>
                <a:ea typeface="微软雅黑" panose="020B0503020204020204" pitchFamily="34" charset="-122"/>
              </a:rPr>
              <a:t>FP-Growth</a:t>
            </a:r>
            <a:r>
              <a:rPr lang="zh-CN" altLang="en-US" sz="2000" dirty="0">
                <a:ln w="0"/>
                <a:solidFill>
                  <a:srgbClr val="44546A"/>
                </a:solidFill>
                <a:latin typeface="微软雅黑" panose="020B0503020204020204" pitchFamily="34" charset="-122"/>
                <a:ea typeface="微软雅黑" panose="020B0503020204020204" pitchFamily="34" charset="-122"/>
              </a:rPr>
              <a:t>算法演示</a:t>
            </a:r>
            <a:r>
              <a:rPr lang="en-US" altLang="zh-CN" sz="2000" dirty="0">
                <a:ln w="0"/>
                <a:solidFill>
                  <a:srgbClr val="44546A"/>
                </a:solidFill>
                <a:latin typeface="微软雅黑" panose="020B0503020204020204" pitchFamily="34" charset="-122"/>
                <a:ea typeface="微软雅黑" panose="020B0503020204020204" pitchFamily="34" charset="-122"/>
              </a:rPr>
              <a:t>-------</a:t>
            </a:r>
            <a:r>
              <a:rPr lang="zh-CN" altLang="en-US" sz="2000" dirty="0">
                <a:ln w="0"/>
                <a:solidFill>
                  <a:srgbClr val="44546A"/>
                </a:solidFill>
                <a:latin typeface="微软雅黑" panose="020B0503020204020204" pitchFamily="34" charset="-122"/>
                <a:ea typeface="微软雅黑" panose="020B0503020204020204" pitchFamily="34" charset="-122"/>
              </a:rPr>
              <a:t>构造</a:t>
            </a:r>
            <a:r>
              <a:rPr lang="en-US" altLang="zh-CN" sz="2000" dirty="0">
                <a:ln w="0"/>
                <a:solidFill>
                  <a:srgbClr val="44546A"/>
                </a:solidFill>
                <a:latin typeface="微软雅黑" panose="020B0503020204020204" pitchFamily="34" charset="-122"/>
                <a:ea typeface="微软雅黑" panose="020B0503020204020204" pitchFamily="34" charset="-122"/>
              </a:rPr>
              <a:t>FP</a:t>
            </a:r>
            <a:r>
              <a:rPr lang="zh-CN" altLang="en-US" sz="2000" dirty="0">
                <a:ln w="0"/>
                <a:solidFill>
                  <a:srgbClr val="44546A"/>
                </a:solidFill>
                <a:latin typeface="微软雅黑" panose="020B0503020204020204" pitchFamily="34" charset="-122"/>
                <a:ea typeface="微软雅黑" panose="020B0503020204020204" pitchFamily="34" charset="-122"/>
              </a:rPr>
              <a:t>树</a:t>
            </a:r>
          </a:p>
        </p:txBody>
      </p:sp>
      <p:graphicFrame>
        <p:nvGraphicFramePr>
          <p:cNvPr id="15" name="表格 14"/>
          <p:cNvGraphicFramePr>
            <a:graphicFrameLocks noGrp="1"/>
          </p:cNvGraphicFramePr>
          <p:nvPr/>
        </p:nvGraphicFramePr>
        <p:xfrm>
          <a:off x="893550" y="2470349"/>
          <a:ext cx="3863388" cy="3794760"/>
        </p:xfrm>
        <a:graphic>
          <a:graphicData uri="http://schemas.openxmlformats.org/drawingml/2006/table">
            <a:tbl>
              <a:tblPr firstRow="1" bandRow="1"/>
              <a:tblGrid>
                <a:gridCol w="880485">
                  <a:extLst>
                    <a:ext uri="{9D8B030D-6E8A-4147-A177-3AD203B41FA5}">
                      <a16:colId xmlns:a16="http://schemas.microsoft.com/office/drawing/2014/main" val="20000"/>
                    </a:ext>
                  </a:extLst>
                </a:gridCol>
                <a:gridCol w="2982903">
                  <a:extLst>
                    <a:ext uri="{9D8B030D-6E8A-4147-A177-3AD203B41FA5}">
                      <a16:colId xmlns:a16="http://schemas.microsoft.com/office/drawing/2014/main" val="20001"/>
                    </a:ext>
                  </a:extLst>
                </a:gridCol>
              </a:tblGrid>
              <a:tr h="154609">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err="1"/>
                        <a:t>Tid</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a:t>Items</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1</a:t>
                      </a:r>
                      <a:endParaRPr lang="zh-CN" alt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defTabSz="548005"/>
                      <a:r>
                        <a:rPr lang="en-US" altLang="zh-CN" sz="1900" b="1" i="0" kern="1200" dirty="0">
                          <a:solidFill>
                            <a:schemeClr val="dk1"/>
                          </a:solidFill>
                          <a:effectLst/>
                          <a:latin typeface="+mn-lt"/>
                          <a:ea typeface="+mn-ea"/>
                          <a:cs typeface="+mn-cs"/>
                          <a:sym typeface="Avenir Roman"/>
                        </a:rPr>
                        <a:t>I1,I2.I5</a:t>
                      </a:r>
                      <a:endParaRPr lang="zh-CN" altLang="en-US" sz="1900" b="1" i="0" kern="1200" dirty="0">
                        <a:solidFill>
                          <a:schemeClr val="dk1"/>
                        </a:solidFill>
                        <a:effectLst/>
                        <a:latin typeface="+mn-lt"/>
                        <a:ea typeface="+mn-ea"/>
                        <a:cs typeface="+mn-cs"/>
                        <a:sym typeface="Avenir Roman"/>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2</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3</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4</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5</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6</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7</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8</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I1,I2,I3,I5</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9</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9"/>
                  </a:ext>
                </a:extLst>
              </a:tr>
            </a:tbl>
          </a:graphicData>
        </a:graphic>
      </p:graphicFrame>
      <p:sp>
        <p:nvSpPr>
          <p:cNvPr id="16" name="文本框 3"/>
          <p:cNvSpPr txBox="1"/>
          <p:nvPr/>
        </p:nvSpPr>
        <p:spPr>
          <a:xfrm>
            <a:off x="857262" y="1939798"/>
            <a:ext cx="2481942"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事务数据库的建立</a:t>
            </a:r>
          </a:p>
        </p:txBody>
      </p:sp>
      <p:sp>
        <p:nvSpPr>
          <p:cNvPr id="17" name="文本框 7"/>
          <p:cNvSpPr txBox="1"/>
          <p:nvPr/>
        </p:nvSpPr>
        <p:spPr>
          <a:xfrm>
            <a:off x="6602564" y="2436191"/>
            <a:ext cx="4114800"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扫描事务数据库得到频繁项目集</a:t>
            </a:r>
            <a:r>
              <a:rPr lang="en-US" altLang="zh-CN" sz="1900" b="1" dirty="0">
                <a:solidFill>
                  <a:prstClr val="black"/>
                </a:solidFill>
                <a:latin typeface="Century Gothic" panose="020B0502020202020204"/>
                <a:ea typeface="微软雅黑" panose="020B0503020204020204" pitchFamily="34" charset="-122"/>
              </a:rPr>
              <a:t>F</a:t>
            </a:r>
            <a:endParaRPr lang="zh-CN" altLang="en-US" sz="1900" b="1" dirty="0">
              <a:solidFill>
                <a:prstClr val="black"/>
              </a:solidFill>
              <a:latin typeface="Century Gothic" panose="020B0502020202020204"/>
              <a:ea typeface="微软雅黑" panose="020B0503020204020204" pitchFamily="34" charset="-122"/>
            </a:endParaRPr>
          </a:p>
        </p:txBody>
      </p:sp>
      <p:graphicFrame>
        <p:nvGraphicFramePr>
          <p:cNvPr id="18" name="表格 17"/>
          <p:cNvGraphicFramePr>
            <a:graphicFrameLocks noGrp="1"/>
          </p:cNvGraphicFramePr>
          <p:nvPr/>
        </p:nvGraphicFramePr>
        <p:xfrm>
          <a:off x="5579669" y="3080700"/>
          <a:ext cx="6160590" cy="888274"/>
        </p:xfrm>
        <a:graphic>
          <a:graphicData uri="http://schemas.openxmlformats.org/drawingml/2006/table">
            <a:tbl>
              <a:tblPr firstRow="1" bandRow="1"/>
              <a:tblGrid>
                <a:gridCol w="1232118">
                  <a:extLst>
                    <a:ext uri="{9D8B030D-6E8A-4147-A177-3AD203B41FA5}">
                      <a16:colId xmlns:a16="http://schemas.microsoft.com/office/drawing/2014/main" val="20000"/>
                    </a:ext>
                  </a:extLst>
                </a:gridCol>
                <a:gridCol w="1232118">
                  <a:extLst>
                    <a:ext uri="{9D8B030D-6E8A-4147-A177-3AD203B41FA5}">
                      <a16:colId xmlns:a16="http://schemas.microsoft.com/office/drawing/2014/main" val="20001"/>
                    </a:ext>
                  </a:extLst>
                </a:gridCol>
                <a:gridCol w="1232118">
                  <a:extLst>
                    <a:ext uri="{9D8B030D-6E8A-4147-A177-3AD203B41FA5}">
                      <a16:colId xmlns:a16="http://schemas.microsoft.com/office/drawing/2014/main" val="20002"/>
                    </a:ext>
                  </a:extLst>
                </a:gridCol>
                <a:gridCol w="1232118">
                  <a:extLst>
                    <a:ext uri="{9D8B030D-6E8A-4147-A177-3AD203B41FA5}">
                      <a16:colId xmlns:a16="http://schemas.microsoft.com/office/drawing/2014/main" val="20003"/>
                    </a:ext>
                  </a:extLst>
                </a:gridCol>
                <a:gridCol w="1232118">
                  <a:extLst>
                    <a:ext uri="{9D8B030D-6E8A-4147-A177-3AD203B41FA5}">
                      <a16:colId xmlns:a16="http://schemas.microsoft.com/office/drawing/2014/main" val="20004"/>
                    </a:ext>
                  </a:extLst>
                </a:gridCol>
              </a:tblGrid>
              <a:tr h="472638">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I1</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I2</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I3</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I4</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I5</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415636">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7</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
        <p:nvSpPr>
          <p:cNvPr id="19" name="文本框 24"/>
          <p:cNvSpPr txBox="1"/>
          <p:nvPr/>
        </p:nvSpPr>
        <p:spPr>
          <a:xfrm>
            <a:off x="5982814" y="4228762"/>
            <a:ext cx="5333410"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定义</a:t>
            </a:r>
            <a:r>
              <a:rPr lang="en-US" altLang="zh-CN" sz="1900" b="1" dirty="0" err="1">
                <a:solidFill>
                  <a:prstClr val="black"/>
                </a:solidFill>
                <a:latin typeface="Century Gothic" panose="020B0502020202020204"/>
                <a:ea typeface="微软雅黑" panose="020B0503020204020204" pitchFamily="34" charset="-122"/>
              </a:rPr>
              <a:t>minsup</a:t>
            </a:r>
            <a:r>
              <a:rPr lang="en-US" altLang="zh-CN" sz="1900" b="1" dirty="0">
                <a:solidFill>
                  <a:prstClr val="black"/>
                </a:solidFill>
                <a:latin typeface="Century Gothic" panose="020B0502020202020204"/>
                <a:ea typeface="微软雅黑" panose="020B0503020204020204" pitchFamily="34" charset="-122"/>
              </a:rPr>
              <a:t>=20%,</a:t>
            </a:r>
            <a:r>
              <a:rPr lang="zh-CN" altLang="en-US" sz="1900" b="1" dirty="0">
                <a:solidFill>
                  <a:prstClr val="black"/>
                </a:solidFill>
                <a:latin typeface="Century Gothic" panose="020B0502020202020204"/>
                <a:ea typeface="微软雅黑" panose="020B0503020204020204" pitchFamily="34" charset="-122"/>
              </a:rPr>
              <a:t>即最小支持度为</a:t>
            </a:r>
            <a:r>
              <a:rPr lang="en-US" altLang="zh-CN" sz="1900" b="1" dirty="0">
                <a:solidFill>
                  <a:prstClr val="black"/>
                </a:solidFill>
                <a:latin typeface="Century Gothic" panose="020B0502020202020204"/>
                <a:ea typeface="微软雅黑" panose="020B0503020204020204" pitchFamily="34" charset="-122"/>
              </a:rPr>
              <a:t>2,</a:t>
            </a:r>
            <a:r>
              <a:rPr lang="zh-CN" altLang="en-US" sz="1900" b="1" dirty="0">
                <a:solidFill>
                  <a:prstClr val="black"/>
                </a:solidFill>
                <a:latin typeface="Century Gothic" panose="020B0502020202020204"/>
                <a:ea typeface="微软雅黑" panose="020B0503020204020204" pitchFamily="34" charset="-122"/>
              </a:rPr>
              <a:t>重新排列</a:t>
            </a:r>
            <a:r>
              <a:rPr lang="en-US" altLang="zh-CN" sz="1900" b="1" dirty="0">
                <a:solidFill>
                  <a:prstClr val="black"/>
                </a:solidFill>
                <a:latin typeface="Century Gothic" panose="020B0502020202020204"/>
                <a:ea typeface="微软雅黑" panose="020B0503020204020204" pitchFamily="34" charset="-122"/>
              </a:rPr>
              <a:t>F</a:t>
            </a:r>
            <a:endParaRPr lang="zh-CN" altLang="en-US" sz="1900" b="1" dirty="0">
              <a:solidFill>
                <a:prstClr val="black"/>
              </a:solidFill>
              <a:latin typeface="Century Gothic" panose="020B0502020202020204"/>
              <a:ea typeface="微软雅黑" panose="020B0503020204020204" pitchFamily="34" charset="-122"/>
            </a:endParaRPr>
          </a:p>
        </p:txBody>
      </p:sp>
      <p:graphicFrame>
        <p:nvGraphicFramePr>
          <p:cNvPr id="20" name="表格 19"/>
          <p:cNvGraphicFramePr>
            <a:graphicFrameLocks noGrp="1"/>
          </p:cNvGraphicFramePr>
          <p:nvPr>
            <p:custDataLst>
              <p:tags r:id="rId1"/>
            </p:custDataLst>
          </p:nvPr>
        </p:nvGraphicFramePr>
        <p:xfrm>
          <a:off x="5582303" y="4871742"/>
          <a:ext cx="6160590" cy="888274"/>
        </p:xfrm>
        <a:graphic>
          <a:graphicData uri="http://schemas.openxmlformats.org/drawingml/2006/table">
            <a:tbl>
              <a:tblPr firstRow="1" bandRow="1"/>
              <a:tblGrid>
                <a:gridCol w="1232118">
                  <a:extLst>
                    <a:ext uri="{9D8B030D-6E8A-4147-A177-3AD203B41FA5}">
                      <a16:colId xmlns:a16="http://schemas.microsoft.com/office/drawing/2014/main" val="20000"/>
                    </a:ext>
                  </a:extLst>
                </a:gridCol>
                <a:gridCol w="1232118">
                  <a:extLst>
                    <a:ext uri="{9D8B030D-6E8A-4147-A177-3AD203B41FA5}">
                      <a16:colId xmlns:a16="http://schemas.microsoft.com/office/drawing/2014/main" val="20001"/>
                    </a:ext>
                  </a:extLst>
                </a:gridCol>
                <a:gridCol w="1232118">
                  <a:extLst>
                    <a:ext uri="{9D8B030D-6E8A-4147-A177-3AD203B41FA5}">
                      <a16:colId xmlns:a16="http://schemas.microsoft.com/office/drawing/2014/main" val="20002"/>
                    </a:ext>
                  </a:extLst>
                </a:gridCol>
                <a:gridCol w="1232118">
                  <a:extLst>
                    <a:ext uri="{9D8B030D-6E8A-4147-A177-3AD203B41FA5}">
                      <a16:colId xmlns:a16="http://schemas.microsoft.com/office/drawing/2014/main" val="20003"/>
                    </a:ext>
                  </a:extLst>
                </a:gridCol>
                <a:gridCol w="1232118">
                  <a:extLst>
                    <a:ext uri="{9D8B030D-6E8A-4147-A177-3AD203B41FA5}">
                      <a16:colId xmlns:a16="http://schemas.microsoft.com/office/drawing/2014/main" val="20004"/>
                    </a:ext>
                  </a:extLst>
                </a:gridCol>
              </a:tblGrid>
              <a:tr h="472638">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I2</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I1</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I3</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I4</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I5</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415636">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7</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7" name="标题 4"/>
          <p:cNvSpPr txBox="1"/>
          <p:nvPr/>
        </p:nvSpPr>
        <p:spPr bwMode="auto">
          <a:xfrm>
            <a:off x="470568" y="970109"/>
            <a:ext cx="9126435" cy="8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2060"/>
                </a:solidFill>
                <a:effectLst/>
                <a:uLnTx/>
                <a:uFillTx/>
                <a:latin typeface="Arial" panose="020B0604020202020204"/>
                <a:ea typeface="隶书" panose="02010509060101010101" pitchFamily="49" charset="-122"/>
                <a:cs typeface="+mj-cs"/>
              </a:rPr>
              <a:t>频繁模式：频繁地出现在数据集中的模式</a:t>
            </a:r>
          </a:p>
        </p:txBody>
      </p:sp>
      <p:sp>
        <p:nvSpPr>
          <p:cNvPr id="4" name="矩形 3"/>
          <p:cNvSpPr/>
          <p:nvPr/>
        </p:nvSpPr>
        <p:spPr>
          <a:xfrm>
            <a:off x="529682" y="1909561"/>
            <a:ext cx="10116338" cy="18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zh-CN" sz="3200" kern="0" dirty="0">
                <a:solidFill>
                  <a:srgbClr val="002060"/>
                </a:solidFill>
                <a:latin typeface="Arial" panose="020B0604020202020204"/>
                <a:ea typeface="隶书" panose="02010509060101010101" pitchFamily="49" charset="-122"/>
                <a:cs typeface="+mj-cs"/>
              </a:rPr>
              <a:t>购物篮分析</a:t>
            </a:r>
            <a:endParaRPr lang="en-US" altLang="zh-CN" sz="3200" kern="0" dirty="0">
              <a:solidFill>
                <a:srgbClr val="002060"/>
              </a:solidFill>
              <a:latin typeface="Arial" panose="020B0604020202020204"/>
              <a:ea typeface="隶书" panose="02010509060101010101" pitchFamily="49" charset="-122"/>
              <a:cs typeface="+mj-cs"/>
            </a:endParaRPr>
          </a:p>
          <a:p>
            <a:pPr lvl="1" eaLnBrk="0" fontAlgn="base" hangingPunct="0">
              <a:spcBef>
                <a:spcPct val="0"/>
              </a:spcBef>
              <a:spcAft>
                <a:spcPct val="0"/>
              </a:spcAft>
            </a:pPr>
            <a:r>
              <a:rPr lang="zh-CN" altLang="zh-CN" sz="2400" dirty="0">
                <a:latin typeface="Arial" panose="020B0604020202020204" pitchFamily="34" charset="0"/>
                <a:ea typeface="微软雅黑" panose="020B0503020204020204" pitchFamily="34" charset="-122"/>
              </a:rPr>
              <a:t>确定顾客在一次购物中可能一起购买的商品，发现其购物篮中不同商品之间的联系，分析顾客的购买习惯，从而发现购买行为之间的关联</a:t>
            </a:r>
            <a:r>
              <a:rPr lang="zh-CN" altLang="en-US" sz="2400" dirty="0">
                <a:latin typeface="Arial" panose="020B0604020202020204" pitchFamily="34" charset="0"/>
                <a:ea typeface="微软雅黑" panose="020B0503020204020204" pitchFamily="34" charset="-122"/>
              </a:rPr>
              <a:t>。</a:t>
            </a:r>
            <a:endParaRPr lang="en-US" altLang="zh-CN" sz="2400" dirty="0">
              <a:latin typeface="Arial" panose="020B0604020202020204" pitchFamily="34" charset="0"/>
              <a:ea typeface="微软雅黑" panose="020B0503020204020204" pitchFamily="34" charset="-122"/>
            </a:endParaRPr>
          </a:p>
        </p:txBody>
      </p:sp>
      <p:sp>
        <p:nvSpPr>
          <p:cNvPr id="8" name="标题 4"/>
          <p:cNvSpPr txBox="1"/>
          <p:nvPr/>
        </p:nvSpPr>
        <p:spPr bwMode="auto">
          <a:xfrm>
            <a:off x="529622" y="4008322"/>
            <a:ext cx="9126435" cy="8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200" kern="0" dirty="0">
                <a:solidFill>
                  <a:srgbClr val="002060"/>
                </a:solidFill>
                <a:latin typeface="Arial" panose="020B0604020202020204"/>
                <a:ea typeface="隶书" panose="02010509060101010101" pitchFamily="49" charset="-122"/>
              </a:rPr>
              <a:t>序列模式：商品购买顺序</a:t>
            </a:r>
            <a:endParaRPr kumimoji="0" lang="zh-CN" altLang="en-US" sz="3200" b="0" i="0" u="none" strike="noStrike" kern="0" cap="none" spc="0" normalizeH="0" baseline="0" noProof="0" dirty="0">
              <a:ln>
                <a:noFill/>
              </a:ln>
              <a:solidFill>
                <a:srgbClr val="002060"/>
              </a:solidFill>
              <a:effectLst/>
              <a:uLnTx/>
              <a:uFillTx/>
              <a:latin typeface="Arial" panose="020B0604020202020204"/>
              <a:ea typeface="隶书" panose="02010509060101010101" pitchFamily="49" charset="-122"/>
              <a:cs typeface="+mj-cs"/>
            </a:endParaRPr>
          </a:p>
        </p:txBody>
      </p:sp>
      <p:sp>
        <p:nvSpPr>
          <p:cNvPr id="11" name="标题 4"/>
          <p:cNvSpPr txBox="1"/>
          <p:nvPr/>
        </p:nvSpPr>
        <p:spPr bwMode="auto">
          <a:xfrm>
            <a:off x="622966" y="5346365"/>
            <a:ext cx="9126435" cy="8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200" kern="0" dirty="0">
                <a:solidFill>
                  <a:srgbClr val="002060"/>
                </a:solidFill>
                <a:latin typeface="Arial" panose="020B0604020202020204"/>
                <a:ea typeface="隶书" panose="02010509060101010101" pitchFamily="49" charset="-122"/>
              </a:rPr>
              <a:t>结构模式：子图、子树等</a:t>
            </a:r>
            <a:endParaRPr kumimoji="0" lang="zh-CN" altLang="en-US" sz="3200" b="0" i="0" u="none" strike="noStrike" kern="0" cap="none" spc="0" normalizeH="0" baseline="0" noProof="0" dirty="0">
              <a:ln>
                <a:noFill/>
              </a:ln>
              <a:solidFill>
                <a:srgbClr val="002060"/>
              </a:solidFill>
              <a:effectLst/>
              <a:uLnTx/>
              <a:uFillTx/>
              <a:latin typeface="Arial" panose="020B0604020202020204"/>
              <a:ea typeface="隶书" panose="02010509060101010101" pitchFamily="49" charset="-122"/>
              <a:cs typeface="+mj-cs"/>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graphicFrame>
        <p:nvGraphicFramePr>
          <p:cNvPr id="15" name="表格 14"/>
          <p:cNvGraphicFramePr>
            <a:graphicFrameLocks noGrp="1"/>
          </p:cNvGraphicFramePr>
          <p:nvPr/>
        </p:nvGraphicFramePr>
        <p:xfrm>
          <a:off x="893550" y="2470349"/>
          <a:ext cx="3863388" cy="3794760"/>
        </p:xfrm>
        <a:graphic>
          <a:graphicData uri="http://schemas.openxmlformats.org/drawingml/2006/table">
            <a:tbl>
              <a:tblPr firstRow="1" bandRow="1"/>
              <a:tblGrid>
                <a:gridCol w="880485">
                  <a:extLst>
                    <a:ext uri="{9D8B030D-6E8A-4147-A177-3AD203B41FA5}">
                      <a16:colId xmlns:a16="http://schemas.microsoft.com/office/drawing/2014/main" val="20000"/>
                    </a:ext>
                  </a:extLst>
                </a:gridCol>
                <a:gridCol w="2982903">
                  <a:extLst>
                    <a:ext uri="{9D8B030D-6E8A-4147-A177-3AD203B41FA5}">
                      <a16:colId xmlns:a16="http://schemas.microsoft.com/office/drawing/2014/main" val="20001"/>
                    </a:ext>
                  </a:extLst>
                </a:gridCol>
              </a:tblGrid>
              <a:tr h="154609">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err="1"/>
                        <a:t>Tid</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a:t>Items</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1</a:t>
                      </a:r>
                      <a:endParaRPr lang="zh-CN" alt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defTabSz="548005"/>
                      <a:r>
                        <a:rPr lang="en-US" altLang="zh-CN" sz="1900" b="1" i="0" kern="1200" dirty="0">
                          <a:solidFill>
                            <a:schemeClr val="dk1"/>
                          </a:solidFill>
                          <a:effectLst/>
                          <a:latin typeface="+mn-lt"/>
                          <a:ea typeface="+mn-ea"/>
                          <a:cs typeface="+mn-cs"/>
                          <a:sym typeface="Avenir Roman"/>
                        </a:rPr>
                        <a:t>I1,I2.I5</a:t>
                      </a:r>
                      <a:endParaRPr lang="zh-CN" altLang="en-US" sz="1900" b="1" i="0" kern="1200" dirty="0">
                        <a:solidFill>
                          <a:schemeClr val="dk1"/>
                        </a:solidFill>
                        <a:effectLst/>
                        <a:latin typeface="+mn-lt"/>
                        <a:ea typeface="+mn-ea"/>
                        <a:cs typeface="+mn-cs"/>
                        <a:sym typeface="Avenir Roman"/>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2</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3</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4</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5</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6</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7</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8</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I1,I2,I3,I5</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9</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9"/>
                  </a:ext>
                </a:extLst>
              </a:tr>
            </a:tbl>
          </a:graphicData>
        </a:graphic>
      </p:graphicFrame>
      <p:sp>
        <p:nvSpPr>
          <p:cNvPr id="16" name="文本框 3"/>
          <p:cNvSpPr txBox="1"/>
          <p:nvPr/>
        </p:nvSpPr>
        <p:spPr>
          <a:xfrm>
            <a:off x="857262" y="1939798"/>
            <a:ext cx="2481942"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原始事务数据库</a:t>
            </a:r>
          </a:p>
        </p:txBody>
      </p:sp>
      <p:sp>
        <p:nvSpPr>
          <p:cNvPr id="23" name="文本框 19"/>
          <p:cNvSpPr txBox="1"/>
          <p:nvPr/>
        </p:nvSpPr>
        <p:spPr>
          <a:xfrm>
            <a:off x="7895724" y="2055833"/>
            <a:ext cx="2481942"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重新调整事务数据库</a:t>
            </a:r>
          </a:p>
        </p:txBody>
      </p:sp>
      <p:graphicFrame>
        <p:nvGraphicFramePr>
          <p:cNvPr id="22" name="表格 21"/>
          <p:cNvGraphicFramePr>
            <a:graphicFrameLocks noGrp="1"/>
          </p:cNvGraphicFramePr>
          <p:nvPr/>
        </p:nvGraphicFramePr>
        <p:xfrm>
          <a:off x="7318058" y="2560258"/>
          <a:ext cx="3863388" cy="3794760"/>
        </p:xfrm>
        <a:graphic>
          <a:graphicData uri="http://schemas.openxmlformats.org/drawingml/2006/table">
            <a:tbl>
              <a:tblPr firstRow="1" bandRow="1"/>
              <a:tblGrid>
                <a:gridCol w="880485">
                  <a:extLst>
                    <a:ext uri="{9D8B030D-6E8A-4147-A177-3AD203B41FA5}">
                      <a16:colId xmlns:a16="http://schemas.microsoft.com/office/drawing/2014/main" val="20000"/>
                    </a:ext>
                  </a:extLst>
                </a:gridCol>
                <a:gridCol w="2982903">
                  <a:extLst>
                    <a:ext uri="{9D8B030D-6E8A-4147-A177-3AD203B41FA5}">
                      <a16:colId xmlns:a16="http://schemas.microsoft.com/office/drawing/2014/main" val="20001"/>
                    </a:ext>
                  </a:extLst>
                </a:gridCol>
              </a:tblGrid>
              <a:tr h="154609">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err="1"/>
                        <a:t>Tid</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a:t>Items</a:t>
                      </a:r>
                      <a:endParaRPr lang="zh-CN" alt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1</a:t>
                      </a:r>
                      <a:endParaRPr lang="zh-CN" alt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defTabSz="548005"/>
                      <a:r>
                        <a:rPr lang="en-US" altLang="zh-CN" sz="1900" b="1" i="0" kern="1200" dirty="0">
                          <a:solidFill>
                            <a:schemeClr val="dk1"/>
                          </a:solidFill>
                          <a:effectLst/>
                          <a:latin typeface="+mn-lt"/>
                          <a:ea typeface="+mn-ea"/>
                          <a:cs typeface="+mn-cs"/>
                          <a:sym typeface="Avenir Roman"/>
                        </a:rPr>
                        <a:t>I2,I1,I5</a:t>
                      </a:r>
                      <a:endParaRPr lang="zh-CN" altLang="en-US" sz="1900" b="1" i="0" kern="1200" dirty="0">
                        <a:solidFill>
                          <a:schemeClr val="dk1"/>
                        </a:solidFill>
                        <a:effectLst/>
                        <a:latin typeface="+mn-lt"/>
                        <a:ea typeface="+mn-ea"/>
                        <a:cs typeface="+mn-cs"/>
                        <a:sym typeface="Avenir Roman"/>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2</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3</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4</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I2,I1,I4</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5</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6</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7</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8</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I2,I1,I3,I5</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r h="296505">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dirty="0"/>
                        <a:t>9</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900" b="1" i="0" kern="1200" dirty="0">
                          <a:solidFill>
                            <a:schemeClr val="dk1"/>
                          </a:solidFill>
                          <a:effectLst/>
                          <a:latin typeface="+mn-lt"/>
                          <a:ea typeface="+mn-ea"/>
                          <a:cs typeface="+mn-cs"/>
                        </a:rPr>
                        <a:t>I2,I1,I3</a:t>
                      </a:r>
                      <a:endParaRPr lang="zh-CN" altLang="en-US"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9"/>
                  </a:ext>
                </a:extLst>
              </a:tr>
            </a:tbl>
          </a:graphicData>
        </a:graphic>
      </p:graphicFrame>
      <p:sp>
        <p:nvSpPr>
          <p:cNvPr id="24" name="TextBox 23"/>
          <p:cNvSpPr txBox="1"/>
          <p:nvPr/>
        </p:nvSpPr>
        <p:spPr>
          <a:xfrm>
            <a:off x="180468" y="1167454"/>
            <a:ext cx="7913615" cy="384721"/>
          </a:xfrm>
          <a:prstGeom prst="rect">
            <a:avLst/>
          </a:prstGeom>
          <a:noFill/>
        </p:spPr>
        <p:txBody>
          <a:bodyPr wrap="square" rtlCol="0">
            <a:spAutoFit/>
          </a:bodyPr>
          <a:lstStyle/>
          <a:p>
            <a:pPr defTabSz="914400"/>
            <a:r>
              <a:rPr lang="zh-CN" altLang="en-US" sz="1900" dirty="0">
                <a:solidFill>
                  <a:prstClr val="black"/>
                </a:solidFill>
                <a:latin typeface="Century Gothic" panose="020B0502020202020204"/>
                <a:ea typeface="微软雅黑" panose="020B0503020204020204" pitchFamily="34" charset="-122"/>
              </a:rPr>
              <a:t>将事务中项目的顺序按出现次数多少的顺序进行排序</a:t>
            </a:r>
          </a:p>
        </p:txBody>
      </p:sp>
      <p:sp>
        <p:nvSpPr>
          <p:cNvPr id="3" name="右箭头 2"/>
          <p:cNvSpPr/>
          <p:nvPr/>
        </p:nvSpPr>
        <p:spPr>
          <a:xfrm>
            <a:off x="5217952" y="3934437"/>
            <a:ext cx="1610687" cy="1174458"/>
          </a:xfrm>
          <a:prstGeom prst="rightArrow">
            <a:avLst/>
          </a:prstGeom>
          <a:solidFill>
            <a:srgbClr val="FFFFFF"/>
          </a:solid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graphicFrame>
        <p:nvGraphicFramePr>
          <p:cNvPr id="20" name="表格 19"/>
          <p:cNvGraphicFramePr>
            <a:graphicFrameLocks noGrp="1"/>
          </p:cNvGraphicFramePr>
          <p:nvPr>
            <p:custDataLst>
              <p:tags r:id="rId1"/>
            </p:custDataLst>
          </p:nvPr>
        </p:nvGraphicFramePr>
        <p:xfrm>
          <a:off x="5935998" y="1051582"/>
          <a:ext cx="6160590" cy="888274"/>
        </p:xfrm>
        <a:graphic>
          <a:graphicData uri="http://schemas.openxmlformats.org/drawingml/2006/table">
            <a:tbl>
              <a:tblPr firstRow="1" bandRow="1"/>
              <a:tblGrid>
                <a:gridCol w="1232118">
                  <a:extLst>
                    <a:ext uri="{9D8B030D-6E8A-4147-A177-3AD203B41FA5}">
                      <a16:colId xmlns:a16="http://schemas.microsoft.com/office/drawing/2014/main" val="20000"/>
                    </a:ext>
                  </a:extLst>
                </a:gridCol>
                <a:gridCol w="1232118">
                  <a:extLst>
                    <a:ext uri="{9D8B030D-6E8A-4147-A177-3AD203B41FA5}">
                      <a16:colId xmlns:a16="http://schemas.microsoft.com/office/drawing/2014/main" val="20001"/>
                    </a:ext>
                  </a:extLst>
                </a:gridCol>
                <a:gridCol w="1232118">
                  <a:extLst>
                    <a:ext uri="{9D8B030D-6E8A-4147-A177-3AD203B41FA5}">
                      <a16:colId xmlns:a16="http://schemas.microsoft.com/office/drawing/2014/main" val="20002"/>
                    </a:ext>
                  </a:extLst>
                </a:gridCol>
                <a:gridCol w="1232118">
                  <a:extLst>
                    <a:ext uri="{9D8B030D-6E8A-4147-A177-3AD203B41FA5}">
                      <a16:colId xmlns:a16="http://schemas.microsoft.com/office/drawing/2014/main" val="20003"/>
                    </a:ext>
                  </a:extLst>
                </a:gridCol>
                <a:gridCol w="1232118">
                  <a:extLst>
                    <a:ext uri="{9D8B030D-6E8A-4147-A177-3AD203B41FA5}">
                      <a16:colId xmlns:a16="http://schemas.microsoft.com/office/drawing/2014/main" val="20004"/>
                    </a:ext>
                  </a:extLst>
                </a:gridCol>
              </a:tblGrid>
              <a:tr h="472638">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I2</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I1</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I3</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I4</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I5</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415636">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7</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73" name="文本框 19"/>
          <p:cNvSpPr txBox="1"/>
          <p:nvPr/>
        </p:nvSpPr>
        <p:spPr>
          <a:xfrm>
            <a:off x="2172740" y="1416274"/>
            <a:ext cx="2972214" cy="384721"/>
          </a:xfrm>
          <a:prstGeom prst="rect">
            <a:avLst/>
          </a:prstGeom>
          <a:noFill/>
        </p:spPr>
        <p:txBody>
          <a:bodyPr wrap="square" rtlCol="0">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构建</a:t>
            </a:r>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 </a:t>
            </a:r>
          </a:p>
        </p:txBody>
      </p:sp>
      <p:graphicFrame>
        <p:nvGraphicFramePr>
          <p:cNvPr id="74" name="表格 73"/>
          <p:cNvGraphicFramePr>
            <a:graphicFrameLocks noGrp="1"/>
          </p:cNvGraphicFramePr>
          <p:nvPr/>
        </p:nvGraphicFramePr>
        <p:xfrm>
          <a:off x="8555231" y="1934005"/>
          <a:ext cx="2745873" cy="3621370"/>
        </p:xfrm>
        <a:graphic>
          <a:graphicData uri="http://schemas.openxmlformats.org/drawingml/2006/table">
            <a:tbl>
              <a:tblPr firstRow="1" bandRow="1"/>
              <a:tblGrid>
                <a:gridCol w="625798">
                  <a:extLst>
                    <a:ext uri="{9D8B030D-6E8A-4147-A177-3AD203B41FA5}">
                      <a16:colId xmlns:a16="http://schemas.microsoft.com/office/drawing/2014/main" val="20000"/>
                    </a:ext>
                  </a:extLst>
                </a:gridCol>
                <a:gridCol w="2120075">
                  <a:extLst>
                    <a:ext uri="{9D8B030D-6E8A-4147-A177-3AD203B41FA5}">
                      <a16:colId xmlns:a16="http://schemas.microsoft.com/office/drawing/2014/main" val="20001"/>
                    </a:ext>
                  </a:extLst>
                </a:gridCol>
              </a:tblGrid>
              <a:tr h="362137">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err="1"/>
                        <a:t>Tid</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800" dirty="0"/>
                        <a:t>Items</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1</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dirty="0"/>
                        <a:t>I2,I1,I5</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2</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I2,I4</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3</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I2,I3</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4</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I2,I1,I4</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5</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I1,I3</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6</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I2,I3</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7</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I1,I3</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8</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I2,I1,I3,I5</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r h="362137">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dirty="0"/>
                        <a:t>9</a:t>
                      </a:r>
                      <a:endParaRPr lang="zh-CN" altLang="en-US" sz="1800"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800" b="1" i="0" kern="1200" dirty="0">
                          <a:solidFill>
                            <a:schemeClr val="dk1"/>
                          </a:solidFill>
                          <a:effectLst/>
                          <a:latin typeface="+mn-lt"/>
                          <a:ea typeface="+mn-ea"/>
                          <a:cs typeface="+mn-cs"/>
                        </a:rPr>
                        <a:t>I2,I1,I3</a:t>
                      </a:r>
                      <a:endParaRPr lang="zh-CN" altLang="en-US" sz="1800" b="1" dirty="0"/>
                    </a:p>
                  </a:txBody>
                  <a:tcPr marL="86913" marR="86913" marT="43457" marB="4345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9"/>
                  </a:ext>
                </a:extLst>
              </a:tr>
            </a:tbl>
          </a:graphicData>
        </a:graphic>
      </p:graphicFrame>
      <p:sp>
        <p:nvSpPr>
          <p:cNvPr id="75" name="椭圆 74"/>
          <p:cNvSpPr/>
          <p:nvPr/>
        </p:nvSpPr>
        <p:spPr>
          <a:xfrm>
            <a:off x="2483473" y="2050103"/>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6" name="文本框 4"/>
          <p:cNvSpPr txBox="1"/>
          <p:nvPr/>
        </p:nvSpPr>
        <p:spPr>
          <a:xfrm>
            <a:off x="2707072" y="1934005"/>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root</a:t>
            </a:r>
            <a:endParaRPr lang="zh-CN" altLang="en-US" sz="1900" dirty="0">
              <a:solidFill>
                <a:srgbClr val="FF0000"/>
              </a:solidFill>
              <a:latin typeface="Century Gothic" panose="020B0502020202020204"/>
              <a:ea typeface="微软雅黑" panose="020B0503020204020204" pitchFamily="34" charset="-122"/>
            </a:endParaRPr>
          </a:p>
        </p:txBody>
      </p:sp>
      <p:sp>
        <p:nvSpPr>
          <p:cNvPr id="77" name="矩形 76"/>
          <p:cNvSpPr/>
          <p:nvPr/>
        </p:nvSpPr>
        <p:spPr>
          <a:xfrm>
            <a:off x="8555231" y="2318726"/>
            <a:ext cx="2745873" cy="333034"/>
          </a:xfrm>
          <a:prstGeom prst="rect">
            <a:avLst/>
          </a:prstGeom>
          <a:no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78" name="直接连接符 77"/>
          <p:cNvCxnSpPr>
            <a:stCxn id="75" idx="3"/>
          </p:cNvCxnSpPr>
          <p:nvPr/>
        </p:nvCxnSpPr>
        <p:spPr>
          <a:xfrm flipH="1">
            <a:off x="2129246" y="2229807"/>
            <a:ext cx="385059" cy="539519"/>
          </a:xfrm>
          <a:prstGeom prst="line">
            <a:avLst/>
          </a:prstGeom>
          <a:noFill/>
          <a:ln w="6350" cap="flat" cmpd="sng" algn="ctr">
            <a:solidFill>
              <a:srgbClr val="5B9BD5"/>
            </a:solidFill>
            <a:prstDash val="solid"/>
            <a:miter lim="800000"/>
          </a:ln>
          <a:effectLst/>
        </p:spPr>
      </p:cxnSp>
      <p:sp>
        <p:nvSpPr>
          <p:cNvPr id="79" name="椭圆 78"/>
          <p:cNvSpPr/>
          <p:nvPr/>
        </p:nvSpPr>
        <p:spPr>
          <a:xfrm>
            <a:off x="1975668" y="274396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80" name="文本框 23"/>
          <p:cNvSpPr txBox="1"/>
          <p:nvPr/>
        </p:nvSpPr>
        <p:spPr>
          <a:xfrm>
            <a:off x="2186204" y="2656873"/>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I2:</a:t>
            </a:r>
            <a:endParaRPr lang="zh-CN" altLang="en-US" sz="1900" dirty="0">
              <a:solidFill>
                <a:srgbClr val="FF0000"/>
              </a:solidFill>
              <a:latin typeface="Century Gothic" panose="020B0502020202020204"/>
              <a:ea typeface="微软雅黑" panose="020B0503020204020204" pitchFamily="34" charset="-122"/>
            </a:endParaRPr>
          </a:p>
        </p:txBody>
      </p:sp>
      <p:sp>
        <p:nvSpPr>
          <p:cNvPr id="81" name="文本框 8"/>
          <p:cNvSpPr txBox="1"/>
          <p:nvPr/>
        </p:nvSpPr>
        <p:spPr>
          <a:xfrm>
            <a:off x="2694009" y="2849233"/>
            <a:ext cx="323511" cy="384721"/>
          </a:xfrm>
          <a:prstGeom prst="rect">
            <a:avLst/>
          </a:prstGeom>
          <a:noFill/>
        </p:spPr>
        <p:txBody>
          <a:bodyPr wrap="square" rtlCol="0">
            <a:spAutoFit/>
          </a:bodyPr>
          <a:lstStyle/>
          <a:p>
            <a:pPr defTabSz="914400"/>
            <a:endParaRPr lang="zh-CN" altLang="en-US" sz="1900" dirty="0">
              <a:solidFill>
                <a:prstClr val="black"/>
              </a:solidFill>
              <a:latin typeface="Century Gothic" panose="020B0502020202020204"/>
              <a:ea typeface="微软雅黑" panose="020B0503020204020204" pitchFamily="34" charset="-122"/>
            </a:endParaRPr>
          </a:p>
        </p:txBody>
      </p:sp>
      <p:sp>
        <p:nvSpPr>
          <p:cNvPr id="82" name="文本框 25"/>
          <p:cNvSpPr txBox="1"/>
          <p:nvPr/>
        </p:nvSpPr>
        <p:spPr>
          <a:xfrm>
            <a:off x="2475295" y="2675772"/>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83" name="椭圆 82"/>
          <p:cNvSpPr/>
          <p:nvPr/>
        </p:nvSpPr>
        <p:spPr>
          <a:xfrm>
            <a:off x="1461864" y="341888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84" name="文本框 27"/>
          <p:cNvSpPr txBox="1"/>
          <p:nvPr/>
        </p:nvSpPr>
        <p:spPr>
          <a:xfrm>
            <a:off x="1620149" y="3331787"/>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I1:</a:t>
            </a:r>
            <a:endParaRPr lang="zh-CN" altLang="en-US" sz="1900" dirty="0">
              <a:solidFill>
                <a:srgbClr val="FF0000"/>
              </a:solidFill>
              <a:latin typeface="Century Gothic" panose="020B0502020202020204"/>
              <a:ea typeface="微软雅黑" panose="020B0503020204020204" pitchFamily="34" charset="-122"/>
            </a:endParaRPr>
          </a:p>
        </p:txBody>
      </p:sp>
      <p:sp>
        <p:nvSpPr>
          <p:cNvPr id="85" name="文本框 28"/>
          <p:cNvSpPr txBox="1"/>
          <p:nvPr/>
        </p:nvSpPr>
        <p:spPr>
          <a:xfrm>
            <a:off x="2473587" y="2666322"/>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86" name="直接连接符 85"/>
          <p:cNvCxnSpPr>
            <a:stCxn id="79" idx="3"/>
            <a:endCxn id="83" idx="7"/>
          </p:cNvCxnSpPr>
          <p:nvPr/>
        </p:nvCxnSpPr>
        <p:spPr>
          <a:xfrm flipH="1">
            <a:off x="1641568" y="2923670"/>
            <a:ext cx="364932" cy="526042"/>
          </a:xfrm>
          <a:prstGeom prst="line">
            <a:avLst/>
          </a:prstGeom>
          <a:noFill/>
          <a:ln w="6350" cap="flat" cmpd="sng" algn="ctr">
            <a:solidFill>
              <a:srgbClr val="5B9BD5"/>
            </a:solidFill>
            <a:prstDash val="solid"/>
            <a:miter lim="800000"/>
          </a:ln>
          <a:effectLst/>
        </p:spPr>
      </p:cxnSp>
      <p:sp>
        <p:nvSpPr>
          <p:cNvPr id="87" name="椭圆 86"/>
          <p:cNvSpPr/>
          <p:nvPr/>
        </p:nvSpPr>
        <p:spPr>
          <a:xfrm>
            <a:off x="778240" y="4838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88" name="文本框 32"/>
          <p:cNvSpPr txBox="1"/>
          <p:nvPr/>
        </p:nvSpPr>
        <p:spPr>
          <a:xfrm>
            <a:off x="936525" y="4751282"/>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I5:</a:t>
            </a:r>
            <a:endParaRPr lang="zh-CN" altLang="en-US" sz="1900" dirty="0">
              <a:solidFill>
                <a:srgbClr val="FF0000"/>
              </a:solidFill>
              <a:latin typeface="Century Gothic" panose="020B0502020202020204"/>
              <a:ea typeface="微软雅黑" panose="020B0503020204020204" pitchFamily="34" charset="-122"/>
            </a:endParaRPr>
          </a:p>
        </p:txBody>
      </p:sp>
      <p:sp>
        <p:nvSpPr>
          <p:cNvPr id="89" name="文本框 33"/>
          <p:cNvSpPr txBox="1"/>
          <p:nvPr/>
        </p:nvSpPr>
        <p:spPr>
          <a:xfrm>
            <a:off x="1228602" y="4762006"/>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90" name="直接连接符 89"/>
          <p:cNvCxnSpPr>
            <a:stCxn id="83" idx="4"/>
            <a:endCxn id="87" idx="0"/>
          </p:cNvCxnSpPr>
          <p:nvPr/>
        </p:nvCxnSpPr>
        <p:spPr>
          <a:xfrm flipH="1">
            <a:off x="883508" y="3629416"/>
            <a:ext cx="683624" cy="1208959"/>
          </a:xfrm>
          <a:prstGeom prst="line">
            <a:avLst/>
          </a:prstGeom>
          <a:noFill/>
          <a:ln w="6350" cap="flat" cmpd="sng" algn="ctr">
            <a:solidFill>
              <a:srgbClr val="5B9BD5"/>
            </a:solidFill>
            <a:prstDash val="solid"/>
            <a:miter lim="800000"/>
          </a:ln>
          <a:effectLst/>
        </p:spPr>
      </p:cxnSp>
      <p:sp>
        <p:nvSpPr>
          <p:cNvPr id="91" name="文本框 14"/>
          <p:cNvSpPr txBox="1"/>
          <p:nvPr/>
        </p:nvSpPr>
        <p:spPr>
          <a:xfrm>
            <a:off x="1919652" y="3340716"/>
            <a:ext cx="876300"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92" name="椭圆 91"/>
          <p:cNvSpPr/>
          <p:nvPr/>
        </p:nvSpPr>
        <p:spPr>
          <a:xfrm>
            <a:off x="2471528" y="340865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93" name="直接连接符 92"/>
          <p:cNvCxnSpPr>
            <a:stCxn id="79" idx="5"/>
            <a:endCxn id="92" idx="1"/>
          </p:cNvCxnSpPr>
          <p:nvPr/>
        </p:nvCxnSpPr>
        <p:spPr>
          <a:xfrm>
            <a:off x="2155372" y="2923670"/>
            <a:ext cx="346988" cy="515818"/>
          </a:xfrm>
          <a:prstGeom prst="line">
            <a:avLst/>
          </a:prstGeom>
          <a:noFill/>
          <a:ln w="6350" cap="flat" cmpd="sng" algn="ctr">
            <a:solidFill>
              <a:srgbClr val="5B9BD5"/>
            </a:solidFill>
            <a:prstDash val="solid"/>
            <a:miter lim="800000"/>
          </a:ln>
          <a:effectLst/>
        </p:spPr>
      </p:cxnSp>
      <p:sp>
        <p:nvSpPr>
          <p:cNvPr id="94" name="文本框 46"/>
          <p:cNvSpPr txBox="1"/>
          <p:nvPr/>
        </p:nvSpPr>
        <p:spPr>
          <a:xfrm>
            <a:off x="2750341" y="3321563"/>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I4:</a:t>
            </a:r>
            <a:endParaRPr lang="zh-CN" altLang="en-US" sz="1900" dirty="0">
              <a:solidFill>
                <a:srgbClr val="FF0000"/>
              </a:solidFill>
              <a:latin typeface="Century Gothic" panose="020B0502020202020204"/>
              <a:ea typeface="微软雅黑" panose="020B0503020204020204" pitchFamily="34" charset="-122"/>
            </a:endParaRPr>
          </a:p>
        </p:txBody>
      </p:sp>
      <p:sp>
        <p:nvSpPr>
          <p:cNvPr id="95" name="文本框 47"/>
          <p:cNvSpPr txBox="1"/>
          <p:nvPr/>
        </p:nvSpPr>
        <p:spPr>
          <a:xfrm>
            <a:off x="3017210" y="3321665"/>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96" name="文本框 48"/>
          <p:cNvSpPr txBox="1"/>
          <p:nvPr/>
        </p:nvSpPr>
        <p:spPr>
          <a:xfrm>
            <a:off x="2466988" y="2663334"/>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3</a:t>
            </a:r>
            <a:endParaRPr lang="zh-CN" altLang="en-US" sz="1900" dirty="0">
              <a:solidFill>
                <a:srgbClr val="FF0000"/>
              </a:solidFill>
              <a:latin typeface="Century Gothic" panose="020B0502020202020204"/>
              <a:ea typeface="微软雅黑" panose="020B0503020204020204" pitchFamily="34" charset="-122"/>
            </a:endParaRPr>
          </a:p>
        </p:txBody>
      </p:sp>
      <p:sp>
        <p:nvSpPr>
          <p:cNvPr id="97" name="椭圆 96"/>
          <p:cNvSpPr/>
          <p:nvPr/>
        </p:nvSpPr>
        <p:spPr>
          <a:xfrm>
            <a:off x="3483033" y="341887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98" name="直接连接符 97"/>
          <p:cNvCxnSpPr>
            <a:stCxn id="79" idx="5"/>
            <a:endCxn id="97" idx="1"/>
          </p:cNvCxnSpPr>
          <p:nvPr/>
        </p:nvCxnSpPr>
        <p:spPr>
          <a:xfrm>
            <a:off x="2155372" y="2923670"/>
            <a:ext cx="1358493" cy="526041"/>
          </a:xfrm>
          <a:prstGeom prst="line">
            <a:avLst/>
          </a:prstGeom>
          <a:noFill/>
          <a:ln w="6350" cap="flat" cmpd="sng" algn="ctr">
            <a:solidFill>
              <a:srgbClr val="5B9BD5"/>
            </a:solidFill>
            <a:prstDash val="solid"/>
            <a:miter lim="800000"/>
          </a:ln>
          <a:effectLst/>
        </p:spPr>
      </p:cxnSp>
      <p:sp>
        <p:nvSpPr>
          <p:cNvPr id="99" name="文本框 52"/>
          <p:cNvSpPr txBox="1"/>
          <p:nvPr/>
        </p:nvSpPr>
        <p:spPr>
          <a:xfrm>
            <a:off x="3714274" y="3331786"/>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I3:</a:t>
            </a:r>
            <a:endParaRPr lang="zh-CN" altLang="en-US" sz="1900" dirty="0">
              <a:solidFill>
                <a:srgbClr val="FF0000"/>
              </a:solidFill>
              <a:latin typeface="Century Gothic" panose="020B0502020202020204"/>
              <a:ea typeface="微软雅黑" panose="020B0503020204020204" pitchFamily="34" charset="-122"/>
            </a:endParaRPr>
          </a:p>
        </p:txBody>
      </p:sp>
      <p:sp>
        <p:nvSpPr>
          <p:cNvPr id="100" name="文本框 53"/>
          <p:cNvSpPr txBox="1"/>
          <p:nvPr/>
        </p:nvSpPr>
        <p:spPr>
          <a:xfrm>
            <a:off x="3960477" y="3331785"/>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101" name="文本框 54"/>
          <p:cNvSpPr txBox="1"/>
          <p:nvPr/>
        </p:nvSpPr>
        <p:spPr>
          <a:xfrm>
            <a:off x="2451793" y="2664828"/>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4</a:t>
            </a:r>
            <a:endParaRPr lang="zh-CN" altLang="en-US" sz="1900" dirty="0">
              <a:solidFill>
                <a:srgbClr val="FF0000"/>
              </a:solidFill>
              <a:latin typeface="Century Gothic" panose="020B0502020202020204"/>
              <a:ea typeface="微软雅黑" panose="020B0503020204020204" pitchFamily="34" charset="-122"/>
            </a:endParaRPr>
          </a:p>
        </p:txBody>
      </p:sp>
      <p:sp>
        <p:nvSpPr>
          <p:cNvPr id="102" name="文本框 55"/>
          <p:cNvSpPr txBox="1"/>
          <p:nvPr/>
        </p:nvSpPr>
        <p:spPr>
          <a:xfrm>
            <a:off x="1916768" y="3341423"/>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103" name="椭圆 102"/>
          <p:cNvSpPr/>
          <p:nvPr/>
        </p:nvSpPr>
        <p:spPr>
          <a:xfrm>
            <a:off x="3150786" y="48612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4" name="文本框 57"/>
          <p:cNvSpPr txBox="1"/>
          <p:nvPr/>
        </p:nvSpPr>
        <p:spPr>
          <a:xfrm>
            <a:off x="3361322" y="4784615"/>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I4:</a:t>
            </a:r>
            <a:endParaRPr lang="zh-CN" altLang="en-US" sz="1900" dirty="0">
              <a:solidFill>
                <a:srgbClr val="FF0000"/>
              </a:solidFill>
              <a:latin typeface="Century Gothic" panose="020B0502020202020204"/>
              <a:ea typeface="微软雅黑" panose="020B0503020204020204" pitchFamily="34" charset="-122"/>
            </a:endParaRPr>
          </a:p>
        </p:txBody>
      </p:sp>
      <p:sp>
        <p:nvSpPr>
          <p:cNvPr id="105" name="文本框 58"/>
          <p:cNvSpPr txBox="1"/>
          <p:nvPr/>
        </p:nvSpPr>
        <p:spPr>
          <a:xfrm>
            <a:off x="3640543" y="4804020"/>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106" name="直接连接符 105"/>
          <p:cNvCxnSpPr>
            <a:stCxn id="83" idx="5"/>
            <a:endCxn id="103" idx="1"/>
          </p:cNvCxnSpPr>
          <p:nvPr/>
        </p:nvCxnSpPr>
        <p:spPr>
          <a:xfrm>
            <a:off x="1641568" y="3598584"/>
            <a:ext cx="1540050" cy="1293523"/>
          </a:xfrm>
          <a:prstGeom prst="line">
            <a:avLst/>
          </a:prstGeom>
          <a:noFill/>
          <a:ln w="6350" cap="flat" cmpd="sng" algn="ctr">
            <a:solidFill>
              <a:srgbClr val="5B9BD5"/>
            </a:solidFill>
            <a:prstDash val="solid"/>
            <a:miter lim="800000"/>
          </a:ln>
          <a:effectLst/>
        </p:spPr>
      </p:cxnSp>
      <p:sp>
        <p:nvSpPr>
          <p:cNvPr id="107" name="椭圆 106"/>
          <p:cNvSpPr/>
          <p:nvPr/>
        </p:nvSpPr>
        <p:spPr>
          <a:xfrm>
            <a:off x="3674186" y="2718337"/>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8" name="文本框 70"/>
          <p:cNvSpPr txBox="1"/>
          <p:nvPr/>
        </p:nvSpPr>
        <p:spPr>
          <a:xfrm>
            <a:off x="3933484" y="2645683"/>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I1:</a:t>
            </a:r>
            <a:endParaRPr lang="zh-CN" altLang="en-US" sz="1900" dirty="0">
              <a:solidFill>
                <a:srgbClr val="FF0000"/>
              </a:solidFill>
              <a:latin typeface="Century Gothic" panose="020B0502020202020204"/>
              <a:ea typeface="微软雅黑" panose="020B0503020204020204" pitchFamily="34" charset="-122"/>
            </a:endParaRPr>
          </a:p>
        </p:txBody>
      </p:sp>
      <p:sp>
        <p:nvSpPr>
          <p:cNvPr id="109" name="文本框 71"/>
          <p:cNvSpPr txBox="1"/>
          <p:nvPr/>
        </p:nvSpPr>
        <p:spPr>
          <a:xfrm>
            <a:off x="4239295" y="2645682"/>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110" name="直接连接符 109"/>
          <p:cNvCxnSpPr>
            <a:stCxn id="75" idx="5"/>
            <a:endCxn id="107" idx="1"/>
          </p:cNvCxnSpPr>
          <p:nvPr/>
        </p:nvCxnSpPr>
        <p:spPr>
          <a:xfrm>
            <a:off x="2663177" y="2229807"/>
            <a:ext cx="1041841" cy="519362"/>
          </a:xfrm>
          <a:prstGeom prst="line">
            <a:avLst/>
          </a:prstGeom>
          <a:noFill/>
          <a:ln w="6350" cap="flat" cmpd="sng" algn="ctr">
            <a:solidFill>
              <a:srgbClr val="5B9BD5"/>
            </a:solidFill>
            <a:prstDash val="solid"/>
            <a:miter lim="800000"/>
          </a:ln>
          <a:effectLst/>
        </p:spPr>
      </p:cxnSp>
      <p:sp>
        <p:nvSpPr>
          <p:cNvPr id="111" name="椭圆 110"/>
          <p:cNvSpPr/>
          <p:nvPr/>
        </p:nvSpPr>
        <p:spPr>
          <a:xfrm>
            <a:off x="4480872" y="342056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12" name="文本框 75"/>
          <p:cNvSpPr txBox="1"/>
          <p:nvPr/>
        </p:nvSpPr>
        <p:spPr>
          <a:xfrm>
            <a:off x="4685324" y="3321323"/>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I3:</a:t>
            </a:r>
            <a:endParaRPr lang="zh-CN" altLang="en-US" sz="1900" dirty="0">
              <a:solidFill>
                <a:srgbClr val="FF0000"/>
              </a:solidFill>
              <a:latin typeface="Century Gothic" panose="020B0502020202020204"/>
              <a:ea typeface="微软雅黑" panose="020B0503020204020204" pitchFamily="34" charset="-122"/>
            </a:endParaRPr>
          </a:p>
        </p:txBody>
      </p:sp>
      <p:sp>
        <p:nvSpPr>
          <p:cNvPr id="113" name="文本框 76"/>
          <p:cNvSpPr txBox="1"/>
          <p:nvPr/>
        </p:nvSpPr>
        <p:spPr>
          <a:xfrm>
            <a:off x="4991135" y="3321322"/>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114" name="直接连接符 113"/>
          <p:cNvCxnSpPr>
            <a:stCxn id="107" idx="5"/>
            <a:endCxn id="111" idx="1"/>
          </p:cNvCxnSpPr>
          <p:nvPr/>
        </p:nvCxnSpPr>
        <p:spPr>
          <a:xfrm>
            <a:off x="3853890" y="2898041"/>
            <a:ext cx="657814" cy="553360"/>
          </a:xfrm>
          <a:prstGeom prst="line">
            <a:avLst/>
          </a:prstGeom>
          <a:noFill/>
          <a:ln w="6350" cap="flat" cmpd="sng" algn="ctr">
            <a:solidFill>
              <a:srgbClr val="5B9BD5"/>
            </a:solidFill>
            <a:prstDash val="solid"/>
            <a:miter lim="800000"/>
          </a:ln>
          <a:effectLst/>
        </p:spPr>
      </p:cxnSp>
      <p:sp>
        <p:nvSpPr>
          <p:cNvPr id="115" name="文本框 80"/>
          <p:cNvSpPr txBox="1"/>
          <p:nvPr/>
        </p:nvSpPr>
        <p:spPr>
          <a:xfrm>
            <a:off x="2473587" y="2663232"/>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5</a:t>
            </a:r>
            <a:endParaRPr lang="zh-CN" altLang="en-US" sz="1900" dirty="0">
              <a:solidFill>
                <a:srgbClr val="FF0000"/>
              </a:solidFill>
              <a:latin typeface="Century Gothic" panose="020B0502020202020204"/>
              <a:ea typeface="微软雅黑" panose="020B0503020204020204" pitchFamily="34" charset="-122"/>
            </a:endParaRPr>
          </a:p>
        </p:txBody>
      </p:sp>
      <p:sp>
        <p:nvSpPr>
          <p:cNvPr id="116" name="文本框 81"/>
          <p:cNvSpPr txBox="1"/>
          <p:nvPr/>
        </p:nvSpPr>
        <p:spPr>
          <a:xfrm>
            <a:off x="4055111" y="3335703"/>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117" name="文本框 82"/>
          <p:cNvSpPr txBox="1"/>
          <p:nvPr/>
        </p:nvSpPr>
        <p:spPr>
          <a:xfrm>
            <a:off x="4238324" y="2640754"/>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118" name="文本框 83"/>
          <p:cNvSpPr txBox="1"/>
          <p:nvPr/>
        </p:nvSpPr>
        <p:spPr>
          <a:xfrm>
            <a:off x="4991451" y="3310318"/>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119" name="文本框 84"/>
          <p:cNvSpPr txBox="1"/>
          <p:nvPr/>
        </p:nvSpPr>
        <p:spPr>
          <a:xfrm>
            <a:off x="2469116" y="2665783"/>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6</a:t>
            </a:r>
            <a:endParaRPr lang="zh-CN" altLang="en-US" sz="1900" dirty="0">
              <a:solidFill>
                <a:srgbClr val="FF0000"/>
              </a:solidFill>
              <a:latin typeface="Century Gothic" panose="020B0502020202020204"/>
              <a:ea typeface="微软雅黑" panose="020B0503020204020204" pitchFamily="34" charset="-122"/>
            </a:endParaRPr>
          </a:p>
        </p:txBody>
      </p:sp>
      <p:sp>
        <p:nvSpPr>
          <p:cNvPr id="120" name="文本框 85"/>
          <p:cNvSpPr txBox="1"/>
          <p:nvPr/>
        </p:nvSpPr>
        <p:spPr>
          <a:xfrm>
            <a:off x="1910092" y="3350418"/>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3</a:t>
            </a:r>
            <a:endParaRPr lang="zh-CN" altLang="en-US" sz="1900" dirty="0">
              <a:solidFill>
                <a:srgbClr val="FF0000"/>
              </a:solidFill>
              <a:latin typeface="Century Gothic" panose="020B0502020202020204"/>
              <a:ea typeface="微软雅黑" panose="020B0503020204020204" pitchFamily="34" charset="-122"/>
            </a:endParaRPr>
          </a:p>
        </p:txBody>
      </p:sp>
      <p:sp>
        <p:nvSpPr>
          <p:cNvPr id="121" name="椭圆 120"/>
          <p:cNvSpPr/>
          <p:nvPr/>
        </p:nvSpPr>
        <p:spPr>
          <a:xfrm>
            <a:off x="1980460" y="48510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2" name="文本框 87"/>
          <p:cNvSpPr txBox="1"/>
          <p:nvPr/>
        </p:nvSpPr>
        <p:spPr>
          <a:xfrm>
            <a:off x="2231043" y="4771410"/>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I3:</a:t>
            </a:r>
            <a:endParaRPr lang="zh-CN" altLang="en-US" sz="1900" dirty="0">
              <a:solidFill>
                <a:srgbClr val="FF0000"/>
              </a:solidFill>
              <a:latin typeface="Century Gothic" panose="020B0502020202020204"/>
              <a:ea typeface="微软雅黑" panose="020B0503020204020204" pitchFamily="34" charset="-122"/>
            </a:endParaRPr>
          </a:p>
        </p:txBody>
      </p:sp>
      <p:sp>
        <p:nvSpPr>
          <p:cNvPr id="123" name="文本框 88"/>
          <p:cNvSpPr txBox="1"/>
          <p:nvPr/>
        </p:nvSpPr>
        <p:spPr>
          <a:xfrm>
            <a:off x="2522235" y="4771410"/>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124" name="直接连接符 123"/>
          <p:cNvCxnSpPr>
            <a:stCxn id="83" idx="4"/>
            <a:endCxn id="121" idx="0"/>
          </p:cNvCxnSpPr>
          <p:nvPr/>
        </p:nvCxnSpPr>
        <p:spPr>
          <a:xfrm>
            <a:off x="1567132" y="3629416"/>
            <a:ext cx="518596" cy="1221659"/>
          </a:xfrm>
          <a:prstGeom prst="line">
            <a:avLst/>
          </a:prstGeom>
          <a:noFill/>
          <a:ln w="6350" cap="flat" cmpd="sng" algn="ctr">
            <a:solidFill>
              <a:srgbClr val="5B9BD5"/>
            </a:solidFill>
            <a:prstDash val="solid"/>
            <a:miter lim="800000"/>
          </a:ln>
          <a:effectLst/>
        </p:spPr>
      </p:cxnSp>
      <p:sp>
        <p:nvSpPr>
          <p:cNvPr id="125" name="椭圆 124"/>
          <p:cNvSpPr/>
          <p:nvPr/>
        </p:nvSpPr>
        <p:spPr>
          <a:xfrm>
            <a:off x="2000771" y="5743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6" name="文本框 92"/>
          <p:cNvSpPr txBox="1"/>
          <p:nvPr/>
        </p:nvSpPr>
        <p:spPr>
          <a:xfrm>
            <a:off x="2159056" y="5656282"/>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I5:</a:t>
            </a:r>
            <a:endParaRPr lang="zh-CN" altLang="en-US" sz="1900" dirty="0">
              <a:solidFill>
                <a:srgbClr val="FF0000"/>
              </a:solidFill>
              <a:latin typeface="Century Gothic" panose="020B0502020202020204"/>
              <a:ea typeface="微软雅黑" panose="020B0503020204020204" pitchFamily="34" charset="-122"/>
            </a:endParaRPr>
          </a:p>
        </p:txBody>
      </p:sp>
      <p:sp>
        <p:nvSpPr>
          <p:cNvPr id="127" name="文本框 93"/>
          <p:cNvSpPr txBox="1"/>
          <p:nvPr/>
        </p:nvSpPr>
        <p:spPr>
          <a:xfrm>
            <a:off x="2430561" y="5670796"/>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128" name="直接连接符 127"/>
          <p:cNvCxnSpPr>
            <a:stCxn id="121" idx="4"/>
            <a:endCxn id="125" idx="0"/>
          </p:cNvCxnSpPr>
          <p:nvPr/>
        </p:nvCxnSpPr>
        <p:spPr>
          <a:xfrm>
            <a:off x="2085728" y="5061611"/>
            <a:ext cx="20311" cy="681764"/>
          </a:xfrm>
          <a:prstGeom prst="line">
            <a:avLst/>
          </a:prstGeom>
          <a:noFill/>
          <a:ln w="6350" cap="flat" cmpd="sng" algn="ctr">
            <a:solidFill>
              <a:srgbClr val="5B9BD5"/>
            </a:solidFill>
            <a:prstDash val="solid"/>
            <a:miter lim="800000"/>
          </a:ln>
          <a:effectLst/>
        </p:spPr>
      </p:cxnSp>
      <p:sp>
        <p:nvSpPr>
          <p:cNvPr id="129" name="文本框 102"/>
          <p:cNvSpPr txBox="1"/>
          <p:nvPr/>
        </p:nvSpPr>
        <p:spPr>
          <a:xfrm>
            <a:off x="2482502" y="2669529"/>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7</a:t>
            </a:r>
            <a:endParaRPr lang="zh-CN" altLang="en-US" sz="1900" dirty="0">
              <a:solidFill>
                <a:srgbClr val="FF0000"/>
              </a:solidFill>
              <a:latin typeface="Century Gothic" panose="020B0502020202020204"/>
              <a:ea typeface="微软雅黑" panose="020B0503020204020204" pitchFamily="34" charset="-122"/>
            </a:endParaRPr>
          </a:p>
        </p:txBody>
      </p:sp>
      <p:sp>
        <p:nvSpPr>
          <p:cNvPr id="130" name="文本框 103"/>
          <p:cNvSpPr txBox="1"/>
          <p:nvPr/>
        </p:nvSpPr>
        <p:spPr>
          <a:xfrm>
            <a:off x="1889387" y="3329138"/>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4</a:t>
            </a:r>
            <a:endParaRPr lang="zh-CN" altLang="en-US" sz="1900" dirty="0">
              <a:solidFill>
                <a:srgbClr val="FF0000"/>
              </a:solidFill>
              <a:latin typeface="Century Gothic" panose="020B0502020202020204"/>
              <a:ea typeface="微软雅黑" panose="020B0503020204020204" pitchFamily="34" charset="-122"/>
            </a:endParaRPr>
          </a:p>
        </p:txBody>
      </p:sp>
      <p:sp>
        <p:nvSpPr>
          <p:cNvPr id="131" name="文本框 104"/>
          <p:cNvSpPr txBox="1"/>
          <p:nvPr/>
        </p:nvSpPr>
        <p:spPr>
          <a:xfrm>
            <a:off x="2518000" y="4760005"/>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circle(in)">
                                      <p:cBhvr>
                                        <p:cTn id="16" dur="20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up)">
                                      <p:cBhvr>
                                        <p:cTn id="21" dur="500"/>
                                        <p:tgtEl>
                                          <p:spTgt spid="7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up)">
                                      <p:cBhvr>
                                        <p:cTn id="37" dur="500"/>
                                        <p:tgtEl>
                                          <p:spTgt spid="86"/>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9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wipe(up)">
                                      <p:cBhvr>
                                        <p:cTn id="52" dur="500"/>
                                        <p:tgtEl>
                                          <p:spTgt spid="90"/>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childTnLst>
                          </p:cTn>
                        </p:par>
                        <p:par>
                          <p:cTn id="57" fill="hold">
                            <p:stCondLst>
                              <p:cond delay="1000"/>
                            </p:stCondLst>
                            <p:childTnLst>
                              <p:par>
                                <p:cTn id="58" presetID="1" presetClass="entr" presetSubtype="0" fill="hold" grpId="0" nodeType="after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0.00104 -0.00185 L -0.00104 0.05139 " pathEditMode="relative" rAng="0" ptsTypes="AA">
                                      <p:cBhvr>
                                        <p:cTn id="66" dur="2000" fill="hold"/>
                                        <p:tgtEl>
                                          <p:spTgt spid="77"/>
                                        </p:tgtEl>
                                        <p:attrNameLst>
                                          <p:attrName>ppt_x</p:attrName>
                                          <p:attrName>ppt_y</p:attrName>
                                        </p:attrNameLst>
                                      </p:cBhvr>
                                      <p:rCtr x="0" y="2662"/>
                                    </p:animMotion>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82"/>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up)">
                                      <p:cBhvr>
                                        <p:cTn id="78" dur="500"/>
                                        <p:tgtEl>
                                          <p:spTgt spid="93"/>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fade">
                                      <p:cBhvr>
                                        <p:cTn id="82" dur="500"/>
                                        <p:tgtEl>
                                          <p:spTgt spid="92"/>
                                        </p:tgtEl>
                                      </p:cBhvr>
                                    </p:animEffec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94"/>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grpId="2" nodeType="clickEffect">
                                  <p:stCondLst>
                                    <p:cond delay="0"/>
                                  </p:stCondLst>
                                  <p:childTnLst>
                                    <p:animMotion origin="layout" path="M -0.00104 0.05139 L -0.00026 0.10509 " pathEditMode="relative" rAng="0" ptsTypes="AA">
                                      <p:cBhvr>
                                        <p:cTn id="92" dur="2000" fill="hold"/>
                                        <p:tgtEl>
                                          <p:spTgt spid="77"/>
                                        </p:tgtEl>
                                        <p:attrNameLst>
                                          <p:attrName>ppt_x</p:attrName>
                                          <p:attrName>ppt_y</p:attrName>
                                        </p:attrNameLst>
                                      </p:cBhvr>
                                      <p:rCtr x="39" y="2685"/>
                                    </p:animMotion>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85"/>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9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wipe(up)">
                                      <p:cBhvr>
                                        <p:cTn id="104" dur="500"/>
                                        <p:tgtEl>
                                          <p:spTgt spid="98"/>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99"/>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25000" decel="25000" fill="hold" grpId="3" nodeType="clickEffect">
                                  <p:stCondLst>
                                    <p:cond delay="0"/>
                                  </p:stCondLst>
                                  <p:childTnLst>
                                    <p:animMotion origin="layout" path="M -0.00026 0.10509 L -0.00091 0.1544 " pathEditMode="relative" rAng="0" ptsTypes="AA">
                                      <p:cBhvr>
                                        <p:cTn id="118" dur="2000" fill="hold"/>
                                        <p:tgtEl>
                                          <p:spTgt spid="77"/>
                                        </p:tgtEl>
                                        <p:attrNameLst>
                                          <p:attrName>ppt_x</p:attrName>
                                          <p:attrName>ppt_y</p:attrName>
                                        </p:attrNameLst>
                                      </p:cBhvr>
                                      <p:rCtr x="-39" y="2454"/>
                                    </p:animMotion>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96"/>
                                        </p:tgtEl>
                                        <p:attrNameLst>
                                          <p:attrName>style.visibility</p:attrName>
                                        </p:attrNameLst>
                                      </p:cBhvr>
                                      <p:to>
                                        <p:strVal val="hidden"/>
                                      </p:to>
                                    </p:set>
                                  </p:childTnLst>
                                </p:cTn>
                              </p:par>
                            </p:childTnLst>
                          </p:cTn>
                        </p:par>
                        <p:par>
                          <p:cTn id="123" fill="hold">
                            <p:stCondLst>
                              <p:cond delay="0"/>
                            </p:stCondLst>
                            <p:childTnLst>
                              <p:par>
                                <p:cTn id="124" presetID="1" presetClass="entr" presetSubtype="0" fill="hold" grpId="0" nodeType="afterEffect">
                                  <p:stCondLst>
                                    <p:cond delay="0"/>
                                  </p:stCondLst>
                                  <p:childTnLst>
                                    <p:set>
                                      <p:cBhvr>
                                        <p:cTn id="125" dur="1" fill="hold">
                                          <p:stCondLst>
                                            <p:cond delay="0"/>
                                          </p:stCondLst>
                                        </p:cTn>
                                        <p:tgtEl>
                                          <p:spTgt spid="10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91"/>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0" nodeType="afterEffect">
                                  <p:stCondLst>
                                    <p:cond delay="0"/>
                                  </p:stCondLst>
                                  <p:childTnLst>
                                    <p:set>
                                      <p:cBhvr>
                                        <p:cTn id="132" dur="1" fill="hold">
                                          <p:stCondLst>
                                            <p:cond delay="0"/>
                                          </p:stCondLst>
                                        </p:cTn>
                                        <p:tgtEl>
                                          <p:spTgt spid="10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nodeType="clickEffect">
                                  <p:stCondLst>
                                    <p:cond delay="0"/>
                                  </p:stCondLst>
                                  <p:childTnLst>
                                    <p:set>
                                      <p:cBhvr>
                                        <p:cTn id="136" dur="1" fill="hold">
                                          <p:stCondLst>
                                            <p:cond delay="0"/>
                                          </p:stCondLst>
                                        </p:cTn>
                                        <p:tgtEl>
                                          <p:spTgt spid="106"/>
                                        </p:tgtEl>
                                        <p:attrNameLst>
                                          <p:attrName>style.visibility</p:attrName>
                                        </p:attrNameLst>
                                      </p:cBhvr>
                                      <p:to>
                                        <p:strVal val="visible"/>
                                      </p:to>
                                    </p:set>
                                    <p:animEffect transition="in" filter="wipe(up)">
                                      <p:cBhvr>
                                        <p:cTn id="137" dur="500"/>
                                        <p:tgtEl>
                                          <p:spTgt spid="106"/>
                                        </p:tgtEl>
                                      </p:cBhvr>
                                    </p:animEffect>
                                  </p:childTnLst>
                                </p:cTn>
                              </p:par>
                            </p:childTnLst>
                          </p:cTn>
                        </p:par>
                        <p:par>
                          <p:cTn id="138" fill="hold">
                            <p:stCondLst>
                              <p:cond delay="500"/>
                            </p:stCondLst>
                            <p:childTnLst>
                              <p:par>
                                <p:cTn id="139" presetID="10" presetClass="entr" presetSubtype="0" fill="hold" grpId="0" nodeType="afterEffect">
                                  <p:stCondLst>
                                    <p:cond delay="0"/>
                                  </p:stCondLst>
                                  <p:childTnLst>
                                    <p:set>
                                      <p:cBhvr>
                                        <p:cTn id="140" dur="1" fill="hold">
                                          <p:stCondLst>
                                            <p:cond delay="0"/>
                                          </p:stCondLst>
                                        </p:cTn>
                                        <p:tgtEl>
                                          <p:spTgt spid="103"/>
                                        </p:tgtEl>
                                        <p:attrNameLst>
                                          <p:attrName>style.visibility</p:attrName>
                                        </p:attrNameLst>
                                      </p:cBhvr>
                                      <p:to>
                                        <p:strVal val="visible"/>
                                      </p:to>
                                    </p:set>
                                    <p:animEffect transition="in" filter="fade">
                                      <p:cBhvr>
                                        <p:cTn id="141" dur="500"/>
                                        <p:tgtEl>
                                          <p:spTgt spid="103"/>
                                        </p:tgtEl>
                                      </p:cBhvr>
                                    </p:animEffect>
                                  </p:childTnLst>
                                </p:cTn>
                              </p:par>
                            </p:childTnLst>
                          </p:cTn>
                        </p:par>
                        <p:par>
                          <p:cTn id="142" fill="hold">
                            <p:stCondLst>
                              <p:cond delay="1000"/>
                            </p:stCondLst>
                            <p:childTnLst>
                              <p:par>
                                <p:cTn id="143" presetID="1" presetClass="entr" presetSubtype="0" fill="hold" grpId="0" nodeType="after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childTnLst>
                          </p:cTn>
                        </p:par>
                        <p:par>
                          <p:cTn id="145" fill="hold">
                            <p:stCondLst>
                              <p:cond delay="1000"/>
                            </p:stCondLst>
                            <p:childTnLst>
                              <p:par>
                                <p:cTn id="146" presetID="1" presetClass="entr" presetSubtype="0" fill="hold" grpId="0" nodeType="after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4" nodeType="clickEffect">
                                  <p:stCondLst>
                                    <p:cond delay="0"/>
                                  </p:stCondLst>
                                  <p:childTnLst>
                                    <p:animMotion origin="layout" path="M -0.00091 0.1544 L -0.00091 0.20717 " pathEditMode="relative" rAng="0" ptsTypes="AA">
                                      <p:cBhvr>
                                        <p:cTn id="151" dur="2000" fill="hold"/>
                                        <p:tgtEl>
                                          <p:spTgt spid="77"/>
                                        </p:tgtEl>
                                        <p:attrNameLst>
                                          <p:attrName>ppt_x</p:attrName>
                                          <p:attrName>ppt_y</p:attrName>
                                        </p:attrNameLst>
                                      </p:cBhvr>
                                      <p:rCtr x="0" y="2639"/>
                                    </p:animMotion>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110"/>
                                        </p:tgtEl>
                                        <p:attrNameLst>
                                          <p:attrName>style.visibility</p:attrName>
                                        </p:attrNameLst>
                                      </p:cBhvr>
                                      <p:to>
                                        <p:strVal val="visible"/>
                                      </p:to>
                                    </p:set>
                                    <p:animEffect transition="in" filter="wipe(up)">
                                      <p:cBhvr>
                                        <p:cTn id="156" dur="500"/>
                                        <p:tgtEl>
                                          <p:spTgt spid="110"/>
                                        </p:tgtEl>
                                      </p:cBhvr>
                                    </p:animEffect>
                                  </p:childTnLst>
                                </p:cTn>
                              </p:par>
                            </p:childTnLst>
                          </p:cTn>
                        </p:par>
                        <p:par>
                          <p:cTn id="157" fill="hold">
                            <p:stCondLst>
                              <p:cond delay="500"/>
                            </p:stCondLst>
                            <p:childTnLst>
                              <p:par>
                                <p:cTn id="158" presetID="10" presetClass="entr" presetSubtype="0" fill="hold" grpId="0" nodeType="afterEffect">
                                  <p:stCondLst>
                                    <p:cond delay="0"/>
                                  </p:stCondLst>
                                  <p:childTnLst>
                                    <p:set>
                                      <p:cBhvr>
                                        <p:cTn id="159" dur="1" fill="hold">
                                          <p:stCondLst>
                                            <p:cond delay="0"/>
                                          </p:stCondLst>
                                        </p:cTn>
                                        <p:tgtEl>
                                          <p:spTgt spid="107"/>
                                        </p:tgtEl>
                                        <p:attrNameLst>
                                          <p:attrName>style.visibility</p:attrName>
                                        </p:attrNameLst>
                                      </p:cBhvr>
                                      <p:to>
                                        <p:strVal val="visible"/>
                                      </p:to>
                                    </p:set>
                                    <p:animEffect transition="in" filter="fade">
                                      <p:cBhvr>
                                        <p:cTn id="160" dur="500"/>
                                        <p:tgtEl>
                                          <p:spTgt spid="107"/>
                                        </p:tgtEl>
                                      </p:cBhvr>
                                    </p:animEffect>
                                  </p:childTnLst>
                                </p:cTn>
                              </p:par>
                            </p:childTnLst>
                          </p:cTn>
                        </p:par>
                        <p:par>
                          <p:cTn id="161" fill="hold">
                            <p:stCondLst>
                              <p:cond delay="1000"/>
                            </p:stCondLst>
                            <p:childTnLst>
                              <p:par>
                                <p:cTn id="162" presetID="1" presetClass="entr" presetSubtype="0" fill="hold" grpId="0" nodeType="afterEffect">
                                  <p:stCondLst>
                                    <p:cond delay="0"/>
                                  </p:stCondLst>
                                  <p:childTnLst>
                                    <p:set>
                                      <p:cBhvr>
                                        <p:cTn id="163" dur="1" fill="hold">
                                          <p:stCondLst>
                                            <p:cond delay="0"/>
                                          </p:stCondLst>
                                        </p:cTn>
                                        <p:tgtEl>
                                          <p:spTgt spid="108"/>
                                        </p:tgtEl>
                                        <p:attrNameLst>
                                          <p:attrName>style.visibility</p:attrName>
                                        </p:attrNameLst>
                                      </p:cBhvr>
                                      <p:to>
                                        <p:strVal val="visible"/>
                                      </p:to>
                                    </p:set>
                                  </p:childTnLst>
                                </p:cTn>
                              </p:par>
                            </p:childTnLst>
                          </p:cTn>
                        </p:par>
                        <p:par>
                          <p:cTn id="164" fill="hold">
                            <p:stCondLst>
                              <p:cond delay="1000"/>
                            </p:stCondLst>
                            <p:childTnLst>
                              <p:par>
                                <p:cTn id="165" presetID="1" presetClass="entr" presetSubtype="0" fill="hold" grpId="0" nodeType="afterEffect">
                                  <p:stCondLst>
                                    <p:cond delay="0"/>
                                  </p:stCondLst>
                                  <p:childTnLst>
                                    <p:set>
                                      <p:cBhvr>
                                        <p:cTn id="166" dur="1" fill="hold">
                                          <p:stCondLst>
                                            <p:cond delay="0"/>
                                          </p:stCondLst>
                                        </p:cTn>
                                        <p:tgtEl>
                                          <p:spTgt spid="10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14"/>
                                        </p:tgtEl>
                                        <p:attrNameLst>
                                          <p:attrName>style.visibility</p:attrName>
                                        </p:attrNameLst>
                                      </p:cBhvr>
                                      <p:to>
                                        <p:strVal val="visible"/>
                                      </p:to>
                                    </p:set>
                                    <p:animEffect transition="in" filter="wipe(up)">
                                      <p:cBhvr>
                                        <p:cTn id="171" dur="500"/>
                                        <p:tgtEl>
                                          <p:spTgt spid="114"/>
                                        </p:tgtEl>
                                      </p:cBhvr>
                                    </p:animEffect>
                                  </p:childTnLst>
                                </p:cTn>
                              </p:par>
                            </p:childTnLst>
                          </p:cTn>
                        </p:par>
                        <p:par>
                          <p:cTn id="172" fill="hold">
                            <p:stCondLst>
                              <p:cond delay="500"/>
                            </p:stCondLst>
                            <p:childTnLst>
                              <p:par>
                                <p:cTn id="173" presetID="10" presetClass="entr" presetSubtype="0" fill="hold" grpId="0" nodeType="afterEffect">
                                  <p:stCondLst>
                                    <p:cond delay="0"/>
                                  </p:stCondLst>
                                  <p:childTnLst>
                                    <p:set>
                                      <p:cBhvr>
                                        <p:cTn id="174" dur="1" fill="hold">
                                          <p:stCondLst>
                                            <p:cond delay="0"/>
                                          </p:stCondLst>
                                        </p:cTn>
                                        <p:tgtEl>
                                          <p:spTgt spid="111"/>
                                        </p:tgtEl>
                                        <p:attrNameLst>
                                          <p:attrName>style.visibility</p:attrName>
                                        </p:attrNameLst>
                                      </p:cBhvr>
                                      <p:to>
                                        <p:strVal val="visible"/>
                                      </p:to>
                                    </p:set>
                                    <p:animEffect transition="in" filter="fade">
                                      <p:cBhvr>
                                        <p:cTn id="175" dur="500"/>
                                        <p:tgtEl>
                                          <p:spTgt spid="111"/>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112"/>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grpId="0" nodeType="afterEffect">
                                  <p:stCondLst>
                                    <p:cond delay="0"/>
                                  </p:stCondLst>
                                  <p:childTnLst>
                                    <p:set>
                                      <p:cBhvr>
                                        <p:cTn id="181" dur="1" fill="hold">
                                          <p:stCondLst>
                                            <p:cond delay="0"/>
                                          </p:stCondLst>
                                        </p:cTn>
                                        <p:tgtEl>
                                          <p:spTgt spid="113"/>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42" presetClass="path" presetSubtype="0" accel="50000" decel="50000" fill="hold" grpId="5" nodeType="clickEffect">
                                  <p:stCondLst>
                                    <p:cond delay="0"/>
                                  </p:stCondLst>
                                  <p:childTnLst>
                                    <p:animMotion origin="layout" path="M -0.00092 0.20717 L -0.00091 0.26319 " pathEditMode="relative" rAng="0" ptsTypes="AA">
                                      <p:cBhvr>
                                        <p:cTn id="185" dur="2000" fill="hold"/>
                                        <p:tgtEl>
                                          <p:spTgt spid="77"/>
                                        </p:tgtEl>
                                        <p:attrNameLst>
                                          <p:attrName>ppt_x</p:attrName>
                                          <p:attrName>ppt_y</p:attrName>
                                        </p:attrNameLst>
                                      </p:cBhvr>
                                      <p:rCtr x="-91" y="2569"/>
                                    </p:animMotion>
                                  </p:childTnLst>
                                </p:cTn>
                              </p:par>
                            </p:childTnLst>
                          </p:cTn>
                        </p:par>
                      </p:childTnLst>
                    </p:cTn>
                  </p:par>
                  <p:par>
                    <p:cTn id="186" fill="hold">
                      <p:stCondLst>
                        <p:cond delay="indefinite"/>
                      </p:stCondLst>
                      <p:childTnLst>
                        <p:par>
                          <p:cTn id="187" fill="hold">
                            <p:stCondLst>
                              <p:cond delay="0"/>
                            </p:stCondLst>
                            <p:childTnLst>
                              <p:par>
                                <p:cTn id="188" presetID="1" presetClass="exit" presetSubtype="0" fill="hold" grpId="1" nodeType="clickEffect">
                                  <p:stCondLst>
                                    <p:cond delay="0"/>
                                  </p:stCondLst>
                                  <p:childTnLst>
                                    <p:set>
                                      <p:cBhvr>
                                        <p:cTn id="189" dur="1" fill="hold">
                                          <p:stCondLst>
                                            <p:cond delay="0"/>
                                          </p:stCondLst>
                                        </p:cTn>
                                        <p:tgtEl>
                                          <p:spTgt spid="101"/>
                                        </p:tgtEl>
                                        <p:attrNameLst>
                                          <p:attrName>style.visibility</p:attrName>
                                        </p:attrNameLst>
                                      </p:cBhvr>
                                      <p:to>
                                        <p:strVal val="hidden"/>
                                      </p:to>
                                    </p:set>
                                  </p:childTnLst>
                                </p:cTn>
                              </p:par>
                            </p:childTnLst>
                          </p:cTn>
                        </p:par>
                        <p:par>
                          <p:cTn id="190" fill="hold">
                            <p:stCondLst>
                              <p:cond delay="0"/>
                            </p:stCondLst>
                            <p:childTnLst>
                              <p:par>
                                <p:cTn id="191" presetID="1" presetClass="entr" presetSubtype="0" fill="hold" grpId="0" nodeType="afterEffect">
                                  <p:stCondLst>
                                    <p:cond delay="0"/>
                                  </p:stCondLst>
                                  <p:childTnLst>
                                    <p:set>
                                      <p:cBhvr>
                                        <p:cTn id="192" dur="1" fill="hold">
                                          <p:stCondLst>
                                            <p:cond delay="0"/>
                                          </p:stCondLst>
                                        </p:cTn>
                                        <p:tgtEl>
                                          <p:spTgt spid="115"/>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100"/>
                                        </p:tgtEl>
                                        <p:attrNameLst>
                                          <p:attrName>style.visibility</p:attrName>
                                        </p:attrNameLst>
                                      </p:cBhvr>
                                      <p:to>
                                        <p:strVal val="hidden"/>
                                      </p:to>
                                    </p:set>
                                  </p:childTnLst>
                                </p:cTn>
                              </p:par>
                            </p:childTnLst>
                          </p:cTn>
                        </p:par>
                        <p:par>
                          <p:cTn id="197" fill="hold">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116"/>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42" presetClass="path" presetSubtype="0" accel="50000" decel="50000" fill="hold" grpId="6" nodeType="clickEffect">
                                  <p:stCondLst>
                                    <p:cond delay="0"/>
                                  </p:stCondLst>
                                  <p:childTnLst>
                                    <p:animMotion origin="layout" path="M -0.00092 0.26319 L 0.00013 0.31551 " pathEditMode="relative" rAng="0" ptsTypes="AA">
                                      <p:cBhvr>
                                        <p:cTn id="203" dur="2000" fill="hold"/>
                                        <p:tgtEl>
                                          <p:spTgt spid="77"/>
                                        </p:tgtEl>
                                        <p:attrNameLst>
                                          <p:attrName>ppt_x</p:attrName>
                                          <p:attrName>ppt_y</p:attrName>
                                        </p:attrNameLst>
                                      </p:cBhvr>
                                      <p:rCtr x="-39" y="2616"/>
                                    </p:animMotion>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109"/>
                                        </p:tgtEl>
                                        <p:attrNameLst>
                                          <p:attrName>style.visibility</p:attrName>
                                        </p:attrNameLst>
                                      </p:cBhvr>
                                      <p:to>
                                        <p:strVal val="hidden"/>
                                      </p:to>
                                    </p:set>
                                  </p:childTnLst>
                                </p:cTn>
                              </p:par>
                            </p:childTnLst>
                          </p:cTn>
                        </p:par>
                        <p:par>
                          <p:cTn id="208" fill="hold">
                            <p:stCondLst>
                              <p:cond delay="0"/>
                            </p:stCondLst>
                            <p:childTnLst>
                              <p:par>
                                <p:cTn id="209" presetID="1" presetClass="entr" presetSubtype="0" fill="hold" grpId="0" nodeType="afterEffect">
                                  <p:stCondLst>
                                    <p:cond delay="0"/>
                                  </p:stCondLst>
                                  <p:childTnLst>
                                    <p:set>
                                      <p:cBhvr>
                                        <p:cTn id="210" dur="1" fill="hold">
                                          <p:stCondLst>
                                            <p:cond delay="0"/>
                                          </p:stCondLst>
                                        </p:cTn>
                                        <p:tgtEl>
                                          <p:spTgt spid="11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113"/>
                                        </p:tgtEl>
                                        <p:attrNameLst>
                                          <p:attrName>style.visibility</p:attrName>
                                        </p:attrNameLst>
                                      </p:cBhvr>
                                      <p:to>
                                        <p:strVal val="hidden"/>
                                      </p:to>
                                    </p:set>
                                  </p:childTnLst>
                                </p:cTn>
                              </p:par>
                            </p:childTnLst>
                          </p:cTn>
                        </p:par>
                        <p:par>
                          <p:cTn id="215" fill="hold">
                            <p:stCondLst>
                              <p:cond delay="0"/>
                            </p:stCondLst>
                            <p:childTnLst>
                              <p:par>
                                <p:cTn id="216" presetID="1" presetClass="entr" presetSubtype="0" fill="hold" grpId="0" nodeType="afterEffect">
                                  <p:stCondLst>
                                    <p:cond delay="0"/>
                                  </p:stCondLst>
                                  <p:childTnLst>
                                    <p:set>
                                      <p:cBhvr>
                                        <p:cTn id="217" dur="1" fill="hold">
                                          <p:stCondLst>
                                            <p:cond delay="0"/>
                                          </p:stCondLst>
                                        </p:cTn>
                                        <p:tgtEl>
                                          <p:spTgt spid="118"/>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42" presetClass="path" presetSubtype="0" accel="50000" decel="50000" fill="hold" grpId="7" nodeType="clickEffect">
                                  <p:stCondLst>
                                    <p:cond delay="0"/>
                                  </p:stCondLst>
                                  <p:childTnLst>
                                    <p:animMotion origin="layout" path="M 0.00014 0.31551 L -0.00026 0.36829 " pathEditMode="relative" rAng="0" ptsTypes="AA">
                                      <p:cBhvr>
                                        <p:cTn id="221" dur="2000" fill="hold"/>
                                        <p:tgtEl>
                                          <p:spTgt spid="77"/>
                                        </p:tgtEl>
                                        <p:attrNameLst>
                                          <p:attrName>ppt_x</p:attrName>
                                          <p:attrName>ppt_y</p:attrName>
                                        </p:attrNameLst>
                                      </p:cBhvr>
                                      <p:rCtr x="-78" y="2639"/>
                                    </p:animMotion>
                                  </p:childTnLst>
                                </p:cTn>
                              </p:par>
                            </p:childTnLst>
                          </p:cTn>
                        </p:par>
                      </p:childTnLst>
                    </p:cTn>
                  </p:par>
                  <p:par>
                    <p:cTn id="222" fill="hold">
                      <p:stCondLst>
                        <p:cond delay="indefinite"/>
                      </p:stCondLst>
                      <p:childTnLst>
                        <p:par>
                          <p:cTn id="223" fill="hold">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115"/>
                                        </p:tgtEl>
                                        <p:attrNameLst>
                                          <p:attrName>style.visibility</p:attrName>
                                        </p:attrNameLst>
                                      </p:cBhvr>
                                      <p:to>
                                        <p:strVal val="hidden"/>
                                      </p:to>
                                    </p:set>
                                  </p:childTnLst>
                                </p:cTn>
                              </p:par>
                            </p:childTnLst>
                          </p:cTn>
                        </p:par>
                        <p:par>
                          <p:cTn id="226" fill="hold">
                            <p:stCondLst>
                              <p:cond delay="0"/>
                            </p:stCondLst>
                            <p:childTnLst>
                              <p:par>
                                <p:cTn id="227" presetID="1" presetClass="entr" presetSubtype="0" fill="hold" grpId="0" nodeType="afterEffect">
                                  <p:stCondLst>
                                    <p:cond delay="0"/>
                                  </p:stCondLst>
                                  <p:childTnLst>
                                    <p:set>
                                      <p:cBhvr>
                                        <p:cTn id="228" dur="1" fill="hold">
                                          <p:stCondLst>
                                            <p:cond delay="0"/>
                                          </p:stCondLst>
                                        </p:cTn>
                                        <p:tgtEl>
                                          <p:spTgt spid="11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102"/>
                                        </p:tgtEl>
                                        <p:attrNameLst>
                                          <p:attrName>style.visibility</p:attrName>
                                        </p:attrNameLst>
                                      </p:cBhvr>
                                      <p:to>
                                        <p:strVal val="hidden"/>
                                      </p:to>
                                    </p:set>
                                  </p:childTnLst>
                                </p:cTn>
                              </p:par>
                            </p:childTnLst>
                          </p:cTn>
                        </p:par>
                        <p:par>
                          <p:cTn id="233" fill="hold">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120"/>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nodeType="clickEffect">
                                  <p:stCondLst>
                                    <p:cond delay="0"/>
                                  </p:stCondLst>
                                  <p:childTnLst>
                                    <p:set>
                                      <p:cBhvr>
                                        <p:cTn id="239" dur="1" fill="hold">
                                          <p:stCondLst>
                                            <p:cond delay="0"/>
                                          </p:stCondLst>
                                        </p:cTn>
                                        <p:tgtEl>
                                          <p:spTgt spid="124"/>
                                        </p:tgtEl>
                                        <p:attrNameLst>
                                          <p:attrName>style.visibility</p:attrName>
                                        </p:attrNameLst>
                                      </p:cBhvr>
                                      <p:to>
                                        <p:strVal val="visible"/>
                                      </p:to>
                                    </p:set>
                                    <p:animEffect transition="in" filter="wipe(up)">
                                      <p:cBhvr>
                                        <p:cTn id="240" dur="500"/>
                                        <p:tgtEl>
                                          <p:spTgt spid="124"/>
                                        </p:tgtEl>
                                      </p:cBhvr>
                                    </p:animEffect>
                                  </p:childTnLst>
                                </p:cTn>
                              </p:par>
                            </p:childTnLst>
                          </p:cTn>
                        </p:par>
                        <p:par>
                          <p:cTn id="241" fill="hold">
                            <p:stCondLst>
                              <p:cond delay="500"/>
                            </p:stCondLst>
                            <p:childTnLst>
                              <p:par>
                                <p:cTn id="242" presetID="10" presetClass="entr" presetSubtype="0" fill="hold" grpId="0" nodeType="afterEffect">
                                  <p:stCondLst>
                                    <p:cond delay="0"/>
                                  </p:stCondLst>
                                  <p:childTnLst>
                                    <p:set>
                                      <p:cBhvr>
                                        <p:cTn id="243" dur="1" fill="hold">
                                          <p:stCondLst>
                                            <p:cond delay="0"/>
                                          </p:stCondLst>
                                        </p:cTn>
                                        <p:tgtEl>
                                          <p:spTgt spid="121"/>
                                        </p:tgtEl>
                                        <p:attrNameLst>
                                          <p:attrName>style.visibility</p:attrName>
                                        </p:attrNameLst>
                                      </p:cBhvr>
                                      <p:to>
                                        <p:strVal val="visible"/>
                                      </p:to>
                                    </p:set>
                                    <p:animEffect transition="in" filter="fade">
                                      <p:cBhvr>
                                        <p:cTn id="244" dur="500"/>
                                        <p:tgtEl>
                                          <p:spTgt spid="121"/>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122"/>
                                        </p:tgtEl>
                                        <p:attrNameLst>
                                          <p:attrName>style.visibility</p:attrName>
                                        </p:attrNameLst>
                                      </p:cBhvr>
                                      <p:to>
                                        <p:strVal val="visible"/>
                                      </p:to>
                                    </p:set>
                                  </p:childTnLst>
                                </p:cTn>
                              </p:par>
                            </p:childTnLst>
                          </p:cTn>
                        </p:par>
                        <p:par>
                          <p:cTn id="248" fill="hold">
                            <p:stCondLst>
                              <p:cond delay="1000"/>
                            </p:stCondLst>
                            <p:childTnLst>
                              <p:par>
                                <p:cTn id="249" presetID="1" presetClass="entr" presetSubtype="0" fill="hold" grpId="0" nodeType="afterEffect">
                                  <p:stCondLst>
                                    <p:cond delay="0"/>
                                  </p:stCondLst>
                                  <p:childTnLst>
                                    <p:set>
                                      <p:cBhvr>
                                        <p:cTn id="250" dur="1" fill="hold">
                                          <p:stCondLst>
                                            <p:cond delay="0"/>
                                          </p:stCondLst>
                                        </p:cTn>
                                        <p:tgtEl>
                                          <p:spTgt spid="12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1"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wipe(up)">
                                      <p:cBhvr>
                                        <p:cTn id="255" dur="500"/>
                                        <p:tgtEl>
                                          <p:spTgt spid="128"/>
                                        </p:tgtEl>
                                      </p:cBhvr>
                                    </p:animEffect>
                                  </p:childTnLst>
                                </p:cTn>
                              </p:par>
                            </p:childTnLst>
                          </p:cTn>
                        </p:par>
                        <p:par>
                          <p:cTn id="256" fill="hold">
                            <p:stCondLst>
                              <p:cond delay="500"/>
                            </p:stCondLst>
                            <p:childTnLst>
                              <p:par>
                                <p:cTn id="257" presetID="10" presetClass="entr" presetSubtype="0" fill="hold" grpId="0" nodeType="afterEffect">
                                  <p:stCondLst>
                                    <p:cond delay="0"/>
                                  </p:stCondLst>
                                  <p:childTnLst>
                                    <p:set>
                                      <p:cBhvr>
                                        <p:cTn id="258" dur="1" fill="hold">
                                          <p:stCondLst>
                                            <p:cond delay="0"/>
                                          </p:stCondLst>
                                        </p:cTn>
                                        <p:tgtEl>
                                          <p:spTgt spid="125"/>
                                        </p:tgtEl>
                                        <p:attrNameLst>
                                          <p:attrName>style.visibility</p:attrName>
                                        </p:attrNameLst>
                                      </p:cBhvr>
                                      <p:to>
                                        <p:strVal val="visible"/>
                                      </p:to>
                                    </p:set>
                                    <p:animEffect transition="in" filter="fade">
                                      <p:cBhvr>
                                        <p:cTn id="259" dur="500"/>
                                        <p:tgtEl>
                                          <p:spTgt spid="125"/>
                                        </p:tgtEl>
                                      </p:cBhvr>
                                    </p:animEffect>
                                  </p:childTnLst>
                                </p:cTn>
                              </p:par>
                            </p:childTnLst>
                          </p:cTn>
                        </p:par>
                        <p:par>
                          <p:cTn id="260" fill="hold">
                            <p:stCondLst>
                              <p:cond delay="1000"/>
                            </p:stCondLst>
                            <p:childTnLst>
                              <p:par>
                                <p:cTn id="261" presetID="1" presetClass="entr" presetSubtype="0" fill="hold" grpId="0" nodeType="afterEffect">
                                  <p:stCondLst>
                                    <p:cond delay="0"/>
                                  </p:stCondLst>
                                  <p:childTnLst>
                                    <p:set>
                                      <p:cBhvr>
                                        <p:cTn id="262" dur="1" fill="hold">
                                          <p:stCondLst>
                                            <p:cond delay="0"/>
                                          </p:stCondLst>
                                        </p:cTn>
                                        <p:tgtEl>
                                          <p:spTgt spid="126"/>
                                        </p:tgtEl>
                                        <p:attrNameLst>
                                          <p:attrName>style.visibility</p:attrName>
                                        </p:attrNameLst>
                                      </p:cBhvr>
                                      <p:to>
                                        <p:strVal val="visible"/>
                                      </p:to>
                                    </p:set>
                                  </p:childTnLst>
                                </p:cTn>
                              </p:par>
                            </p:childTnLst>
                          </p:cTn>
                        </p:par>
                        <p:par>
                          <p:cTn id="263" fill="hold">
                            <p:stCondLst>
                              <p:cond delay="1000"/>
                            </p:stCondLst>
                            <p:childTnLst>
                              <p:par>
                                <p:cTn id="264" presetID="1" presetClass="entr" presetSubtype="0" fill="hold" grpId="0" nodeType="afterEffect">
                                  <p:stCondLst>
                                    <p:cond delay="0"/>
                                  </p:stCondLst>
                                  <p:childTnLst>
                                    <p:set>
                                      <p:cBhvr>
                                        <p:cTn id="265" dur="1" fill="hold">
                                          <p:stCondLst>
                                            <p:cond delay="0"/>
                                          </p:stCondLst>
                                        </p:cTn>
                                        <p:tgtEl>
                                          <p:spTgt spid="127"/>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42" presetClass="path" presetSubtype="0" accel="50000" decel="50000" fill="hold" grpId="8" nodeType="clickEffect">
                                  <p:stCondLst>
                                    <p:cond delay="0"/>
                                  </p:stCondLst>
                                  <p:childTnLst>
                                    <p:animMotion origin="layout" path="M -0.00026 0.36828 L -0.00026 0.42106 " pathEditMode="relative" rAng="0" ptsTypes="AA">
                                      <p:cBhvr>
                                        <p:cTn id="269" dur="2000" fill="hold"/>
                                        <p:tgtEl>
                                          <p:spTgt spid="77"/>
                                        </p:tgtEl>
                                        <p:attrNameLst>
                                          <p:attrName>ppt_x</p:attrName>
                                          <p:attrName>ppt_y</p:attrName>
                                        </p:attrNameLst>
                                      </p:cBhvr>
                                      <p:rCtr x="-78" y="2477"/>
                                    </p:animMotion>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1" nodeType="clickEffect">
                                  <p:stCondLst>
                                    <p:cond delay="0"/>
                                  </p:stCondLst>
                                  <p:childTnLst>
                                    <p:set>
                                      <p:cBhvr>
                                        <p:cTn id="273" dur="1" fill="hold">
                                          <p:stCondLst>
                                            <p:cond delay="0"/>
                                          </p:stCondLst>
                                        </p:cTn>
                                        <p:tgtEl>
                                          <p:spTgt spid="119"/>
                                        </p:tgtEl>
                                        <p:attrNameLst>
                                          <p:attrName>style.visibility</p:attrName>
                                        </p:attrNameLst>
                                      </p:cBhvr>
                                      <p:to>
                                        <p:strVal val="hidden"/>
                                      </p:to>
                                    </p:set>
                                  </p:childTnLst>
                                </p:cTn>
                              </p:par>
                            </p:childTnLst>
                          </p:cTn>
                        </p:par>
                        <p:par>
                          <p:cTn id="274" fill="hold">
                            <p:stCondLst>
                              <p:cond delay="0"/>
                            </p:stCondLst>
                            <p:childTnLst>
                              <p:par>
                                <p:cTn id="275" presetID="1" presetClass="entr" presetSubtype="0" fill="hold" grpId="0" nodeType="afterEffect">
                                  <p:stCondLst>
                                    <p:cond delay="0"/>
                                  </p:stCondLst>
                                  <p:childTnLst>
                                    <p:set>
                                      <p:cBhvr>
                                        <p:cTn id="276" dur="1" fill="hold">
                                          <p:stCondLst>
                                            <p:cond delay="0"/>
                                          </p:stCondLst>
                                        </p:cTn>
                                        <p:tgtEl>
                                          <p:spTgt spid="129"/>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120"/>
                                        </p:tgtEl>
                                        <p:attrNameLst>
                                          <p:attrName>style.visibility</p:attrName>
                                        </p:attrNameLst>
                                      </p:cBhvr>
                                      <p:to>
                                        <p:strVal val="hidden"/>
                                      </p:to>
                                    </p:set>
                                  </p:childTnLst>
                                </p:cTn>
                              </p:par>
                            </p:childTnLst>
                          </p:cTn>
                        </p:par>
                        <p:par>
                          <p:cTn id="281" fill="hold">
                            <p:stCondLst>
                              <p:cond delay="0"/>
                            </p:stCondLst>
                            <p:childTnLst>
                              <p:par>
                                <p:cTn id="282" presetID="1" presetClass="entr" presetSubtype="0" fill="hold" grpId="0" nodeType="afterEffect">
                                  <p:stCondLst>
                                    <p:cond delay="0"/>
                                  </p:stCondLst>
                                  <p:childTnLst>
                                    <p:set>
                                      <p:cBhvr>
                                        <p:cTn id="283" dur="1" fill="hold">
                                          <p:stCondLst>
                                            <p:cond delay="0"/>
                                          </p:stCondLst>
                                        </p:cTn>
                                        <p:tgtEl>
                                          <p:spTgt spid="130"/>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xit" presetSubtype="0" fill="hold" grpId="1" nodeType="clickEffect">
                                  <p:stCondLst>
                                    <p:cond delay="0"/>
                                  </p:stCondLst>
                                  <p:childTnLst>
                                    <p:set>
                                      <p:cBhvr>
                                        <p:cTn id="287" dur="1" fill="hold">
                                          <p:stCondLst>
                                            <p:cond delay="0"/>
                                          </p:stCondLst>
                                        </p:cTn>
                                        <p:tgtEl>
                                          <p:spTgt spid="123"/>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grpId="0" nodeType="afterEffect">
                                  <p:stCondLst>
                                    <p:cond delay="0"/>
                                  </p:stCondLst>
                                  <p:childTnLst>
                                    <p:set>
                                      <p:cBhvr>
                                        <p:cTn id="29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77" grpId="0" animBg="1"/>
      <p:bldP spid="77" grpId="1" animBg="1"/>
      <p:bldP spid="77" grpId="2" animBg="1"/>
      <p:bldP spid="77" grpId="3" animBg="1"/>
      <p:bldP spid="77" grpId="4" animBg="1"/>
      <p:bldP spid="77" grpId="5" animBg="1"/>
      <p:bldP spid="77" grpId="6" animBg="1"/>
      <p:bldP spid="77" grpId="7" animBg="1"/>
      <p:bldP spid="77" grpId="8" animBg="1"/>
      <p:bldP spid="79" grpId="0" animBg="1"/>
      <p:bldP spid="80" grpId="0"/>
      <p:bldP spid="82" grpId="0"/>
      <p:bldP spid="82" grpId="1"/>
      <p:bldP spid="83" grpId="0" animBg="1"/>
      <p:bldP spid="84" grpId="0"/>
      <p:bldP spid="85" grpId="0"/>
      <p:bldP spid="85" grpId="1"/>
      <p:bldP spid="87" grpId="0" animBg="1"/>
      <p:bldP spid="88" grpId="0"/>
      <p:bldP spid="89" grpId="0"/>
      <p:bldP spid="91" grpId="0"/>
      <p:bldP spid="91" grpId="1"/>
      <p:bldP spid="92" grpId="0" animBg="1"/>
      <p:bldP spid="94" grpId="0"/>
      <p:bldP spid="95" grpId="0"/>
      <p:bldP spid="96" grpId="0"/>
      <p:bldP spid="96" grpId="1"/>
      <p:bldP spid="97" grpId="0" animBg="1"/>
      <p:bldP spid="99" grpId="0"/>
      <p:bldP spid="100" grpId="0"/>
      <p:bldP spid="100" grpId="1"/>
      <p:bldP spid="101" grpId="0"/>
      <p:bldP spid="101" grpId="1"/>
      <p:bldP spid="102" grpId="0"/>
      <p:bldP spid="102" grpId="1"/>
      <p:bldP spid="103" grpId="0" animBg="1"/>
      <p:bldP spid="104" grpId="0"/>
      <p:bldP spid="105" grpId="0"/>
      <p:bldP spid="107" grpId="0" animBg="1"/>
      <p:bldP spid="108" grpId="0"/>
      <p:bldP spid="109" grpId="0"/>
      <p:bldP spid="109" grpId="1"/>
      <p:bldP spid="111" grpId="0" animBg="1"/>
      <p:bldP spid="112" grpId="0"/>
      <p:bldP spid="113" grpId="0"/>
      <p:bldP spid="113" grpId="1"/>
      <p:bldP spid="115" grpId="0"/>
      <p:bldP spid="115" grpId="1"/>
      <p:bldP spid="116" grpId="0"/>
      <p:bldP spid="117" grpId="0"/>
      <p:bldP spid="118" grpId="0"/>
      <p:bldP spid="119" grpId="0"/>
      <p:bldP spid="119" grpId="1"/>
      <p:bldP spid="120" grpId="0"/>
      <p:bldP spid="120" grpId="1"/>
      <p:bldP spid="121" grpId="0" animBg="1"/>
      <p:bldP spid="122" grpId="0"/>
      <p:bldP spid="123" grpId="0"/>
      <p:bldP spid="123" grpId="1"/>
      <p:bldP spid="125" grpId="0" animBg="1"/>
      <p:bldP spid="126" grpId="0"/>
      <p:bldP spid="127" grpId="0"/>
      <p:bldP spid="129" grpId="0"/>
      <p:bldP spid="130" grpId="0"/>
      <p:bldP spid="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grpSp>
        <p:nvGrpSpPr>
          <p:cNvPr id="169" name="组合 168"/>
          <p:cNvGrpSpPr/>
          <p:nvPr/>
        </p:nvGrpSpPr>
        <p:grpSpPr>
          <a:xfrm>
            <a:off x="1115973" y="2251402"/>
            <a:ext cx="4779600" cy="4121512"/>
            <a:chOff x="778240" y="1934005"/>
            <a:chExt cx="4779600" cy="4121512"/>
          </a:xfrm>
        </p:grpSpPr>
        <p:sp>
          <p:nvSpPr>
            <p:cNvPr id="170" name="椭圆 169"/>
            <p:cNvSpPr/>
            <p:nvPr/>
          </p:nvSpPr>
          <p:spPr>
            <a:xfrm>
              <a:off x="2483473" y="2050103"/>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71" name="文本框 17"/>
            <p:cNvSpPr txBox="1"/>
            <p:nvPr/>
          </p:nvSpPr>
          <p:spPr>
            <a:xfrm>
              <a:off x="2707072" y="1934005"/>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root</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72" name="直接连接符 171"/>
            <p:cNvCxnSpPr>
              <a:stCxn id="170" idx="3"/>
            </p:cNvCxnSpPr>
            <p:nvPr/>
          </p:nvCxnSpPr>
          <p:spPr>
            <a:xfrm flipH="1">
              <a:off x="2129246" y="2229807"/>
              <a:ext cx="385059" cy="539519"/>
            </a:xfrm>
            <a:prstGeom prst="line">
              <a:avLst/>
            </a:prstGeom>
            <a:noFill/>
            <a:ln w="6350" cap="flat" cmpd="sng" algn="ctr">
              <a:solidFill>
                <a:srgbClr val="5B9BD5"/>
              </a:solidFill>
              <a:prstDash val="solid"/>
              <a:miter lim="800000"/>
            </a:ln>
            <a:effectLst/>
          </p:spPr>
        </p:cxnSp>
        <p:sp>
          <p:nvSpPr>
            <p:cNvPr id="173" name="椭圆 172"/>
            <p:cNvSpPr/>
            <p:nvPr/>
          </p:nvSpPr>
          <p:spPr>
            <a:xfrm>
              <a:off x="1975668" y="274396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74" name="文本框 22"/>
            <p:cNvSpPr txBox="1"/>
            <p:nvPr/>
          </p:nvSpPr>
          <p:spPr>
            <a:xfrm>
              <a:off x="2186204" y="2656873"/>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75" name="椭圆 174"/>
            <p:cNvSpPr/>
            <p:nvPr/>
          </p:nvSpPr>
          <p:spPr>
            <a:xfrm>
              <a:off x="1461864" y="341888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76" name="文本框 26"/>
            <p:cNvSpPr txBox="1"/>
            <p:nvPr/>
          </p:nvSpPr>
          <p:spPr>
            <a:xfrm>
              <a:off x="1620149" y="3331787"/>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77" name="直接连接符 176"/>
            <p:cNvCxnSpPr>
              <a:stCxn id="173" idx="3"/>
              <a:endCxn id="175" idx="7"/>
            </p:cNvCxnSpPr>
            <p:nvPr/>
          </p:nvCxnSpPr>
          <p:spPr>
            <a:xfrm flipH="1">
              <a:off x="1641568" y="2923670"/>
              <a:ext cx="364932" cy="526042"/>
            </a:xfrm>
            <a:prstGeom prst="line">
              <a:avLst/>
            </a:prstGeom>
            <a:noFill/>
            <a:ln w="6350" cap="flat" cmpd="sng" algn="ctr">
              <a:solidFill>
                <a:srgbClr val="5B9BD5"/>
              </a:solidFill>
              <a:prstDash val="solid"/>
              <a:miter lim="800000"/>
            </a:ln>
            <a:effectLst/>
          </p:spPr>
        </p:cxnSp>
        <p:sp>
          <p:nvSpPr>
            <p:cNvPr id="178" name="椭圆 177"/>
            <p:cNvSpPr/>
            <p:nvPr/>
          </p:nvSpPr>
          <p:spPr>
            <a:xfrm>
              <a:off x="778240" y="4838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79" name="文本框 30"/>
            <p:cNvSpPr txBox="1"/>
            <p:nvPr/>
          </p:nvSpPr>
          <p:spPr>
            <a:xfrm>
              <a:off x="936525" y="4751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80" name="文本框 31"/>
            <p:cNvSpPr txBox="1"/>
            <p:nvPr/>
          </p:nvSpPr>
          <p:spPr>
            <a:xfrm>
              <a:off x="1228602" y="476200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81" name="直接连接符 180"/>
            <p:cNvCxnSpPr>
              <a:stCxn id="175" idx="4"/>
              <a:endCxn id="178" idx="0"/>
            </p:cNvCxnSpPr>
            <p:nvPr/>
          </p:nvCxnSpPr>
          <p:spPr>
            <a:xfrm flipH="1">
              <a:off x="883508" y="3629416"/>
              <a:ext cx="683624" cy="1208959"/>
            </a:xfrm>
            <a:prstGeom prst="line">
              <a:avLst/>
            </a:prstGeom>
            <a:noFill/>
            <a:ln w="6350" cap="flat" cmpd="sng" algn="ctr">
              <a:solidFill>
                <a:srgbClr val="5B9BD5"/>
              </a:solidFill>
              <a:prstDash val="solid"/>
              <a:miter lim="800000"/>
            </a:ln>
            <a:effectLst/>
          </p:spPr>
        </p:cxnSp>
        <p:sp>
          <p:nvSpPr>
            <p:cNvPr id="182" name="文本框 33"/>
            <p:cNvSpPr txBox="1"/>
            <p:nvPr/>
          </p:nvSpPr>
          <p:spPr>
            <a:xfrm>
              <a:off x="1919652" y="3340716"/>
              <a:ext cx="876300"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83" name="椭圆 182"/>
            <p:cNvSpPr/>
            <p:nvPr/>
          </p:nvSpPr>
          <p:spPr>
            <a:xfrm>
              <a:off x="2471528" y="340865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84" name="直接连接符 183"/>
            <p:cNvCxnSpPr>
              <a:stCxn id="173" idx="5"/>
              <a:endCxn id="183" idx="1"/>
            </p:cNvCxnSpPr>
            <p:nvPr/>
          </p:nvCxnSpPr>
          <p:spPr>
            <a:xfrm>
              <a:off x="2155372" y="2923670"/>
              <a:ext cx="346988" cy="515818"/>
            </a:xfrm>
            <a:prstGeom prst="line">
              <a:avLst/>
            </a:prstGeom>
            <a:noFill/>
            <a:ln w="6350" cap="flat" cmpd="sng" algn="ctr">
              <a:solidFill>
                <a:srgbClr val="5B9BD5"/>
              </a:solidFill>
              <a:prstDash val="solid"/>
              <a:miter lim="800000"/>
            </a:ln>
            <a:effectLst/>
          </p:spPr>
        </p:cxnSp>
        <p:sp>
          <p:nvSpPr>
            <p:cNvPr id="185" name="文本框 36"/>
            <p:cNvSpPr txBox="1"/>
            <p:nvPr/>
          </p:nvSpPr>
          <p:spPr>
            <a:xfrm>
              <a:off x="2750341" y="332156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86" name="文本框 37"/>
            <p:cNvSpPr txBox="1"/>
            <p:nvPr/>
          </p:nvSpPr>
          <p:spPr>
            <a:xfrm>
              <a:off x="3017210" y="332166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87" name="椭圆 186"/>
            <p:cNvSpPr/>
            <p:nvPr/>
          </p:nvSpPr>
          <p:spPr>
            <a:xfrm>
              <a:off x="3483033" y="341887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88" name="直接连接符 187"/>
            <p:cNvCxnSpPr>
              <a:stCxn id="173" idx="5"/>
              <a:endCxn id="187" idx="1"/>
            </p:cNvCxnSpPr>
            <p:nvPr/>
          </p:nvCxnSpPr>
          <p:spPr>
            <a:xfrm>
              <a:off x="2155372" y="2923670"/>
              <a:ext cx="1358493" cy="526041"/>
            </a:xfrm>
            <a:prstGeom prst="line">
              <a:avLst/>
            </a:prstGeom>
            <a:noFill/>
            <a:ln w="6350" cap="flat" cmpd="sng" algn="ctr">
              <a:solidFill>
                <a:srgbClr val="5B9BD5"/>
              </a:solidFill>
              <a:prstDash val="solid"/>
              <a:miter lim="800000"/>
            </a:ln>
            <a:effectLst/>
          </p:spPr>
        </p:cxnSp>
        <p:sp>
          <p:nvSpPr>
            <p:cNvPr id="189" name="文本框 42"/>
            <p:cNvSpPr txBox="1"/>
            <p:nvPr/>
          </p:nvSpPr>
          <p:spPr>
            <a:xfrm>
              <a:off x="3714274" y="3331786"/>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90" name="文本框 43"/>
            <p:cNvSpPr txBox="1"/>
            <p:nvPr/>
          </p:nvSpPr>
          <p:spPr>
            <a:xfrm>
              <a:off x="3960477" y="333178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91" name="椭圆 190"/>
            <p:cNvSpPr/>
            <p:nvPr/>
          </p:nvSpPr>
          <p:spPr>
            <a:xfrm>
              <a:off x="3150786" y="48612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92" name="文本框 48"/>
            <p:cNvSpPr txBox="1"/>
            <p:nvPr/>
          </p:nvSpPr>
          <p:spPr>
            <a:xfrm>
              <a:off x="3361322" y="4784615"/>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93" name="文本框 49"/>
            <p:cNvSpPr txBox="1"/>
            <p:nvPr/>
          </p:nvSpPr>
          <p:spPr>
            <a:xfrm>
              <a:off x="3640543" y="480402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94" name="直接连接符 193"/>
            <p:cNvCxnSpPr>
              <a:stCxn id="175" idx="5"/>
              <a:endCxn id="191" idx="1"/>
            </p:cNvCxnSpPr>
            <p:nvPr/>
          </p:nvCxnSpPr>
          <p:spPr>
            <a:xfrm>
              <a:off x="1641568" y="3598584"/>
              <a:ext cx="1540050" cy="1293523"/>
            </a:xfrm>
            <a:prstGeom prst="line">
              <a:avLst/>
            </a:prstGeom>
            <a:noFill/>
            <a:ln w="6350" cap="flat" cmpd="sng" algn="ctr">
              <a:solidFill>
                <a:srgbClr val="5B9BD5"/>
              </a:solidFill>
              <a:prstDash val="solid"/>
              <a:miter lim="800000"/>
            </a:ln>
            <a:effectLst/>
          </p:spPr>
        </p:cxnSp>
        <p:sp>
          <p:nvSpPr>
            <p:cNvPr id="195" name="椭圆 194"/>
            <p:cNvSpPr/>
            <p:nvPr/>
          </p:nvSpPr>
          <p:spPr>
            <a:xfrm>
              <a:off x="3674186" y="2718337"/>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96" name="文本框 52"/>
            <p:cNvSpPr txBox="1"/>
            <p:nvPr/>
          </p:nvSpPr>
          <p:spPr>
            <a:xfrm>
              <a:off x="3933484" y="264568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97" name="文本框 53"/>
            <p:cNvSpPr txBox="1"/>
            <p:nvPr/>
          </p:nvSpPr>
          <p:spPr>
            <a:xfrm>
              <a:off x="4239295" y="264568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98" name="直接连接符 197"/>
            <p:cNvCxnSpPr>
              <a:stCxn id="170" idx="5"/>
              <a:endCxn id="195" idx="1"/>
            </p:cNvCxnSpPr>
            <p:nvPr/>
          </p:nvCxnSpPr>
          <p:spPr>
            <a:xfrm>
              <a:off x="2663177" y="2229807"/>
              <a:ext cx="1041841" cy="519362"/>
            </a:xfrm>
            <a:prstGeom prst="line">
              <a:avLst/>
            </a:prstGeom>
            <a:noFill/>
            <a:ln w="6350" cap="flat" cmpd="sng" algn="ctr">
              <a:solidFill>
                <a:srgbClr val="5B9BD5"/>
              </a:solidFill>
              <a:prstDash val="solid"/>
              <a:miter lim="800000"/>
            </a:ln>
            <a:effectLst/>
          </p:spPr>
        </p:cxnSp>
        <p:sp>
          <p:nvSpPr>
            <p:cNvPr id="199" name="椭圆 198"/>
            <p:cNvSpPr/>
            <p:nvPr/>
          </p:nvSpPr>
          <p:spPr>
            <a:xfrm>
              <a:off x="4480872" y="342056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200" name="文本框 56"/>
            <p:cNvSpPr txBox="1"/>
            <p:nvPr/>
          </p:nvSpPr>
          <p:spPr>
            <a:xfrm>
              <a:off x="4685324" y="332132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201" name="文本框 57"/>
            <p:cNvSpPr txBox="1"/>
            <p:nvPr/>
          </p:nvSpPr>
          <p:spPr>
            <a:xfrm>
              <a:off x="4991135" y="332132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202" name="直接连接符 201"/>
            <p:cNvCxnSpPr>
              <a:stCxn id="195" idx="5"/>
              <a:endCxn id="199" idx="1"/>
            </p:cNvCxnSpPr>
            <p:nvPr/>
          </p:nvCxnSpPr>
          <p:spPr>
            <a:xfrm>
              <a:off x="3853890" y="2898041"/>
              <a:ext cx="657814" cy="553360"/>
            </a:xfrm>
            <a:prstGeom prst="line">
              <a:avLst/>
            </a:prstGeom>
            <a:noFill/>
            <a:ln w="6350" cap="flat" cmpd="sng" algn="ctr">
              <a:solidFill>
                <a:srgbClr val="5B9BD5"/>
              </a:solidFill>
              <a:prstDash val="solid"/>
              <a:miter lim="800000"/>
            </a:ln>
            <a:effectLst/>
          </p:spPr>
        </p:cxnSp>
        <p:sp>
          <p:nvSpPr>
            <p:cNvPr id="203" name="椭圆 202"/>
            <p:cNvSpPr/>
            <p:nvPr/>
          </p:nvSpPr>
          <p:spPr>
            <a:xfrm>
              <a:off x="1980460" y="48510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204" name="文本框 66"/>
            <p:cNvSpPr txBox="1"/>
            <p:nvPr/>
          </p:nvSpPr>
          <p:spPr>
            <a:xfrm>
              <a:off x="2231043" y="4771410"/>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205" name="文本框 67"/>
            <p:cNvSpPr txBox="1"/>
            <p:nvPr/>
          </p:nvSpPr>
          <p:spPr>
            <a:xfrm>
              <a:off x="2522235" y="477141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206" name="直接连接符 205"/>
            <p:cNvCxnSpPr>
              <a:stCxn id="175" idx="4"/>
              <a:endCxn id="203" idx="0"/>
            </p:cNvCxnSpPr>
            <p:nvPr/>
          </p:nvCxnSpPr>
          <p:spPr>
            <a:xfrm>
              <a:off x="1567132" y="3629416"/>
              <a:ext cx="518596" cy="1221659"/>
            </a:xfrm>
            <a:prstGeom prst="line">
              <a:avLst/>
            </a:prstGeom>
            <a:noFill/>
            <a:ln w="6350" cap="flat" cmpd="sng" algn="ctr">
              <a:solidFill>
                <a:srgbClr val="5B9BD5"/>
              </a:solidFill>
              <a:prstDash val="solid"/>
              <a:miter lim="800000"/>
            </a:ln>
            <a:effectLst/>
          </p:spPr>
        </p:cxnSp>
        <p:sp>
          <p:nvSpPr>
            <p:cNvPr id="207" name="椭圆 206"/>
            <p:cNvSpPr/>
            <p:nvPr/>
          </p:nvSpPr>
          <p:spPr>
            <a:xfrm>
              <a:off x="2000771" y="5743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208" name="文本框 70"/>
            <p:cNvSpPr txBox="1"/>
            <p:nvPr/>
          </p:nvSpPr>
          <p:spPr>
            <a:xfrm>
              <a:off x="2159056" y="5656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209" name="文本框 71"/>
            <p:cNvSpPr txBox="1"/>
            <p:nvPr/>
          </p:nvSpPr>
          <p:spPr>
            <a:xfrm>
              <a:off x="2430561" y="567079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210" name="直接连接符 209"/>
            <p:cNvCxnSpPr>
              <a:stCxn id="203" idx="4"/>
              <a:endCxn id="207" idx="0"/>
            </p:cNvCxnSpPr>
            <p:nvPr/>
          </p:nvCxnSpPr>
          <p:spPr>
            <a:xfrm>
              <a:off x="2085728" y="5061611"/>
              <a:ext cx="20311" cy="681764"/>
            </a:xfrm>
            <a:prstGeom prst="line">
              <a:avLst/>
            </a:prstGeom>
            <a:noFill/>
            <a:ln w="6350" cap="flat" cmpd="sng" algn="ctr">
              <a:solidFill>
                <a:srgbClr val="5B9BD5"/>
              </a:solidFill>
              <a:prstDash val="solid"/>
              <a:miter lim="800000"/>
            </a:ln>
            <a:effectLst/>
          </p:spPr>
        </p:cxnSp>
        <p:sp>
          <p:nvSpPr>
            <p:cNvPr id="211" name="文本框 76"/>
            <p:cNvSpPr txBox="1"/>
            <p:nvPr/>
          </p:nvSpPr>
          <p:spPr>
            <a:xfrm>
              <a:off x="2493937" y="2654527"/>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7</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grpSp>
      <p:sp>
        <p:nvSpPr>
          <p:cNvPr id="212" name="矩形 211"/>
          <p:cNvSpPr/>
          <p:nvPr/>
        </p:nvSpPr>
        <p:spPr>
          <a:xfrm>
            <a:off x="2666599" y="1866681"/>
            <a:ext cx="681597" cy="384721"/>
          </a:xfrm>
          <a:prstGeom prst="rect">
            <a:avLst/>
          </a:prstGeom>
        </p:spPr>
        <p:txBody>
          <a:bodyPr wrap="none">
            <a:spAutoFit/>
          </a:bodyPr>
          <a:lstStyle/>
          <a:p>
            <a:pPr defTabSz="914400"/>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a:t>
            </a:r>
          </a:p>
        </p:txBody>
      </p:sp>
      <p:sp>
        <p:nvSpPr>
          <p:cNvPr id="213" name="圆角矩形 212"/>
          <p:cNvSpPr/>
          <p:nvPr/>
        </p:nvSpPr>
        <p:spPr>
          <a:xfrm rot="10800000" flipV="1">
            <a:off x="565659" y="1248033"/>
            <a:ext cx="412732" cy="400111"/>
          </a:xfrm>
          <a:prstGeom prst="roundRect">
            <a:avLst>
              <a:gd name="adj" fmla="val 5039"/>
            </a:avLst>
          </a:prstGeom>
          <a:solidFill>
            <a:srgbClr val="4472C4"/>
          </a:solidFill>
          <a:ln w="12700" cap="flat" cmpd="sng" algn="ctr">
            <a:noFill/>
            <a:prstDash val="solid"/>
            <a:miter lim="800000"/>
          </a:ln>
          <a:effectLst>
            <a:outerShdw blurRad="50800" dist="38100" dir="5400000" algn="t" rotWithShape="0">
              <a:prstClr val="black">
                <a:alpha val="40000"/>
              </a:prstClr>
            </a:outerShdw>
          </a:effectLst>
        </p:spPr>
        <p:txBody>
          <a:bodyPr lIns="91436" tIns="45718" rIns="91436" bIns="45718"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1</a:t>
            </a:r>
            <a:endParaRPr kumimoji="0" lang="zh-CN" altLang="en-US"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214" name="矩形 213"/>
          <p:cNvSpPr/>
          <p:nvPr/>
        </p:nvSpPr>
        <p:spPr>
          <a:xfrm>
            <a:off x="1058501" y="1248034"/>
            <a:ext cx="4592884" cy="400110"/>
          </a:xfrm>
          <a:prstGeom prst="rect">
            <a:avLst/>
          </a:prstGeom>
        </p:spPr>
        <p:txBody>
          <a:bodyPr wrap="square">
            <a:spAutoFit/>
          </a:bodyPr>
          <a:lstStyle/>
          <a:p>
            <a:pPr defTabSz="914400"/>
            <a:r>
              <a:rPr lang="en-US" altLang="zh-CN" sz="2000" dirty="0">
                <a:ln w="0"/>
                <a:solidFill>
                  <a:srgbClr val="44546A"/>
                </a:solidFill>
                <a:latin typeface="微软雅黑" panose="020B0503020204020204" pitchFamily="34" charset="-122"/>
                <a:ea typeface="微软雅黑" panose="020B0503020204020204" pitchFamily="34" charset="-122"/>
              </a:rPr>
              <a:t>FP-Growth</a:t>
            </a:r>
            <a:r>
              <a:rPr lang="zh-CN" altLang="en-US" sz="2000" dirty="0">
                <a:ln w="0"/>
                <a:solidFill>
                  <a:srgbClr val="44546A"/>
                </a:solidFill>
                <a:latin typeface="微软雅黑" panose="020B0503020204020204" pitchFamily="34" charset="-122"/>
                <a:ea typeface="微软雅黑" panose="020B0503020204020204" pitchFamily="34" charset="-122"/>
              </a:rPr>
              <a:t>算法演示</a:t>
            </a:r>
            <a:r>
              <a:rPr lang="en-US" altLang="zh-CN" sz="2000" dirty="0">
                <a:ln w="0"/>
                <a:solidFill>
                  <a:srgbClr val="44546A"/>
                </a:solidFill>
                <a:latin typeface="微软雅黑" panose="020B0503020204020204" pitchFamily="34" charset="-122"/>
                <a:ea typeface="微软雅黑" panose="020B0503020204020204" pitchFamily="34" charset="-122"/>
              </a:rPr>
              <a:t>----FP-</a:t>
            </a:r>
            <a:r>
              <a:rPr lang="zh-CN" altLang="en-US" sz="2000" dirty="0">
                <a:ln w="0"/>
                <a:solidFill>
                  <a:srgbClr val="44546A"/>
                </a:solidFill>
                <a:latin typeface="微软雅黑" panose="020B0503020204020204" pitchFamily="34" charset="-122"/>
                <a:ea typeface="微软雅黑" panose="020B0503020204020204" pitchFamily="34" charset="-122"/>
              </a:rPr>
              <a:t>树挖掘</a:t>
            </a:r>
          </a:p>
        </p:txBody>
      </p:sp>
      <p:sp>
        <p:nvSpPr>
          <p:cNvPr id="215" name="矩形 214"/>
          <p:cNvSpPr/>
          <p:nvPr/>
        </p:nvSpPr>
        <p:spPr>
          <a:xfrm>
            <a:off x="6724277" y="1836396"/>
            <a:ext cx="4592884" cy="400110"/>
          </a:xfrm>
          <a:prstGeom prst="rect">
            <a:avLst/>
          </a:prstGeom>
        </p:spPr>
        <p:txBody>
          <a:bodyPr wrap="square">
            <a:spAutoFit/>
          </a:bodyPr>
          <a:lstStyle/>
          <a:p>
            <a:pPr defTabSz="914400"/>
            <a:r>
              <a:rPr lang="zh-CN" altLang="en-US" sz="2000" dirty="0">
                <a:ln w="0"/>
                <a:solidFill>
                  <a:srgbClr val="44546A"/>
                </a:solidFill>
                <a:latin typeface="微软雅黑" panose="020B0503020204020204" pitchFamily="34" charset="-122"/>
                <a:ea typeface="微软雅黑" panose="020B0503020204020204" pitchFamily="34" charset="-122"/>
              </a:rPr>
              <a:t>挖掘从表头</a:t>
            </a:r>
            <a:r>
              <a:rPr lang="en-US" altLang="zh-CN" sz="2000" dirty="0">
                <a:ln w="0"/>
                <a:solidFill>
                  <a:srgbClr val="44546A"/>
                </a:solidFill>
                <a:latin typeface="微软雅黑" panose="020B0503020204020204" pitchFamily="34" charset="-122"/>
                <a:ea typeface="微软雅黑" panose="020B0503020204020204" pitchFamily="34" charset="-122"/>
              </a:rPr>
              <a:t>header</a:t>
            </a:r>
            <a:r>
              <a:rPr lang="zh-CN" altLang="en-US" sz="2000" dirty="0">
                <a:ln w="0"/>
                <a:solidFill>
                  <a:srgbClr val="44546A"/>
                </a:solidFill>
                <a:latin typeface="微软雅黑" panose="020B0503020204020204" pitchFamily="34" charset="-122"/>
                <a:ea typeface="微软雅黑" panose="020B0503020204020204" pitchFamily="34" charset="-122"/>
              </a:rPr>
              <a:t>的最后一个项开始</a:t>
            </a:r>
          </a:p>
        </p:txBody>
      </p:sp>
      <p:graphicFrame>
        <p:nvGraphicFramePr>
          <p:cNvPr id="216" name="表格 215"/>
          <p:cNvGraphicFramePr>
            <a:graphicFrameLocks noGrp="1"/>
          </p:cNvGraphicFramePr>
          <p:nvPr/>
        </p:nvGraphicFramePr>
        <p:xfrm>
          <a:off x="6208429" y="2771465"/>
          <a:ext cx="5448755" cy="785637"/>
        </p:xfrm>
        <a:graphic>
          <a:graphicData uri="http://schemas.openxmlformats.org/drawingml/2006/table">
            <a:tbl>
              <a:tblPr firstRow="1" bandRow="1"/>
              <a:tblGrid>
                <a:gridCol w="1089751">
                  <a:extLst>
                    <a:ext uri="{9D8B030D-6E8A-4147-A177-3AD203B41FA5}">
                      <a16:colId xmlns:a16="http://schemas.microsoft.com/office/drawing/2014/main" val="20000"/>
                    </a:ext>
                  </a:extLst>
                </a:gridCol>
                <a:gridCol w="1089751">
                  <a:extLst>
                    <a:ext uri="{9D8B030D-6E8A-4147-A177-3AD203B41FA5}">
                      <a16:colId xmlns:a16="http://schemas.microsoft.com/office/drawing/2014/main" val="20001"/>
                    </a:ext>
                  </a:extLst>
                </a:gridCol>
                <a:gridCol w="1089751">
                  <a:extLst>
                    <a:ext uri="{9D8B030D-6E8A-4147-A177-3AD203B41FA5}">
                      <a16:colId xmlns:a16="http://schemas.microsoft.com/office/drawing/2014/main" val="20002"/>
                    </a:ext>
                  </a:extLst>
                </a:gridCol>
                <a:gridCol w="1089751">
                  <a:extLst>
                    <a:ext uri="{9D8B030D-6E8A-4147-A177-3AD203B41FA5}">
                      <a16:colId xmlns:a16="http://schemas.microsoft.com/office/drawing/2014/main" val="20003"/>
                    </a:ext>
                  </a:extLst>
                </a:gridCol>
                <a:gridCol w="1089751">
                  <a:extLst>
                    <a:ext uri="{9D8B030D-6E8A-4147-A177-3AD203B41FA5}">
                      <a16:colId xmlns:a16="http://schemas.microsoft.com/office/drawing/2014/main" val="20004"/>
                    </a:ext>
                  </a:extLst>
                </a:gridCol>
              </a:tblGrid>
              <a:tr h="418026">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I2</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I1</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I3</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I4</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a:r>
                        <a:rPr lang="en-US" altLang="zh-CN" sz="1600" dirty="0"/>
                        <a:t>I5</a:t>
                      </a:r>
                      <a:endParaRPr lang="zh-CN" alt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67611">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7</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6</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a:r>
                        <a:rPr lang="en-US" altLang="zh-CN" sz="1600" dirty="0"/>
                        <a:t>2</a:t>
                      </a:r>
                      <a:endParaRPr lang="zh-CN" alt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grpSp>
        <p:nvGrpSpPr>
          <p:cNvPr id="99" name="组合 98"/>
          <p:cNvGrpSpPr/>
          <p:nvPr/>
        </p:nvGrpSpPr>
        <p:grpSpPr>
          <a:xfrm>
            <a:off x="7339825" y="1716969"/>
            <a:ext cx="4779600" cy="4121512"/>
            <a:chOff x="778240" y="1934005"/>
            <a:chExt cx="4779600" cy="4121512"/>
          </a:xfrm>
        </p:grpSpPr>
        <p:sp>
          <p:nvSpPr>
            <p:cNvPr id="100" name="椭圆 99"/>
            <p:cNvSpPr/>
            <p:nvPr/>
          </p:nvSpPr>
          <p:spPr>
            <a:xfrm>
              <a:off x="2483473" y="2050103"/>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1" name="文本框 17"/>
            <p:cNvSpPr txBox="1"/>
            <p:nvPr/>
          </p:nvSpPr>
          <p:spPr>
            <a:xfrm>
              <a:off x="2707072" y="1934005"/>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root</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02" name="直接连接符 101"/>
            <p:cNvCxnSpPr>
              <a:stCxn id="100" idx="3"/>
            </p:cNvCxnSpPr>
            <p:nvPr/>
          </p:nvCxnSpPr>
          <p:spPr>
            <a:xfrm flipH="1">
              <a:off x="2129246" y="2229807"/>
              <a:ext cx="385059" cy="539519"/>
            </a:xfrm>
            <a:prstGeom prst="line">
              <a:avLst/>
            </a:prstGeom>
            <a:noFill/>
            <a:ln w="6350" cap="flat" cmpd="sng" algn="ctr">
              <a:solidFill>
                <a:srgbClr val="5B9BD5"/>
              </a:solidFill>
              <a:prstDash val="solid"/>
              <a:miter lim="800000"/>
            </a:ln>
            <a:effectLst/>
          </p:spPr>
        </p:cxnSp>
        <p:sp>
          <p:nvSpPr>
            <p:cNvPr id="103" name="椭圆 102"/>
            <p:cNvSpPr/>
            <p:nvPr/>
          </p:nvSpPr>
          <p:spPr>
            <a:xfrm>
              <a:off x="1975668" y="274396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4" name="文本框 22"/>
            <p:cNvSpPr txBox="1"/>
            <p:nvPr/>
          </p:nvSpPr>
          <p:spPr>
            <a:xfrm>
              <a:off x="2186204" y="2656873"/>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05" name="椭圆 104"/>
            <p:cNvSpPr/>
            <p:nvPr/>
          </p:nvSpPr>
          <p:spPr>
            <a:xfrm>
              <a:off x="1461864" y="341888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6" name="文本框 26"/>
            <p:cNvSpPr txBox="1"/>
            <p:nvPr/>
          </p:nvSpPr>
          <p:spPr>
            <a:xfrm>
              <a:off x="1620149" y="3331787"/>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07" name="直接连接符 106"/>
            <p:cNvCxnSpPr>
              <a:stCxn id="103" idx="3"/>
              <a:endCxn id="105" idx="7"/>
            </p:cNvCxnSpPr>
            <p:nvPr/>
          </p:nvCxnSpPr>
          <p:spPr>
            <a:xfrm flipH="1">
              <a:off x="1641568" y="2923670"/>
              <a:ext cx="364932" cy="526042"/>
            </a:xfrm>
            <a:prstGeom prst="line">
              <a:avLst/>
            </a:prstGeom>
            <a:noFill/>
            <a:ln w="6350" cap="flat" cmpd="sng" algn="ctr">
              <a:solidFill>
                <a:srgbClr val="5B9BD5"/>
              </a:solidFill>
              <a:prstDash val="solid"/>
              <a:miter lim="800000"/>
            </a:ln>
            <a:effectLst/>
          </p:spPr>
        </p:cxnSp>
        <p:sp>
          <p:nvSpPr>
            <p:cNvPr id="108" name="椭圆 107"/>
            <p:cNvSpPr/>
            <p:nvPr/>
          </p:nvSpPr>
          <p:spPr>
            <a:xfrm>
              <a:off x="778240" y="4838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9" name="文本框 30"/>
            <p:cNvSpPr txBox="1"/>
            <p:nvPr/>
          </p:nvSpPr>
          <p:spPr>
            <a:xfrm>
              <a:off x="936525" y="4751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0" name="文本框 31"/>
            <p:cNvSpPr txBox="1"/>
            <p:nvPr/>
          </p:nvSpPr>
          <p:spPr>
            <a:xfrm>
              <a:off x="1228602" y="476200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11" name="直接连接符 110"/>
            <p:cNvCxnSpPr>
              <a:stCxn id="105" idx="4"/>
              <a:endCxn id="108" idx="0"/>
            </p:cNvCxnSpPr>
            <p:nvPr/>
          </p:nvCxnSpPr>
          <p:spPr>
            <a:xfrm flipH="1">
              <a:off x="883508" y="3629416"/>
              <a:ext cx="683624" cy="1208959"/>
            </a:xfrm>
            <a:prstGeom prst="line">
              <a:avLst/>
            </a:prstGeom>
            <a:noFill/>
            <a:ln w="6350" cap="flat" cmpd="sng" algn="ctr">
              <a:solidFill>
                <a:srgbClr val="5B9BD5"/>
              </a:solidFill>
              <a:prstDash val="solid"/>
              <a:miter lim="800000"/>
            </a:ln>
            <a:effectLst/>
          </p:spPr>
        </p:cxnSp>
        <p:sp>
          <p:nvSpPr>
            <p:cNvPr id="112" name="文本框 33"/>
            <p:cNvSpPr txBox="1"/>
            <p:nvPr/>
          </p:nvSpPr>
          <p:spPr>
            <a:xfrm>
              <a:off x="1919652" y="3340716"/>
              <a:ext cx="876300"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3" name="椭圆 112"/>
            <p:cNvSpPr/>
            <p:nvPr/>
          </p:nvSpPr>
          <p:spPr>
            <a:xfrm>
              <a:off x="2471528" y="340865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14" name="直接连接符 113"/>
            <p:cNvCxnSpPr>
              <a:stCxn id="103" idx="5"/>
              <a:endCxn id="113" idx="1"/>
            </p:cNvCxnSpPr>
            <p:nvPr/>
          </p:nvCxnSpPr>
          <p:spPr>
            <a:xfrm>
              <a:off x="2155372" y="2923670"/>
              <a:ext cx="346988" cy="515818"/>
            </a:xfrm>
            <a:prstGeom prst="line">
              <a:avLst/>
            </a:prstGeom>
            <a:noFill/>
            <a:ln w="6350" cap="flat" cmpd="sng" algn="ctr">
              <a:solidFill>
                <a:srgbClr val="5B9BD5"/>
              </a:solidFill>
              <a:prstDash val="solid"/>
              <a:miter lim="800000"/>
            </a:ln>
            <a:effectLst/>
          </p:spPr>
        </p:cxnSp>
        <p:sp>
          <p:nvSpPr>
            <p:cNvPr id="115" name="文本框 36"/>
            <p:cNvSpPr txBox="1"/>
            <p:nvPr/>
          </p:nvSpPr>
          <p:spPr>
            <a:xfrm>
              <a:off x="2750341" y="332156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6" name="文本框 37"/>
            <p:cNvSpPr txBox="1"/>
            <p:nvPr/>
          </p:nvSpPr>
          <p:spPr>
            <a:xfrm>
              <a:off x="3017210" y="332166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7" name="椭圆 116"/>
            <p:cNvSpPr/>
            <p:nvPr/>
          </p:nvSpPr>
          <p:spPr>
            <a:xfrm>
              <a:off x="3483033" y="341887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18" name="直接连接符 117"/>
            <p:cNvCxnSpPr>
              <a:stCxn id="103" idx="5"/>
              <a:endCxn id="117" idx="1"/>
            </p:cNvCxnSpPr>
            <p:nvPr/>
          </p:nvCxnSpPr>
          <p:spPr>
            <a:xfrm>
              <a:off x="2155372" y="2923670"/>
              <a:ext cx="1358493" cy="526041"/>
            </a:xfrm>
            <a:prstGeom prst="line">
              <a:avLst/>
            </a:prstGeom>
            <a:noFill/>
            <a:ln w="6350" cap="flat" cmpd="sng" algn="ctr">
              <a:solidFill>
                <a:srgbClr val="5B9BD5"/>
              </a:solidFill>
              <a:prstDash val="solid"/>
              <a:miter lim="800000"/>
            </a:ln>
            <a:effectLst/>
          </p:spPr>
        </p:cxnSp>
        <p:sp>
          <p:nvSpPr>
            <p:cNvPr id="119" name="文本框 42"/>
            <p:cNvSpPr txBox="1"/>
            <p:nvPr/>
          </p:nvSpPr>
          <p:spPr>
            <a:xfrm>
              <a:off x="3714274" y="3331786"/>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0" name="文本框 43"/>
            <p:cNvSpPr txBox="1"/>
            <p:nvPr/>
          </p:nvSpPr>
          <p:spPr>
            <a:xfrm>
              <a:off x="3960477" y="333178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1" name="椭圆 120"/>
            <p:cNvSpPr/>
            <p:nvPr/>
          </p:nvSpPr>
          <p:spPr>
            <a:xfrm>
              <a:off x="3150786" y="48612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2" name="文本框 48"/>
            <p:cNvSpPr txBox="1"/>
            <p:nvPr/>
          </p:nvSpPr>
          <p:spPr>
            <a:xfrm>
              <a:off x="3361322" y="4784615"/>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3" name="文本框 49"/>
            <p:cNvSpPr txBox="1"/>
            <p:nvPr/>
          </p:nvSpPr>
          <p:spPr>
            <a:xfrm>
              <a:off x="3640543" y="480402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24" name="直接连接符 123"/>
            <p:cNvCxnSpPr>
              <a:stCxn id="105" idx="5"/>
              <a:endCxn id="121" idx="1"/>
            </p:cNvCxnSpPr>
            <p:nvPr/>
          </p:nvCxnSpPr>
          <p:spPr>
            <a:xfrm>
              <a:off x="1641568" y="3598584"/>
              <a:ext cx="1540050" cy="1293523"/>
            </a:xfrm>
            <a:prstGeom prst="line">
              <a:avLst/>
            </a:prstGeom>
            <a:noFill/>
            <a:ln w="6350" cap="flat" cmpd="sng" algn="ctr">
              <a:solidFill>
                <a:srgbClr val="5B9BD5"/>
              </a:solidFill>
              <a:prstDash val="solid"/>
              <a:miter lim="800000"/>
            </a:ln>
            <a:effectLst/>
          </p:spPr>
        </p:cxnSp>
        <p:sp>
          <p:nvSpPr>
            <p:cNvPr id="125" name="椭圆 124"/>
            <p:cNvSpPr/>
            <p:nvPr/>
          </p:nvSpPr>
          <p:spPr>
            <a:xfrm>
              <a:off x="3674186" y="2718337"/>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6" name="文本框 52"/>
            <p:cNvSpPr txBox="1"/>
            <p:nvPr/>
          </p:nvSpPr>
          <p:spPr>
            <a:xfrm>
              <a:off x="3933484" y="264568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7" name="文本框 53"/>
            <p:cNvSpPr txBox="1"/>
            <p:nvPr/>
          </p:nvSpPr>
          <p:spPr>
            <a:xfrm>
              <a:off x="4239295" y="264568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28" name="直接连接符 127"/>
            <p:cNvCxnSpPr>
              <a:stCxn id="100" idx="5"/>
              <a:endCxn id="125" idx="1"/>
            </p:cNvCxnSpPr>
            <p:nvPr/>
          </p:nvCxnSpPr>
          <p:spPr>
            <a:xfrm>
              <a:off x="2663177" y="2229807"/>
              <a:ext cx="1041841" cy="519362"/>
            </a:xfrm>
            <a:prstGeom prst="line">
              <a:avLst/>
            </a:prstGeom>
            <a:noFill/>
            <a:ln w="6350" cap="flat" cmpd="sng" algn="ctr">
              <a:solidFill>
                <a:srgbClr val="5B9BD5"/>
              </a:solidFill>
              <a:prstDash val="solid"/>
              <a:miter lim="800000"/>
            </a:ln>
            <a:effectLst/>
          </p:spPr>
        </p:cxnSp>
        <p:sp>
          <p:nvSpPr>
            <p:cNvPr id="129" name="椭圆 128"/>
            <p:cNvSpPr/>
            <p:nvPr/>
          </p:nvSpPr>
          <p:spPr>
            <a:xfrm>
              <a:off x="4480872" y="342056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0" name="文本框 56"/>
            <p:cNvSpPr txBox="1"/>
            <p:nvPr/>
          </p:nvSpPr>
          <p:spPr>
            <a:xfrm>
              <a:off x="4685324" y="332132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1" name="文本框 57"/>
            <p:cNvSpPr txBox="1"/>
            <p:nvPr/>
          </p:nvSpPr>
          <p:spPr>
            <a:xfrm>
              <a:off x="4991135" y="332132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32" name="直接连接符 131"/>
            <p:cNvCxnSpPr>
              <a:stCxn id="125" idx="5"/>
              <a:endCxn id="129" idx="1"/>
            </p:cNvCxnSpPr>
            <p:nvPr/>
          </p:nvCxnSpPr>
          <p:spPr>
            <a:xfrm>
              <a:off x="3853890" y="2898041"/>
              <a:ext cx="657814" cy="553360"/>
            </a:xfrm>
            <a:prstGeom prst="line">
              <a:avLst/>
            </a:prstGeom>
            <a:noFill/>
            <a:ln w="6350" cap="flat" cmpd="sng" algn="ctr">
              <a:solidFill>
                <a:srgbClr val="5B9BD5"/>
              </a:solidFill>
              <a:prstDash val="solid"/>
              <a:miter lim="800000"/>
            </a:ln>
            <a:effectLst/>
          </p:spPr>
        </p:cxnSp>
        <p:sp>
          <p:nvSpPr>
            <p:cNvPr id="133" name="椭圆 132"/>
            <p:cNvSpPr/>
            <p:nvPr/>
          </p:nvSpPr>
          <p:spPr>
            <a:xfrm>
              <a:off x="1980460" y="48510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4" name="文本框 66"/>
            <p:cNvSpPr txBox="1"/>
            <p:nvPr/>
          </p:nvSpPr>
          <p:spPr>
            <a:xfrm>
              <a:off x="2231043" y="4771410"/>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5" name="文本框 67"/>
            <p:cNvSpPr txBox="1"/>
            <p:nvPr/>
          </p:nvSpPr>
          <p:spPr>
            <a:xfrm>
              <a:off x="2522235" y="477141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36" name="直接连接符 135"/>
            <p:cNvCxnSpPr>
              <a:stCxn id="105" idx="4"/>
              <a:endCxn id="133" idx="0"/>
            </p:cNvCxnSpPr>
            <p:nvPr/>
          </p:nvCxnSpPr>
          <p:spPr>
            <a:xfrm>
              <a:off x="1567132" y="3629416"/>
              <a:ext cx="518596" cy="1221659"/>
            </a:xfrm>
            <a:prstGeom prst="line">
              <a:avLst/>
            </a:prstGeom>
            <a:noFill/>
            <a:ln w="6350" cap="flat" cmpd="sng" algn="ctr">
              <a:solidFill>
                <a:srgbClr val="5B9BD5"/>
              </a:solidFill>
              <a:prstDash val="solid"/>
              <a:miter lim="800000"/>
            </a:ln>
            <a:effectLst/>
          </p:spPr>
        </p:cxnSp>
        <p:sp>
          <p:nvSpPr>
            <p:cNvPr id="137" name="椭圆 136"/>
            <p:cNvSpPr/>
            <p:nvPr/>
          </p:nvSpPr>
          <p:spPr>
            <a:xfrm>
              <a:off x="2000771" y="5743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8" name="文本框 70"/>
            <p:cNvSpPr txBox="1"/>
            <p:nvPr/>
          </p:nvSpPr>
          <p:spPr>
            <a:xfrm>
              <a:off x="2159056" y="5656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9" name="文本框 71"/>
            <p:cNvSpPr txBox="1"/>
            <p:nvPr/>
          </p:nvSpPr>
          <p:spPr>
            <a:xfrm>
              <a:off x="2430561" y="567079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40" name="直接连接符 139"/>
            <p:cNvCxnSpPr>
              <a:stCxn id="133" idx="4"/>
              <a:endCxn id="137" idx="0"/>
            </p:cNvCxnSpPr>
            <p:nvPr/>
          </p:nvCxnSpPr>
          <p:spPr>
            <a:xfrm>
              <a:off x="2085728" y="5061611"/>
              <a:ext cx="20311" cy="681764"/>
            </a:xfrm>
            <a:prstGeom prst="line">
              <a:avLst/>
            </a:prstGeom>
            <a:noFill/>
            <a:ln w="6350" cap="flat" cmpd="sng" algn="ctr">
              <a:solidFill>
                <a:srgbClr val="5B9BD5"/>
              </a:solidFill>
              <a:prstDash val="solid"/>
              <a:miter lim="800000"/>
            </a:ln>
            <a:effectLst/>
          </p:spPr>
        </p:cxnSp>
        <p:sp>
          <p:nvSpPr>
            <p:cNvPr id="141" name="文本框 76"/>
            <p:cNvSpPr txBox="1"/>
            <p:nvPr/>
          </p:nvSpPr>
          <p:spPr>
            <a:xfrm>
              <a:off x="2493937" y="2654527"/>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7</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grpSp>
      <p:sp>
        <p:nvSpPr>
          <p:cNvPr id="142" name="矩形 141"/>
          <p:cNvSpPr/>
          <p:nvPr/>
        </p:nvSpPr>
        <p:spPr>
          <a:xfrm>
            <a:off x="1958448" y="1332248"/>
            <a:ext cx="904415"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挖掘</a:t>
            </a:r>
            <a:r>
              <a:rPr lang="en-US" altLang="zh-CN" sz="1900" b="1" dirty="0">
                <a:solidFill>
                  <a:prstClr val="black"/>
                </a:solidFill>
                <a:latin typeface="Century Gothic" panose="020B0502020202020204"/>
                <a:ea typeface="微软雅黑" panose="020B0503020204020204" pitchFamily="34" charset="-122"/>
              </a:rPr>
              <a:t>I5</a:t>
            </a:r>
            <a:endParaRPr lang="zh-CN" altLang="en-US" sz="1900" b="1" dirty="0">
              <a:solidFill>
                <a:prstClr val="black"/>
              </a:solidFill>
              <a:latin typeface="Century Gothic" panose="020B0502020202020204"/>
              <a:ea typeface="微软雅黑" panose="020B0503020204020204" pitchFamily="34" charset="-122"/>
            </a:endParaRPr>
          </a:p>
        </p:txBody>
      </p:sp>
      <p:sp>
        <p:nvSpPr>
          <p:cNvPr id="143" name="矩形 142"/>
          <p:cNvSpPr/>
          <p:nvPr/>
        </p:nvSpPr>
        <p:spPr>
          <a:xfrm>
            <a:off x="8992146" y="6033917"/>
            <a:ext cx="681597" cy="384721"/>
          </a:xfrm>
          <a:prstGeom prst="rect">
            <a:avLst/>
          </a:prstGeom>
        </p:spPr>
        <p:txBody>
          <a:bodyPr wrap="none">
            <a:spAutoFit/>
          </a:bodyPr>
          <a:lstStyle/>
          <a:p>
            <a:pPr defTabSz="914400"/>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a:t>
            </a:r>
          </a:p>
        </p:txBody>
      </p:sp>
      <p:sp>
        <p:nvSpPr>
          <p:cNvPr id="144" name="矩形 143"/>
          <p:cNvSpPr/>
          <p:nvPr/>
        </p:nvSpPr>
        <p:spPr>
          <a:xfrm>
            <a:off x="360337" y="2155312"/>
            <a:ext cx="6610364" cy="1938992"/>
          </a:xfrm>
          <a:prstGeom prst="rect">
            <a:avLst/>
          </a:prstGeom>
        </p:spPr>
        <p:txBody>
          <a:bodyPr wrap="square">
            <a:spAutoFit/>
          </a:bodyPr>
          <a:lstStyle/>
          <a:p>
            <a:pPr defTabSz="914400"/>
            <a:r>
              <a:rPr lang="zh-CN" altLang="en-US" sz="2000" dirty="0">
                <a:ln w="0"/>
                <a:solidFill>
                  <a:srgbClr val="44546A"/>
                </a:solidFill>
                <a:latin typeface="微软雅黑" panose="020B0503020204020204" pitchFamily="34" charset="-122"/>
                <a:ea typeface="微软雅黑" panose="020B0503020204020204" pitchFamily="34" charset="-122"/>
              </a:rPr>
              <a:t> 在</a:t>
            </a:r>
            <a:r>
              <a:rPr lang="en-US" altLang="zh-CN" sz="2000" dirty="0">
                <a:ln w="0"/>
                <a:solidFill>
                  <a:srgbClr val="44546A"/>
                </a:solidFill>
                <a:latin typeface="微软雅黑" panose="020B0503020204020204" pitchFamily="34" charset="-122"/>
                <a:ea typeface="微软雅黑" panose="020B0503020204020204" pitchFamily="34" charset="-122"/>
              </a:rPr>
              <a:t>FP</a:t>
            </a:r>
            <a:r>
              <a:rPr lang="zh-CN" altLang="en-US" sz="2000" dirty="0">
                <a:ln w="0"/>
                <a:solidFill>
                  <a:srgbClr val="44546A"/>
                </a:solidFill>
                <a:latin typeface="微软雅黑" panose="020B0503020204020204" pitchFamily="34" charset="-122"/>
                <a:ea typeface="微软雅黑" panose="020B0503020204020204" pitchFamily="34" charset="-122"/>
              </a:rPr>
              <a:t>树中可以看到，从根节点到</a:t>
            </a:r>
            <a:r>
              <a:rPr lang="en-US" altLang="zh-CN" sz="2000" dirty="0">
                <a:ln w="0"/>
                <a:solidFill>
                  <a:srgbClr val="44546A"/>
                </a:solidFill>
                <a:latin typeface="微软雅黑" panose="020B0503020204020204" pitchFamily="34" charset="-122"/>
                <a:ea typeface="微软雅黑" panose="020B0503020204020204" pitchFamily="34" charset="-122"/>
              </a:rPr>
              <a:t>i5:1</a:t>
            </a:r>
            <a:r>
              <a:rPr lang="zh-CN" altLang="en-US" sz="2000" dirty="0">
                <a:ln w="0"/>
                <a:solidFill>
                  <a:srgbClr val="44546A"/>
                </a:solidFill>
                <a:latin typeface="微软雅黑" panose="020B0503020204020204" pitchFamily="34" charset="-122"/>
                <a:ea typeface="微软雅黑" panose="020B0503020204020204" pitchFamily="34" charset="-122"/>
              </a:rPr>
              <a:t>的路径有两条：</a:t>
            </a:r>
          </a:p>
          <a:p>
            <a:pPr marL="800100" lvl="1" indent="-342900" defTabSz="914400">
              <a:buFont typeface="Arial" panose="020B0604020202020204" pitchFamily="34" charset="0"/>
              <a:buChar char="•"/>
            </a:pPr>
            <a:r>
              <a:rPr lang="en-US" altLang="zh-CN" sz="2000" dirty="0">
                <a:ln w="0"/>
                <a:solidFill>
                  <a:srgbClr val="44546A"/>
                </a:solidFill>
                <a:latin typeface="微软雅黑" panose="020B0503020204020204" pitchFamily="34" charset="-122"/>
                <a:ea typeface="微软雅黑" panose="020B0503020204020204" pitchFamily="34" charset="-122"/>
              </a:rPr>
              <a:t>i2:7--&gt;i1:4--&gt;i5:1</a:t>
            </a:r>
          </a:p>
          <a:p>
            <a:pPr marL="800100" lvl="1" indent="-342900" defTabSz="914400">
              <a:buFont typeface="Arial" panose="020B0604020202020204" pitchFamily="34" charset="0"/>
              <a:buChar char="•"/>
            </a:pPr>
            <a:r>
              <a:rPr lang="en-US" altLang="zh-CN" sz="2000" dirty="0">
                <a:ln w="0"/>
                <a:solidFill>
                  <a:srgbClr val="44546A"/>
                </a:solidFill>
                <a:latin typeface="微软雅黑" panose="020B0503020204020204" pitchFamily="34" charset="-122"/>
                <a:ea typeface="微软雅黑" panose="020B0503020204020204" pitchFamily="34" charset="-122"/>
              </a:rPr>
              <a:t>i2:7--&gt;i1:4--&gt;i3:2--&gt;i5:1</a:t>
            </a:r>
          </a:p>
          <a:p>
            <a:pPr defTabSz="914400"/>
            <a:r>
              <a:rPr lang="en-US" altLang="zh-CN" sz="2000" dirty="0">
                <a:ln w="0"/>
                <a:solidFill>
                  <a:srgbClr val="44546A"/>
                </a:solidFill>
                <a:latin typeface="微软雅黑" panose="020B0503020204020204" pitchFamily="34" charset="-122"/>
                <a:ea typeface="微软雅黑" panose="020B0503020204020204" pitchFamily="34" charset="-122"/>
              </a:rPr>
              <a:t>      i2:7--&gt;i1:4</a:t>
            </a:r>
            <a:r>
              <a:rPr lang="zh-CN" altLang="en-US" sz="2000" dirty="0">
                <a:ln w="0"/>
                <a:solidFill>
                  <a:srgbClr val="44546A"/>
                </a:solidFill>
                <a:latin typeface="微软雅黑" panose="020B0503020204020204" pitchFamily="34" charset="-122"/>
                <a:ea typeface="微软雅黑" panose="020B0503020204020204" pitchFamily="34" charset="-122"/>
              </a:rPr>
              <a:t>和</a:t>
            </a:r>
            <a:r>
              <a:rPr lang="en-US" altLang="zh-CN" sz="2000" dirty="0">
                <a:ln w="0"/>
                <a:solidFill>
                  <a:srgbClr val="44546A"/>
                </a:solidFill>
                <a:latin typeface="微软雅黑" panose="020B0503020204020204" pitchFamily="34" charset="-122"/>
                <a:ea typeface="微软雅黑" panose="020B0503020204020204" pitchFamily="34" charset="-122"/>
              </a:rPr>
              <a:t>i2:7--&gt;i14--&gt;i3:2</a:t>
            </a:r>
            <a:r>
              <a:rPr lang="zh-CN" altLang="en-US" sz="2000" dirty="0">
                <a:ln w="0"/>
                <a:solidFill>
                  <a:srgbClr val="44546A"/>
                </a:solidFill>
                <a:latin typeface="微软雅黑" panose="020B0503020204020204" pitchFamily="34" charset="-122"/>
                <a:ea typeface="微软雅黑" panose="020B0503020204020204" pitchFamily="34" charset="-122"/>
              </a:rPr>
              <a:t>因为最终到达的节点肯定是</a:t>
            </a:r>
            <a:r>
              <a:rPr lang="en-US" altLang="zh-CN" sz="2000" dirty="0">
                <a:ln w="0"/>
                <a:solidFill>
                  <a:srgbClr val="44546A"/>
                </a:solidFill>
                <a:latin typeface="微软雅黑" panose="020B0503020204020204" pitchFamily="34" charset="-122"/>
                <a:ea typeface="微软雅黑" panose="020B0503020204020204" pitchFamily="34" charset="-122"/>
              </a:rPr>
              <a:t>i5</a:t>
            </a:r>
            <a:r>
              <a:rPr lang="zh-CN" altLang="en-US" sz="2000" dirty="0">
                <a:ln w="0"/>
                <a:solidFill>
                  <a:srgbClr val="44546A"/>
                </a:solidFill>
                <a:latin typeface="微软雅黑" panose="020B0503020204020204" pitchFamily="34" charset="-122"/>
                <a:ea typeface="微软雅黑" panose="020B0503020204020204" pitchFamily="34" charset="-122"/>
              </a:rPr>
              <a:t>，所以将</a:t>
            </a:r>
            <a:r>
              <a:rPr lang="en-US" altLang="zh-CN" sz="2000" dirty="0">
                <a:ln w="0"/>
                <a:solidFill>
                  <a:srgbClr val="44546A"/>
                </a:solidFill>
                <a:latin typeface="微软雅黑" panose="020B0503020204020204" pitchFamily="34" charset="-122"/>
                <a:ea typeface="微软雅黑" panose="020B0503020204020204" pitchFamily="34" charset="-122"/>
              </a:rPr>
              <a:t>i5</a:t>
            </a:r>
            <a:r>
              <a:rPr lang="zh-CN" altLang="en-US" sz="2000" dirty="0">
                <a:ln w="0"/>
                <a:solidFill>
                  <a:srgbClr val="44546A"/>
                </a:solidFill>
                <a:latin typeface="微软雅黑" panose="020B0503020204020204" pitchFamily="34" charset="-122"/>
                <a:ea typeface="微软雅黑" panose="020B0503020204020204" pitchFamily="34" charset="-122"/>
              </a:rPr>
              <a:t>省略就是</a:t>
            </a:r>
            <a:r>
              <a:rPr lang="en-US" altLang="zh-CN" sz="2000" dirty="0">
                <a:ln w="0"/>
                <a:solidFill>
                  <a:srgbClr val="44546A"/>
                </a:solidFill>
                <a:latin typeface="微软雅黑" panose="020B0503020204020204" pitchFamily="34" charset="-122"/>
                <a:ea typeface="微软雅黑" panose="020B0503020204020204" pitchFamily="34" charset="-122"/>
              </a:rPr>
              <a:t>i5</a:t>
            </a:r>
            <a:r>
              <a:rPr lang="zh-CN" altLang="en-US" sz="2000" dirty="0">
                <a:ln w="0"/>
                <a:solidFill>
                  <a:srgbClr val="44546A"/>
                </a:solidFill>
                <a:latin typeface="微软雅黑" panose="020B0503020204020204" pitchFamily="34" charset="-122"/>
                <a:ea typeface="微软雅黑" panose="020B0503020204020204" pitchFamily="34" charset="-122"/>
              </a:rPr>
              <a:t>的条件模式基，记为</a:t>
            </a:r>
            <a:r>
              <a:rPr lang="en-US" altLang="zh-CN" sz="2000" dirty="0">
                <a:ln w="0"/>
                <a:solidFill>
                  <a:srgbClr val="44546A"/>
                </a:solidFill>
                <a:latin typeface="微软雅黑" panose="020B0503020204020204" pitchFamily="34" charset="-122"/>
                <a:ea typeface="微软雅黑" panose="020B0503020204020204" pitchFamily="34" charset="-122"/>
              </a:rPr>
              <a:t>{i2,i1:1}{i2,i1,i3:1}</a:t>
            </a:r>
          </a:p>
        </p:txBody>
      </p:sp>
      <p:sp>
        <p:nvSpPr>
          <p:cNvPr id="145" name="文本框 5"/>
          <p:cNvSpPr txBox="1"/>
          <p:nvPr/>
        </p:nvSpPr>
        <p:spPr>
          <a:xfrm>
            <a:off x="360337" y="4313379"/>
            <a:ext cx="4178300" cy="661720"/>
          </a:xfrm>
          <a:prstGeom prst="rect">
            <a:avLst/>
          </a:prstGeom>
          <a:noFill/>
        </p:spPr>
        <p:txBody>
          <a:bodyPr wrap="square" rtlCol="0">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为什么每个条件模式基的计数为</a:t>
            </a:r>
            <a:r>
              <a:rPr lang="en-US" altLang="zh-CN" dirty="0">
                <a:ln w="0"/>
                <a:solidFill>
                  <a:srgbClr val="44546A"/>
                </a:solidFill>
                <a:latin typeface="微软雅黑" panose="020B0503020204020204" pitchFamily="34" charset="-122"/>
                <a:ea typeface="微软雅黑" panose="020B0503020204020204" pitchFamily="34" charset="-122"/>
              </a:rPr>
              <a:t>1</a:t>
            </a:r>
            <a:r>
              <a:rPr lang="zh-CN" altLang="en-US" dirty="0">
                <a:ln w="0"/>
                <a:solidFill>
                  <a:srgbClr val="44546A"/>
                </a:solidFill>
                <a:latin typeface="微软雅黑" panose="020B0503020204020204" pitchFamily="34" charset="-122"/>
                <a:ea typeface="微软雅黑" panose="020B0503020204020204" pitchFamily="34" charset="-122"/>
              </a:rPr>
              <a:t>呢？</a:t>
            </a:r>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endParaRPr lang="zh-CN" altLang="en-US" sz="1900" dirty="0">
              <a:solidFill>
                <a:prstClr val="black"/>
              </a:solidFill>
              <a:latin typeface="Century Gothic" panose="020B0502020202020204"/>
              <a:ea typeface="微软雅黑" panose="020B0503020204020204" pitchFamily="34" charset="-122"/>
            </a:endParaRPr>
          </a:p>
        </p:txBody>
      </p:sp>
      <p:sp>
        <p:nvSpPr>
          <p:cNvPr id="146" name="文本框 6"/>
          <p:cNvSpPr txBox="1"/>
          <p:nvPr/>
        </p:nvSpPr>
        <p:spPr>
          <a:xfrm>
            <a:off x="360384" y="4781441"/>
            <a:ext cx="5895299" cy="923330"/>
          </a:xfrm>
          <a:prstGeom prst="rect">
            <a:avLst/>
          </a:prstGeom>
          <a:noFill/>
        </p:spPr>
        <p:txBody>
          <a:bodyPr wrap="square" rtlCol="0">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      虽然</a:t>
            </a:r>
            <a:r>
              <a:rPr lang="en-US" altLang="zh-CN" dirty="0">
                <a:ln w="0"/>
                <a:solidFill>
                  <a:srgbClr val="44546A"/>
                </a:solidFill>
                <a:latin typeface="微软雅黑" panose="020B0503020204020204" pitchFamily="34" charset="-122"/>
                <a:ea typeface="微软雅黑" panose="020B0503020204020204" pitchFamily="34" charset="-122"/>
              </a:rPr>
              <a:t>i2</a:t>
            </a:r>
            <a:r>
              <a:rPr lang="zh-CN" altLang="en-US" dirty="0">
                <a:ln w="0"/>
                <a:solidFill>
                  <a:srgbClr val="44546A"/>
                </a:solidFill>
                <a:latin typeface="微软雅黑" panose="020B0503020204020204" pitchFamily="34" charset="-122"/>
                <a:ea typeface="微软雅黑" panose="020B0503020204020204" pitchFamily="34" charset="-122"/>
              </a:rPr>
              <a:t>和</a:t>
            </a:r>
            <a:r>
              <a:rPr lang="en-US" altLang="zh-CN" dirty="0">
                <a:ln w="0"/>
                <a:solidFill>
                  <a:srgbClr val="44546A"/>
                </a:solidFill>
                <a:latin typeface="微软雅黑" panose="020B0503020204020204" pitchFamily="34" charset="-122"/>
                <a:ea typeface="微软雅黑" panose="020B0503020204020204" pitchFamily="34" charset="-122"/>
              </a:rPr>
              <a:t>i1</a:t>
            </a:r>
            <a:r>
              <a:rPr lang="zh-CN" altLang="en-US" dirty="0">
                <a:ln w="0"/>
                <a:solidFill>
                  <a:srgbClr val="44546A"/>
                </a:solidFill>
                <a:latin typeface="微软雅黑" panose="020B0503020204020204" pitchFamily="34" charset="-122"/>
                <a:ea typeface="微软雅黑" panose="020B0503020204020204" pitchFamily="34" charset="-122"/>
              </a:rPr>
              <a:t>的计数都很大，但是由于</a:t>
            </a:r>
            <a:r>
              <a:rPr lang="en-US" altLang="zh-CN" dirty="0">
                <a:ln w="0"/>
                <a:solidFill>
                  <a:srgbClr val="44546A"/>
                </a:solidFill>
                <a:latin typeface="微软雅黑" panose="020B0503020204020204" pitchFamily="34" charset="-122"/>
                <a:ea typeface="微软雅黑" panose="020B0503020204020204" pitchFamily="34" charset="-122"/>
              </a:rPr>
              <a:t>i5</a:t>
            </a:r>
            <a:r>
              <a:rPr lang="zh-CN" altLang="en-US" dirty="0">
                <a:ln w="0"/>
                <a:solidFill>
                  <a:srgbClr val="44546A"/>
                </a:solidFill>
                <a:latin typeface="微软雅黑" panose="020B0503020204020204" pitchFamily="34" charset="-122"/>
                <a:ea typeface="微软雅黑" panose="020B0503020204020204" pitchFamily="34" charset="-122"/>
              </a:rPr>
              <a:t>的计数为</a:t>
            </a:r>
            <a:r>
              <a:rPr lang="en-US" altLang="zh-CN" dirty="0">
                <a:ln w="0"/>
                <a:solidFill>
                  <a:srgbClr val="44546A"/>
                </a:solidFill>
                <a:latin typeface="微软雅黑" panose="020B0503020204020204" pitchFamily="34" charset="-122"/>
                <a:ea typeface="微软雅黑" panose="020B0503020204020204" pitchFamily="34" charset="-122"/>
              </a:rPr>
              <a:t>1</a:t>
            </a:r>
            <a:r>
              <a:rPr lang="zh-CN" altLang="en-US" dirty="0">
                <a:ln w="0"/>
                <a:solidFill>
                  <a:srgbClr val="44546A"/>
                </a:solidFill>
                <a:latin typeface="微软雅黑" panose="020B0503020204020204" pitchFamily="34" charset="-122"/>
                <a:ea typeface="微软雅黑" panose="020B0503020204020204" pitchFamily="34" charset="-122"/>
              </a:rPr>
              <a:t>，最终到达</a:t>
            </a:r>
            <a:r>
              <a:rPr lang="en-US" altLang="zh-CN" dirty="0">
                <a:ln w="0"/>
                <a:solidFill>
                  <a:srgbClr val="44546A"/>
                </a:solidFill>
                <a:latin typeface="微软雅黑" panose="020B0503020204020204" pitchFamily="34" charset="-122"/>
                <a:ea typeface="微软雅黑" panose="020B0503020204020204" pitchFamily="34" charset="-122"/>
              </a:rPr>
              <a:t>i5</a:t>
            </a:r>
            <a:r>
              <a:rPr lang="zh-CN" altLang="en-US" dirty="0">
                <a:ln w="0"/>
                <a:solidFill>
                  <a:srgbClr val="44546A"/>
                </a:solidFill>
                <a:latin typeface="微软雅黑" panose="020B0503020204020204" pitchFamily="34" charset="-122"/>
                <a:ea typeface="微软雅黑" panose="020B0503020204020204" pitchFamily="34" charset="-122"/>
              </a:rPr>
              <a:t>的重复次数也只能为</a:t>
            </a:r>
            <a:r>
              <a:rPr lang="en-US" altLang="zh-CN" dirty="0">
                <a:ln w="0"/>
                <a:solidFill>
                  <a:srgbClr val="44546A"/>
                </a:solidFill>
                <a:latin typeface="微软雅黑" panose="020B0503020204020204" pitchFamily="34" charset="-122"/>
                <a:ea typeface="微软雅黑" panose="020B0503020204020204" pitchFamily="34" charset="-122"/>
              </a:rPr>
              <a:t>1</a:t>
            </a:r>
            <a:r>
              <a:rPr lang="zh-CN" altLang="en-US" dirty="0">
                <a:ln w="0"/>
                <a:solidFill>
                  <a:srgbClr val="44546A"/>
                </a:solidFill>
                <a:latin typeface="微软雅黑" panose="020B0503020204020204" pitchFamily="34" charset="-122"/>
                <a:ea typeface="微软雅黑" panose="020B0503020204020204" pitchFamily="34" charset="-122"/>
              </a:rPr>
              <a:t>。所以条件模式基的计数是根据路径中节点的最小计数来决定的。</a:t>
            </a:r>
            <a:endParaRPr lang="zh-CN" altLang="en-US" sz="1900" dirty="0">
              <a:solidFill>
                <a:prstClr val="black"/>
              </a:solidFill>
              <a:latin typeface="Century Gothic" panose="020B0502020202020204"/>
              <a:ea typeface="微软雅黑" panose="020B0503020204020204" pitchFamily="34"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70" name="椭圆 69"/>
          <p:cNvSpPr/>
          <p:nvPr/>
        </p:nvSpPr>
        <p:spPr>
          <a:xfrm>
            <a:off x="9290879" y="1586562"/>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1" name="文本框 17"/>
          <p:cNvSpPr txBox="1"/>
          <p:nvPr/>
        </p:nvSpPr>
        <p:spPr>
          <a:xfrm>
            <a:off x="9514478" y="1470464"/>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root</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2" name="直接连接符 71"/>
          <p:cNvCxnSpPr>
            <a:stCxn id="70" idx="3"/>
          </p:cNvCxnSpPr>
          <p:nvPr/>
        </p:nvCxnSpPr>
        <p:spPr>
          <a:xfrm flipH="1">
            <a:off x="8936652" y="1766266"/>
            <a:ext cx="385059" cy="539519"/>
          </a:xfrm>
          <a:prstGeom prst="line">
            <a:avLst/>
          </a:prstGeom>
          <a:noFill/>
          <a:ln w="6350" cap="flat" cmpd="sng" algn="ctr">
            <a:solidFill>
              <a:srgbClr val="5B9BD5"/>
            </a:solidFill>
            <a:prstDash val="solid"/>
            <a:miter lim="800000"/>
          </a:ln>
          <a:effectLst/>
        </p:spPr>
      </p:cxnSp>
      <p:sp>
        <p:nvSpPr>
          <p:cNvPr id="73" name="椭圆 72"/>
          <p:cNvSpPr/>
          <p:nvPr/>
        </p:nvSpPr>
        <p:spPr>
          <a:xfrm>
            <a:off x="8783074" y="228042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4" name="文本框 22"/>
          <p:cNvSpPr txBox="1"/>
          <p:nvPr/>
        </p:nvSpPr>
        <p:spPr>
          <a:xfrm>
            <a:off x="8993610" y="2193332"/>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I2:</a:t>
            </a:r>
            <a:endParaRPr lang="zh-CN" altLang="en-US" sz="1900" dirty="0">
              <a:solidFill>
                <a:srgbClr val="FF0000"/>
              </a:solidFill>
              <a:latin typeface="Century Gothic" panose="020B0502020202020204"/>
              <a:ea typeface="微软雅黑" panose="020B0503020204020204" pitchFamily="34" charset="-122"/>
            </a:endParaRPr>
          </a:p>
        </p:txBody>
      </p:sp>
      <p:sp>
        <p:nvSpPr>
          <p:cNvPr id="75" name="椭圆 74"/>
          <p:cNvSpPr/>
          <p:nvPr/>
        </p:nvSpPr>
        <p:spPr>
          <a:xfrm>
            <a:off x="8345296" y="2969594"/>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6" name="文本框 26"/>
          <p:cNvSpPr txBox="1"/>
          <p:nvPr/>
        </p:nvSpPr>
        <p:spPr>
          <a:xfrm>
            <a:off x="8501991" y="2882502"/>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7" name="直接连接符 76"/>
          <p:cNvCxnSpPr>
            <a:stCxn id="73" idx="3"/>
            <a:endCxn id="75" idx="0"/>
          </p:cNvCxnSpPr>
          <p:nvPr/>
        </p:nvCxnSpPr>
        <p:spPr>
          <a:xfrm flipH="1">
            <a:off x="8450564" y="2460129"/>
            <a:ext cx="363342" cy="509465"/>
          </a:xfrm>
          <a:prstGeom prst="line">
            <a:avLst/>
          </a:prstGeom>
          <a:noFill/>
          <a:ln w="6350" cap="flat" cmpd="sng" algn="ctr">
            <a:solidFill>
              <a:srgbClr val="5B9BD5"/>
            </a:solidFill>
            <a:prstDash val="solid"/>
            <a:miter lim="800000"/>
          </a:ln>
          <a:effectLst/>
        </p:spPr>
      </p:cxnSp>
      <p:sp>
        <p:nvSpPr>
          <p:cNvPr id="78" name="文本框 33"/>
          <p:cNvSpPr txBox="1"/>
          <p:nvPr/>
        </p:nvSpPr>
        <p:spPr>
          <a:xfrm>
            <a:off x="8801494" y="2891431"/>
            <a:ext cx="876300"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79" name="椭圆 78"/>
          <p:cNvSpPr/>
          <p:nvPr/>
        </p:nvSpPr>
        <p:spPr>
          <a:xfrm>
            <a:off x="7660040" y="425850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80" name="文本框 66"/>
          <p:cNvSpPr txBox="1"/>
          <p:nvPr/>
        </p:nvSpPr>
        <p:spPr>
          <a:xfrm>
            <a:off x="7910623" y="4178835"/>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I3:</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81" name="直接连接符 80"/>
          <p:cNvCxnSpPr>
            <a:stCxn id="75" idx="3"/>
            <a:endCxn id="79" idx="0"/>
          </p:cNvCxnSpPr>
          <p:nvPr/>
        </p:nvCxnSpPr>
        <p:spPr>
          <a:xfrm flipH="1">
            <a:off x="7765308" y="3149298"/>
            <a:ext cx="610820" cy="1109202"/>
          </a:xfrm>
          <a:prstGeom prst="line">
            <a:avLst/>
          </a:prstGeom>
          <a:noFill/>
          <a:ln w="6350" cap="flat" cmpd="sng" algn="ctr">
            <a:solidFill>
              <a:srgbClr val="5B9BD5"/>
            </a:solidFill>
            <a:prstDash val="solid"/>
            <a:miter lim="800000"/>
          </a:ln>
          <a:effectLst/>
        </p:spPr>
      </p:cxnSp>
      <p:sp>
        <p:nvSpPr>
          <p:cNvPr id="82" name="文本框 76"/>
          <p:cNvSpPr txBox="1"/>
          <p:nvPr/>
        </p:nvSpPr>
        <p:spPr>
          <a:xfrm>
            <a:off x="9301343" y="2190986"/>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83" name="矩形 82"/>
          <p:cNvSpPr/>
          <p:nvPr/>
        </p:nvSpPr>
        <p:spPr>
          <a:xfrm>
            <a:off x="2589229" y="1467065"/>
            <a:ext cx="904415"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挖掘</a:t>
            </a:r>
            <a:r>
              <a:rPr lang="en-US" altLang="zh-CN" sz="1900" b="1" dirty="0">
                <a:solidFill>
                  <a:prstClr val="black"/>
                </a:solidFill>
                <a:latin typeface="Century Gothic" panose="020B0502020202020204"/>
                <a:ea typeface="微软雅黑" panose="020B0503020204020204" pitchFamily="34" charset="-122"/>
              </a:rPr>
              <a:t>I5</a:t>
            </a:r>
            <a:endParaRPr lang="zh-CN" altLang="en-US" sz="1900" b="1" dirty="0">
              <a:solidFill>
                <a:prstClr val="black"/>
              </a:solidFill>
              <a:latin typeface="Century Gothic" panose="020B0502020202020204"/>
              <a:ea typeface="微软雅黑" panose="020B0503020204020204" pitchFamily="34" charset="-122"/>
            </a:endParaRPr>
          </a:p>
        </p:txBody>
      </p:sp>
      <p:sp>
        <p:nvSpPr>
          <p:cNvPr id="84" name="矩形 83"/>
          <p:cNvSpPr/>
          <p:nvPr/>
        </p:nvSpPr>
        <p:spPr>
          <a:xfrm>
            <a:off x="8811692" y="5022105"/>
            <a:ext cx="1168910"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条件</a:t>
            </a:r>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a:t>
            </a:r>
          </a:p>
        </p:txBody>
      </p:sp>
      <p:sp>
        <p:nvSpPr>
          <p:cNvPr id="85" name="文本框 60"/>
          <p:cNvSpPr txBox="1"/>
          <p:nvPr/>
        </p:nvSpPr>
        <p:spPr>
          <a:xfrm>
            <a:off x="8216369" y="4189290"/>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86" name="矩形 85"/>
          <p:cNvSpPr/>
          <p:nvPr/>
        </p:nvSpPr>
        <p:spPr>
          <a:xfrm>
            <a:off x="1200726" y="2048015"/>
            <a:ext cx="3405099" cy="369332"/>
          </a:xfrm>
          <a:prstGeom prst="rect">
            <a:avLst/>
          </a:prstGeom>
        </p:spPr>
        <p:txBody>
          <a:bodyPr wrap="none">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条件模式基：</a:t>
            </a:r>
            <a:r>
              <a:rPr lang="en-US" altLang="zh-CN" dirty="0">
                <a:ln w="0"/>
                <a:solidFill>
                  <a:srgbClr val="44546A"/>
                </a:solidFill>
                <a:latin typeface="微软雅黑" panose="020B0503020204020204" pitchFamily="34" charset="-122"/>
                <a:ea typeface="微软雅黑" panose="020B0503020204020204" pitchFamily="34" charset="-122"/>
              </a:rPr>
              <a:t>{i2,i1:1}{i2,i1,i3:1}</a:t>
            </a:r>
            <a:endParaRPr lang="zh-CN" altLang="en-US" sz="1900" dirty="0">
              <a:solidFill>
                <a:prstClr val="black"/>
              </a:solidFill>
              <a:latin typeface="Century Gothic" panose="020B0502020202020204"/>
              <a:ea typeface="微软雅黑" panose="020B0503020204020204" pitchFamily="34" charset="-122"/>
            </a:endParaRPr>
          </a:p>
        </p:txBody>
      </p:sp>
      <p:sp>
        <p:nvSpPr>
          <p:cNvPr id="87" name="矩形 86"/>
          <p:cNvSpPr/>
          <p:nvPr/>
        </p:nvSpPr>
        <p:spPr>
          <a:xfrm>
            <a:off x="1200726" y="2502441"/>
            <a:ext cx="5433202" cy="369332"/>
          </a:xfrm>
          <a:prstGeom prst="rect">
            <a:avLst/>
          </a:prstGeom>
        </p:spPr>
        <p:txBody>
          <a:bodyPr wrap="square">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根据条件模式基，我们可以得到该商品的条件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a:t>
            </a:r>
            <a:endParaRPr lang="en-US" altLang="zh-CN" dirty="0">
              <a:ln w="0"/>
              <a:solidFill>
                <a:srgbClr val="44546A"/>
              </a:solidFill>
              <a:latin typeface="微软雅黑" panose="020B0503020204020204" pitchFamily="34" charset="-122"/>
              <a:ea typeface="微软雅黑" panose="020B0503020204020204" pitchFamily="34" charset="-122"/>
            </a:endParaRPr>
          </a:p>
        </p:txBody>
      </p:sp>
      <p:sp>
        <p:nvSpPr>
          <p:cNvPr id="88" name="文本框 62"/>
          <p:cNvSpPr txBox="1"/>
          <p:nvPr/>
        </p:nvSpPr>
        <p:spPr>
          <a:xfrm>
            <a:off x="1200726" y="3061088"/>
            <a:ext cx="4660900" cy="2600712"/>
          </a:xfrm>
          <a:prstGeom prst="rect">
            <a:avLst/>
          </a:prstGeom>
          <a:noFill/>
        </p:spPr>
        <p:txBody>
          <a:bodyPr wrap="square" rtlCol="0">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因为</a:t>
            </a:r>
            <a:r>
              <a:rPr lang="en-US" altLang="zh-CN" dirty="0">
                <a:ln w="0"/>
                <a:solidFill>
                  <a:srgbClr val="44546A"/>
                </a:solidFill>
                <a:latin typeface="微软雅黑" panose="020B0503020204020204" pitchFamily="34" charset="-122"/>
                <a:ea typeface="微软雅黑" panose="020B0503020204020204" pitchFamily="34" charset="-122"/>
              </a:rPr>
              <a:t>i3:1x</a:t>
            </a:r>
            <a:r>
              <a:rPr lang="zh-CN" altLang="en-US" dirty="0">
                <a:ln w="0"/>
                <a:solidFill>
                  <a:srgbClr val="44546A"/>
                </a:solidFill>
                <a:latin typeface="微软雅黑" panose="020B0503020204020204" pitchFamily="34" charset="-122"/>
                <a:ea typeface="微软雅黑" panose="020B0503020204020204" pitchFamily="34" charset="-122"/>
              </a:rPr>
              <a:t>小于最小支持度</a:t>
            </a:r>
            <a:r>
              <a:rPr lang="en-US" altLang="zh-CN" dirty="0">
                <a:ln w="0"/>
                <a:solidFill>
                  <a:srgbClr val="44546A"/>
                </a:solidFill>
                <a:latin typeface="微软雅黑" panose="020B0503020204020204" pitchFamily="34" charset="-122"/>
                <a:ea typeface="微软雅黑" panose="020B0503020204020204" pitchFamily="34" charset="-122"/>
              </a:rPr>
              <a:t>2,</a:t>
            </a:r>
            <a:r>
              <a:rPr lang="zh-CN" altLang="en-US" dirty="0">
                <a:ln w="0"/>
                <a:solidFill>
                  <a:srgbClr val="44546A"/>
                </a:solidFill>
                <a:latin typeface="微软雅黑" panose="020B0503020204020204" pitchFamily="34" charset="-122"/>
                <a:ea typeface="微软雅黑" panose="020B0503020204020204" pitchFamily="34" charset="-122"/>
              </a:rPr>
              <a:t>所以讲</a:t>
            </a:r>
            <a:r>
              <a:rPr lang="en-US" altLang="zh-CN" dirty="0">
                <a:ln w="0"/>
                <a:solidFill>
                  <a:srgbClr val="44546A"/>
                </a:solidFill>
                <a:latin typeface="微软雅黑" panose="020B0503020204020204" pitchFamily="34" charset="-122"/>
                <a:ea typeface="微软雅黑" panose="020B0503020204020204" pitchFamily="34" charset="-122"/>
              </a:rPr>
              <a:t>i3:1</a:t>
            </a:r>
            <a:r>
              <a:rPr lang="zh-CN" altLang="en-US" dirty="0">
                <a:ln w="0"/>
                <a:solidFill>
                  <a:srgbClr val="44546A"/>
                </a:solidFill>
                <a:latin typeface="微软雅黑" panose="020B0503020204020204" pitchFamily="34" charset="-122"/>
                <a:ea typeface="微软雅黑" panose="020B0503020204020204" pitchFamily="34" charset="-122"/>
              </a:rPr>
              <a:t>省略不计</a:t>
            </a:r>
            <a:r>
              <a:rPr lang="en-US" altLang="zh-CN" dirty="0">
                <a:ln w="0"/>
                <a:solidFill>
                  <a:srgbClr val="44546A"/>
                </a:solidFill>
                <a:latin typeface="微软雅黑" panose="020B0503020204020204" pitchFamily="34" charset="-122"/>
                <a:ea typeface="微软雅黑" panose="020B0503020204020204" pitchFamily="34" charset="-122"/>
              </a:rPr>
              <a:t>,i5</a:t>
            </a:r>
            <a:r>
              <a:rPr lang="zh-CN" altLang="en-US" dirty="0">
                <a:ln w="0"/>
                <a:solidFill>
                  <a:srgbClr val="44546A"/>
                </a:solidFill>
                <a:latin typeface="微软雅黑" panose="020B0503020204020204" pitchFamily="34" charset="-122"/>
                <a:ea typeface="微软雅黑" panose="020B0503020204020204" pitchFamily="34" charset="-122"/>
              </a:rPr>
              <a:t>的条件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树记为</a:t>
            </a:r>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r>
              <a:rPr lang="en-US" altLang="zh-CN" dirty="0">
                <a:ln w="0"/>
                <a:solidFill>
                  <a:srgbClr val="44546A"/>
                </a:solidFill>
                <a:latin typeface="微软雅黑" panose="020B0503020204020204" pitchFamily="34" charset="-122"/>
                <a:ea typeface="微软雅黑" panose="020B0503020204020204" pitchFamily="34" charset="-122"/>
              </a:rPr>
              <a:t>	     {i2:2,I1:2}</a:t>
            </a:r>
          </a:p>
          <a:p>
            <a:pPr defTabSz="914400"/>
            <a:endParaRPr lang="en-US" altLang="zh-CN" dirty="0">
              <a:solidFill>
                <a:prstClr val="black"/>
              </a:solidFill>
              <a:latin typeface="Century Gothic" panose="020B0502020202020204"/>
              <a:ea typeface="微软雅黑" panose="020B0503020204020204" pitchFamily="34" charset="-122"/>
            </a:endParaRPr>
          </a:p>
          <a:p>
            <a:pPr defTabSz="914400"/>
            <a:r>
              <a:rPr lang="zh-CN" altLang="en-US" dirty="0">
                <a:solidFill>
                  <a:prstClr val="black"/>
                </a:solidFill>
                <a:latin typeface="Century Gothic" panose="020B0502020202020204"/>
                <a:ea typeface="微软雅黑" panose="020B0503020204020204" pitchFamily="34" charset="-122"/>
              </a:rPr>
              <a:t>产生的频繁模式：</a:t>
            </a:r>
          </a:p>
          <a:p>
            <a:pPr defTabSz="914400"/>
            <a:r>
              <a:rPr lang="nn-NO" dirty="0">
                <a:solidFill>
                  <a:prstClr val="black"/>
                </a:solidFill>
                <a:latin typeface="Century Gothic" panose="020B0502020202020204"/>
              </a:rPr>
              <a:t>{I2  I5:2}, {I1  I5:2}, {I2 I1 I5:2}</a:t>
            </a:r>
          </a:p>
          <a:p>
            <a:pPr defTabSz="914400"/>
            <a:endParaRPr lang="zh-CN" altLang="en-US" dirty="0">
              <a:ln w="0"/>
              <a:solidFill>
                <a:srgbClr val="44546A"/>
              </a:solidFill>
              <a:latin typeface="微软雅黑" panose="020B0503020204020204" pitchFamily="34" charset="-122"/>
              <a:ea typeface="微软雅黑" panose="020B0503020204020204" pitchFamily="34" charset="-122"/>
            </a:endParaRPr>
          </a:p>
          <a:p>
            <a:pPr defTabSz="914400"/>
            <a:endParaRPr lang="zh-CN" altLang="en-US" sz="1900" dirty="0">
              <a:solidFill>
                <a:prstClr val="black"/>
              </a:solidFill>
              <a:latin typeface="Century Gothic" panose="020B0502020202020204"/>
              <a:ea typeface="微软雅黑" panose="020B0503020204020204" pitchFamily="34"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70" name="椭圆 69"/>
          <p:cNvSpPr/>
          <p:nvPr/>
        </p:nvSpPr>
        <p:spPr>
          <a:xfrm>
            <a:off x="9290879" y="1586562"/>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1" name="文本框 17"/>
          <p:cNvSpPr txBox="1"/>
          <p:nvPr/>
        </p:nvSpPr>
        <p:spPr>
          <a:xfrm>
            <a:off x="9514478" y="1470464"/>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root</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2" name="直接连接符 71"/>
          <p:cNvCxnSpPr>
            <a:stCxn id="70" idx="3"/>
          </p:cNvCxnSpPr>
          <p:nvPr/>
        </p:nvCxnSpPr>
        <p:spPr>
          <a:xfrm flipH="1">
            <a:off x="8936652" y="1766266"/>
            <a:ext cx="385059" cy="539519"/>
          </a:xfrm>
          <a:prstGeom prst="line">
            <a:avLst/>
          </a:prstGeom>
          <a:noFill/>
          <a:ln w="6350" cap="flat" cmpd="sng" algn="ctr">
            <a:solidFill>
              <a:srgbClr val="5B9BD5"/>
            </a:solidFill>
            <a:prstDash val="solid"/>
            <a:miter lim="800000"/>
          </a:ln>
          <a:effectLst/>
        </p:spPr>
      </p:cxnSp>
      <p:sp>
        <p:nvSpPr>
          <p:cNvPr id="73" name="椭圆 72"/>
          <p:cNvSpPr/>
          <p:nvPr/>
        </p:nvSpPr>
        <p:spPr>
          <a:xfrm>
            <a:off x="8783074" y="228042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4" name="文本框 22"/>
          <p:cNvSpPr txBox="1"/>
          <p:nvPr/>
        </p:nvSpPr>
        <p:spPr>
          <a:xfrm>
            <a:off x="8993610" y="2193332"/>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I2:</a:t>
            </a:r>
            <a:endParaRPr lang="zh-CN" altLang="en-US" sz="1900" dirty="0">
              <a:solidFill>
                <a:srgbClr val="FF0000"/>
              </a:solidFill>
              <a:latin typeface="Century Gothic" panose="020B0502020202020204"/>
              <a:ea typeface="微软雅黑" panose="020B0503020204020204" pitchFamily="34" charset="-122"/>
            </a:endParaRPr>
          </a:p>
        </p:txBody>
      </p:sp>
      <p:sp>
        <p:nvSpPr>
          <p:cNvPr id="75" name="椭圆 74"/>
          <p:cNvSpPr/>
          <p:nvPr/>
        </p:nvSpPr>
        <p:spPr>
          <a:xfrm>
            <a:off x="8345296" y="2969594"/>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6" name="文本框 26"/>
          <p:cNvSpPr txBox="1"/>
          <p:nvPr/>
        </p:nvSpPr>
        <p:spPr>
          <a:xfrm>
            <a:off x="8501991" y="2882502"/>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7" name="直接连接符 76"/>
          <p:cNvCxnSpPr>
            <a:stCxn id="73" idx="3"/>
            <a:endCxn id="75" idx="0"/>
          </p:cNvCxnSpPr>
          <p:nvPr/>
        </p:nvCxnSpPr>
        <p:spPr>
          <a:xfrm flipH="1">
            <a:off x="8450564" y="2460129"/>
            <a:ext cx="363342" cy="509465"/>
          </a:xfrm>
          <a:prstGeom prst="line">
            <a:avLst/>
          </a:prstGeom>
          <a:noFill/>
          <a:ln w="6350" cap="flat" cmpd="sng" algn="ctr">
            <a:solidFill>
              <a:srgbClr val="5B9BD5"/>
            </a:solidFill>
            <a:prstDash val="solid"/>
            <a:miter lim="800000"/>
          </a:ln>
          <a:effectLst/>
        </p:spPr>
      </p:cxnSp>
      <p:sp>
        <p:nvSpPr>
          <p:cNvPr id="78" name="文本框 33"/>
          <p:cNvSpPr txBox="1"/>
          <p:nvPr/>
        </p:nvSpPr>
        <p:spPr>
          <a:xfrm>
            <a:off x="8801494" y="2891431"/>
            <a:ext cx="876300"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79" name="椭圆 78"/>
          <p:cNvSpPr/>
          <p:nvPr/>
        </p:nvSpPr>
        <p:spPr>
          <a:xfrm>
            <a:off x="7660040" y="425850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80" name="文本框 66"/>
          <p:cNvSpPr txBox="1"/>
          <p:nvPr/>
        </p:nvSpPr>
        <p:spPr>
          <a:xfrm>
            <a:off x="7910623" y="4178835"/>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I3:</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81" name="直接连接符 80"/>
          <p:cNvCxnSpPr>
            <a:stCxn id="75" idx="3"/>
            <a:endCxn id="79" idx="0"/>
          </p:cNvCxnSpPr>
          <p:nvPr/>
        </p:nvCxnSpPr>
        <p:spPr>
          <a:xfrm flipH="1">
            <a:off x="7765308" y="3149298"/>
            <a:ext cx="610820" cy="1109202"/>
          </a:xfrm>
          <a:prstGeom prst="line">
            <a:avLst/>
          </a:prstGeom>
          <a:noFill/>
          <a:ln w="6350" cap="flat" cmpd="sng" algn="ctr">
            <a:solidFill>
              <a:srgbClr val="5B9BD5"/>
            </a:solidFill>
            <a:prstDash val="solid"/>
            <a:miter lim="800000"/>
          </a:ln>
          <a:effectLst/>
        </p:spPr>
      </p:cxnSp>
      <p:sp>
        <p:nvSpPr>
          <p:cNvPr id="82" name="文本框 76"/>
          <p:cNvSpPr txBox="1"/>
          <p:nvPr/>
        </p:nvSpPr>
        <p:spPr>
          <a:xfrm>
            <a:off x="9301343" y="2190986"/>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83" name="矩形 82"/>
          <p:cNvSpPr/>
          <p:nvPr/>
        </p:nvSpPr>
        <p:spPr>
          <a:xfrm>
            <a:off x="2589229" y="1467065"/>
            <a:ext cx="904415"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挖掘</a:t>
            </a:r>
            <a:r>
              <a:rPr lang="en-US" altLang="zh-CN" sz="1900" b="1" dirty="0">
                <a:solidFill>
                  <a:prstClr val="black"/>
                </a:solidFill>
                <a:latin typeface="Century Gothic" panose="020B0502020202020204"/>
                <a:ea typeface="微软雅黑" panose="020B0503020204020204" pitchFamily="34" charset="-122"/>
              </a:rPr>
              <a:t>I5</a:t>
            </a:r>
            <a:endParaRPr lang="zh-CN" altLang="en-US" sz="1900" b="1" dirty="0">
              <a:solidFill>
                <a:prstClr val="black"/>
              </a:solidFill>
              <a:latin typeface="Century Gothic" panose="020B0502020202020204"/>
              <a:ea typeface="微软雅黑" panose="020B0503020204020204" pitchFamily="34" charset="-122"/>
            </a:endParaRPr>
          </a:p>
        </p:txBody>
      </p:sp>
      <p:sp>
        <p:nvSpPr>
          <p:cNvPr id="84" name="矩形 83"/>
          <p:cNvSpPr/>
          <p:nvPr/>
        </p:nvSpPr>
        <p:spPr>
          <a:xfrm>
            <a:off x="8811692" y="5022105"/>
            <a:ext cx="1168910"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条件</a:t>
            </a:r>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a:t>
            </a:r>
          </a:p>
        </p:txBody>
      </p:sp>
      <p:sp>
        <p:nvSpPr>
          <p:cNvPr id="85" name="文本框 60"/>
          <p:cNvSpPr txBox="1"/>
          <p:nvPr/>
        </p:nvSpPr>
        <p:spPr>
          <a:xfrm>
            <a:off x="8216369" y="4189290"/>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86" name="矩形 85"/>
          <p:cNvSpPr/>
          <p:nvPr/>
        </p:nvSpPr>
        <p:spPr>
          <a:xfrm>
            <a:off x="1200726" y="2048015"/>
            <a:ext cx="3405099" cy="369332"/>
          </a:xfrm>
          <a:prstGeom prst="rect">
            <a:avLst/>
          </a:prstGeom>
        </p:spPr>
        <p:txBody>
          <a:bodyPr wrap="none">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条件模式基：</a:t>
            </a:r>
            <a:r>
              <a:rPr lang="en-US" altLang="zh-CN" dirty="0">
                <a:ln w="0"/>
                <a:solidFill>
                  <a:srgbClr val="44546A"/>
                </a:solidFill>
                <a:latin typeface="微软雅黑" panose="020B0503020204020204" pitchFamily="34" charset="-122"/>
                <a:ea typeface="微软雅黑" panose="020B0503020204020204" pitchFamily="34" charset="-122"/>
              </a:rPr>
              <a:t>{i2,i1:1}{i2,i1,i3:1}</a:t>
            </a:r>
            <a:endParaRPr lang="zh-CN" altLang="en-US" sz="1900" dirty="0">
              <a:solidFill>
                <a:prstClr val="black"/>
              </a:solidFill>
              <a:latin typeface="Century Gothic" panose="020B0502020202020204"/>
              <a:ea typeface="微软雅黑" panose="020B0503020204020204" pitchFamily="34" charset="-122"/>
            </a:endParaRPr>
          </a:p>
        </p:txBody>
      </p:sp>
      <p:sp>
        <p:nvSpPr>
          <p:cNvPr id="87" name="矩形 86"/>
          <p:cNvSpPr/>
          <p:nvPr/>
        </p:nvSpPr>
        <p:spPr>
          <a:xfrm>
            <a:off x="1200726" y="2502441"/>
            <a:ext cx="5433202" cy="369332"/>
          </a:xfrm>
          <a:prstGeom prst="rect">
            <a:avLst/>
          </a:prstGeom>
        </p:spPr>
        <p:txBody>
          <a:bodyPr wrap="square">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根据条件模式基，我们可以得到该商品的条件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a:t>
            </a:r>
            <a:endParaRPr lang="en-US" altLang="zh-CN" dirty="0">
              <a:ln w="0"/>
              <a:solidFill>
                <a:srgbClr val="44546A"/>
              </a:solidFill>
              <a:latin typeface="微软雅黑" panose="020B0503020204020204" pitchFamily="34" charset="-122"/>
              <a:ea typeface="微软雅黑" panose="020B0503020204020204" pitchFamily="34" charset="-122"/>
            </a:endParaRPr>
          </a:p>
        </p:txBody>
      </p:sp>
      <p:sp>
        <p:nvSpPr>
          <p:cNvPr id="88" name="文本框 62"/>
          <p:cNvSpPr txBox="1"/>
          <p:nvPr/>
        </p:nvSpPr>
        <p:spPr>
          <a:xfrm>
            <a:off x="1200726" y="3061088"/>
            <a:ext cx="4660900" cy="2600712"/>
          </a:xfrm>
          <a:prstGeom prst="rect">
            <a:avLst/>
          </a:prstGeom>
          <a:noFill/>
        </p:spPr>
        <p:txBody>
          <a:bodyPr wrap="square" rtlCol="0">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因为</a:t>
            </a:r>
            <a:r>
              <a:rPr lang="en-US" altLang="zh-CN" dirty="0">
                <a:ln w="0"/>
                <a:solidFill>
                  <a:srgbClr val="44546A"/>
                </a:solidFill>
                <a:latin typeface="微软雅黑" panose="020B0503020204020204" pitchFamily="34" charset="-122"/>
                <a:ea typeface="微软雅黑" panose="020B0503020204020204" pitchFamily="34" charset="-122"/>
              </a:rPr>
              <a:t>i3:1x</a:t>
            </a:r>
            <a:r>
              <a:rPr lang="zh-CN" altLang="en-US" dirty="0">
                <a:ln w="0"/>
                <a:solidFill>
                  <a:srgbClr val="44546A"/>
                </a:solidFill>
                <a:latin typeface="微软雅黑" panose="020B0503020204020204" pitchFamily="34" charset="-122"/>
                <a:ea typeface="微软雅黑" panose="020B0503020204020204" pitchFamily="34" charset="-122"/>
              </a:rPr>
              <a:t>小于最小支持度</a:t>
            </a:r>
            <a:r>
              <a:rPr lang="en-US" altLang="zh-CN" dirty="0">
                <a:ln w="0"/>
                <a:solidFill>
                  <a:srgbClr val="44546A"/>
                </a:solidFill>
                <a:latin typeface="微软雅黑" panose="020B0503020204020204" pitchFamily="34" charset="-122"/>
                <a:ea typeface="微软雅黑" panose="020B0503020204020204" pitchFamily="34" charset="-122"/>
              </a:rPr>
              <a:t>2,</a:t>
            </a:r>
            <a:r>
              <a:rPr lang="zh-CN" altLang="en-US" dirty="0">
                <a:ln w="0"/>
                <a:solidFill>
                  <a:srgbClr val="44546A"/>
                </a:solidFill>
                <a:latin typeface="微软雅黑" panose="020B0503020204020204" pitchFamily="34" charset="-122"/>
                <a:ea typeface="微软雅黑" panose="020B0503020204020204" pitchFamily="34" charset="-122"/>
              </a:rPr>
              <a:t>所以讲</a:t>
            </a:r>
            <a:r>
              <a:rPr lang="en-US" altLang="zh-CN" dirty="0">
                <a:ln w="0"/>
                <a:solidFill>
                  <a:srgbClr val="44546A"/>
                </a:solidFill>
                <a:latin typeface="微软雅黑" panose="020B0503020204020204" pitchFamily="34" charset="-122"/>
                <a:ea typeface="微软雅黑" panose="020B0503020204020204" pitchFamily="34" charset="-122"/>
              </a:rPr>
              <a:t>i3:1</a:t>
            </a:r>
            <a:r>
              <a:rPr lang="zh-CN" altLang="en-US" dirty="0">
                <a:ln w="0"/>
                <a:solidFill>
                  <a:srgbClr val="44546A"/>
                </a:solidFill>
                <a:latin typeface="微软雅黑" panose="020B0503020204020204" pitchFamily="34" charset="-122"/>
                <a:ea typeface="微软雅黑" panose="020B0503020204020204" pitchFamily="34" charset="-122"/>
              </a:rPr>
              <a:t>省略不计</a:t>
            </a:r>
            <a:r>
              <a:rPr lang="en-US" altLang="zh-CN" dirty="0">
                <a:ln w="0"/>
                <a:solidFill>
                  <a:srgbClr val="44546A"/>
                </a:solidFill>
                <a:latin typeface="微软雅黑" panose="020B0503020204020204" pitchFamily="34" charset="-122"/>
                <a:ea typeface="微软雅黑" panose="020B0503020204020204" pitchFamily="34" charset="-122"/>
              </a:rPr>
              <a:t>,i5</a:t>
            </a:r>
            <a:r>
              <a:rPr lang="zh-CN" altLang="en-US" dirty="0">
                <a:ln w="0"/>
                <a:solidFill>
                  <a:srgbClr val="44546A"/>
                </a:solidFill>
                <a:latin typeface="微软雅黑" panose="020B0503020204020204" pitchFamily="34" charset="-122"/>
                <a:ea typeface="微软雅黑" panose="020B0503020204020204" pitchFamily="34" charset="-122"/>
              </a:rPr>
              <a:t>的条件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树记为</a:t>
            </a:r>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r>
              <a:rPr lang="en-US" altLang="zh-CN" dirty="0">
                <a:ln w="0"/>
                <a:solidFill>
                  <a:srgbClr val="44546A"/>
                </a:solidFill>
                <a:latin typeface="微软雅黑" panose="020B0503020204020204" pitchFamily="34" charset="-122"/>
                <a:ea typeface="微软雅黑" panose="020B0503020204020204" pitchFamily="34" charset="-122"/>
              </a:rPr>
              <a:t>	     {i2:2,I1:2}</a:t>
            </a:r>
          </a:p>
          <a:p>
            <a:pPr defTabSz="914400"/>
            <a:endParaRPr lang="en-US" altLang="zh-CN" dirty="0">
              <a:solidFill>
                <a:prstClr val="black"/>
              </a:solidFill>
              <a:latin typeface="Century Gothic" panose="020B0502020202020204"/>
              <a:ea typeface="微软雅黑" panose="020B0503020204020204" pitchFamily="34" charset="-122"/>
            </a:endParaRPr>
          </a:p>
          <a:p>
            <a:pPr defTabSz="914400"/>
            <a:r>
              <a:rPr lang="zh-CN" altLang="en-US" dirty="0">
                <a:solidFill>
                  <a:prstClr val="black"/>
                </a:solidFill>
                <a:latin typeface="Century Gothic" panose="020B0502020202020204"/>
                <a:ea typeface="微软雅黑" panose="020B0503020204020204" pitchFamily="34" charset="-122"/>
              </a:rPr>
              <a:t>产生的频繁模式：</a:t>
            </a:r>
          </a:p>
          <a:p>
            <a:pPr defTabSz="914400"/>
            <a:r>
              <a:rPr lang="nn-NO" dirty="0">
                <a:solidFill>
                  <a:prstClr val="black"/>
                </a:solidFill>
                <a:latin typeface="Century Gothic" panose="020B0502020202020204"/>
              </a:rPr>
              <a:t>{I2  I5:2}, {I1  I5:2}, {I2 I1 I5:2}</a:t>
            </a:r>
          </a:p>
          <a:p>
            <a:pPr defTabSz="914400"/>
            <a:endParaRPr lang="zh-CN" altLang="en-US" dirty="0">
              <a:ln w="0"/>
              <a:solidFill>
                <a:srgbClr val="44546A"/>
              </a:solidFill>
              <a:latin typeface="微软雅黑" panose="020B0503020204020204" pitchFamily="34" charset="-122"/>
              <a:ea typeface="微软雅黑" panose="020B0503020204020204" pitchFamily="34" charset="-122"/>
            </a:endParaRPr>
          </a:p>
          <a:p>
            <a:pPr defTabSz="914400"/>
            <a:endParaRPr lang="zh-CN" altLang="en-US" sz="1900" dirty="0">
              <a:solidFill>
                <a:prstClr val="black"/>
              </a:solidFill>
              <a:latin typeface="Century Gothic" panose="020B0502020202020204"/>
              <a:ea typeface="微软雅黑" panose="020B0503020204020204" pitchFamily="34"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8915400" y="6214745"/>
            <a:ext cx="1543050" cy="411480"/>
          </a:xfrm>
          <a:prstGeom prst="roundRect">
            <a:avLst/>
          </a:prstGeom>
          <a:solidFill>
            <a:srgbClr val="808080"/>
          </a:solidFill>
          <a:ln w="38100" cap="flat" cmpd="sng">
            <a:solidFill>
              <a:srgbClr val="00000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anchorCtr="1" forceAA="0">
            <a:noAutofit/>
          </a:bodyPr>
          <a:lstStyle/>
          <a:p>
            <a:pPr marL="0" marR="0" indent="0" algn="ctr"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FFFFF"/>
                </a:solidFill>
                <a:effectLst/>
                <a:uFillTx/>
                <a:latin typeface="微软雅黑" panose="020B0503020204020204" pitchFamily="34" charset="-122"/>
                <a:ea typeface="微软雅黑" panose="020B0503020204020204" pitchFamily="34" charset="-122"/>
                <a:cs typeface="+mn-cs"/>
                <a:sym typeface="Helvetica"/>
              </a:rPr>
              <a:t>作答</a:t>
            </a:r>
          </a:p>
        </p:txBody>
      </p:sp>
      <p:sp>
        <p:nvSpPr>
          <p:cNvPr id="10" name="矩形 9"/>
          <p:cNvSpPr/>
          <p:nvPr>
            <p:custDataLst>
              <p:tags r:id="rId3"/>
            </p:custDataLst>
          </p:nvPr>
        </p:nvSpPr>
        <p:spPr>
          <a:xfrm>
            <a:off x="0" y="5727065"/>
            <a:ext cx="12192000" cy="487680"/>
          </a:xfrm>
          <a:prstGeom prst="rect">
            <a:avLst/>
          </a:prstGeom>
          <a:solidFill>
            <a:srgbClr val="FBFAEF"/>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anchorCtr="1" forceAA="0">
            <a:noAutofit/>
          </a:bodyPr>
          <a:lstStyle/>
          <a:p>
            <a:pPr marL="0" marR="0" lvl="0" indent="0" algn="l"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84F41"/>
                </a:solidFill>
                <a:effectLst/>
                <a:uFillTx/>
                <a:latin typeface="微软雅黑" panose="020B0503020204020204" pitchFamily="34" charset="-122"/>
                <a:ea typeface="微软雅黑" panose="020B0503020204020204" pitchFamily="34" charset="-122"/>
                <a:cs typeface="微软雅黑" panose="020B0503020204020204" pitchFamily="34" charset="-122"/>
                <a:sym typeface="Helvetica"/>
              </a:rPr>
              <a:t>正常使用主观题需2.0以上版本雨课堂</a:t>
            </a:r>
          </a:p>
        </p:txBody>
      </p:sp>
      <p:sp>
        <p:nvSpPr>
          <p:cNvPr id="83" name="矩形 82"/>
          <p:cNvSpPr/>
          <p:nvPr/>
        </p:nvSpPr>
        <p:spPr>
          <a:xfrm>
            <a:off x="1606510" y="1278544"/>
            <a:ext cx="877163"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挖掘</a:t>
            </a:r>
            <a:r>
              <a:rPr lang="en-US" altLang="zh-CN" sz="1900" b="1" dirty="0">
                <a:solidFill>
                  <a:prstClr val="black"/>
                </a:solidFill>
                <a:latin typeface="Century Gothic" panose="020B0502020202020204"/>
                <a:ea typeface="微软雅黑" panose="020B0503020204020204" pitchFamily="34" charset="-122"/>
              </a:rPr>
              <a:t>I4</a:t>
            </a:r>
            <a:endParaRPr lang="zh-CN" altLang="en-US" sz="1900" b="1" dirty="0">
              <a:solidFill>
                <a:prstClr val="black"/>
              </a:solidFill>
              <a:latin typeface="Century Gothic" panose="020B0502020202020204"/>
              <a:ea typeface="微软雅黑" panose="020B0503020204020204" pitchFamily="34" charset="-122"/>
            </a:endParaRPr>
          </a:p>
        </p:txBody>
      </p:sp>
      <p:grpSp>
        <p:nvGrpSpPr>
          <p:cNvPr id="99" name="组合 98"/>
          <p:cNvGrpSpPr/>
          <p:nvPr/>
        </p:nvGrpSpPr>
        <p:grpSpPr>
          <a:xfrm>
            <a:off x="6767690" y="1442014"/>
            <a:ext cx="4779600" cy="4121512"/>
            <a:chOff x="778240" y="1934005"/>
            <a:chExt cx="4779600" cy="4121512"/>
          </a:xfrm>
        </p:grpSpPr>
        <p:sp>
          <p:nvSpPr>
            <p:cNvPr id="100" name="椭圆 99"/>
            <p:cNvSpPr/>
            <p:nvPr/>
          </p:nvSpPr>
          <p:spPr>
            <a:xfrm>
              <a:off x="2483473" y="2050103"/>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1" name="文本框 17"/>
            <p:cNvSpPr txBox="1"/>
            <p:nvPr/>
          </p:nvSpPr>
          <p:spPr>
            <a:xfrm>
              <a:off x="2707072" y="1934005"/>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root</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02" name="直接连接符 101"/>
            <p:cNvCxnSpPr>
              <a:stCxn id="100" idx="3"/>
            </p:cNvCxnSpPr>
            <p:nvPr/>
          </p:nvCxnSpPr>
          <p:spPr>
            <a:xfrm flipH="1">
              <a:off x="2129246" y="2229807"/>
              <a:ext cx="385059" cy="539519"/>
            </a:xfrm>
            <a:prstGeom prst="line">
              <a:avLst/>
            </a:prstGeom>
            <a:noFill/>
            <a:ln w="6350" cap="flat" cmpd="sng" algn="ctr">
              <a:solidFill>
                <a:srgbClr val="5B9BD5"/>
              </a:solidFill>
              <a:prstDash val="solid"/>
              <a:miter lim="800000"/>
            </a:ln>
            <a:effectLst/>
          </p:spPr>
        </p:cxnSp>
        <p:sp>
          <p:nvSpPr>
            <p:cNvPr id="103" name="椭圆 102"/>
            <p:cNvSpPr/>
            <p:nvPr/>
          </p:nvSpPr>
          <p:spPr>
            <a:xfrm>
              <a:off x="1975668" y="274396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4" name="文本框 22"/>
            <p:cNvSpPr txBox="1"/>
            <p:nvPr/>
          </p:nvSpPr>
          <p:spPr>
            <a:xfrm>
              <a:off x="2186204" y="2656873"/>
              <a:ext cx="1133409"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05" name="椭圆 104"/>
            <p:cNvSpPr/>
            <p:nvPr/>
          </p:nvSpPr>
          <p:spPr>
            <a:xfrm>
              <a:off x="1461864" y="3418880"/>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6" name="文本框 26"/>
            <p:cNvSpPr txBox="1"/>
            <p:nvPr/>
          </p:nvSpPr>
          <p:spPr>
            <a:xfrm>
              <a:off x="1620149" y="3331787"/>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07" name="直接连接符 106"/>
            <p:cNvCxnSpPr>
              <a:stCxn id="103" idx="3"/>
              <a:endCxn id="105" idx="7"/>
            </p:cNvCxnSpPr>
            <p:nvPr/>
          </p:nvCxnSpPr>
          <p:spPr>
            <a:xfrm flipH="1">
              <a:off x="1641568" y="2923670"/>
              <a:ext cx="364932" cy="526042"/>
            </a:xfrm>
            <a:prstGeom prst="line">
              <a:avLst/>
            </a:prstGeom>
            <a:noFill/>
            <a:ln w="6350" cap="flat" cmpd="sng" algn="ctr">
              <a:solidFill>
                <a:srgbClr val="5B9BD5"/>
              </a:solidFill>
              <a:prstDash val="solid"/>
              <a:miter lim="800000"/>
            </a:ln>
            <a:effectLst/>
          </p:spPr>
        </p:cxnSp>
        <p:sp>
          <p:nvSpPr>
            <p:cNvPr id="108" name="椭圆 107"/>
            <p:cNvSpPr/>
            <p:nvPr/>
          </p:nvSpPr>
          <p:spPr>
            <a:xfrm>
              <a:off x="778240" y="4838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09" name="文本框 30"/>
            <p:cNvSpPr txBox="1"/>
            <p:nvPr/>
          </p:nvSpPr>
          <p:spPr>
            <a:xfrm>
              <a:off x="936525" y="4751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0" name="文本框 31"/>
            <p:cNvSpPr txBox="1"/>
            <p:nvPr/>
          </p:nvSpPr>
          <p:spPr>
            <a:xfrm>
              <a:off x="1228602" y="476200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11" name="直接连接符 110"/>
            <p:cNvCxnSpPr>
              <a:stCxn id="105" idx="4"/>
              <a:endCxn id="108" idx="0"/>
            </p:cNvCxnSpPr>
            <p:nvPr/>
          </p:nvCxnSpPr>
          <p:spPr>
            <a:xfrm flipH="1">
              <a:off x="883508" y="3629416"/>
              <a:ext cx="683624" cy="1208959"/>
            </a:xfrm>
            <a:prstGeom prst="line">
              <a:avLst/>
            </a:prstGeom>
            <a:noFill/>
            <a:ln w="6350" cap="flat" cmpd="sng" algn="ctr">
              <a:solidFill>
                <a:srgbClr val="5B9BD5"/>
              </a:solidFill>
              <a:prstDash val="solid"/>
              <a:miter lim="800000"/>
            </a:ln>
            <a:effectLst/>
          </p:spPr>
        </p:cxnSp>
        <p:sp>
          <p:nvSpPr>
            <p:cNvPr id="112" name="文本框 33"/>
            <p:cNvSpPr txBox="1"/>
            <p:nvPr/>
          </p:nvSpPr>
          <p:spPr>
            <a:xfrm>
              <a:off x="1919652" y="3340716"/>
              <a:ext cx="876300"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3" name="椭圆 112"/>
            <p:cNvSpPr/>
            <p:nvPr/>
          </p:nvSpPr>
          <p:spPr>
            <a:xfrm>
              <a:off x="2471528" y="340865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14" name="直接连接符 113"/>
            <p:cNvCxnSpPr>
              <a:stCxn id="103" idx="5"/>
              <a:endCxn id="113" idx="1"/>
            </p:cNvCxnSpPr>
            <p:nvPr/>
          </p:nvCxnSpPr>
          <p:spPr>
            <a:xfrm>
              <a:off x="2155372" y="2923670"/>
              <a:ext cx="346988" cy="515818"/>
            </a:xfrm>
            <a:prstGeom prst="line">
              <a:avLst/>
            </a:prstGeom>
            <a:noFill/>
            <a:ln w="6350" cap="flat" cmpd="sng" algn="ctr">
              <a:solidFill>
                <a:srgbClr val="5B9BD5"/>
              </a:solidFill>
              <a:prstDash val="solid"/>
              <a:miter lim="800000"/>
            </a:ln>
            <a:effectLst/>
          </p:spPr>
        </p:cxnSp>
        <p:sp>
          <p:nvSpPr>
            <p:cNvPr id="115" name="文本框 36"/>
            <p:cNvSpPr txBox="1"/>
            <p:nvPr/>
          </p:nvSpPr>
          <p:spPr>
            <a:xfrm>
              <a:off x="2750341" y="332156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6" name="文本框 37"/>
            <p:cNvSpPr txBox="1"/>
            <p:nvPr/>
          </p:nvSpPr>
          <p:spPr>
            <a:xfrm>
              <a:off x="3017210" y="332166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17" name="椭圆 116"/>
            <p:cNvSpPr/>
            <p:nvPr/>
          </p:nvSpPr>
          <p:spPr>
            <a:xfrm>
              <a:off x="3483033" y="341887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cxnSp>
          <p:nvCxnSpPr>
            <p:cNvPr id="118" name="直接连接符 117"/>
            <p:cNvCxnSpPr>
              <a:stCxn id="103" idx="5"/>
              <a:endCxn id="117" idx="1"/>
            </p:cNvCxnSpPr>
            <p:nvPr/>
          </p:nvCxnSpPr>
          <p:spPr>
            <a:xfrm>
              <a:off x="2155372" y="2923670"/>
              <a:ext cx="1358493" cy="526041"/>
            </a:xfrm>
            <a:prstGeom prst="line">
              <a:avLst/>
            </a:prstGeom>
            <a:noFill/>
            <a:ln w="6350" cap="flat" cmpd="sng" algn="ctr">
              <a:solidFill>
                <a:srgbClr val="5B9BD5"/>
              </a:solidFill>
              <a:prstDash val="solid"/>
              <a:miter lim="800000"/>
            </a:ln>
            <a:effectLst/>
          </p:spPr>
        </p:cxnSp>
        <p:sp>
          <p:nvSpPr>
            <p:cNvPr id="119" name="文本框 42"/>
            <p:cNvSpPr txBox="1"/>
            <p:nvPr/>
          </p:nvSpPr>
          <p:spPr>
            <a:xfrm>
              <a:off x="3714274" y="3331786"/>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0" name="文本框 43"/>
            <p:cNvSpPr txBox="1"/>
            <p:nvPr/>
          </p:nvSpPr>
          <p:spPr>
            <a:xfrm>
              <a:off x="3960477" y="3331785"/>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1" name="椭圆 120"/>
            <p:cNvSpPr/>
            <p:nvPr/>
          </p:nvSpPr>
          <p:spPr>
            <a:xfrm>
              <a:off x="3150786" y="48612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2" name="文本框 48"/>
            <p:cNvSpPr txBox="1"/>
            <p:nvPr/>
          </p:nvSpPr>
          <p:spPr>
            <a:xfrm>
              <a:off x="3361322" y="4784615"/>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I4:</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3" name="文本框 49"/>
            <p:cNvSpPr txBox="1"/>
            <p:nvPr/>
          </p:nvSpPr>
          <p:spPr>
            <a:xfrm>
              <a:off x="3640543" y="480402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24" name="直接连接符 123"/>
            <p:cNvCxnSpPr>
              <a:stCxn id="105" idx="5"/>
              <a:endCxn id="121" idx="1"/>
            </p:cNvCxnSpPr>
            <p:nvPr/>
          </p:nvCxnSpPr>
          <p:spPr>
            <a:xfrm>
              <a:off x="1641568" y="3598584"/>
              <a:ext cx="1540050" cy="1293523"/>
            </a:xfrm>
            <a:prstGeom prst="line">
              <a:avLst/>
            </a:prstGeom>
            <a:noFill/>
            <a:ln w="6350" cap="flat" cmpd="sng" algn="ctr">
              <a:solidFill>
                <a:srgbClr val="5B9BD5"/>
              </a:solidFill>
              <a:prstDash val="solid"/>
              <a:miter lim="800000"/>
            </a:ln>
            <a:effectLst/>
          </p:spPr>
        </p:cxnSp>
        <p:sp>
          <p:nvSpPr>
            <p:cNvPr id="125" name="椭圆 124"/>
            <p:cNvSpPr/>
            <p:nvPr/>
          </p:nvSpPr>
          <p:spPr>
            <a:xfrm>
              <a:off x="3674186" y="2718337"/>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26" name="文本框 52"/>
            <p:cNvSpPr txBox="1"/>
            <p:nvPr/>
          </p:nvSpPr>
          <p:spPr>
            <a:xfrm>
              <a:off x="3933484" y="264568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27" name="文本框 53"/>
            <p:cNvSpPr txBox="1"/>
            <p:nvPr/>
          </p:nvSpPr>
          <p:spPr>
            <a:xfrm>
              <a:off x="4239295" y="264568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28" name="直接连接符 127"/>
            <p:cNvCxnSpPr>
              <a:stCxn id="100" idx="5"/>
              <a:endCxn id="125" idx="1"/>
            </p:cNvCxnSpPr>
            <p:nvPr/>
          </p:nvCxnSpPr>
          <p:spPr>
            <a:xfrm>
              <a:off x="2663177" y="2229807"/>
              <a:ext cx="1041841" cy="519362"/>
            </a:xfrm>
            <a:prstGeom prst="line">
              <a:avLst/>
            </a:prstGeom>
            <a:noFill/>
            <a:ln w="6350" cap="flat" cmpd="sng" algn="ctr">
              <a:solidFill>
                <a:srgbClr val="5B9BD5"/>
              </a:solidFill>
              <a:prstDash val="solid"/>
              <a:miter lim="800000"/>
            </a:ln>
            <a:effectLst/>
          </p:spPr>
        </p:cxnSp>
        <p:sp>
          <p:nvSpPr>
            <p:cNvPr id="129" name="椭圆 128"/>
            <p:cNvSpPr/>
            <p:nvPr/>
          </p:nvSpPr>
          <p:spPr>
            <a:xfrm>
              <a:off x="4480872" y="342056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0" name="文本框 56"/>
            <p:cNvSpPr txBox="1"/>
            <p:nvPr/>
          </p:nvSpPr>
          <p:spPr>
            <a:xfrm>
              <a:off x="4685324" y="3321323"/>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1" name="文本框 57"/>
            <p:cNvSpPr txBox="1"/>
            <p:nvPr/>
          </p:nvSpPr>
          <p:spPr>
            <a:xfrm>
              <a:off x="4991135" y="3321322"/>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32" name="直接连接符 131"/>
            <p:cNvCxnSpPr>
              <a:stCxn id="125" idx="5"/>
              <a:endCxn id="129" idx="1"/>
            </p:cNvCxnSpPr>
            <p:nvPr/>
          </p:nvCxnSpPr>
          <p:spPr>
            <a:xfrm>
              <a:off x="3853890" y="2898041"/>
              <a:ext cx="657814" cy="553360"/>
            </a:xfrm>
            <a:prstGeom prst="line">
              <a:avLst/>
            </a:prstGeom>
            <a:noFill/>
            <a:ln w="6350" cap="flat" cmpd="sng" algn="ctr">
              <a:solidFill>
                <a:srgbClr val="5B9BD5"/>
              </a:solidFill>
              <a:prstDash val="solid"/>
              <a:miter lim="800000"/>
            </a:ln>
            <a:effectLst/>
          </p:spPr>
        </p:cxnSp>
        <p:sp>
          <p:nvSpPr>
            <p:cNvPr id="133" name="椭圆 132"/>
            <p:cNvSpPr/>
            <p:nvPr/>
          </p:nvSpPr>
          <p:spPr>
            <a:xfrm>
              <a:off x="1980460" y="48510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4" name="文本框 66"/>
            <p:cNvSpPr txBox="1"/>
            <p:nvPr/>
          </p:nvSpPr>
          <p:spPr>
            <a:xfrm>
              <a:off x="2231043" y="4771410"/>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I3:</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5" name="文本框 67"/>
            <p:cNvSpPr txBox="1"/>
            <p:nvPr/>
          </p:nvSpPr>
          <p:spPr>
            <a:xfrm>
              <a:off x="2522235" y="4771410"/>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2</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36" name="直接连接符 135"/>
            <p:cNvCxnSpPr>
              <a:stCxn id="105" idx="4"/>
              <a:endCxn id="133" idx="0"/>
            </p:cNvCxnSpPr>
            <p:nvPr/>
          </p:nvCxnSpPr>
          <p:spPr>
            <a:xfrm>
              <a:off x="1567132" y="3629416"/>
              <a:ext cx="518596" cy="1221659"/>
            </a:xfrm>
            <a:prstGeom prst="line">
              <a:avLst/>
            </a:prstGeom>
            <a:noFill/>
            <a:ln w="6350" cap="flat" cmpd="sng" algn="ctr">
              <a:solidFill>
                <a:srgbClr val="5B9BD5"/>
              </a:solidFill>
              <a:prstDash val="solid"/>
              <a:miter lim="800000"/>
            </a:ln>
            <a:effectLst/>
          </p:spPr>
        </p:cxnSp>
        <p:sp>
          <p:nvSpPr>
            <p:cNvPr id="137" name="椭圆 136"/>
            <p:cNvSpPr/>
            <p:nvPr/>
          </p:nvSpPr>
          <p:spPr>
            <a:xfrm>
              <a:off x="2000771" y="5743375"/>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8" name="文本框 70"/>
            <p:cNvSpPr txBox="1"/>
            <p:nvPr/>
          </p:nvSpPr>
          <p:spPr>
            <a:xfrm>
              <a:off x="2159056" y="5656282"/>
              <a:ext cx="443784"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I5:</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sp>
          <p:nvSpPr>
            <p:cNvPr id="139" name="文本框 71"/>
            <p:cNvSpPr txBox="1"/>
            <p:nvPr/>
          </p:nvSpPr>
          <p:spPr>
            <a:xfrm>
              <a:off x="2430561" y="5670796"/>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1</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cxnSp>
          <p:nvCxnSpPr>
            <p:cNvPr id="140" name="直接连接符 139"/>
            <p:cNvCxnSpPr>
              <a:stCxn id="133" idx="4"/>
              <a:endCxn id="137" idx="0"/>
            </p:cNvCxnSpPr>
            <p:nvPr/>
          </p:nvCxnSpPr>
          <p:spPr>
            <a:xfrm>
              <a:off x="2085728" y="5061611"/>
              <a:ext cx="20311" cy="681764"/>
            </a:xfrm>
            <a:prstGeom prst="line">
              <a:avLst/>
            </a:prstGeom>
            <a:noFill/>
            <a:ln w="6350" cap="flat" cmpd="sng" algn="ctr">
              <a:solidFill>
                <a:srgbClr val="5B9BD5"/>
              </a:solidFill>
              <a:prstDash val="solid"/>
              <a:miter lim="800000"/>
            </a:ln>
            <a:effectLst/>
          </p:spPr>
        </p:cxnSp>
        <p:sp>
          <p:nvSpPr>
            <p:cNvPr id="141" name="文本框 76"/>
            <p:cNvSpPr txBox="1"/>
            <p:nvPr/>
          </p:nvSpPr>
          <p:spPr>
            <a:xfrm>
              <a:off x="2493937" y="2654527"/>
              <a:ext cx="566705" cy="3847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rPr>
                <a:t>7</a:t>
              </a:r>
              <a:endParaRPr kumimoji="0" lang="zh-CN" altLang="en-US" sz="1900" b="0" i="0" u="none" strike="noStrike" kern="0" cap="none" spc="0" normalizeH="0" baseline="0" noProof="0" dirty="0">
                <a:ln>
                  <a:noFill/>
                </a:ln>
                <a:solidFill>
                  <a:srgbClr val="FF0000"/>
                </a:solidFill>
                <a:effectLst/>
                <a:uLnTx/>
                <a:uFillTx/>
                <a:latin typeface="Century Gothic" panose="020B0502020202020204"/>
                <a:ea typeface="微软雅黑" panose="020B0503020204020204" pitchFamily="34" charset="-122"/>
              </a:endParaRPr>
            </a:p>
          </p:txBody>
        </p:sp>
      </p:grpSp>
      <p:grpSp>
        <p:nvGrpSpPr>
          <p:cNvPr id="9" name="组合 8"/>
          <p:cNvGrpSpPr/>
          <p:nvPr>
            <p:custDataLst>
              <p:tags r:id="rId4"/>
            </p:custDataLst>
          </p:nvPr>
        </p:nvGrpSpPr>
        <p:grpSpPr>
          <a:xfrm>
            <a:off x="0" y="0"/>
            <a:ext cx="12192000" cy="635000"/>
            <a:chOff x="0" y="0"/>
            <a:chExt cx="19200" cy="1000"/>
          </a:xfrm>
        </p:grpSpPr>
        <p:sp>
          <p:nvSpPr>
            <p:cNvPr id="5" name="TitleBackground"/>
            <p:cNvSpPr/>
            <p:nvPr>
              <p:custDataLst>
                <p:tags r:id="rId6"/>
              </p:custDataLst>
            </p:nvPr>
          </p:nvSpPr>
          <p:spPr>
            <a:xfrm>
              <a:off x="0" y="0"/>
              <a:ext cx="19200" cy="1000"/>
            </a:xfrm>
            <a:prstGeom prst="rect">
              <a:avLst/>
            </a:prstGeom>
            <a:solidFill>
              <a:srgbClr val="F6F7F8"/>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6" name="ColorBlock"/>
            <p:cNvSpPr/>
            <p:nvPr>
              <p:custDataLst>
                <p:tags r:id="rId7"/>
              </p:custDataLst>
            </p:nvPr>
          </p:nvSpPr>
          <p:spPr>
            <a:xfrm>
              <a:off x="0" y="0"/>
              <a:ext cx="300" cy="1000"/>
            </a:xfrm>
            <a:prstGeom prst="rect">
              <a:avLst/>
            </a:prstGeom>
            <a:solidFill>
              <a:srgbClr val="639EF4"/>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7" name="TypeText"/>
            <p:cNvSpPr txBox="1"/>
            <p:nvPr>
              <p:custDataLst>
                <p:tags r:id="rId8"/>
              </p:custDataLst>
            </p:nvPr>
          </p:nvSpPr>
          <p:spPr>
            <a:xfrm>
              <a:off x="400" y="0"/>
              <a:ext cx="3000" cy="1000"/>
            </a:xfrm>
            <a:prstGeom prst="rect">
              <a:avLst/>
            </a:prstGeom>
            <a:noFill/>
            <a:ln w="12700">
              <a:noFill/>
              <a:miter lim="400000"/>
            </a:ln>
          </p:spPr>
          <p:txBody>
            <a:bodyPr wrap="none" lIns="0" tIns="0" rIns="0" bIns="0" anchor="ctr" anchorCtr="0">
              <a:noAutofit/>
            </a:bodyPr>
            <a:lstStyle/>
            <a:p>
              <a:pPr lvl="0" algn="l" rtl="0">
                <a:buNone/>
              </a:pPr>
              <a:r>
                <a:rPr lang="zh-CN" altLang="en-US" sz="2600" b="1" dirty="0">
                  <a:solidFill>
                    <a:srgbClr val="000000"/>
                  </a:solidFill>
                  <a:latin typeface="微软雅黑" panose="020B0503020204020204" pitchFamily="34" charset="-122"/>
                  <a:ea typeface="微软雅黑" panose="020B0503020204020204" pitchFamily="34" charset="-122"/>
                </a:rPr>
                <a:t>主观题</a:t>
              </a:r>
            </a:p>
          </p:txBody>
        </p:sp>
        <p:sp>
          <p:nvSpPr>
            <p:cNvPr id="8" name="TipText"/>
            <p:cNvSpPr txBox="1"/>
            <p:nvPr>
              <p:custDataLst>
                <p:tags r:id="rId9"/>
              </p:custDataLst>
            </p:nvPr>
          </p:nvSpPr>
          <p:spPr>
            <a:xfrm>
              <a:off x="2115" y="172"/>
              <a:ext cx="3600" cy="800"/>
            </a:xfrm>
            <a:prstGeom prst="rect">
              <a:avLst/>
            </a:prstGeom>
            <a:noFill/>
            <a:ln w="12700">
              <a:noFill/>
              <a:miter lim="400000"/>
            </a:ln>
          </p:spPr>
          <p:txBody>
            <a:bodyPr wrap="none" lIns="0" tIns="0" rIns="0" bIns="0" anchor="ctr" anchorCtr="0">
              <a:noAutofit/>
            </a:bodyPr>
            <a:lstStyle/>
            <a:p>
              <a:pPr lvl="0" algn="l" rtl="0">
                <a:buNone/>
              </a:pPr>
              <a:r>
                <a:rPr lang="zh-CN" altLang="en-US" sz="2000" b="1" dirty="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p>
          </p:txBody>
        </p:sp>
      </p:grpSp>
      <p:pic>
        <p:nvPicPr>
          <p:cNvPr id="2" name="图片 1" descr="tmpF93B"/>
          <p:cNvPicPr>
            <a:picLocks noChangeAspect="1"/>
          </p:cNvPicPr>
          <p:nvPr>
            <p:custDataLst>
              <p:tags r:id="rId5"/>
            </p:custDataLst>
          </p:nvPr>
        </p:nvPicPr>
        <p:blipFill>
          <a:blip r:embed="rId11"/>
          <a:stretch>
            <a:fillRect/>
          </a:stretch>
        </p:blipFill>
        <p:spPr>
          <a:xfrm>
            <a:off x="10642600" y="63500"/>
            <a:ext cx="1422400" cy="508000"/>
          </a:xfrm>
          <a:prstGeom prst="rect">
            <a:avLst/>
          </a:prstGeom>
        </p:spPr>
      </p:pic>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6.2.2 FP</a:t>
            </a:r>
            <a:r>
              <a:rPr lang="zh-CN" altLang="en-US" sz="3200" u="sng" dirty="0"/>
              <a:t>树</a:t>
            </a:r>
          </a:p>
        </p:txBody>
      </p:sp>
      <p:sp>
        <p:nvSpPr>
          <p:cNvPr id="70" name="椭圆 69"/>
          <p:cNvSpPr/>
          <p:nvPr/>
        </p:nvSpPr>
        <p:spPr>
          <a:xfrm>
            <a:off x="9372946" y="3296296"/>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1" name="文本框 17"/>
          <p:cNvSpPr txBox="1"/>
          <p:nvPr/>
        </p:nvSpPr>
        <p:spPr>
          <a:xfrm>
            <a:off x="9100057" y="2911575"/>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root</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2" name="直接连接符 71"/>
          <p:cNvCxnSpPr>
            <a:stCxn id="70" idx="3"/>
          </p:cNvCxnSpPr>
          <p:nvPr/>
        </p:nvCxnSpPr>
        <p:spPr>
          <a:xfrm flipH="1">
            <a:off x="9018719" y="3476000"/>
            <a:ext cx="385059" cy="539519"/>
          </a:xfrm>
          <a:prstGeom prst="line">
            <a:avLst/>
          </a:prstGeom>
          <a:noFill/>
          <a:ln w="6350" cap="flat" cmpd="sng" algn="ctr">
            <a:solidFill>
              <a:srgbClr val="5B9BD5"/>
            </a:solidFill>
            <a:prstDash val="solid"/>
            <a:miter lim="800000"/>
          </a:ln>
          <a:effectLst/>
        </p:spPr>
      </p:cxnSp>
      <p:sp>
        <p:nvSpPr>
          <p:cNvPr id="73" name="椭圆 72"/>
          <p:cNvSpPr/>
          <p:nvPr/>
        </p:nvSpPr>
        <p:spPr>
          <a:xfrm>
            <a:off x="8865141" y="3990159"/>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4" name="文本框 22"/>
          <p:cNvSpPr txBox="1"/>
          <p:nvPr/>
        </p:nvSpPr>
        <p:spPr>
          <a:xfrm>
            <a:off x="9075677" y="3903066"/>
            <a:ext cx="1133409"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I2:</a:t>
            </a:r>
            <a:endParaRPr lang="zh-CN" altLang="en-US" sz="1900" dirty="0">
              <a:solidFill>
                <a:srgbClr val="FF0000"/>
              </a:solidFill>
              <a:latin typeface="Century Gothic" panose="020B0502020202020204"/>
              <a:ea typeface="微软雅黑" panose="020B0503020204020204" pitchFamily="34" charset="-122"/>
            </a:endParaRPr>
          </a:p>
        </p:txBody>
      </p:sp>
      <p:sp>
        <p:nvSpPr>
          <p:cNvPr id="75" name="椭圆 74"/>
          <p:cNvSpPr/>
          <p:nvPr/>
        </p:nvSpPr>
        <p:spPr>
          <a:xfrm>
            <a:off x="8427363" y="4679328"/>
            <a:ext cx="210536" cy="21053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76" name="文本框 26"/>
          <p:cNvSpPr txBox="1"/>
          <p:nvPr/>
        </p:nvSpPr>
        <p:spPr>
          <a:xfrm>
            <a:off x="8584058" y="4592236"/>
            <a:ext cx="443784"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I1:</a:t>
            </a:r>
            <a:endParaRPr lang="zh-CN" altLang="en-US" sz="1900" dirty="0">
              <a:solidFill>
                <a:srgbClr val="FF0000"/>
              </a:solidFill>
              <a:latin typeface="Century Gothic" panose="020B0502020202020204"/>
              <a:ea typeface="微软雅黑" panose="020B0503020204020204" pitchFamily="34" charset="-122"/>
            </a:endParaRPr>
          </a:p>
        </p:txBody>
      </p:sp>
      <p:cxnSp>
        <p:nvCxnSpPr>
          <p:cNvPr id="77" name="直接连接符 76"/>
          <p:cNvCxnSpPr>
            <a:stCxn id="73" idx="3"/>
            <a:endCxn id="75" idx="0"/>
          </p:cNvCxnSpPr>
          <p:nvPr/>
        </p:nvCxnSpPr>
        <p:spPr>
          <a:xfrm flipH="1">
            <a:off x="8532631" y="4169863"/>
            <a:ext cx="363342" cy="509465"/>
          </a:xfrm>
          <a:prstGeom prst="line">
            <a:avLst/>
          </a:prstGeom>
          <a:noFill/>
          <a:ln w="6350" cap="flat" cmpd="sng" algn="ctr">
            <a:solidFill>
              <a:srgbClr val="5B9BD5"/>
            </a:solidFill>
            <a:prstDash val="solid"/>
            <a:miter lim="800000"/>
          </a:ln>
          <a:effectLst/>
        </p:spPr>
      </p:cxnSp>
      <p:sp>
        <p:nvSpPr>
          <p:cNvPr id="78" name="文本框 33"/>
          <p:cNvSpPr txBox="1"/>
          <p:nvPr/>
        </p:nvSpPr>
        <p:spPr>
          <a:xfrm>
            <a:off x="8883561" y="4601165"/>
            <a:ext cx="876300"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1</a:t>
            </a:r>
            <a:endParaRPr lang="zh-CN" altLang="en-US" sz="1900" dirty="0">
              <a:solidFill>
                <a:srgbClr val="FF0000"/>
              </a:solidFill>
              <a:latin typeface="Century Gothic" panose="020B0502020202020204"/>
              <a:ea typeface="微软雅黑" panose="020B0503020204020204" pitchFamily="34" charset="-122"/>
            </a:endParaRPr>
          </a:p>
        </p:txBody>
      </p:sp>
      <p:sp>
        <p:nvSpPr>
          <p:cNvPr id="82" name="文本框 76"/>
          <p:cNvSpPr txBox="1"/>
          <p:nvPr/>
        </p:nvSpPr>
        <p:spPr>
          <a:xfrm>
            <a:off x="9383410" y="3900720"/>
            <a:ext cx="566705" cy="384721"/>
          </a:xfrm>
          <a:prstGeom prst="rect">
            <a:avLst/>
          </a:prstGeom>
          <a:noFill/>
        </p:spPr>
        <p:txBody>
          <a:bodyPr wrap="square" rtlCol="0">
            <a:spAutoFit/>
          </a:bodyPr>
          <a:lstStyle/>
          <a:p>
            <a:pPr defTabSz="914400"/>
            <a:r>
              <a:rPr lang="en-US" altLang="zh-CN" sz="1900" dirty="0">
                <a:solidFill>
                  <a:srgbClr val="FF0000"/>
                </a:solidFill>
                <a:latin typeface="Century Gothic" panose="020B0502020202020204"/>
                <a:ea typeface="微软雅黑" panose="020B0503020204020204" pitchFamily="34" charset="-122"/>
              </a:rPr>
              <a:t>2</a:t>
            </a:r>
            <a:endParaRPr lang="zh-CN" altLang="en-US" sz="1900" dirty="0">
              <a:solidFill>
                <a:srgbClr val="FF0000"/>
              </a:solidFill>
              <a:latin typeface="Century Gothic" panose="020B0502020202020204"/>
              <a:ea typeface="微软雅黑" panose="020B0503020204020204" pitchFamily="34" charset="-122"/>
            </a:endParaRPr>
          </a:p>
        </p:txBody>
      </p:sp>
      <p:sp>
        <p:nvSpPr>
          <p:cNvPr id="83" name="矩形 82"/>
          <p:cNvSpPr/>
          <p:nvPr/>
        </p:nvSpPr>
        <p:spPr>
          <a:xfrm>
            <a:off x="1001355" y="1916719"/>
            <a:ext cx="877163"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挖掘</a:t>
            </a:r>
            <a:r>
              <a:rPr lang="en-US" altLang="zh-CN" sz="1900" b="1" dirty="0">
                <a:solidFill>
                  <a:prstClr val="black"/>
                </a:solidFill>
                <a:latin typeface="Century Gothic" panose="020B0502020202020204"/>
                <a:ea typeface="微软雅黑" panose="020B0503020204020204" pitchFamily="34" charset="-122"/>
              </a:rPr>
              <a:t>I4</a:t>
            </a:r>
            <a:endParaRPr lang="zh-CN" altLang="en-US" sz="1900" b="1" dirty="0">
              <a:solidFill>
                <a:prstClr val="black"/>
              </a:solidFill>
              <a:latin typeface="Century Gothic" panose="020B0502020202020204"/>
              <a:ea typeface="微软雅黑" panose="020B0503020204020204" pitchFamily="34" charset="-122"/>
            </a:endParaRPr>
          </a:p>
        </p:txBody>
      </p:sp>
      <p:sp>
        <p:nvSpPr>
          <p:cNvPr id="84" name="矩形 83"/>
          <p:cNvSpPr/>
          <p:nvPr/>
        </p:nvSpPr>
        <p:spPr>
          <a:xfrm>
            <a:off x="8811692" y="5022105"/>
            <a:ext cx="1168910" cy="384721"/>
          </a:xfrm>
          <a:prstGeom prst="rect">
            <a:avLst/>
          </a:prstGeom>
        </p:spPr>
        <p:txBody>
          <a:bodyPr wrap="none">
            <a:spAutoFit/>
          </a:bodyPr>
          <a:lstStyle/>
          <a:p>
            <a:pPr defTabSz="914400"/>
            <a:r>
              <a:rPr lang="zh-CN" altLang="en-US" sz="1900" b="1" dirty="0">
                <a:solidFill>
                  <a:prstClr val="black"/>
                </a:solidFill>
                <a:latin typeface="Century Gothic" panose="020B0502020202020204"/>
                <a:ea typeface="微软雅黑" panose="020B0503020204020204" pitchFamily="34" charset="-122"/>
              </a:rPr>
              <a:t>条件</a:t>
            </a:r>
            <a:r>
              <a:rPr lang="en-US" altLang="zh-CN" sz="1900" b="1" dirty="0">
                <a:solidFill>
                  <a:prstClr val="black"/>
                </a:solidFill>
                <a:latin typeface="Century Gothic" panose="020B0502020202020204"/>
                <a:ea typeface="微软雅黑" panose="020B0503020204020204" pitchFamily="34" charset="-122"/>
              </a:rPr>
              <a:t>FP</a:t>
            </a:r>
            <a:r>
              <a:rPr lang="zh-CN" altLang="en-US" sz="1900" b="1" dirty="0">
                <a:solidFill>
                  <a:prstClr val="black"/>
                </a:solidFill>
                <a:latin typeface="Century Gothic" panose="020B0502020202020204"/>
                <a:ea typeface="微软雅黑" panose="020B0503020204020204" pitchFamily="34" charset="-122"/>
              </a:rPr>
              <a:t>树</a:t>
            </a:r>
          </a:p>
        </p:txBody>
      </p:sp>
      <p:sp>
        <p:nvSpPr>
          <p:cNvPr id="4" name="TextBox 3"/>
          <p:cNvSpPr txBox="1"/>
          <p:nvPr/>
        </p:nvSpPr>
        <p:spPr>
          <a:xfrm>
            <a:off x="617816" y="1055209"/>
            <a:ext cx="2038524" cy="830510"/>
          </a:xfrm>
          <a:prstGeom prst="rect">
            <a:avLst/>
          </a:prstGeom>
          <a:noFill/>
          <a:ln w="12700">
            <a:noFill/>
            <a:miter lim="400000"/>
          </a:ln>
        </p:spPr>
        <p:txBody>
          <a:bodyPr wrap="square" lIns="0" tIns="0" rIns="0" bIns="0" rtlCol="0" anchor="ctr">
            <a:normAutofit/>
          </a:bodyPr>
          <a:lstStyle/>
          <a:p>
            <a:pPr rtl="0"/>
            <a:r>
              <a:rPr lang="zh-CN" altLang="en-US" sz="2800" b="1" dirty="0">
                <a:solidFill>
                  <a:srgbClr val="002060"/>
                </a:solidFill>
                <a:latin typeface="微软雅黑" panose="020B0503020204020204" pitchFamily="34" charset="-122"/>
                <a:ea typeface="微软雅黑" panose="020B0503020204020204" pitchFamily="34" charset="-122"/>
              </a:rPr>
              <a:t>课堂练习</a:t>
            </a:r>
          </a:p>
        </p:txBody>
      </p:sp>
      <p:sp>
        <p:nvSpPr>
          <p:cNvPr id="7" name="矩形 6"/>
          <p:cNvSpPr/>
          <p:nvPr/>
        </p:nvSpPr>
        <p:spPr>
          <a:xfrm>
            <a:off x="861097" y="2460129"/>
            <a:ext cx="6096000" cy="1938992"/>
          </a:xfrm>
          <a:prstGeom prst="rect">
            <a:avLst/>
          </a:prstGeom>
        </p:spPr>
        <p:txBody>
          <a:bodyPr>
            <a:spAutoFit/>
          </a:bodyPr>
          <a:lstStyle/>
          <a:p>
            <a:pPr lvl="0" defTabSz="914400"/>
            <a:r>
              <a:rPr lang="zh-CN" altLang="en-US" sz="2000" dirty="0">
                <a:ln w="0"/>
                <a:solidFill>
                  <a:srgbClr val="44546A"/>
                </a:solidFill>
                <a:latin typeface="微软雅黑" panose="020B0503020204020204" pitchFamily="34" charset="-122"/>
                <a:ea typeface="微软雅黑" panose="020B0503020204020204" pitchFamily="34" charset="-122"/>
              </a:rPr>
              <a:t>在</a:t>
            </a:r>
            <a:r>
              <a:rPr lang="en-US" altLang="zh-CN" sz="2000" dirty="0">
                <a:ln w="0"/>
                <a:solidFill>
                  <a:srgbClr val="44546A"/>
                </a:solidFill>
                <a:latin typeface="微软雅黑" panose="020B0503020204020204" pitchFamily="34" charset="-122"/>
                <a:ea typeface="微软雅黑" panose="020B0503020204020204" pitchFamily="34" charset="-122"/>
              </a:rPr>
              <a:t>FP</a:t>
            </a:r>
            <a:r>
              <a:rPr lang="zh-CN" altLang="en-US" sz="2000" dirty="0">
                <a:ln w="0"/>
                <a:solidFill>
                  <a:srgbClr val="44546A"/>
                </a:solidFill>
                <a:latin typeface="微软雅黑" panose="020B0503020204020204" pitchFamily="34" charset="-122"/>
                <a:ea typeface="微软雅黑" panose="020B0503020204020204" pitchFamily="34" charset="-122"/>
              </a:rPr>
              <a:t>树中可以看到，从根节点到</a:t>
            </a:r>
            <a:r>
              <a:rPr lang="en-US" altLang="zh-CN" sz="2000" dirty="0">
                <a:ln w="0"/>
                <a:solidFill>
                  <a:srgbClr val="44546A"/>
                </a:solidFill>
                <a:latin typeface="微软雅黑" panose="020B0503020204020204" pitchFamily="34" charset="-122"/>
                <a:ea typeface="微软雅黑" panose="020B0503020204020204" pitchFamily="34" charset="-122"/>
              </a:rPr>
              <a:t>i4</a:t>
            </a:r>
            <a:r>
              <a:rPr lang="zh-CN" altLang="en-US" sz="2000" dirty="0">
                <a:ln w="0"/>
                <a:solidFill>
                  <a:srgbClr val="44546A"/>
                </a:solidFill>
                <a:latin typeface="微软雅黑" panose="020B0503020204020204" pitchFamily="34" charset="-122"/>
                <a:ea typeface="微软雅黑" panose="020B0503020204020204" pitchFamily="34" charset="-122"/>
              </a:rPr>
              <a:t>的路径有两条：</a:t>
            </a:r>
          </a:p>
          <a:p>
            <a:pPr marL="800100" lvl="1" indent="-342900" defTabSz="914400">
              <a:buFont typeface="Arial" panose="020B0604020202020204" pitchFamily="34" charset="0"/>
              <a:buChar char="•"/>
            </a:pPr>
            <a:r>
              <a:rPr lang="en-US" altLang="zh-CN" sz="2000" dirty="0">
                <a:ln w="0"/>
                <a:solidFill>
                  <a:srgbClr val="44546A"/>
                </a:solidFill>
                <a:latin typeface="微软雅黑" panose="020B0503020204020204" pitchFamily="34" charset="-122"/>
                <a:ea typeface="微软雅黑" panose="020B0503020204020204" pitchFamily="34" charset="-122"/>
              </a:rPr>
              <a:t>i2:7--&gt;i1:4--&gt;i4:1</a:t>
            </a:r>
          </a:p>
          <a:p>
            <a:pPr marL="800100" lvl="1" indent="-342900" defTabSz="914400">
              <a:buFont typeface="Arial" panose="020B0604020202020204" pitchFamily="34" charset="0"/>
              <a:buChar char="•"/>
            </a:pPr>
            <a:r>
              <a:rPr lang="en-US" altLang="zh-CN" sz="2000" dirty="0">
                <a:ln w="0"/>
                <a:solidFill>
                  <a:srgbClr val="44546A"/>
                </a:solidFill>
                <a:latin typeface="微软雅黑" panose="020B0503020204020204" pitchFamily="34" charset="-122"/>
                <a:ea typeface="微软雅黑" panose="020B0503020204020204" pitchFamily="34" charset="-122"/>
              </a:rPr>
              <a:t>i2:7--&gt;i4:1</a:t>
            </a:r>
          </a:p>
          <a:p>
            <a:pPr lvl="0" defTabSz="914400"/>
            <a:r>
              <a:rPr lang="en-US" altLang="zh-CN" sz="2000" dirty="0">
                <a:ln w="0"/>
                <a:solidFill>
                  <a:srgbClr val="44546A"/>
                </a:solidFill>
                <a:latin typeface="微软雅黑" panose="020B0503020204020204" pitchFamily="34" charset="-122"/>
                <a:ea typeface="微软雅黑" panose="020B0503020204020204" pitchFamily="34" charset="-122"/>
              </a:rPr>
              <a:t>      i2:7--&gt;i1:4</a:t>
            </a:r>
            <a:r>
              <a:rPr lang="zh-CN" altLang="en-US" sz="2000" dirty="0">
                <a:ln w="0"/>
                <a:solidFill>
                  <a:srgbClr val="44546A"/>
                </a:solidFill>
                <a:latin typeface="微软雅黑" panose="020B0503020204020204" pitchFamily="34" charset="-122"/>
                <a:ea typeface="微软雅黑" panose="020B0503020204020204" pitchFamily="34" charset="-122"/>
              </a:rPr>
              <a:t>和</a:t>
            </a:r>
            <a:r>
              <a:rPr lang="en-US" altLang="zh-CN" sz="2000" dirty="0">
                <a:ln w="0"/>
                <a:solidFill>
                  <a:srgbClr val="44546A"/>
                </a:solidFill>
                <a:latin typeface="微软雅黑" panose="020B0503020204020204" pitchFamily="34" charset="-122"/>
                <a:ea typeface="微软雅黑" panose="020B0503020204020204" pitchFamily="34" charset="-122"/>
              </a:rPr>
              <a:t>i2:7--&gt;i1:4</a:t>
            </a:r>
            <a:r>
              <a:rPr lang="zh-CN" altLang="en-US" sz="2000" dirty="0">
                <a:ln w="0"/>
                <a:solidFill>
                  <a:srgbClr val="44546A"/>
                </a:solidFill>
                <a:latin typeface="微软雅黑" panose="020B0503020204020204" pitchFamily="34" charset="-122"/>
                <a:ea typeface="微软雅黑" panose="020B0503020204020204" pitchFamily="34" charset="-122"/>
              </a:rPr>
              <a:t>因为最终到达的节点肯定是</a:t>
            </a:r>
            <a:r>
              <a:rPr lang="en-US" altLang="zh-CN" sz="2000" dirty="0">
                <a:ln w="0"/>
                <a:solidFill>
                  <a:srgbClr val="44546A"/>
                </a:solidFill>
                <a:latin typeface="微软雅黑" panose="020B0503020204020204" pitchFamily="34" charset="-122"/>
                <a:ea typeface="微软雅黑" panose="020B0503020204020204" pitchFamily="34" charset="-122"/>
              </a:rPr>
              <a:t>i4</a:t>
            </a:r>
            <a:r>
              <a:rPr lang="zh-CN" altLang="en-US" sz="2000" dirty="0">
                <a:ln w="0"/>
                <a:solidFill>
                  <a:srgbClr val="44546A"/>
                </a:solidFill>
                <a:latin typeface="微软雅黑" panose="020B0503020204020204" pitchFamily="34" charset="-122"/>
                <a:ea typeface="微软雅黑" panose="020B0503020204020204" pitchFamily="34" charset="-122"/>
              </a:rPr>
              <a:t>，所以将</a:t>
            </a:r>
            <a:r>
              <a:rPr lang="en-US" altLang="zh-CN" sz="2000" dirty="0">
                <a:ln w="0"/>
                <a:solidFill>
                  <a:srgbClr val="44546A"/>
                </a:solidFill>
                <a:latin typeface="微软雅黑" panose="020B0503020204020204" pitchFamily="34" charset="-122"/>
                <a:ea typeface="微软雅黑" panose="020B0503020204020204" pitchFamily="34" charset="-122"/>
              </a:rPr>
              <a:t>i4</a:t>
            </a:r>
            <a:r>
              <a:rPr lang="zh-CN" altLang="en-US" sz="2000" dirty="0">
                <a:ln w="0"/>
                <a:solidFill>
                  <a:srgbClr val="44546A"/>
                </a:solidFill>
                <a:latin typeface="微软雅黑" panose="020B0503020204020204" pitchFamily="34" charset="-122"/>
                <a:ea typeface="微软雅黑" panose="020B0503020204020204" pitchFamily="34" charset="-122"/>
              </a:rPr>
              <a:t>省略就是</a:t>
            </a:r>
            <a:r>
              <a:rPr lang="en-US" altLang="zh-CN" sz="2000" dirty="0">
                <a:ln w="0"/>
                <a:solidFill>
                  <a:srgbClr val="44546A"/>
                </a:solidFill>
                <a:latin typeface="微软雅黑" panose="020B0503020204020204" pitchFamily="34" charset="-122"/>
                <a:ea typeface="微软雅黑" panose="020B0503020204020204" pitchFamily="34" charset="-122"/>
              </a:rPr>
              <a:t>i4</a:t>
            </a:r>
            <a:r>
              <a:rPr lang="zh-CN" altLang="en-US" sz="2000" dirty="0">
                <a:ln w="0"/>
                <a:solidFill>
                  <a:srgbClr val="44546A"/>
                </a:solidFill>
                <a:latin typeface="微软雅黑" panose="020B0503020204020204" pitchFamily="34" charset="-122"/>
                <a:ea typeface="微软雅黑" panose="020B0503020204020204" pitchFamily="34" charset="-122"/>
              </a:rPr>
              <a:t>的条件模式基，记为</a:t>
            </a:r>
            <a:r>
              <a:rPr lang="en-US" altLang="zh-CN" sz="2000" dirty="0">
                <a:ln w="0"/>
                <a:solidFill>
                  <a:srgbClr val="44546A"/>
                </a:solidFill>
                <a:latin typeface="微软雅黑" panose="020B0503020204020204" pitchFamily="34" charset="-122"/>
                <a:ea typeface="微软雅黑" panose="020B0503020204020204" pitchFamily="34" charset="-122"/>
              </a:rPr>
              <a:t>{i2:1}{i2,i1:1}</a:t>
            </a:r>
          </a:p>
        </p:txBody>
      </p:sp>
      <p:sp>
        <p:nvSpPr>
          <p:cNvPr id="27" name="文本框 62"/>
          <p:cNvSpPr txBox="1"/>
          <p:nvPr/>
        </p:nvSpPr>
        <p:spPr>
          <a:xfrm>
            <a:off x="1001355" y="4469036"/>
            <a:ext cx="4660900" cy="2600712"/>
          </a:xfrm>
          <a:prstGeom prst="rect">
            <a:avLst/>
          </a:prstGeom>
          <a:noFill/>
        </p:spPr>
        <p:txBody>
          <a:bodyPr wrap="square" rtlCol="0">
            <a:spAutoFit/>
          </a:bodyPr>
          <a:lstStyle/>
          <a:p>
            <a:pPr defTabSz="914400"/>
            <a:r>
              <a:rPr lang="zh-CN" altLang="en-US" dirty="0">
                <a:ln w="0"/>
                <a:solidFill>
                  <a:srgbClr val="44546A"/>
                </a:solidFill>
                <a:latin typeface="微软雅黑" panose="020B0503020204020204" pitchFamily="34" charset="-122"/>
                <a:ea typeface="微软雅黑" panose="020B0503020204020204" pitchFamily="34" charset="-122"/>
              </a:rPr>
              <a:t>因为</a:t>
            </a:r>
            <a:r>
              <a:rPr lang="en-US" altLang="zh-CN" dirty="0">
                <a:ln w="0"/>
                <a:solidFill>
                  <a:srgbClr val="44546A"/>
                </a:solidFill>
                <a:latin typeface="微软雅黑" panose="020B0503020204020204" pitchFamily="34" charset="-122"/>
                <a:ea typeface="微软雅黑" panose="020B0503020204020204" pitchFamily="34" charset="-122"/>
              </a:rPr>
              <a:t>i13:1x</a:t>
            </a:r>
            <a:r>
              <a:rPr lang="zh-CN" altLang="en-US" dirty="0">
                <a:ln w="0"/>
                <a:solidFill>
                  <a:srgbClr val="44546A"/>
                </a:solidFill>
                <a:latin typeface="微软雅黑" panose="020B0503020204020204" pitchFamily="34" charset="-122"/>
                <a:ea typeface="微软雅黑" panose="020B0503020204020204" pitchFamily="34" charset="-122"/>
              </a:rPr>
              <a:t>小于最小支持度</a:t>
            </a:r>
            <a:r>
              <a:rPr lang="en-US" altLang="zh-CN" dirty="0">
                <a:ln w="0"/>
                <a:solidFill>
                  <a:srgbClr val="44546A"/>
                </a:solidFill>
                <a:latin typeface="微软雅黑" panose="020B0503020204020204" pitchFamily="34" charset="-122"/>
                <a:ea typeface="微软雅黑" panose="020B0503020204020204" pitchFamily="34" charset="-122"/>
              </a:rPr>
              <a:t>2,</a:t>
            </a:r>
            <a:r>
              <a:rPr lang="zh-CN" altLang="en-US" dirty="0">
                <a:ln w="0"/>
                <a:solidFill>
                  <a:srgbClr val="44546A"/>
                </a:solidFill>
                <a:latin typeface="微软雅黑" panose="020B0503020204020204" pitchFamily="34" charset="-122"/>
                <a:ea typeface="微软雅黑" panose="020B0503020204020204" pitchFamily="34" charset="-122"/>
              </a:rPr>
              <a:t>所以讲</a:t>
            </a:r>
            <a:r>
              <a:rPr lang="en-US" altLang="zh-CN" dirty="0">
                <a:ln w="0"/>
                <a:solidFill>
                  <a:srgbClr val="44546A"/>
                </a:solidFill>
                <a:latin typeface="微软雅黑" panose="020B0503020204020204" pitchFamily="34" charset="-122"/>
                <a:ea typeface="微软雅黑" panose="020B0503020204020204" pitchFamily="34" charset="-122"/>
              </a:rPr>
              <a:t>i1:1</a:t>
            </a:r>
            <a:r>
              <a:rPr lang="zh-CN" altLang="en-US" dirty="0">
                <a:ln w="0"/>
                <a:solidFill>
                  <a:srgbClr val="44546A"/>
                </a:solidFill>
                <a:latin typeface="微软雅黑" panose="020B0503020204020204" pitchFamily="34" charset="-122"/>
                <a:ea typeface="微软雅黑" panose="020B0503020204020204" pitchFamily="34" charset="-122"/>
              </a:rPr>
              <a:t>省略不计</a:t>
            </a:r>
            <a:r>
              <a:rPr lang="en-US" altLang="zh-CN" dirty="0">
                <a:ln w="0"/>
                <a:solidFill>
                  <a:srgbClr val="44546A"/>
                </a:solidFill>
                <a:latin typeface="微软雅黑" panose="020B0503020204020204" pitchFamily="34" charset="-122"/>
                <a:ea typeface="微软雅黑" panose="020B0503020204020204" pitchFamily="34" charset="-122"/>
              </a:rPr>
              <a:t>,i4</a:t>
            </a:r>
            <a:r>
              <a:rPr lang="zh-CN" altLang="en-US" dirty="0">
                <a:ln w="0"/>
                <a:solidFill>
                  <a:srgbClr val="44546A"/>
                </a:solidFill>
                <a:latin typeface="微软雅黑" panose="020B0503020204020204" pitchFamily="34" charset="-122"/>
                <a:ea typeface="微软雅黑" panose="020B0503020204020204" pitchFamily="34" charset="-122"/>
              </a:rPr>
              <a:t>的条件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树记为</a:t>
            </a:r>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endParaRPr lang="en-US" altLang="zh-CN" dirty="0">
              <a:ln w="0"/>
              <a:solidFill>
                <a:srgbClr val="44546A"/>
              </a:solidFill>
              <a:latin typeface="微软雅黑" panose="020B0503020204020204" pitchFamily="34" charset="-122"/>
              <a:ea typeface="微软雅黑" panose="020B0503020204020204" pitchFamily="34" charset="-122"/>
            </a:endParaRPr>
          </a:p>
          <a:p>
            <a:pPr defTabSz="914400"/>
            <a:r>
              <a:rPr lang="en-US" altLang="zh-CN" dirty="0">
                <a:ln w="0"/>
                <a:solidFill>
                  <a:srgbClr val="44546A"/>
                </a:solidFill>
                <a:latin typeface="微软雅黑" panose="020B0503020204020204" pitchFamily="34" charset="-122"/>
                <a:ea typeface="微软雅黑" panose="020B0503020204020204" pitchFamily="34" charset="-122"/>
              </a:rPr>
              <a:t>	     {i2:2}</a:t>
            </a:r>
          </a:p>
          <a:p>
            <a:pPr defTabSz="914400"/>
            <a:endParaRPr lang="en-US" altLang="zh-CN" dirty="0">
              <a:solidFill>
                <a:prstClr val="black"/>
              </a:solidFill>
              <a:latin typeface="Century Gothic" panose="020B0502020202020204"/>
              <a:ea typeface="微软雅黑" panose="020B0503020204020204" pitchFamily="34" charset="-122"/>
            </a:endParaRPr>
          </a:p>
          <a:p>
            <a:pPr defTabSz="914400"/>
            <a:r>
              <a:rPr lang="zh-CN" altLang="en-US" dirty="0">
                <a:solidFill>
                  <a:prstClr val="black"/>
                </a:solidFill>
                <a:latin typeface="Century Gothic" panose="020B0502020202020204"/>
                <a:ea typeface="微软雅黑" panose="020B0503020204020204" pitchFamily="34" charset="-122"/>
              </a:rPr>
              <a:t>产生的频繁模式：</a:t>
            </a:r>
          </a:p>
          <a:p>
            <a:pPr defTabSz="914400"/>
            <a:r>
              <a:rPr lang="nn-NO" dirty="0">
                <a:solidFill>
                  <a:prstClr val="black"/>
                </a:solidFill>
                <a:latin typeface="Century Gothic" panose="020B0502020202020204"/>
              </a:rPr>
              <a:t>{I2  I4:2}</a:t>
            </a:r>
          </a:p>
          <a:p>
            <a:pPr defTabSz="914400"/>
            <a:endParaRPr lang="zh-CN" altLang="en-US" dirty="0">
              <a:ln w="0"/>
              <a:solidFill>
                <a:srgbClr val="44546A"/>
              </a:solidFill>
              <a:latin typeface="微软雅黑" panose="020B0503020204020204" pitchFamily="34" charset="-122"/>
              <a:ea typeface="微软雅黑" panose="020B0503020204020204" pitchFamily="34" charset="-122"/>
            </a:endParaRPr>
          </a:p>
          <a:p>
            <a:pPr defTabSz="914400"/>
            <a:endParaRPr lang="zh-CN" altLang="en-US" sz="1900" dirty="0">
              <a:solidFill>
                <a:prstClr val="black"/>
              </a:solidFill>
              <a:latin typeface="Century Gothic" panose="020B0502020202020204"/>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3" grpId="0" animBg="1"/>
      <p:bldP spid="74" grpId="0"/>
      <p:bldP spid="75" grpId="0" animBg="1"/>
      <p:bldP spid="76" grpId="0"/>
      <p:bldP spid="78" grpId="0"/>
      <p:bldP spid="82" grpId="0"/>
      <p:bldP spid="83" grpId="0"/>
      <p:bldP spid="84" grpId="0"/>
      <p:bldP spid="7"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 6.2.2 FP</a:t>
            </a:r>
            <a:r>
              <a:rPr lang="zh-CN" altLang="en-US" sz="3200" u="sng" dirty="0"/>
              <a:t>树</a:t>
            </a:r>
          </a:p>
        </p:txBody>
      </p:sp>
      <p:graphicFrame>
        <p:nvGraphicFramePr>
          <p:cNvPr id="24" name="表格 23"/>
          <p:cNvGraphicFramePr>
            <a:graphicFrameLocks noGrp="1"/>
          </p:cNvGraphicFramePr>
          <p:nvPr/>
        </p:nvGraphicFramePr>
        <p:xfrm>
          <a:off x="682361" y="3126464"/>
          <a:ext cx="10695296" cy="1854200"/>
        </p:xfrm>
        <a:graphic>
          <a:graphicData uri="http://schemas.openxmlformats.org/drawingml/2006/table">
            <a:tbl>
              <a:tblPr firstRow="1" bandRow="1"/>
              <a:tblGrid>
                <a:gridCol w="1422250">
                  <a:extLst>
                    <a:ext uri="{9D8B030D-6E8A-4147-A177-3AD203B41FA5}">
                      <a16:colId xmlns:a16="http://schemas.microsoft.com/office/drawing/2014/main" val="20000"/>
                    </a:ext>
                  </a:extLst>
                </a:gridCol>
                <a:gridCol w="2878498">
                  <a:extLst>
                    <a:ext uri="{9D8B030D-6E8A-4147-A177-3AD203B41FA5}">
                      <a16:colId xmlns:a16="http://schemas.microsoft.com/office/drawing/2014/main" val="20001"/>
                    </a:ext>
                  </a:extLst>
                </a:gridCol>
                <a:gridCol w="2687499">
                  <a:extLst>
                    <a:ext uri="{9D8B030D-6E8A-4147-A177-3AD203B41FA5}">
                      <a16:colId xmlns:a16="http://schemas.microsoft.com/office/drawing/2014/main" val="20002"/>
                    </a:ext>
                  </a:extLst>
                </a:gridCol>
                <a:gridCol w="3707049">
                  <a:extLst>
                    <a:ext uri="{9D8B030D-6E8A-4147-A177-3AD203B41FA5}">
                      <a16:colId xmlns:a16="http://schemas.microsoft.com/office/drawing/2014/main" val="20003"/>
                    </a:ext>
                  </a:extLst>
                </a:gridCol>
              </a:tblGrid>
              <a:tr h="370840">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fontAlgn="t"/>
                      <a:r>
                        <a:rPr lang="zh-CN" altLang="en-US" sz="1400" dirty="0"/>
                        <a:t>项</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fontAlgn="t"/>
                      <a:r>
                        <a:rPr lang="zh-CN" altLang="en-US" sz="1400" dirty="0"/>
                        <a:t>条件模式基</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fontAlgn="t"/>
                      <a:r>
                        <a:rPr lang="zh-CN" altLang="en-US" sz="1400" dirty="0"/>
                        <a:t>条件</a:t>
                      </a:r>
                      <a:r>
                        <a:rPr lang="en-US" sz="1400" dirty="0"/>
                        <a:t>FP</a:t>
                      </a:r>
                      <a:r>
                        <a:rPr lang="zh-CN" altLang="en-US" sz="1400" dirty="0"/>
                        <a:t>树</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algn="r" defTabSz="548005">
                        <a:defRPr sz="1125" b="1">
                          <a:solidFill>
                            <a:schemeClr val="lt1"/>
                          </a:solidFill>
                          <a:latin typeface="Century Gothic" panose="020B0502020202020204"/>
                          <a:sym typeface="Avenir Roman"/>
                        </a:defRPr>
                      </a:lvl1pPr>
                      <a:lvl2pPr algn="r" defTabSz="548005">
                        <a:defRPr sz="1125" b="1">
                          <a:solidFill>
                            <a:schemeClr val="lt1"/>
                          </a:solidFill>
                          <a:latin typeface="Century Gothic" panose="020B0502020202020204"/>
                          <a:sym typeface="Avenir Roman"/>
                        </a:defRPr>
                      </a:lvl2pPr>
                      <a:lvl3pPr algn="r" defTabSz="548005">
                        <a:defRPr sz="1125" b="1">
                          <a:solidFill>
                            <a:schemeClr val="lt1"/>
                          </a:solidFill>
                          <a:latin typeface="Century Gothic" panose="020B0502020202020204"/>
                          <a:sym typeface="Avenir Roman"/>
                        </a:defRPr>
                      </a:lvl3pPr>
                      <a:lvl4pPr algn="r" defTabSz="548005">
                        <a:defRPr sz="1125" b="1">
                          <a:solidFill>
                            <a:schemeClr val="lt1"/>
                          </a:solidFill>
                          <a:latin typeface="Century Gothic" panose="020B0502020202020204"/>
                          <a:sym typeface="Avenir Roman"/>
                        </a:defRPr>
                      </a:lvl4pPr>
                      <a:lvl5pPr algn="r" defTabSz="548005">
                        <a:defRPr sz="1125" b="1">
                          <a:solidFill>
                            <a:schemeClr val="lt1"/>
                          </a:solidFill>
                          <a:latin typeface="Century Gothic" panose="020B0502020202020204"/>
                          <a:sym typeface="Avenir Roman"/>
                        </a:defRPr>
                      </a:lvl5pPr>
                      <a:lvl6pPr algn="r" defTabSz="548005">
                        <a:defRPr sz="1125" b="1">
                          <a:solidFill>
                            <a:schemeClr val="lt1"/>
                          </a:solidFill>
                          <a:latin typeface="Century Gothic" panose="020B0502020202020204"/>
                          <a:sym typeface="Avenir Roman"/>
                        </a:defRPr>
                      </a:lvl6pPr>
                      <a:lvl7pPr algn="r" defTabSz="548005">
                        <a:defRPr sz="1125" b="1">
                          <a:solidFill>
                            <a:schemeClr val="lt1"/>
                          </a:solidFill>
                          <a:latin typeface="Century Gothic" panose="020B0502020202020204"/>
                          <a:sym typeface="Avenir Roman"/>
                        </a:defRPr>
                      </a:lvl7pPr>
                      <a:lvl8pPr algn="r" defTabSz="548005">
                        <a:defRPr sz="1125" b="1">
                          <a:solidFill>
                            <a:schemeClr val="lt1"/>
                          </a:solidFill>
                          <a:latin typeface="Century Gothic" panose="020B0502020202020204"/>
                          <a:sym typeface="Avenir Roman"/>
                        </a:defRPr>
                      </a:lvl8pPr>
                      <a:lvl9pPr algn="r" defTabSz="548005">
                        <a:defRPr sz="1125" b="1">
                          <a:solidFill>
                            <a:schemeClr val="lt1"/>
                          </a:solidFill>
                          <a:latin typeface="Century Gothic" panose="020B0502020202020204"/>
                          <a:sym typeface="Avenir Roman"/>
                        </a:defRPr>
                      </a:lvl9pPr>
                    </a:lstStyle>
                    <a:p>
                      <a:pPr algn="ctr" fontAlgn="t"/>
                      <a:r>
                        <a:rPr lang="zh-CN" altLang="en-US" sz="1400" dirty="0"/>
                        <a:t>产生的频繁模式</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70840">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I5</a:t>
                      </a:r>
                    </a:p>
                  </a:txBody>
                  <a:tcPr marL="57150" marR="57150" marT="57150" marB="5715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nn-NO" sz="1400" dirty="0"/>
                        <a:t>{{I2  I1:1}，{I2  I1  I3:1}}</a:t>
                      </a:r>
                    </a:p>
                  </a:txBody>
                  <a:tcPr marL="57150" marR="57150" marT="57150" marB="5715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&lt;I2:2,I1:2&gt;</a:t>
                      </a:r>
                    </a:p>
                  </a:txBody>
                  <a:tcPr marL="57150" marR="57150" marT="57150" marB="5715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nn-NO" sz="1400" dirty="0"/>
                        <a:t>{I2  I5:2}, {I1  I5:2}, {I2 I1 I5:2}</a:t>
                      </a:r>
                    </a:p>
                  </a:txBody>
                  <a:tcPr marL="57150" marR="57150" marT="57150" marB="5715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70840">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I4</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{{I2  I1:1},{I2:1}}</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&lt;I2:2&gt;</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{I2  I4:2}</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70840">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I3</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{{I2  I1 :2},{I2:2},{I1:2}}</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&lt;I2:4,I1:2&gt;,&lt;I1:2&gt;</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nn-NO" sz="1400" dirty="0"/>
                        <a:t>{I2  I3:4},{I1  I3:4},{I2  I1  I3:2}</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70840">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I1</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{{I2:4}}</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&lt;I2:4&gt;</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algn="r" defTabSz="548005">
                        <a:defRPr sz="1125">
                          <a:solidFill>
                            <a:schemeClr val="dk1"/>
                          </a:solidFill>
                          <a:latin typeface="Century Gothic" panose="020B0502020202020204"/>
                          <a:sym typeface="Avenir Roman"/>
                        </a:defRPr>
                      </a:lvl1pPr>
                      <a:lvl2pPr algn="r" defTabSz="548005">
                        <a:defRPr sz="1125">
                          <a:solidFill>
                            <a:schemeClr val="dk1"/>
                          </a:solidFill>
                          <a:latin typeface="Century Gothic" panose="020B0502020202020204"/>
                          <a:sym typeface="Avenir Roman"/>
                        </a:defRPr>
                      </a:lvl2pPr>
                      <a:lvl3pPr algn="r" defTabSz="548005">
                        <a:defRPr sz="1125">
                          <a:solidFill>
                            <a:schemeClr val="dk1"/>
                          </a:solidFill>
                          <a:latin typeface="Century Gothic" panose="020B0502020202020204"/>
                          <a:sym typeface="Avenir Roman"/>
                        </a:defRPr>
                      </a:lvl3pPr>
                      <a:lvl4pPr algn="r" defTabSz="548005">
                        <a:defRPr sz="1125">
                          <a:solidFill>
                            <a:schemeClr val="dk1"/>
                          </a:solidFill>
                          <a:latin typeface="Century Gothic" panose="020B0502020202020204"/>
                          <a:sym typeface="Avenir Roman"/>
                        </a:defRPr>
                      </a:lvl4pPr>
                      <a:lvl5pPr algn="r" defTabSz="548005">
                        <a:defRPr sz="1125">
                          <a:solidFill>
                            <a:schemeClr val="dk1"/>
                          </a:solidFill>
                          <a:latin typeface="Century Gothic" panose="020B0502020202020204"/>
                          <a:sym typeface="Avenir Roman"/>
                        </a:defRPr>
                      </a:lvl5pPr>
                      <a:lvl6pPr algn="r" defTabSz="548005">
                        <a:defRPr sz="1125">
                          <a:solidFill>
                            <a:schemeClr val="dk1"/>
                          </a:solidFill>
                          <a:latin typeface="Century Gothic" panose="020B0502020202020204"/>
                          <a:sym typeface="Avenir Roman"/>
                        </a:defRPr>
                      </a:lvl6pPr>
                      <a:lvl7pPr algn="r" defTabSz="548005">
                        <a:defRPr sz="1125">
                          <a:solidFill>
                            <a:schemeClr val="dk1"/>
                          </a:solidFill>
                          <a:latin typeface="Century Gothic" panose="020B0502020202020204"/>
                          <a:sym typeface="Avenir Roman"/>
                        </a:defRPr>
                      </a:lvl7pPr>
                      <a:lvl8pPr algn="r" defTabSz="548005">
                        <a:defRPr sz="1125">
                          <a:solidFill>
                            <a:schemeClr val="dk1"/>
                          </a:solidFill>
                          <a:latin typeface="Century Gothic" panose="020B0502020202020204"/>
                          <a:sym typeface="Avenir Roman"/>
                        </a:defRPr>
                      </a:lvl8pPr>
                      <a:lvl9pPr algn="r" defTabSz="548005">
                        <a:defRPr sz="1125">
                          <a:solidFill>
                            <a:schemeClr val="dk1"/>
                          </a:solidFill>
                          <a:latin typeface="Century Gothic" panose="020B0502020202020204"/>
                          <a:sym typeface="Avenir Roman"/>
                        </a:defRPr>
                      </a:lvl9pPr>
                    </a:lstStyle>
                    <a:p>
                      <a:pPr algn="ctr" fontAlgn="t"/>
                      <a:r>
                        <a:rPr lang="en-US" sz="1400" dirty="0"/>
                        <a:t>{I2  I1:4}</a:t>
                      </a:r>
                    </a:p>
                  </a:txBody>
                  <a:tcPr marL="57150" marR="57150" marT="57150" marB="5715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bl>
          </a:graphicData>
        </a:graphic>
      </p:graphicFrame>
      <p:sp>
        <p:nvSpPr>
          <p:cNvPr id="25" name="矩形 24"/>
          <p:cNvSpPr/>
          <p:nvPr/>
        </p:nvSpPr>
        <p:spPr>
          <a:xfrm>
            <a:off x="682361" y="2067260"/>
            <a:ext cx="10282706" cy="874407"/>
          </a:xfrm>
          <a:prstGeom prst="rect">
            <a:avLst/>
          </a:prstGeom>
        </p:spPr>
        <p:txBody>
          <a:bodyPr wrap="square">
            <a:spAutoFit/>
          </a:bodyPr>
          <a:lstStyle/>
          <a:p>
            <a:pPr defTabSz="914400">
              <a:lnSpc>
                <a:spcPct val="150000"/>
              </a:lnSpc>
            </a:pPr>
            <a:r>
              <a:rPr lang="zh-CN" altLang="en-US" dirty="0">
                <a:ln w="0"/>
                <a:solidFill>
                  <a:srgbClr val="44546A"/>
                </a:solidFill>
                <a:latin typeface="微软雅黑" panose="020B0503020204020204" pitchFamily="34" charset="-122"/>
                <a:ea typeface="微软雅黑" panose="020B0503020204020204" pitchFamily="34" charset="-122"/>
              </a:rPr>
              <a:t>       根据条件</a:t>
            </a:r>
            <a:r>
              <a:rPr lang="en-US" altLang="zh-CN" dirty="0">
                <a:ln w="0"/>
                <a:solidFill>
                  <a:srgbClr val="44546A"/>
                </a:solidFill>
                <a:latin typeface="微软雅黑" panose="020B0503020204020204" pitchFamily="34" charset="-122"/>
                <a:ea typeface="微软雅黑" panose="020B0503020204020204" pitchFamily="34" charset="-122"/>
              </a:rPr>
              <a:t>FP</a:t>
            </a:r>
            <a:r>
              <a:rPr lang="zh-CN" altLang="en-US" dirty="0">
                <a:ln w="0"/>
                <a:solidFill>
                  <a:srgbClr val="44546A"/>
                </a:solidFill>
                <a:latin typeface="微软雅黑" panose="020B0503020204020204" pitchFamily="34" charset="-122"/>
                <a:ea typeface="微软雅黑" panose="020B0503020204020204" pitchFamily="34" charset="-122"/>
              </a:rPr>
              <a:t>树，我们可以进行全排列组合，得到挖掘出来的频繁模式（这里要将商品本身，如</a:t>
            </a:r>
            <a:r>
              <a:rPr lang="en-US" altLang="zh-CN" dirty="0">
                <a:ln w="0"/>
                <a:solidFill>
                  <a:srgbClr val="44546A"/>
                </a:solidFill>
                <a:latin typeface="微软雅黑" panose="020B0503020204020204" pitchFamily="34" charset="-122"/>
                <a:ea typeface="微软雅黑" panose="020B0503020204020204" pitchFamily="34" charset="-122"/>
              </a:rPr>
              <a:t>i5</a:t>
            </a:r>
            <a:r>
              <a:rPr lang="zh-CN" altLang="en-US" dirty="0">
                <a:ln w="0"/>
                <a:solidFill>
                  <a:srgbClr val="44546A"/>
                </a:solidFill>
                <a:latin typeface="微软雅黑" panose="020B0503020204020204" pitchFamily="34" charset="-122"/>
                <a:ea typeface="微软雅黑" panose="020B0503020204020204" pitchFamily="34" charset="-122"/>
              </a:rPr>
              <a:t>也算进去，每个商品挖掘出来的频繁模式必然包括这商品本身）</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z="3200" u="sng" dirty="0"/>
              <a:t>频繁模式挖掘</a:t>
            </a:r>
          </a:p>
        </p:txBody>
      </p:sp>
      <p:sp>
        <p:nvSpPr>
          <p:cNvPr id="3" name="TextBox 2"/>
          <p:cNvSpPr txBox="1"/>
          <p:nvPr/>
        </p:nvSpPr>
        <p:spPr>
          <a:xfrm>
            <a:off x="553673" y="1073791"/>
            <a:ext cx="5008227" cy="872455"/>
          </a:xfrm>
          <a:prstGeom prst="rect">
            <a:avLst/>
          </a:prstGeom>
          <a:noFill/>
          <a:ln w="12700">
            <a:noFill/>
            <a:miter lim="400000"/>
          </a:ln>
        </p:spPr>
        <p:txBody>
          <a:bodyPr wrap="square" lIns="0" tIns="0" rIns="0" bIns="0" rtlCol="0" anchor="ctr">
            <a:normAutofit/>
          </a:bodyPr>
          <a:lstStyle/>
          <a:p>
            <a:r>
              <a:rPr lang="zh-CN" altLang="en-US" sz="2800" b="1" dirty="0">
                <a:solidFill>
                  <a:srgbClr val="002060"/>
                </a:solidFill>
                <a:latin typeface="微软雅黑" panose="020B0503020204020204" pitchFamily="34" charset="-122"/>
                <a:ea typeface="微软雅黑" panose="020B0503020204020204" pitchFamily="34" charset="-122"/>
              </a:rPr>
              <a:t>垂直数据格式挖掘（</a:t>
            </a:r>
            <a:r>
              <a:rPr lang="en-US" altLang="zh-CN" sz="2800" b="1" dirty="0">
                <a:solidFill>
                  <a:srgbClr val="002060"/>
                </a:solidFill>
                <a:latin typeface="微软雅黑" panose="020B0503020204020204" pitchFamily="34" charset="-122"/>
                <a:ea typeface="微软雅黑" panose="020B0503020204020204" pitchFamily="34" charset="-122"/>
              </a:rPr>
              <a:t>p169</a:t>
            </a:r>
            <a:r>
              <a:rPr lang="zh-CN" altLang="en-US" sz="2800" b="1" dirty="0">
                <a:solidFill>
                  <a:srgbClr val="002060"/>
                </a:solidFill>
                <a:latin typeface="微软雅黑" panose="020B0503020204020204" pitchFamily="34" charset="-122"/>
                <a:ea typeface="微软雅黑" panose="020B0503020204020204" pitchFamily="34" charset="-122"/>
              </a:rPr>
              <a:t>）</a:t>
            </a:r>
          </a:p>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632669" y="1828799"/>
            <a:ext cx="11145473" cy="454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defRPr/>
            </a:pPr>
            <a:r>
              <a:rPr lang="zh-CN" altLang="en-US" sz="2000" kern="0" dirty="0">
                <a:solidFill>
                  <a:srgbClr val="000000"/>
                </a:solidFill>
                <a:latin typeface="Tahoma" panose="020B0604030504040204"/>
                <a:ea typeface="宋体" panose="02010600030101010101" pitchFamily="2" charset="-122"/>
              </a:rPr>
              <a:t>垂直数据格式</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 t(AB) =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cs typeface="+mn-cs"/>
              </a:rPr>
              <a:t>11</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cs typeface="+mn-cs"/>
              </a:rPr>
              <a:t>25</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 …}</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使用垂直数据格式挖掘频繁项集</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defRPr/>
            </a:pP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t(X) = t(Y): </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事务</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X</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和</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Y</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同时发生</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defRPr/>
            </a:pP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t(X) </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t(Y): </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包含</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X</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的事务通常包含</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sym typeface="Symbol" panose="05050102010706020507" pitchFamily="18" charset="2"/>
              </a:rPr>
              <a:t>使用差集加速挖掘过程</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sym typeface="Symbol" panose="05050102010706020507" pitchFamily="18" charset="2"/>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仅保持事务</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k</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项集与</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k+1</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项集的</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TID</a:t>
            </a: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集合的差</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defRPr/>
            </a:pP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t(X) =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1</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2</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3</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t(XY) =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1</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3</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a:t>
            </a:r>
          </a:p>
          <a:p>
            <a:pPr marL="742950" marR="0" lvl="1" indent="-285750" algn="l" defTabSz="914400" rtl="0" eaLnBrk="1" fontAlgn="base" latinLnBrk="0" hangingPunct="1">
              <a:lnSpc>
                <a:spcPct val="120000"/>
              </a:lnSpc>
              <a:spcBef>
                <a:spcPct val="20000"/>
              </a:spcBef>
              <a:spcAft>
                <a:spcPct val="0"/>
              </a:spcAft>
              <a:buClr>
                <a:srgbClr val="FF0000"/>
              </a:buClr>
              <a:buSzPct val="55000"/>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差集</a:t>
            </a:r>
            <a:r>
              <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 (XY, X) = {T</a:t>
            </a:r>
            <a:r>
              <a:rPr kumimoji="0" lang="en-US" altLang="zh-CN" sz="2000" b="0" i="0" u="none" strike="noStrike" kern="0" cap="none" spc="0" normalizeH="0" baseline="-2500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2</a:t>
            </a:r>
            <a:r>
              <a:rPr lang="en-US" altLang="zh-CN" sz="2000" kern="0" dirty="0">
                <a:solidFill>
                  <a:srgbClr val="000000"/>
                </a:solidFill>
                <a:latin typeface="Tahoma" panose="020B0604030504040204"/>
                <a:ea typeface="宋体" panose="02010600030101010101" pitchFamily="2" charset="-122"/>
                <a:sym typeface="Symbol" panose="05050102010706020507" pitchFamily="18" charset="2"/>
              </a:rPr>
              <a:t>}</a:t>
            </a:r>
            <a:endParaRPr kumimoji="0" lang="en-US" altLang="zh-CN" sz="2000"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1149292"/>
            <a:ext cx="11074400" cy="419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514350" indent="-514350" fontAlgn="base">
              <a:spcBef>
                <a:spcPct val="0"/>
              </a:spcBef>
              <a:spcAft>
                <a:spcPct val="0"/>
              </a:spcAft>
              <a:buAutoNum type="arabicPeriod"/>
            </a:pPr>
            <a:r>
              <a:rPr lang="zh-CN" altLang="en-US" sz="3200" kern="0" dirty="0">
                <a:solidFill>
                  <a:srgbClr val="002060"/>
                </a:solidFill>
                <a:latin typeface="Arial" panose="020B0604020202020204"/>
                <a:ea typeface="隶书" panose="02010509060101010101" pitchFamily="49" charset="-122"/>
                <a:cs typeface="+mj-cs"/>
              </a:rPr>
              <a:t>购物篮分析－引发关联规则挖掘的例子 </a:t>
            </a:r>
            <a:endParaRPr lang="en-US" altLang="zh-CN" sz="3200" kern="0" dirty="0">
              <a:solidFill>
                <a:srgbClr val="002060"/>
              </a:solidFill>
              <a:latin typeface="Arial" panose="020B0604020202020204"/>
              <a:ea typeface="隶书" panose="02010509060101010101" pitchFamily="49" charset="-122"/>
              <a:cs typeface="+mj-cs"/>
            </a:endParaRPr>
          </a:p>
          <a:p>
            <a:pPr fontAlgn="base">
              <a:spcBef>
                <a:spcPct val="0"/>
              </a:spcBef>
              <a:spcAft>
                <a:spcPct val="0"/>
              </a:spcAft>
            </a:pPr>
            <a:endParaRPr lang="zh-CN" altLang="en-US" sz="3200" kern="0" dirty="0">
              <a:solidFill>
                <a:srgbClr val="002060"/>
              </a:solidFill>
              <a:latin typeface="Arial" panose="020B0604020202020204"/>
              <a:ea typeface="隶书" panose="02010509060101010101" pitchFamily="49" charset="-122"/>
              <a:cs typeface="+mj-cs"/>
            </a:endParaRPr>
          </a:p>
          <a:p>
            <a:pPr marL="457200" indent="-457200" fontAlgn="base">
              <a:spcBef>
                <a:spcPct val="0"/>
              </a:spcBef>
              <a:spcAft>
                <a:spcPct val="0"/>
              </a:spcAft>
              <a:buFont typeface="Wingdings" panose="05000000000000000000" pitchFamily="2" charset="2"/>
              <a:buChar char="p"/>
            </a:pPr>
            <a:r>
              <a:rPr lang="zh-CN" altLang="en-US" sz="3200" kern="0" dirty="0">
                <a:latin typeface="Arial" panose="020B0604020202020204"/>
                <a:ea typeface="隶书" panose="02010509060101010101" pitchFamily="49" charset="-122"/>
                <a:cs typeface="+mj-cs"/>
              </a:rPr>
              <a:t>问题：“什么商品组或集合顾客多半会在一次购物中同时购买？”</a:t>
            </a:r>
          </a:p>
          <a:p>
            <a:pPr marL="457200" indent="-457200" fontAlgn="base">
              <a:spcBef>
                <a:spcPct val="0"/>
              </a:spcBef>
              <a:spcAft>
                <a:spcPct val="0"/>
              </a:spcAft>
              <a:buFont typeface="Wingdings" panose="05000000000000000000" pitchFamily="2" charset="2"/>
              <a:buChar char="p"/>
            </a:pPr>
            <a:r>
              <a:rPr lang="zh-CN" altLang="en-US" sz="3200" kern="0" dirty="0">
                <a:latin typeface="Arial" panose="020B0604020202020204"/>
                <a:ea typeface="隶书" panose="02010509060101010101" pitchFamily="49" charset="-122"/>
                <a:cs typeface="+mj-cs"/>
              </a:rPr>
              <a:t>购物篮分析：设全域为商店出售的商品的集合（即项目全集），一次购物购买（即事务）的商品为项目全集的子集，通过对购物篮清单的分析，得到反映</a:t>
            </a:r>
            <a:r>
              <a:rPr lang="zh-CN" altLang="en-US" sz="3200" kern="0" dirty="0">
                <a:solidFill>
                  <a:srgbClr val="FF0000"/>
                </a:solidFill>
                <a:latin typeface="Arial" panose="020B0604020202020204"/>
                <a:ea typeface="隶书" panose="02010509060101010101" pitchFamily="49" charset="-122"/>
                <a:cs typeface="+mj-cs"/>
              </a:rPr>
              <a:t>商品频繁关联</a:t>
            </a:r>
            <a:r>
              <a:rPr lang="zh-CN" altLang="en-US" sz="3200" kern="0" dirty="0">
                <a:latin typeface="Arial" panose="020B0604020202020204"/>
                <a:ea typeface="隶书" panose="02010509060101010101" pitchFamily="49" charset="-122"/>
                <a:cs typeface="+mj-cs"/>
              </a:rPr>
              <a:t>或同时</a:t>
            </a:r>
            <a:r>
              <a:rPr lang="zh-CN" altLang="en-US" sz="3200" kern="0" dirty="0">
                <a:solidFill>
                  <a:srgbClr val="FF0000"/>
                </a:solidFill>
                <a:latin typeface="Arial" panose="020B0604020202020204"/>
                <a:ea typeface="隶书" panose="02010509060101010101" pitchFamily="49" charset="-122"/>
                <a:cs typeface="+mj-cs"/>
              </a:rPr>
              <a:t>购买的购买模式</a:t>
            </a:r>
            <a:r>
              <a:rPr lang="zh-CN" altLang="en-US" sz="3200" kern="0" dirty="0">
                <a:solidFill>
                  <a:srgbClr val="002060"/>
                </a:solidFill>
                <a:latin typeface="Arial" panose="020B0604020202020204"/>
                <a:ea typeface="隶书" panose="02010509060101010101" pitchFamily="49" charset="-122"/>
                <a:cs typeface="+mj-cs"/>
              </a:rPr>
              <a:t>。</a:t>
            </a:r>
            <a:r>
              <a:rPr lang="zh-CN" altLang="en-US" sz="3200" kern="0" dirty="0">
                <a:latin typeface="Arial" panose="020B0604020202020204"/>
                <a:ea typeface="隶书" panose="02010509060101010101" pitchFamily="49" charset="-122"/>
                <a:cs typeface="+mj-cs"/>
              </a:rPr>
              <a:t>这些模式可用关联规则描述。</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6.1 </a:t>
            </a:r>
            <a:r>
              <a:rPr lang="zh-CN" altLang="en-US" sz="3600" b="1" kern="0" dirty="0">
                <a:solidFill>
                  <a:srgbClr val="000000"/>
                </a:solidFill>
              </a:rPr>
              <a:t>频繁模式挖掘基本概念</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6.2 </a:t>
            </a:r>
            <a:r>
              <a:rPr lang="zh-CN" altLang="en-US" sz="3600" b="1" kern="0" dirty="0">
                <a:solidFill>
                  <a:srgbClr val="000000"/>
                </a:solidFill>
              </a:rPr>
              <a:t>频繁项集挖掘方法</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6.2.1 </a:t>
            </a:r>
            <a:r>
              <a:rPr lang="en-US" altLang="zh-CN" b="1" kern="0" dirty="0" err="1">
                <a:solidFill>
                  <a:srgbClr val="000000"/>
                </a:solidFill>
              </a:rPr>
              <a:t>Apriori</a:t>
            </a:r>
            <a:r>
              <a:rPr lang="zh-CN" altLang="en-US" b="1" kern="0" dirty="0">
                <a:solidFill>
                  <a:srgbClr val="000000"/>
                </a:solidFill>
              </a:rPr>
              <a:t>算法 </a:t>
            </a:r>
            <a:endParaRPr lang="en-US" altLang="zh-CN"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6.2.2 FP</a:t>
            </a:r>
            <a:r>
              <a:rPr lang="zh-CN" altLang="en-US" b="1" kern="0" dirty="0">
                <a:solidFill>
                  <a:srgbClr val="000000"/>
                </a:solidFill>
              </a:rPr>
              <a:t>树</a:t>
            </a:r>
            <a:endParaRPr lang="en-US" altLang="zh-CN" b="1" kern="0" dirty="0">
              <a:solidFill>
                <a:srgbClr val="000000"/>
              </a:solidFill>
            </a:endParaRPr>
          </a:p>
          <a:p>
            <a:pPr eaLnBrk="1" hangingPunct="1">
              <a:lnSpc>
                <a:spcPct val="125000"/>
              </a:lnSpc>
              <a:buClr>
                <a:srgbClr val="1D1F6F"/>
              </a:buClr>
              <a:tabLst>
                <a:tab pos="6178550" algn="l"/>
              </a:tabLst>
            </a:pPr>
            <a:r>
              <a:rPr lang="zh-CN" altLang="en-US" b="1" kern="0" dirty="0">
                <a:solidFill>
                  <a:srgbClr val="000000"/>
                </a:solidFill>
              </a:rPr>
              <a:t>    </a:t>
            </a:r>
            <a:r>
              <a:rPr lang="en-US" altLang="zh-CN" b="1" kern="0" dirty="0">
                <a:solidFill>
                  <a:srgbClr val="000000"/>
                </a:solidFill>
              </a:rPr>
              <a:t>6.2.3 </a:t>
            </a:r>
            <a:r>
              <a:rPr lang="zh-CN" altLang="en-US" b="1" kern="0" dirty="0">
                <a:solidFill>
                  <a:srgbClr val="000000"/>
                </a:solidFill>
              </a:rPr>
              <a:t>挖掘闭模式和极大模式</a:t>
            </a:r>
            <a:endParaRPr lang="en-US" altLang="zh-CN"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6.3 </a:t>
            </a:r>
            <a:r>
              <a:rPr lang="zh-CN" altLang="en-US" sz="3600" b="1" kern="0" dirty="0">
                <a:solidFill>
                  <a:srgbClr val="000000"/>
                </a:solidFill>
              </a:rPr>
              <a:t>模式评估</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7397373" y="4068426"/>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6.2.3 </a:t>
            </a:r>
            <a:r>
              <a:rPr lang="zh-CN" altLang="en-US" sz="3200" u="sng" dirty="0"/>
              <a:t>挖掘闭模式和极大模式</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226695" y="1073785"/>
            <a:ext cx="1173861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b="1" dirty="0">
                <a:solidFill>
                  <a:srgbClr val="002060"/>
                </a:solidFill>
                <a:latin typeface="微软雅黑" panose="020B0503020204020204" pitchFamily="34" charset="-122"/>
                <a:ea typeface="微软雅黑" panose="020B0503020204020204" pitchFamily="34" charset="-122"/>
              </a:rPr>
              <a:t>闭频繁项集：</a:t>
            </a:r>
          </a:p>
          <a:p>
            <a:pPr marL="0" marR="0" lvl="0" indent="0" algn="l" defTabSz="914400" rtl="0" eaLnBrk="1" fontAlgn="base" latinLnBrk="0" hangingPunct="1">
              <a:lnSpc>
                <a:spcPct val="120000"/>
              </a:lnSpc>
              <a:spcBef>
                <a:spcPct val="20000"/>
              </a:spcBef>
              <a:spcAft>
                <a:spcPct val="0"/>
              </a:spcAft>
              <a:buClr>
                <a:srgbClr val="3333CC"/>
              </a:buClr>
              <a:buSzPct val="60000"/>
              <a:buNone/>
              <a:defRPr/>
            </a:pP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如果不存在项集</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X</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的</a:t>
            </a:r>
            <a:r>
              <a:rPr kumimoji="0" lang="zh-CN" altLang="en-US" b="0" i="0" u="none" strike="noStrike" kern="0" cap="none" spc="0" normalizeH="0" baseline="0" noProof="0" dirty="0">
                <a:ln>
                  <a:noFill/>
                </a:ln>
                <a:solidFill>
                  <a:srgbClr val="FF0000"/>
                </a:solidFill>
                <a:effectLst/>
                <a:uLnTx/>
                <a:uFillTx/>
                <a:latin typeface="Tahoma" panose="020B0604030504040204"/>
                <a:ea typeface="宋体" panose="02010600030101010101" pitchFamily="2" charset="-122"/>
                <a:sym typeface="Symbol" panose="05050102010706020507" pitchFamily="18" charset="2"/>
              </a:rPr>
              <a:t>超项集</a:t>
            </a:r>
            <a:r>
              <a:rPr kumimoji="0" lang="en-US" altLang="zh-CN" b="0" i="0" u="none" strike="noStrike" kern="0" cap="none" spc="0" normalizeH="0" baseline="0" noProof="0" dirty="0">
                <a:ln>
                  <a:noFill/>
                </a:ln>
                <a:solidFill>
                  <a:srgbClr val="FF0000"/>
                </a:solidFill>
                <a:effectLst/>
                <a:uLnTx/>
                <a:uFillTx/>
                <a:latin typeface="Tahoma" panose="020B0604030504040204"/>
                <a:ea typeface="宋体" panose="02010600030101010101" pitchFamily="2" charset="-122"/>
                <a:sym typeface="Symbol" panose="05050102010706020507" pitchFamily="18" charset="2"/>
              </a:rPr>
              <a:t>Y</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使得</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Y</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与</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X</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在数据集</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D</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中具有</a:t>
            </a:r>
            <a:r>
              <a:rPr lang="zh-CN" altLang="en-US" kern="0" dirty="0">
                <a:solidFill>
                  <a:srgbClr val="FF0000"/>
                </a:solidFill>
                <a:latin typeface="Tahoma" panose="020B0604030504040204"/>
                <a:ea typeface="宋体" panose="02010600030101010101" pitchFamily="2" charset="-122"/>
                <a:sym typeface="Symbol" panose="05050102010706020507" pitchFamily="18" charset="2"/>
              </a:rPr>
              <a:t>相同的支持度计数</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，则称项集</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X</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在数据集</a:t>
            </a:r>
            <a:r>
              <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D</a:t>
            </a:r>
            <a:r>
              <a:rPr kumimoji="0" lang="zh-CN" altLang="en-US"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rPr>
              <a:t>中是闭的。</a:t>
            </a:r>
            <a:endPar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a:p>
            <a:pPr marL="0" marR="0" lvl="0" indent="0" eaLnBrk="1" hangingPunct="1">
              <a:lnSpc>
                <a:spcPct val="120000"/>
              </a:lnSpc>
              <a:buClr>
                <a:srgbClr val="3333CC"/>
              </a:buClr>
              <a:buNone/>
              <a:defRPr/>
            </a:pPr>
            <a:r>
              <a:rPr lang="zh-CN" altLang="en-US" b="1"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极大频繁项集：</a:t>
            </a:r>
            <a:endParaRPr lang="en-US" altLang="zh-CN" b="1" dirty="0">
              <a:solidFill>
                <a:srgbClr val="002060"/>
              </a:solidFill>
              <a:latin typeface="微软雅黑" panose="020B0503020204020204" pitchFamily="34" charset="-122"/>
              <a:ea typeface="微软雅黑" panose="020B0503020204020204" pitchFamily="34" charset="-122"/>
              <a:sym typeface="Symbol" panose="05050102010706020507" pitchFamily="18" charset="2"/>
            </a:endParaRPr>
          </a:p>
          <a:p>
            <a:pPr marL="0" lvl="0" indent="0" eaLnBrk="1" hangingPunct="1">
              <a:lnSpc>
                <a:spcPct val="120000"/>
              </a:lnSpc>
              <a:buClr>
                <a:srgbClr val="3333CC"/>
              </a:buClr>
              <a:buNone/>
            </a:pP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如果项集</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X</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是频繁的，并且不存在超项集</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Y</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使得</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X</a:t>
            </a:r>
            <a:r>
              <a:rPr lang="en-US" altLang="zh-CN" dirty="0"/>
              <a:t> ⊂Y</a:t>
            </a:r>
            <a:r>
              <a:rPr lang="zh-CN" altLang="en-US" dirty="0"/>
              <a:t>，且</a:t>
            </a:r>
            <a:r>
              <a:rPr lang="en-US" altLang="zh-CN" dirty="0"/>
              <a:t>Y</a:t>
            </a:r>
            <a:r>
              <a:rPr lang="zh-CN" altLang="en-US" dirty="0"/>
              <a:t>在</a:t>
            </a:r>
            <a:r>
              <a:rPr lang="en-US" altLang="zh-CN" dirty="0"/>
              <a:t>D</a:t>
            </a:r>
            <a:r>
              <a:rPr lang="zh-CN" altLang="en-US" dirty="0"/>
              <a:t>中是</a:t>
            </a:r>
            <a:r>
              <a:rPr lang="zh-CN" altLang="en-US" dirty="0">
                <a:solidFill>
                  <a:srgbClr val="FF0000"/>
                </a:solidFill>
              </a:rPr>
              <a:t>频繁</a:t>
            </a:r>
            <a:r>
              <a:rPr lang="zh-CN" altLang="en-US" dirty="0"/>
              <a:t>的。</a:t>
            </a:r>
            <a:endPar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a:p>
            <a:pPr marL="0" indent="0" eaLnBrk="1" hangingPunct="1">
              <a:lnSpc>
                <a:spcPct val="120000"/>
              </a:lnSpc>
              <a:buClr>
                <a:srgbClr val="3333CC"/>
              </a:buClr>
              <a:buNone/>
            </a:pP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假定事务数据库只有两个事务：｛</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100</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｝和｛</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50</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｝，设最小支持度为</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，则发现两个闭频繁项集即</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C=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100</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和｛</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50</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，但只有一个极大频繁项集</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M=</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 ｛</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2</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 a</a:t>
            </a:r>
            <a:r>
              <a:rPr lang="en-US" altLang="zh-CN" kern="0" baseline="-25000" dirty="0">
                <a:solidFill>
                  <a:srgbClr val="000000"/>
                </a:solidFill>
                <a:latin typeface="Tahoma" panose="020B0604030504040204"/>
                <a:ea typeface="宋体" panose="02010600030101010101" pitchFamily="2" charset="-122"/>
                <a:sym typeface="Symbol" panose="05050102010706020507" pitchFamily="18" charset="2"/>
              </a:rPr>
              <a:t>100</a:t>
            </a:r>
            <a:r>
              <a:rPr lang="zh-CN" altLang="en-US" kern="0" dirty="0">
                <a:solidFill>
                  <a:srgbClr val="000000"/>
                </a:solidFill>
                <a:latin typeface="Tahoma" panose="020B0604030504040204"/>
                <a:ea typeface="宋体" panose="02010600030101010101" pitchFamily="2" charset="-122"/>
                <a:sym typeface="Symbol" panose="05050102010706020507" pitchFamily="18" charset="2"/>
              </a:rPr>
              <a:t>｝：</a:t>
            </a:r>
            <a:r>
              <a:rPr lang="en-US" altLang="zh-CN" kern="0" dirty="0">
                <a:solidFill>
                  <a:srgbClr val="000000"/>
                </a:solidFill>
                <a:latin typeface="Tahoma" panose="020B0604030504040204"/>
                <a:ea typeface="宋体" panose="02010600030101010101" pitchFamily="2" charset="-122"/>
                <a:sym typeface="Symbol" panose="05050102010706020507" pitchFamily="18" charset="2"/>
              </a:rPr>
              <a:t>1</a:t>
            </a:r>
          </a:p>
          <a:p>
            <a:pPr marL="0" lvl="0" indent="0" eaLnBrk="1" hangingPunct="1">
              <a:lnSpc>
                <a:spcPct val="120000"/>
              </a:lnSpc>
              <a:buClr>
                <a:srgbClr val="3333CC"/>
              </a:buClr>
              <a:buNone/>
            </a:pPr>
            <a:endParaRPr kumimoji="0" lang="en-US" altLang="zh-CN" b="0"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sym typeface="Symbol" panose="05050102010706020507" pitchFamily="18" charset="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6.2.3 </a:t>
            </a:r>
            <a:r>
              <a:rPr lang="zh-CN" altLang="en-US" sz="3200" u="sng" dirty="0"/>
              <a:t>挖掘闭模式和极大模式</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271145" y="929640"/>
            <a:ext cx="11863705" cy="485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b="1" dirty="0">
                <a:solidFill>
                  <a:srgbClr val="002060"/>
                </a:solidFill>
                <a:latin typeface="微软雅黑" panose="020B0503020204020204" pitchFamily="34" charset="-122"/>
                <a:ea typeface="微软雅黑" panose="020B0503020204020204" pitchFamily="34" charset="-122"/>
              </a:rPr>
              <a:t>挖掘闭模式和极大模式</a:t>
            </a:r>
            <a:endParaRPr lang="en-US" altLang="zh-CN" b="1" dirty="0">
              <a:solidFill>
                <a:srgbClr val="002060"/>
              </a:solidFill>
              <a:latin typeface="微软雅黑" panose="020B0503020204020204" pitchFamily="34" charset="-122"/>
              <a:ea typeface="微软雅黑" panose="020B0503020204020204" pitchFamily="34" charset="-122"/>
            </a:endParaRPr>
          </a:p>
          <a:p>
            <a:pPr eaLnBrk="1" hangingPunct="1">
              <a:lnSpc>
                <a:spcPct val="120000"/>
              </a:lnSpc>
              <a:buClr>
                <a:srgbClr val="3333CC"/>
              </a:buClr>
              <a:buSzPct val="90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项合并</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若包含频繁项集</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的每个事务都包含项集</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，但不包含</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的任何真超集，则</a:t>
            </a:r>
            <a:r>
              <a:rPr lang="en-US" altLang="zh-CN" sz="2000" dirty="0">
                <a:latin typeface="微软雅黑" panose="020B0503020204020204" pitchFamily="34" charset="-122"/>
                <a:ea typeface="微软雅黑" panose="020B0503020204020204" pitchFamily="34" charset="-122"/>
              </a:rPr>
              <a:t>X</a:t>
            </a:r>
            <a:r>
              <a:rPr lang="en-US" altLang="zh-CN"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Y</a:t>
            </a:r>
            <a:r>
              <a:rPr lang="zh-CN" altLang="en-US"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形成一个闭频繁项集，并且不必再搜索包含</a:t>
            </a:r>
            <a:r>
              <a:rPr lang="en-US" altLang="zh-CN"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X</a:t>
            </a:r>
            <a:r>
              <a:rPr lang="zh-CN" altLang="en-US"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但不包含</a:t>
            </a:r>
            <a:r>
              <a:rPr lang="en-US" altLang="zh-CN"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Y</a:t>
            </a:r>
            <a:r>
              <a:rPr lang="zh-CN" altLang="en-US"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的任何项集。（</a:t>
            </a:r>
            <a:r>
              <a:rPr lang="en-US" altLang="zh-CN"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p170</a:t>
            </a:r>
            <a:r>
              <a:rPr lang="zh-CN" altLang="en-US" sz="2000" dirty="0">
                <a:solidFill>
                  <a:sysClr val="windowText" lastClr="000000"/>
                </a:solidFill>
                <a:latin typeface="Century Gothic" panose="020B0502020202020204"/>
                <a:ea typeface="微软雅黑" panose="020B0503020204020204" pitchFamily="34" charset="-122"/>
                <a:sym typeface="Symbol" panose="05050102010706020507" pitchFamily="18" charset="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Clr>
                <a:srgbClr val="3333CC"/>
              </a:buClr>
              <a:buSzPct val="90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子项集剪枝</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若果频繁项集</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是一个已经发现的闭频繁项集</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的真子集，并且</a:t>
            </a:r>
            <a:r>
              <a:rPr lang="en-US" altLang="zh-CN" sz="2000" dirty="0" err="1">
                <a:latin typeface="微软雅黑" panose="020B0503020204020204" pitchFamily="34" charset="-122"/>
                <a:ea typeface="微软雅黑" panose="020B0503020204020204" pitchFamily="34" charset="-122"/>
              </a:rPr>
              <a:t>support_count</a:t>
            </a:r>
            <a:r>
              <a:rPr lang="en-US" altLang="zh-CN" sz="2000" dirty="0">
                <a:latin typeface="微软雅黑" panose="020B0503020204020204" pitchFamily="34" charset="-122"/>
                <a:ea typeface="微软雅黑" panose="020B0503020204020204" pitchFamily="34" charset="-122"/>
              </a:rPr>
              <a:t>(X)= </a:t>
            </a:r>
            <a:r>
              <a:rPr lang="en-US" altLang="zh-CN" sz="2000" dirty="0" err="1">
                <a:latin typeface="微软雅黑" panose="020B0503020204020204" pitchFamily="34" charset="-122"/>
                <a:ea typeface="微软雅黑" panose="020B0503020204020204" pitchFamily="34" charset="-122"/>
              </a:rPr>
              <a:t>support_count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在集合枚举树中的所有后代都不可能是闭频繁项集，因此可以剪枝。</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Clr>
                <a:srgbClr val="3333CC"/>
              </a:buClr>
              <a:buSzPct val="90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项跳过</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在深度优先挖掘闭频繁项集时，每一层都有一个与头表和投影数据库相关联的前缀项集</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。如果一个局部频繁项</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在不同层的多个头表中都具有相同的支持度，则可以将</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从较高层投标中剪裁掉。</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6.1 </a:t>
            </a:r>
            <a:r>
              <a:rPr lang="zh-CN" altLang="en-US" sz="3600" b="1" kern="0" dirty="0">
                <a:solidFill>
                  <a:srgbClr val="000000"/>
                </a:solidFill>
              </a:rPr>
              <a:t>频繁模式挖掘基本概念</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6.2 </a:t>
            </a:r>
            <a:r>
              <a:rPr lang="zh-CN" altLang="en-US" sz="3600" b="1" kern="0" dirty="0">
                <a:solidFill>
                  <a:srgbClr val="000000"/>
                </a:solidFill>
              </a:rPr>
              <a:t>频繁项集挖掘方法</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6.2.1 </a:t>
            </a:r>
            <a:r>
              <a:rPr lang="en-US" altLang="zh-CN" b="1" kern="0" dirty="0" err="1">
                <a:solidFill>
                  <a:srgbClr val="000000"/>
                </a:solidFill>
              </a:rPr>
              <a:t>Apriori</a:t>
            </a:r>
            <a:r>
              <a:rPr lang="zh-CN" altLang="en-US" b="1" kern="0" dirty="0">
                <a:solidFill>
                  <a:srgbClr val="000000"/>
                </a:solidFill>
              </a:rPr>
              <a:t>算法 </a:t>
            </a:r>
            <a:endParaRPr lang="en-US" altLang="zh-CN"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6.2.2 FP</a:t>
            </a:r>
            <a:r>
              <a:rPr lang="zh-CN" altLang="en-US" b="1" kern="0" dirty="0">
                <a:solidFill>
                  <a:srgbClr val="000000"/>
                </a:solidFill>
              </a:rPr>
              <a:t>树</a:t>
            </a:r>
            <a:endParaRPr lang="en-US" altLang="zh-CN" b="1" kern="0" dirty="0">
              <a:solidFill>
                <a:srgbClr val="000000"/>
              </a:solidFill>
            </a:endParaRPr>
          </a:p>
          <a:p>
            <a:pPr eaLnBrk="1" hangingPunct="1">
              <a:lnSpc>
                <a:spcPct val="125000"/>
              </a:lnSpc>
              <a:buClr>
                <a:srgbClr val="1D1F6F"/>
              </a:buClr>
              <a:tabLst>
                <a:tab pos="6178550" algn="l"/>
              </a:tabLst>
            </a:pPr>
            <a:r>
              <a:rPr lang="zh-CN" altLang="en-US" b="1" kern="0" dirty="0">
                <a:solidFill>
                  <a:srgbClr val="000000"/>
                </a:solidFill>
              </a:rPr>
              <a:t>    </a:t>
            </a:r>
            <a:r>
              <a:rPr lang="en-US" altLang="zh-CN" b="1" kern="0" dirty="0">
                <a:solidFill>
                  <a:srgbClr val="000000"/>
                </a:solidFill>
              </a:rPr>
              <a:t>6.2.3 </a:t>
            </a:r>
            <a:r>
              <a:rPr lang="zh-CN" altLang="en-US" b="1" kern="0" dirty="0">
                <a:solidFill>
                  <a:srgbClr val="000000"/>
                </a:solidFill>
              </a:rPr>
              <a:t>挖掘闭模式和极大模式</a:t>
            </a:r>
            <a:endParaRPr lang="en-US" altLang="zh-CN"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6.3 </a:t>
            </a:r>
            <a:r>
              <a:rPr lang="zh-CN" altLang="en-US" sz="3600" b="1" kern="0" dirty="0">
                <a:solidFill>
                  <a:srgbClr val="000000"/>
                </a:solidFill>
              </a:rPr>
              <a:t>模式评估</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5123956" y="4848601"/>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0728" y="87379"/>
            <a:ext cx="8035128" cy="760139"/>
          </a:xfrm>
        </p:spPr>
        <p:txBody>
          <a:bodyPr>
            <a:normAutofit/>
          </a:bodyPr>
          <a:lstStyle/>
          <a:p>
            <a:r>
              <a:rPr lang="en-US" altLang="zh-CN" sz="3200" u="sng" dirty="0"/>
              <a:t>6.3 </a:t>
            </a:r>
            <a:r>
              <a:rPr lang="zh-CN" altLang="en-US" sz="3200" u="sng" dirty="0"/>
              <a:t>模式评估</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553673" y="1288345"/>
            <a:ext cx="11145473" cy="485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b="1" dirty="0">
                <a:solidFill>
                  <a:srgbClr val="002060"/>
                </a:solidFill>
                <a:latin typeface="微软雅黑" panose="020B0503020204020204" pitchFamily="34" charset="-122"/>
                <a:ea typeface="微软雅黑" panose="020B0503020204020204" pitchFamily="34" charset="-122"/>
              </a:rPr>
              <a:t>强规则不一定是有趣的</a:t>
            </a:r>
            <a:endParaRPr lang="en-US" altLang="zh-CN"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假设分析涉及购买计算机游戏和录像的事务，在所分析的</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个事务中，有</a:t>
            </a:r>
            <a:r>
              <a:rPr lang="en-US" altLang="zh-CN" sz="2400" dirty="0">
                <a:latin typeface="微软雅黑" panose="020B0503020204020204" pitchFamily="34" charset="-122"/>
                <a:ea typeface="微软雅黑" panose="020B0503020204020204" pitchFamily="34" charset="-122"/>
              </a:rPr>
              <a:t>6000</a:t>
            </a:r>
            <a:r>
              <a:rPr lang="zh-CN" altLang="en-US" sz="2400" dirty="0">
                <a:latin typeface="微软雅黑" panose="020B0503020204020204" pitchFamily="34" charset="-122"/>
                <a:ea typeface="微软雅黑" panose="020B0503020204020204" pitchFamily="34" charset="-122"/>
              </a:rPr>
              <a:t>个事务购买了计算机游戏，</a:t>
            </a:r>
            <a:r>
              <a:rPr lang="en-US" altLang="zh-CN" sz="2400" dirty="0">
                <a:latin typeface="微软雅黑" panose="020B0503020204020204" pitchFamily="34" charset="-122"/>
                <a:ea typeface="微软雅黑" panose="020B0503020204020204" pitchFamily="34" charset="-122"/>
              </a:rPr>
              <a:t>7500</a:t>
            </a:r>
            <a:r>
              <a:rPr lang="zh-CN" alt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sym typeface="+mn-ea"/>
              </a:rPr>
              <a:t>个</a:t>
            </a:r>
            <a:r>
              <a:rPr lang="zh-CN" altLang="en-US" sz="2400" dirty="0">
                <a:latin typeface="微软雅黑" panose="020B0503020204020204" pitchFamily="34" charset="-122"/>
                <a:ea typeface="微软雅黑" panose="020B0503020204020204" pitchFamily="34" charset="-122"/>
              </a:rPr>
              <a:t>事务包含录像，而</a:t>
            </a:r>
            <a:r>
              <a:rPr lang="en-US" altLang="zh-CN" sz="2400" dirty="0">
                <a:latin typeface="微软雅黑" panose="020B0503020204020204" pitchFamily="34" charset="-122"/>
                <a:ea typeface="微软雅黑" panose="020B0503020204020204" pitchFamily="34" charset="-122"/>
              </a:rPr>
              <a:t>4000</a:t>
            </a:r>
            <a:r>
              <a:rPr lang="zh-CN" altLang="en-US" sz="2400" dirty="0">
                <a:latin typeface="微软雅黑" panose="020B0503020204020204" pitchFamily="34" charset="-122"/>
                <a:ea typeface="微软雅黑" panose="020B0503020204020204" pitchFamily="34" charset="-122"/>
              </a:rPr>
              <a:t>个事务同时包含计算机游戏和录像。通过关联规则有</a:t>
            </a:r>
            <a:endParaRPr lang="en-US" altLang="zh-CN" sz="2400" dirty="0">
              <a:latin typeface="微软雅黑" panose="020B0503020204020204" pitchFamily="34" charset="-122"/>
              <a:ea typeface="微软雅黑" panose="020B0503020204020204" pitchFamily="34" charset="-122"/>
            </a:endParaRPr>
          </a:p>
          <a:p>
            <a:pPr marL="0" indent="0" algn="ctr"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Buys(X, “games”)</a:t>
            </a:r>
            <a:r>
              <a:rPr lang="en-US" altLang="zh-CN" sz="2400" dirty="0">
                <a:solidFill>
                  <a:prstClr val="black"/>
                </a:solidFill>
                <a:latin typeface="Century Gothic" panose="020B0502020202020204"/>
                <a:ea typeface="微软雅黑" panose="020B0503020204020204" pitchFamily="34" charset="-122"/>
              </a:rPr>
              <a:t> ⇒Buys(X, ”Videos”) [support = 40%</a:t>
            </a:r>
            <a:r>
              <a:rPr lang="zh-CN" altLang="en-US" sz="2400" dirty="0">
                <a:solidFill>
                  <a:prstClr val="black"/>
                </a:solidFill>
                <a:latin typeface="Century Gothic" panose="020B0502020202020204"/>
                <a:ea typeface="微软雅黑" panose="020B0503020204020204" pitchFamily="34" charset="-122"/>
              </a:rPr>
              <a:t>，</a:t>
            </a:r>
            <a:r>
              <a:rPr lang="en-US" altLang="zh-CN" sz="2400" dirty="0">
                <a:solidFill>
                  <a:prstClr val="black"/>
                </a:solidFill>
                <a:latin typeface="Century Gothic" panose="020B0502020202020204"/>
                <a:ea typeface="微软雅黑" panose="020B0503020204020204" pitchFamily="34" charset="-122"/>
              </a:rPr>
              <a:t>confidence = 66%]</a:t>
            </a:r>
          </a:p>
          <a:p>
            <a:pPr marL="0" indent="0" eaLnBrk="1" hangingPunct="1">
              <a:lnSpc>
                <a:spcPct val="120000"/>
              </a:lnSpc>
              <a:buClr>
                <a:srgbClr val="3333CC"/>
              </a:buClr>
              <a:buSzPct val="9000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这是一个强规则，但是一个误导，因为购买录像的概率是</a:t>
            </a:r>
            <a:r>
              <a:rPr lang="en-US" altLang="zh-CN" sz="2400" dirty="0">
                <a:latin typeface="微软雅黑" panose="020B0503020204020204" pitchFamily="34" charset="-122"/>
                <a:ea typeface="微软雅黑" panose="020B0503020204020204" pitchFamily="34" charset="-122"/>
              </a:rPr>
              <a:t>75%</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要高。</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SzPct val="90000"/>
              <a:buNone/>
            </a:pP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zh-CN" altLang="en-US" b="1" dirty="0">
                <a:solidFill>
                  <a:srgbClr val="002060"/>
                </a:solidFill>
                <a:latin typeface="微软雅黑" panose="020B0503020204020204" pitchFamily="34" charset="-122"/>
                <a:ea typeface="微软雅黑" panose="020B0503020204020204" pitchFamily="34" charset="-122"/>
              </a:rPr>
              <a:t>如何评估挖掘到的关联规则？</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6.3 </a:t>
            </a:r>
            <a:r>
              <a:rPr lang="zh-CN" altLang="en-US" sz="3200" u="sng" dirty="0"/>
              <a:t>模式评估</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553673" y="1288345"/>
            <a:ext cx="11145473" cy="485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提升度</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提升度大于</a:t>
            </a:r>
            <a:r>
              <a:rPr lang="en-US" altLang="zh-CN" sz="2400" b="1" dirty="0">
                <a:solidFill>
                  <a:srgbClr val="002060"/>
                </a:solidFill>
                <a:latin typeface="微软雅黑" panose="020B0503020204020204" pitchFamily="34" charset="-122"/>
                <a:ea typeface="微软雅黑" panose="020B0503020204020204" pitchFamily="34" charset="-122"/>
              </a:rPr>
              <a:t>1</a:t>
            </a:r>
            <a:r>
              <a:rPr lang="zh-CN" altLang="en-US" sz="2400" b="1" dirty="0">
                <a:solidFill>
                  <a:srgbClr val="002060"/>
                </a:solidFill>
                <a:latin typeface="微软雅黑" panose="020B0503020204020204" pitchFamily="34" charset="-122"/>
                <a:ea typeface="微软雅黑" panose="020B0503020204020204" pitchFamily="34" charset="-122"/>
              </a:rPr>
              <a:t>，则说明</a:t>
            </a:r>
            <a:r>
              <a:rPr lang="en-US" altLang="zh-CN" sz="2400" b="1" dirty="0">
                <a:solidFill>
                  <a:srgbClr val="002060"/>
                </a:solidFill>
                <a:latin typeface="微软雅黑" panose="020B0503020204020204" pitchFamily="34" charset="-122"/>
                <a:ea typeface="微软雅黑" panose="020B0503020204020204" pitchFamily="34" charset="-122"/>
              </a:rPr>
              <a:t>A</a:t>
            </a:r>
            <a:r>
              <a:rPr lang="zh-CN" altLang="en-US" sz="2400" b="1" dirty="0">
                <a:solidFill>
                  <a:srgbClr val="002060"/>
                </a:solidFill>
                <a:latin typeface="微软雅黑" panose="020B0503020204020204" pitchFamily="34" charset="-122"/>
                <a:ea typeface="微软雅黑" panose="020B0503020204020204" pitchFamily="34" charset="-122"/>
              </a:rPr>
              <a:t>和</a:t>
            </a:r>
            <a:r>
              <a:rPr lang="en-US" altLang="zh-CN" sz="2400" b="1" dirty="0">
                <a:solidFill>
                  <a:srgbClr val="002060"/>
                </a:solidFill>
                <a:latin typeface="微软雅黑" panose="020B0503020204020204" pitchFamily="34" charset="-122"/>
                <a:ea typeface="微软雅黑" panose="020B0503020204020204" pitchFamily="34" charset="-122"/>
              </a:rPr>
              <a:t>B</a:t>
            </a:r>
            <a:r>
              <a:rPr lang="zh-CN" altLang="en-US" sz="2400" b="1" dirty="0">
                <a:solidFill>
                  <a:srgbClr val="002060"/>
                </a:solidFill>
                <a:latin typeface="微软雅黑" panose="020B0503020204020204" pitchFamily="34" charset="-122"/>
                <a:ea typeface="微软雅黑" panose="020B0503020204020204" pitchFamily="34" charset="-122"/>
              </a:rPr>
              <a:t>是正相关的</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小于</a:t>
            </a:r>
            <a:r>
              <a:rPr lang="en-US" altLang="zh-CN" sz="2400" b="1" dirty="0">
                <a:solidFill>
                  <a:srgbClr val="002060"/>
                </a:solidFill>
                <a:latin typeface="微软雅黑" panose="020B0503020204020204" pitchFamily="34" charset="-122"/>
                <a:ea typeface="微软雅黑" panose="020B0503020204020204" pitchFamily="34" charset="-122"/>
              </a:rPr>
              <a:t>1</a:t>
            </a:r>
            <a:r>
              <a:rPr lang="zh-CN" altLang="en-US" sz="2400" b="1" dirty="0">
                <a:solidFill>
                  <a:srgbClr val="002060"/>
                </a:solidFill>
                <a:latin typeface="微软雅黑" panose="020B0503020204020204" pitchFamily="34" charset="-122"/>
                <a:ea typeface="微软雅黑" panose="020B0503020204020204" pitchFamily="34" charset="-122"/>
              </a:rPr>
              <a:t>，则说明</a:t>
            </a:r>
            <a:r>
              <a:rPr lang="en-US" altLang="zh-CN" sz="2400" b="1" dirty="0">
                <a:solidFill>
                  <a:srgbClr val="002060"/>
                </a:solidFill>
                <a:latin typeface="微软雅黑" panose="020B0503020204020204" pitchFamily="34" charset="-122"/>
                <a:ea typeface="微软雅黑" panose="020B0503020204020204" pitchFamily="34" charset="-122"/>
              </a:rPr>
              <a:t>A</a:t>
            </a:r>
            <a:r>
              <a:rPr lang="zh-CN" altLang="en-US" sz="2400" b="1" dirty="0">
                <a:solidFill>
                  <a:srgbClr val="002060"/>
                </a:solidFill>
                <a:latin typeface="微软雅黑" panose="020B0503020204020204" pitchFamily="34" charset="-122"/>
                <a:ea typeface="微软雅黑" panose="020B0503020204020204" pitchFamily="34" charset="-122"/>
              </a:rPr>
              <a:t>和</a:t>
            </a:r>
            <a:r>
              <a:rPr lang="en-US" altLang="zh-CN" sz="2400" b="1" dirty="0">
                <a:solidFill>
                  <a:srgbClr val="002060"/>
                </a:solidFill>
                <a:latin typeface="微软雅黑" panose="020B0503020204020204" pitchFamily="34" charset="-122"/>
                <a:ea typeface="微软雅黑" panose="020B0503020204020204" pitchFamily="34" charset="-122"/>
              </a:rPr>
              <a:t>B</a:t>
            </a:r>
            <a:r>
              <a:rPr lang="zh-CN" altLang="en-US" sz="2400" b="1" dirty="0">
                <a:solidFill>
                  <a:srgbClr val="002060"/>
                </a:solidFill>
                <a:latin typeface="微软雅黑" panose="020B0503020204020204" pitchFamily="34" charset="-122"/>
                <a:ea typeface="微软雅黑" panose="020B0503020204020204" pitchFamily="34" charset="-122"/>
              </a:rPr>
              <a:t>是负相关的</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等于</a:t>
            </a:r>
            <a:r>
              <a:rPr lang="en-US" altLang="zh-CN" sz="2400" b="1" dirty="0">
                <a:solidFill>
                  <a:srgbClr val="002060"/>
                </a:solidFill>
                <a:latin typeface="微软雅黑" panose="020B0503020204020204" pitchFamily="34" charset="-122"/>
                <a:ea typeface="微软雅黑" panose="020B0503020204020204" pitchFamily="34" charset="-122"/>
              </a:rPr>
              <a:t>1</a:t>
            </a:r>
            <a:r>
              <a:rPr lang="zh-CN" altLang="en-US" sz="2400" b="1" dirty="0">
                <a:solidFill>
                  <a:srgbClr val="002060"/>
                </a:solidFill>
                <a:latin typeface="微软雅黑" panose="020B0503020204020204" pitchFamily="34" charset="-122"/>
                <a:ea typeface="微软雅黑" panose="020B0503020204020204" pitchFamily="34" charset="-122"/>
              </a:rPr>
              <a:t>，则说明</a:t>
            </a:r>
            <a:r>
              <a:rPr lang="en-US" altLang="zh-CN" sz="2400" b="1" dirty="0">
                <a:solidFill>
                  <a:srgbClr val="002060"/>
                </a:solidFill>
                <a:latin typeface="微软雅黑" panose="020B0503020204020204" pitchFamily="34" charset="-122"/>
                <a:ea typeface="微软雅黑" panose="020B0503020204020204" pitchFamily="34" charset="-122"/>
              </a:rPr>
              <a:t>A</a:t>
            </a:r>
            <a:r>
              <a:rPr lang="zh-CN" altLang="en-US" sz="2400" b="1" dirty="0">
                <a:solidFill>
                  <a:srgbClr val="002060"/>
                </a:solidFill>
                <a:latin typeface="微软雅黑" panose="020B0503020204020204" pitchFamily="34" charset="-122"/>
                <a:ea typeface="微软雅黑" panose="020B0503020204020204" pitchFamily="34" charset="-122"/>
              </a:rPr>
              <a:t>和</a:t>
            </a:r>
            <a:r>
              <a:rPr lang="en-US" altLang="zh-CN" sz="2400" b="1" dirty="0">
                <a:solidFill>
                  <a:srgbClr val="002060"/>
                </a:solidFill>
                <a:latin typeface="微软雅黑" panose="020B0503020204020204" pitchFamily="34" charset="-122"/>
                <a:ea typeface="微软雅黑" panose="020B0503020204020204" pitchFamily="34" charset="-122"/>
              </a:rPr>
              <a:t>B</a:t>
            </a:r>
            <a:r>
              <a:rPr lang="zh-CN" altLang="en-US" sz="2400" b="1" dirty="0">
                <a:solidFill>
                  <a:srgbClr val="002060"/>
                </a:solidFill>
                <a:latin typeface="微软雅黑" panose="020B0503020204020204" pitchFamily="34" charset="-122"/>
                <a:ea typeface="微软雅黑" panose="020B0503020204020204" pitchFamily="34" charset="-122"/>
              </a:rPr>
              <a:t>是独立的</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Object 31"/>
          <p:cNvGraphicFramePr>
            <a:graphicFrameLocks noChangeAspect="1"/>
          </p:cNvGraphicFramePr>
          <p:nvPr/>
        </p:nvGraphicFramePr>
        <p:xfrm>
          <a:off x="3216563" y="1695475"/>
          <a:ext cx="2209800" cy="954088"/>
        </p:xfrm>
        <a:graphic>
          <a:graphicData uri="http://schemas.openxmlformats.org/presentationml/2006/ole">
            <mc:AlternateContent xmlns:mc="http://schemas.openxmlformats.org/markup-compatibility/2006">
              <mc:Choice xmlns:v="urn:schemas-microsoft-com:vml" Requires="v">
                <p:oleObj spid="_x0000_s18484" name="Equation" r:id="rId4" imgW="1028700" imgH="419100" progId="Equation.3">
                  <p:embed/>
                </p:oleObj>
              </mc:Choice>
              <mc:Fallback>
                <p:oleObj name="Equation" r:id="rId4" imgW="1028700" imgH="41910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563" y="1695475"/>
                        <a:ext cx="22098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Group 50"/>
          <p:cNvGraphicFramePr>
            <a:graphicFrameLocks noGrp="1"/>
          </p:cNvGraphicFramePr>
          <p:nvPr/>
        </p:nvGraphicFramePr>
        <p:xfrm>
          <a:off x="7359073" y="1510018"/>
          <a:ext cx="4495800" cy="1557339"/>
        </p:xfrm>
        <a:graphic>
          <a:graphicData uri="http://schemas.openxmlformats.org/drawingml/2006/table">
            <a:tbl>
              <a:tblPr/>
              <a:tblGrid>
                <a:gridCol w="106680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317625">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04800">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Not basketball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1750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3750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Not cereal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250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1250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Object 36"/>
          <p:cNvGraphicFramePr>
            <a:graphicFrameLocks noChangeAspect="1"/>
          </p:cNvGraphicFramePr>
          <p:nvPr/>
        </p:nvGraphicFramePr>
        <p:xfrm>
          <a:off x="7169727" y="4084190"/>
          <a:ext cx="4267200" cy="623888"/>
        </p:xfrm>
        <a:graphic>
          <a:graphicData uri="http://schemas.openxmlformats.org/presentationml/2006/ole">
            <mc:AlternateContent xmlns:mc="http://schemas.openxmlformats.org/markup-compatibility/2006">
              <mc:Choice xmlns:v="urn:schemas-microsoft-com:vml" Requires="v">
                <p:oleObj spid="_x0000_s18485" name="Equation" r:id="rId6" imgW="2679700" imgH="393700" progId="Equation.3">
                  <p:embed/>
                </p:oleObj>
              </mc:Choice>
              <mc:Fallback>
                <p:oleObj name="Equation" r:id="rId6" imgW="2679700" imgH="3937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9727" y="4084190"/>
                        <a:ext cx="426720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9"/>
          <p:cNvGraphicFramePr>
            <a:graphicFrameLocks noChangeAspect="1"/>
          </p:cNvGraphicFramePr>
          <p:nvPr/>
        </p:nvGraphicFramePr>
        <p:xfrm>
          <a:off x="7279546" y="5274696"/>
          <a:ext cx="4419600" cy="631825"/>
        </p:xfrm>
        <a:graphic>
          <a:graphicData uri="http://schemas.openxmlformats.org/presentationml/2006/ole">
            <mc:AlternateContent xmlns:mc="http://schemas.openxmlformats.org/markup-compatibility/2006">
              <mc:Choice xmlns:v="urn:schemas-microsoft-com:vml" Requires="v">
                <p:oleObj spid="_x0000_s18486" name="Equation" r:id="rId8" imgW="2755900" imgH="393700" progId="Equation.3">
                  <p:embed/>
                </p:oleObj>
              </mc:Choice>
              <mc:Fallback>
                <p:oleObj name="Equation" r:id="rId8" imgW="2755900" imgH="393700"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79546" y="5274696"/>
                        <a:ext cx="44196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6.3 </a:t>
            </a:r>
            <a:r>
              <a:rPr lang="zh-CN" altLang="en-US" sz="3200" u="sng" dirty="0"/>
              <a:t>模式评估</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553673" y="1288345"/>
            <a:ext cx="11145473" cy="510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卡方分析</a:t>
            </a:r>
            <a:r>
              <a:rPr lang="en-US" altLang="zh-CN" sz="2400" b="1" dirty="0">
                <a:solidFill>
                  <a:srgbClr val="002060"/>
                </a:solidFill>
                <a:latin typeface="微软雅黑" panose="020B0503020204020204" pitchFamily="34" charset="-122"/>
                <a:ea typeface="微软雅黑" panose="020B0503020204020204" pitchFamily="34" charset="-122"/>
              </a:rPr>
              <a:t>(p173)</a:t>
            </a: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全置信度</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b="1" dirty="0" err="1">
                <a:solidFill>
                  <a:srgbClr val="002060"/>
                </a:solidFill>
                <a:latin typeface="微软雅黑" panose="020B0503020204020204" pitchFamily="34" charset="-122"/>
                <a:ea typeface="微软雅黑" panose="020B0503020204020204" pitchFamily="34" charset="-122"/>
              </a:rPr>
              <a:t>all_conf</a:t>
            </a:r>
            <a:r>
              <a:rPr lang="en-US" altLang="zh-CN" sz="2400" b="1" dirty="0">
                <a:solidFill>
                  <a:srgbClr val="002060"/>
                </a:solidFill>
                <a:latin typeface="微软雅黑" panose="020B0503020204020204" pitchFamily="34" charset="-122"/>
                <a:ea typeface="微软雅黑" panose="020B0503020204020204" pitchFamily="34" charset="-122"/>
              </a:rPr>
              <a:t>(A,B) =sup(</a:t>
            </a:r>
            <a:r>
              <a:rPr lang="en-US" altLang="zh-CN" sz="2400" dirty="0">
                <a:latin typeface="微软雅黑" panose="020B0503020204020204" pitchFamily="34" charset="-122"/>
                <a:ea typeface="微软雅黑" panose="020B0503020204020204" pitchFamily="34" charset="-122"/>
              </a:rPr>
              <a:t>A</a:t>
            </a:r>
            <a:r>
              <a:rPr lang="en-US" altLang="zh-CN" sz="2400" dirty="0">
                <a:solidFill>
                  <a:sysClr val="windowText" lastClr="000000"/>
                </a:solidFill>
                <a:latin typeface="Century Gothic" panose="020B0502020202020204"/>
                <a:ea typeface="微软雅黑" panose="020B0503020204020204" pitchFamily="34" charset="-122"/>
                <a:sym typeface="Symbol" panose="05050102010706020507" pitchFamily="18" charset="2"/>
              </a:rPr>
              <a:t>B</a:t>
            </a:r>
            <a:r>
              <a:rPr lang="en-US" altLang="zh-CN" sz="2400" b="1" dirty="0">
                <a:solidFill>
                  <a:srgbClr val="002060"/>
                </a:solidFill>
                <a:latin typeface="微软雅黑" panose="020B0503020204020204" pitchFamily="34" charset="-122"/>
                <a:ea typeface="微软雅黑" panose="020B0503020204020204" pitchFamily="34" charset="-122"/>
              </a:rPr>
              <a:t>)/max{sup(A),sup(B)} = min{P(A|B),P(B|A)} </a:t>
            </a: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最大置信度</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b="1" dirty="0" err="1">
                <a:solidFill>
                  <a:srgbClr val="002060"/>
                </a:solidFill>
                <a:latin typeface="微软雅黑" panose="020B0503020204020204" pitchFamily="34" charset="-122"/>
                <a:ea typeface="微软雅黑" panose="020B0503020204020204" pitchFamily="34" charset="-122"/>
              </a:rPr>
              <a:t>max_conf</a:t>
            </a:r>
            <a:r>
              <a:rPr lang="en-US" altLang="zh-CN" sz="2400" b="1" dirty="0">
                <a:solidFill>
                  <a:srgbClr val="002060"/>
                </a:solidFill>
                <a:latin typeface="微软雅黑" panose="020B0503020204020204" pitchFamily="34" charset="-122"/>
                <a:ea typeface="微软雅黑" panose="020B0503020204020204" pitchFamily="34" charset="-122"/>
              </a:rPr>
              <a:t>(A,B) = max(P(A|B),P(B|A))</a:t>
            </a:r>
          </a:p>
          <a:p>
            <a:pPr marL="0" indent="0" eaLnBrk="1" hangingPunct="1">
              <a:lnSpc>
                <a:spcPct val="120000"/>
              </a:lnSpc>
              <a:buClr>
                <a:srgbClr val="3333CC"/>
              </a:buClr>
              <a:buNone/>
            </a:pPr>
            <a:r>
              <a:rPr lang="en-US" altLang="zh-CN" sz="2400" b="1" dirty="0" err="1">
                <a:solidFill>
                  <a:srgbClr val="002060"/>
                </a:solidFill>
                <a:latin typeface="微软雅黑" panose="020B0503020204020204" pitchFamily="34" charset="-122"/>
                <a:ea typeface="微软雅黑" panose="020B0503020204020204" pitchFamily="34" charset="-122"/>
              </a:rPr>
              <a:t>Kulczynski</a:t>
            </a:r>
            <a:r>
              <a:rPr lang="zh-CN" altLang="en-US" sz="2400" b="1" dirty="0">
                <a:solidFill>
                  <a:srgbClr val="002060"/>
                </a:solidFill>
                <a:latin typeface="微软雅黑" panose="020B0503020204020204" pitchFamily="34" charset="-122"/>
                <a:ea typeface="微软雅黑" panose="020B0503020204020204" pitchFamily="34" charset="-122"/>
              </a:rPr>
              <a:t>度量</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b="1" dirty="0" err="1">
                <a:solidFill>
                  <a:srgbClr val="002060"/>
                </a:solidFill>
                <a:latin typeface="微软雅黑" panose="020B0503020204020204" pitchFamily="34" charset="-122"/>
                <a:ea typeface="微软雅黑" panose="020B0503020204020204" pitchFamily="34" charset="-122"/>
              </a:rPr>
              <a:t>Kulc</a:t>
            </a:r>
            <a:r>
              <a:rPr lang="en-US" altLang="zh-CN" sz="2400" b="1" dirty="0">
                <a:solidFill>
                  <a:srgbClr val="002060"/>
                </a:solidFill>
                <a:latin typeface="微软雅黑" panose="020B0503020204020204" pitchFamily="34" charset="-122"/>
                <a:ea typeface="微软雅黑" panose="020B0503020204020204" pitchFamily="34" charset="-122"/>
              </a:rPr>
              <a:t>(A,B) = [P(A|B)+P(B|A)]/2</a:t>
            </a: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余弦</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nvGraphicFramePr>
        <p:xfrm>
          <a:off x="2306825" y="5789205"/>
          <a:ext cx="1518700" cy="728144"/>
        </p:xfrm>
        <a:graphic>
          <a:graphicData uri="http://schemas.openxmlformats.org/presentationml/2006/ole">
            <mc:AlternateContent xmlns:mc="http://schemas.openxmlformats.org/markup-compatibility/2006">
              <mc:Choice xmlns:v="urn:schemas-microsoft-com:vml" Requires="v">
                <p:oleObj spid="_x0000_s19474" name="Equation" r:id="rId4" imgW="22250400" imgH="10668000" progId="Equation.DSMT4">
                  <p:embed/>
                </p:oleObj>
              </mc:Choice>
              <mc:Fallback>
                <p:oleObj name="Equation" r:id="rId4" imgW="22250400" imgH="10668000" progId="Equation.DSMT4">
                  <p:embed/>
                  <p:pic>
                    <p:nvPicPr>
                      <p:cNvPr id="0" name="图片 19466"/>
                      <p:cNvPicPr/>
                      <p:nvPr/>
                    </p:nvPicPr>
                    <p:blipFill>
                      <a:blip r:embed="rId5"/>
                      <a:stretch>
                        <a:fillRect/>
                      </a:stretch>
                    </p:blipFill>
                    <p:spPr>
                      <a:xfrm>
                        <a:off x="2306825" y="5789205"/>
                        <a:ext cx="1518700" cy="728144"/>
                      </a:xfrm>
                      <a:prstGeom prst="rect">
                        <a:avLst/>
                      </a:prstGeom>
                    </p:spPr>
                  </p:pic>
                </p:oleObj>
              </mc:Fallback>
            </mc:AlternateContent>
          </a:graphicData>
        </a:graphic>
      </p:graphicFrame>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6.3 </a:t>
            </a:r>
            <a:r>
              <a:rPr lang="zh-CN" altLang="en-US" sz="3200" u="sng" dirty="0"/>
              <a:t>模式评估</a:t>
            </a:r>
          </a:p>
        </p:txBody>
      </p:sp>
      <p:sp>
        <p:nvSpPr>
          <p:cNvPr id="3" name="TextBox 2"/>
          <p:cNvSpPr txBox="1"/>
          <p:nvPr/>
        </p:nvSpPr>
        <p:spPr>
          <a:xfrm>
            <a:off x="553673" y="1073791"/>
            <a:ext cx="5025005" cy="872455"/>
          </a:xfrm>
          <a:prstGeom prst="rect">
            <a:avLst/>
          </a:prstGeom>
          <a:noFill/>
          <a:ln w="12700">
            <a:noFill/>
            <a:miter lim="400000"/>
          </a:ln>
        </p:spPr>
        <p:txBody>
          <a:bodyPr wrap="square" lIns="0" tIns="0" rIns="0" bIns="0" rtlCol="0" anchor="ctr">
            <a:normAutofit/>
          </a:bodyPr>
          <a:lstStyle/>
          <a:p>
            <a:pPr rtl="0"/>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553669" y="1288345"/>
            <a:ext cx="11145473" cy="5104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零事务：不包含任何考察项集的事务。</a:t>
            </a:r>
          </a:p>
          <a:p>
            <a:pPr marL="0" indent="0" eaLnBrk="1" hangingPunct="1">
              <a:lnSpc>
                <a:spcPct val="120000"/>
              </a:lnSpc>
              <a:buClr>
                <a:srgbClr val="3333CC"/>
              </a:buClr>
              <a:buNone/>
            </a:pPr>
            <a:r>
              <a:rPr lang="zh-CN" altLang="en-US" sz="2400" b="1" dirty="0">
                <a:solidFill>
                  <a:srgbClr val="002060"/>
                </a:solidFill>
                <a:latin typeface="微软雅黑" panose="020B0503020204020204" pitchFamily="34" charset="-122"/>
                <a:ea typeface="微软雅黑" panose="020B0503020204020204" pitchFamily="34" charset="-122"/>
              </a:rPr>
              <a:t>不平衡比：评价规则蕴含式中两个项集的不平衡程度。</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a:p>
            <a:pPr marL="0" indent="0" eaLnBrk="1" hangingPunct="1">
              <a:lnSpc>
                <a:spcPct val="120000"/>
              </a:lnSpc>
              <a:buClr>
                <a:srgbClr val="3333CC"/>
              </a:buClr>
              <a:buNone/>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nvGraphicFramePr>
        <p:xfrm>
          <a:off x="3091056" y="3323002"/>
          <a:ext cx="4982958" cy="881040"/>
        </p:xfrm>
        <a:graphic>
          <a:graphicData uri="http://schemas.openxmlformats.org/presentationml/2006/ole">
            <mc:AlternateContent xmlns:mc="http://schemas.openxmlformats.org/markup-compatibility/2006">
              <mc:Choice xmlns:v="urn:schemas-microsoft-com:vml" Requires="v">
                <p:oleObj spid="_x0000_s20498" name="Equation" r:id="rId4" imgW="60350400" imgH="10668000" progId="Equation.DSMT4">
                  <p:embed/>
                </p:oleObj>
              </mc:Choice>
              <mc:Fallback>
                <p:oleObj name="Equation" r:id="rId4" imgW="60350400" imgH="10668000" progId="Equation.DSMT4">
                  <p:embed/>
                  <p:pic>
                    <p:nvPicPr>
                      <p:cNvPr id="0" name="图片 20490"/>
                      <p:cNvPicPr/>
                      <p:nvPr/>
                    </p:nvPicPr>
                    <p:blipFill>
                      <a:blip r:embed="rId5"/>
                      <a:stretch>
                        <a:fillRect/>
                      </a:stretch>
                    </p:blipFill>
                    <p:spPr>
                      <a:xfrm>
                        <a:off x="3091056" y="3323002"/>
                        <a:ext cx="4982958" cy="881040"/>
                      </a:xfrm>
                      <a:prstGeom prst="rect">
                        <a:avLst/>
                      </a:prstGeom>
                    </p:spPr>
                  </p:pic>
                </p:oleObj>
              </mc:Fallback>
            </mc:AlternateContent>
          </a:graphicData>
        </a:graphic>
      </p:graphicFrame>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1978542" y="1115611"/>
            <a:ext cx="8229600" cy="4714737"/>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6.1 </a:t>
            </a:r>
            <a:r>
              <a:rPr lang="zh-CN" altLang="en-US" sz="3600" b="1" kern="0" dirty="0">
                <a:solidFill>
                  <a:srgbClr val="000000"/>
                </a:solidFill>
              </a:rPr>
              <a:t>频繁模式挖掘基本概念</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6.2 </a:t>
            </a:r>
            <a:r>
              <a:rPr lang="zh-CN" altLang="en-US" sz="3600" b="1" kern="0" dirty="0">
                <a:solidFill>
                  <a:srgbClr val="000000"/>
                </a:solidFill>
              </a:rPr>
              <a:t>频繁项集挖掘方法</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6.2.1 </a:t>
            </a:r>
            <a:r>
              <a:rPr lang="en-US" altLang="zh-CN" b="1" kern="0" dirty="0" err="1">
                <a:solidFill>
                  <a:srgbClr val="000000"/>
                </a:solidFill>
              </a:rPr>
              <a:t>Apriori</a:t>
            </a:r>
            <a:r>
              <a:rPr lang="zh-CN" altLang="en-US" b="1" kern="0" dirty="0">
                <a:solidFill>
                  <a:srgbClr val="000000"/>
                </a:solidFill>
              </a:rPr>
              <a:t>算法 </a:t>
            </a:r>
            <a:endParaRPr lang="en-US" altLang="zh-CN" b="1" kern="0" dirty="0">
              <a:solidFill>
                <a:srgbClr val="000000"/>
              </a:solidFill>
            </a:endParaRPr>
          </a:p>
          <a:p>
            <a:pPr eaLnBrk="1" hangingPunct="1">
              <a:lnSpc>
                <a:spcPct val="125000"/>
              </a:lnSpc>
              <a:buClr>
                <a:srgbClr val="1D1F6F"/>
              </a:buClr>
              <a:tabLst>
                <a:tab pos="6178550" algn="l"/>
              </a:tabLst>
            </a:pPr>
            <a:r>
              <a:rPr lang="en-US" altLang="zh-CN" b="1" kern="0" dirty="0">
                <a:solidFill>
                  <a:srgbClr val="000000"/>
                </a:solidFill>
              </a:rPr>
              <a:t>    6.2.2 FP</a:t>
            </a:r>
            <a:r>
              <a:rPr lang="zh-CN" altLang="en-US" b="1" kern="0" dirty="0">
                <a:solidFill>
                  <a:srgbClr val="000000"/>
                </a:solidFill>
              </a:rPr>
              <a:t>树</a:t>
            </a:r>
            <a:endParaRPr lang="en-US" altLang="zh-CN" b="1" kern="0" dirty="0">
              <a:solidFill>
                <a:srgbClr val="000000"/>
              </a:solidFill>
            </a:endParaRPr>
          </a:p>
          <a:p>
            <a:pPr eaLnBrk="1" hangingPunct="1">
              <a:lnSpc>
                <a:spcPct val="125000"/>
              </a:lnSpc>
              <a:buClr>
                <a:srgbClr val="1D1F6F"/>
              </a:buClr>
              <a:tabLst>
                <a:tab pos="6178550" algn="l"/>
              </a:tabLst>
            </a:pPr>
            <a:r>
              <a:rPr lang="zh-CN" altLang="en-US" b="1" kern="0" dirty="0">
                <a:solidFill>
                  <a:srgbClr val="000000"/>
                </a:solidFill>
              </a:rPr>
              <a:t>    </a:t>
            </a:r>
            <a:r>
              <a:rPr lang="en-US" altLang="zh-CN" b="1" kern="0" dirty="0">
                <a:solidFill>
                  <a:srgbClr val="000000"/>
                </a:solidFill>
              </a:rPr>
              <a:t>6.2.3 </a:t>
            </a:r>
            <a:r>
              <a:rPr lang="zh-CN" altLang="en-US" b="1" kern="0" dirty="0">
                <a:solidFill>
                  <a:srgbClr val="000000"/>
                </a:solidFill>
              </a:rPr>
              <a:t>挖掘闭模式和极大模式</a:t>
            </a:r>
            <a:endParaRPr lang="en-US" altLang="zh-CN"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6.3 </a:t>
            </a:r>
            <a:r>
              <a:rPr lang="zh-CN" altLang="en-US" sz="3600" b="1" kern="0" dirty="0">
                <a:solidFill>
                  <a:srgbClr val="000000"/>
                </a:solidFill>
              </a:rPr>
              <a:t>模式评估</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6.4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4360558" y="5595222"/>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6.5 </a:t>
            </a:r>
            <a:r>
              <a:rPr lang="zh-CN" altLang="en-US" dirty="0"/>
              <a:t>小结</a:t>
            </a:r>
          </a:p>
        </p:txBody>
      </p:sp>
      <p:sp>
        <p:nvSpPr>
          <p:cNvPr id="3" name="TextBox 2"/>
          <p:cNvSpPr txBox="1"/>
          <p:nvPr/>
        </p:nvSpPr>
        <p:spPr>
          <a:xfrm>
            <a:off x="1434518" y="1510017"/>
            <a:ext cx="8397380" cy="3951215"/>
          </a:xfrm>
          <a:prstGeom prst="rect">
            <a:avLst/>
          </a:prstGeom>
          <a:noFill/>
          <a:ln w="12700">
            <a:noFill/>
            <a:miter lim="400000"/>
          </a:ln>
        </p:spPr>
        <p:txBody>
          <a:bodyPr wrap="square" lIns="0" tIns="0" rIns="0" bIns="0" rtlCol="0" anchor="ctr">
            <a:normAutofit/>
          </a:bodyPr>
          <a:lstStyle/>
          <a:p>
            <a:pPr marL="914400" indent="-914400" rtl="0">
              <a:buAutoNum type="arabicPeriod"/>
            </a:pPr>
            <a:r>
              <a:rPr lang="zh-CN" altLang="en-US" sz="3200" b="1" dirty="0">
                <a:latin typeface="微软雅黑" panose="020B0503020204020204" pitchFamily="34" charset="-122"/>
                <a:ea typeface="微软雅黑" panose="020B0503020204020204" pitchFamily="34" charset="-122"/>
              </a:rPr>
              <a:t>频繁模式挖掘的步骤</a:t>
            </a:r>
            <a:endParaRPr lang="en-US" altLang="zh-CN" sz="3200" b="1" dirty="0">
              <a:latin typeface="微软雅黑" panose="020B0503020204020204" pitchFamily="34" charset="-122"/>
              <a:ea typeface="微软雅黑" panose="020B0503020204020204" pitchFamily="34" charset="-122"/>
            </a:endParaRPr>
          </a:p>
          <a:p>
            <a:pPr marL="914400" indent="-914400" rtl="0">
              <a:buAutoNum type="arabicPeriod"/>
            </a:pPr>
            <a:r>
              <a:rPr lang="en-US" altLang="zh-CN" sz="3200" b="1" dirty="0" err="1">
                <a:latin typeface="微软雅黑" panose="020B0503020204020204" pitchFamily="34" charset="-122"/>
                <a:ea typeface="微软雅黑" panose="020B0503020204020204" pitchFamily="34" charset="-122"/>
              </a:rPr>
              <a:t>Aprior</a:t>
            </a:r>
            <a:r>
              <a:rPr lang="zh-CN" altLang="en-US" sz="3200" b="1" dirty="0">
                <a:latin typeface="微软雅黑" panose="020B0503020204020204" pitchFamily="34" charset="-122"/>
                <a:ea typeface="微软雅黑" panose="020B0503020204020204" pitchFamily="34" charset="-122"/>
              </a:rPr>
              <a:t>算法步骤</a:t>
            </a:r>
            <a:endParaRPr lang="en-US" altLang="zh-CN" sz="3200" b="1" dirty="0">
              <a:latin typeface="微软雅黑" panose="020B0503020204020204" pitchFamily="34" charset="-122"/>
              <a:ea typeface="微软雅黑" panose="020B0503020204020204" pitchFamily="34" charset="-122"/>
            </a:endParaRPr>
          </a:p>
          <a:p>
            <a:pPr marL="914400" indent="-914400" rtl="0">
              <a:buAutoNum type="arabicPeriod"/>
            </a:pPr>
            <a:r>
              <a:rPr lang="en-US" altLang="zh-CN" sz="3200" b="1" dirty="0" err="1">
                <a:latin typeface="微软雅黑" panose="020B0503020204020204" pitchFamily="34" charset="-122"/>
                <a:ea typeface="微软雅黑" panose="020B0503020204020204" pitchFamily="34" charset="-122"/>
              </a:rPr>
              <a:t>Aprior</a:t>
            </a:r>
            <a:r>
              <a:rPr lang="zh-CN" altLang="en-US" sz="3200" b="1" dirty="0">
                <a:latin typeface="微软雅黑" panose="020B0503020204020204" pitchFamily="34" charset="-122"/>
                <a:ea typeface="微软雅黑" panose="020B0503020204020204" pitchFamily="34" charset="-122"/>
              </a:rPr>
              <a:t>算法缺点及解决办法</a:t>
            </a:r>
            <a:endParaRPr lang="en-US" altLang="zh-CN" sz="3200" b="1" dirty="0">
              <a:latin typeface="微软雅黑" panose="020B0503020204020204" pitchFamily="34" charset="-122"/>
              <a:ea typeface="微软雅黑" panose="020B0503020204020204" pitchFamily="34" charset="-122"/>
            </a:endParaRPr>
          </a:p>
          <a:p>
            <a:pPr marL="914400" indent="-914400" rtl="0">
              <a:buAutoNum type="arabicPeriod"/>
            </a:pPr>
            <a:r>
              <a:rPr lang="en-US" altLang="zh-CN" sz="3200" b="1" dirty="0">
                <a:latin typeface="微软雅黑" panose="020B0503020204020204" pitchFamily="34" charset="-122"/>
                <a:ea typeface="微软雅黑" panose="020B0503020204020204" pitchFamily="34" charset="-122"/>
              </a:rPr>
              <a:t>FP</a:t>
            </a:r>
            <a:r>
              <a:rPr lang="zh-CN" altLang="en-US" sz="3200" b="1" dirty="0">
                <a:latin typeface="微软雅黑" panose="020B0503020204020204" pitchFamily="34" charset="-122"/>
                <a:ea typeface="微软雅黑" panose="020B0503020204020204" pitchFamily="34" charset="-122"/>
              </a:rPr>
              <a:t>树</a:t>
            </a:r>
            <a:endParaRPr lang="en-US" altLang="zh-CN" sz="3200" b="1" dirty="0">
              <a:latin typeface="微软雅黑" panose="020B0503020204020204" pitchFamily="34" charset="-122"/>
              <a:ea typeface="微软雅黑" panose="020B0503020204020204" pitchFamily="34" charset="-122"/>
            </a:endParaRPr>
          </a:p>
          <a:p>
            <a:pPr marL="914400" indent="-914400" rtl="0">
              <a:buAutoNum type="arabicPeriod"/>
            </a:pPr>
            <a:r>
              <a:rPr lang="zh-CN" altLang="en-US" sz="3200" b="1" dirty="0">
                <a:latin typeface="微软雅黑" panose="020B0503020204020204" pitchFamily="34" charset="-122"/>
                <a:ea typeface="微软雅黑" panose="020B0503020204020204" pitchFamily="34" charset="-122"/>
              </a:rPr>
              <a:t>模式评估方法</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1040235"/>
            <a:ext cx="11074400"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en-US" sz="3200" kern="0" dirty="0">
                <a:solidFill>
                  <a:srgbClr val="002060"/>
                </a:solidFill>
                <a:latin typeface="Arial" panose="020B0604020202020204"/>
                <a:ea typeface="隶书" panose="02010509060101010101" pitchFamily="49" charset="-122"/>
                <a:cs typeface="+mj-cs"/>
              </a:rPr>
              <a:t>基本概念</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4" name="Rectangle 3"/>
          <p:cNvSpPr txBox="1">
            <a:spLocks noChangeArrowheads="1"/>
          </p:cNvSpPr>
          <p:nvPr/>
        </p:nvSpPr>
        <p:spPr>
          <a:xfrm>
            <a:off x="582685" y="1871070"/>
            <a:ext cx="11010900" cy="439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fontAlgn="base">
              <a:spcBef>
                <a:spcPct val="0"/>
              </a:spcBef>
              <a:spcAft>
                <a:spcPct val="0"/>
              </a:spcAft>
              <a:defRPr sz="3200" kern="0">
                <a:solidFill>
                  <a:srgbClr val="002060"/>
                </a:solidFill>
                <a:latin typeface="Arial" panose="020B0604020202020204"/>
                <a:ea typeface="隶书" panose="02010509060101010101" pitchFamily="49" charset="-122"/>
                <a:cs typeface="+mj-cs"/>
              </a:defRPr>
            </a:lvl1pPr>
          </a:lstStyle>
          <a:p>
            <a:pPr>
              <a:lnSpc>
                <a:spcPct val="125000"/>
              </a:lnSpc>
            </a:pPr>
            <a:r>
              <a:rPr lang="zh-CN" altLang="en-US" sz="2400" dirty="0">
                <a:solidFill>
                  <a:schemeClr val="tx1"/>
                </a:solidFill>
                <a:latin typeface="Times New Roman" panose="02020603050405020304" pitchFamily="18" charset="0"/>
                <a:cs typeface="Times New Roman" panose="02020603050405020304" pitchFamily="18" charset="0"/>
              </a:rPr>
              <a:t>定义一</a:t>
            </a:r>
            <a:endParaRPr lang="en-US" altLang="zh-CN" sz="2400" dirty="0">
              <a:solidFill>
                <a:schemeClr val="tx1"/>
              </a:solidFill>
              <a:latin typeface="Times New Roman" panose="02020603050405020304" pitchFamily="18" charset="0"/>
              <a:cs typeface="Times New Roman" panose="02020603050405020304" pitchFamily="18" charset="0"/>
            </a:endParaRPr>
          </a:p>
          <a:p>
            <a:pPr>
              <a:lnSpc>
                <a:spcPct val="125000"/>
              </a:lnSpc>
            </a:pPr>
            <a:r>
              <a:rPr lang="en-US" altLang="zh-CN" sz="2400" dirty="0">
                <a:solidFill>
                  <a:schemeClr val="tx1"/>
                </a:solidFill>
                <a:latin typeface="Times New Roman" panose="02020603050405020304" pitchFamily="18" charset="0"/>
                <a:cs typeface="Times New Roman" panose="02020603050405020304" pitchFamily="18" charset="0"/>
              </a:rPr>
              <a:t>	I={</a:t>
            </a:r>
            <a:r>
              <a:rPr lang="en-US" altLang="zh-CN" sz="2400" i="1" dirty="0">
                <a:solidFill>
                  <a:schemeClr val="tx1"/>
                </a:solidFill>
                <a:latin typeface="Times New Roman" panose="02020603050405020304" pitchFamily="18" charset="0"/>
                <a:cs typeface="Times New Roman" panose="02020603050405020304" pitchFamily="18" charset="0"/>
              </a:rPr>
              <a:t>i</a:t>
            </a:r>
            <a:r>
              <a:rPr lang="en-US" altLang="zh-CN" sz="2400" i="1" baseline="-25000" dirty="0">
                <a:solidFill>
                  <a:schemeClr val="tx1"/>
                </a:solidFill>
                <a:latin typeface="Times New Roman" panose="02020603050405020304" pitchFamily="18" charset="0"/>
                <a:cs typeface="Times New Roman" panose="02020603050405020304" pitchFamily="18" charset="0"/>
              </a:rPr>
              <a:t>1</a:t>
            </a:r>
            <a:r>
              <a:rPr lang="en-US" altLang="zh-CN" sz="2400" i="1" dirty="0">
                <a:solidFill>
                  <a:schemeClr val="tx1"/>
                </a:solidFill>
                <a:latin typeface="Times New Roman" panose="02020603050405020304" pitchFamily="18" charset="0"/>
                <a:cs typeface="Times New Roman" panose="02020603050405020304" pitchFamily="18" charset="0"/>
              </a:rPr>
              <a:t>, i</a:t>
            </a:r>
            <a:r>
              <a:rPr lang="en-US" altLang="zh-CN" sz="2400" i="1" baseline="-25000" dirty="0">
                <a:solidFill>
                  <a:schemeClr val="tx1"/>
                </a:solidFill>
                <a:latin typeface="Times New Roman" panose="02020603050405020304" pitchFamily="18" charset="0"/>
                <a:cs typeface="Times New Roman" panose="02020603050405020304" pitchFamily="18" charset="0"/>
              </a:rPr>
              <a:t>2</a:t>
            </a:r>
            <a:r>
              <a:rPr lang="en-US" altLang="zh-CN" sz="2400" i="1" dirty="0">
                <a:solidFill>
                  <a:schemeClr val="tx1"/>
                </a:solidFill>
                <a:latin typeface="Times New Roman" panose="02020603050405020304" pitchFamily="18" charset="0"/>
                <a:cs typeface="Times New Roman" panose="02020603050405020304" pitchFamily="18" charset="0"/>
              </a:rPr>
              <a:t>, i</a:t>
            </a:r>
            <a:r>
              <a:rPr lang="en-US" altLang="zh-CN" sz="2400" i="1" baseline="-25000" dirty="0">
                <a:solidFill>
                  <a:schemeClr val="tx1"/>
                </a:solidFill>
                <a:latin typeface="Times New Roman" panose="02020603050405020304" pitchFamily="18" charset="0"/>
                <a:cs typeface="Times New Roman" panose="02020603050405020304" pitchFamily="18" charset="0"/>
              </a:rPr>
              <a:t>3</a:t>
            </a:r>
            <a:r>
              <a:rPr lang="en-US" altLang="zh-CN" sz="2400" i="1" dirty="0">
                <a:solidFill>
                  <a:schemeClr val="tx1"/>
                </a:solidFill>
                <a:latin typeface="Times New Roman" panose="02020603050405020304" pitchFamily="18" charset="0"/>
                <a:cs typeface="Times New Roman" panose="02020603050405020304" pitchFamily="18" charset="0"/>
              </a:rPr>
              <a:t>, …, </a:t>
            </a:r>
            <a:r>
              <a:rPr lang="en-US" altLang="zh-CN" sz="2400" i="1" dirty="0" err="1">
                <a:solidFill>
                  <a:schemeClr val="tx1"/>
                </a:solidFill>
                <a:latin typeface="Times New Roman" panose="02020603050405020304" pitchFamily="18" charset="0"/>
                <a:cs typeface="Times New Roman" panose="02020603050405020304" pitchFamily="18" charset="0"/>
              </a:rPr>
              <a:t>i</a:t>
            </a:r>
            <a:r>
              <a:rPr lang="en-US" altLang="zh-CN" sz="2400" i="1" baseline="-25000" dirty="0" err="1">
                <a:solidFill>
                  <a:schemeClr val="tx1"/>
                </a:solidFill>
                <a:latin typeface="Times New Roman" panose="02020603050405020304" pitchFamily="18" charset="0"/>
                <a:cs typeface="Times New Roman" panose="02020603050405020304" pitchFamily="18" charset="0"/>
              </a:rPr>
              <a:t>m</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为</a:t>
            </a:r>
            <a:r>
              <a:rPr lang="en-US" altLang="zh-CN" sz="2400" i="1" dirty="0">
                <a:solidFill>
                  <a:schemeClr val="tx1"/>
                </a:solidFill>
                <a:latin typeface="Times New Roman" panose="02020603050405020304" pitchFamily="18" charset="0"/>
                <a:cs typeface="Times New Roman" panose="02020603050405020304" pitchFamily="18" charset="0"/>
              </a:rPr>
              <a:t>m</a:t>
            </a:r>
            <a:r>
              <a:rPr lang="zh-CN" altLang="en-US" sz="2400" dirty="0">
                <a:solidFill>
                  <a:schemeClr val="tx1"/>
                </a:solidFill>
                <a:latin typeface="Times New Roman" panose="02020603050405020304" pitchFamily="18" charset="0"/>
                <a:cs typeface="Times New Roman" panose="02020603050405020304" pitchFamily="18" charset="0"/>
              </a:rPr>
              <a:t>个不同项目的集合，每个</a:t>
            </a:r>
            <a:r>
              <a:rPr lang="en-US" altLang="zh-CN" sz="2400" dirty="0" err="1">
                <a:solidFill>
                  <a:schemeClr val="tx1"/>
                </a:solidFill>
                <a:latin typeface="Times New Roman" panose="02020603050405020304" pitchFamily="18" charset="0"/>
                <a:cs typeface="Times New Roman" panose="02020603050405020304" pitchFamily="18" charset="0"/>
              </a:rPr>
              <a:t>i</a:t>
            </a:r>
            <a:r>
              <a:rPr lang="en-US" altLang="zh-CN" sz="2400" i="1" baseline="-25000" dirty="0" err="1">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称为一个项目，</a:t>
            </a:r>
            <a:r>
              <a:rPr lang="en-US" altLang="zh-CN" sz="2400" dirty="0">
                <a:solidFill>
                  <a:schemeClr val="tx1"/>
                </a:solidFill>
                <a:latin typeface="Times New Roman" panose="02020603050405020304" pitchFamily="18" charset="0"/>
                <a:cs typeface="Times New Roman" panose="02020603050405020304" pitchFamily="18" charset="0"/>
              </a:rPr>
              <a:t>I</a:t>
            </a:r>
            <a:r>
              <a:rPr lang="zh-CN" altLang="en-US" sz="2400" dirty="0">
                <a:solidFill>
                  <a:schemeClr val="tx1"/>
                </a:solidFill>
                <a:latin typeface="Times New Roman" panose="02020603050405020304" pitchFamily="18" charset="0"/>
                <a:cs typeface="Times New Roman" panose="02020603050405020304" pitchFamily="18" charset="0"/>
              </a:rPr>
              <a:t>为项目的集合</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项集</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。其元素的个数称为项集的长度，长度为</a:t>
            </a:r>
            <a:r>
              <a:rPr lang="en-US" altLang="zh-CN" sz="2400" dirty="0">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的项集称为</a:t>
            </a:r>
            <a:r>
              <a:rPr lang="en-US" altLang="zh-CN" sz="2400" dirty="0">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项集。引例中每个商品就是一个项目，项集为</a:t>
            </a:r>
            <a:r>
              <a:rPr lang="en-US" altLang="zh-CN" sz="2400" dirty="0">
                <a:solidFill>
                  <a:schemeClr val="tx1"/>
                </a:solidFill>
                <a:latin typeface="Times New Roman" panose="02020603050405020304" pitchFamily="18" charset="0"/>
                <a:cs typeface="Times New Roman" panose="02020603050405020304" pitchFamily="18" charset="0"/>
              </a:rPr>
              <a:t>I={bread, beer, cake, cream, milk, tea}</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I</a:t>
            </a:r>
            <a:r>
              <a:rPr lang="zh-CN" altLang="en-US" sz="2400" dirty="0">
                <a:solidFill>
                  <a:schemeClr val="tx1"/>
                </a:solidFill>
                <a:latin typeface="Times New Roman" panose="02020603050405020304" pitchFamily="18" charset="0"/>
                <a:cs typeface="Times New Roman" panose="02020603050405020304" pitchFamily="18" charset="0"/>
              </a:rPr>
              <a:t>的长度为</a:t>
            </a:r>
            <a:r>
              <a:rPr lang="en-US" altLang="zh-CN" sz="2400" dirty="0">
                <a:solidFill>
                  <a:schemeClr val="tx1"/>
                </a:solidFill>
                <a:latin typeface="Times New Roman" panose="02020603050405020304" pitchFamily="18" charset="0"/>
                <a:cs typeface="Times New Roman" panose="02020603050405020304" pitchFamily="18" charset="0"/>
              </a:rPr>
              <a:t>6</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zh-CN" sz="2400" dirty="0">
              <a:solidFill>
                <a:schemeClr val="tx1"/>
              </a:solidFill>
              <a:latin typeface="Times New Roman" panose="02020603050405020304" pitchFamily="18" charset="0"/>
              <a:cs typeface="Times New Roman" panose="02020603050405020304" pitchFamily="18" charset="0"/>
            </a:endParaRPr>
          </a:p>
          <a:p>
            <a:pPr>
              <a:lnSpc>
                <a:spcPct val="125000"/>
              </a:lnSpc>
            </a:pPr>
            <a:endParaRPr lang="en-US" altLang="zh-CN" sz="2400" dirty="0">
              <a:solidFill>
                <a:schemeClr val="tx1"/>
              </a:solidFill>
              <a:latin typeface="Times New Roman" panose="02020603050405020304" pitchFamily="18" charset="0"/>
              <a:cs typeface="Times New Roman" panose="02020603050405020304" pitchFamily="18" charset="0"/>
            </a:endParaRPr>
          </a:p>
          <a:p>
            <a:pPr>
              <a:lnSpc>
                <a:spcPct val="125000"/>
              </a:lnSpc>
            </a:pPr>
            <a:r>
              <a:rPr lang="zh-CN" altLang="en-US" sz="2400" dirty="0">
                <a:solidFill>
                  <a:schemeClr val="tx1"/>
                </a:solidFill>
                <a:latin typeface="Times New Roman" panose="02020603050405020304" pitchFamily="18" charset="0"/>
                <a:cs typeface="Times New Roman" panose="02020603050405020304" pitchFamily="18" charset="0"/>
              </a:rPr>
              <a:t>定义二</a:t>
            </a:r>
            <a:endParaRPr lang="en-US" altLang="zh-CN" sz="2400" dirty="0">
              <a:solidFill>
                <a:schemeClr val="tx1"/>
              </a:solidFill>
              <a:latin typeface="Times New Roman" panose="02020603050405020304" pitchFamily="18" charset="0"/>
              <a:cs typeface="Times New Roman" panose="02020603050405020304" pitchFamily="18" charset="0"/>
            </a:endParaRPr>
          </a:p>
          <a:p>
            <a:pPr>
              <a:lnSpc>
                <a:spcPct val="125000"/>
              </a:lnSpc>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每笔交易（或事务）</a:t>
            </a:r>
            <a:r>
              <a:rPr lang="en-US" altLang="zh-CN" sz="2400" dirty="0">
                <a:solidFill>
                  <a:schemeClr val="tx1"/>
                </a:solidFill>
                <a:latin typeface="Times New Roman" panose="02020603050405020304" pitchFamily="18" charset="0"/>
                <a:cs typeface="Times New Roman" panose="02020603050405020304" pitchFamily="18" charset="0"/>
              </a:rPr>
              <a:t>T</a:t>
            </a:r>
            <a:r>
              <a:rPr lang="zh-CN" altLang="en-US" sz="2400" dirty="0">
                <a:solidFill>
                  <a:schemeClr val="tx1"/>
                </a:solidFill>
                <a:latin typeface="Times New Roman" panose="02020603050405020304" pitchFamily="18" charset="0"/>
                <a:cs typeface="Times New Roman" panose="02020603050405020304" pitchFamily="18" charset="0"/>
              </a:rPr>
              <a:t>是项集</a:t>
            </a:r>
            <a:r>
              <a:rPr lang="en-US" altLang="zh-CN" sz="2400" dirty="0">
                <a:solidFill>
                  <a:schemeClr val="tx1"/>
                </a:solidFill>
                <a:latin typeface="Times New Roman" panose="02020603050405020304" pitchFamily="18" charset="0"/>
                <a:cs typeface="Times New Roman" panose="02020603050405020304" pitchFamily="18" charset="0"/>
              </a:rPr>
              <a:t>I</a:t>
            </a:r>
            <a:r>
              <a:rPr lang="zh-CN" altLang="en-US" sz="2400" dirty="0">
                <a:solidFill>
                  <a:schemeClr val="tx1"/>
                </a:solidFill>
                <a:latin typeface="Times New Roman" panose="02020603050405020304" pitchFamily="18" charset="0"/>
                <a:cs typeface="Times New Roman" panose="02020603050405020304" pitchFamily="18" charset="0"/>
              </a:rPr>
              <a:t>的一个子集。对应每一个交易有一个唯一标识交易号，记作</a:t>
            </a:r>
            <a:r>
              <a:rPr lang="en-US" altLang="zh-CN" sz="2400" dirty="0">
                <a:solidFill>
                  <a:schemeClr val="tx1"/>
                </a:solidFill>
                <a:latin typeface="Times New Roman" panose="02020603050405020304" pitchFamily="18" charset="0"/>
                <a:cs typeface="Times New Roman" panose="02020603050405020304" pitchFamily="18" charset="0"/>
              </a:rPr>
              <a:t>TID</a:t>
            </a:r>
            <a:r>
              <a:rPr lang="zh-CN" altLang="en-US" sz="2400" dirty="0">
                <a:solidFill>
                  <a:schemeClr val="tx1"/>
                </a:solidFill>
                <a:latin typeface="Times New Roman" panose="02020603050405020304" pitchFamily="18" charset="0"/>
                <a:cs typeface="Times New Roman" panose="02020603050405020304" pitchFamily="18" charset="0"/>
              </a:rPr>
              <a:t>。交易全体构成了交易数据库</a:t>
            </a:r>
            <a:r>
              <a:rPr lang="en-US" altLang="zh-CN" sz="2400" dirty="0">
                <a:solidFill>
                  <a:schemeClr val="tx1"/>
                </a:solidFill>
                <a:latin typeface="Times New Roman" panose="02020603050405020304" pitchFamily="18" charset="0"/>
                <a:cs typeface="Times New Roman" panose="02020603050405020304" pitchFamily="18" charset="0"/>
              </a:rPr>
              <a:t>D</a:t>
            </a:r>
            <a:r>
              <a:rPr lang="zh-CN" altLang="en-US"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latin typeface="Times New Roman" panose="02020603050405020304" pitchFamily="18" charset="0"/>
                <a:cs typeface="Times New Roman" panose="02020603050405020304" pitchFamily="18" charset="0"/>
              </a:rPr>
              <a:t>|D|</a:t>
            </a:r>
            <a:r>
              <a:rPr lang="zh-CN" altLang="en-US" sz="2400" dirty="0">
                <a:solidFill>
                  <a:schemeClr val="tx1"/>
                </a:solidFill>
                <a:latin typeface="Times New Roman" panose="02020603050405020304" pitchFamily="18" charset="0"/>
                <a:cs typeface="Times New Roman" panose="02020603050405020304" pitchFamily="18" charset="0"/>
              </a:rPr>
              <a:t>等于</a:t>
            </a:r>
            <a:r>
              <a:rPr lang="en-US" altLang="zh-CN" sz="2400" dirty="0">
                <a:solidFill>
                  <a:schemeClr val="tx1"/>
                </a:solidFill>
                <a:latin typeface="Times New Roman" panose="02020603050405020304" pitchFamily="18" charset="0"/>
                <a:cs typeface="Times New Roman" panose="02020603050405020304" pitchFamily="18" charset="0"/>
              </a:rPr>
              <a:t>D</a:t>
            </a:r>
            <a:r>
              <a:rPr lang="zh-CN" altLang="en-US" sz="2400" dirty="0">
                <a:solidFill>
                  <a:schemeClr val="tx1"/>
                </a:solidFill>
                <a:latin typeface="Times New Roman" panose="02020603050405020304" pitchFamily="18" charset="0"/>
                <a:cs typeface="Times New Roman" panose="02020603050405020304" pitchFamily="18" charset="0"/>
              </a:rPr>
              <a:t>中交易的个数。如包含</a:t>
            </a:r>
            <a:r>
              <a:rPr lang="en-US" altLang="zh-CN" sz="2400" dirty="0">
                <a:solidFill>
                  <a:schemeClr val="tx1"/>
                </a:solidFill>
                <a:latin typeface="Times New Roman" panose="02020603050405020304" pitchFamily="18" charset="0"/>
                <a:cs typeface="Times New Roman" panose="02020603050405020304" pitchFamily="18" charset="0"/>
              </a:rPr>
              <a:t>10</a:t>
            </a:r>
            <a:r>
              <a:rPr lang="zh-CN" altLang="en-US" sz="2400" dirty="0">
                <a:solidFill>
                  <a:schemeClr val="tx1"/>
                </a:solidFill>
                <a:latin typeface="Times New Roman" panose="02020603050405020304" pitchFamily="18" charset="0"/>
                <a:cs typeface="Times New Roman" panose="02020603050405020304" pitchFamily="18" charset="0"/>
              </a:rPr>
              <a:t>笔交易，因此</a:t>
            </a:r>
            <a:r>
              <a:rPr lang="en-US" altLang="zh-CN" sz="2400" dirty="0">
                <a:solidFill>
                  <a:schemeClr val="tx1"/>
                </a:solidFill>
                <a:latin typeface="Times New Roman" panose="02020603050405020304" pitchFamily="18" charset="0"/>
                <a:cs typeface="Times New Roman" panose="02020603050405020304" pitchFamily="18" charset="0"/>
              </a:rPr>
              <a:t>|D|=10</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2539" y="1610114"/>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956345"/>
            <a:ext cx="11074400"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en-US" sz="3200" kern="0" dirty="0">
                <a:solidFill>
                  <a:srgbClr val="002060"/>
                </a:solidFill>
                <a:latin typeface="Arial" panose="020B0604020202020204"/>
                <a:ea typeface="隶书" panose="02010509060101010101" pitchFamily="49" charset="-122"/>
                <a:cs typeface="+mj-cs"/>
              </a:rPr>
              <a:t>基本概念</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5" name="Rectangle 3"/>
          <p:cNvSpPr txBox="1">
            <a:spLocks noChangeArrowheads="1"/>
          </p:cNvSpPr>
          <p:nvPr/>
        </p:nvSpPr>
        <p:spPr>
          <a:xfrm>
            <a:off x="582930" y="1550670"/>
            <a:ext cx="11363325" cy="480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fontAlgn="base">
              <a:spcBef>
                <a:spcPct val="0"/>
              </a:spcBef>
              <a:spcAft>
                <a:spcPct val="0"/>
              </a:spcAft>
              <a:defRPr sz="3200" kern="0">
                <a:solidFill>
                  <a:srgbClr val="002060"/>
                </a:solidFill>
                <a:latin typeface="Arial" panose="020B0604020202020204"/>
                <a:ea typeface="隶书" panose="02010509060101010101" pitchFamily="49" charset="-122"/>
                <a:cs typeface="+mj-cs"/>
              </a:defRPr>
            </a:lvl1pPr>
          </a:lstStyle>
          <a:p>
            <a:pPr>
              <a:lnSpc>
                <a:spcPct val="125000"/>
              </a:lnSpc>
            </a:pPr>
            <a:r>
              <a:rPr lang="zh-CN" altLang="en-US" sz="2400" dirty="0">
                <a:solidFill>
                  <a:schemeClr val="tx1"/>
                </a:solidFill>
              </a:rPr>
              <a:t>定义三</a:t>
            </a:r>
            <a:endParaRPr lang="en-US" altLang="zh-CN" sz="2400" dirty="0">
              <a:solidFill>
                <a:schemeClr val="tx1"/>
              </a:solidFill>
            </a:endParaRPr>
          </a:p>
          <a:p>
            <a:pPr>
              <a:lnSpc>
                <a:spcPct val="125000"/>
              </a:lnSpc>
            </a:pPr>
            <a:r>
              <a:rPr lang="en-US" altLang="zh-CN" sz="2400" dirty="0">
                <a:solidFill>
                  <a:schemeClr val="tx1"/>
                </a:solidFill>
              </a:rPr>
              <a:t>	</a:t>
            </a:r>
            <a:r>
              <a:rPr lang="zh-CN" altLang="en-US" sz="2400" dirty="0">
                <a:solidFill>
                  <a:schemeClr val="tx1"/>
                </a:solidFill>
              </a:rPr>
              <a:t>关联规则是一个蕴含式：</a:t>
            </a:r>
          </a:p>
          <a:p>
            <a:pPr>
              <a:lnSpc>
                <a:spcPct val="125000"/>
              </a:lnSpc>
            </a:pPr>
            <a:r>
              <a:rPr lang="en-US" altLang="zh-CN" sz="2400" dirty="0"/>
              <a:t>			</a:t>
            </a:r>
            <a:r>
              <a:rPr lang="en-US" altLang="zh-CN" sz="2400" dirty="0">
                <a:solidFill>
                  <a:srgbClr val="FF0000"/>
                </a:solidFill>
              </a:rPr>
              <a:t>	R</a:t>
            </a:r>
            <a:r>
              <a:rPr lang="zh-CN" altLang="en-US" sz="2400" dirty="0">
                <a:solidFill>
                  <a:srgbClr val="FF0000"/>
                </a:solidFill>
              </a:rPr>
              <a:t>：</a:t>
            </a:r>
            <a:r>
              <a:rPr lang="en-US" altLang="zh-CN" sz="2400" dirty="0">
                <a:solidFill>
                  <a:srgbClr val="FF0000"/>
                </a:solidFill>
              </a:rPr>
              <a:t>X⇒Y</a:t>
            </a:r>
          </a:p>
          <a:p>
            <a:pPr>
              <a:lnSpc>
                <a:spcPct val="125000"/>
              </a:lnSpc>
            </a:pPr>
            <a:r>
              <a:rPr lang="en-US" altLang="zh-CN" sz="2400" dirty="0"/>
              <a:t>	</a:t>
            </a:r>
            <a:r>
              <a:rPr lang="zh-CN" altLang="en-US" sz="2400" dirty="0">
                <a:solidFill>
                  <a:schemeClr val="tx1"/>
                </a:solidFill>
              </a:rPr>
              <a:t>其中</a:t>
            </a:r>
            <a:r>
              <a:rPr lang="en-US" altLang="zh-CN" sz="2400" dirty="0">
                <a:solidFill>
                  <a:schemeClr val="tx1"/>
                </a:solidFill>
              </a:rPr>
              <a:t>X⊂I</a:t>
            </a:r>
            <a:r>
              <a:rPr lang="zh-CN" altLang="en-US" sz="2400" dirty="0">
                <a:solidFill>
                  <a:schemeClr val="tx1"/>
                </a:solidFill>
              </a:rPr>
              <a:t>，</a:t>
            </a:r>
            <a:r>
              <a:rPr lang="en-US" altLang="zh-CN" sz="2400" dirty="0">
                <a:solidFill>
                  <a:schemeClr val="tx1"/>
                </a:solidFill>
              </a:rPr>
              <a:t>Y⊂I</a:t>
            </a:r>
            <a:r>
              <a:rPr lang="zh-CN" altLang="en-US" sz="2400" dirty="0">
                <a:solidFill>
                  <a:schemeClr val="tx1"/>
                </a:solidFill>
              </a:rPr>
              <a:t>，并且</a:t>
            </a:r>
            <a:r>
              <a:rPr lang="en-US" altLang="zh-CN" sz="2400" dirty="0">
                <a:solidFill>
                  <a:schemeClr val="tx1"/>
                </a:solidFill>
              </a:rPr>
              <a:t>X∩Y=∅</a:t>
            </a:r>
            <a:r>
              <a:rPr lang="zh-CN" altLang="en-US" sz="2400" dirty="0">
                <a:solidFill>
                  <a:schemeClr val="tx1"/>
                </a:solidFill>
              </a:rPr>
              <a:t>。表示项集</a:t>
            </a:r>
            <a:r>
              <a:rPr lang="en-US" altLang="zh-CN" sz="2400" dirty="0">
                <a:solidFill>
                  <a:schemeClr val="tx1"/>
                </a:solidFill>
              </a:rPr>
              <a:t>X</a:t>
            </a:r>
            <a:r>
              <a:rPr lang="zh-CN" altLang="en-US" sz="2400" dirty="0">
                <a:solidFill>
                  <a:schemeClr val="tx1"/>
                </a:solidFill>
              </a:rPr>
              <a:t>在某一交易中出现，则导致</a:t>
            </a:r>
            <a:r>
              <a:rPr lang="en-US" altLang="zh-CN" sz="2400" dirty="0">
                <a:solidFill>
                  <a:schemeClr val="tx1"/>
                </a:solidFill>
              </a:rPr>
              <a:t>Y</a:t>
            </a:r>
            <a:r>
              <a:rPr lang="zh-CN" altLang="en-US" sz="2400" dirty="0">
                <a:solidFill>
                  <a:schemeClr val="tx1"/>
                </a:solidFill>
              </a:rPr>
              <a:t>以某一概率也会出现。用户关心的关联规则，可以用两个标准来衡量：支持度和可信度。</a:t>
            </a:r>
            <a:endParaRPr lang="en-US" altLang="zh-CN" sz="2400" dirty="0">
              <a:solidFill>
                <a:schemeClr val="tx1"/>
              </a:solidFill>
            </a:endParaRPr>
          </a:p>
          <a:p>
            <a:pPr>
              <a:lnSpc>
                <a:spcPct val="125000"/>
              </a:lnSpc>
            </a:pPr>
            <a:endParaRPr lang="en-US" altLang="zh-CN" sz="2400" dirty="0">
              <a:solidFill>
                <a:schemeClr val="tx1"/>
              </a:solidFill>
            </a:endParaRPr>
          </a:p>
          <a:p>
            <a:pPr>
              <a:lnSpc>
                <a:spcPct val="125000"/>
              </a:lnSpc>
            </a:pPr>
            <a:r>
              <a:rPr lang="zh-CN" altLang="en-US" sz="2400" dirty="0">
                <a:solidFill>
                  <a:schemeClr val="tx1"/>
                </a:solidFill>
              </a:rPr>
              <a:t>定义四</a:t>
            </a:r>
            <a:endParaRPr lang="en-US" altLang="zh-CN" sz="2400" dirty="0">
              <a:solidFill>
                <a:schemeClr val="tx1"/>
              </a:solidFill>
            </a:endParaRPr>
          </a:p>
          <a:p>
            <a:pPr>
              <a:lnSpc>
                <a:spcPct val="125000"/>
              </a:lnSpc>
            </a:pPr>
            <a:r>
              <a:rPr lang="en-US" altLang="zh-CN" sz="2400" dirty="0">
                <a:solidFill>
                  <a:schemeClr val="tx1"/>
                </a:solidFill>
              </a:rPr>
              <a:t>	</a:t>
            </a:r>
            <a:r>
              <a:rPr lang="zh-CN" altLang="en-US" sz="2400" dirty="0">
                <a:solidFill>
                  <a:schemeClr val="tx1"/>
                </a:solidFill>
              </a:rPr>
              <a:t>关联规则</a:t>
            </a:r>
            <a:r>
              <a:rPr lang="en-US" altLang="zh-CN" sz="2400" dirty="0">
                <a:solidFill>
                  <a:schemeClr val="tx1"/>
                </a:solidFill>
              </a:rPr>
              <a:t>R</a:t>
            </a:r>
            <a:r>
              <a:rPr lang="zh-CN" altLang="en-US" sz="2400" dirty="0">
                <a:solidFill>
                  <a:schemeClr val="tx1"/>
                </a:solidFill>
              </a:rPr>
              <a:t>的</a:t>
            </a:r>
            <a:r>
              <a:rPr lang="zh-CN" altLang="en-US" sz="2400" b="1" dirty="0">
                <a:solidFill>
                  <a:schemeClr val="tx1"/>
                </a:solidFill>
              </a:rPr>
              <a:t>支持度</a:t>
            </a:r>
            <a:r>
              <a:rPr lang="zh-CN" altLang="en-US" sz="2400" dirty="0">
                <a:solidFill>
                  <a:schemeClr val="tx1"/>
                </a:solidFill>
              </a:rPr>
              <a:t>是交易集同时包含</a:t>
            </a:r>
            <a:r>
              <a:rPr lang="en-US" altLang="zh-CN" sz="2400" dirty="0">
                <a:solidFill>
                  <a:schemeClr val="tx1"/>
                </a:solidFill>
              </a:rPr>
              <a:t>X</a:t>
            </a:r>
            <a:r>
              <a:rPr lang="zh-CN" altLang="en-US" sz="2400" dirty="0">
                <a:solidFill>
                  <a:schemeClr val="tx1"/>
                </a:solidFill>
              </a:rPr>
              <a:t>和</a:t>
            </a:r>
            <a:r>
              <a:rPr lang="en-US" altLang="zh-CN" sz="2400" dirty="0">
                <a:solidFill>
                  <a:schemeClr val="tx1"/>
                </a:solidFill>
              </a:rPr>
              <a:t>Y</a:t>
            </a:r>
            <a:r>
              <a:rPr lang="zh-CN" altLang="en-US" sz="2400" dirty="0">
                <a:solidFill>
                  <a:schemeClr val="tx1"/>
                </a:solidFill>
              </a:rPr>
              <a:t>的交易数与</a:t>
            </a:r>
            <a:r>
              <a:rPr lang="en-US" altLang="zh-CN" sz="2400" dirty="0">
                <a:solidFill>
                  <a:schemeClr val="tx1"/>
                </a:solidFill>
              </a:rPr>
              <a:t>|D|</a:t>
            </a:r>
            <a:r>
              <a:rPr lang="zh-CN" altLang="en-US" sz="2400" dirty="0">
                <a:solidFill>
                  <a:schemeClr val="tx1"/>
                </a:solidFill>
              </a:rPr>
              <a:t>之比。即：</a:t>
            </a:r>
          </a:p>
          <a:p>
            <a:pPr>
              <a:lnSpc>
                <a:spcPct val="125000"/>
              </a:lnSpc>
            </a:pPr>
            <a:r>
              <a:rPr lang="en-US" altLang="zh-CN" sz="2400" dirty="0"/>
              <a:t>		</a:t>
            </a:r>
            <a:r>
              <a:rPr lang="en-US" altLang="zh-CN" sz="2400" dirty="0">
                <a:solidFill>
                  <a:srgbClr val="FF0000"/>
                </a:solidFill>
              </a:rPr>
              <a:t>        support(X⇒Y)=count(X</a:t>
            </a:r>
            <a:r>
              <a:rPr lang="en-US" altLang="zh-CN" sz="2400" dirty="0">
                <a:solidFill>
                  <a:srgbClr val="FF0000"/>
                </a:solidFill>
                <a:sym typeface="Symbol" panose="05050102010706020507" pitchFamily="18" charset="2"/>
              </a:rPr>
              <a:t></a:t>
            </a:r>
            <a:r>
              <a:rPr lang="en-US" altLang="zh-CN" sz="2400" dirty="0">
                <a:solidFill>
                  <a:srgbClr val="FF0000"/>
                </a:solidFill>
              </a:rPr>
              <a:t>Y)/|D|</a:t>
            </a:r>
          </a:p>
          <a:p>
            <a:pPr>
              <a:lnSpc>
                <a:spcPct val="125000"/>
              </a:lnSpc>
            </a:pPr>
            <a:r>
              <a:rPr lang="en-US" altLang="zh-CN" sz="2400" dirty="0"/>
              <a:t>	</a:t>
            </a:r>
            <a:r>
              <a:rPr lang="zh-CN" altLang="en-US" sz="2400" dirty="0">
                <a:solidFill>
                  <a:schemeClr val="tx1"/>
                </a:solidFill>
              </a:rPr>
              <a:t>支持度反映了</a:t>
            </a:r>
            <a:r>
              <a:rPr lang="en-US" altLang="zh-CN" sz="2400" dirty="0">
                <a:solidFill>
                  <a:schemeClr val="tx1"/>
                </a:solidFill>
              </a:rPr>
              <a:t>X</a:t>
            </a:r>
            <a:r>
              <a:rPr lang="zh-CN" altLang="en-US" sz="2400" dirty="0">
                <a:solidFill>
                  <a:schemeClr val="tx1"/>
                </a:solidFill>
              </a:rPr>
              <a:t>、</a:t>
            </a:r>
            <a:r>
              <a:rPr lang="en-US" altLang="zh-CN" sz="2400" dirty="0">
                <a:solidFill>
                  <a:schemeClr val="tx1"/>
                </a:solidFill>
              </a:rPr>
              <a:t>Y</a:t>
            </a:r>
            <a:r>
              <a:rPr lang="zh-CN" altLang="en-US" sz="2400" dirty="0">
                <a:solidFill>
                  <a:schemeClr val="tx1"/>
                </a:solidFill>
              </a:rPr>
              <a:t>同时出现的概率。关联规则的支持度等于频繁集的支持度。</a:t>
            </a:r>
            <a:endParaRPr lang="en-US" altLang="zh-CN" sz="2400" dirty="0">
              <a:solidFill>
                <a:schemeClr val="tx1"/>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956345"/>
            <a:ext cx="11074400"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en-US" sz="3200" kern="0" dirty="0">
                <a:solidFill>
                  <a:srgbClr val="002060"/>
                </a:solidFill>
                <a:latin typeface="Arial" panose="020B0604020202020204"/>
                <a:ea typeface="隶书" panose="02010509060101010101" pitchFamily="49" charset="-122"/>
                <a:cs typeface="+mj-cs"/>
              </a:rPr>
              <a:t>基本概念</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5" name="Rectangle 3"/>
          <p:cNvSpPr txBox="1">
            <a:spLocks noChangeArrowheads="1"/>
          </p:cNvSpPr>
          <p:nvPr/>
        </p:nvSpPr>
        <p:spPr>
          <a:xfrm>
            <a:off x="582684" y="1602297"/>
            <a:ext cx="11270959" cy="459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fontAlgn="base">
              <a:spcBef>
                <a:spcPct val="0"/>
              </a:spcBef>
              <a:spcAft>
                <a:spcPct val="0"/>
              </a:spcAft>
              <a:defRPr sz="3200" kern="0">
                <a:solidFill>
                  <a:srgbClr val="002060"/>
                </a:solidFill>
                <a:latin typeface="Arial" panose="020B0604020202020204"/>
                <a:ea typeface="隶书" panose="02010509060101010101" pitchFamily="49" charset="-122"/>
                <a:cs typeface="+mj-cs"/>
              </a:defRPr>
            </a:lvl1pPr>
          </a:lstStyle>
          <a:p>
            <a:pPr>
              <a:lnSpc>
                <a:spcPct val="125000"/>
              </a:lnSpc>
            </a:pPr>
            <a:r>
              <a:rPr lang="zh-CN" altLang="en-US" sz="2400" dirty="0">
                <a:solidFill>
                  <a:schemeClr val="tx1"/>
                </a:solidFill>
              </a:rPr>
              <a:t>定义五</a:t>
            </a:r>
          </a:p>
          <a:p>
            <a:pPr>
              <a:lnSpc>
                <a:spcPct val="125000"/>
              </a:lnSpc>
            </a:pPr>
            <a:r>
              <a:rPr lang="zh-CN" altLang="en-US" sz="2400" dirty="0">
                <a:solidFill>
                  <a:schemeClr val="tx1"/>
                </a:solidFill>
              </a:rPr>
              <a:t>	对于关联规则</a:t>
            </a:r>
            <a:r>
              <a:rPr lang="en-US" altLang="zh-CN" sz="2400" dirty="0">
                <a:solidFill>
                  <a:schemeClr val="tx1"/>
                </a:solidFill>
              </a:rPr>
              <a:t>R</a:t>
            </a:r>
            <a:r>
              <a:rPr lang="zh-CN" altLang="en-US" sz="2400" dirty="0">
                <a:solidFill>
                  <a:schemeClr val="tx1"/>
                </a:solidFill>
              </a:rPr>
              <a:t>，</a:t>
            </a:r>
            <a:r>
              <a:rPr lang="zh-CN" altLang="en-US" sz="2400" b="1" dirty="0">
                <a:solidFill>
                  <a:schemeClr val="tx1"/>
                </a:solidFill>
              </a:rPr>
              <a:t>可信度</a:t>
            </a:r>
            <a:r>
              <a:rPr lang="zh-CN" altLang="en-US" sz="2400" dirty="0">
                <a:solidFill>
                  <a:schemeClr val="tx1"/>
                </a:solidFill>
              </a:rPr>
              <a:t>是指包含</a:t>
            </a:r>
            <a:r>
              <a:rPr lang="en-US" altLang="zh-CN" sz="2400" dirty="0">
                <a:solidFill>
                  <a:schemeClr val="tx1"/>
                </a:solidFill>
              </a:rPr>
              <a:t>X</a:t>
            </a:r>
            <a:r>
              <a:rPr lang="zh-CN" altLang="en-US" sz="2400" dirty="0">
                <a:solidFill>
                  <a:schemeClr val="tx1"/>
                </a:solidFill>
              </a:rPr>
              <a:t>和</a:t>
            </a:r>
            <a:r>
              <a:rPr lang="en-US" altLang="zh-CN" sz="2400" dirty="0">
                <a:solidFill>
                  <a:schemeClr val="tx1"/>
                </a:solidFill>
              </a:rPr>
              <a:t>Y</a:t>
            </a:r>
            <a:r>
              <a:rPr lang="zh-CN" altLang="en-US" sz="2400" dirty="0">
                <a:solidFill>
                  <a:schemeClr val="tx1"/>
                </a:solidFill>
              </a:rPr>
              <a:t>的交易数与包含</a:t>
            </a:r>
            <a:r>
              <a:rPr lang="en-US" altLang="zh-CN" sz="2400" dirty="0">
                <a:solidFill>
                  <a:schemeClr val="tx1"/>
                </a:solidFill>
              </a:rPr>
              <a:t>X</a:t>
            </a:r>
            <a:r>
              <a:rPr lang="zh-CN" altLang="en-US" sz="2400" dirty="0">
                <a:solidFill>
                  <a:schemeClr val="tx1"/>
                </a:solidFill>
              </a:rPr>
              <a:t>的交易数之比。即：</a:t>
            </a:r>
          </a:p>
          <a:p>
            <a:pPr>
              <a:lnSpc>
                <a:spcPct val="125000"/>
              </a:lnSpc>
            </a:pPr>
            <a:r>
              <a:rPr lang="zh-CN" altLang="en-US" sz="2400" dirty="0">
                <a:solidFill>
                  <a:schemeClr val="tx1"/>
                </a:solidFill>
              </a:rPr>
              <a:t>			</a:t>
            </a:r>
            <a:r>
              <a:rPr lang="en-US" altLang="zh-CN" sz="2400" dirty="0">
                <a:solidFill>
                  <a:schemeClr val="tx1"/>
                </a:solidFill>
              </a:rPr>
              <a:t>confidence(X⇒Y)=support(X⇒Y)/support(X)</a:t>
            </a:r>
          </a:p>
          <a:p>
            <a:pPr>
              <a:lnSpc>
                <a:spcPct val="125000"/>
              </a:lnSpc>
            </a:pPr>
            <a:r>
              <a:rPr lang="en-US" altLang="zh-CN" sz="2400" dirty="0">
                <a:solidFill>
                  <a:schemeClr val="tx1"/>
                </a:solidFill>
              </a:rPr>
              <a:t>	</a:t>
            </a:r>
            <a:r>
              <a:rPr lang="zh-CN" altLang="en-US" sz="2400" dirty="0">
                <a:solidFill>
                  <a:schemeClr val="tx1"/>
                </a:solidFill>
              </a:rPr>
              <a:t>可信度反映了如果交易中包含</a:t>
            </a:r>
            <a:r>
              <a:rPr lang="en-US" altLang="zh-CN" sz="2400" dirty="0">
                <a:solidFill>
                  <a:schemeClr val="tx1"/>
                </a:solidFill>
              </a:rPr>
              <a:t>X</a:t>
            </a:r>
            <a:r>
              <a:rPr lang="zh-CN" altLang="en-US" sz="2400" dirty="0">
                <a:solidFill>
                  <a:schemeClr val="tx1"/>
                </a:solidFill>
              </a:rPr>
              <a:t>，则交易包含</a:t>
            </a:r>
            <a:r>
              <a:rPr lang="en-US" altLang="zh-CN" sz="2400" dirty="0">
                <a:solidFill>
                  <a:schemeClr val="tx1"/>
                </a:solidFill>
              </a:rPr>
              <a:t>Y</a:t>
            </a:r>
            <a:r>
              <a:rPr lang="zh-CN" altLang="en-US" sz="2400" dirty="0">
                <a:solidFill>
                  <a:schemeClr val="tx1"/>
                </a:solidFill>
              </a:rPr>
              <a:t>的概率。一般来说，只有支持度和可信度较高的关联规则才是用户感兴趣的。</a:t>
            </a:r>
            <a:endParaRPr lang="en-US" altLang="zh-CN" sz="2400" dirty="0">
              <a:solidFill>
                <a:schemeClr val="tx1"/>
              </a:solidFill>
            </a:endParaRPr>
          </a:p>
          <a:p>
            <a:pPr>
              <a:lnSpc>
                <a:spcPct val="125000"/>
              </a:lnSpc>
            </a:pPr>
            <a:endParaRPr lang="zh-CN" altLang="en-US" sz="2400" dirty="0">
              <a:solidFill>
                <a:schemeClr val="tx1"/>
              </a:solidFill>
            </a:endParaRPr>
          </a:p>
          <a:p>
            <a:pPr>
              <a:lnSpc>
                <a:spcPct val="125000"/>
              </a:lnSpc>
            </a:pPr>
            <a:r>
              <a:rPr lang="zh-CN" altLang="en-US" sz="2400" dirty="0">
                <a:solidFill>
                  <a:schemeClr val="tx1"/>
                </a:solidFill>
              </a:rPr>
              <a:t>定义六</a:t>
            </a:r>
          </a:p>
          <a:p>
            <a:pPr>
              <a:lnSpc>
                <a:spcPct val="125000"/>
              </a:lnSpc>
            </a:pPr>
            <a:r>
              <a:rPr lang="zh-CN" altLang="en-US" sz="2400" dirty="0">
                <a:solidFill>
                  <a:schemeClr val="tx1"/>
                </a:solidFill>
              </a:rPr>
              <a:t>	设定关联规则的最小支持度和最小可信度为</a:t>
            </a:r>
            <a:r>
              <a:rPr lang="en-US" altLang="zh-CN" sz="2400" dirty="0" err="1">
                <a:solidFill>
                  <a:schemeClr val="tx1"/>
                </a:solidFill>
              </a:rPr>
              <a:t>SUPmin</a:t>
            </a:r>
            <a:r>
              <a:rPr lang="zh-CN" altLang="en-US" sz="2400" dirty="0">
                <a:solidFill>
                  <a:schemeClr val="tx1"/>
                </a:solidFill>
              </a:rPr>
              <a:t>和</a:t>
            </a:r>
            <a:r>
              <a:rPr lang="en-US" altLang="zh-CN" sz="2400" dirty="0" err="1">
                <a:solidFill>
                  <a:schemeClr val="tx1"/>
                </a:solidFill>
              </a:rPr>
              <a:t>CONFmin</a:t>
            </a:r>
            <a:r>
              <a:rPr lang="zh-CN" altLang="en-US" sz="2400" dirty="0">
                <a:solidFill>
                  <a:schemeClr val="tx1"/>
                </a:solidFill>
              </a:rPr>
              <a:t>。规则</a:t>
            </a:r>
            <a:r>
              <a:rPr lang="en-US" altLang="zh-CN" sz="2400" dirty="0">
                <a:solidFill>
                  <a:schemeClr val="tx1"/>
                </a:solidFill>
              </a:rPr>
              <a:t>R</a:t>
            </a:r>
            <a:r>
              <a:rPr lang="zh-CN" altLang="en-US" sz="2400" dirty="0">
                <a:solidFill>
                  <a:schemeClr val="tx1"/>
                </a:solidFill>
              </a:rPr>
              <a:t>的支持度和可信度均不小于</a:t>
            </a:r>
            <a:r>
              <a:rPr lang="en-US" altLang="zh-CN" sz="2400" dirty="0" err="1">
                <a:solidFill>
                  <a:schemeClr val="tx1"/>
                </a:solidFill>
              </a:rPr>
              <a:t>SUPmin</a:t>
            </a:r>
            <a:r>
              <a:rPr lang="zh-CN" altLang="en-US" sz="2400" dirty="0">
                <a:solidFill>
                  <a:schemeClr val="tx1"/>
                </a:solidFill>
              </a:rPr>
              <a:t>和</a:t>
            </a:r>
            <a:r>
              <a:rPr lang="en-US" altLang="zh-CN" sz="2400" dirty="0" err="1">
                <a:solidFill>
                  <a:schemeClr val="tx1"/>
                </a:solidFill>
              </a:rPr>
              <a:t>CONFmin</a:t>
            </a:r>
            <a:r>
              <a:rPr lang="zh-CN" altLang="en-US" sz="2400" dirty="0">
                <a:solidFill>
                  <a:schemeClr val="tx1"/>
                </a:solidFill>
              </a:rPr>
              <a:t>，则称为</a:t>
            </a:r>
            <a:r>
              <a:rPr lang="zh-CN" altLang="en-US" sz="2400" b="1" dirty="0">
                <a:solidFill>
                  <a:schemeClr val="tx1"/>
                </a:solidFill>
              </a:rPr>
              <a:t>强关联规则</a:t>
            </a:r>
            <a:r>
              <a:rPr lang="zh-CN" altLang="en-US" sz="2400" dirty="0">
                <a:solidFill>
                  <a:schemeClr val="tx1"/>
                </a:solidFill>
              </a:rPr>
              <a:t>。关联规则挖掘的目的就是找出强关联规则，从而指导商家的决策。</a:t>
            </a:r>
          </a:p>
        </p:txBody>
      </p:sp>
      <p:sp>
        <p:nvSpPr>
          <p:cNvPr id="3" name="矩形 2"/>
          <p:cNvSpPr/>
          <p:nvPr/>
        </p:nvSpPr>
        <p:spPr>
          <a:xfrm>
            <a:off x="4608350" y="1063688"/>
            <a:ext cx="6792287" cy="10772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关联规则就是支持度和信任度分别满足用户给定阈值的规则。</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6.1 </a:t>
            </a:r>
            <a:r>
              <a:rPr lang="zh-CN" altLang="en-US" sz="3200" u="sng" dirty="0"/>
              <a:t>频繁模式挖掘基本概念</a:t>
            </a:r>
          </a:p>
        </p:txBody>
      </p:sp>
      <p:sp>
        <p:nvSpPr>
          <p:cNvPr id="9" name="Rectangle 2"/>
          <p:cNvSpPr>
            <a:spLocks noChangeArrowheads="1"/>
          </p:cNvSpPr>
          <p:nvPr/>
        </p:nvSpPr>
        <p:spPr bwMode="auto">
          <a:xfrm>
            <a:off x="519185" y="956345"/>
            <a:ext cx="11074400"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en-US" sz="3200" kern="0" dirty="0">
                <a:solidFill>
                  <a:srgbClr val="002060"/>
                </a:solidFill>
                <a:latin typeface="Arial" panose="020B0604020202020204"/>
                <a:ea typeface="隶书" panose="02010509060101010101" pitchFamily="49" charset="-122"/>
                <a:cs typeface="+mj-cs"/>
              </a:rPr>
              <a:t>例</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12" name="Rectangle 2"/>
          <p:cNvSpPr txBox="1"/>
          <p:nvPr/>
        </p:nvSpPr>
        <p:spPr>
          <a:xfrm>
            <a:off x="594360" y="4211955"/>
            <a:ext cx="10729595" cy="2458720"/>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I = {A,B,C,D,E,F}</a:t>
            </a:r>
          </a:p>
          <a:p>
            <a:pPr marL="228600" marR="0" lvl="0" indent="-22860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For rule </a:t>
            </a:r>
            <a:r>
              <a:rPr kumimoji="0" lang="en-US" altLang="zh-CN" sz="28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Symbol" panose="05050102010706020507" pitchFamily="18" charset="2"/>
              </a:rPr>
              <a:t></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C</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2" panose="05020102010507070707" pitchFamily="18" charset="2"/>
              <a:buNone/>
              <a:defRPr/>
            </a:pP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support = support({</a:t>
            </a:r>
            <a:r>
              <a:rPr kumimoji="0" lang="en-US" altLang="zh-CN" sz="24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Math B"/>
              </a:rPr>
              <a:t>}</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Symbol" panose="05050102010706020507" pitchFamily="18" charset="2"/>
              </a:rPr>
              <a:t></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Math B"/>
              </a:rPr>
              <a:t>{</a:t>
            </a:r>
            <a:r>
              <a:rPr kumimoji="0" lang="en-US" altLang="zh-CN" sz="24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C</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 50%</a:t>
            </a:r>
          </a:p>
          <a:p>
            <a:pPr marL="685800" marR="0" lvl="1" indent="-228600" algn="l" defTabSz="914400" rtl="0" eaLnBrk="1" fontAlgn="auto" latinLnBrk="0" hangingPunct="1">
              <a:lnSpc>
                <a:spcPct val="90000"/>
              </a:lnSpc>
              <a:spcBef>
                <a:spcPts val="500"/>
              </a:spcBef>
              <a:spcAft>
                <a:spcPts val="0"/>
              </a:spcAft>
              <a:buClrTx/>
              <a:buSzTx/>
              <a:buFont typeface="Wingdings 2" panose="05020102010507070707" pitchFamily="18" charset="2"/>
              <a:buNone/>
              <a:defRPr/>
            </a:pP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confidence = support({</a:t>
            </a:r>
            <a:r>
              <a:rPr kumimoji="0" lang="en-US" altLang="zh-CN" sz="24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Symbol" panose="05050102010706020507" pitchFamily="18" charset="2"/>
              </a:rPr>
              <a:t>{</a:t>
            </a:r>
            <a:r>
              <a:rPr kumimoji="0" lang="en-US" altLang="zh-CN" sz="24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C</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})/support({</a:t>
            </a:r>
            <a:r>
              <a:rPr kumimoji="0" lang="en-US" altLang="zh-CN" sz="24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a:t>
            </a: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 66.6%</a:t>
            </a:r>
          </a:p>
          <a:p>
            <a:pPr marL="685800" marR="0" lvl="1" indent="-228600" algn="l" defTabSz="914400" rtl="0" eaLnBrk="1" fontAlgn="auto" latinLnBrk="0" hangingPunct="1">
              <a:lnSpc>
                <a:spcPct val="90000"/>
              </a:lnSpc>
              <a:spcBef>
                <a:spcPts val="500"/>
              </a:spcBef>
              <a:spcAft>
                <a:spcPts val="0"/>
              </a:spcAft>
              <a:buClrTx/>
              <a:buSzTx/>
              <a:buFont typeface="Wingdings 2" panose="05020102010507070707" pitchFamily="18" charset="2"/>
              <a:buNone/>
              <a:defRPr/>
            </a:pP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Strong</a:t>
            </a:r>
          </a:p>
        </p:txBody>
      </p:sp>
      <p:sp>
        <p:nvSpPr>
          <p:cNvPr id="13" name="Text Box 3"/>
          <p:cNvSpPr txBox="1">
            <a:spLocks noChangeArrowheads="1"/>
          </p:cNvSpPr>
          <p:nvPr/>
        </p:nvSpPr>
        <p:spPr bwMode="auto">
          <a:xfrm>
            <a:off x="7924440" y="1245521"/>
            <a:ext cx="2840842" cy="830997"/>
          </a:xfrm>
          <a:prstGeom prst="rect">
            <a:avLst/>
          </a:prstGeom>
          <a:solidFill>
            <a:srgbClr val="66FF99"/>
          </a:solidFill>
          <a:ln w="9525">
            <a:noFill/>
            <a:miter lim="800000"/>
          </a:ln>
        </p:spPr>
        <p:txBody>
          <a:bodyPr wrap="none" anchor="ctr">
            <a:spAutoFit/>
          </a:bodyPr>
          <a:lstStyle/>
          <a:p>
            <a:pPr defTabSz="914400" eaLnBrk="0" hangingPunct="0"/>
            <a:r>
              <a:rPr lang="en-US" altLang="zh-CN" sz="2400" dirty="0">
                <a:solidFill>
                  <a:prstClr val="black"/>
                </a:solidFill>
                <a:latin typeface="Times New Roman" panose="02020603050405020304" pitchFamily="18" charset="0"/>
                <a:ea typeface="楷体_GB2312" pitchFamily="49" charset="-122"/>
              </a:rPr>
              <a:t>Min. support 50%</a:t>
            </a:r>
          </a:p>
          <a:p>
            <a:pPr defTabSz="914400" eaLnBrk="0" hangingPunct="0"/>
            <a:r>
              <a:rPr lang="en-US" altLang="zh-CN" sz="2400" dirty="0">
                <a:solidFill>
                  <a:prstClr val="black"/>
                </a:solidFill>
                <a:latin typeface="Times New Roman" panose="02020603050405020304" pitchFamily="18" charset="0"/>
                <a:ea typeface="楷体_GB2312" pitchFamily="49" charset="-122"/>
              </a:rPr>
              <a:t>Min. confidence 50%</a:t>
            </a:r>
          </a:p>
        </p:txBody>
      </p:sp>
      <p:cxnSp>
        <p:nvCxnSpPr>
          <p:cNvPr id="14" name="AutoShape 4"/>
          <p:cNvCxnSpPr>
            <a:cxnSpLocks noChangeShapeType="1"/>
          </p:cNvCxnSpPr>
          <p:nvPr/>
        </p:nvCxnSpPr>
        <p:spPr bwMode="auto">
          <a:xfrm>
            <a:off x="5775926" y="2562939"/>
            <a:ext cx="812800" cy="1219200"/>
          </a:xfrm>
          <a:prstGeom prst="bentConnector3">
            <a:avLst>
              <a:gd name="adj1" fmla="val 50000"/>
            </a:avLst>
          </a:prstGeom>
          <a:noFill/>
          <a:ln w="9525">
            <a:solidFill>
              <a:srgbClr val="44546A"/>
            </a:solidFill>
            <a:miter lim="800000"/>
            <a:tailEnd type="triangle" w="med" len="med"/>
          </a:ln>
        </p:spPr>
      </p:cxnSp>
      <p:graphicFrame>
        <p:nvGraphicFramePr>
          <p:cNvPr id="15" name="Group 5"/>
          <p:cNvGraphicFramePr>
            <a:graphicFrameLocks noGrp="1"/>
          </p:cNvGraphicFramePr>
          <p:nvPr>
            <p:custDataLst>
              <p:tags r:id="rId1"/>
            </p:custDataLst>
          </p:nvPr>
        </p:nvGraphicFramePr>
        <p:xfrm>
          <a:off x="594326" y="1650126"/>
          <a:ext cx="5181600" cy="1828800"/>
        </p:xfrm>
        <a:graphic>
          <a:graphicData uri="http://schemas.openxmlformats.org/drawingml/2006/table">
            <a:tbl>
              <a:tblPr/>
              <a:tblGrid>
                <a:gridCol w="25400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tblGrid>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Transaction-id</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5B9BD5"/>
                    </a:solid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Items bought</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163513">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10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B,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20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3513">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30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D</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40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B, E, F</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 name="Group 25"/>
          <p:cNvGraphicFramePr>
            <a:graphicFrameLocks noGrp="1"/>
          </p:cNvGraphicFramePr>
          <p:nvPr/>
        </p:nvGraphicFramePr>
        <p:xfrm>
          <a:off x="6588726" y="2869326"/>
          <a:ext cx="5181600" cy="1828800"/>
        </p:xfrm>
        <a:graphic>
          <a:graphicData uri="http://schemas.openxmlformats.org/drawingml/2006/table">
            <a:tbl>
              <a:tblPr/>
              <a:tblGrid>
                <a:gridCol w="31496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itchFamily="18" charset="-120"/>
                        </a:rPr>
                        <a:t>Frequent pattern</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ED7D31"/>
                    </a:solid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Support</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ED7D31"/>
                    </a:solidFill>
                  </a:tcPr>
                </a:tc>
                <a:extLst>
                  <a:ext uri="{0D108BD9-81ED-4DB2-BD59-A6C34878D82A}">
                    <a16:rowId xmlns:a16="http://schemas.microsoft.com/office/drawing/2014/main" val="10000"/>
                  </a:ext>
                </a:extLst>
              </a:tr>
              <a:tr h="163513">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75%</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{B}</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3513">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925">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lvl1pPr algn="r" defTabSz="548005">
                        <a:defRPr sz="1125">
                          <a:solidFill>
                            <a:schemeClr val="tx1"/>
                          </a:solidFill>
                          <a:latin typeface="Century Gothic" panose="020B0502020202020204"/>
                          <a:sym typeface="Avenir Roman"/>
                        </a:defRPr>
                      </a:lvl1pPr>
                      <a:lvl2pPr algn="r" defTabSz="548005">
                        <a:defRPr sz="1125">
                          <a:solidFill>
                            <a:schemeClr val="tx1"/>
                          </a:solidFill>
                          <a:latin typeface="Century Gothic" panose="020B0502020202020204"/>
                          <a:sym typeface="Avenir Roman"/>
                        </a:defRPr>
                      </a:lvl2pPr>
                      <a:lvl3pPr algn="r" defTabSz="548005">
                        <a:defRPr sz="1125">
                          <a:solidFill>
                            <a:schemeClr val="tx1"/>
                          </a:solidFill>
                          <a:latin typeface="Century Gothic" panose="020B0502020202020204"/>
                          <a:sym typeface="Avenir Roman"/>
                        </a:defRPr>
                      </a:lvl3pPr>
                      <a:lvl4pPr algn="r" defTabSz="548005">
                        <a:defRPr sz="1125">
                          <a:solidFill>
                            <a:schemeClr val="tx1"/>
                          </a:solidFill>
                          <a:latin typeface="Century Gothic" panose="020B0502020202020204"/>
                          <a:sym typeface="Avenir Roman"/>
                        </a:defRPr>
                      </a:lvl4pPr>
                      <a:lvl5pPr algn="r" defTabSz="548005">
                        <a:defRPr sz="1125">
                          <a:solidFill>
                            <a:schemeClr val="tx1"/>
                          </a:solidFill>
                          <a:latin typeface="Century Gothic" panose="020B0502020202020204"/>
                          <a:sym typeface="Avenir Roman"/>
                        </a:defRPr>
                      </a:lvl5pPr>
                      <a:lvl6pPr algn="r" defTabSz="548005">
                        <a:defRPr sz="1125">
                          <a:solidFill>
                            <a:schemeClr val="tx1"/>
                          </a:solidFill>
                          <a:latin typeface="Century Gothic" panose="020B0502020202020204"/>
                          <a:sym typeface="Avenir Roman"/>
                        </a:defRPr>
                      </a:lvl6pPr>
                      <a:lvl7pPr algn="r" defTabSz="548005">
                        <a:defRPr sz="1125">
                          <a:solidFill>
                            <a:schemeClr val="tx1"/>
                          </a:solidFill>
                          <a:latin typeface="Century Gothic" panose="020B0502020202020204"/>
                          <a:sym typeface="Avenir Roman"/>
                        </a:defRPr>
                      </a:lvl7pPr>
                      <a:lvl8pPr algn="r" defTabSz="548005">
                        <a:defRPr sz="1125">
                          <a:solidFill>
                            <a:schemeClr val="tx1"/>
                          </a:solidFill>
                          <a:latin typeface="Century Gothic" panose="020B0502020202020204"/>
                          <a:sym typeface="Avenir Roman"/>
                        </a:defRPr>
                      </a:lvl8pPr>
                      <a:lvl9pPr algn="r" defTabSz="548005">
                        <a:defRPr sz="1125">
                          <a:solidFill>
                            <a:schemeClr val="tx1"/>
                          </a:solidFill>
                          <a:latin typeface="Century Gothic" panose="020B0502020202020204"/>
                          <a:sym typeface="Avenir Roman"/>
                        </a:defRPr>
                      </a:lvl9p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8915400" y="6214745"/>
            <a:ext cx="1543050" cy="411480"/>
          </a:xfrm>
          <a:prstGeom prst="roundRect">
            <a:avLst/>
          </a:prstGeom>
          <a:solidFill>
            <a:srgbClr val="808080"/>
          </a:solidFill>
          <a:ln w="38100" cap="flat" cmpd="sng">
            <a:solidFill>
              <a:srgbClr val="00000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anchorCtr="1" forceAA="0">
            <a:noAutofit/>
          </a:bodyPr>
          <a:lstStyle/>
          <a:p>
            <a:pPr marL="0" marR="0" indent="0" algn="ctr"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FFFFF"/>
                </a:solidFill>
                <a:effectLst/>
                <a:uFillTx/>
                <a:latin typeface="微软雅黑" panose="020B0503020204020204" pitchFamily="34" charset="-122"/>
                <a:ea typeface="微软雅黑" panose="020B0503020204020204" pitchFamily="34" charset="-122"/>
                <a:cs typeface="+mn-cs"/>
                <a:sym typeface="Helvetica"/>
              </a:rPr>
              <a:t>作答</a:t>
            </a:r>
          </a:p>
        </p:txBody>
      </p:sp>
      <p:sp>
        <p:nvSpPr>
          <p:cNvPr id="10" name="矩形 9"/>
          <p:cNvSpPr/>
          <p:nvPr>
            <p:custDataLst>
              <p:tags r:id="rId3"/>
            </p:custDataLst>
          </p:nvPr>
        </p:nvSpPr>
        <p:spPr>
          <a:xfrm>
            <a:off x="0" y="5727065"/>
            <a:ext cx="12192000" cy="487680"/>
          </a:xfrm>
          <a:prstGeom prst="rect">
            <a:avLst/>
          </a:prstGeom>
          <a:solidFill>
            <a:srgbClr val="FBFAEF"/>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anchorCtr="1" forceAA="0">
            <a:noAutofit/>
          </a:bodyPr>
          <a:lstStyle/>
          <a:p>
            <a:pPr marL="0" marR="0" lvl="0" indent="0" algn="l" defTabSz="5842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F84F41"/>
                </a:solidFill>
                <a:effectLst/>
                <a:uFillTx/>
                <a:latin typeface="微软雅黑" panose="020B0503020204020204" pitchFamily="34" charset="-122"/>
                <a:ea typeface="微软雅黑" panose="020B0503020204020204" pitchFamily="34" charset="-122"/>
                <a:cs typeface="微软雅黑" panose="020B0503020204020204" pitchFamily="34" charset="-122"/>
                <a:sym typeface="Helvetica"/>
              </a:rPr>
              <a:t>正常使用主观题需2.0以上版本雨课堂</a:t>
            </a:r>
          </a:p>
        </p:txBody>
      </p:sp>
      <p:sp>
        <p:nvSpPr>
          <p:cNvPr id="11" name="Rectangle 2"/>
          <p:cNvSpPr>
            <a:spLocks noChangeArrowheads="1"/>
          </p:cNvSpPr>
          <p:nvPr/>
        </p:nvSpPr>
        <p:spPr bwMode="auto">
          <a:xfrm>
            <a:off x="519185" y="956345"/>
            <a:ext cx="11074400" cy="70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fontAlgn="base">
              <a:spcBef>
                <a:spcPct val="0"/>
              </a:spcBef>
              <a:spcAft>
                <a:spcPct val="0"/>
              </a:spcAft>
            </a:pPr>
            <a:r>
              <a:rPr lang="zh-CN" altLang="en-US" sz="3200" kern="0" dirty="0">
                <a:solidFill>
                  <a:srgbClr val="002060"/>
                </a:solidFill>
                <a:latin typeface="Arial" panose="020B0604020202020204"/>
                <a:ea typeface="隶书" panose="02010509060101010101" pitchFamily="49" charset="-122"/>
                <a:cs typeface="+mj-cs"/>
              </a:rPr>
              <a:t>例</a:t>
            </a:r>
            <a:endParaRPr lang="en-US" altLang="zh-CN" sz="3200" kern="0" dirty="0">
              <a:solidFill>
                <a:srgbClr val="002060"/>
              </a:solidFill>
              <a:latin typeface="Arial" panose="020B0604020202020204"/>
              <a:ea typeface="隶书" panose="02010509060101010101" pitchFamily="49" charset="-122"/>
              <a:cs typeface="+mj-cs"/>
            </a:endParaRPr>
          </a:p>
        </p:txBody>
      </p:sp>
      <p:sp>
        <p:nvSpPr>
          <p:cNvPr id="13" name="Text Box 3"/>
          <p:cNvSpPr txBox="1">
            <a:spLocks noChangeArrowheads="1"/>
          </p:cNvSpPr>
          <p:nvPr/>
        </p:nvSpPr>
        <p:spPr bwMode="auto">
          <a:xfrm>
            <a:off x="7924440" y="1245521"/>
            <a:ext cx="2840842" cy="830997"/>
          </a:xfrm>
          <a:prstGeom prst="rect">
            <a:avLst/>
          </a:prstGeom>
          <a:solidFill>
            <a:srgbClr val="66FF99"/>
          </a:solidFill>
          <a:ln w="9525">
            <a:noFill/>
            <a:miter lim="800000"/>
          </a:ln>
        </p:spPr>
        <p:txBody>
          <a:bodyPr wrap="none" anchor="ctr">
            <a:spAutoFit/>
          </a:bodyPr>
          <a:lstStyle/>
          <a:p>
            <a:pPr defTabSz="914400" eaLnBrk="0" hangingPunct="0"/>
            <a:r>
              <a:rPr lang="en-US" altLang="zh-CN" sz="2400" dirty="0">
                <a:solidFill>
                  <a:prstClr val="black"/>
                </a:solidFill>
                <a:latin typeface="Times New Roman" panose="02020603050405020304" pitchFamily="18" charset="0"/>
                <a:ea typeface="楷体_GB2312" pitchFamily="49" charset="-122"/>
              </a:rPr>
              <a:t>Min. support 50%</a:t>
            </a:r>
          </a:p>
          <a:p>
            <a:pPr defTabSz="914400" eaLnBrk="0" hangingPunct="0"/>
            <a:r>
              <a:rPr lang="en-US" altLang="zh-CN" sz="2400" dirty="0">
                <a:solidFill>
                  <a:prstClr val="black"/>
                </a:solidFill>
                <a:latin typeface="Times New Roman" panose="02020603050405020304" pitchFamily="18" charset="0"/>
                <a:ea typeface="楷体_GB2312" pitchFamily="49" charset="-122"/>
              </a:rPr>
              <a:t>Min. confidence 50%</a:t>
            </a:r>
          </a:p>
        </p:txBody>
      </p:sp>
      <p:cxnSp>
        <p:nvCxnSpPr>
          <p:cNvPr id="14" name="AutoShape 4"/>
          <p:cNvCxnSpPr>
            <a:cxnSpLocks noChangeShapeType="1"/>
          </p:cNvCxnSpPr>
          <p:nvPr/>
        </p:nvCxnSpPr>
        <p:spPr bwMode="auto">
          <a:xfrm>
            <a:off x="5775926" y="2562939"/>
            <a:ext cx="812800" cy="1219200"/>
          </a:xfrm>
          <a:prstGeom prst="bentConnector3">
            <a:avLst>
              <a:gd name="adj1" fmla="val 50000"/>
            </a:avLst>
          </a:prstGeom>
          <a:noFill/>
          <a:ln w="9525">
            <a:solidFill>
              <a:srgbClr val="44546A"/>
            </a:solidFill>
            <a:miter lim="800000"/>
            <a:tailEnd type="triangle" w="med" len="med"/>
          </a:ln>
        </p:spPr>
      </p:cxnSp>
      <p:graphicFrame>
        <p:nvGraphicFramePr>
          <p:cNvPr id="15" name="Group 5"/>
          <p:cNvGraphicFramePr>
            <a:graphicFrameLocks noGrp="1"/>
          </p:cNvGraphicFramePr>
          <p:nvPr>
            <p:custDataLst>
              <p:tags r:id="rId4"/>
            </p:custDataLst>
          </p:nvPr>
        </p:nvGraphicFramePr>
        <p:xfrm>
          <a:off x="594326" y="1650126"/>
          <a:ext cx="5181600" cy="1828800"/>
        </p:xfrm>
        <a:graphic>
          <a:graphicData uri="http://schemas.openxmlformats.org/drawingml/2006/table">
            <a:tbl>
              <a:tblPr/>
              <a:tblGrid>
                <a:gridCol w="25400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tblGrid>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Transaction-id</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5B9BD5"/>
                    </a:solid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Items bought</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163513">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10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B,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20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3513">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30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D</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40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B, E, F</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 name="Group 25"/>
          <p:cNvGraphicFramePr>
            <a:graphicFrameLocks noGrp="1"/>
          </p:cNvGraphicFramePr>
          <p:nvPr/>
        </p:nvGraphicFramePr>
        <p:xfrm>
          <a:off x="6588726" y="2869326"/>
          <a:ext cx="5181600" cy="1828800"/>
        </p:xfrm>
        <a:graphic>
          <a:graphicData uri="http://schemas.openxmlformats.org/drawingml/2006/table">
            <a:tbl>
              <a:tblPr/>
              <a:tblGrid>
                <a:gridCol w="31496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dirty="0">
                          <a:ln>
                            <a:noFill/>
                          </a:ln>
                          <a:solidFill>
                            <a:schemeClr val="hlink"/>
                          </a:solidFill>
                          <a:effectLst/>
                          <a:latin typeface="Cambria" panose="02040503050406030204" pitchFamily="18" charset="0"/>
                          <a:ea typeface="PMingLiU" pitchFamily="18" charset="-120"/>
                        </a:rPr>
                        <a:t>Frequent pattern</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ED7D31"/>
                    </a:solid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1" i="0" u="none" strike="noStrike" cap="none" normalizeH="0" baseline="0">
                          <a:ln>
                            <a:noFill/>
                          </a:ln>
                          <a:solidFill>
                            <a:schemeClr val="hlink"/>
                          </a:solidFill>
                          <a:effectLst/>
                          <a:latin typeface="Cambria" panose="02040503050406030204" pitchFamily="18" charset="0"/>
                          <a:ea typeface="PMingLiU" pitchFamily="18" charset="-120"/>
                        </a:rPr>
                        <a:t>Support</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ED7D31"/>
                    </a:solidFill>
                  </a:tcPr>
                </a:tc>
                <a:extLst>
                  <a:ext uri="{0D108BD9-81ED-4DB2-BD59-A6C34878D82A}">
                    <a16:rowId xmlns:a16="http://schemas.microsoft.com/office/drawing/2014/main" val="10000"/>
                  </a:ext>
                </a:extLst>
              </a:tr>
              <a:tr h="163513">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75%</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{B}</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3513">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1925">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{A, C}</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50000"/>
                        <a:buFont typeface="Wingdings 2" panose="05020102010507070707" pitchFamily="18" charset="2"/>
                        <a:buNone/>
                      </a:pPr>
                      <a:r>
                        <a:rPr kumimoji="0" lang="en-US" altLang="zh-CN" sz="1800" b="0" i="0" u="none" strike="noStrike" cap="none" normalizeH="0" baseline="0">
                          <a:ln>
                            <a:noFill/>
                          </a:ln>
                          <a:solidFill>
                            <a:schemeClr val="tx1"/>
                          </a:solidFill>
                          <a:effectLst/>
                          <a:latin typeface="Cambria" panose="02040503050406030204" pitchFamily="18" charset="0"/>
                          <a:ea typeface="PMingLiU" pitchFamily="18" charset="-120"/>
                        </a:rPr>
                        <a:t>50%</a:t>
                      </a:r>
                    </a:p>
                  </a:txBody>
                  <a:tcPr marL="121920" marR="121920"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Rectangle 2"/>
          <p:cNvSpPr txBox="1"/>
          <p:nvPr/>
        </p:nvSpPr>
        <p:spPr>
          <a:xfrm>
            <a:off x="332918" y="4321915"/>
            <a:ext cx="10729384" cy="1777651"/>
          </a:xfrm>
          <a:prstGeom prst="rect">
            <a:avLst/>
          </a:prstGeom>
        </p:spPr>
        <p:txBody>
          <a:bodyPr vert="horz" lIns="91436" tIns="45718" rIns="91436" bIns="4571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I = {A,B,C,D,E,F}</a:t>
            </a:r>
          </a:p>
          <a:p>
            <a:pPr marL="228600" marR="0" lvl="0" indent="-228600" algn="l" defTabSz="914400" rtl="0" eaLnBrk="1" fontAlgn="auto" latinLnBrk="0" hangingPunct="1">
              <a:lnSpc>
                <a:spcPct val="90000"/>
              </a:lnSpc>
              <a:spcBef>
                <a:spcPts val="1000"/>
              </a:spcBef>
              <a:spcAft>
                <a:spcPts val="0"/>
              </a:spcAft>
              <a:buClrTx/>
              <a:buSzTx/>
              <a:buFont typeface="Wingdings 2" panose="05020102010507070707" pitchFamily="18" charset="2"/>
              <a:buNone/>
              <a:defRPr/>
            </a:pP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For rule </a:t>
            </a:r>
            <a:r>
              <a:rPr kumimoji="0" lang="en-US" altLang="zh-CN" sz="2800" b="0" i="1"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A</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sym typeface="Symbol" panose="05050102010706020507" pitchFamily="18" charset="2"/>
              </a:rPr>
              <a:t></a:t>
            </a:r>
            <a:r>
              <a:rPr kumimoji="0" lang="en-US" altLang="zh-CN" sz="28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 B:</a:t>
            </a:r>
          </a:p>
          <a:p>
            <a:pPr marL="685800" marR="0" lvl="1" indent="-228600" algn="l" defTabSz="914400" rtl="0" eaLnBrk="1" fontAlgn="auto" latinLnBrk="0" hangingPunct="1">
              <a:lnSpc>
                <a:spcPct val="90000"/>
              </a:lnSpc>
              <a:spcBef>
                <a:spcPts val="500"/>
              </a:spcBef>
              <a:spcAft>
                <a:spcPts val="0"/>
              </a:spcAft>
              <a:buClrTx/>
              <a:buSzTx/>
              <a:buFont typeface="Wingdings 2" panose="05020102010507070707" pitchFamily="18" charset="2"/>
              <a:buNone/>
              <a:defRPr/>
            </a:pP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support =?</a:t>
            </a:r>
          </a:p>
          <a:p>
            <a:pPr marL="685800" marR="0" lvl="1" indent="-228600" algn="l" defTabSz="914400" rtl="0" eaLnBrk="1" fontAlgn="auto" latinLnBrk="0" hangingPunct="1">
              <a:lnSpc>
                <a:spcPct val="90000"/>
              </a:lnSpc>
              <a:spcBef>
                <a:spcPts val="500"/>
              </a:spcBef>
              <a:spcAft>
                <a:spcPts val="0"/>
              </a:spcAft>
              <a:buClrTx/>
              <a:buSzTx/>
              <a:buFont typeface="Wingdings 2" panose="05020102010507070707" pitchFamily="18" charset="2"/>
              <a:buNone/>
              <a:defRPr/>
            </a:pPr>
            <a:r>
              <a:rPr kumimoji="0" lang="en-US" altLang="zh-CN" sz="2400" b="0" i="0" u="none" strike="noStrike" kern="1200" cap="none" spc="0" normalizeH="0" baseline="0" noProof="0" dirty="0">
                <a:ln>
                  <a:noFill/>
                </a:ln>
                <a:solidFill>
                  <a:sysClr val="windowText" lastClr="000000"/>
                </a:solidFill>
                <a:effectLst/>
                <a:uLnTx/>
                <a:uFillTx/>
                <a:latin typeface="Century Gothic" panose="020B0502020202020204"/>
                <a:ea typeface="微软雅黑" panose="020B0503020204020204" pitchFamily="34" charset="-122"/>
                <a:cs typeface="+mn-cs"/>
              </a:rPr>
              <a:t>confidence =?</a:t>
            </a:r>
          </a:p>
        </p:txBody>
      </p:sp>
      <p:grpSp>
        <p:nvGrpSpPr>
          <p:cNvPr id="9" name="组合 8"/>
          <p:cNvGrpSpPr/>
          <p:nvPr>
            <p:custDataLst>
              <p:tags r:id="rId5"/>
            </p:custDataLst>
          </p:nvPr>
        </p:nvGrpSpPr>
        <p:grpSpPr>
          <a:xfrm>
            <a:off x="0" y="0"/>
            <a:ext cx="12192000" cy="635000"/>
            <a:chOff x="0" y="0"/>
            <a:chExt cx="19200" cy="1000"/>
          </a:xfrm>
        </p:grpSpPr>
        <p:sp>
          <p:nvSpPr>
            <p:cNvPr id="5" name="TitleBackground"/>
            <p:cNvSpPr/>
            <p:nvPr>
              <p:custDataLst>
                <p:tags r:id="rId7"/>
              </p:custDataLst>
            </p:nvPr>
          </p:nvSpPr>
          <p:spPr>
            <a:xfrm>
              <a:off x="0" y="0"/>
              <a:ext cx="19200" cy="1000"/>
            </a:xfrm>
            <a:prstGeom prst="rect">
              <a:avLst/>
            </a:prstGeom>
            <a:solidFill>
              <a:srgbClr val="F6F7F8"/>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6" name="ColorBlock"/>
            <p:cNvSpPr/>
            <p:nvPr>
              <p:custDataLst>
                <p:tags r:id="rId8"/>
              </p:custDataLst>
            </p:nvPr>
          </p:nvSpPr>
          <p:spPr>
            <a:xfrm>
              <a:off x="0" y="0"/>
              <a:ext cx="300" cy="1000"/>
            </a:xfrm>
            <a:prstGeom prst="rect">
              <a:avLst/>
            </a:prstGeom>
            <a:solidFill>
              <a:srgbClr val="639EF4"/>
            </a:solidFill>
            <a:ln w="25400" cap="flat">
              <a:noFill/>
              <a:prstDash val="solid"/>
              <a:bevel/>
            </a:ln>
            <a:effectLst>
              <a:outerShdw blurRad="38100" dist="25400" dir="5400000" rotWithShape="0">
                <a:srgbClr val="000000">
                  <a:alpha val="50000"/>
                </a:srgbClr>
              </a:outerShdw>
            </a:effectLst>
            <a:extLst>
              <a:ext uri="{91240B29-F687-4F45-9708-019B960494DF}">
                <a14:hiddenLine xmlns:a14="http://schemas.microsoft.com/office/drawing/2010/main" w="25400">
                  <a:solidFill>
                    <a:srgbClr val="0365C0"/>
                  </a:solidFill>
                  <a:prstDash val="solid"/>
                  <a:bevel/>
                </a14:hiddenLine>
              </a:ext>
            </a:ex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7" name="TypeText"/>
            <p:cNvSpPr txBox="1"/>
            <p:nvPr>
              <p:custDataLst>
                <p:tags r:id="rId9"/>
              </p:custDataLst>
            </p:nvPr>
          </p:nvSpPr>
          <p:spPr>
            <a:xfrm>
              <a:off x="400" y="0"/>
              <a:ext cx="3000" cy="1000"/>
            </a:xfrm>
            <a:prstGeom prst="rect">
              <a:avLst/>
            </a:prstGeom>
            <a:noFill/>
            <a:ln w="12700">
              <a:noFill/>
              <a:miter lim="400000"/>
            </a:ln>
          </p:spPr>
          <p:txBody>
            <a:bodyPr wrap="none" lIns="0" tIns="0" rIns="0" bIns="0" anchor="ctr" anchorCtr="0">
              <a:noAutofit/>
            </a:bodyPr>
            <a:lstStyle/>
            <a:p>
              <a:pPr lvl="0" algn="l" rtl="0">
                <a:buNone/>
              </a:pPr>
              <a:r>
                <a:rPr lang="zh-CN" altLang="en-US" sz="2600" b="1" dirty="0">
                  <a:solidFill>
                    <a:srgbClr val="000000"/>
                  </a:solidFill>
                  <a:latin typeface="微软雅黑" panose="020B0503020204020204" pitchFamily="34" charset="-122"/>
                  <a:ea typeface="微软雅黑" panose="020B0503020204020204" pitchFamily="34" charset="-122"/>
                </a:rPr>
                <a:t>主观题</a:t>
              </a:r>
            </a:p>
          </p:txBody>
        </p:sp>
        <p:sp>
          <p:nvSpPr>
            <p:cNvPr id="8" name="TipText"/>
            <p:cNvSpPr txBox="1"/>
            <p:nvPr>
              <p:custDataLst>
                <p:tags r:id="rId10"/>
              </p:custDataLst>
            </p:nvPr>
          </p:nvSpPr>
          <p:spPr>
            <a:xfrm>
              <a:off x="2115" y="172"/>
              <a:ext cx="3600" cy="800"/>
            </a:xfrm>
            <a:prstGeom prst="rect">
              <a:avLst/>
            </a:prstGeom>
            <a:noFill/>
            <a:ln w="12700">
              <a:noFill/>
              <a:miter lim="400000"/>
            </a:ln>
          </p:spPr>
          <p:txBody>
            <a:bodyPr wrap="none" lIns="0" tIns="0" rIns="0" bIns="0" anchor="ctr" anchorCtr="0">
              <a:noAutofit/>
            </a:bodyPr>
            <a:lstStyle/>
            <a:p>
              <a:pPr lvl="0" algn="l" rtl="0">
                <a:buNone/>
              </a:pPr>
              <a:r>
                <a:rPr lang="zh-CN" altLang="en-US" sz="2000" b="1" dirty="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p>
          </p:txBody>
        </p:sp>
      </p:grpSp>
      <p:pic>
        <p:nvPicPr>
          <p:cNvPr id="2" name="图片 1" descr="tmpF93B"/>
          <p:cNvPicPr>
            <a:picLocks noChangeAspect="1"/>
          </p:cNvPicPr>
          <p:nvPr>
            <p:custDataLst>
              <p:tags r:id="rId6"/>
            </p:custDataLst>
          </p:nvPr>
        </p:nvPicPr>
        <p:blipFill>
          <a:blip r:embed="rId12"/>
          <a:stretch>
            <a:fillRect/>
          </a:stretch>
        </p:blipFill>
        <p:spPr>
          <a:xfrm>
            <a:off x="10642600" y="63500"/>
            <a:ext cx="1422400" cy="508000"/>
          </a:xfrm>
          <a:prstGeom prst="rect">
            <a:avLst/>
          </a:prstGeom>
        </p:spPr>
      </p:pic>
    </p:spTree>
    <p:custDataLst>
      <p:tags r:id="rId1"/>
    </p:custData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e6efa3e-ce24-4e2a-bf19-93efa3fa6b0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4fc88e86-c1da-4807-b381-a5c1687a08f8}"/>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4fc88e86-c1da-4807-b381-a5c1687a08f8}"/>
</p:tagLst>
</file>

<file path=ppt/tags/tag2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ce6efa3e-ce24-4e2a-bf19-93efa3fa6b00}"/>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noFill/>
          <a:miter lim="400000"/>
        </a:ln>
      </a:spPr>
      <a:bodyPr lIns="0" tIns="0" rIns="0" bIns="0" anchor="ctr">
        <a:normAutofit/>
      </a:bodyPr>
      <a:lstStyle>
        <a:defPPr rtl="0">
          <a:defRPr sz="5000" b="1"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TotalTime>
  <Words>3971</Words>
  <Application>Microsoft Office PowerPoint</Application>
  <PresentationFormat>宽屏</PresentationFormat>
  <Paragraphs>940</Paragraphs>
  <Slides>50</Slides>
  <Notes>39</Notes>
  <HiddenSlides>0</HiddenSlides>
  <MMClips>0</MMClips>
  <ScaleCrop>false</ScaleCrop>
  <HeadingPairs>
    <vt:vector size="8" baseType="variant">
      <vt:variant>
        <vt:lpstr>已用的字体</vt:lpstr>
      </vt:variant>
      <vt:variant>
        <vt:i4>23</vt:i4>
      </vt:variant>
      <vt:variant>
        <vt:lpstr>主题</vt:lpstr>
      </vt:variant>
      <vt:variant>
        <vt:i4>6</vt:i4>
      </vt:variant>
      <vt:variant>
        <vt:lpstr>嵌入 OLE 服务器</vt:lpstr>
      </vt:variant>
      <vt:variant>
        <vt:i4>3</vt:i4>
      </vt:variant>
      <vt:variant>
        <vt:lpstr>幻灯片标题</vt:lpstr>
      </vt:variant>
      <vt:variant>
        <vt:i4>50</vt:i4>
      </vt:variant>
    </vt:vector>
  </HeadingPairs>
  <TitlesOfParts>
    <vt:vector size="82" baseType="lpstr">
      <vt:lpstr>Avenir Roman</vt:lpstr>
      <vt:lpstr>Helvetica Light</vt:lpstr>
      <vt:lpstr>Math B</vt:lpstr>
      <vt:lpstr>Microsoft YaHei UI</vt:lpstr>
      <vt:lpstr>Palatino Bold</vt:lpstr>
      <vt:lpstr>PMingLiU</vt:lpstr>
      <vt:lpstr>黑体</vt:lpstr>
      <vt:lpstr>华文行楷</vt:lpstr>
      <vt:lpstr>楷体_GB2312</vt:lpstr>
      <vt:lpstr>隶书</vt:lpstr>
      <vt:lpstr>宋体</vt:lpstr>
      <vt:lpstr>微软雅黑</vt:lpstr>
      <vt:lpstr>Arial</vt:lpstr>
      <vt:lpstr>Calibri</vt:lpstr>
      <vt:lpstr>Cambria</vt:lpstr>
      <vt:lpstr>Century Gothic</vt:lpstr>
      <vt:lpstr>Helvetica</vt:lpstr>
      <vt:lpstr>Lucida Sans Unicode</vt:lpstr>
      <vt:lpstr>Symbol</vt:lpstr>
      <vt:lpstr>Tahoma</vt:lpstr>
      <vt:lpstr>Times New Roman</vt:lpstr>
      <vt:lpstr>Wingdings</vt:lpstr>
      <vt:lpstr>Wingdings 2</vt:lpstr>
      <vt:lpstr>Default</vt:lpstr>
      <vt:lpstr>192TGp_best_light_v2</vt:lpstr>
      <vt:lpstr>1_192TGp_best_light_v2</vt:lpstr>
      <vt:lpstr>2_192TGp_best_light_v2</vt:lpstr>
      <vt:lpstr>3_192TGp_best_light_v2</vt:lpstr>
      <vt:lpstr>4_192TGp_best_light_v2</vt:lpstr>
      <vt:lpstr>Photoshop.Image.7</vt:lpstr>
      <vt:lpstr>公式</vt:lpstr>
      <vt:lpstr>Equation</vt:lpstr>
      <vt:lpstr>数据仓库与数据挖掘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duanps</dc:creator>
  <cp:lastModifiedBy>wangyuanyc@zzu.edu.cn</cp:lastModifiedBy>
  <cp:revision>362</cp:revision>
  <dcterms:created xsi:type="dcterms:W3CDTF">2018-08-26T16:03:00Z</dcterms:created>
  <dcterms:modified xsi:type="dcterms:W3CDTF">2023-04-11T22:49:27Z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20350C3F220047B1B3A1DDF59A5B5A14</vt:lpwstr>
  </property>
</Properties>
</file>