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92" r:id="rId4"/>
    <p:sldId id="293" r:id="rId5"/>
    <p:sldId id="258" r:id="rId6"/>
    <p:sldId id="259" r:id="rId7"/>
    <p:sldId id="277" r:id="rId8"/>
    <p:sldId id="261" r:id="rId9"/>
    <p:sldId id="263" r:id="rId10"/>
    <p:sldId id="265" r:id="rId11"/>
    <p:sldId id="278" r:id="rId12"/>
    <p:sldId id="280" r:id="rId13"/>
    <p:sldId id="281" r:id="rId14"/>
    <p:sldId id="266" r:id="rId15"/>
    <p:sldId id="274" r:id="rId16"/>
    <p:sldId id="275" r:id="rId17"/>
    <p:sldId id="282" r:id="rId18"/>
    <p:sldId id="283" r:id="rId19"/>
    <p:sldId id="284" r:id="rId20"/>
    <p:sldId id="285" r:id="rId21"/>
    <p:sldId id="270" r:id="rId22"/>
    <p:sldId id="279" r:id="rId23"/>
    <p:sldId id="286" r:id="rId24"/>
    <p:sldId id="287" r:id="rId25"/>
    <p:sldId id="271" r:id="rId26"/>
    <p:sldId id="288" r:id="rId27"/>
    <p:sldId id="272" r:id="rId28"/>
    <p:sldId id="289" r:id="rId29"/>
    <p:sldId id="290" r:id="rId30"/>
    <p:sldId id="291" r:id="rId31"/>
    <p:sldId id="273" r:id="rId3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987" autoAdjust="0"/>
    <p:restoredTop sz="94660"/>
  </p:normalViewPr>
  <p:slideViewPr>
    <p:cSldViewPr>
      <p:cViewPr varScale="1">
        <p:scale>
          <a:sx n="97" d="100"/>
          <a:sy n="97" d="100"/>
        </p:scale>
        <p:origin x="-101" y="-15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2021/6/5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2021/6/5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2021/6/5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2021/6/5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2021/6/5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2021/6/5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2021/6/5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2021/6/5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2021/6/5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2021/6/5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2021/6/5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2021/6/5</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Path1"/>
          <p:cNvSpPr/>
          <p:nvPr/>
        </p:nvSpPr>
        <p:spPr>
          <a:xfrm>
            <a:off x="0" y="0"/>
            <a:ext cx="0" cy="0"/>
          </a:xfrm>
          <a:custGeom>
            <a:avLst/>
            <a:gdLst/>
            <a:ahLst/>
            <a:cxnLst/>
            <a:rect l="l" t="t" r="r" b="b"/>
            <a:pathLst>
              <a:path/>
            </a:pathLst>
          </a:custGeom>
          <a:solidFill/>
          <a:ln>
            <a:solidFill/>
            <a:prstDash/>
          </a:ln>
        </p:spPr>
        <p:txBody>
          <a:bodyPr rtlCol="0" anchor="ctr"/>
          <a:lstStyle/>
          <a:p>
            <a:pPr algn="ctr"/>
            <a:endParaRPr lang="en-US" altLang="zh-CN"/>
          </a:p>
        </p:txBody>
      </p:sp>
      <p:sp>
        <p:nvSpPr>
          <p:cNvPr id="2" name="Text Box2"/>
          <p:cNvSpPr txBox="1"/>
          <p:nvPr/>
        </p:nvSpPr>
        <p:spPr>
          <a:xfrm>
            <a:off x="1219201" y="2057401"/>
            <a:ext cx="8464456" cy="884538"/>
          </a:xfrm>
          <a:prstGeom prst="rect">
            <a:avLst/>
          </a:prstGeom>
        </p:spPr>
        <p:txBody>
          <a:bodyPr wrap="square" lIns="0" tIns="0" rIns="0" rtlCol="0">
            <a:spAutoFit/>
          </a:bodyPr>
          <a:lstStyle/>
          <a:p>
            <a:pPr algn="ctr">
              <a:lnSpc>
                <a:spcPts val="3178"/>
              </a:lnSpc>
            </a:pPr>
            <a:r>
              <a:rPr lang="en-US" altLang="zh-CN" sz="4000" dirty="0" smtClean="0">
                <a:solidFill>
                  <a:srgbClr val="000000"/>
                </a:solidFill>
                <a:latin typeface="Times New Roman"/>
                <a:ea typeface="Times New Roman"/>
                <a:cs typeface="Times New Roman"/>
              </a:rPr>
              <a:t>Parkinson’s disease classification using machine learning</a:t>
            </a:r>
            <a:endParaRPr lang="en-US" altLang="zh-CN" sz="4000" dirty="0">
              <a:latin typeface="Times New Roman"/>
              <a:ea typeface="Times New Roman"/>
              <a:cs typeface="Times New Roman"/>
            </a:endParaRPr>
          </a:p>
        </p:txBody>
      </p:sp>
      <p:sp>
        <p:nvSpPr>
          <p:cNvPr id="5" name="Text Box5"/>
          <p:cNvSpPr txBox="1"/>
          <p:nvPr/>
        </p:nvSpPr>
        <p:spPr>
          <a:xfrm>
            <a:off x="2667000" y="990600"/>
            <a:ext cx="5867400" cy="661720"/>
          </a:xfrm>
          <a:prstGeom prst="rect">
            <a:avLst/>
          </a:prstGeom>
        </p:spPr>
        <p:txBody>
          <a:bodyPr wrap="square" lIns="0" tIns="0" rIns="0" rtlCol="0">
            <a:spAutoFit/>
          </a:bodyPr>
          <a:lstStyle/>
          <a:p>
            <a:pPr algn="ctr" rtl="0">
              <a:lnSpc>
                <a:spcPts val="2400"/>
              </a:lnSpc>
            </a:pPr>
            <a:r>
              <a:rPr lang="en-IN" altLang="zh-CN" sz="2400" dirty="0" smtClean="0">
                <a:solidFill>
                  <a:srgbClr val="000000"/>
                </a:solidFill>
                <a:latin typeface="Calibri"/>
                <a:ea typeface="Calibri"/>
                <a:cs typeface="Calibri"/>
              </a:rPr>
              <a:t>INDUSTRIAL ORIENTED MINI PROJECT</a:t>
            </a:r>
          </a:p>
          <a:p>
            <a:pPr algn="ctr" rtl="0">
              <a:lnSpc>
                <a:spcPts val="2400"/>
              </a:lnSpc>
            </a:pPr>
            <a:r>
              <a:rPr lang="en-IN" altLang="zh-CN" sz="2400" dirty="0" smtClean="0">
                <a:solidFill>
                  <a:srgbClr val="000000"/>
                </a:solidFill>
                <a:latin typeface="Calibri"/>
                <a:ea typeface="Calibri"/>
                <a:cs typeface="Calibri"/>
              </a:rPr>
              <a:t>3-2 SUMMER INTERNSHIP</a:t>
            </a:r>
            <a:endParaRPr lang="en-US" altLang="zh-CN" sz="2400" dirty="0">
              <a:latin typeface="Calibri"/>
              <a:ea typeface="Calibri"/>
              <a:cs typeface="Calibri"/>
            </a:endParaRPr>
          </a:p>
        </p:txBody>
      </p:sp>
      <p:sp>
        <p:nvSpPr>
          <p:cNvPr id="8" name="TextBox 7"/>
          <p:cNvSpPr txBox="1"/>
          <p:nvPr/>
        </p:nvSpPr>
        <p:spPr>
          <a:xfrm>
            <a:off x="7848600" y="3810000"/>
            <a:ext cx="3697679" cy="1569660"/>
          </a:xfrm>
          <a:prstGeom prst="rect">
            <a:avLst/>
          </a:prstGeom>
          <a:noFill/>
        </p:spPr>
        <p:txBody>
          <a:bodyPr wrap="none" rtlCol="0">
            <a:spAutoFit/>
          </a:bodyPr>
          <a:lstStyle/>
          <a:p>
            <a:r>
              <a:rPr lang="en-IN" altLang="zh-CN" sz="2400" dirty="0" smtClean="0">
                <a:solidFill>
                  <a:srgbClr val="000000"/>
                </a:solidFill>
                <a:ea typeface="Calibri"/>
                <a:cs typeface="Calibri"/>
              </a:rPr>
              <a:t>Presented by</a:t>
            </a:r>
          </a:p>
          <a:p>
            <a:r>
              <a:rPr lang="en-IN" altLang="zh-CN" sz="2400" dirty="0" smtClean="0">
                <a:solidFill>
                  <a:srgbClr val="000000"/>
                </a:solidFill>
                <a:ea typeface="Calibri"/>
                <a:cs typeface="Calibri"/>
              </a:rPr>
              <a:t>P. </a:t>
            </a:r>
            <a:r>
              <a:rPr lang="en-IN" altLang="zh-CN" sz="2400" dirty="0" err="1" smtClean="0">
                <a:solidFill>
                  <a:srgbClr val="000000"/>
                </a:solidFill>
                <a:ea typeface="Calibri"/>
                <a:cs typeface="Calibri"/>
              </a:rPr>
              <a:t>Rudhir</a:t>
            </a:r>
            <a:r>
              <a:rPr lang="en-IN" altLang="zh-CN" sz="2400" dirty="0" smtClean="0">
                <a:solidFill>
                  <a:srgbClr val="000000"/>
                </a:solidFill>
                <a:ea typeface="Calibri"/>
                <a:cs typeface="Calibri"/>
              </a:rPr>
              <a:t> Babu-</a:t>
            </a:r>
            <a:r>
              <a:rPr lang="en-IN" sz="2400" dirty="0" smtClean="0"/>
              <a:t>17311A12G0</a:t>
            </a:r>
          </a:p>
          <a:p>
            <a:r>
              <a:rPr lang="en-IN" sz="2400" dirty="0" smtClean="0"/>
              <a:t>M. </a:t>
            </a:r>
            <a:r>
              <a:rPr lang="en-IN" sz="2400" dirty="0" err="1" smtClean="0"/>
              <a:t>Babu</a:t>
            </a:r>
            <a:r>
              <a:rPr lang="en-IN" sz="2400" dirty="0" smtClean="0"/>
              <a:t> </a:t>
            </a:r>
            <a:r>
              <a:rPr lang="en-IN" sz="2400" dirty="0" err="1" smtClean="0"/>
              <a:t>Rao</a:t>
            </a:r>
            <a:r>
              <a:rPr lang="en-IN" sz="2400" dirty="0" smtClean="0"/>
              <a:t> – 17311A12G1</a:t>
            </a:r>
          </a:p>
          <a:p>
            <a:r>
              <a:rPr lang="en-IN" altLang="zh-CN" sz="2400" dirty="0" smtClean="0">
                <a:solidFill>
                  <a:srgbClr val="000000"/>
                </a:solidFill>
                <a:ea typeface="Calibri"/>
                <a:cs typeface="Calibri"/>
              </a:rPr>
              <a:t>Section:ITF3</a:t>
            </a:r>
            <a:endParaRPr lang="en-US" altLang="zh-CN" sz="2400" dirty="0" smtClean="0">
              <a:ea typeface="Calibri"/>
              <a:cs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Path84"/>
          <p:cNvSpPr/>
          <p:nvPr/>
        </p:nvSpPr>
        <p:spPr>
          <a:xfrm>
            <a:off x="0" y="0"/>
            <a:ext cx="0" cy="0"/>
          </a:xfrm>
          <a:custGeom>
            <a:avLst/>
            <a:gdLst/>
            <a:ahLst/>
            <a:cxnLst/>
            <a:rect l="l" t="t" r="r" b="b"/>
            <a:pathLst>
              <a:path/>
            </a:pathLst>
          </a:custGeom>
          <a:solidFill/>
          <a:ln>
            <a:solidFill/>
            <a:prstDash/>
          </a:ln>
        </p:spPr>
        <p:txBody>
          <a:bodyPr rtlCol="0" anchor="ctr"/>
          <a:lstStyle/>
          <a:p>
            <a:pPr algn="ctr"/>
            <a:endParaRPr lang="en-US" altLang="zh-CN"/>
          </a:p>
        </p:txBody>
      </p:sp>
      <p:grpSp>
        <p:nvGrpSpPr>
          <p:cNvPr id="85" name="Group85"/>
          <p:cNvGrpSpPr/>
          <p:nvPr/>
        </p:nvGrpSpPr>
        <p:grpSpPr>
          <a:xfrm>
            <a:off x="923925" y="2578100"/>
            <a:ext cx="6762346" cy="396240"/>
            <a:chOff x="923925" y="2578100"/>
            <a:chExt cx="6762346" cy="396240"/>
          </a:xfrm>
        </p:grpSpPr>
        <p:pic>
          <p:nvPicPr>
            <p:cNvPr id="86" name="Image86"/>
            <p:cNvPicPr>
              <a:picLocks noChangeAspect="1"/>
            </p:cNvPicPr>
            <p:nvPr/>
          </p:nvPicPr>
          <p:blipFill>
            <a:blip r:embed="rId2"/>
            <a:stretch>
              <a:fillRect/>
            </a:stretch>
          </p:blipFill>
          <p:spPr>
            <a:xfrm>
              <a:off x="923925" y="2578100"/>
              <a:ext cx="82525" cy="396240"/>
            </a:xfrm>
            <a:prstGeom prst="rect">
              <a:avLst/>
            </a:prstGeom>
            <a:noFill/>
          </p:spPr>
        </p:pic>
        <p:pic>
          <p:nvPicPr>
            <p:cNvPr id="87" name="Image87"/>
            <p:cNvPicPr>
              <a:picLocks noChangeAspect="1"/>
            </p:cNvPicPr>
            <p:nvPr/>
          </p:nvPicPr>
          <p:blipFill>
            <a:blip r:embed="rId3"/>
            <a:stretch>
              <a:fillRect/>
            </a:stretch>
          </p:blipFill>
          <p:spPr>
            <a:xfrm>
              <a:off x="1006450" y="2578100"/>
              <a:ext cx="1390312" cy="396240"/>
            </a:xfrm>
            <a:prstGeom prst="rect">
              <a:avLst/>
            </a:prstGeom>
            <a:noFill/>
          </p:spPr>
        </p:pic>
        <p:pic>
          <p:nvPicPr>
            <p:cNvPr id="88" name="Image88"/>
            <p:cNvPicPr>
              <a:picLocks noChangeAspect="1"/>
            </p:cNvPicPr>
            <p:nvPr/>
          </p:nvPicPr>
          <p:blipFill>
            <a:blip r:embed="rId4"/>
            <a:stretch>
              <a:fillRect/>
            </a:stretch>
          </p:blipFill>
          <p:spPr>
            <a:xfrm>
              <a:off x="2396762" y="2578100"/>
              <a:ext cx="5289509" cy="396240"/>
            </a:xfrm>
            <a:prstGeom prst="rect">
              <a:avLst/>
            </a:prstGeom>
            <a:noFill/>
          </p:spPr>
        </p:pic>
      </p:grpSp>
      <p:sp>
        <p:nvSpPr>
          <p:cNvPr id="89" name="Text Box89"/>
          <p:cNvSpPr txBox="1"/>
          <p:nvPr/>
        </p:nvSpPr>
        <p:spPr>
          <a:xfrm>
            <a:off x="923925" y="1951888"/>
            <a:ext cx="8988707" cy="299822"/>
          </a:xfrm>
          <a:prstGeom prst="rect">
            <a:avLst/>
          </a:prstGeom>
        </p:spPr>
        <p:txBody>
          <a:bodyPr wrap="square" lIns="0" tIns="0" rIns="0" rtlCol="0">
            <a:spAutoFit/>
          </a:bodyPr>
          <a:lstStyle/>
          <a:p>
            <a:pPr algn="l" rtl="0">
              <a:lnSpc>
                <a:spcPts val="2361"/>
              </a:lnSpc>
            </a:pPr>
            <a:r>
              <a:rPr lang="en-US" altLang="zh-CN" sz="2600" spc="0" dirty="0">
                <a:solidFill>
                  <a:srgbClr val="3D4251"/>
                </a:solidFill>
                <a:latin typeface="Times New Roman"/>
                <a:ea typeface="Times New Roman"/>
                <a:cs typeface="Times New Roman"/>
              </a:rPr>
              <a:t>The</a:t>
            </a:r>
            <a:r>
              <a:rPr lang="en-US" altLang="zh-CN" sz="2600" spc="-5" dirty="0">
                <a:solidFill>
                  <a:srgbClr val="3D4251"/>
                </a:solidFill>
                <a:latin typeface="Times New Roman"/>
                <a:ea typeface="Times New Roman"/>
                <a:cs typeface="Times New Roman"/>
              </a:rPr>
              <a:t> </a:t>
            </a:r>
            <a:r>
              <a:rPr lang="en-US" altLang="zh-CN" sz="2600" spc="0" dirty="0">
                <a:solidFill>
                  <a:srgbClr val="3D4251"/>
                </a:solidFill>
                <a:latin typeface="Times New Roman"/>
                <a:ea typeface="Times New Roman"/>
                <a:cs typeface="Times New Roman"/>
              </a:rPr>
              <a:t>first</a:t>
            </a:r>
            <a:r>
              <a:rPr lang="en-US" altLang="zh-CN" sz="2600" spc="-5" dirty="0">
                <a:solidFill>
                  <a:srgbClr val="3D4251"/>
                </a:solidFill>
                <a:latin typeface="Times New Roman"/>
                <a:ea typeface="Times New Roman"/>
                <a:cs typeface="Times New Roman"/>
              </a:rPr>
              <a:t> </a:t>
            </a:r>
            <a:r>
              <a:rPr lang="en-US" altLang="zh-CN" sz="2600" spc="-1" dirty="0">
                <a:solidFill>
                  <a:srgbClr val="3D4251"/>
                </a:solidFill>
                <a:latin typeface="Times New Roman"/>
                <a:ea typeface="Times New Roman"/>
                <a:cs typeface="Times New Roman"/>
              </a:rPr>
              <a:t>step</a:t>
            </a:r>
            <a:r>
              <a:rPr lang="en-US" altLang="zh-CN" sz="2600" dirty="0">
                <a:solidFill>
                  <a:srgbClr val="3D4251"/>
                </a:solidFill>
                <a:latin typeface="Times New Roman"/>
                <a:ea typeface="Times New Roman"/>
                <a:cs typeface="Times New Roman"/>
              </a:rPr>
              <a:t> </a:t>
            </a:r>
            <a:r>
              <a:rPr lang="en-US" altLang="zh-CN" sz="2600" spc="0" dirty="0">
                <a:solidFill>
                  <a:srgbClr val="3D4251"/>
                </a:solidFill>
                <a:latin typeface="Times New Roman"/>
                <a:ea typeface="Times New Roman"/>
                <a:cs typeface="Times New Roman"/>
              </a:rPr>
              <a:t>you</a:t>
            </a:r>
            <a:r>
              <a:rPr lang="en-US" altLang="zh-CN" sz="2600" dirty="0">
                <a:solidFill>
                  <a:srgbClr val="3D4251"/>
                </a:solidFill>
                <a:latin typeface="Times New Roman"/>
                <a:ea typeface="Times New Roman"/>
                <a:cs typeface="Times New Roman"/>
              </a:rPr>
              <a:t> </a:t>
            </a:r>
            <a:r>
              <a:rPr lang="en-US" altLang="zh-CN" sz="2600" spc="0" dirty="0">
                <a:solidFill>
                  <a:srgbClr val="3D4251"/>
                </a:solidFill>
                <a:latin typeface="Times New Roman"/>
                <a:ea typeface="Times New Roman"/>
                <a:cs typeface="Times New Roman"/>
              </a:rPr>
              <a:t>should</a:t>
            </a:r>
            <a:r>
              <a:rPr lang="en-US" altLang="zh-CN" sz="2600" dirty="0">
                <a:solidFill>
                  <a:srgbClr val="3D4251"/>
                </a:solidFill>
                <a:latin typeface="Times New Roman"/>
                <a:ea typeface="Times New Roman"/>
                <a:cs typeface="Times New Roman"/>
              </a:rPr>
              <a:t> </a:t>
            </a:r>
            <a:r>
              <a:rPr lang="en-US" altLang="zh-CN" sz="2600" spc="0" dirty="0">
                <a:solidFill>
                  <a:srgbClr val="3D4251"/>
                </a:solidFill>
                <a:latin typeface="Times New Roman"/>
                <a:ea typeface="Times New Roman"/>
                <a:cs typeface="Times New Roman"/>
              </a:rPr>
              <a:t>be</a:t>
            </a:r>
            <a:r>
              <a:rPr lang="en-US" altLang="zh-CN" sz="2600" spc="-6" dirty="0">
                <a:solidFill>
                  <a:srgbClr val="3D4251"/>
                </a:solidFill>
                <a:latin typeface="Times New Roman"/>
                <a:ea typeface="Times New Roman"/>
                <a:cs typeface="Times New Roman"/>
              </a:rPr>
              <a:t> </a:t>
            </a:r>
            <a:r>
              <a:rPr lang="en-US" altLang="zh-CN" sz="2600" spc="0" dirty="0">
                <a:solidFill>
                  <a:srgbClr val="3D4251"/>
                </a:solidFill>
                <a:latin typeface="Times New Roman"/>
                <a:ea typeface="Times New Roman"/>
                <a:cs typeface="Times New Roman"/>
              </a:rPr>
              <a:t>doing</a:t>
            </a:r>
            <a:r>
              <a:rPr lang="en-US" altLang="zh-CN" sz="2600" dirty="0">
                <a:solidFill>
                  <a:srgbClr val="3D4251"/>
                </a:solidFill>
                <a:latin typeface="Times New Roman"/>
                <a:ea typeface="Times New Roman"/>
                <a:cs typeface="Times New Roman"/>
              </a:rPr>
              <a:t> </a:t>
            </a:r>
            <a:r>
              <a:rPr lang="en-US" altLang="zh-CN" sz="2600" spc="-3" dirty="0">
                <a:solidFill>
                  <a:srgbClr val="3D4251"/>
                </a:solidFill>
                <a:latin typeface="Times New Roman"/>
                <a:ea typeface="Times New Roman"/>
                <a:cs typeface="Times New Roman"/>
              </a:rPr>
              <a:t>is</a:t>
            </a:r>
            <a:r>
              <a:rPr lang="en-US" altLang="zh-CN" sz="2600" dirty="0">
                <a:solidFill>
                  <a:srgbClr val="3D4251"/>
                </a:solidFill>
                <a:latin typeface="Times New Roman"/>
                <a:ea typeface="Times New Roman"/>
                <a:cs typeface="Times New Roman"/>
              </a:rPr>
              <a:t> </a:t>
            </a:r>
            <a:r>
              <a:rPr lang="en-US" altLang="zh-CN" sz="2600" spc="0" dirty="0">
                <a:solidFill>
                  <a:srgbClr val="3D4251"/>
                </a:solidFill>
                <a:latin typeface="Times New Roman"/>
                <a:ea typeface="Times New Roman"/>
                <a:cs typeface="Times New Roman"/>
              </a:rPr>
              <a:t>to</a:t>
            </a:r>
            <a:r>
              <a:rPr lang="en-US" altLang="zh-CN" sz="2600" dirty="0">
                <a:solidFill>
                  <a:srgbClr val="3D4251"/>
                </a:solidFill>
                <a:latin typeface="Times New Roman"/>
                <a:ea typeface="Times New Roman"/>
                <a:cs typeface="Times New Roman"/>
              </a:rPr>
              <a:t> </a:t>
            </a:r>
            <a:r>
              <a:rPr lang="en-US" altLang="zh-CN" sz="2600" spc="-2" dirty="0">
                <a:solidFill>
                  <a:srgbClr val="3D4251"/>
                </a:solidFill>
                <a:latin typeface="Times New Roman"/>
                <a:ea typeface="Times New Roman"/>
                <a:cs typeface="Times New Roman"/>
              </a:rPr>
              <a:t>load</a:t>
            </a:r>
            <a:r>
              <a:rPr lang="en-US" altLang="zh-CN" sz="2600" dirty="0">
                <a:solidFill>
                  <a:srgbClr val="3D4251"/>
                </a:solidFill>
                <a:latin typeface="Times New Roman"/>
                <a:ea typeface="Times New Roman"/>
                <a:cs typeface="Times New Roman"/>
              </a:rPr>
              <a:t> </a:t>
            </a:r>
            <a:r>
              <a:rPr lang="en-US" altLang="zh-CN" sz="2600" spc="0" dirty="0">
                <a:solidFill>
                  <a:srgbClr val="3D4251"/>
                </a:solidFill>
                <a:latin typeface="Times New Roman"/>
                <a:ea typeface="Times New Roman"/>
                <a:cs typeface="Times New Roman"/>
              </a:rPr>
              <a:t>the</a:t>
            </a:r>
            <a:r>
              <a:rPr lang="en-US" altLang="zh-CN" sz="2600" dirty="0">
                <a:solidFill>
                  <a:srgbClr val="3D4251"/>
                </a:solidFill>
                <a:latin typeface="Times New Roman"/>
                <a:ea typeface="Times New Roman"/>
                <a:cs typeface="Times New Roman"/>
              </a:rPr>
              <a:t> </a:t>
            </a:r>
            <a:r>
              <a:rPr lang="en-US" altLang="zh-CN" sz="2600" spc="-2" dirty="0">
                <a:solidFill>
                  <a:srgbClr val="3D4251"/>
                </a:solidFill>
                <a:latin typeface="Times New Roman"/>
                <a:ea typeface="Times New Roman"/>
                <a:cs typeface="Times New Roman"/>
              </a:rPr>
              <a:t>dataset</a:t>
            </a:r>
            <a:r>
              <a:rPr lang="en-US" altLang="zh-CN" sz="2600" dirty="0">
                <a:solidFill>
                  <a:srgbClr val="3D4251"/>
                </a:solidFill>
                <a:latin typeface="Times New Roman"/>
                <a:ea typeface="Times New Roman"/>
                <a:cs typeface="Times New Roman"/>
              </a:rPr>
              <a:t> </a:t>
            </a:r>
            <a:r>
              <a:rPr lang="en-US" altLang="zh-CN" sz="2600" spc="-3" dirty="0">
                <a:solidFill>
                  <a:srgbClr val="3D4251"/>
                </a:solidFill>
                <a:latin typeface="Times New Roman"/>
                <a:ea typeface="Times New Roman"/>
                <a:cs typeface="Times New Roman"/>
              </a:rPr>
              <a:t>in</a:t>
            </a:r>
            <a:r>
              <a:rPr lang="en-US" altLang="zh-CN" sz="2600" dirty="0">
                <a:solidFill>
                  <a:srgbClr val="3D4251"/>
                </a:solidFill>
                <a:latin typeface="Times New Roman"/>
                <a:ea typeface="Times New Roman"/>
                <a:cs typeface="Times New Roman"/>
              </a:rPr>
              <a:t> </a:t>
            </a:r>
            <a:r>
              <a:rPr lang="en-US" altLang="zh-CN" sz="2600" spc="0" dirty="0">
                <a:solidFill>
                  <a:srgbClr val="3D4251"/>
                </a:solidFill>
                <a:latin typeface="Times New Roman"/>
                <a:ea typeface="Times New Roman"/>
                <a:cs typeface="Times New Roman"/>
              </a:rPr>
              <a:t>an</a:t>
            </a:r>
            <a:r>
              <a:rPr lang="en-US" altLang="zh-CN" sz="2600" dirty="0">
                <a:solidFill>
                  <a:srgbClr val="3D4251"/>
                </a:solidFill>
                <a:latin typeface="Times New Roman"/>
                <a:ea typeface="Times New Roman"/>
                <a:cs typeface="Times New Roman"/>
              </a:rPr>
              <a:t> </a:t>
            </a:r>
            <a:r>
              <a:rPr lang="en-US" altLang="zh-CN" sz="2600" spc="-2" dirty="0">
                <a:solidFill>
                  <a:srgbClr val="3D4251"/>
                </a:solidFill>
                <a:latin typeface="Times New Roman"/>
                <a:ea typeface="Times New Roman"/>
                <a:cs typeface="Times New Roman"/>
              </a:rPr>
              <a:t>object.</a:t>
            </a:r>
            <a:endParaRPr lang="en-US" altLang="zh-CN" sz="2600" dirty="0">
              <a:latin typeface="Times New Roman"/>
              <a:ea typeface="Times New Roman"/>
              <a:cs typeface="Times New Roman"/>
            </a:endParaRPr>
          </a:p>
        </p:txBody>
      </p:sp>
      <p:sp>
        <p:nvSpPr>
          <p:cNvPr id="90" name="Text Box90"/>
          <p:cNvSpPr txBox="1"/>
          <p:nvPr/>
        </p:nvSpPr>
        <p:spPr>
          <a:xfrm>
            <a:off x="923925" y="3380638"/>
            <a:ext cx="6989674" cy="299822"/>
          </a:xfrm>
          <a:prstGeom prst="rect">
            <a:avLst/>
          </a:prstGeom>
        </p:spPr>
        <p:txBody>
          <a:bodyPr wrap="square" lIns="0" tIns="0" rIns="0" rtlCol="0">
            <a:spAutoFit/>
          </a:bodyPr>
          <a:lstStyle/>
          <a:p>
            <a:pPr algn="l" rtl="0">
              <a:lnSpc>
                <a:spcPts val="2361"/>
              </a:lnSpc>
            </a:pPr>
            <a:r>
              <a:rPr lang="en-US" altLang="zh-CN" sz="2600" spc="0" dirty="0">
                <a:solidFill>
                  <a:srgbClr val="3D4251"/>
                </a:solidFill>
                <a:latin typeface="Times New Roman"/>
                <a:ea typeface="Times New Roman"/>
                <a:cs typeface="Times New Roman"/>
              </a:rPr>
              <a:t>we</a:t>
            </a:r>
            <a:r>
              <a:rPr lang="en-US" altLang="zh-CN" sz="2600" dirty="0">
                <a:solidFill>
                  <a:srgbClr val="3D4251"/>
                </a:solidFill>
                <a:latin typeface="Times New Roman"/>
                <a:ea typeface="Times New Roman"/>
                <a:cs typeface="Times New Roman"/>
              </a:rPr>
              <a:t> </a:t>
            </a:r>
            <a:r>
              <a:rPr lang="en-US" altLang="zh-CN" sz="2600" spc="-2" dirty="0">
                <a:solidFill>
                  <a:srgbClr val="3D4251"/>
                </a:solidFill>
                <a:latin typeface="Times New Roman"/>
                <a:ea typeface="Times New Roman"/>
                <a:cs typeface="Times New Roman"/>
              </a:rPr>
              <a:t>will</a:t>
            </a:r>
            <a:r>
              <a:rPr lang="en-US" altLang="zh-CN" sz="2600" dirty="0">
                <a:solidFill>
                  <a:srgbClr val="3D4251"/>
                </a:solidFill>
                <a:latin typeface="Times New Roman"/>
                <a:ea typeface="Times New Roman"/>
                <a:cs typeface="Times New Roman"/>
              </a:rPr>
              <a:t> </a:t>
            </a:r>
            <a:r>
              <a:rPr lang="en-US" altLang="zh-CN" sz="2600" spc="-1" dirty="0">
                <a:solidFill>
                  <a:srgbClr val="3D4251"/>
                </a:solidFill>
                <a:latin typeface="Times New Roman"/>
                <a:ea typeface="Times New Roman"/>
                <a:cs typeface="Times New Roman"/>
              </a:rPr>
              <a:t>find</a:t>
            </a:r>
            <a:r>
              <a:rPr lang="en-US" altLang="zh-CN" sz="2600" dirty="0">
                <a:solidFill>
                  <a:srgbClr val="3D4251"/>
                </a:solidFill>
                <a:latin typeface="Times New Roman"/>
                <a:ea typeface="Times New Roman"/>
                <a:cs typeface="Times New Roman"/>
              </a:rPr>
              <a:t> </a:t>
            </a:r>
            <a:r>
              <a:rPr lang="en-US" altLang="zh-CN" sz="2600" spc="0" dirty="0">
                <a:solidFill>
                  <a:srgbClr val="3D4251"/>
                </a:solidFill>
                <a:latin typeface="Times New Roman"/>
                <a:ea typeface="Times New Roman"/>
                <a:cs typeface="Times New Roman"/>
              </a:rPr>
              <a:t>the</a:t>
            </a:r>
            <a:r>
              <a:rPr lang="en-US" altLang="zh-CN" sz="2600" spc="-6" dirty="0">
                <a:solidFill>
                  <a:srgbClr val="3D4251"/>
                </a:solidFill>
                <a:latin typeface="Times New Roman"/>
                <a:ea typeface="Times New Roman"/>
                <a:cs typeface="Times New Roman"/>
              </a:rPr>
              <a:t> </a:t>
            </a:r>
            <a:r>
              <a:rPr lang="en-US" altLang="zh-CN" sz="2600" spc="-1" dirty="0">
                <a:solidFill>
                  <a:srgbClr val="3D4251"/>
                </a:solidFill>
                <a:latin typeface="Times New Roman"/>
                <a:ea typeface="Times New Roman"/>
                <a:cs typeface="Times New Roman"/>
              </a:rPr>
              <a:t>dataset</a:t>
            </a:r>
            <a:r>
              <a:rPr lang="en-US" altLang="zh-CN" sz="2600" spc="-6" dirty="0">
                <a:solidFill>
                  <a:srgbClr val="3D4251"/>
                </a:solidFill>
                <a:latin typeface="Times New Roman"/>
                <a:ea typeface="Times New Roman"/>
                <a:cs typeface="Times New Roman"/>
              </a:rPr>
              <a:t> </a:t>
            </a:r>
            <a:r>
              <a:rPr lang="en-US" altLang="zh-CN" sz="2600" spc="-1" dirty="0">
                <a:solidFill>
                  <a:srgbClr val="3D4251"/>
                </a:solidFill>
                <a:latin typeface="Times New Roman"/>
                <a:ea typeface="Times New Roman"/>
                <a:cs typeface="Times New Roman"/>
              </a:rPr>
              <a:t>loaded</a:t>
            </a:r>
            <a:r>
              <a:rPr lang="en-US" altLang="zh-CN" sz="2600" dirty="0">
                <a:solidFill>
                  <a:srgbClr val="3D4251"/>
                </a:solidFill>
                <a:latin typeface="Times New Roman"/>
                <a:ea typeface="Times New Roman"/>
                <a:cs typeface="Times New Roman"/>
              </a:rPr>
              <a:t> </a:t>
            </a:r>
            <a:r>
              <a:rPr lang="en-US" altLang="zh-CN" sz="2600" spc="0" dirty="0">
                <a:solidFill>
                  <a:srgbClr val="3D4251"/>
                </a:solidFill>
                <a:latin typeface="Times New Roman"/>
                <a:ea typeface="Times New Roman"/>
                <a:cs typeface="Times New Roman"/>
              </a:rPr>
              <a:t>in</a:t>
            </a:r>
            <a:r>
              <a:rPr lang="en-US" altLang="zh-CN" sz="2600" dirty="0">
                <a:solidFill>
                  <a:srgbClr val="3D4251"/>
                </a:solidFill>
                <a:latin typeface="Times New Roman"/>
                <a:ea typeface="Times New Roman"/>
                <a:cs typeface="Times New Roman"/>
              </a:rPr>
              <a:t> </a:t>
            </a:r>
            <a:r>
              <a:rPr lang="en-US" altLang="zh-CN" sz="2600" spc="-3" dirty="0">
                <a:solidFill>
                  <a:srgbClr val="3D4251"/>
                </a:solidFill>
                <a:latin typeface="Times New Roman"/>
                <a:ea typeface="Times New Roman"/>
                <a:cs typeface="Times New Roman"/>
              </a:rPr>
              <a:t>an</a:t>
            </a:r>
            <a:r>
              <a:rPr lang="en-US" altLang="zh-CN" sz="2600" dirty="0">
                <a:solidFill>
                  <a:srgbClr val="3D4251"/>
                </a:solidFill>
                <a:latin typeface="Times New Roman"/>
                <a:ea typeface="Times New Roman"/>
                <a:cs typeface="Times New Roman"/>
              </a:rPr>
              <a:t> </a:t>
            </a:r>
            <a:r>
              <a:rPr lang="en-US" altLang="zh-CN" sz="2600" spc="-1" dirty="0">
                <a:solidFill>
                  <a:srgbClr val="3D4251"/>
                </a:solidFill>
                <a:latin typeface="Times New Roman"/>
                <a:ea typeface="Times New Roman"/>
                <a:cs typeface="Times New Roman"/>
              </a:rPr>
              <a:t>object</a:t>
            </a:r>
            <a:r>
              <a:rPr lang="en-US" altLang="zh-CN" sz="2600" spc="-5" dirty="0">
                <a:solidFill>
                  <a:srgbClr val="3D4251"/>
                </a:solidFill>
                <a:latin typeface="Times New Roman"/>
                <a:ea typeface="Times New Roman"/>
                <a:cs typeface="Times New Roman"/>
              </a:rPr>
              <a:t> </a:t>
            </a:r>
            <a:r>
              <a:rPr lang="en-US" altLang="zh-CN" sz="2600" spc="0" dirty="0">
                <a:solidFill>
                  <a:srgbClr val="3D4251"/>
                </a:solidFill>
                <a:latin typeface="Times New Roman"/>
                <a:ea typeface="Times New Roman"/>
                <a:cs typeface="Times New Roman"/>
              </a:rPr>
              <a:t>df</a:t>
            </a:r>
            <a:r>
              <a:rPr lang="en-US" altLang="zh-CN" sz="2600" dirty="0">
                <a:solidFill>
                  <a:srgbClr val="3D4251"/>
                </a:solidFill>
                <a:latin typeface="Times New Roman"/>
                <a:ea typeface="Times New Roman"/>
                <a:cs typeface="Times New Roman"/>
              </a:rPr>
              <a:t> </a:t>
            </a:r>
            <a:r>
              <a:rPr lang="en-US" altLang="zh-CN" sz="2600" spc="-1" dirty="0">
                <a:solidFill>
                  <a:srgbClr val="3D4251"/>
                </a:solidFill>
                <a:latin typeface="Times New Roman"/>
                <a:ea typeface="Times New Roman"/>
                <a:cs typeface="Times New Roman"/>
              </a:rPr>
              <a:t>below.</a:t>
            </a:r>
            <a:endParaRPr lang="en-US" altLang="zh-CN" sz="2600" dirty="0">
              <a:latin typeface="Times New Roman"/>
              <a:ea typeface="Times New Roman"/>
              <a:cs typeface="Times New Roman"/>
            </a:endParaRPr>
          </a:p>
        </p:txBody>
      </p:sp>
      <p:sp>
        <p:nvSpPr>
          <p:cNvPr id="91" name="Text Box91"/>
          <p:cNvSpPr txBox="1"/>
          <p:nvPr/>
        </p:nvSpPr>
        <p:spPr>
          <a:xfrm>
            <a:off x="923925" y="791641"/>
            <a:ext cx="4414621" cy="558800"/>
          </a:xfrm>
          <a:prstGeom prst="rect">
            <a:avLst/>
          </a:prstGeom>
        </p:spPr>
        <p:txBody>
          <a:bodyPr wrap="square" lIns="0" tIns="0" rIns="0" rtlCol="0">
            <a:spAutoFit/>
          </a:bodyPr>
          <a:lstStyle/>
          <a:p>
            <a:pPr algn="l" rtl="0">
              <a:lnSpc>
                <a:spcPts val="4400"/>
              </a:lnSpc>
            </a:pPr>
            <a:r>
              <a:rPr lang="en-US" altLang="zh-CN" sz="4400" spc="-1" dirty="0">
                <a:solidFill>
                  <a:srgbClr val="000000"/>
                </a:solidFill>
                <a:latin typeface="Calibri"/>
                <a:ea typeface="Calibri"/>
                <a:cs typeface="Calibri"/>
              </a:rPr>
              <a:t>loading</a:t>
            </a:r>
            <a:r>
              <a:rPr lang="en-US" altLang="zh-CN" sz="4400" spc="-6" dirty="0">
                <a:solidFill>
                  <a:srgbClr val="000000"/>
                </a:solidFill>
                <a:latin typeface="Calibri"/>
                <a:ea typeface="Calibri"/>
                <a:cs typeface="Calibri"/>
              </a:rPr>
              <a:t> </a:t>
            </a:r>
            <a:r>
              <a:rPr lang="en-US" altLang="zh-CN" sz="4400" spc="0" dirty="0">
                <a:solidFill>
                  <a:srgbClr val="000000"/>
                </a:solidFill>
                <a:latin typeface="Calibri"/>
                <a:ea typeface="Calibri"/>
                <a:cs typeface="Calibri"/>
              </a:rPr>
              <a:t>the</a:t>
            </a:r>
            <a:r>
              <a:rPr lang="en-US" altLang="zh-CN" sz="4400" spc="-9" dirty="0">
                <a:solidFill>
                  <a:srgbClr val="000000"/>
                </a:solidFill>
                <a:latin typeface="Calibri"/>
                <a:ea typeface="Calibri"/>
                <a:cs typeface="Calibri"/>
              </a:rPr>
              <a:t> </a:t>
            </a:r>
            <a:r>
              <a:rPr lang="en-US" altLang="zh-CN" sz="4400" spc="-1" dirty="0">
                <a:solidFill>
                  <a:srgbClr val="000000"/>
                </a:solidFill>
                <a:latin typeface="Calibri"/>
                <a:ea typeface="Calibri"/>
                <a:cs typeface="Calibri"/>
              </a:rPr>
              <a:t>dataset</a:t>
            </a:r>
            <a:endParaRPr lang="en-US" altLang="zh-CN" sz="4400">
              <a:latin typeface="Calibri"/>
              <a:ea typeface="Calibri"/>
              <a:cs typeface="Calibri"/>
            </a:endParaRPr>
          </a:p>
        </p:txBody>
      </p:sp>
      <p:sp>
        <p:nvSpPr>
          <p:cNvPr id="92" name="Text Box92"/>
          <p:cNvSpPr txBox="1"/>
          <p:nvPr/>
        </p:nvSpPr>
        <p:spPr>
          <a:xfrm>
            <a:off x="1006450" y="2666263"/>
            <a:ext cx="6714915" cy="299822"/>
          </a:xfrm>
          <a:prstGeom prst="rect">
            <a:avLst/>
          </a:prstGeom>
        </p:spPr>
        <p:txBody>
          <a:bodyPr wrap="square" lIns="0" tIns="0" rIns="0" rtlCol="0">
            <a:spAutoFit/>
          </a:bodyPr>
          <a:lstStyle/>
          <a:p>
            <a:pPr algn="l" rtl="0">
              <a:lnSpc>
                <a:spcPts val="2361"/>
              </a:lnSpc>
            </a:pPr>
            <a:r>
              <a:rPr lang="en-US" altLang="zh-CN" sz="2450" spc="-1" dirty="0">
                <a:solidFill>
                  <a:srgbClr val="3D4251"/>
                </a:solidFill>
                <a:latin typeface="Times New Roman"/>
                <a:ea typeface="Times New Roman"/>
                <a:cs typeface="Times New Roman"/>
              </a:rPr>
              <a:t>.read_csv()</a:t>
            </a:r>
            <a:r>
              <a:rPr lang="en-US" altLang="zh-CN" sz="2450" spc="44" dirty="0">
                <a:solidFill>
                  <a:srgbClr val="3D4251"/>
                </a:solidFill>
                <a:latin typeface="Times New Roman"/>
                <a:ea typeface="Times New Roman"/>
                <a:cs typeface="Times New Roman"/>
              </a:rPr>
              <a:t> </a:t>
            </a:r>
            <a:r>
              <a:rPr lang="en-US" altLang="zh-CN" sz="2600" spc="0" dirty="0">
                <a:solidFill>
                  <a:srgbClr val="3D4251"/>
                </a:solidFill>
                <a:latin typeface="Times New Roman"/>
                <a:ea typeface="Times New Roman"/>
                <a:cs typeface="Times New Roman"/>
              </a:rPr>
              <a:t>is</a:t>
            </a:r>
            <a:r>
              <a:rPr lang="en-US" altLang="zh-CN" sz="2600" dirty="0">
                <a:solidFill>
                  <a:srgbClr val="3D4251"/>
                </a:solidFill>
                <a:latin typeface="Times New Roman"/>
                <a:ea typeface="Times New Roman"/>
                <a:cs typeface="Times New Roman"/>
              </a:rPr>
              <a:t> </a:t>
            </a:r>
            <a:r>
              <a:rPr lang="en-US" altLang="zh-CN" sz="2600" spc="0" dirty="0">
                <a:solidFill>
                  <a:srgbClr val="3D4251"/>
                </a:solidFill>
                <a:latin typeface="Times New Roman"/>
                <a:ea typeface="Times New Roman"/>
                <a:cs typeface="Times New Roman"/>
              </a:rPr>
              <a:t>a</a:t>
            </a:r>
            <a:r>
              <a:rPr lang="en-US" altLang="zh-CN" sz="2600" spc="-5" dirty="0">
                <a:solidFill>
                  <a:srgbClr val="3D4251"/>
                </a:solidFill>
                <a:latin typeface="Times New Roman"/>
                <a:ea typeface="Times New Roman"/>
                <a:cs typeface="Times New Roman"/>
              </a:rPr>
              <a:t> </a:t>
            </a:r>
            <a:r>
              <a:rPr lang="en-US" altLang="zh-CN" sz="2600" spc="-1" dirty="0">
                <a:solidFill>
                  <a:srgbClr val="3D4251"/>
                </a:solidFill>
                <a:latin typeface="Times New Roman"/>
                <a:ea typeface="Times New Roman"/>
                <a:cs typeface="Times New Roman"/>
              </a:rPr>
              <a:t>method</a:t>
            </a:r>
            <a:r>
              <a:rPr lang="en-US" altLang="zh-CN" sz="2600" dirty="0">
                <a:solidFill>
                  <a:srgbClr val="3D4251"/>
                </a:solidFill>
                <a:latin typeface="Times New Roman"/>
                <a:ea typeface="Times New Roman"/>
                <a:cs typeface="Times New Roman"/>
              </a:rPr>
              <a:t> </a:t>
            </a:r>
            <a:r>
              <a:rPr lang="en-US" altLang="zh-CN" sz="2600" spc="0" dirty="0">
                <a:solidFill>
                  <a:srgbClr val="3D4251"/>
                </a:solidFill>
                <a:latin typeface="Times New Roman"/>
                <a:ea typeface="Times New Roman"/>
                <a:cs typeface="Times New Roman"/>
              </a:rPr>
              <a:t>in</a:t>
            </a:r>
            <a:r>
              <a:rPr lang="en-US" altLang="zh-CN" sz="2600" dirty="0">
                <a:solidFill>
                  <a:srgbClr val="3D4251"/>
                </a:solidFill>
                <a:latin typeface="Times New Roman"/>
                <a:ea typeface="Times New Roman"/>
                <a:cs typeface="Times New Roman"/>
              </a:rPr>
              <a:t> </a:t>
            </a:r>
            <a:r>
              <a:rPr lang="en-US" altLang="zh-CN" sz="2600" spc="-2" dirty="0">
                <a:solidFill>
                  <a:srgbClr val="3D4251"/>
                </a:solidFill>
                <a:latin typeface="Times New Roman"/>
                <a:ea typeface="Times New Roman"/>
                <a:cs typeface="Times New Roman"/>
              </a:rPr>
              <a:t>pandas</a:t>
            </a:r>
            <a:r>
              <a:rPr lang="en-US" altLang="zh-CN" sz="2600" dirty="0">
                <a:solidFill>
                  <a:srgbClr val="3D4251"/>
                </a:solidFill>
                <a:latin typeface="Times New Roman"/>
                <a:ea typeface="Times New Roman"/>
                <a:cs typeface="Times New Roman"/>
              </a:rPr>
              <a:t> </a:t>
            </a:r>
            <a:r>
              <a:rPr lang="en-US" altLang="zh-CN" sz="2600" spc="0" dirty="0">
                <a:solidFill>
                  <a:srgbClr val="3D4251"/>
                </a:solidFill>
                <a:latin typeface="Times New Roman"/>
                <a:ea typeface="Times New Roman"/>
                <a:cs typeface="Times New Roman"/>
              </a:rPr>
              <a:t>to</a:t>
            </a:r>
            <a:r>
              <a:rPr lang="en-US" altLang="zh-CN" sz="2600" dirty="0">
                <a:solidFill>
                  <a:srgbClr val="3D4251"/>
                </a:solidFill>
                <a:latin typeface="Times New Roman"/>
                <a:ea typeface="Times New Roman"/>
                <a:cs typeface="Times New Roman"/>
              </a:rPr>
              <a:t> </a:t>
            </a:r>
            <a:r>
              <a:rPr lang="en-US" altLang="zh-CN" sz="2600" spc="-1" dirty="0">
                <a:solidFill>
                  <a:srgbClr val="3D4251"/>
                </a:solidFill>
                <a:latin typeface="Times New Roman"/>
                <a:ea typeface="Times New Roman"/>
                <a:cs typeface="Times New Roman"/>
              </a:rPr>
              <a:t>load</a:t>
            </a:r>
            <a:r>
              <a:rPr lang="en-US" altLang="zh-CN" sz="2600" dirty="0">
                <a:solidFill>
                  <a:srgbClr val="3D4251"/>
                </a:solidFill>
                <a:latin typeface="Times New Roman"/>
                <a:ea typeface="Times New Roman"/>
                <a:cs typeface="Times New Roman"/>
              </a:rPr>
              <a:t> </a:t>
            </a:r>
            <a:r>
              <a:rPr lang="en-US" altLang="zh-CN" sz="2600" spc="0" dirty="0">
                <a:solidFill>
                  <a:srgbClr val="3D4251"/>
                </a:solidFill>
                <a:latin typeface="Times New Roman"/>
                <a:ea typeface="Times New Roman"/>
                <a:cs typeface="Times New Roman"/>
              </a:rPr>
              <a:t>a</a:t>
            </a:r>
            <a:r>
              <a:rPr lang="en-US" altLang="zh-CN" sz="2600" dirty="0">
                <a:solidFill>
                  <a:srgbClr val="3D4251"/>
                </a:solidFill>
                <a:latin typeface="Times New Roman"/>
                <a:ea typeface="Times New Roman"/>
                <a:cs typeface="Times New Roman"/>
              </a:rPr>
              <a:t> </a:t>
            </a:r>
            <a:r>
              <a:rPr lang="en-US" altLang="zh-CN" sz="2600" spc="-2" dirty="0">
                <a:solidFill>
                  <a:srgbClr val="3D4251"/>
                </a:solidFill>
                <a:latin typeface="Times New Roman"/>
                <a:ea typeface="Times New Roman"/>
                <a:cs typeface="Times New Roman"/>
              </a:rPr>
              <a:t>csv</a:t>
            </a:r>
            <a:r>
              <a:rPr lang="en-US" altLang="zh-CN" sz="2600" dirty="0">
                <a:solidFill>
                  <a:srgbClr val="3D4251"/>
                </a:solidFill>
                <a:latin typeface="Times New Roman"/>
                <a:ea typeface="Times New Roman"/>
                <a:cs typeface="Times New Roman"/>
              </a:rPr>
              <a:t> </a:t>
            </a:r>
            <a:r>
              <a:rPr lang="en-US" altLang="zh-CN" sz="2600" spc="-2" dirty="0">
                <a:solidFill>
                  <a:srgbClr val="3D4251"/>
                </a:solidFill>
                <a:latin typeface="Times New Roman"/>
                <a:ea typeface="Times New Roman"/>
                <a:cs typeface="Times New Roman"/>
              </a:rPr>
              <a:t>file.</a:t>
            </a:r>
            <a:endParaRPr lang="en-US" altLang="zh-CN" sz="2600" dirty="0">
              <a:latin typeface="Times New Roman"/>
              <a:ea typeface="Times New Roman"/>
              <a:cs typeface="Times New Roman"/>
            </a:endParaRPr>
          </a:p>
        </p:txBody>
      </p:sp>
      <p:sp>
        <p:nvSpPr>
          <p:cNvPr id="93" name="Text Box93"/>
          <p:cNvSpPr txBox="1"/>
          <p:nvPr/>
        </p:nvSpPr>
        <p:spPr>
          <a:xfrm>
            <a:off x="1139825" y="4789044"/>
            <a:ext cx="6576943" cy="276999"/>
          </a:xfrm>
          <a:prstGeom prst="rect">
            <a:avLst/>
          </a:prstGeom>
        </p:spPr>
        <p:txBody>
          <a:bodyPr wrap="square" lIns="0" tIns="0" rIns="0" rtlCol="0">
            <a:spAutoFit/>
          </a:bodyPr>
          <a:lstStyle/>
          <a:p>
            <a:pPr algn="l" rtl="0">
              <a:lnSpc>
                <a:spcPts val="1816"/>
              </a:lnSpc>
            </a:pPr>
            <a:r>
              <a:rPr lang="en-US" altLang="zh-CN" sz="2000" spc="0" dirty="0">
                <a:solidFill>
                  <a:srgbClr val="839496"/>
                </a:solidFill>
                <a:latin typeface="Times New Roman"/>
                <a:ea typeface="Times New Roman"/>
                <a:cs typeface="Times New Roman"/>
              </a:rPr>
              <a:t>df</a:t>
            </a:r>
            <a:r>
              <a:rPr lang="en-US" altLang="zh-CN" sz="2000" dirty="0">
                <a:solidFill>
                  <a:srgbClr val="839496"/>
                </a:solidFill>
                <a:latin typeface="Times New Roman"/>
                <a:ea typeface="Times New Roman"/>
                <a:cs typeface="Times New Roman"/>
              </a:rPr>
              <a:t> </a:t>
            </a:r>
            <a:r>
              <a:rPr lang="en-US" altLang="zh-CN" sz="2000" spc="0" dirty="0">
                <a:solidFill>
                  <a:srgbClr val="839496"/>
                </a:solidFill>
                <a:latin typeface="Times New Roman"/>
                <a:ea typeface="Times New Roman"/>
                <a:cs typeface="Times New Roman"/>
              </a:rPr>
              <a:t>=</a:t>
            </a:r>
            <a:r>
              <a:rPr lang="en-US" altLang="zh-CN" sz="2000" dirty="0">
                <a:solidFill>
                  <a:srgbClr val="839496"/>
                </a:solidFill>
                <a:latin typeface="Times New Roman"/>
                <a:ea typeface="Times New Roman"/>
                <a:cs typeface="Times New Roman"/>
              </a:rPr>
              <a:t> </a:t>
            </a:r>
            <a:r>
              <a:rPr lang="en-US" altLang="zh-CN" sz="2000" spc="-1" dirty="0" err="1">
                <a:solidFill>
                  <a:srgbClr val="839496"/>
                </a:solidFill>
                <a:latin typeface="Times New Roman"/>
                <a:ea typeface="Times New Roman"/>
                <a:cs typeface="Times New Roman"/>
              </a:rPr>
              <a:t>pd.read_csv</a:t>
            </a:r>
            <a:r>
              <a:rPr lang="en-US" altLang="zh-CN" sz="2000" spc="-1" dirty="0" smtClean="0">
                <a:solidFill>
                  <a:srgbClr val="839496"/>
                </a:solidFill>
                <a:latin typeface="Times New Roman"/>
                <a:ea typeface="Times New Roman"/>
                <a:cs typeface="Times New Roman"/>
              </a:rPr>
              <a:t>(</a:t>
            </a:r>
            <a:r>
              <a:rPr lang="en-US" altLang="zh-CN" sz="2000" spc="-1" dirty="0" smtClean="0">
                <a:solidFill>
                  <a:srgbClr val="2AA198"/>
                </a:solidFill>
                <a:latin typeface="Times New Roman"/>
                <a:ea typeface="Times New Roman"/>
                <a:cs typeface="Times New Roman"/>
              </a:rPr>
              <a:t>‘Parkinsons_data.csv</a:t>
            </a:r>
            <a:r>
              <a:rPr lang="en-US" altLang="zh-CN" sz="2000" spc="-1" dirty="0">
                <a:solidFill>
                  <a:srgbClr val="2AA198"/>
                </a:solidFill>
                <a:latin typeface="Times New Roman"/>
                <a:ea typeface="Times New Roman"/>
                <a:cs typeface="Times New Roman"/>
              </a:rPr>
              <a:t>'</a:t>
            </a:r>
            <a:r>
              <a:rPr lang="en-US" altLang="zh-CN" sz="2000" spc="-468" dirty="0">
                <a:solidFill>
                  <a:srgbClr val="2AA198"/>
                </a:solidFill>
                <a:latin typeface="Times New Roman"/>
                <a:ea typeface="Times New Roman"/>
                <a:cs typeface="Times New Roman"/>
              </a:rPr>
              <a:t> </a:t>
            </a:r>
            <a:r>
              <a:rPr lang="en-US" altLang="zh-CN" sz="2000" spc="0" dirty="0">
                <a:solidFill>
                  <a:srgbClr val="839496"/>
                </a:solidFill>
                <a:latin typeface="Times New Roman"/>
                <a:ea typeface="Times New Roman"/>
                <a:cs typeface="Times New Roman"/>
              </a:rPr>
              <a:t>)</a:t>
            </a:r>
            <a:endParaRPr lang="en-US" altLang="zh-CN" sz="2000" dirty="0">
              <a:latin typeface="Times New Roman"/>
              <a:ea typeface="Times New Roman"/>
              <a:cs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11049000" cy="4525963"/>
          </a:xfrm>
        </p:spPr>
        <p:txBody>
          <a:bodyPr>
            <a:normAutofit/>
          </a:bodyPr>
          <a:lstStyle/>
          <a:p>
            <a:r>
              <a:rPr lang="en-US" b="1" u="sng" dirty="0" smtClean="0"/>
              <a:t>Replacing Outliers with median values</a:t>
            </a:r>
            <a:endParaRPr lang="en-US" dirty="0" smtClean="0"/>
          </a:p>
          <a:p>
            <a:r>
              <a:rPr lang="en-US" sz="2200" dirty="0" smtClean="0">
                <a:latin typeface="Times New Roman" pitchFamily="18" charset="0"/>
                <a:cs typeface="Times New Roman" pitchFamily="18" charset="0"/>
              </a:rPr>
              <a:t>In this technique, we replace the extreme values with median values. It is advised to not use mean values as they are affected by outliers. The first line of code below prints the 50th percentile value, or the median, which comes out to be 140. The second line prints the 95th percentile value, which comes out to be around 326. The third line of code below replaces all those values ' variable, which are greater than the 95th percentile, with the median value. Finally, the fourth line prints summary statistics after all these techniques have been employed for outlier treatment.</a:t>
            </a:r>
          </a:p>
          <a:p>
            <a:endParaRPr lang="en-US" dirty="0"/>
          </a:p>
        </p:txBody>
      </p:sp>
      <p:sp>
        <p:nvSpPr>
          <p:cNvPr id="4" name="Text Box95"/>
          <p:cNvSpPr txBox="1">
            <a:spLocks noGrp="1"/>
          </p:cNvSpPr>
          <p:nvPr>
            <p:ph type="title"/>
          </p:nvPr>
        </p:nvSpPr>
        <p:spPr>
          <a:xfrm>
            <a:off x="457200" y="274638"/>
            <a:ext cx="11049000" cy="1046440"/>
          </a:xfrm>
          <a:prstGeom prst="rect">
            <a:avLst/>
          </a:prstGeom>
          <a:solidFill>
            <a:srgbClr val="0033CC"/>
          </a:solidFill>
        </p:spPr>
        <p:txBody>
          <a:bodyPr wrap="square" lIns="0" tIns="0" rIns="0" rtlCol="0">
            <a:spAutoFit/>
          </a:bodyPr>
          <a:lstStyle/>
          <a:p>
            <a:pPr algn="l">
              <a:lnSpc>
                <a:spcPts val="3358"/>
              </a:lnSpc>
            </a:pPr>
            <a:endParaRPr/>
          </a:p>
          <a:p>
            <a:pPr marL="85725" algn="l" rtl="0">
              <a:lnSpc>
                <a:spcPts val="4400"/>
              </a:lnSpc>
            </a:pPr>
            <a:r>
              <a:rPr lang="en-IN" altLang="zh-CN" spc="-2" dirty="0" smtClean="0">
                <a:solidFill>
                  <a:srgbClr val="FFFFFF"/>
                </a:solidFill>
                <a:latin typeface="Calibri"/>
                <a:ea typeface="Calibri"/>
                <a:cs typeface="Calibri"/>
              </a:rPr>
              <a:t>Missing impute values</a:t>
            </a:r>
            <a:endParaRPr lang="en-US" altLang="zh-CN" sz="4400" dirty="0">
              <a:latin typeface="Calibri"/>
              <a:ea typeface="Calibri"/>
              <a:cs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57201"/>
            <a:ext cx="10668000" cy="1447799"/>
          </a:xfrm>
        </p:spPr>
        <p:txBody>
          <a:bodyPr/>
          <a:lstStyle/>
          <a:p>
            <a:r>
              <a:rPr lang="en-IN" dirty="0" smtClean="0"/>
              <a:t>Contd..</a:t>
            </a:r>
            <a:endParaRPr lang="en-US" dirty="0"/>
          </a:p>
        </p:txBody>
      </p:sp>
      <p:sp>
        <p:nvSpPr>
          <p:cNvPr id="4" name="Text Box95"/>
          <p:cNvSpPr txBox="1"/>
          <p:nvPr/>
        </p:nvSpPr>
        <p:spPr>
          <a:xfrm>
            <a:off x="838200" y="365125"/>
            <a:ext cx="10515600" cy="1046440"/>
          </a:xfrm>
          <a:prstGeom prst="rect">
            <a:avLst/>
          </a:prstGeom>
          <a:solidFill>
            <a:srgbClr val="0033CC"/>
          </a:solidFill>
        </p:spPr>
        <p:txBody>
          <a:bodyPr wrap="square" lIns="0" tIns="0" rIns="0" rtlCol="0">
            <a:spAutoFit/>
          </a:bodyPr>
          <a:lstStyle/>
          <a:p>
            <a:pPr algn="l">
              <a:lnSpc>
                <a:spcPts val="3358"/>
              </a:lnSpc>
            </a:pPr>
            <a:endParaRPr/>
          </a:p>
          <a:p>
            <a:pPr marL="85725" algn="l" rtl="0">
              <a:lnSpc>
                <a:spcPts val="4400"/>
              </a:lnSpc>
            </a:pPr>
            <a:r>
              <a:rPr lang="en-IN" altLang="zh-CN" sz="4400" spc="-2" dirty="0" smtClean="0">
                <a:solidFill>
                  <a:srgbClr val="FFFFFF"/>
                </a:solidFill>
                <a:latin typeface="Calibri"/>
                <a:ea typeface="Calibri"/>
                <a:cs typeface="Calibri"/>
              </a:rPr>
              <a:t>Contd..</a:t>
            </a:r>
            <a:endParaRPr lang="en-US" altLang="zh-CN" sz="4400" dirty="0">
              <a:latin typeface="Calibri"/>
              <a:ea typeface="Calibri"/>
              <a:cs typeface="Calibri"/>
            </a:endParaRPr>
          </a:p>
        </p:txBody>
      </p:sp>
      <p:sp>
        <p:nvSpPr>
          <p:cNvPr id="6" name="TextBox 5"/>
          <p:cNvSpPr txBox="1"/>
          <p:nvPr/>
        </p:nvSpPr>
        <p:spPr>
          <a:xfrm>
            <a:off x="914400" y="1752600"/>
            <a:ext cx="10363200" cy="1200329"/>
          </a:xfrm>
          <a:prstGeom prst="rect">
            <a:avLst/>
          </a:prstGeom>
          <a:noFill/>
        </p:spPr>
        <p:txBody>
          <a:bodyPr wrap="square" rtlCol="0">
            <a:spAutoFit/>
          </a:bodyPr>
          <a:lstStyle/>
          <a:p>
            <a:r>
              <a:rPr lang="en-US" dirty="0" smtClean="0"/>
              <a:t>Therefore we have replaced all the outlier values with median </a:t>
            </a:r>
            <a:r>
              <a:rPr lang="en-US" dirty="0" err="1" smtClean="0"/>
              <a:t>values.And</a:t>
            </a:r>
            <a:r>
              <a:rPr lang="en-US" dirty="0" smtClean="0"/>
              <a:t> again we are performing the </a:t>
            </a:r>
            <a:r>
              <a:rPr lang="en-US" dirty="0" err="1" smtClean="0"/>
              <a:t>Interquantile</a:t>
            </a:r>
            <a:r>
              <a:rPr lang="en-US" dirty="0" smtClean="0"/>
              <a:t> range method to sort out the data without outliers and storing it into a new </a:t>
            </a:r>
            <a:r>
              <a:rPr lang="en-US" dirty="0" err="1" smtClean="0"/>
              <a:t>dataframe</a:t>
            </a:r>
            <a:r>
              <a:rPr lang="en-US" dirty="0" smtClean="0"/>
              <a:t> named ‘</a:t>
            </a:r>
            <a:r>
              <a:rPr lang="en-US" dirty="0" err="1" smtClean="0"/>
              <a:t>df_out</a:t>
            </a:r>
            <a:r>
              <a:rPr lang="en-US" dirty="0" smtClean="0"/>
              <a:t>’.</a:t>
            </a:r>
          </a:p>
          <a:p>
            <a:endParaRPr lang="en-US" dirty="0"/>
          </a:p>
        </p:txBody>
      </p:sp>
      <p:pic>
        <p:nvPicPr>
          <p:cNvPr id="9" name="Picture 8" descr="df_out.PNG"/>
          <p:cNvPicPr/>
          <p:nvPr/>
        </p:nvPicPr>
        <p:blipFill>
          <a:blip r:embed="rId2"/>
          <a:stretch>
            <a:fillRect/>
          </a:stretch>
        </p:blipFill>
        <p:spPr>
          <a:xfrm>
            <a:off x="3124200" y="3018472"/>
            <a:ext cx="5943600" cy="82105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11201400" cy="1143000"/>
          </a:xfrm>
        </p:spPr>
        <p:txBody>
          <a:bodyPr/>
          <a:lstStyle/>
          <a:p>
            <a:r>
              <a:rPr lang="en-IN" dirty="0" smtClean="0"/>
              <a:t>t</a:t>
            </a:r>
            <a:endParaRPr lang="en-US" dirty="0"/>
          </a:p>
        </p:txBody>
      </p:sp>
      <p:sp>
        <p:nvSpPr>
          <p:cNvPr id="3" name="Content Placeholder 2"/>
          <p:cNvSpPr>
            <a:spLocks noGrp="1"/>
          </p:cNvSpPr>
          <p:nvPr>
            <p:ph idx="1"/>
          </p:nvPr>
        </p:nvSpPr>
        <p:spPr>
          <a:xfrm>
            <a:off x="838200" y="1600200"/>
            <a:ext cx="10515600" cy="4525963"/>
          </a:xfrm>
        </p:spPr>
        <p:txBody>
          <a:bodyPr/>
          <a:lstStyle/>
          <a:p>
            <a:pPr>
              <a:buNone/>
            </a:pPr>
            <a:r>
              <a:rPr lang="en-IN" u="sng" dirty="0" smtClean="0"/>
              <a:t>Min-max feature scaling:</a:t>
            </a:r>
          </a:p>
          <a:p>
            <a:pPr>
              <a:buNone/>
            </a:pPr>
            <a:r>
              <a:rPr lang="en-US" b="1" dirty="0" smtClean="0"/>
              <a:t>    </a:t>
            </a:r>
            <a:r>
              <a:rPr lang="en-US" sz="2000" b="1" dirty="0" smtClean="0">
                <a:latin typeface="Times New Roman" pitchFamily="18" charset="0"/>
                <a:cs typeface="Times New Roman" pitchFamily="18" charset="0"/>
              </a:rPr>
              <a:t>Min</a:t>
            </a:r>
            <a:r>
              <a:rPr lang="en-US" sz="2000" dirty="0" smtClean="0">
                <a:latin typeface="Times New Roman" pitchFamily="18" charset="0"/>
                <a:cs typeface="Times New Roman" pitchFamily="18" charset="0"/>
              </a:rPr>
              <a:t>-</a:t>
            </a:r>
            <a:r>
              <a:rPr lang="en-US" sz="2000" b="1" dirty="0" smtClean="0">
                <a:latin typeface="Times New Roman" pitchFamily="18" charset="0"/>
                <a:cs typeface="Times New Roman" pitchFamily="18" charset="0"/>
              </a:rPr>
              <a:t>max normalization</a:t>
            </a:r>
            <a:r>
              <a:rPr lang="en-US" sz="2000" dirty="0" smtClean="0">
                <a:latin typeface="Times New Roman" pitchFamily="18" charset="0"/>
                <a:cs typeface="Times New Roman" pitchFamily="18" charset="0"/>
              </a:rPr>
              <a:t> is one of the most common ways to </a:t>
            </a:r>
            <a:r>
              <a:rPr lang="en-US" sz="2000" b="1" dirty="0" smtClean="0">
                <a:latin typeface="Times New Roman" pitchFamily="18" charset="0"/>
                <a:cs typeface="Times New Roman" pitchFamily="18" charset="0"/>
              </a:rPr>
              <a:t>normalize</a:t>
            </a:r>
            <a:r>
              <a:rPr lang="en-US" sz="2000" dirty="0" smtClean="0">
                <a:latin typeface="Times New Roman" pitchFamily="18" charset="0"/>
                <a:cs typeface="Times New Roman" pitchFamily="18" charset="0"/>
              </a:rPr>
              <a:t> data. For every feature, the minimum value of that feature gets transformed into a 0, the </a:t>
            </a:r>
            <a:r>
              <a:rPr lang="en-US" sz="2000" b="1" dirty="0" smtClean="0">
                <a:latin typeface="Times New Roman" pitchFamily="18" charset="0"/>
                <a:cs typeface="Times New Roman" pitchFamily="18" charset="0"/>
              </a:rPr>
              <a:t>maximum</a:t>
            </a:r>
            <a:r>
              <a:rPr lang="en-US" sz="2000" dirty="0" smtClean="0">
                <a:latin typeface="Times New Roman" pitchFamily="18" charset="0"/>
                <a:cs typeface="Times New Roman" pitchFamily="18" charset="0"/>
              </a:rPr>
              <a:t> value gets transformed into a 1, and every other value gets transformed into a decimal between 0 and 1.</a:t>
            </a:r>
          </a:p>
        </p:txBody>
      </p:sp>
      <p:sp>
        <p:nvSpPr>
          <p:cNvPr id="4" name="Text Box95"/>
          <p:cNvSpPr txBox="1"/>
          <p:nvPr/>
        </p:nvSpPr>
        <p:spPr>
          <a:xfrm>
            <a:off x="838200" y="365125"/>
            <a:ext cx="10515600" cy="1046440"/>
          </a:xfrm>
          <a:prstGeom prst="rect">
            <a:avLst/>
          </a:prstGeom>
          <a:solidFill>
            <a:srgbClr val="0033CC"/>
          </a:solidFill>
        </p:spPr>
        <p:txBody>
          <a:bodyPr wrap="square" lIns="0" tIns="0" rIns="0" rtlCol="0">
            <a:spAutoFit/>
          </a:bodyPr>
          <a:lstStyle/>
          <a:p>
            <a:pPr algn="l">
              <a:lnSpc>
                <a:spcPts val="3358"/>
              </a:lnSpc>
            </a:pPr>
            <a:endParaRPr>
              <a:solidFill>
                <a:schemeClr val="bg1"/>
              </a:solidFill>
            </a:endParaRPr>
          </a:p>
          <a:p>
            <a:pPr marL="85725" algn="l" rtl="0">
              <a:lnSpc>
                <a:spcPts val="4400"/>
              </a:lnSpc>
            </a:pPr>
            <a:r>
              <a:rPr lang="en-IN" altLang="zh-CN" sz="4400" dirty="0" smtClean="0">
                <a:solidFill>
                  <a:schemeClr val="bg1"/>
                </a:solidFill>
                <a:latin typeface="Calibri"/>
                <a:ea typeface="Calibri"/>
                <a:cs typeface="Calibri"/>
              </a:rPr>
              <a:t>Normalization</a:t>
            </a:r>
            <a:endParaRPr lang="en-US" altLang="zh-CN" sz="4400" dirty="0">
              <a:solidFill>
                <a:schemeClr val="bg1"/>
              </a:solidFill>
              <a:latin typeface="Calibri"/>
              <a:ea typeface="Calibri"/>
              <a:cs typeface="Calibri"/>
            </a:endParaRPr>
          </a:p>
        </p:txBody>
      </p:sp>
      <p:pic>
        <p:nvPicPr>
          <p:cNvPr id="5" name="Picture 4" descr="a5.PNG"/>
          <p:cNvPicPr/>
          <p:nvPr/>
        </p:nvPicPr>
        <p:blipFill>
          <a:blip r:embed="rId2"/>
          <a:stretch>
            <a:fillRect/>
          </a:stretch>
        </p:blipFill>
        <p:spPr>
          <a:xfrm>
            <a:off x="1143000" y="3505200"/>
            <a:ext cx="9829800" cy="32004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Path94"/>
          <p:cNvSpPr/>
          <p:nvPr/>
        </p:nvSpPr>
        <p:spPr>
          <a:xfrm>
            <a:off x="0" y="0"/>
            <a:ext cx="0" cy="0"/>
          </a:xfrm>
          <a:custGeom>
            <a:avLst/>
            <a:gdLst/>
            <a:ahLst/>
            <a:cxnLst/>
            <a:rect l="l" t="t" r="r" b="b"/>
            <a:pathLst>
              <a:path/>
            </a:pathLst>
          </a:custGeom>
          <a:solidFill/>
          <a:ln>
            <a:solidFill/>
            <a:prstDash/>
          </a:ln>
        </p:spPr>
        <p:txBody>
          <a:bodyPr rtlCol="0" anchor="ctr"/>
          <a:lstStyle/>
          <a:p>
            <a:pPr algn="ctr"/>
            <a:endParaRPr lang="en-US" altLang="zh-CN"/>
          </a:p>
        </p:txBody>
      </p:sp>
      <p:sp>
        <p:nvSpPr>
          <p:cNvPr id="95" name="Text Box95"/>
          <p:cNvSpPr txBox="1"/>
          <p:nvPr/>
        </p:nvSpPr>
        <p:spPr>
          <a:xfrm>
            <a:off x="838200" y="365125"/>
            <a:ext cx="10515600" cy="1325563"/>
          </a:xfrm>
          <a:prstGeom prst="rect">
            <a:avLst/>
          </a:prstGeom>
          <a:solidFill>
            <a:srgbClr val="0033CC"/>
          </a:solidFill>
        </p:spPr>
        <p:txBody>
          <a:bodyPr wrap="square" lIns="0" tIns="0" rIns="0" rtlCol="0">
            <a:spAutoFit/>
          </a:bodyPr>
          <a:lstStyle/>
          <a:p>
            <a:pPr algn="l">
              <a:lnSpc>
                <a:spcPts val="3358"/>
              </a:lnSpc>
            </a:pPr>
            <a:endParaRPr/>
          </a:p>
          <a:p>
            <a:pPr marL="85725" algn="l" rtl="0">
              <a:lnSpc>
                <a:spcPts val="4400"/>
              </a:lnSpc>
            </a:pPr>
            <a:r>
              <a:rPr lang="en-US" altLang="zh-CN" sz="4400" spc="-2" dirty="0">
                <a:solidFill>
                  <a:srgbClr val="FFFFFF"/>
                </a:solidFill>
                <a:latin typeface="Calibri"/>
                <a:ea typeface="Calibri"/>
                <a:cs typeface="Calibri"/>
              </a:rPr>
              <a:t>Visualization</a:t>
            </a:r>
            <a:endParaRPr lang="en-US" altLang="zh-CN" sz="4400" dirty="0">
              <a:latin typeface="Calibri"/>
              <a:ea typeface="Calibri"/>
              <a:cs typeface="Calibri"/>
            </a:endParaRPr>
          </a:p>
        </p:txBody>
      </p:sp>
      <p:sp>
        <p:nvSpPr>
          <p:cNvPr id="96" name="Text Box96"/>
          <p:cNvSpPr txBox="1"/>
          <p:nvPr/>
        </p:nvSpPr>
        <p:spPr>
          <a:xfrm>
            <a:off x="977248" y="1911104"/>
            <a:ext cx="10376552" cy="1128386"/>
          </a:xfrm>
          <a:prstGeom prst="rect">
            <a:avLst/>
          </a:prstGeom>
        </p:spPr>
        <p:txBody>
          <a:bodyPr wrap="square" lIns="0" tIns="0" rIns="0" rtlCol="0">
            <a:spAutoFit/>
          </a:bodyPr>
          <a:lstStyle/>
          <a:p>
            <a:pPr algn="l" rtl="0">
              <a:lnSpc>
                <a:spcPts val="4412"/>
              </a:lnSpc>
            </a:pPr>
            <a:r>
              <a:rPr lang="en-US" altLang="zh-CN" sz="2800" spc="0" dirty="0" smtClean="0">
                <a:solidFill>
                  <a:srgbClr val="000000"/>
                </a:solidFill>
                <a:latin typeface="Arial"/>
                <a:ea typeface="Arial"/>
                <a:cs typeface="Arial"/>
              </a:rPr>
              <a:t>•</a:t>
            </a:r>
            <a:r>
              <a:rPr lang="en-US" altLang="zh-CN" sz="2800" spc="-378" dirty="0">
                <a:solidFill>
                  <a:srgbClr val="000000"/>
                </a:solidFill>
                <a:latin typeface="Arial"/>
                <a:ea typeface="Arial"/>
                <a:cs typeface="Arial"/>
              </a:rPr>
              <a:t> </a:t>
            </a:r>
            <a:r>
              <a:rPr lang="en-US" altLang="zh-CN" sz="2800" spc="-1" dirty="0" smtClean="0">
                <a:solidFill>
                  <a:srgbClr val="000000"/>
                </a:solidFill>
                <a:latin typeface="Calibri"/>
                <a:ea typeface="Calibri"/>
                <a:cs typeface="Calibri"/>
              </a:rPr>
              <a:t>figures/histograms/charts/</a:t>
            </a:r>
            <a:r>
              <a:rPr lang="en-US" altLang="zh-CN" sz="2800" spc="-1" dirty="0" err="1" smtClean="0">
                <a:solidFill>
                  <a:srgbClr val="000000"/>
                </a:solidFill>
                <a:latin typeface="Calibri"/>
                <a:ea typeface="Calibri"/>
                <a:cs typeface="Calibri"/>
              </a:rPr>
              <a:t>heatmaps</a:t>
            </a:r>
            <a:r>
              <a:rPr lang="en-US" altLang="zh-CN" sz="2800" spc="-1" dirty="0" smtClean="0">
                <a:solidFill>
                  <a:srgbClr val="000000"/>
                </a:solidFill>
                <a:latin typeface="Calibri"/>
                <a:ea typeface="Calibri"/>
                <a:cs typeface="Calibri"/>
              </a:rPr>
              <a:t>.</a:t>
            </a:r>
            <a:r>
              <a:rPr lang="en-US" altLang="zh-CN" sz="2800" spc="-10" dirty="0" smtClean="0">
                <a:solidFill>
                  <a:srgbClr val="000000"/>
                </a:solidFill>
                <a:latin typeface="Calibri"/>
                <a:ea typeface="Calibri"/>
                <a:cs typeface="Calibri"/>
              </a:rPr>
              <a:t> </a:t>
            </a:r>
          </a:p>
          <a:p>
            <a:pPr algn="l" rtl="0">
              <a:lnSpc>
                <a:spcPts val="4412"/>
              </a:lnSpc>
            </a:pPr>
            <a:r>
              <a:rPr lang="en-US" altLang="zh-CN" sz="2800" spc="-10" dirty="0" smtClean="0">
                <a:solidFill>
                  <a:srgbClr val="000000"/>
                </a:solidFill>
                <a:latin typeface="Calibri"/>
                <a:ea typeface="Calibri"/>
                <a:cs typeface="Calibri"/>
              </a:rPr>
              <a:t> </a:t>
            </a:r>
            <a:r>
              <a:rPr lang="en-US" altLang="zh-CN" sz="2800" spc="-1" dirty="0" smtClean="0">
                <a:solidFill>
                  <a:srgbClr val="000000"/>
                </a:solidFill>
                <a:latin typeface="Calibri"/>
                <a:ea typeface="Calibri"/>
                <a:cs typeface="Calibri"/>
              </a:rPr>
              <a:t>observations</a:t>
            </a:r>
            <a:r>
              <a:rPr lang="en-US" altLang="zh-CN" sz="2800" dirty="0" smtClean="0">
                <a:solidFill>
                  <a:srgbClr val="000000"/>
                </a:solidFill>
                <a:latin typeface="Calibri"/>
                <a:ea typeface="Calibri"/>
                <a:cs typeface="Calibri"/>
              </a:rPr>
              <a:t> </a:t>
            </a:r>
            <a:r>
              <a:rPr lang="en-US" altLang="zh-CN" sz="2800" spc="0" dirty="0">
                <a:solidFill>
                  <a:srgbClr val="000000"/>
                </a:solidFill>
                <a:latin typeface="Calibri"/>
                <a:ea typeface="Calibri"/>
                <a:cs typeface="Calibri"/>
              </a:rPr>
              <a:t>from</a:t>
            </a:r>
            <a:r>
              <a:rPr lang="en-US" altLang="zh-CN" sz="2800" spc="-8" dirty="0">
                <a:solidFill>
                  <a:srgbClr val="000000"/>
                </a:solidFill>
                <a:latin typeface="Calibri"/>
                <a:ea typeface="Calibri"/>
                <a:cs typeface="Calibri"/>
              </a:rPr>
              <a:t> </a:t>
            </a:r>
            <a:r>
              <a:rPr lang="en-US" altLang="zh-CN" sz="2800" spc="0" dirty="0">
                <a:solidFill>
                  <a:srgbClr val="000000"/>
                </a:solidFill>
                <a:latin typeface="Calibri"/>
                <a:ea typeface="Calibri"/>
                <a:cs typeface="Calibri"/>
              </a:rPr>
              <a:t>the</a:t>
            </a:r>
            <a:r>
              <a:rPr lang="en-US" altLang="zh-CN" sz="2800" spc="-6" dirty="0">
                <a:solidFill>
                  <a:srgbClr val="000000"/>
                </a:solidFill>
                <a:latin typeface="Calibri"/>
                <a:ea typeface="Calibri"/>
                <a:cs typeface="Calibri"/>
              </a:rPr>
              <a:t> </a:t>
            </a:r>
            <a:r>
              <a:rPr lang="en-US" altLang="zh-CN" sz="2800" spc="-1" dirty="0" smtClean="0">
                <a:solidFill>
                  <a:srgbClr val="000000"/>
                </a:solidFill>
                <a:latin typeface="Calibri"/>
                <a:ea typeface="Calibri"/>
                <a:cs typeface="Calibri"/>
              </a:rPr>
              <a:t>visualizations.</a:t>
            </a:r>
            <a:endParaRPr lang="en-US" altLang="zh-CN" sz="2800" dirty="0">
              <a:latin typeface="Calibri"/>
              <a:ea typeface="Calibri"/>
              <a:cs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hist1.PNG"/>
          <p:cNvPicPr>
            <a:picLocks noChangeAspect="1"/>
          </p:cNvPicPr>
          <p:nvPr/>
        </p:nvPicPr>
        <p:blipFill>
          <a:blip r:embed="rId2"/>
          <a:stretch>
            <a:fillRect/>
          </a:stretch>
        </p:blipFill>
        <p:spPr>
          <a:xfrm>
            <a:off x="319539" y="704613"/>
            <a:ext cx="11552922" cy="5448773"/>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hist2.PNG"/>
          <p:cNvPicPr>
            <a:picLocks noChangeAspect="1"/>
          </p:cNvPicPr>
          <p:nvPr/>
        </p:nvPicPr>
        <p:blipFill>
          <a:blip r:embed="rId2"/>
          <a:stretch>
            <a:fillRect/>
          </a:stretch>
        </p:blipFill>
        <p:spPr>
          <a:xfrm>
            <a:off x="452900" y="693182"/>
            <a:ext cx="11286199" cy="547163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11125200" cy="4525963"/>
          </a:xfrm>
        </p:spPr>
        <p:txBody>
          <a:bodyPr/>
          <a:lstStyle/>
          <a:p>
            <a:r>
              <a:rPr lang="en-US" sz="2000" dirty="0" smtClean="0">
                <a:latin typeface="Times New Roman" pitchFamily="18" charset="0"/>
                <a:cs typeface="Times New Roman" pitchFamily="18" charset="0"/>
              </a:rPr>
              <a:t>Feature Selection is the process where you automatically or manually select those features which contribute most to your prediction variable or output in which you are interested in.</a:t>
            </a:r>
          </a:p>
          <a:p>
            <a:r>
              <a:rPr lang="en-US" sz="2000" dirty="0" smtClean="0">
                <a:latin typeface="Times New Roman" pitchFamily="18" charset="0"/>
                <a:cs typeface="Times New Roman" pitchFamily="18" charset="0"/>
              </a:rPr>
              <a:t>Having irrelevant features in your data can decrease the accuracy of the models and make your model learn based on irrelevant features.</a:t>
            </a:r>
          </a:p>
          <a:p>
            <a:endParaRPr lang="en-IN" sz="2000" dirty="0" smtClean="0">
              <a:latin typeface="Times New Roman" pitchFamily="18" charset="0"/>
              <a:cs typeface="Times New Roman" pitchFamily="18" charset="0"/>
            </a:endParaRPr>
          </a:p>
          <a:p>
            <a:r>
              <a:rPr lang="en-US" sz="2000" b="1" u="sng" dirty="0" smtClean="0">
                <a:latin typeface="Times New Roman" pitchFamily="18" charset="0"/>
                <a:cs typeface="Times New Roman" pitchFamily="18" charset="0"/>
              </a:rPr>
              <a:t>Sequential forward selection</a:t>
            </a:r>
            <a:r>
              <a:rPr lang="en-US" sz="2000" u="sng" dirty="0" smtClean="0">
                <a:latin typeface="Times New Roman" pitchFamily="18" charset="0"/>
                <a:cs typeface="Times New Roman" pitchFamily="18" charset="0"/>
              </a:rPr>
              <a:t> (SFS):</a:t>
            </a:r>
          </a:p>
          <a:p>
            <a:r>
              <a:rPr lang="en-US" sz="2000" dirty="0" smtClean="0"/>
              <a:t>First, the best single feature is selected (i.e., using some criterion function). • Then, pairs of features are formed using one of the remaining features and this best feature, and the best pair is selected.</a:t>
            </a:r>
            <a:endParaRPr lang="en-US" sz="2000" dirty="0" smtClean="0">
              <a:latin typeface="Times New Roman" pitchFamily="18" charset="0"/>
              <a:cs typeface="Times New Roman" pitchFamily="18" charset="0"/>
            </a:endParaRPr>
          </a:p>
          <a:p>
            <a:endParaRPr lang="en-IN" sz="2000" dirty="0" smtClean="0">
              <a:latin typeface="Times New Roman" pitchFamily="18" charset="0"/>
              <a:cs typeface="Times New Roman" pitchFamily="18" charset="0"/>
            </a:endParaRPr>
          </a:p>
          <a:p>
            <a:r>
              <a:rPr lang="en-US" sz="2000" dirty="0" smtClean="0"/>
              <a:t>For performing this operation we have to import ‘</a:t>
            </a:r>
            <a:r>
              <a:rPr lang="en-US" sz="2000" i="1" dirty="0" err="1" smtClean="0"/>
              <a:t>SequentialFeatureSelector</a:t>
            </a:r>
            <a:r>
              <a:rPr lang="en-US" sz="2000" dirty="0" smtClean="0"/>
              <a:t>’ from </a:t>
            </a:r>
            <a:r>
              <a:rPr lang="en-US" sz="2000" i="1" dirty="0" err="1" smtClean="0"/>
              <a:t>mlxtend.featureselection</a:t>
            </a:r>
            <a:r>
              <a:rPr lang="en-US" sz="2000" i="1" dirty="0" smtClean="0"/>
              <a:t> </a:t>
            </a:r>
            <a:r>
              <a:rPr lang="en-US" sz="2000" dirty="0" smtClean="0"/>
              <a:t>and we are applying the prediction plot based on </a:t>
            </a:r>
            <a:r>
              <a:rPr lang="en-US" sz="2000" i="1" dirty="0" smtClean="0"/>
              <a:t>Linear regression</a:t>
            </a:r>
            <a:r>
              <a:rPr lang="en-US" sz="2000" dirty="0" smtClean="0"/>
              <a:t> classifier with </a:t>
            </a:r>
            <a:r>
              <a:rPr lang="en-US" sz="2000" i="1" dirty="0" err="1" smtClean="0"/>
              <a:t>kfeatures</a:t>
            </a:r>
            <a:r>
              <a:rPr lang="en-US" sz="2000" dirty="0" smtClean="0"/>
              <a:t>.</a:t>
            </a:r>
          </a:p>
          <a:p>
            <a:endParaRPr lang="en-US" sz="2000" dirty="0" smtClean="0">
              <a:latin typeface="Times New Roman" pitchFamily="18" charset="0"/>
              <a:cs typeface="Times New Roman" pitchFamily="18" charset="0"/>
            </a:endParaRPr>
          </a:p>
          <a:p>
            <a:pPr>
              <a:buNone/>
            </a:pPr>
            <a:endParaRPr lang="en-US" dirty="0"/>
          </a:p>
        </p:txBody>
      </p:sp>
      <p:sp>
        <p:nvSpPr>
          <p:cNvPr id="4" name="Text Box95"/>
          <p:cNvSpPr txBox="1">
            <a:spLocks noGrp="1"/>
          </p:cNvSpPr>
          <p:nvPr>
            <p:ph type="title"/>
          </p:nvPr>
        </p:nvSpPr>
        <p:spPr>
          <a:xfrm>
            <a:off x="457200" y="274638"/>
            <a:ext cx="11125200" cy="1054328"/>
          </a:xfrm>
          <a:prstGeom prst="rect">
            <a:avLst/>
          </a:prstGeom>
          <a:solidFill>
            <a:srgbClr val="0033CC"/>
          </a:solidFill>
        </p:spPr>
        <p:txBody>
          <a:bodyPr wrap="square" lIns="0" tIns="0" rIns="0" rtlCol="0">
            <a:spAutoFit/>
          </a:bodyPr>
          <a:lstStyle/>
          <a:p>
            <a:pPr algn="l">
              <a:lnSpc>
                <a:spcPts val="3358"/>
              </a:lnSpc>
            </a:pPr>
            <a:endParaRPr/>
          </a:p>
          <a:p>
            <a:pPr marL="85725" algn="l" rtl="0">
              <a:lnSpc>
                <a:spcPts val="4400"/>
              </a:lnSpc>
            </a:pPr>
            <a:r>
              <a:rPr lang="en-IN" altLang="zh-CN" spc="-2" dirty="0" smtClean="0">
                <a:solidFill>
                  <a:srgbClr val="FFFFFF"/>
                </a:solidFill>
                <a:latin typeface="Calibri"/>
                <a:ea typeface="Calibri"/>
                <a:cs typeface="Calibri"/>
              </a:rPr>
              <a:t>Feature Selection</a:t>
            </a:r>
            <a:endParaRPr lang="en-US" altLang="zh-CN" sz="4400" dirty="0">
              <a:latin typeface="Calibri"/>
              <a:ea typeface="Calibri"/>
              <a:cs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11201400" cy="4525963"/>
          </a:xfrm>
        </p:spPr>
        <p:txBody>
          <a:bodyPr>
            <a:normAutofit/>
          </a:bodyPr>
          <a:lstStyle/>
          <a:p>
            <a:pPr>
              <a:buNone/>
            </a:pPr>
            <a:endParaRPr lang="en-US" sz="2200" dirty="0" smtClean="0">
              <a:latin typeface="Times New Roman" pitchFamily="18" charset="0"/>
              <a:cs typeface="Times New Roman" pitchFamily="18" charset="0"/>
            </a:endParaRPr>
          </a:p>
          <a:p>
            <a:r>
              <a:rPr lang="en-US" sz="2200" dirty="0" smtClean="0">
                <a:latin typeface="Times New Roman" pitchFamily="18" charset="0"/>
                <a:cs typeface="Times New Roman" pitchFamily="18" charset="0"/>
              </a:rPr>
              <a:t>As it is resulting only the n features we also have to verify the curse of dimensionality point, by plotting features one at a time on X-axis </a:t>
            </a:r>
            <a:r>
              <a:rPr lang="en-US" sz="2200" dirty="0" err="1" smtClean="0">
                <a:latin typeface="Times New Roman" pitchFamily="18" charset="0"/>
                <a:cs typeface="Times New Roman" pitchFamily="18" charset="0"/>
              </a:rPr>
              <a:t>vs</a:t>
            </a:r>
            <a:r>
              <a:rPr lang="en-US" sz="2200" dirty="0" smtClean="0">
                <a:latin typeface="Times New Roman" pitchFamily="18" charset="0"/>
                <a:cs typeface="Times New Roman" pitchFamily="18" charset="0"/>
              </a:rPr>
              <a:t> ‘Class’ target label on the Y-axis.</a:t>
            </a:r>
          </a:p>
          <a:p>
            <a:r>
              <a:rPr lang="en-US" sz="2200" dirty="0" smtClean="0">
                <a:latin typeface="Times New Roman" pitchFamily="18" charset="0"/>
                <a:cs typeface="Times New Roman" pitchFamily="18" charset="0"/>
              </a:rPr>
              <a:t>For performing this operation we have to import ‘</a:t>
            </a:r>
            <a:r>
              <a:rPr lang="en-US" sz="2200" i="1" dirty="0" err="1" smtClean="0">
                <a:latin typeface="Times New Roman" pitchFamily="18" charset="0"/>
                <a:cs typeface="Times New Roman" pitchFamily="18" charset="0"/>
              </a:rPr>
              <a:t>SequentialFeatureSelector</a:t>
            </a:r>
            <a:r>
              <a:rPr lang="en-US" sz="2200" dirty="0" smtClean="0">
                <a:latin typeface="Times New Roman" pitchFamily="18" charset="0"/>
                <a:cs typeface="Times New Roman" pitchFamily="18" charset="0"/>
              </a:rPr>
              <a:t>’ from </a:t>
            </a:r>
            <a:r>
              <a:rPr lang="en-US" sz="2200" i="1" dirty="0" err="1" smtClean="0">
                <a:latin typeface="Times New Roman" pitchFamily="18" charset="0"/>
                <a:cs typeface="Times New Roman" pitchFamily="18" charset="0"/>
              </a:rPr>
              <a:t>mlxtend.featureselection</a:t>
            </a:r>
            <a:r>
              <a:rPr lang="en-US" sz="2200" i="1" dirty="0" smtClean="0">
                <a:latin typeface="Times New Roman" pitchFamily="18" charset="0"/>
                <a:cs typeface="Times New Roman" pitchFamily="18" charset="0"/>
              </a:rPr>
              <a:t> </a:t>
            </a:r>
            <a:r>
              <a:rPr lang="en-US" sz="2200" dirty="0" smtClean="0">
                <a:latin typeface="Times New Roman" pitchFamily="18" charset="0"/>
                <a:cs typeface="Times New Roman" pitchFamily="18" charset="0"/>
              </a:rPr>
              <a:t>and we are applying the prediction plot based on classifier with </a:t>
            </a:r>
            <a:r>
              <a:rPr lang="en-US" sz="2200" i="1" dirty="0" err="1" smtClean="0">
                <a:latin typeface="Times New Roman" pitchFamily="18" charset="0"/>
                <a:cs typeface="Times New Roman" pitchFamily="18" charset="0"/>
              </a:rPr>
              <a:t>kfeatures</a:t>
            </a:r>
            <a:r>
              <a:rPr lang="en-US" sz="2200" dirty="0" smtClean="0">
                <a:latin typeface="Times New Roman" pitchFamily="18" charset="0"/>
                <a:cs typeface="Times New Roman" pitchFamily="18" charset="0"/>
              </a:rPr>
              <a:t>.</a:t>
            </a:r>
          </a:p>
          <a:p>
            <a:endParaRPr lang="en-US" dirty="0"/>
          </a:p>
        </p:txBody>
      </p:sp>
      <p:sp>
        <p:nvSpPr>
          <p:cNvPr id="4" name="Text Box95"/>
          <p:cNvSpPr txBox="1">
            <a:spLocks noGrp="1"/>
          </p:cNvSpPr>
          <p:nvPr>
            <p:ph type="title"/>
          </p:nvPr>
        </p:nvSpPr>
        <p:spPr>
          <a:xfrm>
            <a:off x="457200" y="274638"/>
            <a:ext cx="11201400" cy="1046440"/>
          </a:xfrm>
          <a:prstGeom prst="rect">
            <a:avLst/>
          </a:prstGeom>
          <a:solidFill>
            <a:srgbClr val="0033CC"/>
          </a:solidFill>
        </p:spPr>
        <p:txBody>
          <a:bodyPr wrap="square" lIns="0" tIns="0" rIns="0" rtlCol="0">
            <a:spAutoFit/>
          </a:bodyPr>
          <a:lstStyle/>
          <a:p>
            <a:pPr algn="l">
              <a:lnSpc>
                <a:spcPts val="3358"/>
              </a:lnSpc>
            </a:pPr>
            <a:endParaRPr/>
          </a:p>
          <a:p>
            <a:pPr marL="85725" algn="l" rtl="0">
              <a:lnSpc>
                <a:spcPts val="4400"/>
              </a:lnSpc>
            </a:pPr>
            <a:r>
              <a:rPr lang="en-IN" altLang="zh-CN" sz="4400" dirty="0" smtClean="0">
                <a:solidFill>
                  <a:schemeClr val="bg1"/>
                </a:solidFill>
                <a:latin typeface="Calibri"/>
                <a:ea typeface="Calibri"/>
                <a:cs typeface="Calibri"/>
              </a:rPr>
              <a:t>Contd..</a:t>
            </a:r>
            <a:endParaRPr lang="en-US" altLang="zh-CN" sz="4400" dirty="0">
              <a:solidFill>
                <a:schemeClr val="bg1"/>
              </a:solidFill>
              <a:latin typeface="Calibri"/>
              <a:ea typeface="Calibri"/>
              <a:cs typeface="Calibri"/>
            </a:endParaRPr>
          </a:p>
        </p:txBody>
      </p:sp>
      <p:pic>
        <p:nvPicPr>
          <p:cNvPr id="6" name="Picture 5" descr="a13.PNG"/>
          <p:cNvPicPr/>
          <p:nvPr/>
        </p:nvPicPr>
        <p:blipFill>
          <a:blip r:embed="rId2"/>
          <a:stretch>
            <a:fillRect/>
          </a:stretch>
        </p:blipFill>
        <p:spPr>
          <a:xfrm>
            <a:off x="2133600" y="3810000"/>
            <a:ext cx="8001000" cy="289560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95"/>
          <p:cNvSpPr txBox="1">
            <a:spLocks noGrp="1"/>
          </p:cNvSpPr>
          <p:nvPr>
            <p:ph type="title"/>
          </p:nvPr>
        </p:nvSpPr>
        <p:spPr>
          <a:xfrm>
            <a:off x="457200" y="274638"/>
            <a:ext cx="11277600" cy="1046440"/>
          </a:xfrm>
          <a:prstGeom prst="rect">
            <a:avLst/>
          </a:prstGeom>
          <a:solidFill>
            <a:srgbClr val="0033CC"/>
          </a:solidFill>
        </p:spPr>
        <p:txBody>
          <a:bodyPr wrap="square" lIns="0" tIns="0" rIns="0" rtlCol="0">
            <a:spAutoFit/>
          </a:bodyPr>
          <a:lstStyle/>
          <a:p>
            <a:pPr algn="l">
              <a:lnSpc>
                <a:spcPts val="3358"/>
              </a:lnSpc>
            </a:pPr>
            <a:endParaRPr/>
          </a:p>
          <a:p>
            <a:pPr marL="85725" algn="l" rtl="0">
              <a:lnSpc>
                <a:spcPts val="4400"/>
              </a:lnSpc>
            </a:pPr>
            <a:r>
              <a:rPr lang="en-IN" altLang="zh-CN" sz="4400" dirty="0" err="1" smtClean="0">
                <a:solidFill>
                  <a:schemeClr val="bg1"/>
                </a:solidFill>
                <a:latin typeface="Calibri"/>
                <a:ea typeface="Calibri"/>
                <a:cs typeface="Calibri"/>
              </a:rPr>
              <a:t>Data_split</a:t>
            </a:r>
            <a:r>
              <a:rPr lang="en-IN" altLang="zh-CN" sz="4400" dirty="0" smtClean="0">
                <a:solidFill>
                  <a:schemeClr val="bg1"/>
                </a:solidFill>
                <a:latin typeface="Calibri"/>
                <a:ea typeface="Calibri"/>
                <a:cs typeface="Calibri"/>
              </a:rPr>
              <a:t> and function declaration</a:t>
            </a:r>
            <a:endParaRPr lang="en-US" altLang="zh-CN" sz="4400" dirty="0">
              <a:solidFill>
                <a:schemeClr val="bg1"/>
              </a:solidFill>
              <a:latin typeface="Calibri"/>
              <a:ea typeface="Calibri"/>
              <a:cs typeface="Calibri"/>
            </a:endParaRPr>
          </a:p>
        </p:txBody>
      </p:sp>
      <p:pic>
        <p:nvPicPr>
          <p:cNvPr id="6" name="Picture 5" descr="a14.PNG"/>
          <p:cNvPicPr/>
          <p:nvPr/>
        </p:nvPicPr>
        <p:blipFill>
          <a:blip r:embed="rId2"/>
          <a:stretch>
            <a:fillRect/>
          </a:stretch>
        </p:blipFill>
        <p:spPr>
          <a:xfrm>
            <a:off x="381000" y="1676400"/>
            <a:ext cx="10744200" cy="1798320"/>
          </a:xfrm>
          <a:prstGeom prst="rect">
            <a:avLst/>
          </a:prstGeom>
        </p:spPr>
      </p:pic>
      <p:sp>
        <p:nvSpPr>
          <p:cNvPr id="1025" name="Rectangle 1"/>
          <p:cNvSpPr>
            <a:spLocks noChangeArrowheads="1"/>
          </p:cNvSpPr>
          <p:nvPr/>
        </p:nvSpPr>
        <p:spPr bwMode="auto">
          <a:xfrm>
            <a:off x="533400" y="3429000"/>
            <a:ext cx="10972800" cy="67710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3649663" algn="l"/>
              </a:tabLst>
            </a:pPr>
            <a:r>
              <a:rPr kumimoji="0" lang="en-US" sz="1400" b="1" i="0" u="sng" strike="noStrike" cap="none" normalizeH="0" baseline="0" dirty="0" smtClean="0">
                <a:ln>
                  <a:noFill/>
                </a:ln>
                <a:solidFill>
                  <a:srgbClr val="000000"/>
                </a:solidFill>
                <a:effectLst/>
                <a:latin typeface="Arial" pitchFamily="34" charset="0"/>
                <a:ea typeface="Times New Roman" pitchFamily="18" charset="0"/>
                <a:cs typeface="Arial" pitchFamily="34" charset="0"/>
              </a:rPr>
              <a:t>Function declaration</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3649663" algn="l"/>
              </a:tabLst>
            </a:pPr>
            <a:r>
              <a:rPr kumimoji="0" lang="en-US" sz="12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Function to Train and Test Machine Learning Model</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3649663" algn="l"/>
              </a:tabLst>
            </a:pPr>
            <a:r>
              <a:rPr kumimoji="0" lang="en-US" sz="12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Importing the necessary packages</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9" name="Picture 8" descr="a16.PNG"/>
          <p:cNvPicPr/>
          <p:nvPr/>
        </p:nvPicPr>
        <p:blipFill>
          <a:blip r:embed="rId3"/>
          <a:stretch>
            <a:fillRect/>
          </a:stretch>
        </p:blipFill>
        <p:spPr>
          <a:xfrm>
            <a:off x="2286000" y="4114800"/>
            <a:ext cx="6553200" cy="25146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Path7"/>
          <p:cNvSpPr/>
          <p:nvPr/>
        </p:nvSpPr>
        <p:spPr>
          <a:xfrm>
            <a:off x="0" y="0"/>
            <a:ext cx="0" cy="0"/>
          </a:xfrm>
          <a:custGeom>
            <a:avLst/>
            <a:gdLst/>
            <a:ahLst/>
            <a:cxnLst/>
            <a:rect l="l" t="t" r="r" b="b"/>
            <a:pathLst>
              <a:path/>
            </a:pathLst>
          </a:custGeom>
          <a:solidFill/>
          <a:ln>
            <a:solidFill/>
            <a:prstDash/>
          </a:ln>
        </p:spPr>
        <p:txBody>
          <a:bodyPr rtlCol="0" anchor="ctr"/>
          <a:lstStyle/>
          <a:p>
            <a:pPr algn="ctr"/>
            <a:endParaRPr lang="en-US" altLang="zh-CN"/>
          </a:p>
        </p:txBody>
      </p:sp>
      <p:sp>
        <p:nvSpPr>
          <p:cNvPr id="8" name="Text Box8"/>
          <p:cNvSpPr txBox="1"/>
          <p:nvPr/>
        </p:nvSpPr>
        <p:spPr>
          <a:xfrm>
            <a:off x="838200" y="365125"/>
            <a:ext cx="10515600" cy="1046440"/>
          </a:xfrm>
          <a:prstGeom prst="rect">
            <a:avLst/>
          </a:prstGeom>
          <a:solidFill>
            <a:srgbClr val="0033CC"/>
          </a:solidFill>
        </p:spPr>
        <p:txBody>
          <a:bodyPr wrap="square" lIns="0" tIns="0" rIns="0" rtlCol="0">
            <a:spAutoFit/>
          </a:bodyPr>
          <a:lstStyle/>
          <a:p>
            <a:pPr algn="l">
              <a:lnSpc>
                <a:spcPts val="3358"/>
              </a:lnSpc>
            </a:pPr>
            <a:endParaRPr/>
          </a:p>
          <a:p>
            <a:pPr marL="85725" algn="l" rtl="0">
              <a:lnSpc>
                <a:spcPts val="4400"/>
              </a:lnSpc>
            </a:pPr>
            <a:r>
              <a:rPr lang="en-IN" altLang="zh-CN" sz="4400" dirty="0" smtClean="0">
                <a:solidFill>
                  <a:srgbClr val="FFFFFF"/>
                </a:solidFill>
                <a:latin typeface="Calibri"/>
                <a:ea typeface="Calibri"/>
                <a:cs typeface="Calibri"/>
              </a:rPr>
              <a:t>Contents</a:t>
            </a:r>
            <a:endParaRPr lang="en-US" altLang="zh-CN" sz="4400" dirty="0">
              <a:latin typeface="Calibri"/>
              <a:ea typeface="Calibri"/>
              <a:cs typeface="Calibri"/>
            </a:endParaRPr>
          </a:p>
        </p:txBody>
      </p:sp>
      <p:sp>
        <p:nvSpPr>
          <p:cNvPr id="9" name="Text Box9"/>
          <p:cNvSpPr txBox="1"/>
          <p:nvPr/>
        </p:nvSpPr>
        <p:spPr>
          <a:xfrm>
            <a:off x="990600" y="2438400"/>
            <a:ext cx="3031151" cy="355600"/>
          </a:xfrm>
          <a:prstGeom prst="rect">
            <a:avLst/>
          </a:prstGeom>
        </p:spPr>
        <p:txBody>
          <a:bodyPr wrap="square" lIns="0" tIns="0" rIns="0" rtlCol="0">
            <a:spAutoFit/>
          </a:bodyPr>
          <a:lstStyle/>
          <a:p>
            <a:pPr algn="l" rtl="0">
              <a:lnSpc>
                <a:spcPts val="2800"/>
              </a:lnSpc>
            </a:pPr>
            <a:r>
              <a:rPr lang="en-US" altLang="zh-CN" sz="2800" spc="0" dirty="0">
                <a:solidFill>
                  <a:srgbClr val="000000"/>
                </a:solidFill>
                <a:latin typeface="Arial"/>
                <a:ea typeface="Arial"/>
                <a:cs typeface="Arial"/>
              </a:rPr>
              <a:t>•</a:t>
            </a:r>
            <a:r>
              <a:rPr lang="en-US" altLang="zh-CN" sz="2800" spc="-378" dirty="0">
                <a:solidFill>
                  <a:srgbClr val="000000"/>
                </a:solidFill>
                <a:latin typeface="Arial"/>
                <a:ea typeface="Arial"/>
                <a:cs typeface="Arial"/>
              </a:rPr>
              <a:t> </a:t>
            </a:r>
            <a:r>
              <a:rPr lang="en-US" altLang="zh-CN" sz="2800" spc="-2" dirty="0">
                <a:solidFill>
                  <a:srgbClr val="000000"/>
                </a:solidFill>
                <a:latin typeface="Calibri"/>
                <a:ea typeface="Calibri"/>
                <a:cs typeface="Calibri"/>
              </a:rPr>
              <a:t>Problem</a:t>
            </a:r>
            <a:r>
              <a:rPr lang="en-US" altLang="zh-CN" sz="2800" dirty="0">
                <a:solidFill>
                  <a:srgbClr val="000000"/>
                </a:solidFill>
                <a:latin typeface="Calibri"/>
                <a:ea typeface="Calibri"/>
                <a:cs typeface="Calibri"/>
              </a:rPr>
              <a:t> </a:t>
            </a:r>
            <a:r>
              <a:rPr lang="en-US" altLang="zh-CN" sz="2800" spc="-2" dirty="0">
                <a:solidFill>
                  <a:srgbClr val="000000"/>
                </a:solidFill>
                <a:latin typeface="Calibri"/>
                <a:ea typeface="Calibri"/>
                <a:cs typeface="Calibri"/>
              </a:rPr>
              <a:t>Statement</a:t>
            </a:r>
            <a:endParaRPr lang="en-US" altLang="zh-CN" sz="2800" dirty="0">
              <a:latin typeface="Calibri"/>
              <a:ea typeface="Calibri"/>
              <a:cs typeface="Calibri"/>
            </a:endParaRPr>
          </a:p>
        </p:txBody>
      </p:sp>
      <p:sp>
        <p:nvSpPr>
          <p:cNvPr id="10" name="Text Box10"/>
          <p:cNvSpPr txBox="1"/>
          <p:nvPr/>
        </p:nvSpPr>
        <p:spPr>
          <a:xfrm>
            <a:off x="990600" y="2895600"/>
            <a:ext cx="1430952" cy="355600"/>
          </a:xfrm>
          <a:prstGeom prst="rect">
            <a:avLst/>
          </a:prstGeom>
        </p:spPr>
        <p:txBody>
          <a:bodyPr wrap="square" lIns="0" tIns="0" rIns="0" rtlCol="0">
            <a:spAutoFit/>
          </a:bodyPr>
          <a:lstStyle/>
          <a:p>
            <a:pPr algn="l" rtl="0">
              <a:lnSpc>
                <a:spcPts val="2800"/>
              </a:lnSpc>
            </a:pPr>
            <a:r>
              <a:rPr lang="en-US" altLang="zh-CN" sz="2800" spc="0" dirty="0">
                <a:solidFill>
                  <a:srgbClr val="000000"/>
                </a:solidFill>
                <a:latin typeface="Arial"/>
                <a:ea typeface="Arial"/>
                <a:cs typeface="Arial"/>
              </a:rPr>
              <a:t>•</a:t>
            </a:r>
            <a:r>
              <a:rPr lang="en-US" altLang="zh-CN" sz="2800" spc="-378" dirty="0">
                <a:solidFill>
                  <a:srgbClr val="000000"/>
                </a:solidFill>
                <a:latin typeface="Arial"/>
                <a:ea typeface="Arial"/>
                <a:cs typeface="Arial"/>
              </a:rPr>
              <a:t> </a:t>
            </a:r>
            <a:r>
              <a:rPr lang="en-US" altLang="zh-CN" sz="2800" spc="0" dirty="0">
                <a:solidFill>
                  <a:srgbClr val="000000"/>
                </a:solidFill>
                <a:latin typeface="Calibri"/>
                <a:ea typeface="Calibri"/>
                <a:cs typeface="Calibri"/>
              </a:rPr>
              <a:t>Data</a:t>
            </a:r>
            <a:r>
              <a:rPr lang="en-US" altLang="zh-CN" sz="2800" dirty="0">
                <a:solidFill>
                  <a:srgbClr val="000000"/>
                </a:solidFill>
                <a:latin typeface="Calibri"/>
                <a:ea typeface="Calibri"/>
                <a:cs typeface="Calibri"/>
              </a:rPr>
              <a:t> </a:t>
            </a:r>
            <a:r>
              <a:rPr lang="en-US" altLang="zh-CN" sz="2800" spc="-2" dirty="0">
                <a:solidFill>
                  <a:srgbClr val="000000"/>
                </a:solidFill>
                <a:latin typeface="Calibri"/>
                <a:ea typeface="Calibri"/>
                <a:cs typeface="Calibri"/>
              </a:rPr>
              <a:t>Set</a:t>
            </a:r>
            <a:endParaRPr lang="en-US" altLang="zh-CN" sz="2800" dirty="0">
              <a:latin typeface="Calibri"/>
              <a:ea typeface="Calibri"/>
              <a:cs typeface="Calibri"/>
            </a:endParaRPr>
          </a:p>
        </p:txBody>
      </p:sp>
      <p:sp>
        <p:nvSpPr>
          <p:cNvPr id="11" name="Text Box11"/>
          <p:cNvSpPr txBox="1"/>
          <p:nvPr/>
        </p:nvSpPr>
        <p:spPr>
          <a:xfrm>
            <a:off x="990600" y="3276600"/>
            <a:ext cx="4848979" cy="869950"/>
          </a:xfrm>
          <a:prstGeom prst="rect">
            <a:avLst/>
          </a:prstGeom>
        </p:spPr>
        <p:txBody>
          <a:bodyPr wrap="square" lIns="0" tIns="0" rIns="0" rtlCol="0">
            <a:spAutoFit/>
          </a:bodyPr>
          <a:lstStyle/>
          <a:p>
            <a:pPr algn="l" rtl="0">
              <a:lnSpc>
                <a:spcPts val="3425"/>
              </a:lnSpc>
            </a:pPr>
            <a:r>
              <a:rPr lang="en-US" altLang="zh-CN" sz="2800" spc="0" dirty="0">
                <a:solidFill>
                  <a:srgbClr val="000000"/>
                </a:solidFill>
                <a:latin typeface="Arial"/>
                <a:ea typeface="Arial"/>
                <a:cs typeface="Arial"/>
              </a:rPr>
              <a:t>•</a:t>
            </a:r>
            <a:r>
              <a:rPr lang="en-US" altLang="zh-CN" sz="2800" spc="-378" dirty="0">
                <a:solidFill>
                  <a:srgbClr val="000000"/>
                </a:solidFill>
                <a:latin typeface="Arial"/>
                <a:ea typeface="Arial"/>
                <a:cs typeface="Arial"/>
              </a:rPr>
              <a:t> </a:t>
            </a:r>
            <a:r>
              <a:rPr lang="en-US" altLang="zh-CN" sz="2800" spc="-1" dirty="0">
                <a:solidFill>
                  <a:srgbClr val="000000"/>
                </a:solidFill>
                <a:latin typeface="Calibri"/>
                <a:ea typeface="Calibri"/>
                <a:cs typeface="Calibri"/>
              </a:rPr>
              <a:t>Steps</a:t>
            </a:r>
            <a:r>
              <a:rPr lang="en-US" altLang="zh-CN" sz="2800" dirty="0">
                <a:solidFill>
                  <a:srgbClr val="000000"/>
                </a:solidFill>
                <a:latin typeface="Calibri"/>
                <a:ea typeface="Calibri"/>
                <a:cs typeface="Calibri"/>
              </a:rPr>
              <a:t> </a:t>
            </a:r>
            <a:r>
              <a:rPr lang="en-US" altLang="zh-CN" sz="2800" spc="0" dirty="0">
                <a:solidFill>
                  <a:srgbClr val="000000"/>
                </a:solidFill>
                <a:latin typeface="Calibri"/>
                <a:ea typeface="Calibri"/>
                <a:cs typeface="Calibri"/>
              </a:rPr>
              <a:t>used</a:t>
            </a:r>
            <a:r>
              <a:rPr lang="en-US" altLang="zh-CN" sz="2800" dirty="0">
                <a:solidFill>
                  <a:srgbClr val="000000"/>
                </a:solidFill>
                <a:latin typeface="Calibri"/>
                <a:ea typeface="Calibri"/>
                <a:cs typeface="Calibri"/>
              </a:rPr>
              <a:t> </a:t>
            </a:r>
            <a:r>
              <a:rPr lang="en-US" altLang="zh-CN" sz="2800" spc="-3" dirty="0">
                <a:solidFill>
                  <a:srgbClr val="000000"/>
                </a:solidFill>
                <a:latin typeface="Calibri"/>
                <a:ea typeface="Calibri"/>
                <a:cs typeface="Calibri"/>
              </a:rPr>
              <a:t>to</a:t>
            </a:r>
            <a:r>
              <a:rPr lang="en-US" altLang="zh-CN" sz="2800" dirty="0">
                <a:solidFill>
                  <a:srgbClr val="000000"/>
                </a:solidFill>
                <a:latin typeface="Calibri"/>
                <a:ea typeface="Calibri"/>
                <a:cs typeface="Calibri"/>
              </a:rPr>
              <a:t> </a:t>
            </a:r>
            <a:r>
              <a:rPr lang="en-US" altLang="zh-CN" sz="2800" spc="-1" dirty="0">
                <a:solidFill>
                  <a:srgbClr val="000000"/>
                </a:solidFill>
                <a:latin typeface="Calibri"/>
                <a:ea typeface="Calibri"/>
                <a:cs typeface="Calibri"/>
              </a:rPr>
              <a:t>solve</a:t>
            </a:r>
            <a:r>
              <a:rPr lang="en-US" altLang="zh-CN" sz="2800" dirty="0">
                <a:solidFill>
                  <a:srgbClr val="000000"/>
                </a:solidFill>
                <a:latin typeface="Calibri"/>
                <a:ea typeface="Calibri"/>
                <a:cs typeface="Calibri"/>
              </a:rPr>
              <a:t> </a:t>
            </a:r>
            <a:r>
              <a:rPr lang="en-US" altLang="zh-CN" sz="2800" spc="-2" dirty="0">
                <a:solidFill>
                  <a:srgbClr val="000000"/>
                </a:solidFill>
                <a:latin typeface="Calibri"/>
                <a:ea typeface="Calibri"/>
                <a:cs typeface="Calibri"/>
              </a:rPr>
              <a:t>the</a:t>
            </a:r>
            <a:r>
              <a:rPr lang="en-US" altLang="zh-CN" sz="2800" dirty="0">
                <a:solidFill>
                  <a:srgbClr val="000000"/>
                </a:solidFill>
                <a:latin typeface="Calibri"/>
                <a:ea typeface="Calibri"/>
                <a:cs typeface="Calibri"/>
              </a:rPr>
              <a:t> </a:t>
            </a:r>
            <a:r>
              <a:rPr lang="en-US" altLang="zh-CN" sz="2800" spc="-2" dirty="0">
                <a:solidFill>
                  <a:srgbClr val="000000"/>
                </a:solidFill>
                <a:latin typeface="Calibri"/>
                <a:ea typeface="Calibri"/>
                <a:cs typeface="Calibri"/>
              </a:rPr>
              <a:t>problem</a:t>
            </a:r>
            <a:r>
              <a:rPr lang="en-US" altLang="zh-CN" sz="2800" dirty="0">
                <a:solidFill>
                  <a:srgbClr val="000000"/>
                </a:solidFill>
                <a:latin typeface="Calibri"/>
                <a:ea typeface="Calibri"/>
                <a:cs typeface="Calibri"/>
              </a:rPr>
              <a:t> </a:t>
            </a:r>
            <a:r>
              <a:rPr lang="en-US" altLang="zh-CN" sz="2800" spc="0" dirty="0">
                <a:solidFill>
                  <a:srgbClr val="000000"/>
                </a:solidFill>
                <a:latin typeface="Arial"/>
                <a:ea typeface="Arial"/>
                <a:cs typeface="Arial"/>
              </a:rPr>
              <a:t>•</a:t>
            </a:r>
            <a:r>
              <a:rPr lang="en-US" altLang="zh-CN" sz="2800" spc="-378" dirty="0">
                <a:solidFill>
                  <a:srgbClr val="000000"/>
                </a:solidFill>
                <a:latin typeface="Arial"/>
                <a:ea typeface="Arial"/>
                <a:cs typeface="Arial"/>
              </a:rPr>
              <a:t> </a:t>
            </a:r>
            <a:r>
              <a:rPr lang="en-US" altLang="zh-CN" sz="2800" spc="-2" dirty="0">
                <a:solidFill>
                  <a:srgbClr val="000000"/>
                </a:solidFill>
                <a:latin typeface="Calibri"/>
                <a:ea typeface="Calibri"/>
                <a:cs typeface="Calibri"/>
              </a:rPr>
              <a:t>Results</a:t>
            </a:r>
            <a:endParaRPr lang="en-US" altLang="zh-CN" sz="2800" dirty="0">
              <a:latin typeface="Calibri"/>
              <a:ea typeface="Calibri"/>
              <a:cs typeface="Calibri"/>
            </a:endParaRPr>
          </a:p>
        </p:txBody>
      </p:sp>
      <p:sp>
        <p:nvSpPr>
          <p:cNvPr id="12" name="Text Box12"/>
          <p:cNvSpPr txBox="1"/>
          <p:nvPr/>
        </p:nvSpPr>
        <p:spPr>
          <a:xfrm>
            <a:off x="990600" y="4267200"/>
            <a:ext cx="2241008" cy="355600"/>
          </a:xfrm>
          <a:prstGeom prst="rect">
            <a:avLst/>
          </a:prstGeom>
        </p:spPr>
        <p:txBody>
          <a:bodyPr wrap="square" lIns="0" tIns="0" rIns="0" rtlCol="0">
            <a:spAutoFit/>
          </a:bodyPr>
          <a:lstStyle/>
          <a:p>
            <a:pPr algn="l" rtl="0">
              <a:lnSpc>
                <a:spcPts val="2800"/>
              </a:lnSpc>
            </a:pPr>
            <a:r>
              <a:rPr lang="en-US" altLang="zh-CN" sz="2800" spc="0" dirty="0">
                <a:solidFill>
                  <a:srgbClr val="000000"/>
                </a:solidFill>
                <a:latin typeface="Arial"/>
                <a:ea typeface="Arial"/>
                <a:cs typeface="Arial"/>
              </a:rPr>
              <a:t>•</a:t>
            </a:r>
            <a:r>
              <a:rPr lang="en-US" altLang="zh-CN" sz="2800" spc="-378" dirty="0">
                <a:solidFill>
                  <a:srgbClr val="000000"/>
                </a:solidFill>
                <a:latin typeface="Arial"/>
                <a:ea typeface="Arial"/>
                <a:cs typeface="Arial"/>
              </a:rPr>
              <a:t> </a:t>
            </a:r>
            <a:r>
              <a:rPr lang="en-US" altLang="zh-CN" sz="2800" spc="-2" dirty="0">
                <a:solidFill>
                  <a:srgbClr val="000000"/>
                </a:solidFill>
                <a:latin typeface="Calibri"/>
                <a:ea typeface="Calibri"/>
                <a:cs typeface="Calibri"/>
              </a:rPr>
              <a:t>Statistical</a:t>
            </a:r>
            <a:r>
              <a:rPr lang="en-US" altLang="zh-CN" sz="2800" dirty="0">
                <a:solidFill>
                  <a:srgbClr val="000000"/>
                </a:solidFill>
                <a:latin typeface="Calibri"/>
                <a:ea typeface="Calibri"/>
                <a:cs typeface="Calibri"/>
              </a:rPr>
              <a:t> </a:t>
            </a:r>
            <a:r>
              <a:rPr lang="en-US" altLang="zh-CN" sz="2800" spc="0" dirty="0">
                <a:solidFill>
                  <a:srgbClr val="000000"/>
                </a:solidFill>
                <a:latin typeface="Calibri"/>
                <a:ea typeface="Calibri"/>
                <a:cs typeface="Calibri"/>
              </a:rPr>
              <a:t>test</a:t>
            </a:r>
            <a:endParaRPr lang="en-US" altLang="zh-CN" sz="2800" dirty="0">
              <a:latin typeface="Calibri"/>
              <a:ea typeface="Calibri"/>
              <a:cs typeface="Calibri"/>
            </a:endParaRPr>
          </a:p>
        </p:txBody>
      </p:sp>
      <p:sp>
        <p:nvSpPr>
          <p:cNvPr id="13" name="Text Box13"/>
          <p:cNvSpPr txBox="1"/>
          <p:nvPr/>
        </p:nvSpPr>
        <p:spPr>
          <a:xfrm>
            <a:off x="990600" y="4800600"/>
            <a:ext cx="1789752" cy="355600"/>
          </a:xfrm>
          <a:prstGeom prst="rect">
            <a:avLst/>
          </a:prstGeom>
        </p:spPr>
        <p:txBody>
          <a:bodyPr wrap="square" lIns="0" tIns="0" rIns="0" rtlCol="0">
            <a:spAutoFit/>
          </a:bodyPr>
          <a:lstStyle/>
          <a:p>
            <a:pPr algn="l" rtl="0">
              <a:lnSpc>
                <a:spcPts val="2800"/>
              </a:lnSpc>
            </a:pPr>
            <a:r>
              <a:rPr lang="en-US" altLang="zh-CN" sz="2800" spc="0" dirty="0">
                <a:solidFill>
                  <a:srgbClr val="000000"/>
                </a:solidFill>
                <a:latin typeface="Arial"/>
                <a:ea typeface="Arial"/>
                <a:cs typeface="Arial"/>
              </a:rPr>
              <a:t>•</a:t>
            </a:r>
            <a:r>
              <a:rPr lang="en-US" altLang="zh-CN" sz="2800" spc="-378" dirty="0">
                <a:solidFill>
                  <a:srgbClr val="000000"/>
                </a:solidFill>
                <a:latin typeface="Arial"/>
                <a:ea typeface="Arial"/>
                <a:cs typeface="Arial"/>
              </a:rPr>
              <a:t> </a:t>
            </a:r>
            <a:r>
              <a:rPr lang="en-US" altLang="zh-CN" sz="2800" spc="-1" dirty="0">
                <a:solidFill>
                  <a:srgbClr val="000000"/>
                </a:solidFill>
                <a:latin typeface="Calibri"/>
                <a:ea typeface="Calibri"/>
                <a:cs typeface="Calibri"/>
              </a:rPr>
              <a:t>Conclusion</a:t>
            </a:r>
            <a:endParaRPr lang="en-US" altLang="zh-CN" sz="2800" dirty="0">
              <a:latin typeface="Calibri"/>
              <a:ea typeface="Calibri"/>
              <a:cs typeface="Calibri"/>
            </a:endParaRPr>
          </a:p>
        </p:txBody>
      </p:sp>
      <p:sp>
        <p:nvSpPr>
          <p:cNvPr id="14" name="TextBox 13"/>
          <p:cNvSpPr txBox="1"/>
          <p:nvPr/>
        </p:nvSpPr>
        <p:spPr>
          <a:xfrm>
            <a:off x="914400" y="1447800"/>
            <a:ext cx="2819400" cy="523220"/>
          </a:xfrm>
          <a:prstGeom prst="rect">
            <a:avLst/>
          </a:prstGeom>
          <a:noFill/>
        </p:spPr>
        <p:txBody>
          <a:bodyPr wrap="square" rtlCol="0">
            <a:spAutoFit/>
          </a:bodyPr>
          <a:lstStyle/>
          <a:p>
            <a:pPr>
              <a:buFont typeface="Arial" pitchFamily="34" charset="0"/>
              <a:buChar char="•"/>
            </a:pPr>
            <a:r>
              <a:rPr lang="en-IN" sz="2800" dirty="0" smtClean="0"/>
              <a:t>Abstract</a:t>
            </a:r>
            <a:endParaRPr lang="en-US" sz="2800" dirty="0"/>
          </a:p>
        </p:txBody>
      </p:sp>
      <p:sp>
        <p:nvSpPr>
          <p:cNvPr id="15" name="TextBox 14"/>
          <p:cNvSpPr txBox="1"/>
          <p:nvPr/>
        </p:nvSpPr>
        <p:spPr>
          <a:xfrm>
            <a:off x="914400" y="1905000"/>
            <a:ext cx="2115259" cy="523220"/>
          </a:xfrm>
          <a:prstGeom prst="rect">
            <a:avLst/>
          </a:prstGeom>
          <a:noFill/>
        </p:spPr>
        <p:txBody>
          <a:bodyPr wrap="none" rtlCol="0">
            <a:spAutoFit/>
          </a:bodyPr>
          <a:lstStyle/>
          <a:p>
            <a:pPr>
              <a:buFont typeface="Arial" pitchFamily="34" charset="0"/>
              <a:buChar char="•"/>
            </a:pPr>
            <a:r>
              <a:rPr lang="en-IN" sz="2800" dirty="0" smtClean="0"/>
              <a:t>Architecture</a:t>
            </a:r>
            <a:endParaRPr lang="en-US" sz="2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a:srcRect/>
          <a:stretch>
            <a:fillRect/>
          </a:stretch>
        </p:blipFill>
        <p:spPr bwMode="auto">
          <a:xfrm>
            <a:off x="1371600" y="381000"/>
            <a:ext cx="9296400" cy="3444304"/>
          </a:xfrm>
          <a:prstGeom prst="rect">
            <a:avLst/>
          </a:prstGeom>
          <a:noFill/>
          <a:ln w="9525">
            <a:noFill/>
            <a:miter lim="800000"/>
            <a:headEnd/>
            <a:tailEnd/>
          </a:ln>
        </p:spPr>
      </p:pic>
      <p:sp>
        <p:nvSpPr>
          <p:cNvPr id="4" name="TextBox 3"/>
          <p:cNvSpPr txBox="1"/>
          <p:nvPr/>
        </p:nvSpPr>
        <p:spPr>
          <a:xfrm>
            <a:off x="990600" y="4267200"/>
            <a:ext cx="10287000" cy="1477328"/>
          </a:xfrm>
          <a:prstGeom prst="rect">
            <a:avLst/>
          </a:prstGeom>
          <a:noFill/>
        </p:spPr>
        <p:txBody>
          <a:bodyPr wrap="square" rtlCol="0">
            <a:spAutoFit/>
          </a:bodyPr>
          <a:lstStyle/>
          <a:p>
            <a:r>
              <a:rPr lang="en-US" dirty="0" smtClean="0"/>
              <a:t> </a:t>
            </a:r>
          </a:p>
          <a:p>
            <a:r>
              <a:rPr lang="en-US" dirty="0" smtClean="0"/>
              <a:t>The above defined functions  will  fit the corresponding classification Model given in the function calling, thus fit(</a:t>
            </a:r>
            <a:r>
              <a:rPr lang="en-US" dirty="0" err="1" smtClean="0"/>
              <a:t>X_train,y_train</a:t>
            </a:r>
            <a:r>
              <a:rPr lang="en-US" dirty="0" smtClean="0"/>
              <a:t>) function will train the machine with percentage of training sample data once it is invoked with ‘model’ .we are plotting confusion matrix and calculating accuracy.</a:t>
            </a: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Path107"/>
          <p:cNvSpPr/>
          <p:nvPr/>
        </p:nvSpPr>
        <p:spPr>
          <a:xfrm>
            <a:off x="0" y="0"/>
            <a:ext cx="0" cy="0"/>
          </a:xfrm>
          <a:custGeom>
            <a:avLst/>
            <a:gdLst/>
            <a:ahLst/>
            <a:cxnLst/>
            <a:rect l="l" t="t" r="r" b="b"/>
            <a:pathLst>
              <a:path/>
            </a:pathLst>
          </a:custGeom>
          <a:solidFill/>
          <a:ln>
            <a:solidFill/>
            <a:prstDash/>
          </a:ln>
        </p:spPr>
        <p:txBody>
          <a:bodyPr rtlCol="0" anchor="ctr"/>
          <a:lstStyle/>
          <a:p>
            <a:pPr algn="ctr"/>
            <a:endParaRPr lang="en-US" altLang="zh-CN"/>
          </a:p>
        </p:txBody>
      </p:sp>
      <p:sp>
        <p:nvSpPr>
          <p:cNvPr id="108" name="Text Box108"/>
          <p:cNvSpPr txBox="1"/>
          <p:nvPr/>
        </p:nvSpPr>
        <p:spPr>
          <a:xfrm>
            <a:off x="838200" y="365125"/>
            <a:ext cx="10515600" cy="1046440"/>
          </a:xfrm>
          <a:prstGeom prst="rect">
            <a:avLst/>
          </a:prstGeom>
          <a:solidFill>
            <a:srgbClr val="0033CC"/>
          </a:solidFill>
        </p:spPr>
        <p:txBody>
          <a:bodyPr wrap="square" lIns="0" tIns="0" rIns="0" rtlCol="0">
            <a:spAutoFit/>
          </a:bodyPr>
          <a:lstStyle/>
          <a:p>
            <a:pPr algn="l">
              <a:lnSpc>
                <a:spcPts val="3358"/>
              </a:lnSpc>
            </a:pPr>
            <a:endParaRPr/>
          </a:p>
          <a:p>
            <a:pPr marL="85725" algn="l" rtl="0">
              <a:lnSpc>
                <a:spcPts val="4400"/>
              </a:lnSpc>
            </a:pPr>
            <a:r>
              <a:rPr lang="en-US" altLang="zh-CN" sz="4400" spc="-2" dirty="0" smtClean="0">
                <a:solidFill>
                  <a:srgbClr val="FFFFFF"/>
                </a:solidFill>
                <a:latin typeface="Calibri"/>
                <a:ea typeface="Calibri"/>
                <a:cs typeface="Calibri"/>
              </a:rPr>
              <a:t>Applying Classification</a:t>
            </a:r>
            <a:r>
              <a:rPr lang="en-US" altLang="zh-CN" sz="4400" dirty="0" smtClean="0">
                <a:solidFill>
                  <a:srgbClr val="FFFFFF"/>
                </a:solidFill>
                <a:latin typeface="Calibri"/>
                <a:ea typeface="Calibri"/>
                <a:cs typeface="Calibri"/>
              </a:rPr>
              <a:t> </a:t>
            </a:r>
            <a:r>
              <a:rPr lang="en-US" altLang="zh-CN" sz="4400" spc="-3" dirty="0" smtClean="0">
                <a:solidFill>
                  <a:srgbClr val="FFFFFF"/>
                </a:solidFill>
                <a:latin typeface="Calibri"/>
                <a:ea typeface="Calibri"/>
                <a:cs typeface="Calibri"/>
              </a:rPr>
              <a:t>algorithms</a:t>
            </a:r>
            <a:endParaRPr lang="en-US" altLang="zh-CN" sz="4400" dirty="0">
              <a:latin typeface="Calibri"/>
              <a:ea typeface="Calibri"/>
              <a:cs typeface="Calibri"/>
            </a:endParaRPr>
          </a:p>
        </p:txBody>
      </p:sp>
      <p:sp>
        <p:nvSpPr>
          <p:cNvPr id="109" name="Text Box109"/>
          <p:cNvSpPr txBox="1"/>
          <p:nvPr/>
        </p:nvSpPr>
        <p:spPr>
          <a:xfrm>
            <a:off x="977248" y="1911104"/>
            <a:ext cx="9805332" cy="2046714"/>
          </a:xfrm>
          <a:prstGeom prst="rect">
            <a:avLst/>
          </a:prstGeom>
        </p:spPr>
        <p:txBody>
          <a:bodyPr wrap="square" lIns="0" tIns="0" rIns="0" rtlCol="0">
            <a:spAutoFit/>
          </a:bodyPr>
          <a:lstStyle/>
          <a:p>
            <a:pPr marL="175277" indent="-175277" algn="l" rtl="0">
              <a:lnSpc>
                <a:spcPts val="3912"/>
              </a:lnSpc>
            </a:pPr>
            <a:r>
              <a:rPr lang="en-US" altLang="zh-CN" sz="2800" spc="0" dirty="0">
                <a:solidFill>
                  <a:srgbClr val="000000"/>
                </a:solidFill>
                <a:latin typeface="Arial"/>
                <a:ea typeface="Arial"/>
                <a:cs typeface="Arial"/>
              </a:rPr>
              <a:t>•</a:t>
            </a:r>
            <a:r>
              <a:rPr lang="en-US" altLang="zh-CN" sz="2800" spc="-378" dirty="0">
                <a:solidFill>
                  <a:srgbClr val="000000"/>
                </a:solidFill>
                <a:latin typeface="Arial"/>
                <a:ea typeface="Arial"/>
                <a:cs typeface="Arial"/>
              </a:rPr>
              <a:t> </a:t>
            </a:r>
            <a:r>
              <a:rPr lang="en-US" altLang="zh-CN" sz="2800" spc="-1" dirty="0" smtClean="0">
                <a:solidFill>
                  <a:srgbClr val="000000"/>
                </a:solidFill>
                <a:latin typeface="Calibri"/>
                <a:ea typeface="Arial"/>
                <a:cs typeface="Calibri"/>
              </a:rPr>
              <a:t>We have applied the following algorithms </a:t>
            </a:r>
          </a:p>
          <a:p>
            <a:pPr marL="514350" indent="-514350" algn="l" rtl="0">
              <a:lnSpc>
                <a:spcPts val="3912"/>
              </a:lnSpc>
              <a:buFont typeface="+mj-lt"/>
              <a:buAutoNum type="arabicPeriod"/>
            </a:pPr>
            <a:r>
              <a:rPr lang="en-IN" altLang="zh-CN" sz="2800" spc="-1" dirty="0" smtClean="0">
                <a:solidFill>
                  <a:srgbClr val="000000"/>
                </a:solidFill>
                <a:latin typeface="Calibri"/>
                <a:ea typeface="Calibri"/>
                <a:cs typeface="Calibri"/>
              </a:rPr>
              <a:t>Logistic Regression Classifier</a:t>
            </a:r>
          </a:p>
          <a:p>
            <a:pPr marL="514350" indent="-514350" algn="l" rtl="0">
              <a:lnSpc>
                <a:spcPts val="3912"/>
              </a:lnSpc>
              <a:buFont typeface="+mj-lt"/>
              <a:buAutoNum type="arabicPeriod"/>
            </a:pPr>
            <a:r>
              <a:rPr lang="en-IN" altLang="zh-CN" sz="2800" spc="-1" dirty="0" smtClean="0">
                <a:solidFill>
                  <a:srgbClr val="000000"/>
                </a:solidFill>
                <a:latin typeface="Calibri"/>
                <a:ea typeface="Calibri"/>
                <a:cs typeface="Calibri"/>
              </a:rPr>
              <a:t>Gaussian Naïve </a:t>
            </a:r>
            <a:r>
              <a:rPr lang="en-IN" altLang="zh-CN" sz="2800" spc="-1" dirty="0" err="1" smtClean="0">
                <a:solidFill>
                  <a:srgbClr val="000000"/>
                </a:solidFill>
                <a:latin typeface="Calibri"/>
                <a:ea typeface="Calibri"/>
                <a:cs typeface="Calibri"/>
              </a:rPr>
              <a:t>Bayes</a:t>
            </a:r>
            <a:r>
              <a:rPr lang="en-IN" altLang="zh-CN" sz="2800" spc="-1" dirty="0" smtClean="0">
                <a:solidFill>
                  <a:srgbClr val="000000"/>
                </a:solidFill>
                <a:latin typeface="Calibri"/>
                <a:ea typeface="Calibri"/>
                <a:cs typeface="Calibri"/>
              </a:rPr>
              <a:t> Classifier</a:t>
            </a:r>
          </a:p>
          <a:p>
            <a:pPr marL="514350" indent="-514350" algn="l" rtl="0">
              <a:lnSpc>
                <a:spcPts val="3912"/>
              </a:lnSpc>
              <a:buFont typeface="+mj-lt"/>
              <a:buAutoNum type="arabicPeriod"/>
            </a:pPr>
            <a:r>
              <a:rPr lang="en-IN" altLang="zh-CN" sz="2800" spc="-1" dirty="0" smtClean="0">
                <a:solidFill>
                  <a:srgbClr val="000000"/>
                </a:solidFill>
                <a:latin typeface="Calibri"/>
                <a:ea typeface="Calibri"/>
                <a:cs typeface="Calibri"/>
              </a:rPr>
              <a:t>Decision tree classifier</a:t>
            </a:r>
            <a:endParaRPr lang="en-US" altLang="zh-CN" sz="2800" dirty="0">
              <a:latin typeface="Calibri"/>
              <a:ea typeface="Calibri"/>
              <a:cs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1.Logistic Regression</a:t>
            </a:r>
            <a:endParaRPr lang="en-US" dirty="0"/>
          </a:p>
        </p:txBody>
      </p:sp>
      <p:sp>
        <p:nvSpPr>
          <p:cNvPr id="4" name="Text Box111"/>
          <p:cNvSpPr txBox="1"/>
          <p:nvPr/>
        </p:nvSpPr>
        <p:spPr>
          <a:xfrm>
            <a:off x="838200" y="365125"/>
            <a:ext cx="10515600" cy="1046440"/>
          </a:xfrm>
          <a:prstGeom prst="rect">
            <a:avLst/>
          </a:prstGeom>
          <a:solidFill>
            <a:srgbClr val="0033CC"/>
          </a:solidFill>
        </p:spPr>
        <p:txBody>
          <a:bodyPr wrap="square" lIns="0" tIns="0" rIns="0" rtlCol="0">
            <a:spAutoFit/>
          </a:bodyPr>
          <a:lstStyle/>
          <a:p>
            <a:pPr algn="l">
              <a:lnSpc>
                <a:spcPts val="3358"/>
              </a:lnSpc>
            </a:pPr>
            <a:endParaRPr/>
          </a:p>
          <a:p>
            <a:pPr marL="85725" algn="l" rtl="0">
              <a:lnSpc>
                <a:spcPts val="4400"/>
              </a:lnSpc>
            </a:pPr>
            <a:r>
              <a:rPr lang="en-IN" altLang="zh-CN" sz="4400" spc="-3" dirty="0" smtClean="0">
                <a:solidFill>
                  <a:srgbClr val="FFFFFF"/>
                </a:solidFill>
                <a:latin typeface="Calibri"/>
                <a:ea typeface="Calibri"/>
                <a:cs typeface="Calibri"/>
              </a:rPr>
              <a:t>1.Logistic Regression</a:t>
            </a:r>
            <a:endParaRPr lang="en-US" altLang="zh-CN" sz="4400" dirty="0">
              <a:latin typeface="Calibri"/>
              <a:ea typeface="Calibri"/>
              <a:cs typeface="Calibri"/>
            </a:endParaRPr>
          </a:p>
        </p:txBody>
      </p:sp>
      <p:sp>
        <p:nvSpPr>
          <p:cNvPr id="5" name="TextBox 4"/>
          <p:cNvSpPr txBox="1"/>
          <p:nvPr/>
        </p:nvSpPr>
        <p:spPr>
          <a:xfrm>
            <a:off x="838200" y="1752600"/>
            <a:ext cx="10515600" cy="923330"/>
          </a:xfrm>
          <a:prstGeom prst="rect">
            <a:avLst/>
          </a:prstGeom>
          <a:noFill/>
        </p:spPr>
        <p:txBody>
          <a:bodyPr wrap="square" rtlCol="0">
            <a:spAutoFit/>
          </a:bodyPr>
          <a:lstStyle/>
          <a:p>
            <a:r>
              <a:rPr lang="en-US" b="1" dirty="0" smtClean="0"/>
              <a:t>Logistic regression</a:t>
            </a:r>
            <a:r>
              <a:rPr lang="en-US" dirty="0" smtClean="0"/>
              <a:t> is a </a:t>
            </a:r>
            <a:r>
              <a:rPr lang="en-US" b="1" dirty="0" smtClean="0"/>
              <a:t>classification</a:t>
            </a:r>
            <a:r>
              <a:rPr lang="en-US" dirty="0" smtClean="0"/>
              <a:t> algorithm used to assign observations to a discrete set of classes. </a:t>
            </a:r>
            <a:r>
              <a:rPr lang="en-US" b="1" dirty="0" smtClean="0"/>
              <a:t>Logistic regression</a:t>
            </a:r>
            <a:r>
              <a:rPr lang="en-US" dirty="0" smtClean="0"/>
              <a:t> transforms its output using the </a:t>
            </a:r>
            <a:r>
              <a:rPr lang="en-US" b="1" dirty="0" smtClean="0"/>
              <a:t>logistic</a:t>
            </a:r>
            <a:r>
              <a:rPr lang="en-US" dirty="0" smtClean="0"/>
              <a:t> sigmoid function to return a probability value.</a:t>
            </a:r>
          </a:p>
          <a:p>
            <a:endParaRPr lang="en-US" dirty="0"/>
          </a:p>
        </p:txBody>
      </p:sp>
      <p:pic>
        <p:nvPicPr>
          <p:cNvPr id="6" name="Picture 5" descr="a18.PNG"/>
          <p:cNvPicPr/>
          <p:nvPr/>
        </p:nvPicPr>
        <p:blipFill>
          <a:blip r:embed="rId2"/>
          <a:stretch>
            <a:fillRect/>
          </a:stretch>
        </p:blipFill>
        <p:spPr>
          <a:xfrm>
            <a:off x="2286000" y="2590800"/>
            <a:ext cx="7772400" cy="409067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111"/>
          <p:cNvSpPr txBox="1">
            <a:spLocks noGrp="1"/>
          </p:cNvSpPr>
          <p:nvPr>
            <p:ph type="title"/>
          </p:nvPr>
        </p:nvSpPr>
        <p:spPr>
          <a:xfrm>
            <a:off x="457200" y="274638"/>
            <a:ext cx="11201400" cy="1046440"/>
          </a:xfrm>
          <a:prstGeom prst="rect">
            <a:avLst/>
          </a:prstGeom>
          <a:solidFill>
            <a:srgbClr val="0033CC"/>
          </a:solidFill>
        </p:spPr>
        <p:txBody>
          <a:bodyPr wrap="square" lIns="0" tIns="0" rIns="0" rtlCol="0">
            <a:spAutoFit/>
          </a:bodyPr>
          <a:lstStyle/>
          <a:p>
            <a:pPr algn="l">
              <a:lnSpc>
                <a:spcPts val="3358"/>
              </a:lnSpc>
            </a:pPr>
            <a:endParaRPr/>
          </a:p>
          <a:p>
            <a:pPr marL="85725" algn="l" rtl="0">
              <a:lnSpc>
                <a:spcPts val="4400"/>
              </a:lnSpc>
            </a:pPr>
            <a:r>
              <a:rPr lang="en-IN" altLang="zh-CN" sz="4400" spc="-3" dirty="0" smtClean="0">
                <a:solidFill>
                  <a:srgbClr val="FFFFFF"/>
                </a:solidFill>
                <a:latin typeface="Calibri"/>
                <a:ea typeface="Calibri"/>
                <a:cs typeface="Calibri"/>
              </a:rPr>
              <a:t>2.Gaussian Naive </a:t>
            </a:r>
            <a:r>
              <a:rPr lang="en-IN" altLang="zh-CN" sz="4400" spc="-3" dirty="0" err="1" smtClean="0">
                <a:solidFill>
                  <a:srgbClr val="FFFFFF"/>
                </a:solidFill>
                <a:latin typeface="Calibri"/>
                <a:ea typeface="Calibri"/>
                <a:cs typeface="Calibri"/>
              </a:rPr>
              <a:t>Bayes</a:t>
            </a:r>
            <a:r>
              <a:rPr lang="en-IN" altLang="zh-CN" sz="4400" spc="-3" dirty="0" smtClean="0">
                <a:solidFill>
                  <a:srgbClr val="FFFFFF"/>
                </a:solidFill>
                <a:latin typeface="Calibri"/>
                <a:ea typeface="Calibri"/>
                <a:cs typeface="Calibri"/>
              </a:rPr>
              <a:t> Classifier</a:t>
            </a:r>
            <a:endParaRPr lang="en-US" altLang="zh-CN" sz="4400" dirty="0">
              <a:latin typeface="Calibri"/>
              <a:ea typeface="Calibri"/>
              <a:cs typeface="Calibri"/>
            </a:endParaRPr>
          </a:p>
        </p:txBody>
      </p:sp>
      <p:sp>
        <p:nvSpPr>
          <p:cNvPr id="4" name="TextBox 3"/>
          <p:cNvSpPr txBox="1"/>
          <p:nvPr/>
        </p:nvSpPr>
        <p:spPr>
          <a:xfrm>
            <a:off x="609600" y="1676400"/>
            <a:ext cx="11201399" cy="646331"/>
          </a:xfrm>
          <a:prstGeom prst="rect">
            <a:avLst/>
          </a:prstGeom>
          <a:noFill/>
        </p:spPr>
        <p:txBody>
          <a:bodyPr wrap="square" rtlCol="0">
            <a:spAutoFit/>
          </a:bodyPr>
          <a:lstStyle/>
          <a:p>
            <a:r>
              <a:rPr lang="en-IN" dirty="0" smtClean="0"/>
              <a:t>Naive </a:t>
            </a:r>
            <a:r>
              <a:rPr lang="en-IN" dirty="0" err="1" smtClean="0"/>
              <a:t>Bayes</a:t>
            </a:r>
            <a:r>
              <a:rPr lang="en-IN" dirty="0" smtClean="0"/>
              <a:t> classifiers are a collection of classifications algorithms based on </a:t>
            </a:r>
            <a:r>
              <a:rPr lang="en-IN" b="1" dirty="0" err="1" smtClean="0"/>
              <a:t>Bayes</a:t>
            </a:r>
            <a:r>
              <a:rPr lang="en-IN" b="1" dirty="0" smtClean="0"/>
              <a:t>’ Theorem</a:t>
            </a:r>
            <a:r>
              <a:rPr lang="en-IN" dirty="0" smtClean="0"/>
              <a:t>. Its a family of algorithms </a:t>
            </a:r>
          </a:p>
          <a:p>
            <a:r>
              <a:rPr lang="en-IN" dirty="0" smtClean="0"/>
              <a:t>where all of them share a common principle, i.e. every pair of features being classified are independent of each other. </a:t>
            </a:r>
            <a:endParaRPr lang="en-US" dirty="0"/>
          </a:p>
        </p:txBody>
      </p:sp>
      <p:pic>
        <p:nvPicPr>
          <p:cNvPr id="5" name="Picture 4" descr="a19.PNG"/>
          <p:cNvPicPr/>
          <p:nvPr/>
        </p:nvPicPr>
        <p:blipFill>
          <a:blip r:embed="rId2"/>
          <a:stretch>
            <a:fillRect/>
          </a:stretch>
        </p:blipFill>
        <p:spPr>
          <a:xfrm>
            <a:off x="2057400" y="2362200"/>
            <a:ext cx="7848600" cy="426720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111"/>
          <p:cNvSpPr txBox="1">
            <a:spLocks noGrp="1"/>
          </p:cNvSpPr>
          <p:nvPr>
            <p:ph type="title"/>
          </p:nvPr>
        </p:nvSpPr>
        <p:spPr>
          <a:xfrm>
            <a:off x="457200" y="274638"/>
            <a:ext cx="11201400" cy="1046440"/>
          </a:xfrm>
          <a:prstGeom prst="rect">
            <a:avLst/>
          </a:prstGeom>
          <a:solidFill>
            <a:srgbClr val="0033CC"/>
          </a:solidFill>
        </p:spPr>
        <p:txBody>
          <a:bodyPr wrap="square" lIns="0" tIns="0" rIns="0" rtlCol="0">
            <a:spAutoFit/>
          </a:bodyPr>
          <a:lstStyle/>
          <a:p>
            <a:pPr algn="l">
              <a:lnSpc>
                <a:spcPts val="3358"/>
              </a:lnSpc>
            </a:pPr>
            <a:endParaRPr/>
          </a:p>
          <a:p>
            <a:pPr marL="85725" algn="l" rtl="0">
              <a:lnSpc>
                <a:spcPts val="4400"/>
              </a:lnSpc>
            </a:pPr>
            <a:r>
              <a:rPr lang="en-IN" altLang="zh-CN" spc="-3" dirty="0" smtClean="0">
                <a:solidFill>
                  <a:srgbClr val="FFFFFF"/>
                </a:solidFill>
                <a:latin typeface="Calibri"/>
                <a:ea typeface="Calibri"/>
                <a:cs typeface="Calibri"/>
              </a:rPr>
              <a:t>3.Decision Tree Classifier</a:t>
            </a:r>
            <a:endParaRPr lang="en-US" altLang="zh-CN" sz="4400" dirty="0">
              <a:latin typeface="Calibri"/>
              <a:ea typeface="Calibri"/>
              <a:cs typeface="Calibri"/>
            </a:endParaRPr>
          </a:p>
        </p:txBody>
      </p:sp>
      <p:sp>
        <p:nvSpPr>
          <p:cNvPr id="4" name="TextBox 3"/>
          <p:cNvSpPr txBox="1"/>
          <p:nvPr/>
        </p:nvSpPr>
        <p:spPr>
          <a:xfrm>
            <a:off x="609600" y="1676400"/>
            <a:ext cx="11049000" cy="923330"/>
          </a:xfrm>
          <a:prstGeom prst="rect">
            <a:avLst/>
          </a:prstGeom>
          <a:noFill/>
        </p:spPr>
        <p:txBody>
          <a:bodyPr wrap="square" rtlCol="0">
            <a:spAutoFit/>
          </a:bodyPr>
          <a:lstStyle/>
          <a:p>
            <a:r>
              <a:rPr lang="en-US" dirty="0" smtClean="0"/>
              <a:t>The </a:t>
            </a:r>
            <a:r>
              <a:rPr lang="en-US" b="1" dirty="0" smtClean="0"/>
              <a:t>decision</a:t>
            </a:r>
            <a:r>
              <a:rPr lang="en-US" dirty="0" smtClean="0"/>
              <a:t> criteria are different for </a:t>
            </a:r>
            <a:r>
              <a:rPr lang="en-US" b="1" dirty="0" smtClean="0"/>
              <a:t>classification</a:t>
            </a:r>
            <a:r>
              <a:rPr lang="en-US" dirty="0" smtClean="0"/>
              <a:t> and regression </a:t>
            </a:r>
            <a:r>
              <a:rPr lang="en-US" b="1" dirty="0" smtClean="0"/>
              <a:t>trees</a:t>
            </a:r>
            <a:r>
              <a:rPr lang="en-US" dirty="0" smtClean="0"/>
              <a:t>. </a:t>
            </a:r>
            <a:r>
              <a:rPr lang="en-US" b="1" dirty="0" smtClean="0"/>
              <a:t>Decision trees</a:t>
            </a:r>
            <a:r>
              <a:rPr lang="en-US" dirty="0" smtClean="0"/>
              <a:t> use multiple </a:t>
            </a:r>
            <a:r>
              <a:rPr lang="en-US" b="1" dirty="0" smtClean="0"/>
              <a:t>algorithms</a:t>
            </a:r>
            <a:r>
              <a:rPr lang="en-US" dirty="0" smtClean="0"/>
              <a:t> to decide to split a node into two or more sub-nodes. ... The </a:t>
            </a:r>
            <a:r>
              <a:rPr lang="en-US" b="1" dirty="0" smtClean="0"/>
              <a:t>decision tree</a:t>
            </a:r>
            <a:r>
              <a:rPr lang="en-US" dirty="0" smtClean="0"/>
              <a:t> splits the nodes on all available variables and then selects the split which results in most homogeneous sub-nodes.</a:t>
            </a:r>
            <a:endParaRPr lang="en-US" dirty="0"/>
          </a:p>
        </p:txBody>
      </p:sp>
      <p:pic>
        <p:nvPicPr>
          <p:cNvPr id="5" name="Picture 4" descr="a20.PNG"/>
          <p:cNvPicPr/>
          <p:nvPr/>
        </p:nvPicPr>
        <p:blipFill>
          <a:blip r:embed="rId2"/>
          <a:stretch>
            <a:fillRect/>
          </a:stretch>
        </p:blipFill>
        <p:spPr>
          <a:xfrm>
            <a:off x="1981200" y="2743200"/>
            <a:ext cx="6934200" cy="398933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Path110"/>
          <p:cNvSpPr/>
          <p:nvPr/>
        </p:nvSpPr>
        <p:spPr>
          <a:xfrm>
            <a:off x="0" y="0"/>
            <a:ext cx="0" cy="0"/>
          </a:xfrm>
          <a:custGeom>
            <a:avLst/>
            <a:gdLst/>
            <a:ahLst/>
            <a:cxnLst/>
            <a:rect l="l" t="t" r="r" b="b"/>
            <a:pathLst>
              <a:path/>
            </a:pathLst>
          </a:custGeom>
          <a:solidFill/>
          <a:ln>
            <a:solidFill/>
            <a:prstDash/>
          </a:ln>
        </p:spPr>
        <p:txBody>
          <a:bodyPr rtlCol="0" anchor="ctr"/>
          <a:lstStyle/>
          <a:p>
            <a:pPr algn="ctr"/>
            <a:endParaRPr lang="en-US" altLang="zh-CN"/>
          </a:p>
        </p:txBody>
      </p:sp>
      <p:sp>
        <p:nvSpPr>
          <p:cNvPr id="111" name="Text Box111"/>
          <p:cNvSpPr txBox="1"/>
          <p:nvPr/>
        </p:nvSpPr>
        <p:spPr>
          <a:xfrm>
            <a:off x="838200" y="365125"/>
            <a:ext cx="10515600" cy="1325563"/>
          </a:xfrm>
          <a:prstGeom prst="rect">
            <a:avLst/>
          </a:prstGeom>
          <a:solidFill>
            <a:srgbClr val="0033CC"/>
          </a:solidFill>
        </p:spPr>
        <p:txBody>
          <a:bodyPr wrap="square" lIns="0" tIns="0" rIns="0" rtlCol="0">
            <a:spAutoFit/>
          </a:bodyPr>
          <a:lstStyle/>
          <a:p>
            <a:pPr algn="l">
              <a:lnSpc>
                <a:spcPts val="3358"/>
              </a:lnSpc>
            </a:pPr>
            <a:endParaRPr/>
          </a:p>
          <a:p>
            <a:pPr marL="85725" algn="l" rtl="0">
              <a:lnSpc>
                <a:spcPts val="4400"/>
              </a:lnSpc>
            </a:pPr>
            <a:r>
              <a:rPr lang="en-US" altLang="zh-CN" sz="4400" spc="-3" dirty="0">
                <a:solidFill>
                  <a:srgbClr val="FFFFFF"/>
                </a:solidFill>
                <a:latin typeface="Calibri"/>
                <a:ea typeface="Calibri"/>
                <a:cs typeface="Calibri"/>
              </a:rPr>
              <a:t>Results</a:t>
            </a:r>
            <a:endParaRPr lang="en-US" altLang="zh-CN" sz="4400">
              <a:latin typeface="Calibri"/>
              <a:ea typeface="Calibri"/>
              <a:cs typeface="Calibri"/>
            </a:endParaRPr>
          </a:p>
        </p:txBody>
      </p:sp>
      <p:graphicFrame>
        <p:nvGraphicFramePr>
          <p:cNvPr id="112" name="Table112"/>
          <p:cNvGraphicFramePr>
            <a:graphicFrameLocks noGrp="1"/>
          </p:cNvGraphicFramePr>
          <p:nvPr/>
        </p:nvGraphicFramePr>
        <p:xfrm>
          <a:off x="1499738" y="2425636"/>
          <a:ext cx="8128000" cy="2608654"/>
        </p:xfrm>
        <a:graphic>
          <a:graphicData uri="http://schemas.openxmlformats.org/drawingml/2006/table">
            <a:tbl>
              <a:tblPr>
                <a:tableStyleId>{2D5ABB26-0587-4C30-8999-92F81FD0307C}</a:tableStyleId>
              </a:tblPr>
              <a:tblGrid>
                <a:gridCol w="1625600"/>
                <a:gridCol w="1625600"/>
                <a:gridCol w="1625600"/>
                <a:gridCol w="1625600"/>
                <a:gridCol w="1625600"/>
              </a:tblGrid>
              <a:tr h="370850">
                <a:tc>
                  <a:txBody>
                    <a:bodyPr/>
                    <a:lstStyle/>
                    <a:p>
                      <a:pPr marL="85725" algn="l" rtl="0">
                        <a:lnSpc>
                          <a:spcPts val="1800"/>
                        </a:lnSpc>
                        <a:spcBef>
                          <a:spcPts val="678"/>
                        </a:spcBef>
                      </a:pPr>
                      <a:r>
                        <a:rPr lang="en-US" altLang="zh-CN" sz="1800" b="1" spc="-1" dirty="0">
                          <a:solidFill>
                            <a:srgbClr val="FFFFFF"/>
                          </a:solidFill>
                          <a:latin typeface="Calibri"/>
                          <a:ea typeface="Calibri"/>
                          <a:cs typeface="Calibri"/>
                        </a:rPr>
                        <a:t>Algorithm</a:t>
                      </a:r>
                      <a:endParaRPr lang="en-US" altLang="zh-CN" sz="1800" dirty="0">
                        <a:latin typeface="Calibri"/>
                        <a:ea typeface="Calibri"/>
                        <a:cs typeface="Calibri"/>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5B9BD5"/>
                    </a:solidFill>
                  </a:tcPr>
                </a:tc>
                <a:tc>
                  <a:txBody>
                    <a:bodyPr/>
                    <a:lstStyle/>
                    <a:p>
                      <a:pPr marL="85725" algn="l" rtl="0">
                        <a:lnSpc>
                          <a:spcPts val="1800"/>
                        </a:lnSpc>
                        <a:spcBef>
                          <a:spcPts val="678"/>
                        </a:spcBef>
                      </a:pPr>
                      <a:r>
                        <a:rPr lang="en-US" altLang="zh-CN" sz="1800" b="1" spc="-1" dirty="0">
                          <a:solidFill>
                            <a:srgbClr val="FFFFFF"/>
                          </a:solidFill>
                          <a:latin typeface="Calibri"/>
                          <a:ea typeface="Calibri"/>
                          <a:cs typeface="Calibri"/>
                        </a:rPr>
                        <a:t>Accuracy</a:t>
                      </a:r>
                      <a:endParaRPr lang="en-US" altLang="zh-CN" sz="1800">
                        <a:latin typeface="Calibri"/>
                        <a:ea typeface="Calibri"/>
                        <a:cs typeface="Calibri"/>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5B9BD5"/>
                    </a:solidFill>
                  </a:tcPr>
                </a:tc>
                <a:tc>
                  <a:txBody>
                    <a:bodyPr/>
                    <a:lstStyle/>
                    <a:p>
                      <a:pPr marL="85725" algn="l" rtl="0">
                        <a:lnSpc>
                          <a:spcPts val="1800"/>
                        </a:lnSpc>
                        <a:spcBef>
                          <a:spcPts val="678"/>
                        </a:spcBef>
                      </a:pPr>
                      <a:r>
                        <a:rPr lang="en-US" altLang="zh-CN" sz="1800" b="1" spc="-1" dirty="0">
                          <a:solidFill>
                            <a:srgbClr val="FFFFFF"/>
                          </a:solidFill>
                          <a:latin typeface="Calibri"/>
                          <a:ea typeface="Calibri"/>
                          <a:cs typeface="Calibri"/>
                        </a:rPr>
                        <a:t>Precision</a:t>
                      </a:r>
                      <a:endParaRPr lang="en-US" altLang="zh-CN" sz="1800">
                        <a:latin typeface="Calibri"/>
                        <a:ea typeface="Calibri"/>
                        <a:cs typeface="Calibri"/>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5B9BD5"/>
                    </a:solidFill>
                  </a:tcPr>
                </a:tc>
                <a:tc>
                  <a:txBody>
                    <a:bodyPr/>
                    <a:lstStyle/>
                    <a:p>
                      <a:pPr marL="85725" algn="l" rtl="0">
                        <a:lnSpc>
                          <a:spcPts val="1800"/>
                        </a:lnSpc>
                        <a:spcBef>
                          <a:spcPts val="678"/>
                        </a:spcBef>
                      </a:pPr>
                      <a:r>
                        <a:rPr lang="en-US" altLang="zh-CN" sz="1800" b="1" spc="-1" dirty="0">
                          <a:solidFill>
                            <a:srgbClr val="FFFFFF"/>
                          </a:solidFill>
                          <a:latin typeface="Calibri"/>
                          <a:ea typeface="Calibri"/>
                          <a:cs typeface="Calibri"/>
                        </a:rPr>
                        <a:t>Recall</a:t>
                      </a:r>
                      <a:endParaRPr lang="en-US" altLang="zh-CN" sz="1800">
                        <a:latin typeface="Calibri"/>
                        <a:ea typeface="Calibri"/>
                        <a:cs typeface="Calibri"/>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5B9BD5"/>
                    </a:solidFill>
                  </a:tcPr>
                </a:tc>
                <a:tc>
                  <a:txBody>
                    <a:bodyPr/>
                    <a:lstStyle/>
                    <a:p>
                      <a:pPr marL="85725" algn="l" rtl="0">
                        <a:lnSpc>
                          <a:spcPts val="1800"/>
                        </a:lnSpc>
                        <a:spcBef>
                          <a:spcPts val="678"/>
                        </a:spcBef>
                      </a:pPr>
                      <a:r>
                        <a:rPr lang="en-US" altLang="zh-CN" sz="1800" b="1" spc="-1" dirty="0">
                          <a:solidFill>
                            <a:srgbClr val="FFFFFF"/>
                          </a:solidFill>
                          <a:latin typeface="Calibri"/>
                          <a:ea typeface="Calibri"/>
                          <a:cs typeface="Calibri"/>
                        </a:rPr>
                        <a:t>F-score</a:t>
                      </a:r>
                      <a:endParaRPr lang="en-US" altLang="zh-CN" sz="1800">
                        <a:latin typeface="Calibri"/>
                        <a:ea typeface="Calibri"/>
                        <a:cs typeface="Calibri"/>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5B9BD5"/>
                    </a:solidFill>
                  </a:tcPr>
                </a:tc>
              </a:tr>
              <a:tr h="643900">
                <a:tc>
                  <a:txBody>
                    <a:bodyPr/>
                    <a:lstStyle/>
                    <a:p>
                      <a:pPr marL="85725" algn="l" rtl="0">
                        <a:lnSpc>
                          <a:spcPts val="1800"/>
                        </a:lnSpc>
                        <a:spcBef>
                          <a:spcPts val="678"/>
                        </a:spcBef>
                        <a:buFont typeface="Arial" pitchFamily="34" charset="0"/>
                        <a:buChar char="•"/>
                      </a:pPr>
                      <a:r>
                        <a:rPr lang="en-US" altLang="zh-CN" sz="1800" spc="0" dirty="0" smtClean="0">
                          <a:solidFill>
                            <a:srgbClr val="000000"/>
                          </a:solidFill>
                          <a:latin typeface="Calibri"/>
                          <a:ea typeface="Calibri"/>
                          <a:cs typeface="Calibri"/>
                        </a:rPr>
                        <a:t>Logistic</a:t>
                      </a:r>
                      <a:endParaRPr lang="en-US" altLang="zh-CN" sz="1800" dirty="0">
                        <a:latin typeface="Calibri"/>
                        <a:ea typeface="Calibri"/>
                        <a:cs typeface="Calibri"/>
                      </a:endParaRPr>
                    </a:p>
                    <a:p>
                      <a:pPr marL="85725" algn="l" rtl="0">
                        <a:lnSpc>
                          <a:spcPts val="1800"/>
                        </a:lnSpc>
                        <a:spcBef>
                          <a:spcPts val="375"/>
                        </a:spcBef>
                        <a:buFont typeface="Arial" pitchFamily="34" charset="0"/>
                        <a:buNone/>
                      </a:pPr>
                      <a:r>
                        <a:rPr lang="en-US" altLang="zh-CN" sz="1800" spc="-1" dirty="0">
                          <a:solidFill>
                            <a:srgbClr val="000000"/>
                          </a:solidFill>
                          <a:latin typeface="Calibri"/>
                          <a:ea typeface="Calibri"/>
                          <a:cs typeface="Calibri"/>
                        </a:rPr>
                        <a:t>Regression</a:t>
                      </a:r>
                      <a:endParaRPr lang="en-US" altLang="zh-CN" sz="1800" dirty="0">
                        <a:latin typeface="Calibri"/>
                        <a:ea typeface="Calibri"/>
                        <a:cs typeface="Calibri"/>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D0DEEF"/>
                    </a:solidFill>
                  </a:tcPr>
                </a:tc>
                <a:tc>
                  <a:txBody>
                    <a:bodyPr/>
                    <a:lstStyle/>
                    <a:p>
                      <a:pPr>
                        <a:lnSpc>
                          <a:spcPct val="100000"/>
                        </a:lnSpc>
                      </a:pPr>
                      <a:r>
                        <a:rPr lang="en-IN" sz="1800" dirty="0" smtClean="0"/>
                        <a:t>0.97</a:t>
                      </a:r>
                      <a:endParaRPr sz="1800"/>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D0DEEF"/>
                    </a:solidFill>
                  </a:tcPr>
                </a:tc>
                <a:tc>
                  <a:txBody>
                    <a:bodyPr/>
                    <a:lstStyle/>
                    <a:p>
                      <a:pPr>
                        <a:lnSpc>
                          <a:spcPct val="100000"/>
                        </a:lnSpc>
                      </a:pPr>
                      <a:r>
                        <a:rPr lang="en-IN" sz="1800" dirty="0" smtClean="0"/>
                        <a:t>1.00</a:t>
                      </a:r>
                      <a:endParaRPr sz="1800"/>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D0DEEF"/>
                    </a:solidFill>
                  </a:tcPr>
                </a:tc>
                <a:tc>
                  <a:txBody>
                    <a:bodyPr/>
                    <a:lstStyle/>
                    <a:p>
                      <a:pPr>
                        <a:lnSpc>
                          <a:spcPct val="100000"/>
                        </a:lnSpc>
                      </a:pPr>
                      <a:r>
                        <a:rPr lang="en-IN" sz="1800" dirty="0" smtClean="0"/>
                        <a:t>0.94</a:t>
                      </a:r>
                      <a:endParaRPr sz="1800"/>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D0DEEF"/>
                    </a:solidFill>
                  </a:tcPr>
                </a:tc>
                <a:tc>
                  <a:txBody>
                    <a:bodyPr/>
                    <a:lstStyle/>
                    <a:p>
                      <a:pPr>
                        <a:lnSpc>
                          <a:spcPct val="100000"/>
                        </a:lnSpc>
                      </a:pPr>
                      <a:r>
                        <a:rPr lang="en-IN" sz="1800" dirty="0" smtClean="0"/>
                        <a:t>0.97</a:t>
                      </a:r>
                      <a:endParaRPr sz="1800"/>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D0DEEF"/>
                    </a:solidFill>
                  </a:tcPr>
                </a:tc>
              </a:tr>
              <a:tr h="674414">
                <a:tc>
                  <a:txBody>
                    <a:bodyPr/>
                    <a:lstStyle/>
                    <a:p>
                      <a:pPr marL="85725" algn="l" rtl="0">
                        <a:lnSpc>
                          <a:spcPts val="1800"/>
                        </a:lnSpc>
                        <a:spcBef>
                          <a:spcPts val="678"/>
                        </a:spcBef>
                        <a:buFont typeface="Arial" pitchFamily="34" charset="0"/>
                        <a:buChar char="•"/>
                      </a:pPr>
                      <a:r>
                        <a:rPr lang="en-IN" altLang="zh-CN" sz="1800" dirty="0" smtClean="0">
                          <a:latin typeface="Calibri"/>
                          <a:ea typeface="Calibri"/>
                          <a:cs typeface="Calibri"/>
                        </a:rPr>
                        <a:t>Gaussian Naïve </a:t>
                      </a:r>
                      <a:r>
                        <a:rPr lang="en-IN" altLang="zh-CN" sz="1800" dirty="0" err="1" smtClean="0">
                          <a:latin typeface="Calibri"/>
                          <a:ea typeface="Calibri"/>
                          <a:cs typeface="Calibri"/>
                        </a:rPr>
                        <a:t>Bayes</a:t>
                      </a:r>
                      <a:endParaRPr lang="en-US" altLang="zh-CN" sz="1800" dirty="0">
                        <a:latin typeface="Calibri"/>
                        <a:ea typeface="Calibri"/>
                        <a:cs typeface="Calibri"/>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E9EFF7"/>
                    </a:solidFill>
                  </a:tcPr>
                </a:tc>
                <a:tc>
                  <a:txBody>
                    <a:bodyPr/>
                    <a:lstStyle/>
                    <a:p>
                      <a:pPr>
                        <a:lnSpc>
                          <a:spcPct val="100000"/>
                        </a:lnSpc>
                      </a:pPr>
                      <a:r>
                        <a:rPr lang="en-IN" sz="1800" dirty="0" smtClean="0"/>
                        <a:t>0.99</a:t>
                      </a:r>
                      <a:endParaRPr sz="1800"/>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E9EFF7"/>
                    </a:solidFill>
                  </a:tcPr>
                </a:tc>
                <a:tc>
                  <a:txBody>
                    <a:bodyPr/>
                    <a:lstStyle/>
                    <a:p>
                      <a:pPr>
                        <a:lnSpc>
                          <a:spcPct val="100000"/>
                        </a:lnSpc>
                      </a:pPr>
                      <a:r>
                        <a:rPr lang="en-IN" sz="1800" dirty="0" smtClean="0"/>
                        <a:t>0.98</a:t>
                      </a:r>
                      <a:endParaRPr sz="1800"/>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E9EFF7"/>
                    </a:solidFill>
                  </a:tcPr>
                </a:tc>
                <a:tc>
                  <a:txBody>
                    <a:bodyPr/>
                    <a:lstStyle/>
                    <a:p>
                      <a:pPr>
                        <a:lnSpc>
                          <a:spcPct val="100000"/>
                        </a:lnSpc>
                      </a:pPr>
                      <a:r>
                        <a:rPr lang="en-IN" sz="1800" dirty="0" smtClean="0"/>
                        <a:t>1.00</a:t>
                      </a:r>
                      <a:endParaRPr sz="1800"/>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E9EFF7"/>
                    </a:solidFill>
                  </a:tcPr>
                </a:tc>
                <a:tc>
                  <a:txBody>
                    <a:bodyPr/>
                    <a:lstStyle/>
                    <a:p>
                      <a:pPr>
                        <a:lnSpc>
                          <a:spcPct val="100000"/>
                        </a:lnSpc>
                      </a:pPr>
                      <a:r>
                        <a:rPr lang="en-IN" sz="1800" dirty="0" smtClean="0"/>
                        <a:t>0.99</a:t>
                      </a:r>
                      <a:endParaRPr sz="1800"/>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E9EFF7"/>
                    </a:solidFill>
                  </a:tcPr>
                </a:tc>
              </a:tr>
              <a:tr h="370850">
                <a:tc>
                  <a:txBody>
                    <a:bodyPr/>
                    <a:lstStyle/>
                    <a:p>
                      <a:pPr>
                        <a:lnSpc>
                          <a:spcPct val="100000"/>
                        </a:lnSpc>
                        <a:buFont typeface="Arial" pitchFamily="34" charset="0"/>
                        <a:buChar char="•"/>
                      </a:pPr>
                      <a:r>
                        <a:rPr lang="en-IN" sz="1800" baseline="0" dirty="0" smtClean="0"/>
                        <a:t> Decision tree Classifier</a:t>
                      </a:r>
                      <a:endParaRPr sz="1800"/>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D0DEEF"/>
                    </a:solidFill>
                  </a:tcPr>
                </a:tc>
                <a:tc>
                  <a:txBody>
                    <a:bodyPr/>
                    <a:lstStyle/>
                    <a:p>
                      <a:pPr>
                        <a:lnSpc>
                          <a:spcPct val="100000"/>
                        </a:lnSpc>
                      </a:pPr>
                      <a:r>
                        <a:rPr lang="en-IN" sz="1800" dirty="0" smtClean="0"/>
                        <a:t>1.00</a:t>
                      </a:r>
                      <a:endParaRPr sz="1800"/>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D0DEEF"/>
                    </a:solidFill>
                  </a:tcPr>
                </a:tc>
                <a:tc>
                  <a:txBody>
                    <a:bodyPr/>
                    <a:lstStyle/>
                    <a:p>
                      <a:pPr>
                        <a:lnSpc>
                          <a:spcPct val="100000"/>
                        </a:lnSpc>
                      </a:pPr>
                      <a:r>
                        <a:rPr lang="en-IN" sz="1800" dirty="0" smtClean="0"/>
                        <a:t>1.00</a:t>
                      </a:r>
                      <a:endParaRPr sz="1800"/>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D0DEEF"/>
                    </a:solidFill>
                  </a:tcPr>
                </a:tc>
                <a:tc>
                  <a:txBody>
                    <a:bodyPr/>
                    <a:lstStyle/>
                    <a:p>
                      <a:pPr>
                        <a:lnSpc>
                          <a:spcPct val="100000"/>
                        </a:lnSpc>
                      </a:pPr>
                      <a:r>
                        <a:rPr lang="en-IN" sz="1800" dirty="0" smtClean="0"/>
                        <a:t>1.00</a:t>
                      </a:r>
                      <a:endParaRPr sz="1800"/>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D0DEEF"/>
                    </a:solidFill>
                  </a:tcPr>
                </a:tc>
                <a:tc>
                  <a:txBody>
                    <a:bodyPr/>
                    <a:lstStyle/>
                    <a:p>
                      <a:pPr>
                        <a:lnSpc>
                          <a:spcPct val="100000"/>
                        </a:lnSpc>
                      </a:pPr>
                      <a:r>
                        <a:rPr lang="en-IN" sz="1800" dirty="0" smtClean="0"/>
                        <a:t>1.00</a:t>
                      </a:r>
                      <a:endParaRPr sz="1800"/>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D0DEEF"/>
                    </a:solidFill>
                  </a:tcPr>
                </a:tc>
              </a:tr>
              <a:tr h="370850">
                <a:tc>
                  <a:txBody>
                    <a:bodyPr/>
                    <a:lstStyle/>
                    <a:p>
                      <a:pPr>
                        <a:lnSpc>
                          <a:spcPct val="100000"/>
                        </a:lnSpc>
                      </a:pPr>
                      <a:endParaRPr sz="600"/>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E9EFF7"/>
                    </a:solidFill>
                  </a:tcPr>
                </a:tc>
                <a:tc>
                  <a:txBody>
                    <a:bodyPr/>
                    <a:lstStyle/>
                    <a:p>
                      <a:pPr>
                        <a:lnSpc>
                          <a:spcPct val="100000"/>
                        </a:lnSpc>
                      </a:pPr>
                      <a:endParaRPr sz="600"/>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E9EFF7"/>
                    </a:solidFill>
                  </a:tcPr>
                </a:tc>
                <a:tc>
                  <a:txBody>
                    <a:bodyPr/>
                    <a:lstStyle/>
                    <a:p>
                      <a:pPr>
                        <a:lnSpc>
                          <a:spcPct val="100000"/>
                        </a:lnSpc>
                      </a:pPr>
                      <a:endParaRPr sz="600"/>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E9EFF7"/>
                    </a:solidFill>
                  </a:tcPr>
                </a:tc>
                <a:tc>
                  <a:txBody>
                    <a:bodyPr/>
                    <a:lstStyle/>
                    <a:p>
                      <a:pPr>
                        <a:lnSpc>
                          <a:spcPct val="100000"/>
                        </a:lnSpc>
                      </a:pPr>
                      <a:endParaRPr sz="600"/>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E9EFF7"/>
                    </a:solidFill>
                  </a:tcPr>
                </a:tc>
                <a:tc>
                  <a:txBody>
                    <a:bodyPr/>
                    <a:lstStyle/>
                    <a:p>
                      <a:pPr>
                        <a:lnSpc>
                          <a:spcPct val="100000"/>
                        </a:lnSpc>
                      </a:pPr>
                      <a:endParaRPr sz="600"/>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E9EFF7"/>
                    </a:solidFill>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11125200" cy="4525963"/>
          </a:xfrm>
        </p:spPr>
        <p:txBody>
          <a:bodyPr/>
          <a:lstStyle/>
          <a:p>
            <a:r>
              <a:rPr lang="en-US" sz="2000" b="1" dirty="0" smtClean="0">
                <a:latin typeface="Times New Roman" pitchFamily="18" charset="0"/>
                <a:cs typeface="Times New Roman" pitchFamily="18" charset="0"/>
              </a:rPr>
              <a:t>k</a:t>
            </a:r>
            <a:r>
              <a:rPr lang="en-US" sz="2000" dirty="0" smtClean="0">
                <a:latin typeface="Times New Roman" pitchFamily="18" charset="0"/>
                <a:cs typeface="Times New Roman" pitchFamily="18" charset="0"/>
              </a:rPr>
              <a:t>-</a:t>
            </a:r>
            <a:r>
              <a:rPr lang="en-US" sz="2000" b="1" dirty="0" smtClean="0">
                <a:latin typeface="Times New Roman" pitchFamily="18" charset="0"/>
                <a:cs typeface="Times New Roman" pitchFamily="18" charset="0"/>
              </a:rPr>
              <a:t>Fold Cross</a:t>
            </a:r>
            <a:r>
              <a:rPr lang="en-US" sz="2000" dirty="0" smtClean="0">
                <a:latin typeface="Times New Roman" pitchFamily="18" charset="0"/>
                <a:cs typeface="Times New Roman" pitchFamily="18" charset="0"/>
              </a:rPr>
              <a:t>-</a:t>
            </a:r>
            <a:r>
              <a:rPr lang="en-US" sz="2000" b="1" dirty="0" smtClean="0">
                <a:latin typeface="Times New Roman" pitchFamily="18" charset="0"/>
                <a:cs typeface="Times New Roman" pitchFamily="18" charset="0"/>
              </a:rPr>
              <a:t>Validation</a:t>
            </a:r>
            <a:r>
              <a:rPr lang="en-US" sz="2000"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Cross</a:t>
            </a:r>
            <a:r>
              <a:rPr lang="en-US" sz="2000" dirty="0" smtClean="0">
                <a:latin typeface="Times New Roman" pitchFamily="18" charset="0"/>
                <a:cs typeface="Times New Roman" pitchFamily="18" charset="0"/>
              </a:rPr>
              <a:t>-</a:t>
            </a:r>
            <a:r>
              <a:rPr lang="en-US" sz="2000" b="1" dirty="0" smtClean="0">
                <a:latin typeface="Times New Roman" pitchFamily="18" charset="0"/>
                <a:cs typeface="Times New Roman" pitchFamily="18" charset="0"/>
              </a:rPr>
              <a:t>validation is</a:t>
            </a:r>
            <a:r>
              <a:rPr lang="en-US" sz="2000" dirty="0" smtClean="0">
                <a:latin typeface="Times New Roman" pitchFamily="18" charset="0"/>
                <a:cs typeface="Times New Roman" pitchFamily="18" charset="0"/>
              </a:rPr>
              <a:t> a </a:t>
            </a:r>
            <a:r>
              <a:rPr lang="en-US" sz="2000" dirty="0" err="1" smtClean="0">
                <a:latin typeface="Times New Roman" pitchFamily="18" charset="0"/>
                <a:cs typeface="Times New Roman" pitchFamily="18" charset="0"/>
              </a:rPr>
              <a:t>resampling</a:t>
            </a:r>
            <a:r>
              <a:rPr lang="en-US" sz="2000" dirty="0" smtClean="0">
                <a:latin typeface="Times New Roman" pitchFamily="18" charset="0"/>
                <a:cs typeface="Times New Roman" pitchFamily="18" charset="0"/>
              </a:rPr>
              <a:t> procedure used to evaluate machine learning models on a limited data sample. The procedure has a single parameter called </a:t>
            </a:r>
            <a:r>
              <a:rPr lang="en-US" sz="2000" b="1" dirty="0" smtClean="0">
                <a:latin typeface="Times New Roman" pitchFamily="18" charset="0"/>
                <a:cs typeface="Times New Roman" pitchFamily="18" charset="0"/>
              </a:rPr>
              <a:t>k</a:t>
            </a:r>
            <a:r>
              <a:rPr lang="en-US" sz="2000" dirty="0" smtClean="0">
                <a:latin typeface="Times New Roman" pitchFamily="18" charset="0"/>
                <a:cs typeface="Times New Roman" pitchFamily="18" charset="0"/>
              </a:rPr>
              <a:t> that refers to the number of groups that a given data sample </a:t>
            </a:r>
            <a:r>
              <a:rPr lang="en-US" sz="2000" b="1" dirty="0" smtClean="0">
                <a:latin typeface="Times New Roman" pitchFamily="18" charset="0"/>
                <a:cs typeface="Times New Roman" pitchFamily="18" charset="0"/>
              </a:rPr>
              <a:t>is</a:t>
            </a:r>
            <a:r>
              <a:rPr lang="en-US" sz="2000" dirty="0" smtClean="0">
                <a:latin typeface="Times New Roman" pitchFamily="18" charset="0"/>
                <a:cs typeface="Times New Roman" pitchFamily="18" charset="0"/>
              </a:rPr>
              <a:t> to be split into.</a:t>
            </a:r>
          </a:p>
          <a:p>
            <a:pPr>
              <a:buNone/>
            </a:pPr>
            <a:endParaRPr lang="en-US" dirty="0"/>
          </a:p>
        </p:txBody>
      </p:sp>
      <p:sp>
        <p:nvSpPr>
          <p:cNvPr id="4" name="Text Box116"/>
          <p:cNvSpPr txBox="1">
            <a:spLocks noGrp="1"/>
          </p:cNvSpPr>
          <p:nvPr>
            <p:ph type="title"/>
          </p:nvPr>
        </p:nvSpPr>
        <p:spPr>
          <a:xfrm>
            <a:off x="457200" y="274638"/>
            <a:ext cx="11125200" cy="1054328"/>
          </a:xfrm>
          <a:prstGeom prst="rect">
            <a:avLst/>
          </a:prstGeom>
          <a:solidFill>
            <a:srgbClr val="0033CC"/>
          </a:solidFill>
        </p:spPr>
        <p:txBody>
          <a:bodyPr wrap="square" lIns="0" tIns="0" rIns="0" rtlCol="0">
            <a:spAutoFit/>
          </a:bodyPr>
          <a:lstStyle/>
          <a:p>
            <a:pPr algn="l">
              <a:lnSpc>
                <a:spcPts val="3358"/>
              </a:lnSpc>
            </a:pPr>
            <a:endParaRPr/>
          </a:p>
          <a:p>
            <a:pPr marL="85725" algn="l" rtl="0">
              <a:lnSpc>
                <a:spcPts val="4400"/>
              </a:lnSpc>
            </a:pPr>
            <a:r>
              <a:rPr lang="en-IN" altLang="zh-CN" spc="-3" dirty="0" smtClean="0">
                <a:solidFill>
                  <a:srgbClr val="FFFFFF"/>
                </a:solidFill>
                <a:latin typeface="Calibri"/>
                <a:ea typeface="Calibri"/>
                <a:cs typeface="Calibri"/>
              </a:rPr>
              <a:t>K Fold Cross validation</a:t>
            </a:r>
            <a:endParaRPr lang="en-US" altLang="zh-CN" sz="4400" dirty="0">
              <a:latin typeface="Calibri"/>
              <a:ea typeface="Calibri"/>
              <a:cs typeface="Calibri"/>
            </a:endParaRPr>
          </a:p>
        </p:txBody>
      </p:sp>
      <p:pic>
        <p:nvPicPr>
          <p:cNvPr id="5" name="Picture 4" descr="a21.PNG"/>
          <p:cNvPicPr/>
          <p:nvPr/>
        </p:nvPicPr>
        <p:blipFill>
          <a:blip r:embed="rId2"/>
          <a:stretch>
            <a:fillRect/>
          </a:stretch>
        </p:blipFill>
        <p:spPr>
          <a:xfrm>
            <a:off x="1828800" y="2590800"/>
            <a:ext cx="7924800" cy="3581400"/>
          </a:xfrm>
          <a:prstGeom prst="rect">
            <a:avLst/>
          </a:prstGeom>
        </p:spPr>
      </p:pic>
      <p:sp>
        <p:nvSpPr>
          <p:cNvPr id="6" name="TextBox 5"/>
          <p:cNvSpPr txBox="1"/>
          <p:nvPr/>
        </p:nvSpPr>
        <p:spPr>
          <a:xfrm>
            <a:off x="990600" y="6324600"/>
            <a:ext cx="4501297" cy="369332"/>
          </a:xfrm>
          <a:prstGeom prst="rect">
            <a:avLst/>
          </a:prstGeom>
          <a:noFill/>
        </p:spPr>
        <p:txBody>
          <a:bodyPr wrap="none" rtlCol="0">
            <a:spAutoFit/>
          </a:bodyPr>
          <a:lstStyle/>
          <a:p>
            <a:r>
              <a:rPr lang="en-IN" dirty="0" smtClean="0"/>
              <a:t>Parameter tuning using k fold cross validation.</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Path115"/>
          <p:cNvSpPr/>
          <p:nvPr/>
        </p:nvSpPr>
        <p:spPr>
          <a:xfrm>
            <a:off x="838200" y="1828800"/>
            <a:ext cx="10439400" cy="2667000"/>
          </a:xfrm>
          <a:custGeom>
            <a:avLst/>
            <a:gdLst/>
            <a:ahLst/>
            <a:cxnLst/>
            <a:rect l="l" t="t" r="r" b="b"/>
            <a:pathLst>
              <a:path w="12192000" h="6858000">
                <a:moveTo>
                  <a:pt x="0" y="0"/>
                </a:moveTo>
                <a:lnTo>
                  <a:pt x="12192000" y="0"/>
                </a:lnTo>
                <a:lnTo>
                  <a:pt x="12192000" y="6858000"/>
                </a:lnTo>
                <a:lnTo>
                  <a:pt x="0" y="6858000"/>
                </a:lnTo>
                <a:lnTo>
                  <a:pt x="0" y="0"/>
                </a:lnTo>
                <a:close/>
              </a:path>
            </a:pathLst>
          </a:custGeom>
          <a:solidFill>
            <a:srgbClr val="FFFFFF">
              <a:alpha val="100000"/>
            </a:srgbClr>
          </a:solidFill>
          <a:ln w="0" cap="sq">
            <a:solidFill>
              <a:srgbClr val="FFFFFF"/>
            </a:solidFill>
            <a:prstDash val="solid"/>
          </a:ln>
        </p:spPr>
        <p:txBody>
          <a:bodyPr rtlCol="0" anchor="ctr"/>
          <a:lstStyle/>
          <a:p>
            <a:r>
              <a:rPr lang="en-US" dirty="0" smtClean="0"/>
              <a:t>Comparing the performance of machine learning (ML) methods for a given task and selecting a final method is a common operation in applied ML.</a:t>
            </a:r>
          </a:p>
          <a:p>
            <a:r>
              <a:rPr lang="en-US" dirty="0" smtClean="0"/>
              <a:t>The purpose of this post is to, initially, demonstrate why we need to use statistical methods for choosing the final model. Then, it explains why one the frequently used statistical hypothesis tests (i.e., paired Student’s t-test) is inadequate for comparing the performance of ML models. Finally, this post demonstrates how the corrected version of the paired Student’s t-test can be implemented for examining the performance of ML models.</a:t>
            </a:r>
          </a:p>
          <a:p>
            <a:endParaRPr lang="en-US" dirty="0" smtClean="0"/>
          </a:p>
          <a:p>
            <a:endParaRPr lang="en-US" dirty="0" smtClean="0"/>
          </a:p>
        </p:txBody>
      </p:sp>
      <p:sp>
        <p:nvSpPr>
          <p:cNvPr id="116" name="Text Box116"/>
          <p:cNvSpPr txBox="1"/>
          <p:nvPr/>
        </p:nvSpPr>
        <p:spPr>
          <a:xfrm>
            <a:off x="838200" y="365125"/>
            <a:ext cx="10515600" cy="1325563"/>
          </a:xfrm>
          <a:prstGeom prst="rect">
            <a:avLst/>
          </a:prstGeom>
          <a:solidFill>
            <a:srgbClr val="0033CC"/>
          </a:solidFill>
        </p:spPr>
        <p:txBody>
          <a:bodyPr wrap="square" lIns="0" tIns="0" rIns="0" rtlCol="0">
            <a:spAutoFit/>
          </a:bodyPr>
          <a:lstStyle/>
          <a:p>
            <a:pPr algn="l">
              <a:lnSpc>
                <a:spcPts val="3358"/>
              </a:lnSpc>
            </a:pPr>
            <a:endParaRPr/>
          </a:p>
          <a:p>
            <a:pPr marL="85725" algn="l" rtl="0">
              <a:lnSpc>
                <a:spcPts val="4400"/>
              </a:lnSpc>
            </a:pPr>
            <a:r>
              <a:rPr lang="en-US" altLang="zh-CN" sz="4400" spc="-3" dirty="0">
                <a:solidFill>
                  <a:srgbClr val="FFFFFF"/>
                </a:solidFill>
                <a:latin typeface="Calibri"/>
                <a:ea typeface="Calibri"/>
                <a:cs typeface="Calibri"/>
              </a:rPr>
              <a:t>Statistical</a:t>
            </a:r>
            <a:r>
              <a:rPr lang="en-US" altLang="zh-CN" sz="4400" dirty="0">
                <a:solidFill>
                  <a:srgbClr val="FFFFFF"/>
                </a:solidFill>
                <a:latin typeface="Calibri"/>
                <a:ea typeface="Calibri"/>
                <a:cs typeface="Calibri"/>
              </a:rPr>
              <a:t> </a:t>
            </a:r>
            <a:r>
              <a:rPr lang="en-US" altLang="zh-CN" sz="4400" spc="-2" dirty="0">
                <a:solidFill>
                  <a:srgbClr val="FFFFFF"/>
                </a:solidFill>
                <a:latin typeface="Calibri"/>
                <a:ea typeface="Calibri"/>
                <a:cs typeface="Calibri"/>
              </a:rPr>
              <a:t>test</a:t>
            </a:r>
            <a:endParaRPr lang="en-US" altLang="zh-CN" sz="4400">
              <a:latin typeface="Calibri"/>
              <a:ea typeface="Calibri"/>
              <a:cs typeface="Calibri"/>
            </a:endParaRPr>
          </a:p>
        </p:txBody>
      </p:sp>
      <p:pic>
        <p:nvPicPr>
          <p:cNvPr id="4" name="Picture 3"/>
          <p:cNvPicPr/>
          <p:nvPr/>
        </p:nvPicPr>
        <p:blipFill>
          <a:blip r:embed="rId2"/>
          <a:srcRect/>
          <a:stretch>
            <a:fillRect/>
          </a:stretch>
        </p:blipFill>
        <p:spPr bwMode="auto">
          <a:xfrm>
            <a:off x="1600200" y="4191000"/>
            <a:ext cx="8229600" cy="2049332"/>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116"/>
          <p:cNvSpPr txBox="1">
            <a:spLocks noGrp="1"/>
          </p:cNvSpPr>
          <p:nvPr>
            <p:ph type="title"/>
          </p:nvPr>
        </p:nvSpPr>
        <p:spPr>
          <a:xfrm>
            <a:off x="533400" y="304800"/>
            <a:ext cx="11125200" cy="1066800"/>
          </a:xfrm>
          <a:prstGeom prst="rect">
            <a:avLst/>
          </a:prstGeom>
          <a:solidFill>
            <a:srgbClr val="0033CC"/>
          </a:solidFill>
        </p:spPr>
        <p:txBody>
          <a:bodyPr wrap="square" lIns="0" tIns="0" rIns="0" rtlCol="0">
            <a:spAutoFit/>
          </a:bodyPr>
          <a:lstStyle/>
          <a:p>
            <a:pPr algn="l">
              <a:lnSpc>
                <a:spcPts val="3358"/>
              </a:lnSpc>
            </a:pPr>
            <a:endParaRPr/>
          </a:p>
          <a:p>
            <a:pPr marL="85725" algn="l" rtl="0">
              <a:lnSpc>
                <a:spcPts val="4400"/>
              </a:lnSpc>
            </a:pPr>
            <a:r>
              <a:rPr lang="en-IN" altLang="zh-CN" sz="4400" spc="-3" dirty="0" smtClean="0">
                <a:solidFill>
                  <a:srgbClr val="FFFFFF"/>
                </a:solidFill>
                <a:latin typeface="Calibri"/>
                <a:ea typeface="Calibri"/>
                <a:cs typeface="Calibri"/>
              </a:rPr>
              <a:t>Contd..</a:t>
            </a:r>
            <a:endParaRPr lang="en-US" altLang="zh-CN" sz="4400" dirty="0">
              <a:latin typeface="Calibri"/>
              <a:ea typeface="Calibri"/>
              <a:cs typeface="Calibri"/>
            </a:endParaRPr>
          </a:p>
        </p:txBody>
      </p:sp>
      <p:pic>
        <p:nvPicPr>
          <p:cNvPr id="6" name="Picture 5" descr="a23.PNG"/>
          <p:cNvPicPr/>
          <p:nvPr/>
        </p:nvPicPr>
        <p:blipFill>
          <a:blip r:embed="rId2"/>
          <a:stretch>
            <a:fillRect/>
          </a:stretch>
        </p:blipFill>
        <p:spPr>
          <a:xfrm>
            <a:off x="609600" y="1752600"/>
            <a:ext cx="11049000" cy="1234547"/>
          </a:xfrm>
          <a:prstGeom prst="rect">
            <a:avLst/>
          </a:prstGeom>
        </p:spPr>
      </p:pic>
      <p:pic>
        <p:nvPicPr>
          <p:cNvPr id="7" name="Picture 6" descr="a24.PNG"/>
          <p:cNvPicPr/>
          <p:nvPr/>
        </p:nvPicPr>
        <p:blipFill>
          <a:blip r:embed="rId3"/>
          <a:stretch>
            <a:fillRect/>
          </a:stretch>
        </p:blipFill>
        <p:spPr>
          <a:xfrm>
            <a:off x="762000" y="3276600"/>
            <a:ext cx="10896600" cy="1592718"/>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116"/>
          <p:cNvSpPr txBox="1">
            <a:spLocks noGrp="1"/>
          </p:cNvSpPr>
          <p:nvPr>
            <p:ph type="title"/>
          </p:nvPr>
        </p:nvSpPr>
        <p:spPr>
          <a:xfrm>
            <a:off x="457200" y="274638"/>
            <a:ext cx="11277600" cy="1046440"/>
          </a:xfrm>
          <a:prstGeom prst="rect">
            <a:avLst/>
          </a:prstGeom>
          <a:solidFill>
            <a:srgbClr val="0033CC"/>
          </a:solidFill>
        </p:spPr>
        <p:txBody>
          <a:bodyPr wrap="square" lIns="0" tIns="0" rIns="0" rtlCol="0">
            <a:spAutoFit/>
          </a:bodyPr>
          <a:lstStyle/>
          <a:p>
            <a:pPr algn="l">
              <a:lnSpc>
                <a:spcPts val="3358"/>
              </a:lnSpc>
            </a:pPr>
            <a:endParaRPr/>
          </a:p>
          <a:p>
            <a:pPr marL="85725" algn="l" rtl="0">
              <a:lnSpc>
                <a:spcPts val="4400"/>
              </a:lnSpc>
            </a:pPr>
            <a:r>
              <a:rPr lang="en-IN" altLang="zh-CN" sz="4400" spc="-3" dirty="0" smtClean="0">
                <a:solidFill>
                  <a:srgbClr val="FFFFFF"/>
                </a:solidFill>
                <a:latin typeface="Calibri"/>
                <a:ea typeface="Calibri"/>
                <a:cs typeface="Calibri"/>
              </a:rPr>
              <a:t>Contd..</a:t>
            </a:r>
            <a:endParaRPr lang="en-US" altLang="zh-CN" sz="4400" dirty="0">
              <a:latin typeface="Calibri"/>
              <a:ea typeface="Calibri"/>
              <a:cs typeface="Calibri"/>
            </a:endParaRPr>
          </a:p>
        </p:txBody>
      </p:sp>
      <p:pic>
        <p:nvPicPr>
          <p:cNvPr id="4" name="Picture 3" descr="a25.PNG"/>
          <p:cNvPicPr/>
          <p:nvPr/>
        </p:nvPicPr>
        <p:blipFill>
          <a:blip r:embed="rId2"/>
          <a:stretch>
            <a:fillRect/>
          </a:stretch>
        </p:blipFill>
        <p:spPr>
          <a:xfrm>
            <a:off x="990600" y="1447800"/>
            <a:ext cx="9448800" cy="51816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11201400" cy="1143000"/>
          </a:xfr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2700000" scaled="1"/>
            <a:tileRect/>
          </a:gradFill>
        </p:spPr>
        <p:txBody>
          <a:bodyPr/>
          <a:lstStyle/>
          <a:p>
            <a:pPr algn="l"/>
            <a:r>
              <a:rPr lang="en-IN" dirty="0" smtClean="0">
                <a:solidFill>
                  <a:schemeClr val="bg1"/>
                </a:solidFill>
              </a:rPr>
              <a:t>Abstract</a:t>
            </a:r>
            <a:endParaRPr lang="en-US" dirty="0">
              <a:solidFill>
                <a:schemeClr val="bg1"/>
              </a:solidFill>
            </a:endParaRPr>
          </a:p>
        </p:txBody>
      </p:sp>
      <p:sp>
        <p:nvSpPr>
          <p:cNvPr id="3" name="TextBox 2"/>
          <p:cNvSpPr txBox="1"/>
          <p:nvPr/>
        </p:nvSpPr>
        <p:spPr>
          <a:xfrm>
            <a:off x="533400" y="1752600"/>
            <a:ext cx="11125200" cy="4524315"/>
          </a:xfrm>
          <a:prstGeom prst="rect">
            <a:avLst/>
          </a:prstGeom>
          <a:noFill/>
        </p:spPr>
        <p:txBody>
          <a:bodyPr wrap="square" rtlCol="0">
            <a:spAutoFit/>
          </a:bodyPr>
          <a:lstStyle/>
          <a:p>
            <a:r>
              <a:rPr lang="en-US" b="1" dirty="0" smtClean="0"/>
              <a:t>Abstract:</a:t>
            </a:r>
          </a:p>
          <a:p>
            <a:pPr algn="just"/>
            <a:r>
              <a:rPr lang="en-US" dirty="0" smtClean="0"/>
              <a:t>Parkinson’s Disease is one of the most wide spread diseases in elderly people. This disease largely limits the patient’s movement and speech abilities. The patient develops a tendency to fall frequently hence, ending up hurt with various injuries. Thus, it is very important to monitor and notify either the patients or their caregivers about the severity of the disease. This work showcases a comparative study of the various datasets, algorithms and techniques available for the classification of Parkinson’s Disease. This project aims to apply multiple algorithms for classification on UCI Spiral dataset for Parkinson’s Disease.</a:t>
            </a:r>
          </a:p>
          <a:p>
            <a:pPr algn="just"/>
            <a:r>
              <a:rPr lang="en-US" dirty="0" smtClean="0"/>
              <a:t>The data set of Parkinson’s patient is available from the UCI repository and classification algorithms are applied for classifying the healthy patients from the people having Parkinson’s disease using a set of voice recording values as the attributes of the data set.</a:t>
            </a:r>
          </a:p>
          <a:p>
            <a:endParaRPr lang="en-US" dirty="0" smtClean="0"/>
          </a:p>
          <a:p>
            <a:r>
              <a:rPr lang="en-US" b="1" dirty="0" smtClean="0"/>
              <a:t>Existing System:</a:t>
            </a:r>
          </a:p>
          <a:p>
            <a:pPr algn="just"/>
            <a:r>
              <a:rPr lang="en-US" dirty="0" smtClean="0"/>
              <a:t>	The existing system uses Support Vector Machine (SVM) one of the main issues with this is that it need the data to be linearly separable. The system also does not provide enough preprocessing and visualization or Exploratory Data Analysis(EDA). </a:t>
            </a:r>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116"/>
          <p:cNvSpPr txBox="1">
            <a:spLocks noGrp="1"/>
          </p:cNvSpPr>
          <p:nvPr>
            <p:ph type="title"/>
          </p:nvPr>
        </p:nvSpPr>
        <p:spPr>
          <a:xfrm>
            <a:off x="457200" y="274638"/>
            <a:ext cx="11277600" cy="1046440"/>
          </a:xfrm>
          <a:prstGeom prst="rect">
            <a:avLst/>
          </a:prstGeom>
          <a:solidFill>
            <a:srgbClr val="0033CC"/>
          </a:solidFill>
        </p:spPr>
        <p:txBody>
          <a:bodyPr wrap="square" lIns="0" tIns="0" rIns="0" rtlCol="0">
            <a:spAutoFit/>
          </a:bodyPr>
          <a:lstStyle/>
          <a:p>
            <a:pPr algn="l">
              <a:lnSpc>
                <a:spcPts val="3358"/>
              </a:lnSpc>
            </a:pPr>
            <a:endParaRPr/>
          </a:p>
          <a:p>
            <a:pPr marL="85725" algn="l" rtl="0">
              <a:lnSpc>
                <a:spcPts val="4400"/>
              </a:lnSpc>
            </a:pPr>
            <a:r>
              <a:rPr lang="en-IN" altLang="zh-CN" sz="4400" spc="-3" dirty="0" smtClean="0">
                <a:solidFill>
                  <a:srgbClr val="FFFFFF"/>
                </a:solidFill>
                <a:latin typeface="Calibri"/>
                <a:ea typeface="Calibri"/>
                <a:cs typeface="Calibri"/>
              </a:rPr>
              <a:t>Conclusion</a:t>
            </a:r>
            <a:endParaRPr lang="en-US" altLang="zh-CN" sz="4400" dirty="0">
              <a:latin typeface="Calibri"/>
              <a:ea typeface="Calibri"/>
              <a:cs typeface="Calibri"/>
            </a:endParaRPr>
          </a:p>
        </p:txBody>
      </p:sp>
      <p:pic>
        <p:nvPicPr>
          <p:cNvPr id="4" name="Picture 3" descr="last.PNG"/>
          <p:cNvPicPr/>
          <p:nvPr/>
        </p:nvPicPr>
        <p:blipFill>
          <a:blip r:embed="rId2"/>
          <a:stretch>
            <a:fillRect/>
          </a:stretch>
        </p:blipFill>
        <p:spPr>
          <a:xfrm>
            <a:off x="533400" y="1905000"/>
            <a:ext cx="10058400" cy="160782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Path117"/>
          <p:cNvSpPr/>
          <p:nvPr/>
        </p:nvSpPr>
        <p:spPr>
          <a:xfrm>
            <a:off x="0" y="0"/>
            <a:ext cx="0" cy="0"/>
          </a:xfrm>
          <a:custGeom>
            <a:avLst/>
            <a:gdLst/>
            <a:ahLst/>
            <a:cxnLst/>
            <a:rect l="l" t="t" r="r" b="b"/>
            <a:pathLst>
              <a:path/>
            </a:pathLst>
          </a:custGeom>
          <a:solidFill/>
          <a:ln>
            <a:solidFill/>
            <a:prstDash/>
          </a:ln>
        </p:spPr>
        <p:txBody>
          <a:bodyPr rtlCol="0" anchor="ctr"/>
          <a:lstStyle/>
          <a:p>
            <a:pPr algn="ctr"/>
            <a:endParaRPr lang="en-US" altLang="zh-CN"/>
          </a:p>
        </p:txBody>
      </p:sp>
      <p:sp>
        <p:nvSpPr>
          <p:cNvPr id="118" name="Text Box118"/>
          <p:cNvSpPr txBox="1"/>
          <p:nvPr/>
        </p:nvSpPr>
        <p:spPr>
          <a:xfrm>
            <a:off x="457200" y="304800"/>
            <a:ext cx="10896600" cy="1046440"/>
          </a:xfrm>
          <a:prstGeom prst="rect">
            <a:avLst/>
          </a:prstGeom>
          <a:solidFill>
            <a:srgbClr val="0033CC"/>
          </a:solidFill>
        </p:spPr>
        <p:txBody>
          <a:bodyPr wrap="square" lIns="0" tIns="0" rIns="0" rtlCol="0">
            <a:spAutoFit/>
          </a:bodyPr>
          <a:lstStyle/>
          <a:p>
            <a:pPr algn="l">
              <a:lnSpc>
                <a:spcPts val="3358"/>
              </a:lnSpc>
            </a:pPr>
            <a:endParaRPr/>
          </a:p>
          <a:p>
            <a:pPr marL="85725" algn="l" rtl="0">
              <a:lnSpc>
                <a:spcPts val="4400"/>
              </a:lnSpc>
            </a:pPr>
            <a:r>
              <a:rPr lang="en-US" altLang="zh-CN" sz="4400" spc="-2" dirty="0">
                <a:solidFill>
                  <a:srgbClr val="FFFFFF"/>
                </a:solidFill>
                <a:latin typeface="Calibri"/>
                <a:ea typeface="Calibri"/>
                <a:cs typeface="Calibri"/>
              </a:rPr>
              <a:t>Summary</a:t>
            </a:r>
            <a:endParaRPr lang="en-US" altLang="zh-CN" sz="4400">
              <a:latin typeface="Calibri"/>
              <a:ea typeface="Calibri"/>
              <a:cs typeface="Calibri"/>
            </a:endParaRPr>
          </a:p>
        </p:txBody>
      </p:sp>
      <p:sp>
        <p:nvSpPr>
          <p:cNvPr id="119" name="Text Box119"/>
          <p:cNvSpPr txBox="1"/>
          <p:nvPr/>
        </p:nvSpPr>
        <p:spPr>
          <a:xfrm>
            <a:off x="457200" y="1600200"/>
            <a:ext cx="10896600" cy="4355038"/>
          </a:xfrm>
          <a:prstGeom prst="rect">
            <a:avLst/>
          </a:prstGeom>
        </p:spPr>
        <p:txBody>
          <a:bodyPr wrap="square" lIns="0" tIns="0" rIns="0" rtlCol="0">
            <a:spAutoFit/>
          </a:bodyPr>
          <a:lstStyle/>
          <a:p>
            <a:pPr algn="l" rtl="0">
              <a:lnSpc>
                <a:spcPts val="2800"/>
              </a:lnSpc>
            </a:pPr>
            <a:r>
              <a:rPr lang="en-US" altLang="zh-CN" sz="2800" spc="0" dirty="0">
                <a:solidFill>
                  <a:srgbClr val="000000"/>
                </a:solidFill>
                <a:latin typeface="Arial"/>
                <a:ea typeface="Arial"/>
                <a:cs typeface="Arial"/>
              </a:rPr>
              <a:t>•</a:t>
            </a:r>
            <a:r>
              <a:rPr lang="en-US" altLang="zh-CN" sz="2800" spc="-378" dirty="0">
                <a:solidFill>
                  <a:srgbClr val="000000"/>
                </a:solidFill>
                <a:latin typeface="Arial"/>
                <a:ea typeface="Arial"/>
                <a:cs typeface="Arial"/>
              </a:rPr>
              <a:t> </a:t>
            </a:r>
            <a:r>
              <a:rPr lang="en-US" altLang="zh-CN" sz="2000" b="1" spc="-2" dirty="0">
                <a:solidFill>
                  <a:srgbClr val="000000"/>
                </a:solidFill>
                <a:latin typeface="Times New Roman" pitchFamily="18" charset="0"/>
                <a:ea typeface="Calibri"/>
                <a:cs typeface="Times New Roman" pitchFamily="18" charset="0"/>
              </a:rPr>
              <a:t>Problem</a:t>
            </a:r>
            <a:r>
              <a:rPr lang="en-US" altLang="zh-CN" sz="2000" b="1" dirty="0">
                <a:solidFill>
                  <a:srgbClr val="000000"/>
                </a:solidFill>
                <a:latin typeface="Times New Roman" pitchFamily="18" charset="0"/>
                <a:ea typeface="Calibri"/>
                <a:cs typeface="Times New Roman" pitchFamily="18" charset="0"/>
              </a:rPr>
              <a:t> </a:t>
            </a:r>
            <a:r>
              <a:rPr lang="en-US" altLang="zh-CN" sz="2000" b="1" spc="-2" dirty="0" smtClean="0">
                <a:solidFill>
                  <a:srgbClr val="000000"/>
                </a:solidFill>
                <a:latin typeface="Times New Roman" pitchFamily="18" charset="0"/>
                <a:ea typeface="Calibri"/>
                <a:cs typeface="Times New Roman" pitchFamily="18" charset="0"/>
              </a:rPr>
              <a:t>Statement: </a:t>
            </a:r>
            <a:r>
              <a:rPr lang="en-US" altLang="zh-CN" sz="2000" spc="-2" dirty="0" smtClean="0">
                <a:solidFill>
                  <a:srgbClr val="000000"/>
                </a:solidFill>
                <a:latin typeface="Times New Roman" pitchFamily="18" charset="0"/>
                <a:ea typeface="Calibri"/>
                <a:cs typeface="Times New Roman" pitchFamily="18" charset="0"/>
              </a:rPr>
              <a:t>To detect if a person has Parkinson’s disease or not using multiple type of sound recordings. </a:t>
            </a:r>
          </a:p>
          <a:p>
            <a:pPr algn="l" rtl="0">
              <a:lnSpc>
                <a:spcPts val="2800"/>
              </a:lnSpc>
              <a:buFont typeface="Arial" pitchFamily="34" charset="0"/>
              <a:buChar char="•"/>
            </a:pPr>
            <a:r>
              <a:rPr lang="en-IN" altLang="zh-CN" sz="2000" spc="-2" dirty="0" smtClean="0">
                <a:solidFill>
                  <a:srgbClr val="000000"/>
                </a:solidFill>
                <a:latin typeface="Times New Roman" pitchFamily="18" charset="0"/>
                <a:ea typeface="Calibri"/>
                <a:cs typeface="Times New Roman" pitchFamily="18" charset="0"/>
              </a:rPr>
              <a:t>All the models are compared using a table where the accuracy, precision, recall and F-score has been </a:t>
            </a:r>
          </a:p>
          <a:p>
            <a:pPr algn="l" rtl="0">
              <a:lnSpc>
                <a:spcPts val="2800"/>
              </a:lnSpc>
            </a:pPr>
            <a:r>
              <a:rPr lang="en-IN" altLang="zh-CN" sz="2000" spc="-2" dirty="0" smtClean="0">
                <a:solidFill>
                  <a:srgbClr val="000000"/>
                </a:solidFill>
                <a:latin typeface="Times New Roman" pitchFamily="18" charset="0"/>
                <a:ea typeface="Calibri"/>
                <a:cs typeface="Times New Roman" pitchFamily="18" charset="0"/>
              </a:rPr>
              <a:t>mentioned. Although Gaussian Naive </a:t>
            </a:r>
            <a:r>
              <a:rPr lang="en-IN" altLang="zh-CN" sz="2000" spc="-2" dirty="0" err="1" smtClean="0">
                <a:solidFill>
                  <a:srgbClr val="000000"/>
                </a:solidFill>
                <a:latin typeface="Times New Roman" pitchFamily="18" charset="0"/>
                <a:ea typeface="Calibri"/>
                <a:cs typeface="Times New Roman" pitchFamily="18" charset="0"/>
              </a:rPr>
              <a:t>Bayes</a:t>
            </a:r>
            <a:r>
              <a:rPr lang="en-IN" altLang="zh-CN" sz="2000" spc="-2" dirty="0" smtClean="0">
                <a:solidFill>
                  <a:srgbClr val="000000"/>
                </a:solidFill>
                <a:latin typeface="Times New Roman" pitchFamily="18" charset="0"/>
                <a:ea typeface="Calibri"/>
                <a:cs typeface="Times New Roman" pitchFamily="18" charset="0"/>
              </a:rPr>
              <a:t> has the highest accuracy value, the T-test will confirm which model is best fit for the given dataset.</a:t>
            </a:r>
          </a:p>
          <a:p>
            <a:pPr algn="l" rtl="0">
              <a:lnSpc>
                <a:spcPts val="2800"/>
              </a:lnSpc>
              <a:buFont typeface="Arial" pitchFamily="34" charset="0"/>
              <a:buChar char="•"/>
            </a:pPr>
            <a:r>
              <a:rPr lang="en-IN" altLang="zh-CN" sz="2000" b="1" spc="-2" dirty="0" smtClean="0">
                <a:solidFill>
                  <a:srgbClr val="000000"/>
                </a:solidFill>
                <a:latin typeface="Times New Roman" pitchFamily="18" charset="0"/>
                <a:ea typeface="Calibri"/>
                <a:cs typeface="Times New Roman" pitchFamily="18" charset="0"/>
              </a:rPr>
              <a:t>Dataset: </a:t>
            </a:r>
            <a:r>
              <a:rPr lang="en-IN" altLang="zh-CN" sz="2000" spc="-2" dirty="0" smtClean="0">
                <a:solidFill>
                  <a:srgbClr val="000000"/>
                </a:solidFill>
                <a:latin typeface="Times New Roman" pitchFamily="18" charset="0"/>
                <a:ea typeface="Calibri"/>
                <a:cs typeface="Times New Roman" pitchFamily="18" charset="0"/>
              </a:rPr>
              <a:t>The dataset consists of: Train:(1040,29) 	Test:(168,28)</a:t>
            </a:r>
          </a:p>
          <a:p>
            <a:pPr algn="l" rtl="0">
              <a:lnSpc>
                <a:spcPts val="2800"/>
              </a:lnSpc>
              <a:buFont typeface="Arial" pitchFamily="34" charset="0"/>
              <a:buChar char="•"/>
            </a:pPr>
            <a:r>
              <a:rPr lang="en-IN" altLang="zh-CN" sz="2000" b="1" spc="-2" dirty="0" smtClean="0">
                <a:solidFill>
                  <a:srgbClr val="000000"/>
                </a:solidFill>
                <a:latin typeface="Times New Roman" pitchFamily="18" charset="0"/>
                <a:ea typeface="Calibri"/>
                <a:cs typeface="Times New Roman" pitchFamily="18" charset="0"/>
              </a:rPr>
              <a:t>Steps used to solve the </a:t>
            </a:r>
            <a:r>
              <a:rPr lang="en-IN" altLang="zh-CN" sz="2000" b="1" spc="-2" dirty="0" err="1" smtClean="0">
                <a:solidFill>
                  <a:srgbClr val="000000"/>
                </a:solidFill>
                <a:latin typeface="Times New Roman" pitchFamily="18" charset="0"/>
                <a:ea typeface="Calibri"/>
                <a:cs typeface="Times New Roman" pitchFamily="18" charset="0"/>
              </a:rPr>
              <a:t>problem:</a:t>
            </a:r>
            <a:r>
              <a:rPr lang="en-IN" altLang="zh-CN" sz="2000" spc="-2" dirty="0" err="1" smtClean="0">
                <a:solidFill>
                  <a:srgbClr val="000000"/>
                </a:solidFill>
                <a:latin typeface="Times New Roman" pitchFamily="18" charset="0"/>
                <a:ea typeface="Calibri"/>
                <a:cs typeface="Times New Roman" pitchFamily="18" charset="0"/>
              </a:rPr>
              <a:t>Based</a:t>
            </a:r>
            <a:r>
              <a:rPr lang="en-IN" altLang="zh-CN" sz="2000" spc="-2" dirty="0" smtClean="0">
                <a:solidFill>
                  <a:srgbClr val="000000"/>
                </a:solidFill>
                <a:latin typeface="Times New Roman" pitchFamily="18" charset="0"/>
                <a:ea typeface="Calibri"/>
                <a:cs typeface="Times New Roman" pitchFamily="18" charset="0"/>
              </a:rPr>
              <a:t> on the least RMSE value of the particular algorithm, the data used was normalized or standardized or raw.</a:t>
            </a:r>
          </a:p>
          <a:p>
            <a:pPr algn="l" rtl="0">
              <a:lnSpc>
                <a:spcPts val="2800"/>
              </a:lnSpc>
              <a:buFont typeface="Arial" pitchFamily="34" charset="0"/>
              <a:buChar char="•"/>
            </a:pPr>
            <a:r>
              <a:rPr lang="en-IN" altLang="zh-CN" sz="2000" b="1" spc="-2" dirty="0" smtClean="0">
                <a:solidFill>
                  <a:srgbClr val="000000"/>
                </a:solidFill>
                <a:latin typeface="Times New Roman" pitchFamily="18" charset="0"/>
                <a:ea typeface="Calibri"/>
                <a:cs typeface="Times New Roman" pitchFamily="18" charset="0"/>
              </a:rPr>
              <a:t>Results: T – test:</a:t>
            </a:r>
            <a:r>
              <a:rPr lang="en-IN" altLang="zh-CN" sz="2000" spc="-2" dirty="0" smtClean="0">
                <a:solidFill>
                  <a:srgbClr val="000000"/>
                </a:solidFill>
                <a:latin typeface="Times New Roman" pitchFamily="18" charset="0"/>
                <a:ea typeface="Calibri"/>
                <a:cs typeface="Times New Roman" pitchFamily="18" charset="0"/>
              </a:rPr>
              <a:t> The T-Test is performed between all the models taken two at a time and the only set where the null hypothesis was accepted is when the test was performed between Naive </a:t>
            </a:r>
            <a:r>
              <a:rPr lang="en-IN" altLang="zh-CN" sz="2000" spc="-2" dirty="0" err="1" smtClean="0">
                <a:solidFill>
                  <a:srgbClr val="000000"/>
                </a:solidFill>
                <a:latin typeface="Times New Roman" pitchFamily="18" charset="0"/>
                <a:ea typeface="Calibri"/>
                <a:cs typeface="Times New Roman" pitchFamily="18" charset="0"/>
              </a:rPr>
              <a:t>bayes</a:t>
            </a:r>
            <a:r>
              <a:rPr lang="en-IN" altLang="zh-CN" sz="2000" spc="-2" dirty="0" smtClean="0">
                <a:solidFill>
                  <a:srgbClr val="000000"/>
                </a:solidFill>
                <a:latin typeface="Times New Roman" pitchFamily="18" charset="0"/>
                <a:ea typeface="Calibri"/>
                <a:cs typeface="Times New Roman" pitchFamily="18" charset="0"/>
              </a:rPr>
              <a:t> and Logistic Regression .</a:t>
            </a:r>
          </a:p>
          <a:p>
            <a:pPr algn="l" rtl="0">
              <a:lnSpc>
                <a:spcPts val="2800"/>
              </a:lnSpc>
              <a:buFont typeface="Arial" pitchFamily="34" charset="0"/>
              <a:buChar char="•"/>
            </a:pPr>
            <a:r>
              <a:rPr lang="en-IN" altLang="zh-CN" sz="2000" b="1" spc="-2" dirty="0" smtClean="0">
                <a:solidFill>
                  <a:srgbClr val="000000"/>
                </a:solidFill>
                <a:latin typeface="Times New Roman" pitchFamily="18" charset="0"/>
                <a:ea typeface="Calibri"/>
                <a:cs typeface="Times New Roman" pitchFamily="18" charset="0"/>
              </a:rPr>
              <a:t>Conclusion: </a:t>
            </a:r>
            <a:r>
              <a:rPr lang="en-IN" altLang="zh-CN" sz="2000" spc="-2" dirty="0" smtClean="0">
                <a:solidFill>
                  <a:srgbClr val="000000"/>
                </a:solidFill>
                <a:latin typeface="Times New Roman" pitchFamily="18" charset="0"/>
                <a:ea typeface="Calibri"/>
                <a:cs typeface="Times New Roman" pitchFamily="18" charset="0"/>
              </a:rPr>
              <a:t>Hence, Logistic Regression and Naive </a:t>
            </a:r>
            <a:r>
              <a:rPr lang="en-IN" altLang="zh-CN" sz="2000" spc="-2" dirty="0" err="1" smtClean="0">
                <a:solidFill>
                  <a:srgbClr val="000000"/>
                </a:solidFill>
                <a:latin typeface="Times New Roman" pitchFamily="18" charset="0"/>
                <a:ea typeface="Calibri"/>
                <a:cs typeface="Times New Roman" pitchFamily="18" charset="0"/>
              </a:rPr>
              <a:t>Bayes</a:t>
            </a:r>
            <a:r>
              <a:rPr lang="en-IN" altLang="zh-CN" sz="2000" spc="-2" dirty="0" smtClean="0">
                <a:solidFill>
                  <a:srgbClr val="000000"/>
                </a:solidFill>
                <a:latin typeface="Times New Roman" pitchFamily="18" charset="0"/>
                <a:ea typeface="Calibri"/>
                <a:cs typeface="Times New Roman" pitchFamily="18" charset="0"/>
              </a:rPr>
              <a:t> are our best fit model.</a:t>
            </a:r>
            <a:endParaRPr lang="en-US" altLang="zh-CN" sz="2000" b="1" dirty="0">
              <a:latin typeface="Times New Roman" pitchFamily="18" charset="0"/>
              <a:ea typeface="Calibri"/>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11277600" cy="1143000"/>
          </a:xfrm>
        </p:spPr>
        <p:txBody>
          <a:bodyPr/>
          <a:lstStyle/>
          <a:p>
            <a:r>
              <a:rPr lang="en-IN" dirty="0" smtClean="0"/>
              <a:t>Architecture</a:t>
            </a:r>
            <a:endParaRPr lang="en-US" dirty="0"/>
          </a:p>
        </p:txBody>
      </p:sp>
      <p:pic>
        <p:nvPicPr>
          <p:cNvPr id="3" name="Picture 2" descr="iomp_pic.PNG"/>
          <p:cNvPicPr>
            <a:picLocks noChangeAspect="1"/>
          </p:cNvPicPr>
          <p:nvPr/>
        </p:nvPicPr>
        <p:blipFill>
          <a:blip r:embed="rId2"/>
          <a:stretch>
            <a:fillRect/>
          </a:stretch>
        </p:blipFill>
        <p:spPr>
          <a:xfrm>
            <a:off x="2422841" y="2011557"/>
            <a:ext cx="7346317" cy="2834886"/>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Path14"/>
          <p:cNvSpPr/>
          <p:nvPr/>
        </p:nvSpPr>
        <p:spPr>
          <a:xfrm>
            <a:off x="0" y="0"/>
            <a:ext cx="0" cy="0"/>
          </a:xfrm>
          <a:custGeom>
            <a:avLst/>
            <a:gdLst/>
            <a:ahLst/>
            <a:cxnLst/>
            <a:rect l="l" t="t" r="r" b="b"/>
            <a:pathLst>
              <a:path/>
            </a:pathLst>
          </a:custGeom>
          <a:solidFill/>
          <a:ln>
            <a:solidFill/>
            <a:prstDash/>
          </a:ln>
        </p:spPr>
        <p:txBody>
          <a:bodyPr rtlCol="0" anchor="ctr"/>
          <a:lstStyle/>
          <a:p>
            <a:pPr algn="ctr"/>
            <a:endParaRPr lang="en-US" altLang="zh-CN"/>
          </a:p>
        </p:txBody>
      </p:sp>
      <p:sp>
        <p:nvSpPr>
          <p:cNvPr id="15" name="Text Box15"/>
          <p:cNvSpPr txBox="1"/>
          <p:nvPr/>
        </p:nvSpPr>
        <p:spPr>
          <a:xfrm>
            <a:off x="838200" y="365125"/>
            <a:ext cx="10515600" cy="1325563"/>
          </a:xfrm>
          <a:prstGeom prst="rect">
            <a:avLst/>
          </a:prstGeom>
          <a:solidFill>
            <a:srgbClr val="0033CC"/>
          </a:solidFill>
        </p:spPr>
        <p:txBody>
          <a:bodyPr wrap="square" lIns="0" tIns="0" rIns="0" rtlCol="0">
            <a:spAutoFit/>
          </a:bodyPr>
          <a:lstStyle/>
          <a:p>
            <a:pPr algn="l">
              <a:lnSpc>
                <a:spcPts val="3358"/>
              </a:lnSpc>
            </a:pPr>
            <a:endParaRPr/>
          </a:p>
          <a:p>
            <a:pPr marL="85725" algn="l" rtl="0">
              <a:lnSpc>
                <a:spcPts val="4400"/>
              </a:lnSpc>
            </a:pPr>
            <a:r>
              <a:rPr lang="en-US" altLang="zh-CN" sz="4400" spc="-3" dirty="0">
                <a:solidFill>
                  <a:srgbClr val="FFFFFF"/>
                </a:solidFill>
                <a:latin typeface="Calibri"/>
                <a:ea typeface="Calibri"/>
                <a:cs typeface="Calibri"/>
              </a:rPr>
              <a:t>Problem</a:t>
            </a:r>
            <a:r>
              <a:rPr lang="en-US" altLang="zh-CN" sz="4400" dirty="0">
                <a:solidFill>
                  <a:srgbClr val="FFFFFF"/>
                </a:solidFill>
                <a:latin typeface="Calibri"/>
                <a:ea typeface="Calibri"/>
                <a:cs typeface="Calibri"/>
              </a:rPr>
              <a:t> </a:t>
            </a:r>
            <a:r>
              <a:rPr lang="en-US" altLang="zh-CN" sz="4400" spc="-3" dirty="0">
                <a:solidFill>
                  <a:srgbClr val="FFFFFF"/>
                </a:solidFill>
                <a:latin typeface="Calibri"/>
                <a:ea typeface="Calibri"/>
                <a:cs typeface="Calibri"/>
              </a:rPr>
              <a:t>Statement</a:t>
            </a:r>
            <a:endParaRPr lang="en-US" altLang="zh-CN" sz="4400">
              <a:latin typeface="Calibri"/>
              <a:ea typeface="Calibri"/>
              <a:cs typeface="Calibri"/>
            </a:endParaRPr>
          </a:p>
        </p:txBody>
      </p:sp>
      <p:sp>
        <p:nvSpPr>
          <p:cNvPr id="18" name="Text Box18"/>
          <p:cNvSpPr txBox="1"/>
          <p:nvPr/>
        </p:nvSpPr>
        <p:spPr>
          <a:xfrm>
            <a:off x="838200" y="2209800"/>
            <a:ext cx="10515600" cy="3380413"/>
          </a:xfrm>
          <a:prstGeom prst="rect">
            <a:avLst/>
          </a:prstGeom>
        </p:spPr>
        <p:txBody>
          <a:bodyPr wrap="square" lIns="0" tIns="0" rIns="0" rtlCol="0">
            <a:spAutoFit/>
          </a:bodyPr>
          <a:lstStyle/>
          <a:p>
            <a:pPr algn="just">
              <a:lnSpc>
                <a:spcPts val="1998"/>
              </a:lnSpc>
              <a:buFont typeface="Arial" pitchFamily="34" charset="0"/>
              <a:buChar char="•"/>
            </a:pPr>
            <a:r>
              <a:rPr lang="en-IN" altLang="zh-CN" sz="2200" dirty="0" smtClean="0">
                <a:latin typeface="Times New Roman" pitchFamily="18" charset="0"/>
                <a:ea typeface="Times New Roman"/>
                <a:cs typeface="Times New Roman" pitchFamily="18" charset="0"/>
              </a:rPr>
              <a:t>Parkinson’s disease is neurodegenerative disorder that affects millions of people</a:t>
            </a:r>
          </a:p>
          <a:p>
            <a:pPr algn="just">
              <a:lnSpc>
                <a:spcPts val="1998"/>
              </a:lnSpc>
            </a:pPr>
            <a:r>
              <a:rPr lang="en-IN" altLang="zh-CN" sz="2200" dirty="0" smtClean="0">
                <a:latin typeface="Times New Roman" pitchFamily="18" charset="0"/>
                <a:ea typeface="Times New Roman"/>
                <a:cs typeface="Times New Roman" pitchFamily="18" charset="0"/>
              </a:rPr>
              <a:t>around the globe. Detecting </a:t>
            </a:r>
            <a:r>
              <a:rPr lang="en-IN" altLang="zh-CN" sz="2200" dirty="0" err="1" smtClean="0">
                <a:latin typeface="Times New Roman" pitchFamily="18" charset="0"/>
                <a:ea typeface="Times New Roman"/>
                <a:cs typeface="Times New Roman" pitchFamily="18" charset="0"/>
              </a:rPr>
              <a:t>Parskinson’s</a:t>
            </a:r>
            <a:r>
              <a:rPr lang="en-IN" altLang="zh-CN" sz="2200" dirty="0" smtClean="0">
                <a:latin typeface="Times New Roman" pitchFamily="18" charset="0"/>
                <a:ea typeface="Times New Roman"/>
                <a:cs typeface="Times New Roman" pitchFamily="18" charset="0"/>
              </a:rPr>
              <a:t> disease at an earlier stage could help to better diagnose the disease.</a:t>
            </a:r>
          </a:p>
          <a:p>
            <a:pPr>
              <a:lnSpc>
                <a:spcPts val="1998"/>
              </a:lnSpc>
              <a:buFont typeface="Arial" pitchFamily="34" charset="0"/>
              <a:buChar char="•"/>
            </a:pPr>
            <a:endParaRPr lang="en-US" altLang="zh-CN" sz="2200" dirty="0" smtClean="0">
              <a:latin typeface="Times New Roman" pitchFamily="18" charset="0"/>
              <a:ea typeface="Times New Roman"/>
              <a:cs typeface="Times New Roman" pitchFamily="18" charset="0"/>
            </a:endParaRPr>
          </a:p>
          <a:p>
            <a:pPr>
              <a:lnSpc>
                <a:spcPts val="1998"/>
              </a:lnSpc>
              <a:buFont typeface="Arial" pitchFamily="34" charset="0"/>
              <a:buChar char="•"/>
            </a:pPr>
            <a:r>
              <a:rPr lang="en-US" sz="2200" dirty="0" smtClean="0">
                <a:latin typeface="Times New Roman" pitchFamily="18" charset="0"/>
                <a:cs typeface="Times New Roman" pitchFamily="18" charset="0"/>
              </a:rPr>
              <a:t>This disease largely limits the patient’s movement and speech abilities. The patient develops a tendency to fall frequently hence, ending up hurt with various </a:t>
            </a:r>
            <a:r>
              <a:rPr lang="en-US" sz="2200" dirty="0" err="1" smtClean="0">
                <a:latin typeface="Times New Roman" pitchFamily="18" charset="0"/>
                <a:cs typeface="Times New Roman" pitchFamily="18" charset="0"/>
              </a:rPr>
              <a:t>injuries.Thus</a:t>
            </a:r>
            <a:r>
              <a:rPr lang="en-US" sz="2200" dirty="0" smtClean="0">
                <a:latin typeface="Times New Roman" pitchFamily="18" charset="0"/>
                <a:cs typeface="Times New Roman" pitchFamily="18" charset="0"/>
              </a:rPr>
              <a:t>, it is very important to monitor and notify either the patients or their caregivers about the severity of the disease.</a:t>
            </a:r>
          </a:p>
          <a:p>
            <a:pPr>
              <a:lnSpc>
                <a:spcPts val="1998"/>
              </a:lnSpc>
              <a:buFont typeface="Arial" pitchFamily="34" charset="0"/>
              <a:buChar char="•"/>
            </a:pPr>
            <a:endParaRPr lang="en-IN" sz="2200" dirty="0" smtClean="0">
              <a:latin typeface="Times New Roman" pitchFamily="18" charset="0"/>
              <a:cs typeface="Times New Roman" pitchFamily="18" charset="0"/>
            </a:endParaRPr>
          </a:p>
          <a:p>
            <a:pPr>
              <a:lnSpc>
                <a:spcPts val="1998"/>
              </a:lnSpc>
              <a:buFont typeface="Arial" pitchFamily="34" charset="0"/>
              <a:buChar char="•"/>
            </a:pPr>
            <a:r>
              <a:rPr lang="en-IN" sz="2200" dirty="0" smtClean="0">
                <a:latin typeface="Times New Roman" pitchFamily="18" charset="0"/>
                <a:cs typeface="Times New Roman" pitchFamily="18" charset="0"/>
              </a:rPr>
              <a:t>Popular machine learning algorithms are applied on the given dataset so as to classify people whether they are affected or not.</a:t>
            </a:r>
            <a:endParaRPr lang="en-US" sz="2200" dirty="0" smtClean="0">
              <a:latin typeface="Times New Roman" pitchFamily="18" charset="0"/>
              <a:cs typeface="Times New Roman" pitchFamily="18" charset="0"/>
            </a:endParaRPr>
          </a:p>
          <a:p>
            <a:pPr>
              <a:lnSpc>
                <a:spcPts val="1998"/>
              </a:lnSpc>
            </a:pPr>
            <a:endParaRPr lang="en-US" altLang="zh-CN" sz="2200" dirty="0" smtClean="0">
              <a:latin typeface="Times New Roman" pitchFamily="18" charset="0"/>
              <a:ea typeface="Times New Roman"/>
              <a:cs typeface="Times New Roman" pitchFamily="18" charset="0"/>
            </a:endParaRPr>
          </a:p>
          <a:p>
            <a:pPr algn="l" rtl="0">
              <a:lnSpc>
                <a:spcPts val="1998"/>
              </a:lnSpc>
            </a:pPr>
            <a:endParaRPr lang="en-US" altLang="zh-CN" sz="2200" dirty="0">
              <a:latin typeface="Times New Roman"/>
              <a:ea typeface="Times New Roman"/>
              <a:cs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Path23"/>
          <p:cNvSpPr/>
          <p:nvPr/>
        </p:nvSpPr>
        <p:spPr>
          <a:xfrm>
            <a:off x="0" y="0"/>
            <a:ext cx="0" cy="0"/>
          </a:xfrm>
          <a:custGeom>
            <a:avLst/>
            <a:gdLst/>
            <a:ahLst/>
            <a:cxnLst/>
            <a:rect l="l" t="t" r="r" b="b"/>
            <a:pathLst>
              <a:path/>
            </a:pathLst>
          </a:custGeom>
          <a:solidFill/>
          <a:ln>
            <a:solidFill/>
            <a:prstDash/>
          </a:ln>
        </p:spPr>
        <p:txBody>
          <a:bodyPr rtlCol="0" anchor="ctr"/>
          <a:lstStyle/>
          <a:p>
            <a:pPr algn="ctr"/>
            <a:endParaRPr lang="en-US" altLang="zh-CN"/>
          </a:p>
        </p:txBody>
      </p:sp>
      <p:sp>
        <p:nvSpPr>
          <p:cNvPr id="24" name="Text Box24"/>
          <p:cNvSpPr txBox="1"/>
          <p:nvPr/>
        </p:nvSpPr>
        <p:spPr>
          <a:xfrm>
            <a:off x="838200" y="365125"/>
            <a:ext cx="10515600" cy="1325563"/>
          </a:xfrm>
          <a:prstGeom prst="rect">
            <a:avLst/>
          </a:prstGeom>
          <a:solidFill>
            <a:srgbClr val="0033CC"/>
          </a:solidFill>
        </p:spPr>
        <p:txBody>
          <a:bodyPr wrap="square" lIns="0" tIns="0" rIns="0" rtlCol="0">
            <a:spAutoFit/>
          </a:bodyPr>
          <a:lstStyle/>
          <a:p>
            <a:pPr algn="l">
              <a:lnSpc>
                <a:spcPts val="3358"/>
              </a:lnSpc>
            </a:pPr>
            <a:endParaRPr/>
          </a:p>
          <a:p>
            <a:pPr marL="85725" algn="l" rtl="0">
              <a:lnSpc>
                <a:spcPts val="4400"/>
              </a:lnSpc>
            </a:pPr>
            <a:r>
              <a:rPr lang="en-US" altLang="zh-CN" sz="4400" spc="-1" dirty="0">
                <a:solidFill>
                  <a:srgbClr val="FFFFFF"/>
                </a:solidFill>
                <a:latin typeface="Calibri"/>
                <a:ea typeface="Calibri"/>
                <a:cs typeface="Calibri"/>
              </a:rPr>
              <a:t>Dataset</a:t>
            </a:r>
            <a:endParaRPr lang="en-US" altLang="zh-CN" sz="4400">
              <a:latin typeface="Calibri"/>
              <a:ea typeface="Calibri"/>
              <a:cs typeface="Calibri"/>
            </a:endParaRPr>
          </a:p>
        </p:txBody>
      </p:sp>
      <p:sp>
        <p:nvSpPr>
          <p:cNvPr id="25" name="Text Box25"/>
          <p:cNvSpPr txBox="1"/>
          <p:nvPr/>
        </p:nvSpPr>
        <p:spPr>
          <a:xfrm>
            <a:off x="977248" y="1974776"/>
            <a:ext cx="8471552" cy="405239"/>
          </a:xfrm>
          <a:prstGeom prst="rect">
            <a:avLst/>
          </a:prstGeom>
        </p:spPr>
        <p:txBody>
          <a:bodyPr wrap="square" lIns="0" tIns="0" rIns="0" rtlCol="0">
            <a:spAutoFit/>
          </a:bodyPr>
          <a:lstStyle/>
          <a:p>
            <a:pPr>
              <a:lnSpc>
                <a:spcPts val="2800"/>
              </a:lnSpc>
            </a:pPr>
            <a:r>
              <a:rPr lang="en-US" altLang="zh-CN" sz="2800" spc="0" dirty="0">
                <a:solidFill>
                  <a:srgbClr val="000000"/>
                </a:solidFill>
                <a:latin typeface="Arial"/>
                <a:ea typeface="Arial"/>
                <a:cs typeface="Arial"/>
              </a:rPr>
              <a:t>•</a:t>
            </a:r>
            <a:r>
              <a:rPr lang="en-US" altLang="zh-CN" sz="2800" spc="-378" dirty="0">
                <a:solidFill>
                  <a:srgbClr val="000000"/>
                </a:solidFill>
                <a:latin typeface="Arial"/>
                <a:ea typeface="Arial"/>
                <a:cs typeface="Arial"/>
              </a:rPr>
              <a:t> </a:t>
            </a:r>
            <a:r>
              <a:rPr lang="en-US" altLang="zh-CN" sz="2800" spc="0" dirty="0">
                <a:solidFill>
                  <a:srgbClr val="000000"/>
                </a:solidFill>
                <a:latin typeface="Calibri"/>
                <a:ea typeface="Calibri"/>
                <a:cs typeface="Calibri"/>
              </a:rPr>
              <a:t>We</a:t>
            </a:r>
            <a:r>
              <a:rPr lang="en-US" altLang="zh-CN" sz="2800" spc="-6" dirty="0">
                <a:solidFill>
                  <a:srgbClr val="000000"/>
                </a:solidFill>
                <a:latin typeface="Calibri"/>
                <a:ea typeface="Calibri"/>
                <a:cs typeface="Calibri"/>
              </a:rPr>
              <a:t> </a:t>
            </a:r>
            <a:r>
              <a:rPr lang="en-US" altLang="zh-CN" sz="2800" spc="0" dirty="0">
                <a:solidFill>
                  <a:srgbClr val="000000"/>
                </a:solidFill>
                <a:latin typeface="Calibri"/>
                <a:ea typeface="Calibri"/>
                <a:cs typeface="Calibri"/>
              </a:rPr>
              <a:t>have</a:t>
            </a:r>
            <a:r>
              <a:rPr lang="en-US" altLang="zh-CN" sz="2800" spc="-6" dirty="0">
                <a:solidFill>
                  <a:srgbClr val="000000"/>
                </a:solidFill>
                <a:latin typeface="Calibri"/>
                <a:ea typeface="Calibri"/>
                <a:cs typeface="Calibri"/>
              </a:rPr>
              <a:t> </a:t>
            </a:r>
            <a:r>
              <a:rPr lang="en-US" altLang="zh-CN" sz="2800" spc="0" dirty="0" smtClean="0">
                <a:solidFill>
                  <a:srgbClr val="000000"/>
                </a:solidFill>
                <a:latin typeface="Calibri"/>
                <a:ea typeface="Calibri"/>
                <a:cs typeface="Calibri"/>
              </a:rPr>
              <a:t>use</a:t>
            </a:r>
            <a:r>
              <a:rPr lang="en-US" altLang="zh-CN" sz="2800" spc="-1" dirty="0" smtClean="0">
                <a:solidFill>
                  <a:srgbClr val="000000"/>
                </a:solidFill>
                <a:ea typeface="Calibri"/>
                <a:cs typeface="Calibri"/>
              </a:rPr>
              <a:t> Spiral dataset for Parkinson’s Disease.</a:t>
            </a:r>
            <a:endParaRPr lang="en-US" altLang="zh-CN" sz="2800" dirty="0">
              <a:latin typeface="Calibri"/>
              <a:ea typeface="Calibri"/>
              <a:cs typeface="Calibri"/>
            </a:endParaRPr>
          </a:p>
        </p:txBody>
      </p:sp>
      <p:sp>
        <p:nvSpPr>
          <p:cNvPr id="26" name="Text Box26"/>
          <p:cNvSpPr txBox="1"/>
          <p:nvPr/>
        </p:nvSpPr>
        <p:spPr>
          <a:xfrm>
            <a:off x="990601" y="2482776"/>
            <a:ext cx="10261070" cy="2828980"/>
          </a:xfrm>
          <a:prstGeom prst="rect">
            <a:avLst/>
          </a:prstGeom>
        </p:spPr>
        <p:txBody>
          <a:bodyPr wrap="square" lIns="0" tIns="0" rIns="0" rtlCol="0">
            <a:spAutoFit/>
          </a:bodyPr>
          <a:lstStyle/>
          <a:p>
            <a:pPr marL="50800" indent="-50800" algn="just" rtl="0">
              <a:lnSpc>
                <a:spcPts val="3129"/>
              </a:lnSpc>
              <a:buFont typeface="Arial" pitchFamily="34" charset="0"/>
              <a:buChar char="•"/>
            </a:pPr>
            <a:r>
              <a:rPr lang="en-US" altLang="zh-CN" sz="2800" spc="0" dirty="0">
                <a:solidFill>
                  <a:srgbClr val="000000"/>
                </a:solidFill>
                <a:latin typeface="Calibri"/>
                <a:ea typeface="Calibri"/>
                <a:cs typeface="Calibri"/>
              </a:rPr>
              <a:t>Our</a:t>
            </a:r>
            <a:r>
              <a:rPr lang="en-US" altLang="zh-CN" sz="2800" dirty="0">
                <a:solidFill>
                  <a:srgbClr val="000000"/>
                </a:solidFill>
                <a:latin typeface="Calibri"/>
                <a:ea typeface="Calibri"/>
                <a:cs typeface="Calibri"/>
              </a:rPr>
              <a:t> </a:t>
            </a:r>
            <a:r>
              <a:rPr lang="en-US" altLang="zh-CN" sz="2800" spc="-1" dirty="0">
                <a:solidFill>
                  <a:srgbClr val="000000"/>
                </a:solidFill>
                <a:latin typeface="Calibri"/>
                <a:ea typeface="Calibri"/>
                <a:cs typeface="Calibri"/>
              </a:rPr>
              <a:t>dataset</a:t>
            </a:r>
            <a:r>
              <a:rPr lang="en-US" altLang="zh-CN" sz="2800" dirty="0">
                <a:solidFill>
                  <a:srgbClr val="000000"/>
                </a:solidFill>
                <a:latin typeface="Calibri"/>
                <a:ea typeface="Calibri"/>
                <a:cs typeface="Calibri"/>
              </a:rPr>
              <a:t> </a:t>
            </a:r>
            <a:r>
              <a:rPr lang="en-US" altLang="zh-CN" sz="2800" spc="-4" dirty="0">
                <a:solidFill>
                  <a:srgbClr val="000000"/>
                </a:solidFill>
                <a:latin typeface="Calibri"/>
                <a:ea typeface="Calibri"/>
                <a:cs typeface="Calibri"/>
              </a:rPr>
              <a:t>is</a:t>
            </a:r>
            <a:r>
              <a:rPr lang="en-US" altLang="zh-CN" sz="2800" dirty="0">
                <a:solidFill>
                  <a:srgbClr val="000000"/>
                </a:solidFill>
                <a:latin typeface="Calibri"/>
                <a:ea typeface="Calibri"/>
                <a:cs typeface="Calibri"/>
              </a:rPr>
              <a:t> </a:t>
            </a:r>
            <a:r>
              <a:rPr lang="en-US" altLang="zh-CN" sz="2800" spc="0" dirty="0">
                <a:solidFill>
                  <a:srgbClr val="000000"/>
                </a:solidFill>
                <a:latin typeface="Calibri"/>
                <a:ea typeface="Calibri"/>
                <a:cs typeface="Calibri"/>
              </a:rPr>
              <a:t>from</a:t>
            </a:r>
            <a:r>
              <a:rPr lang="en-US" altLang="zh-CN" sz="2800" dirty="0">
                <a:solidFill>
                  <a:srgbClr val="000000"/>
                </a:solidFill>
                <a:latin typeface="Calibri"/>
                <a:ea typeface="Calibri"/>
                <a:cs typeface="Calibri"/>
              </a:rPr>
              <a:t> </a:t>
            </a:r>
            <a:r>
              <a:rPr lang="en-US" altLang="zh-CN" sz="2800" spc="-3" dirty="0">
                <a:solidFill>
                  <a:srgbClr val="000000"/>
                </a:solidFill>
                <a:latin typeface="Calibri"/>
                <a:ea typeface="Calibri"/>
                <a:cs typeface="Calibri"/>
              </a:rPr>
              <a:t>Kaggle</a:t>
            </a:r>
            <a:r>
              <a:rPr lang="en-US" altLang="zh-CN" sz="2800" dirty="0">
                <a:solidFill>
                  <a:srgbClr val="000000"/>
                </a:solidFill>
                <a:latin typeface="Calibri"/>
                <a:ea typeface="Calibri"/>
                <a:cs typeface="Calibri"/>
              </a:rPr>
              <a:t> </a:t>
            </a:r>
            <a:r>
              <a:rPr lang="en-US" altLang="zh-CN" sz="2800" spc="-2" dirty="0">
                <a:solidFill>
                  <a:srgbClr val="000000"/>
                </a:solidFill>
                <a:latin typeface="Calibri"/>
                <a:ea typeface="Calibri"/>
                <a:cs typeface="Calibri"/>
              </a:rPr>
              <a:t>listed</a:t>
            </a:r>
            <a:r>
              <a:rPr lang="en-US" altLang="zh-CN" sz="2800" dirty="0">
                <a:solidFill>
                  <a:srgbClr val="000000"/>
                </a:solidFill>
                <a:latin typeface="Calibri"/>
                <a:ea typeface="Calibri"/>
                <a:cs typeface="Calibri"/>
              </a:rPr>
              <a:t> </a:t>
            </a:r>
            <a:r>
              <a:rPr lang="en-US" altLang="zh-CN" sz="2800" spc="0" dirty="0">
                <a:solidFill>
                  <a:srgbClr val="000000"/>
                </a:solidFill>
                <a:latin typeface="Calibri"/>
                <a:ea typeface="Calibri"/>
                <a:cs typeface="Calibri"/>
              </a:rPr>
              <a:t>under</a:t>
            </a:r>
            <a:r>
              <a:rPr lang="en-US" altLang="zh-CN" sz="2800" spc="-5" dirty="0">
                <a:solidFill>
                  <a:srgbClr val="000000"/>
                </a:solidFill>
                <a:latin typeface="Calibri"/>
                <a:ea typeface="Calibri"/>
                <a:cs typeface="Calibri"/>
              </a:rPr>
              <a:t> </a:t>
            </a:r>
            <a:r>
              <a:rPr lang="en-US" altLang="zh-CN" sz="2800" spc="0" dirty="0">
                <a:solidFill>
                  <a:srgbClr val="000000"/>
                </a:solidFill>
                <a:latin typeface="Calibri"/>
                <a:ea typeface="Calibri"/>
                <a:cs typeface="Calibri"/>
              </a:rPr>
              <a:t>the</a:t>
            </a:r>
            <a:r>
              <a:rPr lang="en-US" altLang="zh-CN" sz="2800" spc="-6" dirty="0">
                <a:solidFill>
                  <a:srgbClr val="000000"/>
                </a:solidFill>
                <a:latin typeface="Calibri"/>
                <a:ea typeface="Calibri"/>
                <a:cs typeface="Calibri"/>
              </a:rPr>
              <a:t> </a:t>
            </a:r>
            <a:r>
              <a:rPr lang="en-US" altLang="zh-CN" sz="2800" spc="0" dirty="0">
                <a:solidFill>
                  <a:srgbClr val="000000"/>
                </a:solidFill>
                <a:latin typeface="Calibri"/>
                <a:ea typeface="Calibri"/>
                <a:cs typeface="Calibri"/>
              </a:rPr>
              <a:t>name</a:t>
            </a:r>
            <a:r>
              <a:rPr lang="en-US" altLang="zh-CN" sz="2800" spc="-6" dirty="0">
                <a:solidFill>
                  <a:srgbClr val="000000"/>
                </a:solidFill>
                <a:latin typeface="Calibri"/>
                <a:ea typeface="Calibri"/>
                <a:cs typeface="Calibri"/>
              </a:rPr>
              <a:t> </a:t>
            </a:r>
            <a:r>
              <a:rPr lang="en-US" altLang="zh-CN" sz="2800" spc="0" dirty="0" smtClean="0">
                <a:solidFill>
                  <a:srgbClr val="000000"/>
                </a:solidFill>
                <a:latin typeface="Calibri"/>
                <a:ea typeface="Calibri"/>
                <a:cs typeface="Calibri"/>
              </a:rPr>
              <a:t>“Parkinson’s Disease Classification”</a:t>
            </a:r>
            <a:r>
              <a:rPr lang="en-US" altLang="zh-CN" sz="2800" spc="634" dirty="0" smtClean="0">
                <a:solidFill>
                  <a:srgbClr val="000000"/>
                </a:solidFill>
                <a:latin typeface="Calibri"/>
                <a:ea typeface="Calibri"/>
                <a:cs typeface="Calibri"/>
              </a:rPr>
              <a:t> </a:t>
            </a:r>
            <a:r>
              <a:rPr lang="en-US" altLang="zh-CN" sz="2800" spc="0" dirty="0">
                <a:solidFill>
                  <a:srgbClr val="000000"/>
                </a:solidFill>
                <a:latin typeface="Calibri"/>
                <a:ea typeface="Calibri"/>
                <a:cs typeface="Calibri"/>
              </a:rPr>
              <a:t>and</a:t>
            </a:r>
            <a:r>
              <a:rPr lang="en-US" altLang="zh-CN" sz="2800" dirty="0">
                <a:solidFill>
                  <a:srgbClr val="000000"/>
                </a:solidFill>
                <a:latin typeface="Calibri"/>
                <a:ea typeface="Calibri"/>
                <a:cs typeface="Calibri"/>
              </a:rPr>
              <a:t> </a:t>
            </a:r>
            <a:r>
              <a:rPr lang="en-US" altLang="zh-CN" sz="2800" spc="0" dirty="0">
                <a:solidFill>
                  <a:srgbClr val="000000"/>
                </a:solidFill>
                <a:latin typeface="Calibri"/>
                <a:ea typeface="Calibri"/>
                <a:cs typeface="Calibri"/>
              </a:rPr>
              <a:t>it</a:t>
            </a:r>
            <a:r>
              <a:rPr lang="en-US" altLang="zh-CN" sz="2800" spc="-6" dirty="0">
                <a:solidFill>
                  <a:srgbClr val="000000"/>
                </a:solidFill>
                <a:latin typeface="Calibri"/>
                <a:ea typeface="Calibri"/>
                <a:cs typeface="Calibri"/>
              </a:rPr>
              <a:t> </a:t>
            </a:r>
            <a:r>
              <a:rPr lang="en-US" altLang="zh-CN" sz="2800" spc="-2" dirty="0">
                <a:solidFill>
                  <a:srgbClr val="000000"/>
                </a:solidFill>
                <a:latin typeface="Calibri"/>
                <a:ea typeface="Calibri"/>
                <a:cs typeface="Calibri"/>
              </a:rPr>
              <a:t>initially</a:t>
            </a:r>
            <a:r>
              <a:rPr lang="en-US" altLang="zh-CN" sz="2800" dirty="0">
                <a:solidFill>
                  <a:srgbClr val="000000"/>
                </a:solidFill>
                <a:latin typeface="Calibri"/>
                <a:ea typeface="Calibri"/>
                <a:cs typeface="Calibri"/>
              </a:rPr>
              <a:t> </a:t>
            </a:r>
            <a:r>
              <a:rPr lang="en-US" altLang="zh-CN" sz="2800" spc="-2" dirty="0">
                <a:solidFill>
                  <a:srgbClr val="000000"/>
                </a:solidFill>
                <a:latin typeface="Calibri"/>
                <a:ea typeface="Calibri"/>
                <a:cs typeface="Calibri"/>
              </a:rPr>
              <a:t>included</a:t>
            </a:r>
            <a:r>
              <a:rPr lang="en-US" altLang="zh-CN" sz="2800" dirty="0">
                <a:solidFill>
                  <a:srgbClr val="000000"/>
                </a:solidFill>
                <a:latin typeface="Calibri"/>
                <a:ea typeface="Calibri"/>
                <a:cs typeface="Calibri"/>
              </a:rPr>
              <a:t> </a:t>
            </a:r>
            <a:r>
              <a:rPr lang="en-US" altLang="zh-CN" sz="2800" spc="0" dirty="0">
                <a:solidFill>
                  <a:srgbClr val="000000"/>
                </a:solidFill>
                <a:latin typeface="Calibri"/>
                <a:ea typeface="Calibri"/>
                <a:cs typeface="Calibri"/>
              </a:rPr>
              <a:t>about</a:t>
            </a:r>
            <a:r>
              <a:rPr lang="en-US" altLang="zh-CN" sz="2800" dirty="0">
                <a:solidFill>
                  <a:srgbClr val="000000"/>
                </a:solidFill>
                <a:latin typeface="Calibri"/>
                <a:ea typeface="Calibri"/>
                <a:cs typeface="Calibri"/>
              </a:rPr>
              <a:t> </a:t>
            </a:r>
            <a:r>
              <a:rPr lang="en-US" altLang="zh-CN" sz="2800" spc="0" dirty="0">
                <a:solidFill>
                  <a:srgbClr val="000000"/>
                </a:solidFill>
                <a:latin typeface="Calibri"/>
                <a:ea typeface="Calibri"/>
                <a:cs typeface="Calibri"/>
              </a:rPr>
              <a:t>3</a:t>
            </a:r>
            <a:r>
              <a:rPr lang="en-US" altLang="zh-CN" sz="2800" dirty="0">
                <a:solidFill>
                  <a:srgbClr val="000000"/>
                </a:solidFill>
                <a:latin typeface="Calibri"/>
                <a:ea typeface="Calibri"/>
                <a:cs typeface="Calibri"/>
              </a:rPr>
              <a:t> </a:t>
            </a:r>
            <a:r>
              <a:rPr lang="en-US" altLang="zh-CN" sz="2800" spc="-2" dirty="0">
                <a:solidFill>
                  <a:srgbClr val="000000"/>
                </a:solidFill>
                <a:latin typeface="Calibri"/>
                <a:ea typeface="Calibri"/>
                <a:cs typeface="Calibri"/>
              </a:rPr>
              <a:t>million</a:t>
            </a:r>
            <a:r>
              <a:rPr lang="en-US" altLang="zh-CN" sz="2800" dirty="0">
                <a:solidFill>
                  <a:srgbClr val="000000"/>
                </a:solidFill>
                <a:latin typeface="Calibri"/>
                <a:ea typeface="Calibri"/>
                <a:cs typeface="Calibri"/>
              </a:rPr>
              <a:t> </a:t>
            </a:r>
            <a:r>
              <a:rPr lang="en-US" altLang="zh-CN" sz="2800" spc="-1" dirty="0">
                <a:solidFill>
                  <a:srgbClr val="000000"/>
                </a:solidFill>
                <a:latin typeface="Calibri"/>
                <a:ea typeface="Calibri"/>
                <a:cs typeface="Calibri"/>
              </a:rPr>
              <a:t>data</a:t>
            </a:r>
            <a:r>
              <a:rPr lang="en-US" altLang="zh-CN" sz="2800" spc="633" dirty="0">
                <a:solidFill>
                  <a:srgbClr val="000000"/>
                </a:solidFill>
                <a:latin typeface="Calibri"/>
                <a:ea typeface="Calibri"/>
                <a:cs typeface="Calibri"/>
              </a:rPr>
              <a:t> </a:t>
            </a:r>
            <a:r>
              <a:rPr lang="en-US" altLang="zh-CN" sz="2800" spc="0" dirty="0">
                <a:solidFill>
                  <a:srgbClr val="000000"/>
                </a:solidFill>
                <a:latin typeface="Calibri"/>
                <a:ea typeface="Calibri"/>
                <a:cs typeface="Calibri"/>
              </a:rPr>
              <a:t>points.</a:t>
            </a:r>
            <a:r>
              <a:rPr lang="en-US" altLang="zh-CN" sz="2800" dirty="0">
                <a:solidFill>
                  <a:srgbClr val="000000"/>
                </a:solidFill>
                <a:latin typeface="Calibri"/>
                <a:ea typeface="Calibri"/>
                <a:cs typeface="Calibri"/>
              </a:rPr>
              <a:t> </a:t>
            </a:r>
            <a:r>
              <a:rPr lang="en-US" altLang="zh-CN" sz="2800" spc="0" dirty="0">
                <a:solidFill>
                  <a:srgbClr val="000000"/>
                </a:solidFill>
                <a:latin typeface="Calibri"/>
                <a:ea typeface="Calibri"/>
                <a:cs typeface="Calibri"/>
              </a:rPr>
              <a:t>It</a:t>
            </a:r>
            <a:r>
              <a:rPr lang="en-US" altLang="zh-CN" sz="2800" spc="-6" dirty="0">
                <a:solidFill>
                  <a:srgbClr val="000000"/>
                </a:solidFill>
                <a:latin typeface="Calibri"/>
                <a:ea typeface="Calibri"/>
                <a:cs typeface="Calibri"/>
              </a:rPr>
              <a:t> </a:t>
            </a:r>
            <a:r>
              <a:rPr lang="en-US" altLang="zh-CN" sz="2800" spc="-1" dirty="0">
                <a:solidFill>
                  <a:srgbClr val="000000"/>
                </a:solidFill>
                <a:latin typeface="Calibri"/>
                <a:ea typeface="Calibri"/>
                <a:cs typeface="Calibri"/>
              </a:rPr>
              <a:t>contained</a:t>
            </a:r>
            <a:r>
              <a:rPr lang="en-US" altLang="zh-CN" sz="2800" dirty="0">
                <a:solidFill>
                  <a:srgbClr val="000000"/>
                </a:solidFill>
                <a:latin typeface="Calibri"/>
                <a:ea typeface="Calibri"/>
                <a:cs typeface="Calibri"/>
              </a:rPr>
              <a:t> </a:t>
            </a:r>
            <a:r>
              <a:rPr lang="en-US" altLang="zh-CN" sz="2800" dirty="0" smtClean="0">
                <a:solidFill>
                  <a:srgbClr val="000000"/>
                </a:solidFill>
                <a:latin typeface="Calibri"/>
                <a:ea typeface="Calibri"/>
                <a:cs typeface="Calibri"/>
              </a:rPr>
              <a:t>27 </a:t>
            </a:r>
            <a:r>
              <a:rPr lang="en-US" altLang="zh-CN" sz="2800" spc="-2" dirty="0">
                <a:solidFill>
                  <a:srgbClr val="000000"/>
                </a:solidFill>
                <a:latin typeface="Calibri"/>
                <a:ea typeface="Calibri"/>
                <a:cs typeface="Calibri"/>
              </a:rPr>
              <a:t>features</a:t>
            </a:r>
            <a:r>
              <a:rPr lang="en-US" altLang="zh-CN" sz="2800" dirty="0">
                <a:solidFill>
                  <a:srgbClr val="000000"/>
                </a:solidFill>
                <a:latin typeface="Calibri"/>
                <a:ea typeface="Calibri"/>
                <a:cs typeface="Calibri"/>
              </a:rPr>
              <a:t> </a:t>
            </a:r>
            <a:r>
              <a:rPr lang="en-US" altLang="zh-CN" sz="2800" spc="0" dirty="0">
                <a:solidFill>
                  <a:srgbClr val="000000"/>
                </a:solidFill>
                <a:latin typeface="Calibri"/>
                <a:ea typeface="Calibri"/>
                <a:cs typeface="Calibri"/>
              </a:rPr>
              <a:t>and</a:t>
            </a:r>
            <a:r>
              <a:rPr lang="en-US" altLang="zh-CN" sz="2800" dirty="0">
                <a:solidFill>
                  <a:srgbClr val="000000"/>
                </a:solidFill>
                <a:latin typeface="Calibri"/>
                <a:ea typeface="Calibri"/>
                <a:cs typeface="Calibri"/>
              </a:rPr>
              <a:t> </a:t>
            </a:r>
            <a:r>
              <a:rPr lang="en-US" altLang="zh-CN" sz="2800" spc="0" dirty="0">
                <a:solidFill>
                  <a:srgbClr val="000000"/>
                </a:solidFill>
                <a:latin typeface="Calibri"/>
                <a:ea typeface="Calibri"/>
                <a:cs typeface="Calibri"/>
              </a:rPr>
              <a:t>1</a:t>
            </a:r>
            <a:r>
              <a:rPr lang="en-US" altLang="zh-CN" sz="2800" dirty="0">
                <a:solidFill>
                  <a:srgbClr val="000000"/>
                </a:solidFill>
                <a:latin typeface="Calibri"/>
                <a:ea typeface="Calibri"/>
                <a:cs typeface="Calibri"/>
              </a:rPr>
              <a:t> </a:t>
            </a:r>
            <a:r>
              <a:rPr lang="en-US" altLang="zh-CN" sz="2800" spc="-2" dirty="0">
                <a:solidFill>
                  <a:srgbClr val="000000"/>
                </a:solidFill>
                <a:latin typeface="Calibri"/>
                <a:ea typeface="Calibri"/>
                <a:cs typeface="Calibri"/>
              </a:rPr>
              <a:t>label</a:t>
            </a:r>
            <a:r>
              <a:rPr lang="en-US" altLang="zh-CN" sz="2800" dirty="0">
                <a:solidFill>
                  <a:srgbClr val="000000"/>
                </a:solidFill>
                <a:latin typeface="Calibri"/>
                <a:ea typeface="Calibri"/>
                <a:cs typeface="Calibri"/>
              </a:rPr>
              <a:t> </a:t>
            </a:r>
            <a:r>
              <a:rPr lang="en-US" altLang="zh-CN" sz="2800" spc="-2" dirty="0">
                <a:solidFill>
                  <a:srgbClr val="000000"/>
                </a:solidFill>
                <a:latin typeface="Calibri"/>
                <a:ea typeface="Calibri"/>
                <a:cs typeface="Calibri"/>
              </a:rPr>
              <a:t>which</a:t>
            </a:r>
            <a:r>
              <a:rPr lang="en-US" altLang="zh-CN" sz="2800" dirty="0">
                <a:solidFill>
                  <a:srgbClr val="000000"/>
                </a:solidFill>
                <a:latin typeface="Calibri"/>
                <a:ea typeface="Calibri"/>
                <a:cs typeface="Calibri"/>
              </a:rPr>
              <a:t> </a:t>
            </a:r>
            <a:r>
              <a:rPr lang="en-US" altLang="zh-CN" sz="2800" spc="0" dirty="0">
                <a:solidFill>
                  <a:srgbClr val="000000"/>
                </a:solidFill>
                <a:latin typeface="Calibri"/>
                <a:ea typeface="Calibri"/>
                <a:cs typeface="Calibri"/>
              </a:rPr>
              <a:t>can</a:t>
            </a:r>
            <a:r>
              <a:rPr lang="en-US" altLang="zh-CN" sz="2800" dirty="0">
                <a:solidFill>
                  <a:srgbClr val="000000"/>
                </a:solidFill>
                <a:latin typeface="Calibri"/>
                <a:ea typeface="Calibri"/>
                <a:cs typeface="Calibri"/>
              </a:rPr>
              <a:t> </a:t>
            </a:r>
            <a:r>
              <a:rPr lang="en-US" altLang="zh-CN" sz="2800" spc="0" dirty="0">
                <a:solidFill>
                  <a:srgbClr val="000000"/>
                </a:solidFill>
                <a:latin typeface="Calibri"/>
                <a:ea typeface="Calibri"/>
                <a:cs typeface="Calibri"/>
              </a:rPr>
              <a:t>be</a:t>
            </a:r>
            <a:r>
              <a:rPr lang="en-US" altLang="zh-CN" sz="2800" spc="-5" dirty="0">
                <a:solidFill>
                  <a:srgbClr val="000000"/>
                </a:solidFill>
                <a:latin typeface="Calibri"/>
                <a:ea typeface="Calibri"/>
                <a:cs typeface="Calibri"/>
              </a:rPr>
              <a:t> </a:t>
            </a:r>
            <a:r>
              <a:rPr lang="en-US" altLang="zh-CN" sz="2800" spc="-1" dirty="0">
                <a:solidFill>
                  <a:srgbClr val="000000"/>
                </a:solidFill>
                <a:latin typeface="Calibri"/>
                <a:ea typeface="Calibri"/>
                <a:cs typeface="Calibri"/>
              </a:rPr>
              <a:t>examined</a:t>
            </a:r>
            <a:r>
              <a:rPr lang="en-US" altLang="zh-CN" sz="2800" dirty="0">
                <a:solidFill>
                  <a:srgbClr val="000000"/>
                </a:solidFill>
                <a:latin typeface="Calibri"/>
                <a:ea typeface="Calibri"/>
                <a:cs typeface="Calibri"/>
              </a:rPr>
              <a:t> </a:t>
            </a:r>
            <a:r>
              <a:rPr lang="en-US" altLang="zh-CN" sz="2800" spc="0" dirty="0">
                <a:solidFill>
                  <a:srgbClr val="000000"/>
                </a:solidFill>
                <a:latin typeface="Calibri"/>
                <a:ea typeface="Calibri"/>
                <a:cs typeface="Calibri"/>
              </a:rPr>
              <a:t>.</a:t>
            </a:r>
            <a:r>
              <a:rPr lang="en-US" altLang="zh-CN" sz="2800" spc="633" dirty="0">
                <a:solidFill>
                  <a:srgbClr val="000000"/>
                </a:solidFill>
                <a:latin typeface="Calibri"/>
                <a:ea typeface="Calibri"/>
                <a:cs typeface="Calibri"/>
              </a:rPr>
              <a:t> </a:t>
            </a:r>
            <a:r>
              <a:rPr lang="en-US" altLang="zh-CN" sz="2800" spc="0" dirty="0">
                <a:solidFill>
                  <a:srgbClr val="000000"/>
                </a:solidFill>
                <a:latin typeface="Calibri"/>
                <a:ea typeface="Calibri"/>
                <a:cs typeface="Calibri"/>
              </a:rPr>
              <a:t>Two</a:t>
            </a:r>
            <a:r>
              <a:rPr lang="en-US" altLang="zh-CN" sz="2800" dirty="0">
                <a:solidFill>
                  <a:srgbClr val="000000"/>
                </a:solidFill>
                <a:latin typeface="Calibri"/>
                <a:ea typeface="Calibri"/>
                <a:cs typeface="Calibri"/>
              </a:rPr>
              <a:t> </a:t>
            </a:r>
            <a:r>
              <a:rPr lang="en-US" altLang="zh-CN" sz="2800" spc="-1" dirty="0">
                <a:solidFill>
                  <a:srgbClr val="000000"/>
                </a:solidFill>
                <a:latin typeface="Calibri"/>
                <a:ea typeface="Calibri"/>
                <a:cs typeface="Calibri"/>
              </a:rPr>
              <a:t>data</a:t>
            </a:r>
            <a:r>
              <a:rPr lang="en-US" altLang="zh-CN" sz="2800" dirty="0">
                <a:solidFill>
                  <a:srgbClr val="000000"/>
                </a:solidFill>
                <a:latin typeface="Calibri"/>
                <a:ea typeface="Calibri"/>
                <a:cs typeface="Calibri"/>
              </a:rPr>
              <a:t> </a:t>
            </a:r>
            <a:r>
              <a:rPr lang="en-US" altLang="zh-CN" sz="2800" spc="-1" dirty="0">
                <a:solidFill>
                  <a:srgbClr val="000000"/>
                </a:solidFill>
                <a:latin typeface="Calibri"/>
                <a:ea typeface="Calibri"/>
                <a:cs typeface="Calibri"/>
              </a:rPr>
              <a:t>points</a:t>
            </a:r>
            <a:r>
              <a:rPr lang="en-US" altLang="zh-CN" sz="2800" dirty="0">
                <a:solidFill>
                  <a:srgbClr val="000000"/>
                </a:solidFill>
                <a:latin typeface="Calibri"/>
                <a:ea typeface="Calibri"/>
                <a:cs typeface="Calibri"/>
              </a:rPr>
              <a:t> </a:t>
            </a:r>
            <a:r>
              <a:rPr lang="en-US" altLang="zh-CN" sz="2800" spc="0" dirty="0">
                <a:solidFill>
                  <a:srgbClr val="000000"/>
                </a:solidFill>
                <a:latin typeface="Calibri"/>
                <a:ea typeface="Calibri"/>
                <a:cs typeface="Calibri"/>
              </a:rPr>
              <a:t>from</a:t>
            </a:r>
            <a:r>
              <a:rPr lang="en-US" altLang="zh-CN" sz="2800" spc="-7" dirty="0">
                <a:solidFill>
                  <a:srgbClr val="000000"/>
                </a:solidFill>
                <a:latin typeface="Calibri"/>
                <a:ea typeface="Calibri"/>
                <a:cs typeface="Calibri"/>
              </a:rPr>
              <a:t> </a:t>
            </a:r>
            <a:r>
              <a:rPr lang="en-US" altLang="zh-CN" sz="2800" spc="0" dirty="0">
                <a:solidFill>
                  <a:srgbClr val="000000"/>
                </a:solidFill>
                <a:latin typeface="Calibri"/>
                <a:ea typeface="Calibri"/>
                <a:cs typeface="Calibri"/>
              </a:rPr>
              <a:t>the</a:t>
            </a:r>
            <a:r>
              <a:rPr lang="en-US" altLang="zh-CN" sz="2800" spc="-6" dirty="0">
                <a:solidFill>
                  <a:srgbClr val="000000"/>
                </a:solidFill>
                <a:latin typeface="Calibri"/>
                <a:ea typeface="Calibri"/>
                <a:cs typeface="Calibri"/>
              </a:rPr>
              <a:t> </a:t>
            </a:r>
            <a:r>
              <a:rPr lang="en-US" altLang="zh-CN" sz="2800" spc="-1" dirty="0">
                <a:solidFill>
                  <a:srgbClr val="000000"/>
                </a:solidFill>
                <a:latin typeface="Calibri"/>
                <a:ea typeface="Calibri"/>
                <a:cs typeface="Calibri"/>
              </a:rPr>
              <a:t>unprocessed</a:t>
            </a:r>
            <a:r>
              <a:rPr lang="en-US" altLang="zh-CN" sz="2800" dirty="0">
                <a:solidFill>
                  <a:srgbClr val="000000"/>
                </a:solidFill>
                <a:latin typeface="Calibri"/>
                <a:ea typeface="Calibri"/>
                <a:cs typeface="Calibri"/>
              </a:rPr>
              <a:t> </a:t>
            </a:r>
            <a:r>
              <a:rPr lang="en-US" altLang="zh-CN" sz="2800" spc="-1" dirty="0">
                <a:solidFill>
                  <a:srgbClr val="000000"/>
                </a:solidFill>
                <a:latin typeface="Calibri"/>
                <a:ea typeface="Calibri"/>
                <a:cs typeface="Calibri"/>
              </a:rPr>
              <a:t>dataset</a:t>
            </a:r>
            <a:r>
              <a:rPr lang="en-US" altLang="zh-CN" sz="2800" dirty="0">
                <a:solidFill>
                  <a:srgbClr val="000000"/>
                </a:solidFill>
                <a:latin typeface="Calibri"/>
                <a:ea typeface="Calibri"/>
                <a:cs typeface="Calibri"/>
              </a:rPr>
              <a:t> </a:t>
            </a:r>
            <a:r>
              <a:rPr lang="en-US" altLang="zh-CN" sz="2800" spc="0" dirty="0">
                <a:solidFill>
                  <a:srgbClr val="000000"/>
                </a:solidFill>
                <a:latin typeface="Calibri"/>
                <a:ea typeface="Calibri"/>
                <a:cs typeface="Calibri"/>
              </a:rPr>
              <a:t>We</a:t>
            </a:r>
            <a:r>
              <a:rPr lang="en-US" altLang="zh-CN" sz="2800" spc="-7" dirty="0">
                <a:solidFill>
                  <a:srgbClr val="000000"/>
                </a:solidFill>
                <a:latin typeface="Calibri"/>
                <a:ea typeface="Calibri"/>
                <a:cs typeface="Calibri"/>
              </a:rPr>
              <a:t> </a:t>
            </a:r>
            <a:r>
              <a:rPr lang="en-US" altLang="zh-CN" sz="2800" spc="-1" dirty="0">
                <a:solidFill>
                  <a:srgbClr val="000000"/>
                </a:solidFill>
                <a:latin typeface="Calibri"/>
                <a:ea typeface="Calibri"/>
                <a:cs typeface="Calibri"/>
              </a:rPr>
              <a:t>processed</a:t>
            </a:r>
            <a:r>
              <a:rPr lang="en-US" altLang="zh-CN" sz="2800" dirty="0">
                <a:solidFill>
                  <a:srgbClr val="000000"/>
                </a:solidFill>
                <a:latin typeface="Calibri"/>
                <a:ea typeface="Calibri"/>
                <a:cs typeface="Calibri"/>
              </a:rPr>
              <a:t> </a:t>
            </a:r>
            <a:r>
              <a:rPr lang="en-US" altLang="zh-CN" sz="2800" spc="-1" dirty="0">
                <a:solidFill>
                  <a:srgbClr val="000000"/>
                </a:solidFill>
                <a:latin typeface="Calibri"/>
                <a:ea typeface="Calibri"/>
                <a:cs typeface="Calibri"/>
              </a:rPr>
              <a:t>some</a:t>
            </a:r>
            <a:r>
              <a:rPr lang="en-US" altLang="zh-CN" sz="2800" dirty="0">
                <a:solidFill>
                  <a:srgbClr val="000000"/>
                </a:solidFill>
                <a:latin typeface="Calibri"/>
                <a:ea typeface="Calibri"/>
                <a:cs typeface="Calibri"/>
              </a:rPr>
              <a:t> </a:t>
            </a:r>
            <a:r>
              <a:rPr lang="en-US" altLang="zh-CN" sz="2800" spc="0" dirty="0">
                <a:solidFill>
                  <a:srgbClr val="000000"/>
                </a:solidFill>
                <a:latin typeface="Calibri"/>
                <a:ea typeface="Calibri"/>
                <a:cs typeface="Calibri"/>
              </a:rPr>
              <a:t>of</a:t>
            </a:r>
            <a:r>
              <a:rPr lang="en-US" altLang="zh-CN" sz="2800" dirty="0">
                <a:solidFill>
                  <a:srgbClr val="000000"/>
                </a:solidFill>
                <a:latin typeface="Calibri"/>
                <a:ea typeface="Calibri"/>
                <a:cs typeface="Calibri"/>
              </a:rPr>
              <a:t> </a:t>
            </a:r>
            <a:r>
              <a:rPr lang="en-US" altLang="zh-CN" sz="2800" spc="0" dirty="0">
                <a:solidFill>
                  <a:srgbClr val="000000"/>
                </a:solidFill>
                <a:latin typeface="Calibri"/>
                <a:ea typeface="Calibri"/>
                <a:cs typeface="Calibri"/>
              </a:rPr>
              <a:t>the</a:t>
            </a:r>
            <a:r>
              <a:rPr lang="en-US" altLang="zh-CN" sz="2800" spc="-6" dirty="0">
                <a:solidFill>
                  <a:srgbClr val="000000"/>
                </a:solidFill>
                <a:latin typeface="Calibri"/>
                <a:ea typeface="Calibri"/>
                <a:cs typeface="Calibri"/>
              </a:rPr>
              <a:t> </a:t>
            </a:r>
            <a:r>
              <a:rPr lang="en-US" altLang="zh-CN" sz="2800" spc="-1" dirty="0">
                <a:solidFill>
                  <a:srgbClr val="000000"/>
                </a:solidFill>
                <a:latin typeface="Calibri"/>
                <a:ea typeface="Calibri"/>
                <a:cs typeface="Calibri"/>
              </a:rPr>
              <a:t>existing</a:t>
            </a:r>
            <a:r>
              <a:rPr lang="en-US" altLang="zh-CN" sz="2800" spc="-6" dirty="0">
                <a:solidFill>
                  <a:srgbClr val="000000"/>
                </a:solidFill>
                <a:latin typeface="Calibri"/>
                <a:ea typeface="Calibri"/>
                <a:cs typeface="Calibri"/>
              </a:rPr>
              <a:t> </a:t>
            </a:r>
            <a:r>
              <a:rPr lang="en-US" altLang="zh-CN" sz="2800" spc="-1" dirty="0">
                <a:solidFill>
                  <a:srgbClr val="000000"/>
                </a:solidFill>
                <a:latin typeface="Calibri"/>
                <a:ea typeface="Calibri"/>
                <a:cs typeface="Calibri"/>
              </a:rPr>
              <a:t>features,</a:t>
            </a:r>
            <a:r>
              <a:rPr lang="en-US" altLang="zh-CN" sz="2800" spc="-5" dirty="0">
                <a:solidFill>
                  <a:srgbClr val="000000"/>
                </a:solidFill>
                <a:latin typeface="Calibri"/>
                <a:ea typeface="Calibri"/>
                <a:cs typeface="Calibri"/>
              </a:rPr>
              <a:t> </a:t>
            </a:r>
            <a:r>
              <a:rPr lang="en-US" altLang="zh-CN" sz="2800" spc="-2" dirty="0">
                <a:solidFill>
                  <a:srgbClr val="000000"/>
                </a:solidFill>
                <a:latin typeface="Calibri"/>
                <a:ea typeface="Calibri"/>
                <a:cs typeface="Calibri"/>
              </a:rPr>
              <a:t>created</a:t>
            </a:r>
            <a:r>
              <a:rPr lang="en-US" altLang="zh-CN" sz="2800" dirty="0">
                <a:solidFill>
                  <a:srgbClr val="000000"/>
                </a:solidFill>
                <a:latin typeface="Calibri"/>
                <a:ea typeface="Calibri"/>
                <a:cs typeface="Calibri"/>
              </a:rPr>
              <a:t> </a:t>
            </a:r>
            <a:r>
              <a:rPr lang="en-US" altLang="zh-CN" sz="2800" spc="0" dirty="0">
                <a:solidFill>
                  <a:srgbClr val="000000"/>
                </a:solidFill>
                <a:latin typeface="Calibri"/>
                <a:ea typeface="Calibri"/>
                <a:cs typeface="Calibri"/>
              </a:rPr>
              <a:t>new</a:t>
            </a:r>
            <a:r>
              <a:rPr lang="en-US" altLang="zh-CN" sz="2800" spc="-6" dirty="0">
                <a:solidFill>
                  <a:srgbClr val="000000"/>
                </a:solidFill>
                <a:latin typeface="Calibri"/>
                <a:ea typeface="Calibri"/>
                <a:cs typeface="Calibri"/>
              </a:rPr>
              <a:t> </a:t>
            </a:r>
            <a:r>
              <a:rPr lang="en-US" altLang="zh-CN" sz="2800" spc="-1" dirty="0">
                <a:solidFill>
                  <a:srgbClr val="000000"/>
                </a:solidFill>
                <a:latin typeface="Calibri"/>
                <a:ea typeface="Calibri"/>
                <a:cs typeface="Calibri"/>
              </a:rPr>
              <a:t>features</a:t>
            </a:r>
            <a:r>
              <a:rPr lang="en-US" altLang="zh-CN" sz="2800" dirty="0">
                <a:solidFill>
                  <a:srgbClr val="000000"/>
                </a:solidFill>
                <a:latin typeface="Calibri"/>
                <a:ea typeface="Calibri"/>
                <a:cs typeface="Calibri"/>
              </a:rPr>
              <a:t> </a:t>
            </a:r>
            <a:r>
              <a:rPr lang="en-US" altLang="zh-CN" sz="2800" spc="-1" dirty="0">
                <a:solidFill>
                  <a:srgbClr val="000000"/>
                </a:solidFill>
                <a:latin typeface="Calibri"/>
                <a:ea typeface="Calibri"/>
                <a:cs typeface="Calibri"/>
              </a:rPr>
              <a:t>that</a:t>
            </a:r>
            <a:r>
              <a:rPr lang="en-US" altLang="zh-CN" sz="2800" dirty="0">
                <a:solidFill>
                  <a:srgbClr val="000000"/>
                </a:solidFill>
                <a:latin typeface="Calibri"/>
                <a:ea typeface="Calibri"/>
                <a:cs typeface="Calibri"/>
              </a:rPr>
              <a:t> </a:t>
            </a:r>
            <a:r>
              <a:rPr lang="en-US" altLang="zh-CN" sz="2800" spc="-4" dirty="0">
                <a:solidFill>
                  <a:srgbClr val="000000"/>
                </a:solidFill>
                <a:latin typeface="Calibri"/>
                <a:ea typeface="Calibri"/>
                <a:cs typeface="Calibri"/>
              </a:rPr>
              <a:t>we</a:t>
            </a:r>
            <a:r>
              <a:rPr lang="en-US" altLang="zh-CN" sz="2800" dirty="0">
                <a:solidFill>
                  <a:srgbClr val="000000"/>
                </a:solidFill>
                <a:latin typeface="Calibri"/>
                <a:ea typeface="Calibri"/>
                <a:cs typeface="Calibri"/>
              </a:rPr>
              <a:t> </a:t>
            </a:r>
            <a:r>
              <a:rPr lang="en-US" altLang="zh-CN" sz="2800" spc="-1" dirty="0">
                <a:solidFill>
                  <a:srgbClr val="000000"/>
                </a:solidFill>
                <a:latin typeface="Calibri"/>
                <a:ea typeface="Calibri"/>
                <a:cs typeface="Calibri"/>
              </a:rPr>
              <a:t>thought</a:t>
            </a:r>
            <a:r>
              <a:rPr lang="en-US" altLang="zh-CN" sz="2800" dirty="0">
                <a:solidFill>
                  <a:srgbClr val="000000"/>
                </a:solidFill>
                <a:latin typeface="Calibri"/>
                <a:ea typeface="Calibri"/>
                <a:cs typeface="Calibri"/>
              </a:rPr>
              <a:t> </a:t>
            </a:r>
            <a:r>
              <a:rPr lang="en-US" altLang="zh-CN" sz="2800" spc="-2" dirty="0">
                <a:solidFill>
                  <a:srgbClr val="000000"/>
                </a:solidFill>
                <a:latin typeface="Calibri"/>
                <a:ea typeface="Calibri"/>
                <a:cs typeface="Calibri"/>
              </a:rPr>
              <a:t>could</a:t>
            </a:r>
            <a:r>
              <a:rPr lang="en-US" altLang="zh-CN" sz="2800" dirty="0">
                <a:solidFill>
                  <a:srgbClr val="000000"/>
                </a:solidFill>
                <a:latin typeface="Calibri"/>
                <a:ea typeface="Calibri"/>
                <a:cs typeface="Calibri"/>
              </a:rPr>
              <a:t> </a:t>
            </a:r>
            <a:r>
              <a:rPr lang="en-US" altLang="zh-CN" sz="2800" spc="0" dirty="0">
                <a:solidFill>
                  <a:srgbClr val="000000"/>
                </a:solidFill>
                <a:latin typeface="Calibri"/>
                <a:ea typeface="Calibri"/>
                <a:cs typeface="Calibri"/>
              </a:rPr>
              <a:t>be</a:t>
            </a:r>
            <a:r>
              <a:rPr lang="en-US" altLang="zh-CN" sz="2800" dirty="0">
                <a:solidFill>
                  <a:srgbClr val="000000"/>
                </a:solidFill>
                <a:latin typeface="Calibri"/>
                <a:ea typeface="Calibri"/>
                <a:cs typeface="Calibri"/>
              </a:rPr>
              <a:t> </a:t>
            </a:r>
            <a:r>
              <a:rPr lang="en-US" altLang="zh-CN" sz="2800" spc="-1" dirty="0">
                <a:solidFill>
                  <a:srgbClr val="000000"/>
                </a:solidFill>
                <a:latin typeface="Calibri"/>
                <a:ea typeface="Calibri"/>
                <a:cs typeface="Calibri"/>
              </a:rPr>
              <a:t>useful</a:t>
            </a:r>
            <a:r>
              <a:rPr lang="en-US" altLang="zh-CN" sz="2800" dirty="0">
                <a:solidFill>
                  <a:srgbClr val="000000"/>
                </a:solidFill>
                <a:latin typeface="Calibri"/>
                <a:ea typeface="Calibri"/>
                <a:cs typeface="Calibri"/>
              </a:rPr>
              <a:t> </a:t>
            </a:r>
            <a:r>
              <a:rPr lang="en-US" altLang="zh-CN" sz="2800" spc="0" dirty="0">
                <a:solidFill>
                  <a:srgbClr val="000000"/>
                </a:solidFill>
                <a:latin typeface="Calibri"/>
                <a:ea typeface="Calibri"/>
                <a:cs typeface="Calibri"/>
              </a:rPr>
              <a:t>for</a:t>
            </a:r>
            <a:r>
              <a:rPr lang="en-US" altLang="zh-CN" sz="2800" dirty="0">
                <a:solidFill>
                  <a:srgbClr val="000000"/>
                </a:solidFill>
                <a:latin typeface="Calibri"/>
                <a:ea typeface="Calibri"/>
                <a:cs typeface="Calibri"/>
              </a:rPr>
              <a:t> </a:t>
            </a:r>
            <a:r>
              <a:rPr lang="en-US" altLang="zh-CN" sz="2800" spc="-2" dirty="0">
                <a:solidFill>
                  <a:srgbClr val="000000"/>
                </a:solidFill>
                <a:latin typeface="Calibri"/>
                <a:ea typeface="Calibri"/>
                <a:cs typeface="Calibri"/>
              </a:rPr>
              <a:t>prediction</a:t>
            </a:r>
            <a:r>
              <a:rPr lang="en-US" altLang="zh-CN" sz="2800" dirty="0">
                <a:solidFill>
                  <a:srgbClr val="000000"/>
                </a:solidFill>
                <a:latin typeface="Calibri"/>
                <a:ea typeface="Calibri"/>
                <a:cs typeface="Calibri"/>
              </a:rPr>
              <a:t> </a:t>
            </a:r>
            <a:r>
              <a:rPr lang="en-US" altLang="zh-CN" sz="2800" spc="0" dirty="0">
                <a:solidFill>
                  <a:srgbClr val="000000"/>
                </a:solidFill>
                <a:latin typeface="Calibri"/>
                <a:ea typeface="Calibri"/>
                <a:cs typeface="Calibri"/>
              </a:rPr>
              <a:t>and</a:t>
            </a:r>
            <a:r>
              <a:rPr lang="en-US" altLang="zh-CN" sz="2800" dirty="0">
                <a:solidFill>
                  <a:srgbClr val="000000"/>
                </a:solidFill>
                <a:latin typeface="Calibri"/>
                <a:ea typeface="Calibri"/>
                <a:cs typeface="Calibri"/>
              </a:rPr>
              <a:t> </a:t>
            </a:r>
            <a:r>
              <a:rPr lang="en-US" altLang="zh-CN" sz="2800" spc="-1" dirty="0">
                <a:solidFill>
                  <a:srgbClr val="000000"/>
                </a:solidFill>
                <a:latin typeface="Calibri"/>
                <a:ea typeface="Calibri"/>
                <a:cs typeface="Calibri"/>
              </a:rPr>
              <a:t>discarded</a:t>
            </a:r>
            <a:r>
              <a:rPr lang="en-US" altLang="zh-CN" sz="2800" dirty="0">
                <a:solidFill>
                  <a:srgbClr val="000000"/>
                </a:solidFill>
                <a:latin typeface="Calibri"/>
                <a:ea typeface="Calibri"/>
                <a:cs typeface="Calibri"/>
              </a:rPr>
              <a:t> </a:t>
            </a:r>
            <a:r>
              <a:rPr lang="en-US" altLang="zh-CN" sz="2800" spc="0" dirty="0">
                <a:solidFill>
                  <a:srgbClr val="000000"/>
                </a:solidFill>
                <a:latin typeface="Calibri"/>
                <a:ea typeface="Calibri"/>
                <a:cs typeface="Calibri"/>
              </a:rPr>
              <a:t>some</a:t>
            </a:r>
            <a:r>
              <a:rPr lang="en-US" altLang="zh-CN" sz="2800" spc="-7" dirty="0">
                <a:solidFill>
                  <a:srgbClr val="000000"/>
                </a:solidFill>
                <a:latin typeface="Calibri"/>
                <a:ea typeface="Calibri"/>
                <a:cs typeface="Calibri"/>
              </a:rPr>
              <a:t> </a:t>
            </a:r>
            <a:r>
              <a:rPr lang="en-US" altLang="zh-CN" sz="2800" spc="-1" dirty="0">
                <a:solidFill>
                  <a:srgbClr val="000000"/>
                </a:solidFill>
                <a:latin typeface="Calibri"/>
                <a:ea typeface="Calibri"/>
                <a:cs typeface="Calibri"/>
              </a:rPr>
              <a:t>features</a:t>
            </a:r>
            <a:r>
              <a:rPr lang="en-US" altLang="zh-CN" sz="2800" dirty="0">
                <a:solidFill>
                  <a:srgbClr val="000000"/>
                </a:solidFill>
                <a:latin typeface="Calibri"/>
                <a:ea typeface="Calibri"/>
                <a:cs typeface="Calibri"/>
              </a:rPr>
              <a:t> </a:t>
            </a:r>
            <a:r>
              <a:rPr lang="en-US" altLang="zh-CN" sz="2800" spc="-1" dirty="0">
                <a:solidFill>
                  <a:srgbClr val="000000"/>
                </a:solidFill>
                <a:latin typeface="Calibri"/>
                <a:ea typeface="Calibri"/>
                <a:cs typeface="Calibri"/>
              </a:rPr>
              <a:t>using</a:t>
            </a:r>
            <a:r>
              <a:rPr lang="en-US" altLang="zh-CN" sz="2800" dirty="0">
                <a:solidFill>
                  <a:srgbClr val="000000"/>
                </a:solidFill>
                <a:latin typeface="Calibri"/>
                <a:ea typeface="Calibri"/>
                <a:cs typeface="Calibri"/>
              </a:rPr>
              <a:t> </a:t>
            </a:r>
            <a:r>
              <a:rPr lang="en-US" altLang="zh-CN" sz="2800" spc="-2" dirty="0">
                <a:solidFill>
                  <a:srgbClr val="000000"/>
                </a:solidFill>
                <a:latin typeface="Calibri"/>
                <a:ea typeface="Calibri"/>
                <a:cs typeface="Calibri"/>
              </a:rPr>
              <a:t>the</a:t>
            </a:r>
            <a:r>
              <a:rPr lang="en-US" altLang="zh-CN" sz="2800" dirty="0">
                <a:solidFill>
                  <a:srgbClr val="000000"/>
                </a:solidFill>
                <a:latin typeface="Calibri"/>
                <a:ea typeface="Calibri"/>
                <a:cs typeface="Calibri"/>
              </a:rPr>
              <a:t> </a:t>
            </a:r>
            <a:r>
              <a:rPr lang="en-US" altLang="zh-CN" sz="2800" spc="-2" dirty="0">
                <a:solidFill>
                  <a:srgbClr val="000000"/>
                </a:solidFill>
                <a:latin typeface="Calibri"/>
                <a:ea typeface="Calibri"/>
                <a:cs typeface="Calibri"/>
              </a:rPr>
              <a:t>library</a:t>
            </a:r>
            <a:r>
              <a:rPr lang="en-US" altLang="zh-CN" sz="2800" spc="633" dirty="0">
                <a:solidFill>
                  <a:srgbClr val="000000"/>
                </a:solidFill>
                <a:latin typeface="Calibri"/>
                <a:ea typeface="Calibri"/>
                <a:cs typeface="Calibri"/>
              </a:rPr>
              <a:t> </a:t>
            </a:r>
            <a:r>
              <a:rPr lang="en-US" altLang="zh-CN" sz="2800" spc="0" dirty="0" smtClean="0">
                <a:solidFill>
                  <a:srgbClr val="000000"/>
                </a:solidFill>
                <a:latin typeface="Calibri"/>
                <a:ea typeface="Calibri"/>
                <a:cs typeface="Calibri"/>
              </a:rPr>
              <a:t>Pandas.</a:t>
            </a:r>
            <a:endParaRPr lang="en-US" altLang="zh-CN" sz="2800" dirty="0">
              <a:latin typeface="Calibri"/>
              <a:ea typeface="Calibri"/>
              <a:cs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62000" y="1905000"/>
            <a:ext cx="10591800" cy="3785652"/>
          </a:xfrm>
          <a:prstGeom prst="rect">
            <a:avLst/>
          </a:prstGeom>
          <a:noFill/>
        </p:spPr>
        <p:txBody>
          <a:bodyPr wrap="square" rtlCol="0">
            <a:spAutoFit/>
          </a:bodyPr>
          <a:lstStyle/>
          <a:p>
            <a:r>
              <a:rPr lang="en-US" sz="2000" dirty="0" smtClean="0">
                <a:latin typeface="Times New Roman" pitchFamily="18" charset="0"/>
                <a:cs typeface="Times New Roman" pitchFamily="18" charset="0"/>
              </a:rPr>
              <a:t>The PD database consists of training and test files. The training data belongs to 20 PWP (6 female, 14 male) and 20 healthy individuals (10 female, 10 male) who appealed at the Department of Neurology in </a:t>
            </a:r>
            <a:r>
              <a:rPr lang="en-US" sz="2000" dirty="0" err="1" smtClean="0">
                <a:latin typeface="Times New Roman" pitchFamily="18" charset="0"/>
                <a:cs typeface="Times New Roman" pitchFamily="18" charset="0"/>
              </a:rPr>
              <a:t>Cerrahpasa</a:t>
            </a:r>
            <a:r>
              <a:rPr lang="en-US" sz="2000" dirty="0" smtClean="0">
                <a:latin typeface="Times New Roman" pitchFamily="18" charset="0"/>
                <a:cs typeface="Times New Roman" pitchFamily="18" charset="0"/>
              </a:rPr>
              <a:t> Faculty of Medicine, Istanbul University. From all subjects, multiple types of sound recordings (26 voice samples including sustained vowels, numbers, words and short sentences) are taken. A group of 26 linear and time frequency based features are extracted from each voice sample. UPDRS ((Unified Parkinson’s Disease Rating Scale) score of each patient which is determined by expert physician is also available in this dataset.</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 During the collection of this dataset, 28 PD patients are asked to say only the sustained vowels 'a' and 'o' three times respectively which makes a total of 168 recordings. The same 26 features are extracted from voice samples of this dataset. This dataset can be used as an independent test set to validate the results obtained on training set.</a:t>
            </a:r>
            <a:endParaRPr lang="en-US" sz="2000" dirty="0">
              <a:latin typeface="Times New Roman" pitchFamily="18" charset="0"/>
              <a:cs typeface="Times New Roman" pitchFamily="18" charset="0"/>
            </a:endParaRPr>
          </a:p>
        </p:txBody>
      </p:sp>
      <p:sp>
        <p:nvSpPr>
          <p:cNvPr id="6" name="Text Box24"/>
          <p:cNvSpPr txBox="1"/>
          <p:nvPr/>
        </p:nvSpPr>
        <p:spPr>
          <a:xfrm>
            <a:off x="762000" y="365125"/>
            <a:ext cx="10591800" cy="1046440"/>
          </a:xfrm>
          <a:prstGeom prst="rect">
            <a:avLst/>
          </a:prstGeom>
          <a:solidFill>
            <a:srgbClr val="0033CC"/>
          </a:solidFill>
        </p:spPr>
        <p:txBody>
          <a:bodyPr wrap="square" lIns="0" tIns="0" rIns="0" rtlCol="0">
            <a:spAutoFit/>
          </a:bodyPr>
          <a:lstStyle/>
          <a:p>
            <a:pPr algn="l">
              <a:lnSpc>
                <a:spcPts val="3358"/>
              </a:lnSpc>
            </a:pPr>
            <a:endParaRPr/>
          </a:p>
          <a:p>
            <a:pPr marL="85725" algn="l" rtl="0">
              <a:lnSpc>
                <a:spcPts val="4400"/>
              </a:lnSpc>
            </a:pPr>
            <a:r>
              <a:rPr lang="en-US" altLang="zh-CN" sz="4400" spc="-1" dirty="0" smtClean="0">
                <a:solidFill>
                  <a:srgbClr val="FFFFFF"/>
                </a:solidFill>
                <a:latin typeface="Calibri"/>
                <a:ea typeface="Calibri"/>
                <a:cs typeface="Calibri"/>
              </a:rPr>
              <a:t>Dataset information</a:t>
            </a:r>
            <a:endParaRPr lang="en-US" altLang="zh-CN" sz="4400" dirty="0">
              <a:latin typeface="Calibri"/>
              <a:ea typeface="Calibri"/>
              <a:cs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Path29"/>
          <p:cNvSpPr/>
          <p:nvPr/>
        </p:nvSpPr>
        <p:spPr>
          <a:xfrm>
            <a:off x="0" y="0"/>
            <a:ext cx="0" cy="0"/>
          </a:xfrm>
          <a:custGeom>
            <a:avLst/>
            <a:gdLst/>
            <a:ahLst/>
            <a:cxnLst/>
            <a:rect l="l" t="t" r="r" b="b"/>
            <a:pathLst>
              <a:path/>
            </a:pathLst>
          </a:custGeom>
          <a:solidFill/>
          <a:ln>
            <a:solidFill/>
            <a:prstDash/>
          </a:ln>
        </p:spPr>
        <p:txBody>
          <a:bodyPr rtlCol="0" anchor="ctr"/>
          <a:lstStyle/>
          <a:p>
            <a:pPr algn="ctr"/>
            <a:endParaRPr lang="en-US" altLang="zh-CN"/>
          </a:p>
        </p:txBody>
      </p:sp>
      <p:sp>
        <p:nvSpPr>
          <p:cNvPr id="30" name="Text Box30"/>
          <p:cNvSpPr txBox="1"/>
          <p:nvPr/>
        </p:nvSpPr>
        <p:spPr>
          <a:xfrm>
            <a:off x="838200" y="365125"/>
            <a:ext cx="10515600" cy="1325563"/>
          </a:xfrm>
          <a:prstGeom prst="rect">
            <a:avLst/>
          </a:prstGeom>
          <a:solidFill>
            <a:srgbClr val="0033CC"/>
          </a:solidFill>
        </p:spPr>
        <p:txBody>
          <a:bodyPr wrap="square" lIns="0" tIns="0" rIns="0" rtlCol="0">
            <a:spAutoFit/>
          </a:bodyPr>
          <a:lstStyle/>
          <a:p>
            <a:pPr algn="l">
              <a:lnSpc>
                <a:spcPts val="3358"/>
              </a:lnSpc>
            </a:pPr>
            <a:endParaRPr/>
          </a:p>
          <a:p>
            <a:pPr marL="85725" algn="l" rtl="0">
              <a:lnSpc>
                <a:spcPts val="4400"/>
              </a:lnSpc>
            </a:pPr>
            <a:r>
              <a:rPr lang="en-US" altLang="zh-CN" sz="4400" spc="-2" dirty="0">
                <a:solidFill>
                  <a:srgbClr val="FFFFFF"/>
                </a:solidFill>
                <a:latin typeface="Calibri"/>
                <a:ea typeface="Calibri"/>
                <a:cs typeface="Calibri"/>
              </a:rPr>
              <a:t>Steps</a:t>
            </a:r>
            <a:r>
              <a:rPr lang="en-US" altLang="zh-CN" sz="4400" dirty="0">
                <a:solidFill>
                  <a:srgbClr val="FFFFFF"/>
                </a:solidFill>
                <a:latin typeface="Calibri"/>
                <a:ea typeface="Calibri"/>
                <a:cs typeface="Calibri"/>
              </a:rPr>
              <a:t> </a:t>
            </a:r>
            <a:r>
              <a:rPr lang="en-US" altLang="zh-CN" sz="4400" spc="0" dirty="0">
                <a:solidFill>
                  <a:srgbClr val="FFFFFF"/>
                </a:solidFill>
                <a:latin typeface="Calibri"/>
                <a:ea typeface="Calibri"/>
                <a:cs typeface="Calibri"/>
              </a:rPr>
              <a:t>used</a:t>
            </a:r>
            <a:r>
              <a:rPr lang="en-US" altLang="zh-CN" sz="4400" dirty="0">
                <a:solidFill>
                  <a:srgbClr val="FFFFFF"/>
                </a:solidFill>
                <a:latin typeface="Calibri"/>
                <a:ea typeface="Calibri"/>
                <a:cs typeface="Calibri"/>
              </a:rPr>
              <a:t> </a:t>
            </a:r>
            <a:r>
              <a:rPr lang="en-US" altLang="zh-CN" sz="4400" spc="0" dirty="0">
                <a:solidFill>
                  <a:srgbClr val="FFFFFF"/>
                </a:solidFill>
                <a:latin typeface="Calibri"/>
                <a:ea typeface="Calibri"/>
                <a:cs typeface="Calibri"/>
              </a:rPr>
              <a:t>for</a:t>
            </a:r>
            <a:r>
              <a:rPr lang="en-US" altLang="zh-CN" sz="4400" spc="-8" dirty="0">
                <a:solidFill>
                  <a:srgbClr val="FFFFFF"/>
                </a:solidFill>
                <a:latin typeface="Calibri"/>
                <a:ea typeface="Calibri"/>
                <a:cs typeface="Calibri"/>
              </a:rPr>
              <a:t> </a:t>
            </a:r>
            <a:r>
              <a:rPr lang="en-US" altLang="zh-CN" sz="4400" spc="-2" dirty="0">
                <a:solidFill>
                  <a:srgbClr val="FFFFFF"/>
                </a:solidFill>
                <a:latin typeface="Calibri"/>
                <a:ea typeface="Calibri"/>
                <a:cs typeface="Calibri"/>
              </a:rPr>
              <a:t>solving</a:t>
            </a:r>
            <a:r>
              <a:rPr lang="en-US" altLang="zh-CN" sz="4400" dirty="0">
                <a:solidFill>
                  <a:srgbClr val="FFFFFF"/>
                </a:solidFill>
                <a:latin typeface="Calibri"/>
                <a:ea typeface="Calibri"/>
                <a:cs typeface="Calibri"/>
              </a:rPr>
              <a:t> </a:t>
            </a:r>
            <a:r>
              <a:rPr lang="en-US" altLang="zh-CN" sz="4400" spc="-3" dirty="0">
                <a:solidFill>
                  <a:srgbClr val="FFFFFF"/>
                </a:solidFill>
                <a:latin typeface="Calibri"/>
                <a:ea typeface="Calibri"/>
                <a:cs typeface="Calibri"/>
              </a:rPr>
              <a:t>the</a:t>
            </a:r>
            <a:r>
              <a:rPr lang="en-US" altLang="zh-CN" sz="4400" dirty="0">
                <a:solidFill>
                  <a:srgbClr val="FFFFFF"/>
                </a:solidFill>
                <a:latin typeface="Calibri"/>
                <a:ea typeface="Calibri"/>
                <a:cs typeface="Calibri"/>
              </a:rPr>
              <a:t> </a:t>
            </a:r>
            <a:r>
              <a:rPr lang="en-US" altLang="zh-CN" sz="4400" spc="-2" dirty="0">
                <a:solidFill>
                  <a:srgbClr val="FFFFFF"/>
                </a:solidFill>
                <a:latin typeface="Calibri"/>
                <a:ea typeface="Calibri"/>
                <a:cs typeface="Calibri"/>
              </a:rPr>
              <a:t>problem</a:t>
            </a:r>
            <a:endParaRPr lang="en-US" altLang="zh-CN" sz="4400">
              <a:latin typeface="Calibri"/>
              <a:ea typeface="Calibri"/>
              <a:cs typeface="Calibri"/>
            </a:endParaRPr>
          </a:p>
        </p:txBody>
      </p:sp>
      <p:sp>
        <p:nvSpPr>
          <p:cNvPr id="32" name="Text Box32"/>
          <p:cNvSpPr txBox="1"/>
          <p:nvPr/>
        </p:nvSpPr>
        <p:spPr>
          <a:xfrm>
            <a:off x="977248" y="1842829"/>
            <a:ext cx="3601534" cy="405239"/>
          </a:xfrm>
          <a:prstGeom prst="rect">
            <a:avLst/>
          </a:prstGeom>
        </p:spPr>
        <p:txBody>
          <a:bodyPr wrap="square" lIns="0" tIns="0" rIns="0" rtlCol="0">
            <a:spAutoFit/>
          </a:bodyPr>
          <a:lstStyle/>
          <a:p>
            <a:pPr algn="l" rtl="0">
              <a:lnSpc>
                <a:spcPts val="2800"/>
              </a:lnSpc>
              <a:buFont typeface="Arial" pitchFamily="34" charset="0"/>
              <a:buChar char="•"/>
            </a:pPr>
            <a:r>
              <a:rPr lang="en-US" altLang="zh-CN" sz="2800" dirty="0" smtClean="0">
                <a:solidFill>
                  <a:srgbClr val="000000"/>
                </a:solidFill>
                <a:latin typeface="Arial"/>
                <a:ea typeface="Calibri"/>
                <a:cs typeface="Arial"/>
              </a:rPr>
              <a:t> </a:t>
            </a:r>
            <a:r>
              <a:rPr lang="en-US" altLang="zh-CN" sz="2800" spc="-1" dirty="0" smtClean="0">
                <a:solidFill>
                  <a:srgbClr val="000000"/>
                </a:solidFill>
                <a:latin typeface="Calibri"/>
                <a:ea typeface="Calibri"/>
                <a:cs typeface="Calibri"/>
              </a:rPr>
              <a:t>Read</a:t>
            </a:r>
            <a:r>
              <a:rPr lang="en-US" altLang="zh-CN" sz="2800" dirty="0" smtClean="0">
                <a:solidFill>
                  <a:srgbClr val="000000"/>
                </a:solidFill>
                <a:latin typeface="Calibri"/>
                <a:ea typeface="Calibri"/>
                <a:cs typeface="Calibri"/>
              </a:rPr>
              <a:t> </a:t>
            </a:r>
            <a:r>
              <a:rPr lang="en-US" altLang="zh-CN" sz="2800" spc="0" dirty="0">
                <a:solidFill>
                  <a:srgbClr val="000000"/>
                </a:solidFill>
                <a:latin typeface="Calibri"/>
                <a:ea typeface="Calibri"/>
                <a:cs typeface="Calibri"/>
              </a:rPr>
              <a:t>the</a:t>
            </a:r>
            <a:r>
              <a:rPr lang="en-US" altLang="zh-CN" sz="2800" spc="-7" dirty="0">
                <a:solidFill>
                  <a:srgbClr val="000000"/>
                </a:solidFill>
                <a:latin typeface="Calibri"/>
                <a:ea typeface="Calibri"/>
                <a:cs typeface="Calibri"/>
              </a:rPr>
              <a:t> </a:t>
            </a:r>
            <a:r>
              <a:rPr lang="en-US" altLang="zh-CN" sz="2800" spc="0" dirty="0">
                <a:solidFill>
                  <a:srgbClr val="000000"/>
                </a:solidFill>
                <a:latin typeface="Calibri"/>
                <a:ea typeface="Calibri"/>
                <a:cs typeface="Calibri"/>
              </a:rPr>
              <a:t>Input</a:t>
            </a:r>
            <a:r>
              <a:rPr lang="en-US" altLang="zh-CN" sz="2800" spc="-6" dirty="0">
                <a:solidFill>
                  <a:srgbClr val="000000"/>
                </a:solidFill>
                <a:latin typeface="Calibri"/>
                <a:ea typeface="Calibri"/>
                <a:cs typeface="Calibri"/>
              </a:rPr>
              <a:t> </a:t>
            </a:r>
            <a:r>
              <a:rPr lang="en-US" altLang="zh-CN" sz="2800" spc="0" dirty="0">
                <a:solidFill>
                  <a:srgbClr val="000000"/>
                </a:solidFill>
                <a:latin typeface="Calibri"/>
                <a:ea typeface="Calibri"/>
                <a:cs typeface="Calibri"/>
              </a:rPr>
              <a:t>dataset.</a:t>
            </a:r>
            <a:endParaRPr lang="en-US" altLang="zh-CN" sz="2800" dirty="0">
              <a:latin typeface="Calibri"/>
              <a:ea typeface="Calibri"/>
              <a:cs typeface="Calibri"/>
            </a:endParaRPr>
          </a:p>
        </p:txBody>
      </p:sp>
      <p:sp>
        <p:nvSpPr>
          <p:cNvPr id="33" name="Text Box33"/>
          <p:cNvSpPr txBox="1"/>
          <p:nvPr/>
        </p:nvSpPr>
        <p:spPr>
          <a:xfrm>
            <a:off x="977248" y="2312729"/>
            <a:ext cx="10259788" cy="746871"/>
          </a:xfrm>
          <a:prstGeom prst="rect">
            <a:avLst/>
          </a:prstGeom>
        </p:spPr>
        <p:txBody>
          <a:bodyPr wrap="square" lIns="0" tIns="0" rIns="0" rtlCol="0">
            <a:spAutoFit/>
          </a:bodyPr>
          <a:lstStyle/>
          <a:p>
            <a:pPr marL="175277" indent="-175277" algn="l" rtl="0">
              <a:lnSpc>
                <a:spcPts val="2737"/>
              </a:lnSpc>
              <a:buFont typeface="Arial" pitchFamily="34" charset="0"/>
              <a:buChar char="•"/>
            </a:pPr>
            <a:r>
              <a:rPr lang="en-US" altLang="zh-CN" sz="2800" spc="-2" dirty="0" smtClean="0">
                <a:solidFill>
                  <a:srgbClr val="000000"/>
                </a:solidFill>
                <a:latin typeface="Calibri"/>
                <a:ea typeface="Calibri"/>
                <a:cs typeface="Calibri"/>
              </a:rPr>
              <a:t>Perform</a:t>
            </a:r>
            <a:r>
              <a:rPr lang="en-US" altLang="zh-CN" sz="2800" dirty="0" smtClean="0">
                <a:solidFill>
                  <a:srgbClr val="000000"/>
                </a:solidFill>
                <a:latin typeface="Calibri"/>
                <a:ea typeface="Calibri"/>
                <a:cs typeface="Calibri"/>
              </a:rPr>
              <a:t> </a:t>
            </a:r>
            <a:r>
              <a:rPr lang="en-US" altLang="zh-CN" sz="2800" spc="-2" dirty="0">
                <a:solidFill>
                  <a:srgbClr val="000000"/>
                </a:solidFill>
                <a:latin typeface="Calibri"/>
                <a:ea typeface="Calibri"/>
                <a:cs typeface="Calibri"/>
              </a:rPr>
              <a:t>all</a:t>
            </a:r>
            <a:r>
              <a:rPr lang="en-US" altLang="zh-CN" sz="2800" dirty="0">
                <a:solidFill>
                  <a:srgbClr val="000000"/>
                </a:solidFill>
                <a:latin typeface="Calibri"/>
                <a:ea typeface="Calibri"/>
                <a:cs typeface="Calibri"/>
              </a:rPr>
              <a:t> </a:t>
            </a:r>
            <a:r>
              <a:rPr lang="en-US" altLang="zh-CN" sz="2800" spc="-1" dirty="0">
                <a:solidFill>
                  <a:srgbClr val="000000"/>
                </a:solidFill>
                <a:latin typeface="Calibri"/>
                <a:ea typeface="Calibri"/>
                <a:cs typeface="Calibri"/>
              </a:rPr>
              <a:t>necessary</a:t>
            </a:r>
            <a:r>
              <a:rPr lang="en-US" altLang="zh-CN" sz="2800" dirty="0">
                <a:solidFill>
                  <a:srgbClr val="000000"/>
                </a:solidFill>
                <a:latin typeface="Calibri"/>
                <a:ea typeface="Calibri"/>
                <a:cs typeface="Calibri"/>
              </a:rPr>
              <a:t> </a:t>
            </a:r>
            <a:r>
              <a:rPr lang="en-US" altLang="zh-CN" sz="2800" spc="-2" dirty="0">
                <a:solidFill>
                  <a:srgbClr val="000000"/>
                </a:solidFill>
                <a:latin typeface="Calibri"/>
                <a:ea typeface="Calibri"/>
                <a:cs typeface="Calibri"/>
              </a:rPr>
              <a:t>Data</a:t>
            </a:r>
            <a:r>
              <a:rPr lang="en-US" altLang="zh-CN" sz="2800" dirty="0">
                <a:solidFill>
                  <a:srgbClr val="000000"/>
                </a:solidFill>
                <a:latin typeface="Calibri"/>
                <a:ea typeface="Calibri"/>
                <a:cs typeface="Calibri"/>
              </a:rPr>
              <a:t> </a:t>
            </a:r>
            <a:r>
              <a:rPr lang="en-US" altLang="zh-CN" sz="2800" spc="-1" dirty="0">
                <a:solidFill>
                  <a:srgbClr val="000000"/>
                </a:solidFill>
                <a:latin typeface="Calibri"/>
                <a:ea typeface="Calibri"/>
                <a:cs typeface="Calibri"/>
              </a:rPr>
              <a:t>Normalization,</a:t>
            </a:r>
            <a:r>
              <a:rPr lang="en-US" altLang="zh-CN" sz="2800" spc="-8" dirty="0">
                <a:solidFill>
                  <a:srgbClr val="000000"/>
                </a:solidFill>
                <a:latin typeface="Calibri"/>
                <a:ea typeface="Calibri"/>
                <a:cs typeface="Calibri"/>
              </a:rPr>
              <a:t> </a:t>
            </a:r>
            <a:r>
              <a:rPr lang="en-US" altLang="zh-CN" sz="2800" spc="-1" dirty="0">
                <a:solidFill>
                  <a:srgbClr val="000000"/>
                </a:solidFill>
                <a:latin typeface="Calibri"/>
                <a:ea typeface="Calibri"/>
                <a:cs typeface="Calibri"/>
              </a:rPr>
              <a:t>Standardization</a:t>
            </a:r>
            <a:r>
              <a:rPr lang="en-US" altLang="zh-CN" sz="2800" dirty="0">
                <a:solidFill>
                  <a:srgbClr val="000000"/>
                </a:solidFill>
                <a:latin typeface="Calibri"/>
                <a:ea typeface="Calibri"/>
                <a:cs typeface="Calibri"/>
              </a:rPr>
              <a:t> </a:t>
            </a:r>
            <a:r>
              <a:rPr lang="en-US" altLang="zh-CN" sz="2800" spc="-1" dirty="0">
                <a:solidFill>
                  <a:srgbClr val="000000"/>
                </a:solidFill>
                <a:latin typeface="Calibri"/>
                <a:ea typeface="Calibri"/>
                <a:cs typeface="Calibri"/>
              </a:rPr>
              <a:t>processing</a:t>
            </a:r>
            <a:r>
              <a:rPr lang="en-US" altLang="zh-CN" sz="2800" dirty="0">
                <a:solidFill>
                  <a:srgbClr val="000000"/>
                </a:solidFill>
                <a:latin typeface="Calibri"/>
                <a:ea typeface="Calibri"/>
                <a:cs typeface="Calibri"/>
              </a:rPr>
              <a:t> </a:t>
            </a:r>
            <a:r>
              <a:rPr lang="en-US" altLang="zh-CN" sz="2800" spc="0" dirty="0">
                <a:solidFill>
                  <a:srgbClr val="000000"/>
                </a:solidFill>
                <a:latin typeface="Calibri"/>
                <a:ea typeface="Calibri"/>
                <a:cs typeface="Calibri"/>
              </a:rPr>
              <a:t>to</a:t>
            </a:r>
            <a:r>
              <a:rPr lang="en-US" altLang="zh-CN" sz="2800" dirty="0">
                <a:solidFill>
                  <a:srgbClr val="000000"/>
                </a:solidFill>
                <a:latin typeface="Calibri"/>
                <a:ea typeface="Calibri"/>
                <a:cs typeface="Calibri"/>
              </a:rPr>
              <a:t> </a:t>
            </a:r>
            <a:r>
              <a:rPr lang="en-US" altLang="zh-CN" sz="2800" spc="-2" dirty="0">
                <a:solidFill>
                  <a:srgbClr val="000000"/>
                </a:solidFill>
                <a:latin typeface="Calibri"/>
                <a:ea typeface="Calibri"/>
                <a:cs typeface="Calibri"/>
              </a:rPr>
              <a:t>prepare</a:t>
            </a:r>
            <a:r>
              <a:rPr lang="en-US" altLang="zh-CN" sz="2800" dirty="0">
                <a:solidFill>
                  <a:srgbClr val="000000"/>
                </a:solidFill>
                <a:latin typeface="Calibri"/>
                <a:ea typeface="Calibri"/>
                <a:cs typeface="Calibri"/>
              </a:rPr>
              <a:t> </a:t>
            </a:r>
            <a:r>
              <a:rPr lang="en-US" altLang="zh-CN" sz="2800" spc="0" dirty="0">
                <a:solidFill>
                  <a:srgbClr val="000000"/>
                </a:solidFill>
                <a:latin typeface="Calibri"/>
                <a:ea typeface="Calibri"/>
                <a:cs typeface="Calibri"/>
              </a:rPr>
              <a:t>the</a:t>
            </a:r>
            <a:r>
              <a:rPr lang="en-US" altLang="zh-CN" sz="2800" spc="-6" dirty="0">
                <a:solidFill>
                  <a:srgbClr val="000000"/>
                </a:solidFill>
                <a:latin typeface="Calibri"/>
                <a:ea typeface="Calibri"/>
                <a:cs typeface="Calibri"/>
              </a:rPr>
              <a:t> </a:t>
            </a:r>
            <a:r>
              <a:rPr lang="en-US" altLang="zh-CN" sz="2800" spc="-1" dirty="0">
                <a:solidFill>
                  <a:srgbClr val="000000"/>
                </a:solidFill>
                <a:latin typeface="Calibri"/>
                <a:ea typeface="Calibri"/>
                <a:cs typeface="Calibri"/>
              </a:rPr>
              <a:t>transformed</a:t>
            </a:r>
            <a:r>
              <a:rPr lang="en-US" altLang="zh-CN" sz="2800" dirty="0">
                <a:solidFill>
                  <a:srgbClr val="000000"/>
                </a:solidFill>
                <a:latin typeface="Calibri"/>
                <a:ea typeface="Calibri"/>
                <a:cs typeface="Calibri"/>
              </a:rPr>
              <a:t> </a:t>
            </a:r>
            <a:r>
              <a:rPr lang="en-US" altLang="zh-CN" sz="2800" spc="-1" dirty="0">
                <a:solidFill>
                  <a:srgbClr val="000000"/>
                </a:solidFill>
                <a:latin typeface="Calibri"/>
                <a:ea typeface="Calibri"/>
                <a:cs typeface="Calibri"/>
              </a:rPr>
              <a:t>format</a:t>
            </a:r>
            <a:r>
              <a:rPr lang="en-US" altLang="zh-CN" sz="2800" spc="-5" dirty="0">
                <a:solidFill>
                  <a:srgbClr val="000000"/>
                </a:solidFill>
                <a:latin typeface="Calibri"/>
                <a:ea typeface="Calibri"/>
                <a:cs typeface="Calibri"/>
              </a:rPr>
              <a:t> </a:t>
            </a:r>
            <a:r>
              <a:rPr lang="en-US" altLang="zh-CN" sz="2800" spc="0" dirty="0">
                <a:solidFill>
                  <a:srgbClr val="000000"/>
                </a:solidFill>
                <a:latin typeface="Calibri"/>
                <a:ea typeface="Calibri"/>
                <a:cs typeface="Calibri"/>
              </a:rPr>
              <a:t>of</a:t>
            </a:r>
            <a:r>
              <a:rPr lang="en-US" altLang="zh-CN" sz="2800" dirty="0">
                <a:solidFill>
                  <a:srgbClr val="000000"/>
                </a:solidFill>
                <a:latin typeface="Calibri"/>
                <a:ea typeface="Calibri"/>
                <a:cs typeface="Calibri"/>
              </a:rPr>
              <a:t> </a:t>
            </a:r>
            <a:r>
              <a:rPr lang="en-US" altLang="zh-CN" sz="2800" spc="-2" dirty="0">
                <a:solidFill>
                  <a:srgbClr val="000000"/>
                </a:solidFill>
                <a:latin typeface="Calibri"/>
                <a:ea typeface="Calibri"/>
                <a:cs typeface="Calibri"/>
              </a:rPr>
              <a:t>given</a:t>
            </a:r>
            <a:r>
              <a:rPr lang="en-US" altLang="zh-CN" sz="2800" dirty="0">
                <a:solidFill>
                  <a:srgbClr val="000000"/>
                </a:solidFill>
                <a:latin typeface="Calibri"/>
                <a:ea typeface="Calibri"/>
                <a:cs typeface="Calibri"/>
              </a:rPr>
              <a:t> </a:t>
            </a:r>
            <a:r>
              <a:rPr lang="en-US" altLang="zh-CN" sz="2800" spc="0" dirty="0">
                <a:solidFill>
                  <a:srgbClr val="000000"/>
                </a:solidFill>
                <a:latin typeface="Calibri"/>
                <a:ea typeface="Calibri"/>
                <a:cs typeface="Calibri"/>
              </a:rPr>
              <a:t>input</a:t>
            </a:r>
            <a:r>
              <a:rPr lang="en-US" altLang="zh-CN" sz="2800" spc="-7" dirty="0">
                <a:solidFill>
                  <a:srgbClr val="000000"/>
                </a:solidFill>
                <a:latin typeface="Calibri"/>
                <a:ea typeface="Calibri"/>
                <a:cs typeface="Calibri"/>
              </a:rPr>
              <a:t> </a:t>
            </a:r>
            <a:r>
              <a:rPr lang="en-US" altLang="zh-CN" sz="2800" spc="0" dirty="0">
                <a:solidFill>
                  <a:srgbClr val="000000"/>
                </a:solidFill>
                <a:latin typeface="Calibri"/>
                <a:ea typeface="Calibri"/>
                <a:cs typeface="Calibri"/>
              </a:rPr>
              <a:t>dataset.</a:t>
            </a:r>
            <a:endParaRPr lang="en-US" altLang="zh-CN" sz="2800" dirty="0">
              <a:latin typeface="Calibri"/>
              <a:ea typeface="Calibri"/>
              <a:cs typeface="Calibri"/>
            </a:endParaRPr>
          </a:p>
        </p:txBody>
      </p:sp>
      <p:sp>
        <p:nvSpPr>
          <p:cNvPr id="34" name="Text Box34"/>
          <p:cNvSpPr txBox="1"/>
          <p:nvPr/>
        </p:nvSpPr>
        <p:spPr>
          <a:xfrm>
            <a:off x="977248" y="3122354"/>
            <a:ext cx="3509433" cy="410241"/>
          </a:xfrm>
          <a:prstGeom prst="rect">
            <a:avLst/>
          </a:prstGeom>
        </p:spPr>
        <p:txBody>
          <a:bodyPr wrap="square" lIns="0" tIns="0" rIns="0" rtlCol="0">
            <a:spAutoFit/>
          </a:bodyPr>
          <a:lstStyle/>
          <a:p>
            <a:pPr algn="l" rtl="0">
              <a:lnSpc>
                <a:spcPts val="2800"/>
              </a:lnSpc>
              <a:buFont typeface="Arial" pitchFamily="34" charset="0"/>
              <a:buChar char="•"/>
            </a:pPr>
            <a:r>
              <a:rPr lang="en-US" altLang="zh-CN" sz="2800" spc="-1" dirty="0" smtClean="0">
                <a:solidFill>
                  <a:srgbClr val="000000"/>
                </a:solidFill>
                <a:latin typeface="Calibri"/>
                <a:ea typeface="Calibri"/>
                <a:cs typeface="Calibri"/>
              </a:rPr>
              <a:t> Impute</a:t>
            </a:r>
            <a:r>
              <a:rPr lang="en-US" altLang="zh-CN" sz="2800" spc="628" dirty="0" smtClean="0">
                <a:solidFill>
                  <a:srgbClr val="000000"/>
                </a:solidFill>
                <a:latin typeface="Calibri"/>
                <a:ea typeface="Calibri"/>
                <a:cs typeface="Calibri"/>
              </a:rPr>
              <a:t> </a:t>
            </a:r>
            <a:r>
              <a:rPr lang="en-US" altLang="zh-CN" sz="2800" spc="-1" dirty="0">
                <a:solidFill>
                  <a:srgbClr val="000000"/>
                </a:solidFill>
                <a:latin typeface="Calibri"/>
                <a:ea typeface="Calibri"/>
                <a:cs typeface="Calibri"/>
              </a:rPr>
              <a:t>Missing</a:t>
            </a:r>
            <a:r>
              <a:rPr lang="en-US" altLang="zh-CN" sz="2800" dirty="0">
                <a:solidFill>
                  <a:srgbClr val="000000"/>
                </a:solidFill>
                <a:latin typeface="Calibri"/>
                <a:ea typeface="Calibri"/>
                <a:cs typeface="Calibri"/>
              </a:rPr>
              <a:t> </a:t>
            </a:r>
            <a:r>
              <a:rPr lang="en-US" altLang="zh-CN" sz="2800" spc="-2" dirty="0">
                <a:solidFill>
                  <a:srgbClr val="000000"/>
                </a:solidFill>
                <a:latin typeface="Calibri"/>
                <a:ea typeface="Calibri"/>
                <a:cs typeface="Calibri"/>
              </a:rPr>
              <a:t>values</a:t>
            </a:r>
            <a:endParaRPr lang="en-US" altLang="zh-CN" sz="2800" dirty="0">
              <a:latin typeface="Calibri"/>
              <a:ea typeface="Calibri"/>
              <a:cs typeface="Calibri"/>
            </a:endParaRPr>
          </a:p>
        </p:txBody>
      </p:sp>
      <p:sp>
        <p:nvSpPr>
          <p:cNvPr id="35" name="Text Box35"/>
          <p:cNvSpPr txBox="1"/>
          <p:nvPr/>
        </p:nvSpPr>
        <p:spPr>
          <a:xfrm>
            <a:off x="977248" y="3589079"/>
            <a:ext cx="10123236" cy="746871"/>
          </a:xfrm>
          <a:prstGeom prst="rect">
            <a:avLst/>
          </a:prstGeom>
        </p:spPr>
        <p:txBody>
          <a:bodyPr wrap="square" lIns="0" tIns="0" rIns="0" rtlCol="0">
            <a:spAutoFit/>
          </a:bodyPr>
          <a:lstStyle/>
          <a:p>
            <a:pPr marL="175277" indent="-175277" algn="l" rtl="0">
              <a:lnSpc>
                <a:spcPts val="2738"/>
              </a:lnSpc>
              <a:buFont typeface="Arial" pitchFamily="34" charset="0"/>
              <a:buChar char="•"/>
            </a:pPr>
            <a:r>
              <a:rPr lang="en-US" altLang="zh-CN" sz="2800" spc="-2" dirty="0" smtClean="0">
                <a:solidFill>
                  <a:srgbClr val="000000"/>
                </a:solidFill>
                <a:latin typeface="Calibri"/>
                <a:ea typeface="Calibri"/>
                <a:cs typeface="Calibri"/>
              </a:rPr>
              <a:t>Perform</a:t>
            </a:r>
            <a:r>
              <a:rPr lang="en-US" altLang="zh-CN" sz="2800" dirty="0" smtClean="0">
                <a:solidFill>
                  <a:srgbClr val="000000"/>
                </a:solidFill>
                <a:latin typeface="Calibri"/>
                <a:ea typeface="Calibri"/>
                <a:cs typeface="Calibri"/>
              </a:rPr>
              <a:t> </a:t>
            </a:r>
            <a:r>
              <a:rPr lang="en-US" altLang="zh-CN" sz="2800" spc="-1" dirty="0">
                <a:solidFill>
                  <a:srgbClr val="000000"/>
                </a:solidFill>
                <a:latin typeface="Calibri"/>
                <a:ea typeface="Calibri"/>
                <a:cs typeface="Calibri"/>
              </a:rPr>
              <a:t>Exploratory</a:t>
            </a:r>
            <a:r>
              <a:rPr lang="en-US" altLang="zh-CN" sz="2800" dirty="0">
                <a:solidFill>
                  <a:srgbClr val="000000"/>
                </a:solidFill>
                <a:latin typeface="Calibri"/>
                <a:ea typeface="Calibri"/>
                <a:cs typeface="Calibri"/>
              </a:rPr>
              <a:t> </a:t>
            </a:r>
            <a:r>
              <a:rPr lang="en-US" altLang="zh-CN" sz="2800" spc="-1" dirty="0">
                <a:solidFill>
                  <a:srgbClr val="000000"/>
                </a:solidFill>
                <a:latin typeface="Calibri"/>
                <a:ea typeface="Calibri"/>
                <a:cs typeface="Calibri"/>
              </a:rPr>
              <a:t>Data</a:t>
            </a:r>
            <a:r>
              <a:rPr lang="en-US" altLang="zh-CN" sz="2800" dirty="0">
                <a:solidFill>
                  <a:srgbClr val="000000"/>
                </a:solidFill>
                <a:latin typeface="Calibri"/>
                <a:ea typeface="Calibri"/>
                <a:cs typeface="Calibri"/>
              </a:rPr>
              <a:t> </a:t>
            </a:r>
            <a:r>
              <a:rPr lang="en-US" altLang="zh-CN" sz="2800" spc="-1" dirty="0">
                <a:solidFill>
                  <a:srgbClr val="000000"/>
                </a:solidFill>
                <a:latin typeface="Calibri"/>
                <a:ea typeface="Calibri"/>
                <a:cs typeface="Calibri"/>
              </a:rPr>
              <a:t>Analysis/Visualization</a:t>
            </a:r>
            <a:r>
              <a:rPr lang="en-US" altLang="zh-CN" sz="2800" spc="-5" dirty="0">
                <a:solidFill>
                  <a:srgbClr val="000000"/>
                </a:solidFill>
                <a:latin typeface="Calibri"/>
                <a:ea typeface="Calibri"/>
                <a:cs typeface="Calibri"/>
              </a:rPr>
              <a:t> </a:t>
            </a:r>
            <a:r>
              <a:rPr lang="en-US" altLang="zh-CN" sz="2800" spc="0" dirty="0">
                <a:solidFill>
                  <a:srgbClr val="000000"/>
                </a:solidFill>
                <a:latin typeface="Calibri"/>
                <a:ea typeface="Calibri"/>
                <a:cs typeface="Calibri"/>
              </a:rPr>
              <a:t>and</a:t>
            </a:r>
            <a:r>
              <a:rPr lang="en-US" altLang="zh-CN" sz="2800" dirty="0">
                <a:solidFill>
                  <a:srgbClr val="000000"/>
                </a:solidFill>
                <a:latin typeface="Calibri"/>
                <a:ea typeface="Calibri"/>
                <a:cs typeface="Calibri"/>
              </a:rPr>
              <a:t> </a:t>
            </a:r>
            <a:r>
              <a:rPr lang="en-US" altLang="zh-CN" sz="2800" spc="-1" dirty="0">
                <a:solidFill>
                  <a:srgbClr val="000000"/>
                </a:solidFill>
                <a:latin typeface="Calibri"/>
                <a:ea typeface="Calibri"/>
                <a:cs typeface="Calibri"/>
              </a:rPr>
              <a:t>bring</a:t>
            </a:r>
            <a:r>
              <a:rPr lang="en-US" altLang="zh-CN" sz="2800" dirty="0">
                <a:solidFill>
                  <a:srgbClr val="000000"/>
                </a:solidFill>
                <a:latin typeface="Calibri"/>
                <a:ea typeface="Calibri"/>
                <a:cs typeface="Calibri"/>
              </a:rPr>
              <a:t> </a:t>
            </a:r>
            <a:r>
              <a:rPr lang="en-US" altLang="zh-CN" sz="2800" spc="-2" dirty="0">
                <a:solidFill>
                  <a:srgbClr val="000000"/>
                </a:solidFill>
                <a:latin typeface="Calibri"/>
                <a:ea typeface="Calibri"/>
                <a:cs typeface="Calibri"/>
              </a:rPr>
              <a:t>insights</a:t>
            </a:r>
            <a:r>
              <a:rPr lang="en-US" altLang="zh-CN" sz="2800" dirty="0">
                <a:solidFill>
                  <a:srgbClr val="000000"/>
                </a:solidFill>
                <a:latin typeface="Calibri"/>
                <a:ea typeface="Calibri"/>
                <a:cs typeface="Calibri"/>
              </a:rPr>
              <a:t> </a:t>
            </a:r>
            <a:r>
              <a:rPr lang="en-US" altLang="zh-CN" sz="2800" spc="0" dirty="0">
                <a:solidFill>
                  <a:srgbClr val="000000"/>
                </a:solidFill>
                <a:latin typeface="Calibri"/>
                <a:ea typeface="Calibri"/>
                <a:cs typeface="Calibri"/>
              </a:rPr>
              <a:t>of</a:t>
            </a:r>
            <a:r>
              <a:rPr lang="en-US" altLang="zh-CN" sz="2800" dirty="0">
                <a:solidFill>
                  <a:srgbClr val="000000"/>
                </a:solidFill>
                <a:latin typeface="Calibri"/>
                <a:ea typeface="Calibri"/>
                <a:cs typeface="Calibri"/>
              </a:rPr>
              <a:t> </a:t>
            </a:r>
            <a:r>
              <a:rPr lang="en-US" altLang="zh-CN" sz="2800" spc="0" dirty="0">
                <a:solidFill>
                  <a:srgbClr val="000000"/>
                </a:solidFill>
                <a:latin typeface="Calibri"/>
                <a:ea typeface="Calibri"/>
                <a:cs typeface="Calibri"/>
              </a:rPr>
              <a:t>the</a:t>
            </a:r>
            <a:r>
              <a:rPr lang="en-US" altLang="zh-CN" sz="2800" spc="-6" dirty="0">
                <a:solidFill>
                  <a:srgbClr val="000000"/>
                </a:solidFill>
                <a:latin typeface="Calibri"/>
                <a:ea typeface="Calibri"/>
                <a:cs typeface="Calibri"/>
              </a:rPr>
              <a:t> </a:t>
            </a:r>
            <a:r>
              <a:rPr lang="en-US" altLang="zh-CN" sz="2800" spc="-2" dirty="0">
                <a:solidFill>
                  <a:srgbClr val="000000"/>
                </a:solidFill>
                <a:latin typeface="Calibri"/>
                <a:ea typeface="Calibri"/>
                <a:cs typeface="Calibri"/>
              </a:rPr>
              <a:t>predictor</a:t>
            </a:r>
            <a:r>
              <a:rPr lang="en-US" altLang="zh-CN" sz="2800" dirty="0">
                <a:solidFill>
                  <a:srgbClr val="000000"/>
                </a:solidFill>
                <a:latin typeface="Calibri"/>
                <a:ea typeface="Calibri"/>
                <a:cs typeface="Calibri"/>
              </a:rPr>
              <a:t> </a:t>
            </a:r>
            <a:r>
              <a:rPr lang="en-US" altLang="zh-CN" sz="2800" spc="-1" dirty="0">
                <a:solidFill>
                  <a:srgbClr val="000000"/>
                </a:solidFill>
                <a:latin typeface="Calibri"/>
                <a:ea typeface="Calibri"/>
                <a:cs typeface="Calibri"/>
              </a:rPr>
              <a:t>variables.</a:t>
            </a:r>
            <a:endParaRPr lang="en-US" altLang="zh-CN" sz="2800" dirty="0">
              <a:latin typeface="Calibri"/>
              <a:ea typeface="Calibri"/>
              <a:cs typeface="Calibri"/>
            </a:endParaRPr>
          </a:p>
        </p:txBody>
      </p:sp>
      <p:sp>
        <p:nvSpPr>
          <p:cNvPr id="36" name="Text Box36"/>
          <p:cNvSpPr txBox="1"/>
          <p:nvPr/>
        </p:nvSpPr>
        <p:spPr>
          <a:xfrm>
            <a:off x="977248" y="4398704"/>
            <a:ext cx="10176224" cy="746871"/>
          </a:xfrm>
          <a:prstGeom prst="rect">
            <a:avLst/>
          </a:prstGeom>
        </p:spPr>
        <p:txBody>
          <a:bodyPr wrap="square" lIns="0" tIns="0" rIns="0" rtlCol="0">
            <a:spAutoFit/>
          </a:bodyPr>
          <a:lstStyle/>
          <a:p>
            <a:pPr marL="175277" indent="-175277" algn="l" rtl="0">
              <a:lnSpc>
                <a:spcPts val="2738"/>
              </a:lnSpc>
              <a:buFont typeface="Arial" pitchFamily="34" charset="0"/>
              <a:buChar char="•"/>
            </a:pPr>
            <a:r>
              <a:rPr lang="en-US" altLang="zh-CN" sz="2800" spc="-1" dirty="0" smtClean="0">
                <a:solidFill>
                  <a:srgbClr val="000000"/>
                </a:solidFill>
                <a:latin typeface="Calibri"/>
                <a:ea typeface="Calibri"/>
                <a:cs typeface="Calibri"/>
              </a:rPr>
              <a:t>Apply</a:t>
            </a:r>
            <a:r>
              <a:rPr lang="en-US" altLang="zh-CN" sz="2800" dirty="0" smtClean="0">
                <a:solidFill>
                  <a:srgbClr val="000000"/>
                </a:solidFill>
                <a:latin typeface="Calibri"/>
                <a:ea typeface="Calibri"/>
                <a:cs typeface="Calibri"/>
              </a:rPr>
              <a:t> </a:t>
            </a:r>
            <a:r>
              <a:rPr lang="en-US" altLang="zh-CN" sz="2800" spc="-2" dirty="0" smtClean="0">
                <a:solidFill>
                  <a:srgbClr val="000000"/>
                </a:solidFill>
                <a:latin typeface="Calibri"/>
                <a:ea typeface="Calibri"/>
                <a:cs typeface="Calibri"/>
              </a:rPr>
              <a:t>Logistic Regression</a:t>
            </a:r>
            <a:r>
              <a:rPr lang="en-US" altLang="zh-CN" sz="2800" dirty="0" smtClean="0">
                <a:solidFill>
                  <a:srgbClr val="000000"/>
                </a:solidFill>
                <a:latin typeface="Calibri"/>
                <a:ea typeface="Calibri"/>
                <a:cs typeface="Calibri"/>
              </a:rPr>
              <a:t> </a:t>
            </a:r>
            <a:r>
              <a:rPr lang="en-US" altLang="zh-CN" sz="2800" spc="-2" dirty="0" smtClean="0">
                <a:solidFill>
                  <a:srgbClr val="000000"/>
                </a:solidFill>
                <a:latin typeface="Calibri"/>
                <a:ea typeface="Calibri"/>
                <a:cs typeface="Calibri"/>
              </a:rPr>
              <a:t>Classification,</a:t>
            </a:r>
            <a:r>
              <a:rPr lang="en-US" altLang="zh-CN" sz="2800" dirty="0" smtClean="0">
                <a:solidFill>
                  <a:srgbClr val="000000"/>
                </a:solidFill>
                <a:latin typeface="Calibri"/>
                <a:ea typeface="Calibri"/>
                <a:cs typeface="Calibri"/>
              </a:rPr>
              <a:t> </a:t>
            </a:r>
            <a:r>
              <a:rPr lang="en-US" altLang="zh-CN" sz="2800" spc="-2" dirty="0" smtClean="0">
                <a:solidFill>
                  <a:srgbClr val="000000"/>
                </a:solidFill>
                <a:latin typeface="Calibri"/>
                <a:ea typeface="Calibri"/>
                <a:cs typeface="Calibri"/>
              </a:rPr>
              <a:t>Gaussian Naïve </a:t>
            </a:r>
            <a:r>
              <a:rPr lang="en-US" altLang="zh-CN" sz="2800" spc="-2" dirty="0" err="1" smtClean="0">
                <a:solidFill>
                  <a:srgbClr val="000000"/>
                </a:solidFill>
                <a:latin typeface="Calibri"/>
                <a:ea typeface="Calibri"/>
                <a:cs typeface="Calibri"/>
              </a:rPr>
              <a:t>bayes</a:t>
            </a:r>
            <a:r>
              <a:rPr lang="en-US" altLang="zh-CN" sz="2800" dirty="0" smtClean="0">
                <a:solidFill>
                  <a:srgbClr val="000000"/>
                </a:solidFill>
                <a:latin typeface="Calibri"/>
                <a:ea typeface="Calibri"/>
                <a:cs typeface="Calibri"/>
              </a:rPr>
              <a:t> </a:t>
            </a:r>
            <a:r>
              <a:rPr lang="en-US" altLang="zh-CN" sz="2800" spc="0" dirty="0">
                <a:solidFill>
                  <a:srgbClr val="000000"/>
                </a:solidFill>
                <a:latin typeface="Calibri"/>
                <a:ea typeface="Calibri"/>
                <a:cs typeface="Calibri"/>
              </a:rPr>
              <a:t>and</a:t>
            </a:r>
            <a:r>
              <a:rPr lang="en-US" altLang="zh-CN" sz="2800" dirty="0">
                <a:solidFill>
                  <a:srgbClr val="000000"/>
                </a:solidFill>
                <a:latin typeface="Calibri"/>
                <a:ea typeface="Calibri"/>
                <a:cs typeface="Calibri"/>
              </a:rPr>
              <a:t> </a:t>
            </a:r>
            <a:r>
              <a:rPr lang="en-US" altLang="zh-CN" sz="2800" dirty="0" smtClean="0">
                <a:solidFill>
                  <a:srgbClr val="000000"/>
                </a:solidFill>
                <a:latin typeface="Calibri"/>
                <a:ea typeface="Calibri"/>
                <a:cs typeface="Calibri"/>
              </a:rPr>
              <a:t>Decision tree classifier </a:t>
            </a:r>
            <a:r>
              <a:rPr lang="en-US" altLang="zh-CN" sz="2800" spc="0" dirty="0">
                <a:solidFill>
                  <a:srgbClr val="000000"/>
                </a:solidFill>
                <a:latin typeface="Calibri"/>
                <a:ea typeface="Calibri"/>
                <a:cs typeface="Calibri"/>
              </a:rPr>
              <a:t>by</a:t>
            </a:r>
            <a:r>
              <a:rPr lang="en-US" altLang="zh-CN" sz="2800" dirty="0">
                <a:solidFill>
                  <a:srgbClr val="000000"/>
                </a:solidFill>
                <a:latin typeface="Calibri"/>
                <a:ea typeface="Calibri"/>
                <a:cs typeface="Calibri"/>
              </a:rPr>
              <a:t> </a:t>
            </a:r>
            <a:r>
              <a:rPr lang="en-US" altLang="zh-CN" sz="2800" spc="-2" dirty="0">
                <a:solidFill>
                  <a:srgbClr val="000000"/>
                </a:solidFill>
                <a:latin typeface="Calibri"/>
                <a:ea typeface="Calibri"/>
                <a:cs typeface="Calibri"/>
              </a:rPr>
              <a:t>splitting</a:t>
            </a:r>
            <a:r>
              <a:rPr lang="en-US" altLang="zh-CN" sz="2800" dirty="0">
                <a:solidFill>
                  <a:srgbClr val="000000"/>
                </a:solidFill>
                <a:latin typeface="Calibri"/>
                <a:ea typeface="Calibri"/>
                <a:cs typeface="Calibri"/>
              </a:rPr>
              <a:t> </a:t>
            </a:r>
            <a:r>
              <a:rPr lang="en-US" altLang="zh-CN" sz="2800" spc="0" dirty="0">
                <a:solidFill>
                  <a:srgbClr val="000000"/>
                </a:solidFill>
                <a:latin typeface="Calibri"/>
                <a:ea typeface="Calibri"/>
                <a:cs typeface="Calibri"/>
              </a:rPr>
              <a:t>data</a:t>
            </a:r>
            <a:r>
              <a:rPr lang="en-US" altLang="zh-CN" sz="2800" dirty="0">
                <a:solidFill>
                  <a:srgbClr val="000000"/>
                </a:solidFill>
                <a:latin typeface="Calibri"/>
                <a:ea typeface="Calibri"/>
                <a:cs typeface="Calibri"/>
              </a:rPr>
              <a:t> </a:t>
            </a:r>
            <a:r>
              <a:rPr lang="en-US" altLang="zh-CN" sz="2800" spc="-2" dirty="0">
                <a:solidFill>
                  <a:srgbClr val="000000"/>
                </a:solidFill>
                <a:latin typeface="Calibri"/>
                <a:ea typeface="Calibri"/>
                <a:cs typeface="Calibri"/>
              </a:rPr>
              <a:t>into</a:t>
            </a:r>
            <a:r>
              <a:rPr lang="en-US" altLang="zh-CN" sz="2800" dirty="0">
                <a:solidFill>
                  <a:srgbClr val="000000"/>
                </a:solidFill>
                <a:latin typeface="Calibri"/>
                <a:ea typeface="Calibri"/>
                <a:cs typeface="Calibri"/>
              </a:rPr>
              <a:t> </a:t>
            </a:r>
            <a:r>
              <a:rPr lang="en-US" altLang="zh-CN" sz="2800" spc="-2" dirty="0">
                <a:solidFill>
                  <a:srgbClr val="000000"/>
                </a:solidFill>
                <a:latin typeface="Calibri"/>
                <a:ea typeface="Calibri"/>
                <a:cs typeface="Calibri"/>
              </a:rPr>
              <a:t>train</a:t>
            </a:r>
            <a:r>
              <a:rPr lang="en-US" altLang="zh-CN" sz="2800" dirty="0">
                <a:solidFill>
                  <a:srgbClr val="000000"/>
                </a:solidFill>
                <a:latin typeface="Calibri"/>
                <a:ea typeface="Calibri"/>
                <a:cs typeface="Calibri"/>
              </a:rPr>
              <a:t> </a:t>
            </a:r>
            <a:r>
              <a:rPr lang="en-US" altLang="zh-CN" sz="2800" spc="0" dirty="0">
                <a:solidFill>
                  <a:srgbClr val="000000"/>
                </a:solidFill>
                <a:latin typeface="Calibri"/>
                <a:ea typeface="Calibri"/>
                <a:cs typeface="Calibri"/>
              </a:rPr>
              <a:t>and</a:t>
            </a:r>
            <a:r>
              <a:rPr lang="en-US" altLang="zh-CN" sz="2800" dirty="0">
                <a:solidFill>
                  <a:srgbClr val="000000"/>
                </a:solidFill>
                <a:latin typeface="Calibri"/>
                <a:ea typeface="Calibri"/>
                <a:cs typeface="Calibri"/>
              </a:rPr>
              <a:t> </a:t>
            </a:r>
            <a:r>
              <a:rPr lang="en-US" altLang="zh-CN" sz="2800" spc="0" dirty="0">
                <a:solidFill>
                  <a:srgbClr val="000000"/>
                </a:solidFill>
                <a:latin typeface="Calibri"/>
                <a:ea typeface="Calibri"/>
                <a:cs typeface="Calibri"/>
              </a:rPr>
              <a:t>test</a:t>
            </a:r>
            <a:r>
              <a:rPr lang="en-US" altLang="zh-CN" sz="2800" spc="0" dirty="0" smtClean="0">
                <a:solidFill>
                  <a:srgbClr val="000000"/>
                </a:solidFill>
                <a:latin typeface="Calibri"/>
                <a:ea typeface="Calibri"/>
                <a:cs typeface="Calibri"/>
              </a:rPr>
              <a:t>.</a:t>
            </a:r>
          </a:p>
        </p:txBody>
      </p:sp>
      <p:sp>
        <p:nvSpPr>
          <p:cNvPr id="38" name="Text Box38"/>
          <p:cNvSpPr txBox="1"/>
          <p:nvPr/>
        </p:nvSpPr>
        <p:spPr>
          <a:xfrm>
            <a:off x="1066800" y="6172200"/>
            <a:ext cx="7464002" cy="405239"/>
          </a:xfrm>
          <a:prstGeom prst="rect">
            <a:avLst/>
          </a:prstGeom>
        </p:spPr>
        <p:txBody>
          <a:bodyPr wrap="square" lIns="0" tIns="0" rIns="0" rtlCol="0">
            <a:spAutoFit/>
          </a:bodyPr>
          <a:lstStyle/>
          <a:p>
            <a:pPr algn="l" rtl="0">
              <a:lnSpc>
                <a:spcPts val="2800"/>
              </a:lnSpc>
              <a:buFont typeface="Arial" pitchFamily="34" charset="0"/>
              <a:buChar char="•"/>
            </a:pPr>
            <a:r>
              <a:rPr lang="en-US" altLang="zh-CN" sz="2800" spc="-378" dirty="0" smtClean="0">
                <a:solidFill>
                  <a:srgbClr val="000000"/>
                </a:solidFill>
                <a:latin typeface="Arial"/>
                <a:ea typeface="Arial"/>
                <a:cs typeface="Arial"/>
              </a:rPr>
              <a:t> </a:t>
            </a:r>
            <a:r>
              <a:rPr lang="en-US" altLang="zh-CN" sz="2800" spc="-1" dirty="0">
                <a:solidFill>
                  <a:srgbClr val="000000"/>
                </a:solidFill>
                <a:latin typeface="Calibri"/>
                <a:ea typeface="Calibri"/>
                <a:cs typeface="Calibri"/>
              </a:rPr>
              <a:t>Apply</a:t>
            </a:r>
            <a:r>
              <a:rPr lang="en-US" altLang="zh-CN" sz="2800" spc="-208" dirty="0">
                <a:solidFill>
                  <a:srgbClr val="000000"/>
                </a:solidFill>
                <a:latin typeface="Calibri"/>
                <a:ea typeface="Calibri"/>
                <a:cs typeface="Calibri"/>
              </a:rPr>
              <a:t> </a:t>
            </a:r>
            <a:r>
              <a:rPr lang="en-US" altLang="zh-CN" sz="2800" spc="-2" dirty="0">
                <a:solidFill>
                  <a:srgbClr val="000000"/>
                </a:solidFill>
                <a:latin typeface="Calibri"/>
                <a:ea typeface="Calibri"/>
                <a:cs typeface="Calibri"/>
              </a:rPr>
              <a:t>statistical</a:t>
            </a:r>
            <a:r>
              <a:rPr lang="en-US" altLang="zh-CN" sz="2800" dirty="0">
                <a:solidFill>
                  <a:srgbClr val="000000"/>
                </a:solidFill>
                <a:latin typeface="Calibri"/>
                <a:ea typeface="Calibri"/>
                <a:cs typeface="Calibri"/>
              </a:rPr>
              <a:t> </a:t>
            </a:r>
            <a:r>
              <a:rPr lang="en-US" altLang="zh-CN" sz="2800" spc="0" dirty="0">
                <a:solidFill>
                  <a:srgbClr val="000000"/>
                </a:solidFill>
                <a:latin typeface="Calibri"/>
                <a:ea typeface="Calibri"/>
                <a:cs typeface="Calibri"/>
              </a:rPr>
              <a:t>test</a:t>
            </a:r>
            <a:r>
              <a:rPr lang="en-US" altLang="zh-CN" sz="2800" spc="-6" dirty="0">
                <a:solidFill>
                  <a:srgbClr val="000000"/>
                </a:solidFill>
                <a:latin typeface="Calibri"/>
                <a:ea typeface="Calibri"/>
                <a:cs typeface="Calibri"/>
              </a:rPr>
              <a:t> </a:t>
            </a:r>
            <a:r>
              <a:rPr lang="en-US" altLang="zh-CN" sz="2800" spc="0" dirty="0">
                <a:solidFill>
                  <a:srgbClr val="000000"/>
                </a:solidFill>
                <a:latin typeface="Calibri"/>
                <a:ea typeface="Calibri"/>
                <a:cs typeface="Calibri"/>
              </a:rPr>
              <a:t>to</a:t>
            </a:r>
            <a:r>
              <a:rPr lang="en-US" altLang="zh-CN" sz="2800" dirty="0">
                <a:solidFill>
                  <a:srgbClr val="000000"/>
                </a:solidFill>
                <a:latin typeface="Calibri"/>
                <a:ea typeface="Calibri"/>
                <a:cs typeface="Calibri"/>
              </a:rPr>
              <a:t> </a:t>
            </a:r>
            <a:r>
              <a:rPr lang="en-US" altLang="zh-CN" sz="2800" spc="-2" dirty="0">
                <a:solidFill>
                  <a:srgbClr val="000000"/>
                </a:solidFill>
                <a:latin typeface="Calibri"/>
                <a:ea typeface="Calibri"/>
                <a:cs typeface="Calibri"/>
              </a:rPr>
              <a:t>explain</a:t>
            </a:r>
            <a:r>
              <a:rPr lang="en-US" altLang="zh-CN" sz="2800" dirty="0">
                <a:solidFill>
                  <a:srgbClr val="000000"/>
                </a:solidFill>
                <a:latin typeface="Calibri"/>
                <a:ea typeface="Calibri"/>
                <a:cs typeface="Calibri"/>
              </a:rPr>
              <a:t> </a:t>
            </a:r>
            <a:r>
              <a:rPr lang="en-US" altLang="zh-CN" sz="2800" spc="0" dirty="0">
                <a:solidFill>
                  <a:srgbClr val="000000"/>
                </a:solidFill>
                <a:latin typeface="Calibri"/>
                <a:ea typeface="Calibri"/>
                <a:cs typeface="Calibri"/>
              </a:rPr>
              <a:t>the</a:t>
            </a:r>
            <a:r>
              <a:rPr lang="en-US" altLang="zh-CN" sz="2800" dirty="0">
                <a:solidFill>
                  <a:srgbClr val="000000"/>
                </a:solidFill>
                <a:latin typeface="Calibri"/>
                <a:ea typeface="Calibri"/>
                <a:cs typeface="Calibri"/>
              </a:rPr>
              <a:t> </a:t>
            </a:r>
            <a:r>
              <a:rPr lang="en-US" altLang="zh-CN" sz="2800" spc="-1" dirty="0">
                <a:solidFill>
                  <a:srgbClr val="000000"/>
                </a:solidFill>
                <a:latin typeface="Calibri"/>
                <a:ea typeface="Calibri"/>
                <a:cs typeface="Calibri"/>
              </a:rPr>
              <a:t>goodness</a:t>
            </a:r>
            <a:r>
              <a:rPr lang="en-US" altLang="zh-CN" sz="2800" dirty="0">
                <a:solidFill>
                  <a:srgbClr val="000000"/>
                </a:solidFill>
                <a:latin typeface="Calibri"/>
                <a:ea typeface="Calibri"/>
                <a:cs typeface="Calibri"/>
              </a:rPr>
              <a:t> </a:t>
            </a:r>
            <a:r>
              <a:rPr lang="en-US" altLang="zh-CN" sz="2800" spc="0" dirty="0">
                <a:solidFill>
                  <a:srgbClr val="000000"/>
                </a:solidFill>
                <a:latin typeface="Calibri"/>
                <a:ea typeface="Calibri"/>
                <a:cs typeface="Calibri"/>
              </a:rPr>
              <a:t>of</a:t>
            </a:r>
            <a:r>
              <a:rPr lang="en-US" altLang="zh-CN" sz="2800" dirty="0">
                <a:solidFill>
                  <a:srgbClr val="000000"/>
                </a:solidFill>
                <a:latin typeface="Calibri"/>
                <a:ea typeface="Calibri"/>
                <a:cs typeface="Calibri"/>
              </a:rPr>
              <a:t> </a:t>
            </a:r>
            <a:r>
              <a:rPr lang="en-US" altLang="zh-CN" sz="2800" spc="0" dirty="0">
                <a:solidFill>
                  <a:srgbClr val="000000"/>
                </a:solidFill>
                <a:latin typeface="Calibri"/>
                <a:ea typeface="Calibri"/>
                <a:cs typeface="Calibri"/>
              </a:rPr>
              <a:t>fit.</a:t>
            </a:r>
            <a:endParaRPr lang="en-US" altLang="zh-CN" sz="2800" dirty="0">
              <a:latin typeface="Calibri"/>
              <a:ea typeface="Calibri"/>
              <a:cs typeface="Calibri"/>
            </a:endParaRPr>
          </a:p>
        </p:txBody>
      </p:sp>
      <p:sp>
        <p:nvSpPr>
          <p:cNvPr id="15" name="TextBox 14"/>
          <p:cNvSpPr txBox="1"/>
          <p:nvPr/>
        </p:nvSpPr>
        <p:spPr>
          <a:xfrm>
            <a:off x="914400" y="5181600"/>
            <a:ext cx="10716947" cy="907941"/>
          </a:xfrm>
          <a:prstGeom prst="rect">
            <a:avLst/>
          </a:prstGeom>
          <a:noFill/>
        </p:spPr>
        <p:txBody>
          <a:bodyPr wrap="square" rtlCol="0">
            <a:spAutoFit/>
          </a:bodyPr>
          <a:lstStyle/>
          <a:p>
            <a:pPr>
              <a:buFont typeface="Arial" pitchFamily="34" charset="0"/>
              <a:buChar char="•"/>
            </a:pPr>
            <a:r>
              <a:rPr lang="en-IN" sz="2650" dirty="0" smtClean="0"/>
              <a:t>Measure the Performance of model using K-fold Cross Validation and obtain the values of Accuracy, Precision and Recall.</a:t>
            </a:r>
            <a:endParaRPr lang="en-US" sz="26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Path61"/>
          <p:cNvSpPr/>
          <p:nvPr/>
        </p:nvSpPr>
        <p:spPr>
          <a:xfrm>
            <a:off x="0" y="0"/>
            <a:ext cx="0" cy="0"/>
          </a:xfrm>
          <a:custGeom>
            <a:avLst/>
            <a:gdLst/>
            <a:ahLst/>
            <a:cxnLst/>
            <a:rect l="l" t="t" r="r" b="b"/>
            <a:pathLst>
              <a:path/>
            </a:pathLst>
          </a:custGeom>
          <a:solidFill/>
          <a:ln>
            <a:solidFill/>
            <a:prstDash/>
          </a:ln>
        </p:spPr>
        <p:txBody>
          <a:bodyPr rtlCol="0" anchor="ctr"/>
          <a:lstStyle/>
          <a:p>
            <a:pPr algn="ctr"/>
            <a:endParaRPr lang="en-US" altLang="zh-CN"/>
          </a:p>
        </p:txBody>
      </p:sp>
      <p:sp>
        <p:nvSpPr>
          <p:cNvPr id="62" name="Text Box62"/>
          <p:cNvSpPr txBox="1"/>
          <p:nvPr/>
        </p:nvSpPr>
        <p:spPr>
          <a:xfrm>
            <a:off x="838200" y="2057400"/>
            <a:ext cx="9058276" cy="3672800"/>
          </a:xfrm>
          <a:prstGeom prst="rect">
            <a:avLst/>
          </a:prstGeom>
        </p:spPr>
        <p:txBody>
          <a:bodyPr wrap="square" lIns="0" tIns="0" rIns="0" rtlCol="0">
            <a:spAutoFit/>
          </a:bodyPr>
          <a:lstStyle/>
          <a:p>
            <a:r>
              <a:rPr lang="en-IN" sz="1600" dirty="0" smtClean="0"/>
              <a:t>After the test and train concatenation respective columns in the dataset are:</a:t>
            </a:r>
            <a:endParaRPr lang="en-US" sz="1600" dirty="0" smtClean="0"/>
          </a:p>
          <a:p>
            <a:r>
              <a:rPr lang="en-US" sz="1600" dirty="0" smtClean="0"/>
              <a:t>column1:Subject_id</a:t>
            </a:r>
            <a:br>
              <a:rPr lang="en-US" sz="1600" dirty="0" smtClean="0"/>
            </a:br>
            <a:r>
              <a:rPr lang="en-US" sz="1600" dirty="0" smtClean="0"/>
              <a:t/>
            </a:r>
            <a:br>
              <a:rPr lang="en-US" sz="1600" dirty="0" smtClean="0"/>
            </a:br>
            <a:r>
              <a:rPr lang="en-US" sz="1600" dirty="0" smtClean="0"/>
              <a:t>colum2-27:features</a:t>
            </a:r>
            <a:br>
              <a:rPr lang="en-US" sz="1600" dirty="0" smtClean="0"/>
            </a:br>
            <a:r>
              <a:rPr lang="en-US" sz="1600" dirty="0" smtClean="0"/>
              <a:t>features1-5:Jitter(local), Jitter(</a:t>
            </a:r>
            <a:r>
              <a:rPr lang="en-US" sz="1600" dirty="0" err="1" smtClean="0"/>
              <a:t>local,absolute</a:t>
            </a:r>
            <a:r>
              <a:rPr lang="en-US" sz="1600" dirty="0" smtClean="0"/>
              <a:t>), Jitter(rap), Jitter(ppq5), Jitter(</a:t>
            </a:r>
            <a:r>
              <a:rPr lang="en-US" sz="1600" dirty="0" err="1" smtClean="0"/>
              <a:t>ddp</a:t>
            </a:r>
            <a:r>
              <a:rPr lang="en-US" sz="1600" dirty="0" smtClean="0"/>
              <a:t>),</a:t>
            </a:r>
            <a:br>
              <a:rPr lang="en-US" sz="1600" dirty="0" smtClean="0"/>
            </a:br>
            <a:r>
              <a:rPr lang="en-US" sz="1600" dirty="0" smtClean="0"/>
              <a:t>features6-11:</a:t>
            </a:r>
          </a:p>
          <a:p>
            <a:r>
              <a:rPr lang="en-US" sz="1600" dirty="0" smtClean="0"/>
              <a:t>Shimmer(local),Shimmer(</a:t>
            </a:r>
            <a:r>
              <a:rPr lang="en-US" sz="1600" dirty="0" err="1" smtClean="0"/>
              <a:t>local,dB</a:t>
            </a:r>
            <a:r>
              <a:rPr lang="en-US" sz="1600" dirty="0" smtClean="0"/>
              <a:t>),Shimmer(apq3),Shimmer(apq5),Shimmer(apq11),Shimmer(</a:t>
            </a:r>
            <a:r>
              <a:rPr lang="en-US" sz="1600" dirty="0" err="1" smtClean="0"/>
              <a:t>dda</a:t>
            </a:r>
            <a:r>
              <a:rPr lang="en-US" sz="1600" dirty="0" smtClean="0"/>
              <a:t>),</a:t>
            </a:r>
            <a:br>
              <a:rPr lang="en-US" sz="1600" dirty="0" smtClean="0"/>
            </a:br>
            <a:r>
              <a:rPr lang="en-US" sz="1600" dirty="0" smtClean="0"/>
              <a:t>features12-14:AC,NTH,HTN,</a:t>
            </a:r>
            <a:br>
              <a:rPr lang="en-US" sz="1600" dirty="0" smtClean="0"/>
            </a:br>
            <a:r>
              <a:rPr lang="en-US" sz="1600" dirty="0" smtClean="0"/>
              <a:t>features15-19:Median_pitch,Mean_pitch,Standard_deviation,Minimum_pitch,Maximum_pitch,</a:t>
            </a:r>
            <a:br>
              <a:rPr lang="en-US" sz="1600" dirty="0" smtClean="0"/>
            </a:br>
            <a:r>
              <a:rPr lang="en-US" sz="1600" dirty="0" smtClean="0"/>
              <a:t>features 20-23: Number of pulses, Number of periods, Mean period, Standard deviation of period, </a:t>
            </a:r>
          </a:p>
          <a:p>
            <a:r>
              <a:rPr lang="en-US" sz="1600" dirty="0" smtClean="0"/>
              <a:t>features 24-26: Fraction of locally unvoiced frames, Number of voice breaks, Degree of voice breaks</a:t>
            </a:r>
          </a:p>
          <a:p>
            <a:r>
              <a:rPr lang="en-US" sz="1600" dirty="0" smtClean="0"/>
              <a:t>column28:UPDRS</a:t>
            </a:r>
            <a:br>
              <a:rPr lang="en-US" sz="1600" dirty="0" smtClean="0"/>
            </a:br>
            <a:r>
              <a:rPr lang="en-US" sz="1600" dirty="0" smtClean="0"/>
              <a:t>column 29: class information</a:t>
            </a:r>
          </a:p>
          <a:p>
            <a:r>
              <a:rPr lang="en-US" sz="1600" dirty="0" smtClean="0"/>
              <a:t> </a:t>
            </a:r>
          </a:p>
          <a:p>
            <a:pPr algn="l" rtl="0">
              <a:lnSpc>
                <a:spcPts val="1362"/>
              </a:lnSpc>
            </a:pPr>
            <a:endParaRPr lang="en-US" altLang="zh-CN" sz="1500" dirty="0">
              <a:latin typeface="Times New Roman"/>
              <a:ea typeface="Times New Roman"/>
              <a:cs typeface="Times New Roman"/>
            </a:endParaRPr>
          </a:p>
        </p:txBody>
      </p:sp>
      <p:sp>
        <p:nvSpPr>
          <p:cNvPr id="70" name="Text Box70"/>
          <p:cNvSpPr txBox="1"/>
          <p:nvPr/>
        </p:nvSpPr>
        <p:spPr>
          <a:xfrm>
            <a:off x="977248" y="562888"/>
            <a:ext cx="3601534" cy="355600"/>
          </a:xfrm>
          <a:prstGeom prst="rect">
            <a:avLst/>
          </a:prstGeom>
        </p:spPr>
        <p:txBody>
          <a:bodyPr wrap="square" lIns="0" tIns="0" rIns="0" rtlCol="0">
            <a:spAutoFit/>
          </a:bodyPr>
          <a:lstStyle/>
          <a:p>
            <a:pPr algn="l" rtl="0">
              <a:lnSpc>
                <a:spcPts val="2800"/>
              </a:lnSpc>
            </a:pPr>
            <a:r>
              <a:rPr lang="en-US" altLang="zh-CN" sz="2800" spc="0" dirty="0">
                <a:solidFill>
                  <a:srgbClr val="000000"/>
                </a:solidFill>
                <a:latin typeface="Arial"/>
                <a:ea typeface="Arial"/>
                <a:cs typeface="Arial"/>
              </a:rPr>
              <a:t>•</a:t>
            </a:r>
            <a:r>
              <a:rPr lang="en-US" altLang="zh-CN" sz="2800" spc="-378" dirty="0">
                <a:solidFill>
                  <a:srgbClr val="000000"/>
                </a:solidFill>
                <a:latin typeface="Arial"/>
                <a:ea typeface="Arial"/>
                <a:cs typeface="Arial"/>
              </a:rPr>
              <a:t> </a:t>
            </a:r>
            <a:r>
              <a:rPr lang="en-US" altLang="zh-CN" sz="2800" spc="-1" dirty="0">
                <a:solidFill>
                  <a:srgbClr val="000000"/>
                </a:solidFill>
                <a:latin typeface="Calibri"/>
                <a:ea typeface="Calibri"/>
                <a:cs typeface="Calibri"/>
              </a:rPr>
              <a:t>Read</a:t>
            </a:r>
            <a:r>
              <a:rPr lang="en-US" altLang="zh-CN" sz="2800" dirty="0">
                <a:solidFill>
                  <a:srgbClr val="000000"/>
                </a:solidFill>
                <a:latin typeface="Calibri"/>
                <a:ea typeface="Calibri"/>
                <a:cs typeface="Calibri"/>
              </a:rPr>
              <a:t> </a:t>
            </a:r>
            <a:r>
              <a:rPr lang="en-US" altLang="zh-CN" sz="2800" spc="0" dirty="0">
                <a:solidFill>
                  <a:srgbClr val="000000"/>
                </a:solidFill>
                <a:latin typeface="Calibri"/>
                <a:ea typeface="Calibri"/>
                <a:cs typeface="Calibri"/>
              </a:rPr>
              <a:t>the</a:t>
            </a:r>
            <a:r>
              <a:rPr lang="en-US" altLang="zh-CN" sz="2800" spc="-7" dirty="0">
                <a:solidFill>
                  <a:srgbClr val="000000"/>
                </a:solidFill>
                <a:latin typeface="Calibri"/>
                <a:ea typeface="Calibri"/>
                <a:cs typeface="Calibri"/>
              </a:rPr>
              <a:t> </a:t>
            </a:r>
            <a:r>
              <a:rPr lang="en-US" altLang="zh-CN" sz="2800" spc="0" dirty="0">
                <a:solidFill>
                  <a:srgbClr val="000000"/>
                </a:solidFill>
                <a:latin typeface="Calibri"/>
                <a:ea typeface="Calibri"/>
                <a:cs typeface="Calibri"/>
              </a:rPr>
              <a:t>Input</a:t>
            </a:r>
            <a:r>
              <a:rPr lang="en-US" altLang="zh-CN" sz="2800" spc="-6" dirty="0">
                <a:solidFill>
                  <a:srgbClr val="000000"/>
                </a:solidFill>
                <a:latin typeface="Calibri"/>
                <a:ea typeface="Calibri"/>
                <a:cs typeface="Calibri"/>
              </a:rPr>
              <a:t> </a:t>
            </a:r>
            <a:r>
              <a:rPr lang="en-US" altLang="zh-CN" sz="2800" spc="0" dirty="0">
                <a:solidFill>
                  <a:srgbClr val="000000"/>
                </a:solidFill>
                <a:latin typeface="Calibri"/>
                <a:ea typeface="Calibri"/>
                <a:cs typeface="Calibri"/>
              </a:rPr>
              <a:t>dataset.</a:t>
            </a:r>
            <a:endParaRPr lang="en-US" altLang="zh-CN" sz="2800" dirty="0">
              <a:latin typeface="Calibri"/>
              <a:ea typeface="Calibri"/>
              <a:cs typeface="Calibri"/>
            </a:endParaRPr>
          </a:p>
        </p:txBody>
      </p:sp>
      <p:sp>
        <p:nvSpPr>
          <p:cNvPr id="5" name="Text Box95"/>
          <p:cNvSpPr txBox="1"/>
          <p:nvPr/>
        </p:nvSpPr>
        <p:spPr>
          <a:xfrm>
            <a:off x="838200" y="365125"/>
            <a:ext cx="10515600" cy="1046440"/>
          </a:xfrm>
          <a:prstGeom prst="rect">
            <a:avLst/>
          </a:prstGeom>
          <a:solidFill>
            <a:srgbClr val="0033CC"/>
          </a:solidFill>
        </p:spPr>
        <p:txBody>
          <a:bodyPr wrap="square" lIns="0" tIns="0" rIns="0" rtlCol="0">
            <a:spAutoFit/>
          </a:bodyPr>
          <a:lstStyle/>
          <a:p>
            <a:pPr algn="l">
              <a:lnSpc>
                <a:spcPts val="3358"/>
              </a:lnSpc>
            </a:pPr>
            <a:endParaRPr/>
          </a:p>
          <a:p>
            <a:pPr marL="85725" algn="l" rtl="0">
              <a:lnSpc>
                <a:spcPts val="4400"/>
              </a:lnSpc>
            </a:pPr>
            <a:r>
              <a:rPr lang="en-IN" altLang="zh-CN" sz="4400" spc="-2" dirty="0" smtClean="0">
                <a:solidFill>
                  <a:srgbClr val="FFFFFF"/>
                </a:solidFill>
                <a:latin typeface="Calibri"/>
                <a:ea typeface="Calibri"/>
                <a:cs typeface="Calibri"/>
              </a:rPr>
              <a:t>Dataset</a:t>
            </a:r>
            <a:endParaRPr lang="en-US" altLang="zh-CN" sz="4400" dirty="0">
              <a:latin typeface="Calibri"/>
              <a:ea typeface="Calibri"/>
              <a:cs typeface="Calibri"/>
            </a:endParaRPr>
          </a:p>
        </p:txBody>
      </p:sp>
      <p:sp>
        <p:nvSpPr>
          <p:cNvPr id="6" name="TextBox 5"/>
          <p:cNvSpPr txBox="1"/>
          <p:nvPr/>
        </p:nvSpPr>
        <p:spPr>
          <a:xfrm>
            <a:off x="685800" y="1524000"/>
            <a:ext cx="7162800" cy="646331"/>
          </a:xfrm>
          <a:prstGeom prst="rect">
            <a:avLst/>
          </a:prstGeom>
          <a:noFill/>
        </p:spPr>
        <p:txBody>
          <a:bodyPr wrap="square" rtlCol="0">
            <a:spAutoFit/>
          </a:bodyPr>
          <a:lstStyle/>
          <a:p>
            <a:r>
              <a:rPr lang="en-IN" dirty="0" smtClean="0"/>
              <a:t> The shape of the dataset is: (1208,29)</a:t>
            </a:r>
          </a:p>
          <a:p>
            <a:endParaRPr lang="en-US" dirty="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1036</TotalTime>
  <Words>1310</Words>
  <Application>Microsoft Office PowerPoint</Application>
  <PresentationFormat>Custom</PresentationFormat>
  <Paragraphs>164</Paragraphs>
  <Slides>31</Slides>
  <Notes>0</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Office 主题</vt:lpstr>
      <vt:lpstr>Slide 1</vt:lpstr>
      <vt:lpstr>Slide 2</vt:lpstr>
      <vt:lpstr>Abstract</vt:lpstr>
      <vt:lpstr>Architecture</vt:lpstr>
      <vt:lpstr>Slide 5</vt:lpstr>
      <vt:lpstr>Slide 6</vt:lpstr>
      <vt:lpstr>Slide 7</vt:lpstr>
      <vt:lpstr>Slide 8</vt:lpstr>
      <vt:lpstr>Slide 9</vt:lpstr>
      <vt:lpstr>Slide 10</vt:lpstr>
      <vt:lpstr> Missing impute values</vt:lpstr>
      <vt:lpstr>Contd..</vt:lpstr>
      <vt:lpstr>t</vt:lpstr>
      <vt:lpstr>Slide 14</vt:lpstr>
      <vt:lpstr>Slide 15</vt:lpstr>
      <vt:lpstr>Slide 16</vt:lpstr>
      <vt:lpstr> Feature Selection</vt:lpstr>
      <vt:lpstr> Contd..</vt:lpstr>
      <vt:lpstr> Data_split and function declaration</vt:lpstr>
      <vt:lpstr>Slide 20</vt:lpstr>
      <vt:lpstr>Slide 21</vt:lpstr>
      <vt:lpstr>1.Logistic Regression</vt:lpstr>
      <vt:lpstr> 2.Gaussian Naive Bayes Classifier</vt:lpstr>
      <vt:lpstr> 3.Decision Tree Classifier</vt:lpstr>
      <vt:lpstr>Slide 25</vt:lpstr>
      <vt:lpstr> K Fold Cross validation</vt:lpstr>
      <vt:lpstr>Slide 27</vt:lpstr>
      <vt:lpstr> Contd..</vt:lpstr>
      <vt:lpstr> Contd..</vt:lpstr>
      <vt:lpstr> Conclusion</vt:lpstr>
      <vt:lpstr>Slide 31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ws</dc:creator>
  <cp:lastModifiedBy>rudhirbabu</cp:lastModifiedBy>
  <cp:revision>27</cp:revision>
  <dcterms:created xsi:type="dcterms:W3CDTF">2017-10-23T09:06:44Z</dcterms:created>
  <dcterms:modified xsi:type="dcterms:W3CDTF">2021-06-05T05:54:49Z</dcterms:modified>
</cp:coreProperties>
</file>