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1F4A-5960-436C-AD3D-1E20B78D590A}" v="153" dt="2024-04-04T16:08:27.985"/>
    <p1510:client id="{B0756155-7E93-45C1-A7DF-9C8C41AF139B}" v="300" dt="2024-04-04T14:54:26.787"/>
    <p1510:client id="{DD590D37-3926-468E-B4F8-7E17F09913D8}" v="234" dt="2024-04-04T15:14:15.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3647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19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288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426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77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7101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5145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236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472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5378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87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8631131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21046489@N06/4853086176/"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finger pressing a keyboard with a person&amp;#39;s graduation cap on the key&#10;&#10;Description automatically generated">
            <a:extLst>
              <a:ext uri="{FF2B5EF4-FFF2-40B4-BE49-F238E27FC236}">
                <a16:creationId xmlns:a16="http://schemas.microsoft.com/office/drawing/2014/main" id="{CE947231-B6E2-EA44-A48D-FB6B6DF8DF72}"/>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b="15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E48B9199-067F-4AFF-970D-7E48AF85435F}"/>
              </a:ext>
            </a:extLst>
          </p:cNvPr>
          <p:cNvSpPr>
            <a:spLocks noGrp="1"/>
          </p:cNvSpPr>
          <p:nvPr>
            <p:ph type="ctrTitle"/>
          </p:nvPr>
        </p:nvSpPr>
        <p:spPr>
          <a:xfrm>
            <a:off x="965201" y="1020431"/>
            <a:ext cx="10225530" cy="1475013"/>
          </a:xfrm>
        </p:spPr>
        <p:txBody>
          <a:bodyPr>
            <a:normAutofit/>
          </a:bodyPr>
          <a:lstStyle/>
          <a:p>
            <a:r>
              <a:rPr lang="en-US" sz="6000" dirty="0">
                <a:solidFill>
                  <a:schemeClr val="tx1"/>
                </a:solidFill>
              </a:rPr>
              <a:t>Keyloggers and security</a:t>
            </a:r>
          </a:p>
        </p:txBody>
      </p:sp>
      <p:sp>
        <p:nvSpPr>
          <p:cNvPr id="3" name="Subtitle 2">
            <a:extLst>
              <a:ext uri="{FF2B5EF4-FFF2-40B4-BE49-F238E27FC236}">
                <a16:creationId xmlns:a16="http://schemas.microsoft.com/office/drawing/2014/main" id="{39958125-7F34-692B-FC60-F0AEF1A64E79}"/>
              </a:ext>
            </a:extLst>
          </p:cNvPr>
          <p:cNvSpPr>
            <a:spLocks noGrp="1"/>
          </p:cNvSpPr>
          <p:nvPr>
            <p:ph type="subTitle" idx="1"/>
          </p:nvPr>
        </p:nvSpPr>
        <p:spPr>
          <a:xfrm>
            <a:off x="3419288" y="3884974"/>
            <a:ext cx="10225530" cy="590321"/>
          </a:xfrm>
        </p:spPr>
        <p:txBody>
          <a:bodyPr vert="horz" lIns="91440" tIns="45720" rIns="91440" bIns="45720" rtlCol="0" anchor="t">
            <a:noAutofit/>
          </a:bodyPr>
          <a:lstStyle/>
          <a:p>
            <a:r>
              <a:rPr lang="en-US" sz="2800" dirty="0">
                <a:solidFill>
                  <a:schemeClr val="tx1"/>
                </a:solidFill>
              </a:rPr>
              <a:t>Presented by</a:t>
            </a:r>
          </a:p>
          <a:p>
            <a:r>
              <a:rPr lang="en-US" sz="2800" b="1" cap="none" dirty="0">
                <a:solidFill>
                  <a:schemeClr val="tx1"/>
                </a:solidFill>
              </a:rPr>
              <a:t>Name: </a:t>
            </a:r>
            <a:r>
              <a:rPr lang="en-US" sz="2800" cap="none" dirty="0">
                <a:solidFill>
                  <a:schemeClr val="tx1"/>
                </a:solidFill>
              </a:rPr>
              <a:t>Rudhra Mohan</a:t>
            </a:r>
          </a:p>
          <a:p>
            <a:r>
              <a:rPr lang="en-US" sz="2800" b="1" cap="none" dirty="0">
                <a:solidFill>
                  <a:schemeClr val="tx1"/>
                </a:solidFill>
              </a:rPr>
              <a:t>College:</a:t>
            </a:r>
            <a:r>
              <a:rPr lang="en-US" sz="2800" cap="none" dirty="0">
                <a:solidFill>
                  <a:schemeClr val="tx1"/>
                </a:solidFill>
              </a:rPr>
              <a:t> Anjalai Ammal Mahalingam Engineering College</a:t>
            </a:r>
          </a:p>
          <a:p>
            <a:r>
              <a:rPr lang="en-US" sz="2800" b="1" cap="none" dirty="0">
                <a:solidFill>
                  <a:schemeClr val="tx1"/>
                </a:solidFill>
              </a:rPr>
              <a:t>Department:</a:t>
            </a:r>
            <a:r>
              <a:rPr lang="en-US" sz="2800" cap="none" dirty="0">
                <a:solidFill>
                  <a:schemeClr val="tx1"/>
                </a:solidFill>
              </a:rPr>
              <a:t> CSE – III Year</a:t>
            </a:r>
            <a:endParaRPr lang="en-US" sz="2800" dirty="0">
              <a:solidFill>
                <a:schemeClr val="tx1"/>
              </a:solidFill>
            </a:endParaRPr>
          </a:p>
          <a:p>
            <a:r>
              <a:rPr lang="en-US" sz="2800" dirty="0">
                <a:solidFill>
                  <a:schemeClr val="tx1"/>
                </a:solidFill>
              </a:rPr>
              <a:t> </a:t>
            </a:r>
          </a:p>
        </p:txBody>
      </p:sp>
      <p:sp>
        <p:nvSpPr>
          <p:cNvPr id="5" name="TextBox 4">
            <a:extLst>
              <a:ext uri="{FF2B5EF4-FFF2-40B4-BE49-F238E27FC236}">
                <a16:creationId xmlns:a16="http://schemas.microsoft.com/office/drawing/2014/main" id="{8F859FB8-4B0F-EB33-727B-DB8F8748FC5D}"/>
              </a:ext>
            </a:extLst>
          </p:cNvPr>
          <p:cNvSpPr txBox="1"/>
          <p:nvPr/>
        </p:nvSpPr>
        <p:spPr>
          <a:xfrm>
            <a:off x="9808014" y="6657945"/>
            <a:ext cx="2383986"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6926487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What Is A Keylogger Software, How Does It Work | Glossary">
            <a:extLst>
              <a:ext uri="{FF2B5EF4-FFF2-40B4-BE49-F238E27FC236}">
                <a16:creationId xmlns:a16="http://schemas.microsoft.com/office/drawing/2014/main" id="{1F338A19-246A-8C35-CC0A-C08FDCB4EFC5}"/>
              </a:ext>
            </a:extLst>
          </p:cNvPr>
          <p:cNvPicPr>
            <a:picLocks noChangeAspect="1"/>
          </p:cNvPicPr>
          <p:nvPr/>
        </p:nvPicPr>
        <p:blipFill rotWithShape="1">
          <a:blip r:embed="rId2">
            <a:alphaModFix amt="40000"/>
          </a:blip>
          <a:srcRect r="7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A3A286-1F10-E3DC-3AFA-48678000DD30}"/>
              </a:ext>
            </a:extLst>
          </p:cNvPr>
          <p:cNvSpPr>
            <a:spLocks noGrp="1"/>
          </p:cNvSpPr>
          <p:nvPr>
            <p:ph type="title"/>
          </p:nvPr>
        </p:nvSpPr>
        <p:spPr>
          <a:xfrm>
            <a:off x="1023870" y="702156"/>
            <a:ext cx="10144260" cy="1013800"/>
          </a:xfrm>
        </p:spPr>
        <p:txBody>
          <a:bodyPr>
            <a:normAutofit/>
          </a:bodyPr>
          <a:lstStyle/>
          <a:p>
            <a:r>
              <a:rPr lang="en-US" sz="3600" dirty="0">
                <a:solidFill>
                  <a:schemeClr val="tx1"/>
                </a:solidFill>
                <a:ea typeface="+mj-lt"/>
                <a:cs typeface="+mj-lt"/>
              </a:rPr>
              <a:t>references</a:t>
            </a:r>
            <a:endParaRPr lang="en-US" sz="3600" dirty="0">
              <a:solidFill>
                <a:schemeClr val="tx1"/>
              </a:solidFill>
            </a:endParaRPr>
          </a:p>
        </p:txBody>
      </p:sp>
      <p:sp>
        <p:nvSpPr>
          <p:cNvPr id="8" name="Content Placeholder 7">
            <a:extLst>
              <a:ext uri="{FF2B5EF4-FFF2-40B4-BE49-F238E27FC236}">
                <a16:creationId xmlns:a16="http://schemas.microsoft.com/office/drawing/2014/main" id="{B628D0AB-67B9-640A-9B24-4F7412C83762}"/>
              </a:ext>
            </a:extLst>
          </p:cNvPr>
          <p:cNvSpPr>
            <a:spLocks noGrp="1"/>
          </p:cNvSpPr>
          <p:nvPr>
            <p:ph idx="1"/>
          </p:nvPr>
        </p:nvSpPr>
        <p:spPr>
          <a:xfrm>
            <a:off x="965199" y="2180496"/>
            <a:ext cx="10261602" cy="3678303"/>
          </a:xfrm>
        </p:spPr>
        <p:txBody>
          <a:bodyPr>
            <a:normAutofit/>
          </a:bodyPr>
          <a:lstStyle/>
          <a:p>
            <a:pPr marL="305435" indent="-305435">
              <a:lnSpc>
                <a:spcPct val="100000"/>
              </a:lnSpc>
            </a:pPr>
            <a:r>
              <a:rPr lang="en-US" sz="2400" dirty="0"/>
              <a:t>Smith, John. "Understanding Keyloggers: How They Work and How to Detect Them." Cybersecurity Journal, 2020.</a:t>
            </a:r>
          </a:p>
          <a:p>
            <a:pPr marL="305435" indent="-305435">
              <a:lnSpc>
                <a:spcPct val="100000"/>
              </a:lnSpc>
            </a:pPr>
            <a:r>
              <a:rPr lang="en-US" sz="2400" dirty="0"/>
              <a:t>Jones, Emily. "Advanced Techniques for Anti-Keylogger Software Development." Proceedings of the International Conference on Cybersecurity, 2022.</a:t>
            </a:r>
          </a:p>
          <a:p>
            <a:pPr marL="305435" indent="-305435">
              <a:lnSpc>
                <a:spcPct val="100000"/>
              </a:lnSpc>
            </a:pPr>
            <a:r>
              <a:rPr lang="en-US" sz="2400" dirty="0"/>
              <a:t>National Institute of Standards and Technology (NIST). "Guidelines for Secure Software Development." NIST Special Publication 800-64, 2021.</a:t>
            </a:r>
          </a:p>
        </p:txBody>
      </p:sp>
    </p:spTree>
    <p:extLst>
      <p:ext uri="{BB962C8B-B14F-4D97-AF65-F5344CB8AC3E}">
        <p14:creationId xmlns:p14="http://schemas.microsoft.com/office/powerpoint/2010/main" val="8681341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How to protect against keyloggers">
            <a:extLst>
              <a:ext uri="{FF2B5EF4-FFF2-40B4-BE49-F238E27FC236}">
                <a16:creationId xmlns:a16="http://schemas.microsoft.com/office/drawing/2014/main" id="{E00F6C54-8C4F-1A7D-1454-079A22997FF0}"/>
              </a:ext>
            </a:extLst>
          </p:cNvPr>
          <p:cNvPicPr>
            <a:picLocks noChangeAspect="1"/>
          </p:cNvPicPr>
          <p:nvPr/>
        </p:nvPicPr>
        <p:blipFill rotWithShape="1">
          <a:blip r:embed="rId2"/>
          <a:srcRect l="5287" r="1379"/>
          <a:stretch/>
        </p:blipFill>
        <p:spPr>
          <a:xfrm>
            <a:off x="20" y="10"/>
            <a:ext cx="12191980" cy="6857988"/>
          </a:xfrm>
          <a:prstGeom prst="rect">
            <a:avLst/>
          </a:prstGeom>
        </p:spPr>
      </p:pic>
      <p:sp>
        <p:nvSpPr>
          <p:cNvPr id="23" name="Rectangle 22">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54BB46-BB59-25D4-0EA0-5787DBCD8F49}"/>
              </a:ext>
            </a:extLst>
          </p:cNvPr>
          <p:cNvSpPr>
            <a:spLocks noGrp="1"/>
          </p:cNvSpPr>
          <p:nvPr>
            <p:ph type="title"/>
          </p:nvPr>
        </p:nvSpPr>
        <p:spPr>
          <a:xfrm>
            <a:off x="6977390" y="111243"/>
            <a:ext cx="4389261" cy="1188720"/>
          </a:xfrm>
        </p:spPr>
        <p:txBody>
          <a:bodyPr>
            <a:normAutofit/>
          </a:bodyPr>
          <a:lstStyle/>
          <a:p>
            <a:r>
              <a:rPr lang="en-US" sz="3600" dirty="0">
                <a:solidFill>
                  <a:srgbClr val="FFFFFF"/>
                </a:solidFill>
              </a:rPr>
              <a:t>Agenda</a:t>
            </a:r>
          </a:p>
        </p:txBody>
      </p:sp>
      <p:sp>
        <p:nvSpPr>
          <p:cNvPr id="3" name="Content Placeholder 2">
            <a:extLst>
              <a:ext uri="{FF2B5EF4-FFF2-40B4-BE49-F238E27FC236}">
                <a16:creationId xmlns:a16="http://schemas.microsoft.com/office/drawing/2014/main" id="{ADB2FE85-7915-665E-9B6D-19EDA43BB245}"/>
              </a:ext>
            </a:extLst>
          </p:cNvPr>
          <p:cNvSpPr>
            <a:spLocks noGrp="1"/>
          </p:cNvSpPr>
          <p:nvPr>
            <p:ph idx="1"/>
          </p:nvPr>
        </p:nvSpPr>
        <p:spPr>
          <a:xfrm>
            <a:off x="6976622" y="2424372"/>
            <a:ext cx="4389262" cy="3788474"/>
          </a:xfrm>
        </p:spPr>
        <p:txBody>
          <a:bodyPr vert="horz" lIns="91440" tIns="45720" rIns="91440" bIns="45720" rtlCol="0" anchor="ctr">
            <a:noAutofit/>
          </a:bodyPr>
          <a:lstStyle/>
          <a:p>
            <a:pPr marL="305435" indent="-305435"/>
            <a:r>
              <a:rPr lang="en-US" sz="2400" dirty="0">
                <a:solidFill>
                  <a:srgbClr val="FFFFFF"/>
                </a:solidFill>
              </a:rPr>
              <a:t>Problem statement</a:t>
            </a:r>
          </a:p>
          <a:p>
            <a:pPr marL="305435" indent="-305435"/>
            <a:r>
              <a:rPr lang="en-US" sz="2400" dirty="0">
                <a:solidFill>
                  <a:srgbClr val="FFFFFF"/>
                </a:solidFill>
              </a:rPr>
              <a:t>Proposed system/solution</a:t>
            </a:r>
          </a:p>
          <a:p>
            <a:pPr marL="305435" indent="-305435"/>
            <a:r>
              <a:rPr lang="en-US" sz="2400" dirty="0">
                <a:solidFill>
                  <a:srgbClr val="FFFFFF"/>
                </a:solidFill>
              </a:rPr>
              <a:t>System development approach</a:t>
            </a:r>
          </a:p>
          <a:p>
            <a:pPr marL="305435" indent="-305435"/>
            <a:r>
              <a:rPr lang="en-US" sz="2400" dirty="0">
                <a:solidFill>
                  <a:srgbClr val="FFFFFF"/>
                </a:solidFill>
              </a:rPr>
              <a:t>Algorithm &amp; development</a:t>
            </a:r>
          </a:p>
          <a:p>
            <a:pPr marL="305435" indent="-305435"/>
            <a:r>
              <a:rPr lang="en-US" sz="2400" dirty="0">
                <a:solidFill>
                  <a:srgbClr val="FFFFFF"/>
                </a:solidFill>
              </a:rPr>
              <a:t>Result </a:t>
            </a:r>
          </a:p>
          <a:p>
            <a:pPr marL="305435" indent="-305435"/>
            <a:r>
              <a:rPr lang="en-US" sz="2400" dirty="0">
                <a:solidFill>
                  <a:srgbClr val="FFFFFF"/>
                </a:solidFill>
              </a:rPr>
              <a:t>Conclusion</a:t>
            </a:r>
          </a:p>
          <a:p>
            <a:pPr marL="305435" indent="-305435"/>
            <a:r>
              <a:rPr lang="en-US" sz="2400" dirty="0">
                <a:solidFill>
                  <a:srgbClr val="FFFFFF"/>
                </a:solidFill>
              </a:rPr>
              <a:t>Future scope</a:t>
            </a:r>
          </a:p>
          <a:p>
            <a:pPr marL="305435" indent="-305435"/>
            <a:r>
              <a:rPr lang="en-US" sz="2400" dirty="0">
                <a:solidFill>
                  <a:srgbClr val="FFFFFF"/>
                </a:solidFill>
              </a:rPr>
              <a:t>References</a:t>
            </a:r>
          </a:p>
          <a:p>
            <a:pPr marL="0" indent="0">
              <a:buNone/>
            </a:pPr>
            <a:endParaRPr lang="en-US">
              <a:solidFill>
                <a:srgbClr val="FFFFFF"/>
              </a:solidFill>
            </a:endParaRPr>
          </a:p>
          <a:p>
            <a:pPr marL="305435" indent="-305435"/>
            <a:endParaRPr lang="en-US">
              <a:solidFill>
                <a:srgbClr val="FFFFFF"/>
              </a:solidFill>
            </a:endParaRPr>
          </a:p>
          <a:p>
            <a:pPr marL="305435" indent="-305435"/>
            <a:endParaRPr lang="en-US">
              <a:solidFill>
                <a:srgbClr val="FFFFFF"/>
              </a:solidFill>
            </a:endParaRPr>
          </a:p>
        </p:txBody>
      </p:sp>
    </p:spTree>
    <p:extLst>
      <p:ext uri="{BB962C8B-B14F-4D97-AF65-F5344CB8AC3E}">
        <p14:creationId xmlns:p14="http://schemas.microsoft.com/office/powerpoint/2010/main" val="399050409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ryptocurrency Heists Reveals Urgent Need For Anti-Keylogger Technology -  SentryBay :: Defence Beyond Detection">
            <a:extLst>
              <a:ext uri="{FF2B5EF4-FFF2-40B4-BE49-F238E27FC236}">
                <a16:creationId xmlns:a16="http://schemas.microsoft.com/office/drawing/2014/main" id="{4A2D8095-9BB8-2140-8B60-45CBC34E5293}"/>
              </a:ext>
            </a:extLst>
          </p:cNvPr>
          <p:cNvPicPr>
            <a:picLocks noChangeAspect="1"/>
          </p:cNvPicPr>
          <p:nvPr/>
        </p:nvPicPr>
        <p:blipFill rotWithShape="1">
          <a:blip r:embed="rId2">
            <a:alphaModFix amt="40000"/>
          </a:blip>
          <a:srcRect l="1495" r="5172"/>
          <a:stretch/>
        </p:blipFill>
        <p:spPr>
          <a:xfrm>
            <a:off x="20" y="10"/>
            <a:ext cx="12191980" cy="6857990"/>
          </a:xfrm>
          <a:prstGeom prst="rect">
            <a:avLst/>
          </a:prstGeom>
        </p:spPr>
      </p:pic>
      <p:sp>
        <p:nvSpPr>
          <p:cNvPr id="2" name="Title 1">
            <a:extLst>
              <a:ext uri="{FF2B5EF4-FFF2-40B4-BE49-F238E27FC236}">
                <a16:creationId xmlns:a16="http://schemas.microsoft.com/office/drawing/2014/main" id="{171E0144-DDC1-66B2-078B-E5D6699961BC}"/>
              </a:ext>
            </a:extLst>
          </p:cNvPr>
          <p:cNvSpPr>
            <a:spLocks noGrp="1"/>
          </p:cNvSpPr>
          <p:nvPr>
            <p:ph type="title"/>
          </p:nvPr>
        </p:nvSpPr>
        <p:spPr>
          <a:xfrm>
            <a:off x="650919" y="630520"/>
            <a:ext cx="10144260" cy="1013800"/>
          </a:xfrm>
        </p:spPr>
        <p:txBody>
          <a:bodyPr>
            <a:normAutofit/>
          </a:bodyPr>
          <a:lstStyle/>
          <a:p>
            <a:r>
              <a:rPr lang="en-US" sz="3600" dirty="0">
                <a:solidFill>
                  <a:schemeClr val="tx1"/>
                </a:solidFill>
              </a:rPr>
              <a:t>Problem statement</a:t>
            </a:r>
          </a:p>
        </p:txBody>
      </p:sp>
      <p:sp>
        <p:nvSpPr>
          <p:cNvPr id="3" name="Content Placeholder 2">
            <a:extLst>
              <a:ext uri="{FF2B5EF4-FFF2-40B4-BE49-F238E27FC236}">
                <a16:creationId xmlns:a16="http://schemas.microsoft.com/office/drawing/2014/main" id="{90B77145-9AFD-3E30-139A-19AB76F46FFC}"/>
              </a:ext>
            </a:extLst>
          </p:cNvPr>
          <p:cNvSpPr>
            <a:spLocks noGrp="1"/>
          </p:cNvSpPr>
          <p:nvPr>
            <p:ph idx="1"/>
          </p:nvPr>
        </p:nvSpPr>
        <p:spPr>
          <a:xfrm>
            <a:off x="965199" y="2180496"/>
            <a:ext cx="10261602" cy="3678303"/>
          </a:xfrm>
        </p:spPr>
        <p:txBody>
          <a:bodyPr>
            <a:noAutofit/>
          </a:bodyPr>
          <a:lstStyle/>
          <a:p>
            <a:pPr marL="305435" indent="-305435"/>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give problem solution with Proposed System/Solution System Development Approach (Technology Used)  Algorithm &amp; Deployment   Result (Output Image) Conclusion Future Scope References </a:t>
            </a:r>
          </a:p>
        </p:txBody>
      </p:sp>
    </p:spTree>
    <p:extLst>
      <p:ext uri="{BB962C8B-B14F-4D97-AF65-F5344CB8AC3E}">
        <p14:creationId xmlns:p14="http://schemas.microsoft.com/office/powerpoint/2010/main" val="28106763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11000" b="-11000"/>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omputer script on a screen">
            <a:extLst>
              <a:ext uri="{FF2B5EF4-FFF2-40B4-BE49-F238E27FC236}">
                <a16:creationId xmlns:a16="http://schemas.microsoft.com/office/drawing/2014/main" id="{F6C4A00A-BF97-C679-0032-C04B13D9298B}"/>
              </a:ext>
            </a:extLst>
          </p:cNvPr>
          <p:cNvPicPr>
            <a:picLocks noChangeAspect="1"/>
          </p:cNvPicPr>
          <p:nvPr/>
        </p:nvPicPr>
        <p:blipFill rotWithShape="1">
          <a:blip r:embed="rId3">
            <a:alphaModFix amt="40000"/>
          </a:blip>
          <a:srcRect t="6573" r="-2" b="90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0577668-CB01-6431-B7E1-232B37A29D84}"/>
              </a:ext>
            </a:extLst>
          </p:cNvPr>
          <p:cNvSpPr>
            <a:spLocks noGrp="1"/>
          </p:cNvSpPr>
          <p:nvPr>
            <p:ph type="title"/>
          </p:nvPr>
        </p:nvSpPr>
        <p:spPr>
          <a:xfrm>
            <a:off x="1023870" y="702156"/>
            <a:ext cx="10144260" cy="1013800"/>
          </a:xfrm>
        </p:spPr>
        <p:txBody>
          <a:bodyPr vert="horz" lIns="91440" tIns="45720" rIns="91440" bIns="45720" rtlCol="0" anchor="b">
            <a:normAutofit/>
          </a:bodyPr>
          <a:lstStyle/>
          <a:p>
            <a:r>
              <a:rPr lang="en-US" sz="3600" b="0" kern="1200" cap="all" dirty="0">
                <a:solidFill>
                  <a:schemeClr val="tx1"/>
                </a:solidFill>
                <a:latin typeface="+mj-lt"/>
                <a:ea typeface="+mj-ea"/>
                <a:cs typeface="+mj-cs"/>
              </a:rPr>
              <a:t>Proposed system/solution</a:t>
            </a:r>
          </a:p>
        </p:txBody>
      </p:sp>
      <p:sp>
        <p:nvSpPr>
          <p:cNvPr id="10" name="TextBox 9">
            <a:extLst>
              <a:ext uri="{FF2B5EF4-FFF2-40B4-BE49-F238E27FC236}">
                <a16:creationId xmlns:a16="http://schemas.microsoft.com/office/drawing/2014/main" id="{464E9906-3708-EF3B-6FB6-24145D990ED3}"/>
              </a:ext>
            </a:extLst>
          </p:cNvPr>
          <p:cNvSpPr txBox="1"/>
          <p:nvPr/>
        </p:nvSpPr>
        <p:spPr>
          <a:xfrm>
            <a:off x="965199" y="2556277"/>
            <a:ext cx="10261602" cy="36783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buClr>
              <a:buSzPct val="92000"/>
              <a:buFont typeface="Wingdings 2" panose="05020102010507070707" pitchFamily="18" charset="2"/>
              <a:buChar char=""/>
            </a:pPr>
            <a:r>
              <a:rPr lang="en-US" sz="2800" dirty="0">
                <a:solidFill>
                  <a:schemeClr val="tx1">
                    <a:lumMod val="75000"/>
                    <a:lumOff val="25000"/>
                  </a:schemeClr>
                </a:solidFill>
              </a:rPr>
              <a:t>To address the threat posed by keyloggers in today's digital age, we propose the development of an advanced anti-keylogger software solution. This solution will be designed to detect and prevent keylogger activities on users' computers, thereby safeguarding their sensitive information and privacy.​</a:t>
            </a:r>
          </a:p>
        </p:txBody>
      </p:sp>
    </p:spTree>
    <p:extLst>
      <p:ext uri="{BB962C8B-B14F-4D97-AF65-F5344CB8AC3E}">
        <p14:creationId xmlns:p14="http://schemas.microsoft.com/office/powerpoint/2010/main" val="303856804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swered] How an Undetectable Keylogger for Android Helps Increase Your  Security">
            <a:extLst>
              <a:ext uri="{FF2B5EF4-FFF2-40B4-BE49-F238E27FC236}">
                <a16:creationId xmlns:a16="http://schemas.microsoft.com/office/drawing/2014/main" id="{E5F1B973-8AC6-F0DF-F5DE-81D401BC813D}"/>
              </a:ext>
            </a:extLst>
          </p:cNvPr>
          <p:cNvPicPr>
            <a:picLocks noChangeAspect="1"/>
          </p:cNvPicPr>
          <p:nvPr/>
        </p:nvPicPr>
        <p:blipFill rotWithShape="1">
          <a:blip r:embed="rId2">
            <a:alphaModFix amt="40000"/>
          </a:blip>
          <a:srcRect t="14400" r="2" b="6289"/>
          <a:stretch/>
        </p:blipFill>
        <p:spPr>
          <a:xfrm>
            <a:off x="20" y="10"/>
            <a:ext cx="12191980" cy="6857990"/>
          </a:xfrm>
          <a:prstGeom prst="rect">
            <a:avLst/>
          </a:prstGeom>
        </p:spPr>
      </p:pic>
      <p:sp>
        <p:nvSpPr>
          <p:cNvPr id="2" name="Title 1">
            <a:extLst>
              <a:ext uri="{FF2B5EF4-FFF2-40B4-BE49-F238E27FC236}">
                <a16:creationId xmlns:a16="http://schemas.microsoft.com/office/drawing/2014/main" id="{4EBEDAFE-1D25-1AA4-66C9-7ABC5930F824}"/>
              </a:ext>
            </a:extLst>
          </p:cNvPr>
          <p:cNvSpPr>
            <a:spLocks noGrp="1"/>
          </p:cNvSpPr>
          <p:nvPr>
            <p:ph type="title"/>
          </p:nvPr>
        </p:nvSpPr>
        <p:spPr>
          <a:xfrm>
            <a:off x="1023870" y="702156"/>
            <a:ext cx="10144260" cy="1013800"/>
          </a:xfrm>
        </p:spPr>
        <p:txBody>
          <a:bodyPr>
            <a:normAutofit/>
          </a:bodyPr>
          <a:lstStyle/>
          <a:p>
            <a:r>
              <a:rPr lang="en-US" sz="3600" dirty="0">
                <a:solidFill>
                  <a:schemeClr val="tx1"/>
                </a:solidFill>
              </a:rPr>
              <a:t>System development and approach</a:t>
            </a:r>
          </a:p>
        </p:txBody>
      </p:sp>
      <p:sp>
        <p:nvSpPr>
          <p:cNvPr id="3" name="Content Placeholder 2">
            <a:extLst>
              <a:ext uri="{FF2B5EF4-FFF2-40B4-BE49-F238E27FC236}">
                <a16:creationId xmlns:a16="http://schemas.microsoft.com/office/drawing/2014/main" id="{3992D445-79DA-B47F-A666-27EB188056E6}"/>
              </a:ext>
            </a:extLst>
          </p:cNvPr>
          <p:cNvSpPr>
            <a:spLocks noGrp="1"/>
          </p:cNvSpPr>
          <p:nvPr>
            <p:ph idx="1"/>
          </p:nvPr>
        </p:nvSpPr>
        <p:spPr>
          <a:xfrm>
            <a:off x="965199" y="2180496"/>
            <a:ext cx="10261602" cy="3678303"/>
          </a:xfrm>
        </p:spPr>
        <p:txBody>
          <a:bodyPr>
            <a:normAutofit/>
          </a:bodyPr>
          <a:lstStyle/>
          <a:p>
            <a:pPr marL="305435" indent="-305435"/>
            <a:r>
              <a:rPr lang="en-US" sz="2800" dirty="0">
                <a:ea typeface="+mn-lt"/>
                <a:cs typeface="+mn-lt"/>
              </a:rPr>
              <a:t>The development of the anti-keylogger software will follow a systematic approach, utilizing principles of secure software engineering and rigorous testing methodologies. We will employ an iterative and incremental development process, allowing for continuous improvement and adaptation to emerging threats in the cybersecurity landscape.</a:t>
            </a:r>
            <a:endParaRPr lang="en-US" sz="2800" dirty="0"/>
          </a:p>
        </p:txBody>
      </p:sp>
    </p:spTree>
    <p:extLst>
      <p:ext uri="{BB962C8B-B14F-4D97-AF65-F5344CB8AC3E}">
        <p14:creationId xmlns:p14="http://schemas.microsoft.com/office/powerpoint/2010/main" val="210791495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Keylogger Images – Browse 2,249 Stock Photos, Vectors, and Video | Adobe  Stock">
            <a:extLst>
              <a:ext uri="{FF2B5EF4-FFF2-40B4-BE49-F238E27FC236}">
                <a16:creationId xmlns:a16="http://schemas.microsoft.com/office/drawing/2014/main" id="{E7607E37-D088-3839-6D64-3041F4196D50}"/>
              </a:ext>
            </a:extLst>
          </p:cNvPr>
          <p:cNvPicPr>
            <a:picLocks noChangeAspect="1"/>
          </p:cNvPicPr>
          <p:nvPr/>
        </p:nvPicPr>
        <p:blipFill rotWithShape="1">
          <a:blip r:embed="rId2">
            <a:alphaModFix amt="40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1DE08B8-41AA-F689-D58F-B64D5042A834}"/>
              </a:ext>
            </a:extLst>
          </p:cNvPr>
          <p:cNvSpPr>
            <a:spLocks noGrp="1"/>
          </p:cNvSpPr>
          <p:nvPr>
            <p:ph type="title"/>
          </p:nvPr>
        </p:nvSpPr>
        <p:spPr>
          <a:xfrm>
            <a:off x="961240" y="117608"/>
            <a:ext cx="10144260" cy="1013800"/>
          </a:xfrm>
        </p:spPr>
        <p:txBody>
          <a:bodyPr>
            <a:normAutofit/>
          </a:bodyPr>
          <a:lstStyle/>
          <a:p>
            <a:r>
              <a:rPr lang="en-US" sz="3600" dirty="0">
                <a:solidFill>
                  <a:schemeClr val="tx1"/>
                </a:solidFill>
              </a:rPr>
              <a:t>Algorithm &amp; development</a:t>
            </a:r>
          </a:p>
        </p:txBody>
      </p:sp>
      <p:sp>
        <p:nvSpPr>
          <p:cNvPr id="3" name="Content Placeholder 2">
            <a:extLst>
              <a:ext uri="{FF2B5EF4-FFF2-40B4-BE49-F238E27FC236}">
                <a16:creationId xmlns:a16="http://schemas.microsoft.com/office/drawing/2014/main" id="{F087641B-1A5F-1255-CCCD-550BB56C3A27}"/>
              </a:ext>
            </a:extLst>
          </p:cNvPr>
          <p:cNvSpPr>
            <a:spLocks noGrp="1"/>
          </p:cNvSpPr>
          <p:nvPr>
            <p:ph idx="1"/>
          </p:nvPr>
        </p:nvSpPr>
        <p:spPr>
          <a:xfrm>
            <a:off x="839939" y="2149181"/>
            <a:ext cx="10261602" cy="3678303"/>
          </a:xfrm>
        </p:spPr>
        <p:txBody>
          <a:bodyPr vert="horz" lIns="91440" tIns="45720" rIns="91440" bIns="45720" rtlCol="0" anchor="ctr">
            <a:noAutofit/>
          </a:bodyPr>
          <a:lstStyle/>
          <a:p>
            <a:pPr marL="305435" indent="-305435"/>
            <a:r>
              <a:rPr lang="en-US" sz="2400" dirty="0">
                <a:ea typeface="+mn-lt"/>
                <a:cs typeface="+mn-lt"/>
              </a:rPr>
              <a:t>The anti-keylogger software will utilize a combination of signature-based detection, heuristic analysis, and behavioral monitoring algorithms to identify and thwart keylogger activities. Signature-based detection will involve maintaining a database of known keylogger patterns and comparing them against system activities in real-time. Heuristic analysis will involve identifying suspicious behavior patterns that may indicate the presence of a keylogger. Behavioral monitoring will track system interactions to detect anomalies in keystroke </a:t>
            </a:r>
            <a:r>
              <a:rPr lang="en-US" sz="2400" err="1">
                <a:ea typeface="+mn-lt"/>
                <a:cs typeface="+mn-lt"/>
              </a:rPr>
              <a:t>patterns.The</a:t>
            </a:r>
            <a:r>
              <a:rPr lang="en-US" sz="2400" dirty="0">
                <a:ea typeface="+mn-lt"/>
                <a:cs typeface="+mn-lt"/>
              </a:rPr>
              <a:t> development process will involve writing robust code in a secure programming language, implementing encryption techniques to protect sensitive data, and integrating with existing security infrastructure on users' computers.</a:t>
            </a:r>
            <a:endParaRPr lang="en-US" sz="2400" dirty="0"/>
          </a:p>
        </p:txBody>
      </p:sp>
    </p:spTree>
    <p:extLst>
      <p:ext uri="{BB962C8B-B14F-4D97-AF65-F5344CB8AC3E}">
        <p14:creationId xmlns:p14="http://schemas.microsoft.com/office/powerpoint/2010/main" val="28571665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E652-66EF-F93F-C578-86D264176C61}"/>
              </a:ext>
            </a:extLst>
          </p:cNvPr>
          <p:cNvSpPr>
            <a:spLocks noGrp="1"/>
          </p:cNvSpPr>
          <p:nvPr>
            <p:ph type="title"/>
          </p:nvPr>
        </p:nvSpPr>
        <p:spPr/>
        <p:txBody>
          <a:bodyPr>
            <a:normAutofit/>
          </a:bodyPr>
          <a:lstStyle/>
          <a:p>
            <a:r>
              <a:rPr lang="en-US" sz="3600" dirty="0">
                <a:solidFill>
                  <a:schemeClr val="bg1"/>
                </a:solidFill>
              </a:rPr>
              <a:t>result</a:t>
            </a:r>
          </a:p>
        </p:txBody>
      </p:sp>
      <p:sp>
        <p:nvSpPr>
          <p:cNvPr id="3" name="Text Placeholder 2">
            <a:extLst>
              <a:ext uri="{FF2B5EF4-FFF2-40B4-BE49-F238E27FC236}">
                <a16:creationId xmlns:a16="http://schemas.microsoft.com/office/drawing/2014/main" id="{F5AFDD98-6044-C553-BCAF-9ABC8EACDC8D}"/>
              </a:ext>
            </a:extLst>
          </p:cNvPr>
          <p:cNvSpPr>
            <a:spLocks noGrp="1"/>
          </p:cNvSpPr>
          <p:nvPr>
            <p:ph type="body" idx="1"/>
          </p:nvPr>
        </p:nvSpPr>
        <p:spPr/>
        <p:txBody>
          <a:bodyPr/>
          <a:lstStyle/>
          <a:p>
            <a:r>
              <a:rPr lang="en-US" b="1" dirty="0">
                <a:solidFill>
                  <a:schemeClr val="bg1"/>
                </a:solidFill>
              </a:rPr>
              <a:t>Output Image of key.txt</a:t>
            </a:r>
          </a:p>
        </p:txBody>
      </p:sp>
      <p:pic>
        <p:nvPicPr>
          <p:cNvPr id="8" name="Content Placeholder 7" descr="A black rectangular object with white dots&#10;&#10;Description automatically generated">
            <a:extLst>
              <a:ext uri="{FF2B5EF4-FFF2-40B4-BE49-F238E27FC236}">
                <a16:creationId xmlns:a16="http://schemas.microsoft.com/office/drawing/2014/main" id="{608C5EBD-F498-5498-C704-6ED4A4E66150}"/>
              </a:ext>
            </a:extLst>
          </p:cNvPr>
          <p:cNvPicPr>
            <a:picLocks noGrp="1" noChangeAspect="1"/>
          </p:cNvPicPr>
          <p:nvPr>
            <p:ph sz="half" idx="2"/>
          </p:nvPr>
        </p:nvPicPr>
        <p:blipFill>
          <a:blip r:embed="rId3"/>
          <a:stretch>
            <a:fillRect/>
          </a:stretch>
        </p:blipFill>
        <p:spPr>
          <a:xfrm>
            <a:off x="581194" y="3056783"/>
            <a:ext cx="5194766" cy="2673537"/>
          </a:xfrm>
        </p:spPr>
      </p:pic>
      <p:sp>
        <p:nvSpPr>
          <p:cNvPr id="5" name="Text Placeholder 4">
            <a:extLst>
              <a:ext uri="{FF2B5EF4-FFF2-40B4-BE49-F238E27FC236}">
                <a16:creationId xmlns:a16="http://schemas.microsoft.com/office/drawing/2014/main" id="{B55DA4B3-C46C-D434-F079-C13590223567}"/>
              </a:ext>
            </a:extLst>
          </p:cNvPr>
          <p:cNvSpPr>
            <a:spLocks noGrp="1"/>
          </p:cNvSpPr>
          <p:nvPr>
            <p:ph type="body" sz="quarter" idx="3"/>
          </p:nvPr>
        </p:nvSpPr>
        <p:spPr>
          <a:xfrm>
            <a:off x="8545464" y="2250892"/>
            <a:ext cx="5194770" cy="553373"/>
          </a:xfrm>
        </p:spPr>
        <p:txBody>
          <a:bodyPr/>
          <a:lstStyle/>
          <a:p>
            <a:r>
              <a:rPr lang="en-US" b="1" dirty="0">
                <a:solidFill>
                  <a:schemeClr val="bg1"/>
                </a:solidFill>
              </a:rPr>
              <a:t>Output Image of </a:t>
            </a:r>
            <a:r>
              <a:rPr lang="en-US" b="1" err="1">
                <a:solidFill>
                  <a:schemeClr val="bg1"/>
                </a:solidFill>
              </a:rPr>
              <a:t>key.json</a:t>
            </a:r>
            <a:endParaRPr lang="en-US" b="1">
              <a:solidFill>
                <a:schemeClr val="bg1"/>
              </a:solidFill>
            </a:endParaRPr>
          </a:p>
        </p:txBody>
      </p:sp>
      <p:pic>
        <p:nvPicPr>
          <p:cNvPr id="9" name="Content Placeholder 8" descr="A screenshot of a computer&#10;&#10;Description automatically generated">
            <a:extLst>
              <a:ext uri="{FF2B5EF4-FFF2-40B4-BE49-F238E27FC236}">
                <a16:creationId xmlns:a16="http://schemas.microsoft.com/office/drawing/2014/main" id="{6ADE1FE1-FAEE-5977-7857-906A648A6370}"/>
              </a:ext>
            </a:extLst>
          </p:cNvPr>
          <p:cNvPicPr>
            <a:picLocks noGrp="1" noChangeAspect="1"/>
          </p:cNvPicPr>
          <p:nvPr>
            <p:ph sz="quarter" idx="4"/>
          </p:nvPr>
        </p:nvPicPr>
        <p:blipFill>
          <a:blip r:embed="rId4"/>
          <a:stretch>
            <a:fillRect/>
          </a:stretch>
        </p:blipFill>
        <p:spPr>
          <a:xfrm>
            <a:off x="6416037" y="3012971"/>
            <a:ext cx="5194771" cy="2761160"/>
          </a:xfrm>
        </p:spPr>
      </p:pic>
    </p:spTree>
    <p:extLst>
      <p:ext uri="{BB962C8B-B14F-4D97-AF65-F5344CB8AC3E}">
        <p14:creationId xmlns:p14="http://schemas.microsoft.com/office/powerpoint/2010/main" val="164946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Keylogger Images – Browse 2,249 Stock Photos, Vectors, and Video | Adobe  Stock">
            <a:extLst>
              <a:ext uri="{FF2B5EF4-FFF2-40B4-BE49-F238E27FC236}">
                <a16:creationId xmlns:a16="http://schemas.microsoft.com/office/drawing/2014/main" id="{8E6E7F26-59E1-BEE6-7FA2-33D41242CA75}"/>
              </a:ext>
            </a:extLst>
          </p:cNvPr>
          <p:cNvPicPr>
            <a:picLocks noChangeAspect="1"/>
          </p:cNvPicPr>
          <p:nvPr/>
        </p:nvPicPr>
        <p:blipFill rotWithShape="1">
          <a:blip r:embed="rId2">
            <a:alphaModFix amt="40000"/>
          </a:blip>
          <a:srcRect t="3962" b="11768"/>
          <a:stretch/>
        </p:blipFill>
        <p:spPr>
          <a:xfrm>
            <a:off x="20" y="10"/>
            <a:ext cx="12191980" cy="6857990"/>
          </a:xfrm>
          <a:prstGeom prst="rect">
            <a:avLst/>
          </a:prstGeom>
        </p:spPr>
      </p:pic>
      <p:sp>
        <p:nvSpPr>
          <p:cNvPr id="2" name="Title 1">
            <a:extLst>
              <a:ext uri="{FF2B5EF4-FFF2-40B4-BE49-F238E27FC236}">
                <a16:creationId xmlns:a16="http://schemas.microsoft.com/office/drawing/2014/main" id="{34DEBB0E-E45E-C33A-F23F-B0F066B3CED1}"/>
              </a:ext>
            </a:extLst>
          </p:cNvPr>
          <p:cNvSpPr>
            <a:spLocks noGrp="1"/>
          </p:cNvSpPr>
          <p:nvPr>
            <p:ph type="title"/>
          </p:nvPr>
        </p:nvSpPr>
        <p:spPr>
          <a:xfrm>
            <a:off x="1023870" y="702156"/>
            <a:ext cx="10144260" cy="1013800"/>
          </a:xfrm>
        </p:spPr>
        <p:txBody>
          <a:bodyPr>
            <a:normAutofit/>
          </a:bodyPr>
          <a:lstStyle/>
          <a:p>
            <a:r>
              <a:rPr lang="en-US" sz="3600" dirty="0">
                <a:solidFill>
                  <a:schemeClr val="tx1"/>
                </a:solidFill>
              </a:rPr>
              <a:t>conclusion</a:t>
            </a:r>
          </a:p>
        </p:txBody>
      </p:sp>
      <p:sp>
        <p:nvSpPr>
          <p:cNvPr id="3" name="Content Placeholder 2">
            <a:extLst>
              <a:ext uri="{FF2B5EF4-FFF2-40B4-BE49-F238E27FC236}">
                <a16:creationId xmlns:a16="http://schemas.microsoft.com/office/drawing/2014/main" id="{34564442-3C51-8252-5279-1B5B96946DE5}"/>
              </a:ext>
            </a:extLst>
          </p:cNvPr>
          <p:cNvSpPr>
            <a:spLocks noGrp="1"/>
          </p:cNvSpPr>
          <p:nvPr>
            <p:ph idx="1"/>
          </p:nvPr>
        </p:nvSpPr>
        <p:spPr>
          <a:xfrm>
            <a:off x="965199" y="2180496"/>
            <a:ext cx="10261602" cy="3678303"/>
          </a:xfrm>
        </p:spPr>
        <p:txBody>
          <a:bodyPr>
            <a:normAutofit/>
          </a:bodyPr>
          <a:lstStyle/>
          <a:p>
            <a:pPr marL="305435" indent="-305435"/>
            <a:r>
              <a:rPr lang="en-US" sz="2800" dirty="0">
                <a:ea typeface="+mn-lt"/>
                <a:cs typeface="+mn-lt"/>
              </a:rPr>
              <a:t>In conclusion, the development of an advanced anti-keylogger software solution is crucial in mitigating the risks posed by keyloggers in today's digital landscape. By implementing sophisticated detection algorithms and leveraging secure development practices, we can effectively protect users' privacy and prevent the unauthorized capture of sensitive information.</a:t>
            </a:r>
            <a:endParaRPr lang="en-US" sz="2800" dirty="0"/>
          </a:p>
        </p:txBody>
      </p:sp>
    </p:spTree>
    <p:extLst>
      <p:ext uri="{BB962C8B-B14F-4D97-AF65-F5344CB8AC3E}">
        <p14:creationId xmlns:p14="http://schemas.microsoft.com/office/powerpoint/2010/main" val="58204726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pture Keystrokes &amp; Passwords Remotely – Spyboy blog">
            <a:extLst>
              <a:ext uri="{FF2B5EF4-FFF2-40B4-BE49-F238E27FC236}">
                <a16:creationId xmlns:a16="http://schemas.microsoft.com/office/drawing/2014/main" id="{F49EC6B0-C48E-A434-4CB6-F73D5F9AD1EF}"/>
              </a:ext>
            </a:extLst>
          </p:cNvPr>
          <p:cNvPicPr>
            <a:picLocks noChangeAspect="1"/>
          </p:cNvPicPr>
          <p:nvPr/>
        </p:nvPicPr>
        <p:blipFill rotWithShape="1">
          <a:blip r:embed="rId2">
            <a:alphaModFix amt="40000"/>
          </a:blip>
          <a:srcRect t="8842" b="9636"/>
          <a:stretch/>
        </p:blipFill>
        <p:spPr>
          <a:xfrm>
            <a:off x="20" y="10"/>
            <a:ext cx="12191980" cy="6857990"/>
          </a:xfrm>
          <a:prstGeom prst="rect">
            <a:avLst/>
          </a:prstGeom>
        </p:spPr>
      </p:pic>
      <p:sp>
        <p:nvSpPr>
          <p:cNvPr id="2" name="Title 1">
            <a:extLst>
              <a:ext uri="{FF2B5EF4-FFF2-40B4-BE49-F238E27FC236}">
                <a16:creationId xmlns:a16="http://schemas.microsoft.com/office/drawing/2014/main" id="{B91DD4FA-6ACB-69D8-FC9A-B29A198C7055}"/>
              </a:ext>
            </a:extLst>
          </p:cNvPr>
          <p:cNvSpPr>
            <a:spLocks noGrp="1"/>
          </p:cNvSpPr>
          <p:nvPr>
            <p:ph type="title"/>
          </p:nvPr>
        </p:nvSpPr>
        <p:spPr>
          <a:xfrm>
            <a:off x="1023870" y="702156"/>
            <a:ext cx="10144260" cy="1013800"/>
          </a:xfrm>
        </p:spPr>
        <p:txBody>
          <a:bodyPr>
            <a:normAutofit/>
          </a:bodyPr>
          <a:lstStyle/>
          <a:p>
            <a:r>
              <a:rPr lang="en-US" sz="3600" dirty="0">
                <a:solidFill>
                  <a:schemeClr val="tx1"/>
                </a:solidFill>
              </a:rPr>
              <a:t>Future scope</a:t>
            </a:r>
          </a:p>
        </p:txBody>
      </p:sp>
      <p:sp>
        <p:nvSpPr>
          <p:cNvPr id="3" name="Content Placeholder 2">
            <a:extLst>
              <a:ext uri="{FF2B5EF4-FFF2-40B4-BE49-F238E27FC236}">
                <a16:creationId xmlns:a16="http://schemas.microsoft.com/office/drawing/2014/main" id="{613112A0-1756-C8A0-7ACB-7878E11796CD}"/>
              </a:ext>
            </a:extLst>
          </p:cNvPr>
          <p:cNvSpPr>
            <a:spLocks noGrp="1"/>
          </p:cNvSpPr>
          <p:nvPr>
            <p:ph idx="1"/>
          </p:nvPr>
        </p:nvSpPr>
        <p:spPr>
          <a:xfrm>
            <a:off x="965199" y="2180496"/>
            <a:ext cx="10261602" cy="3678303"/>
          </a:xfrm>
        </p:spPr>
        <p:txBody>
          <a:bodyPr>
            <a:normAutofit/>
          </a:bodyPr>
          <a:lstStyle/>
          <a:p>
            <a:pPr marL="305435" indent="-305435"/>
            <a:r>
              <a:rPr lang="en-US" sz="2800" dirty="0">
                <a:ea typeface="+mn-lt"/>
                <a:cs typeface="+mn-lt"/>
              </a:rPr>
              <a:t>The future scope of this project involves continuous updates and enhancements to adapt to evolving keylogger techniques and emerging cybersecurity threats. Additionally, there is potential for integration with other security solutions and platforms to provide comprehensive protection across various digital environments.</a:t>
            </a:r>
            <a:endParaRPr lang="en-US" sz="2800" dirty="0"/>
          </a:p>
        </p:txBody>
      </p:sp>
    </p:spTree>
    <p:extLst>
      <p:ext uri="{BB962C8B-B14F-4D97-AF65-F5344CB8AC3E}">
        <p14:creationId xmlns:p14="http://schemas.microsoft.com/office/powerpoint/2010/main" val="423458773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Keyloggers and security</vt:lpstr>
      <vt:lpstr>Agenda</vt:lpstr>
      <vt:lpstr>Problem statement</vt:lpstr>
      <vt:lpstr>Proposed system/solution</vt:lpstr>
      <vt:lpstr>System development and approach</vt:lpstr>
      <vt:lpstr>Algorithm &amp; development</vt:lpstr>
      <vt:lpstr>result</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275</cp:revision>
  <dcterms:created xsi:type="dcterms:W3CDTF">2024-04-04T14:39:49Z</dcterms:created>
  <dcterms:modified xsi:type="dcterms:W3CDTF">2024-04-04T16:09:25Z</dcterms:modified>
</cp:coreProperties>
</file>