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4"/>
  </p:sldMasterIdLst>
  <p:notesMasterIdLst>
    <p:notesMasterId r:id="rId32"/>
  </p:notesMasterIdLst>
  <p:handoutMasterIdLst>
    <p:handoutMasterId r:id="rId33"/>
  </p:handoutMasterIdLst>
  <p:sldIdLst>
    <p:sldId id="265" r:id="rId5"/>
    <p:sldId id="266" r:id="rId6"/>
    <p:sldId id="267" r:id="rId7"/>
    <p:sldId id="268" r:id="rId8"/>
    <p:sldId id="269" r:id="rId9"/>
    <p:sldId id="270" r:id="rId10"/>
    <p:sldId id="271" r:id="rId11"/>
    <p:sldId id="280" r:id="rId12"/>
    <p:sldId id="276" r:id="rId13"/>
    <p:sldId id="277" r:id="rId14"/>
    <p:sldId id="278" r:id="rId15"/>
    <p:sldId id="279" r:id="rId16"/>
    <p:sldId id="272" r:id="rId17"/>
    <p:sldId id="273" r:id="rId18"/>
    <p:sldId id="281" r:id="rId19"/>
    <p:sldId id="282" r:id="rId20"/>
    <p:sldId id="283" r:id="rId21"/>
    <p:sldId id="284" r:id="rId22"/>
    <p:sldId id="285" r:id="rId23"/>
    <p:sldId id="286" r:id="rId24"/>
    <p:sldId id="287" r:id="rId25"/>
    <p:sldId id="288" r:id="rId26"/>
    <p:sldId id="289" r:id="rId27"/>
    <p:sldId id="275" r:id="rId28"/>
    <p:sldId id="274" r:id="rId29"/>
    <p:sldId id="291"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kittu" initials="Dk" lastIdx="1" clrIdx="0">
    <p:extLst>
      <p:ext uri="{19B8F6BF-5375-455C-9EA6-DF929625EA0E}">
        <p15:presenceInfo xmlns:p15="http://schemas.microsoft.com/office/powerpoint/2012/main" userId="54dbf133937399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3923" autoAdjust="0"/>
  </p:normalViewPr>
  <p:slideViewPr>
    <p:cSldViewPr snapToGrid="0">
      <p:cViewPr varScale="1">
        <p:scale>
          <a:sx n="77" d="100"/>
          <a:sy n="77" d="100"/>
        </p:scale>
        <p:origin x="989"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4/20/2023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EEE60E-651F-40CC-AD73-C00F10CE42B6}" type="slidenum">
              <a:rPr lang="en-US" smtClean="0"/>
              <a:t>11</a:t>
            </a:fld>
            <a:endParaRPr lang="en-US" dirty="0"/>
          </a:p>
        </p:txBody>
      </p:sp>
    </p:spTree>
    <p:extLst>
      <p:ext uri="{BB962C8B-B14F-4D97-AF65-F5344CB8AC3E}">
        <p14:creationId xmlns:p14="http://schemas.microsoft.com/office/powerpoint/2010/main" val="4249041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24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023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664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934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2279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3155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628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600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05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758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38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49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83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96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89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89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86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6807901"/>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69F04C-BB7E-2A22-3A08-33BD287EE0F1}"/>
              </a:ext>
            </a:extLst>
          </p:cNvPr>
          <p:cNvSpPr txBox="1"/>
          <p:nvPr/>
        </p:nvSpPr>
        <p:spPr>
          <a:xfrm>
            <a:off x="2050676" y="920621"/>
            <a:ext cx="8090648" cy="4678204"/>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Major Project</a:t>
            </a:r>
          </a:p>
          <a:p>
            <a:pPr algn="ctr"/>
            <a:r>
              <a:rPr lang="en-US" sz="2000" dirty="0">
                <a:latin typeface="Times New Roman" panose="02020603050405020304" pitchFamily="18" charset="0"/>
                <a:cs typeface="Times New Roman" panose="02020603050405020304" pitchFamily="18" charset="0"/>
              </a:rPr>
              <a:t> On </a:t>
            </a:r>
          </a:p>
          <a:p>
            <a:pPr algn="ctr"/>
            <a:r>
              <a:rPr lang="en-IN" sz="1800" b="1" dirty="0">
                <a:solidFill>
                  <a:srgbClr val="000000"/>
                </a:solidFill>
                <a:effectLst/>
                <a:latin typeface="Times New Roman" panose="02020603050405020304" pitchFamily="18" charset="0"/>
                <a:ea typeface="Times New Roman" panose="02020603050405020304" pitchFamily="18" charset="0"/>
              </a:rPr>
              <a:t>E-AGRI KIT AGRICULTURAL AID USING DEEP LEARNING</a:t>
            </a:r>
            <a:endParaRPr lang="en-IN" sz="1800" dirty="0">
              <a:solidFill>
                <a:srgbClr val="000000"/>
              </a:solidFill>
              <a:effectLst/>
              <a:latin typeface="Times New Roman" panose="02020603050405020304" pitchFamily="18" charset="0"/>
              <a:ea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Under the Guidance </a:t>
            </a:r>
          </a:p>
          <a:p>
            <a:pPr algn="ctr"/>
            <a:r>
              <a:rPr lang="en-US" sz="2000" dirty="0">
                <a:latin typeface="Times New Roman" panose="02020603050405020304" pitchFamily="18" charset="0"/>
                <a:cs typeface="Times New Roman" panose="02020603050405020304" pitchFamily="18" charset="0"/>
              </a:rPr>
              <a:t>of </a:t>
            </a:r>
          </a:p>
          <a:p>
            <a:pPr algn="ctr"/>
            <a:r>
              <a:rPr lang="en-IN" sz="2000" b="1" dirty="0">
                <a:solidFill>
                  <a:srgbClr val="000000"/>
                </a:solidFill>
                <a:effectLst/>
                <a:latin typeface="Times New Roman" panose="02020603050405020304" pitchFamily="18" charset="0"/>
                <a:ea typeface="Times New Roman" panose="02020603050405020304" pitchFamily="18" charset="0"/>
              </a:rPr>
              <a:t>G.KALPANA DEVI</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(Assistant Professor) </a:t>
            </a:r>
            <a:endParaRPr lang="en-IN"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By </a:t>
            </a:r>
          </a:p>
          <a:p>
            <a:pPr algn="ctr"/>
            <a:r>
              <a:rPr lang="en-US" sz="2000" dirty="0">
                <a:latin typeface="Times New Roman" panose="02020603050405020304" pitchFamily="18" charset="0"/>
                <a:cs typeface="Times New Roman" panose="02020603050405020304" pitchFamily="18" charset="0"/>
              </a:rPr>
              <a:t>POKKILI SAMPATHKUMAR (197R1A05P1)</a:t>
            </a:r>
          </a:p>
          <a:p>
            <a:pPr algn="ctr"/>
            <a:r>
              <a:rPr lang="en-US" sz="2000" dirty="0">
                <a:latin typeface="Times New Roman" panose="02020603050405020304" pitchFamily="18" charset="0"/>
                <a:cs typeface="Times New Roman" panose="02020603050405020304" pitchFamily="18" charset="0"/>
              </a:rPr>
              <a:t> MUTHE AKHILKUMAR(197R1A05N4) </a:t>
            </a:r>
          </a:p>
          <a:p>
            <a:pPr algn="ctr"/>
            <a:r>
              <a:rPr lang="en-US" sz="2000" dirty="0">
                <a:latin typeface="Times New Roman" panose="02020603050405020304" pitchFamily="18" charset="0"/>
                <a:cs typeface="Times New Roman" panose="02020603050405020304" pitchFamily="18" charset="0"/>
              </a:rPr>
              <a:t>RUDHRAMSH REDDY (197R1A05P3) </a:t>
            </a:r>
          </a:p>
          <a:p>
            <a:pPr algn="ct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14C6229-14C1-6114-D568-4A81D77736E8}"/>
              </a:ext>
            </a:extLst>
          </p:cNvPr>
          <p:cNvPicPr>
            <a:picLocks noChangeAspect="1"/>
          </p:cNvPicPr>
          <p:nvPr/>
        </p:nvPicPr>
        <p:blipFill>
          <a:blip r:embed="rId2"/>
          <a:stretch>
            <a:fillRect/>
          </a:stretch>
        </p:blipFill>
        <p:spPr>
          <a:xfrm>
            <a:off x="838140" y="766732"/>
            <a:ext cx="1371719" cy="914479"/>
          </a:xfrm>
          <a:prstGeom prst="rect">
            <a:avLst/>
          </a:prstGeom>
        </p:spPr>
      </p:pic>
      <p:pic>
        <p:nvPicPr>
          <p:cNvPr id="9" name="Picture 8">
            <a:extLst>
              <a:ext uri="{FF2B5EF4-FFF2-40B4-BE49-F238E27FC236}">
                <a16:creationId xmlns:a16="http://schemas.microsoft.com/office/drawing/2014/main" id="{F74ACA74-F1D8-0BD9-1CE0-124093E6511A}"/>
              </a:ext>
            </a:extLst>
          </p:cNvPr>
          <p:cNvPicPr>
            <a:picLocks noChangeAspect="1"/>
          </p:cNvPicPr>
          <p:nvPr/>
        </p:nvPicPr>
        <p:blipFill>
          <a:blip r:embed="rId3"/>
          <a:stretch>
            <a:fillRect/>
          </a:stretch>
        </p:blipFill>
        <p:spPr>
          <a:xfrm>
            <a:off x="9731142" y="653129"/>
            <a:ext cx="1066892" cy="890093"/>
          </a:xfrm>
          <a:prstGeom prst="rect">
            <a:avLst/>
          </a:prstGeom>
        </p:spPr>
      </p:pic>
    </p:spTree>
    <p:extLst>
      <p:ext uri="{BB962C8B-B14F-4D97-AF65-F5344CB8AC3E}">
        <p14:creationId xmlns:p14="http://schemas.microsoft.com/office/powerpoint/2010/main" val="146475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C57C-54D0-18C7-7C50-73885E7E7343}"/>
              </a:ext>
            </a:extLst>
          </p:cNvPr>
          <p:cNvSpPr>
            <a:spLocks noGrp="1"/>
          </p:cNvSpPr>
          <p:nvPr>
            <p:ph type="title"/>
          </p:nvPr>
        </p:nvSpPr>
        <p:spPr>
          <a:xfrm>
            <a:off x="1420529" y="587852"/>
            <a:ext cx="9601196" cy="490533"/>
          </a:xfrm>
        </p:spPr>
        <p:txBody>
          <a:bodyPr>
            <a:normAutofit fontScale="90000"/>
          </a:bodyPr>
          <a:lstStyle/>
          <a:p>
            <a:r>
              <a:rPr lang="en-IN" dirty="0"/>
              <a:t>CLASS DIAGRAM</a:t>
            </a:r>
          </a:p>
        </p:txBody>
      </p:sp>
      <p:pic>
        <p:nvPicPr>
          <p:cNvPr id="3" name="Picture 2">
            <a:extLst>
              <a:ext uri="{FF2B5EF4-FFF2-40B4-BE49-F238E27FC236}">
                <a16:creationId xmlns:a16="http://schemas.microsoft.com/office/drawing/2014/main" id="{A0D49AA6-1A07-83C3-8035-2CB0E946AD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8367" y="1746893"/>
            <a:ext cx="12900862" cy="4404005"/>
          </a:xfrm>
          <a:prstGeom prst="rect">
            <a:avLst/>
          </a:prstGeom>
          <a:noFill/>
          <a:ln>
            <a:noFill/>
          </a:ln>
        </p:spPr>
      </p:pic>
    </p:spTree>
    <p:extLst>
      <p:ext uri="{BB962C8B-B14F-4D97-AF65-F5344CB8AC3E}">
        <p14:creationId xmlns:p14="http://schemas.microsoft.com/office/powerpoint/2010/main" val="148176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447A-FE64-2B7B-4C6B-3352BF2FEE9B}"/>
              </a:ext>
            </a:extLst>
          </p:cNvPr>
          <p:cNvSpPr>
            <a:spLocks noGrp="1"/>
          </p:cNvSpPr>
          <p:nvPr>
            <p:ph type="title"/>
          </p:nvPr>
        </p:nvSpPr>
        <p:spPr>
          <a:xfrm>
            <a:off x="1295402" y="606747"/>
            <a:ext cx="9601196" cy="471283"/>
          </a:xfrm>
        </p:spPr>
        <p:txBody>
          <a:bodyPr>
            <a:normAutofit fontScale="90000"/>
          </a:bodyPr>
          <a:lstStyle/>
          <a:p>
            <a:r>
              <a:rPr lang="en-IN" dirty="0"/>
              <a:t>SEQUENCE DIAGARM</a:t>
            </a:r>
          </a:p>
        </p:txBody>
      </p:sp>
      <p:pic>
        <p:nvPicPr>
          <p:cNvPr id="5" name="Picture 4">
            <a:extLst>
              <a:ext uri="{FF2B5EF4-FFF2-40B4-BE49-F238E27FC236}">
                <a16:creationId xmlns:a16="http://schemas.microsoft.com/office/drawing/2014/main" id="{E61F72B8-A23F-2932-56F5-5D17C34F0235}"/>
              </a:ext>
            </a:extLst>
          </p:cNvPr>
          <p:cNvPicPr>
            <a:picLocks noChangeAspect="1"/>
          </p:cNvPicPr>
          <p:nvPr/>
        </p:nvPicPr>
        <p:blipFill>
          <a:blip r:embed="rId3"/>
          <a:stretch>
            <a:fillRect/>
          </a:stretch>
        </p:blipFill>
        <p:spPr>
          <a:xfrm>
            <a:off x="2495014" y="1078030"/>
            <a:ext cx="7374543" cy="5264218"/>
          </a:xfrm>
          <a:prstGeom prst="rect">
            <a:avLst/>
          </a:prstGeom>
        </p:spPr>
      </p:pic>
    </p:spTree>
    <p:extLst>
      <p:ext uri="{BB962C8B-B14F-4D97-AF65-F5344CB8AC3E}">
        <p14:creationId xmlns:p14="http://schemas.microsoft.com/office/powerpoint/2010/main" val="211578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B94A-4728-DBDD-5113-3B8D9F3BFA47}"/>
              </a:ext>
            </a:extLst>
          </p:cNvPr>
          <p:cNvSpPr>
            <a:spLocks noGrp="1"/>
          </p:cNvSpPr>
          <p:nvPr>
            <p:ph type="title"/>
          </p:nvPr>
        </p:nvSpPr>
        <p:spPr>
          <a:xfrm>
            <a:off x="1295402" y="510494"/>
            <a:ext cx="9601196" cy="500159"/>
          </a:xfrm>
        </p:spPr>
        <p:txBody>
          <a:bodyPr>
            <a:normAutofit fontScale="90000"/>
          </a:bodyPr>
          <a:lstStyle/>
          <a:p>
            <a:r>
              <a:rPr lang="en-IN" dirty="0"/>
              <a:t>ACTIVITY DIAGRAM</a:t>
            </a:r>
          </a:p>
        </p:txBody>
      </p:sp>
      <p:pic>
        <p:nvPicPr>
          <p:cNvPr id="3" name="image7.png">
            <a:extLst>
              <a:ext uri="{FF2B5EF4-FFF2-40B4-BE49-F238E27FC236}">
                <a16:creationId xmlns:a16="http://schemas.microsoft.com/office/drawing/2014/main" id="{1F2EF1F6-CF4A-50FD-1E37-8285AAC8F8CF}"/>
              </a:ext>
            </a:extLst>
          </p:cNvPr>
          <p:cNvPicPr>
            <a:picLocks noChangeAspect="1"/>
          </p:cNvPicPr>
          <p:nvPr/>
        </p:nvPicPr>
        <p:blipFill>
          <a:blip r:embed="rId2" cstate="print"/>
          <a:stretch>
            <a:fillRect/>
          </a:stretch>
        </p:blipFill>
        <p:spPr>
          <a:xfrm>
            <a:off x="4472706" y="1010653"/>
            <a:ext cx="3099168" cy="5378251"/>
          </a:xfrm>
          <a:prstGeom prst="rect">
            <a:avLst/>
          </a:prstGeom>
        </p:spPr>
      </p:pic>
    </p:spTree>
    <p:extLst>
      <p:ext uri="{BB962C8B-B14F-4D97-AF65-F5344CB8AC3E}">
        <p14:creationId xmlns:p14="http://schemas.microsoft.com/office/powerpoint/2010/main" val="350909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BFCF-1F78-DAD4-5470-D7BFB6BDFD47}"/>
              </a:ext>
            </a:extLst>
          </p:cNvPr>
          <p:cNvSpPr>
            <a:spLocks noGrp="1"/>
          </p:cNvSpPr>
          <p:nvPr>
            <p:ph type="title"/>
          </p:nvPr>
        </p:nvSpPr>
        <p:spPr>
          <a:xfrm>
            <a:off x="1295402" y="982132"/>
            <a:ext cx="9601196" cy="816851"/>
          </a:xfrm>
        </p:spPr>
        <p:txBody>
          <a:bodyPr/>
          <a:lstStyle/>
          <a:p>
            <a:r>
              <a:rPr lang="en-IN" b="1" u="sng"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35764C55-03A1-9240-2343-63E4AB12E71D}"/>
              </a:ext>
            </a:extLst>
          </p:cNvPr>
          <p:cNvSpPr>
            <a:spLocks noGrp="1"/>
          </p:cNvSpPr>
          <p:nvPr>
            <p:ph idx="1"/>
          </p:nvPr>
        </p:nvSpPr>
        <p:spPr>
          <a:xfrm>
            <a:off x="1295401" y="1898374"/>
            <a:ext cx="9601196" cy="3977494"/>
          </a:xfrm>
        </p:spPr>
        <p:txBody>
          <a:bodyPr/>
          <a:lstStyle/>
          <a:p>
            <a:pPr marL="0" indent="0">
              <a:buNone/>
            </a:pPr>
            <a:r>
              <a:rPr lang="en-US" b="1" u="sng" dirty="0"/>
              <a:t>HARDWARE REQUIREMENTS: </a:t>
            </a:r>
            <a:endParaRPr lang="en-US" dirty="0"/>
          </a:p>
          <a:p>
            <a:pPr lvl="0" algn="just">
              <a:lnSpc>
                <a:spcPct val="107000"/>
              </a:lnSpc>
              <a:spcAft>
                <a:spcPts val="800"/>
              </a:spcAft>
              <a:buSzPts val="1200"/>
              <a:buFont typeface="Wingdings" panose="05000000000000000000" pitchFamily="2" charset="2"/>
              <a:buChar char="v"/>
            </a:pPr>
            <a:r>
              <a:rPr lang="en-US" dirty="0"/>
              <a:t> </a:t>
            </a:r>
            <a:r>
              <a:rPr lang="en-IN" sz="2400" b="1" spc="-10" dirty="0">
                <a:solidFill>
                  <a:srgbClr val="000000"/>
                </a:solidFill>
                <a:effectLst/>
                <a:latin typeface="Times New Roman" panose="02020603050405020304" pitchFamily="18" charset="0"/>
                <a:ea typeface="Times New Roman" panose="02020603050405020304" pitchFamily="18" charset="0"/>
              </a:rPr>
              <a:t>Processor </a:t>
            </a:r>
            <a:r>
              <a:rPr lang="en-IN" sz="2400" spc="-10" dirty="0">
                <a:solidFill>
                  <a:srgbClr val="000000"/>
                </a:solidFill>
                <a:effectLst/>
                <a:latin typeface="Times New Roman" panose="02020603050405020304" pitchFamily="18" charset="0"/>
                <a:ea typeface="Times New Roman" panose="02020603050405020304" pitchFamily="18" charset="0"/>
              </a:rPr>
              <a:t>– i3</a:t>
            </a:r>
          </a:p>
          <a:p>
            <a:pPr lvl="0" algn="just">
              <a:lnSpc>
                <a:spcPct val="107000"/>
              </a:lnSpc>
              <a:spcAft>
                <a:spcPts val="800"/>
              </a:spcAft>
              <a:buSzPts val="1200"/>
              <a:buFont typeface="Wingdings" panose="05000000000000000000" pitchFamily="2" charset="2"/>
              <a:buChar char="v"/>
            </a:pPr>
            <a:r>
              <a:rPr lang="en-IN" sz="2400" b="1" spc="-10" dirty="0">
                <a:solidFill>
                  <a:srgbClr val="000000"/>
                </a:solidFill>
                <a:effectLst/>
                <a:latin typeface="Times New Roman" panose="02020603050405020304" pitchFamily="18" charset="0"/>
                <a:ea typeface="Times New Roman" panose="02020603050405020304" pitchFamily="18" charset="0"/>
              </a:rPr>
              <a:t>Speed </a:t>
            </a:r>
            <a:r>
              <a:rPr lang="en-IN" sz="2400" spc="-10" dirty="0">
                <a:solidFill>
                  <a:srgbClr val="000000"/>
                </a:solidFill>
                <a:effectLst/>
                <a:latin typeface="Times New Roman" panose="02020603050405020304" pitchFamily="18" charset="0"/>
                <a:ea typeface="Times New Roman" panose="02020603050405020304" pitchFamily="18" charset="0"/>
              </a:rPr>
              <a:t>– 2.4 GHz</a:t>
            </a:r>
          </a:p>
          <a:p>
            <a:pPr lvl="0" algn="just">
              <a:lnSpc>
                <a:spcPct val="107000"/>
              </a:lnSpc>
              <a:spcAft>
                <a:spcPts val="800"/>
              </a:spcAft>
              <a:buSzPts val="1200"/>
              <a:buFont typeface="Wingdings" panose="05000000000000000000" pitchFamily="2" charset="2"/>
              <a:buChar char="v"/>
            </a:pPr>
            <a:r>
              <a:rPr lang="en-IN" sz="2400" b="1" spc="-10" dirty="0">
                <a:solidFill>
                  <a:srgbClr val="000000"/>
                </a:solidFill>
                <a:effectLst/>
                <a:latin typeface="Times New Roman" panose="02020603050405020304" pitchFamily="18" charset="0"/>
                <a:ea typeface="Times New Roman" panose="02020603050405020304" pitchFamily="18" charset="0"/>
              </a:rPr>
              <a:t>RAM </a:t>
            </a:r>
            <a:r>
              <a:rPr lang="en-IN" sz="2400" spc="-10" dirty="0">
                <a:solidFill>
                  <a:srgbClr val="000000"/>
                </a:solidFill>
                <a:effectLst/>
                <a:latin typeface="Times New Roman" panose="02020603050405020304" pitchFamily="18" charset="0"/>
                <a:ea typeface="Times New Roman" panose="02020603050405020304" pitchFamily="18" charset="0"/>
              </a:rPr>
              <a:t>– 4 GB</a:t>
            </a:r>
          </a:p>
          <a:p>
            <a:pPr lvl="0" algn="just">
              <a:lnSpc>
                <a:spcPct val="107000"/>
              </a:lnSpc>
              <a:spcAft>
                <a:spcPts val="800"/>
              </a:spcAft>
              <a:buSzPts val="1200"/>
              <a:buFont typeface="Wingdings" panose="05000000000000000000" pitchFamily="2" charset="2"/>
              <a:buChar char="v"/>
            </a:pPr>
            <a:r>
              <a:rPr lang="en-IN" sz="2400" b="1" spc="-10" dirty="0">
                <a:solidFill>
                  <a:srgbClr val="000000"/>
                </a:solidFill>
                <a:effectLst/>
                <a:latin typeface="Times New Roman" panose="02020603050405020304" pitchFamily="18" charset="0"/>
                <a:ea typeface="Times New Roman" panose="02020603050405020304" pitchFamily="18" charset="0"/>
              </a:rPr>
              <a:t>Hard Disk </a:t>
            </a:r>
            <a:r>
              <a:rPr lang="en-IN" sz="2400" spc="-10" dirty="0">
                <a:solidFill>
                  <a:srgbClr val="000000"/>
                </a:solidFill>
                <a:effectLst/>
                <a:latin typeface="Times New Roman" panose="02020603050405020304" pitchFamily="18" charset="0"/>
                <a:ea typeface="Times New Roman" panose="02020603050405020304" pitchFamily="18" charset="0"/>
              </a:rPr>
              <a:t>- 500 GB</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22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0C90-D7EC-BD85-BBFB-C103B5A5553C}"/>
              </a:ext>
            </a:extLst>
          </p:cNvPr>
          <p:cNvSpPr>
            <a:spLocks noGrp="1"/>
          </p:cNvSpPr>
          <p:nvPr>
            <p:ph type="title"/>
          </p:nvPr>
        </p:nvSpPr>
        <p:spPr>
          <a:xfrm>
            <a:off x="1295402" y="982132"/>
            <a:ext cx="9601196" cy="946059"/>
          </a:xfrm>
        </p:spPr>
        <p:txBody>
          <a:bodyPr/>
          <a:lstStyle/>
          <a:p>
            <a:r>
              <a:rPr lang="en-IN" b="1" u="sng">
                <a:latin typeface="Times New Roman" panose="02020603050405020304" pitchFamily="18" charset="0"/>
                <a:cs typeface="Times New Roman" panose="02020603050405020304" pitchFamily="18" charset="0"/>
              </a:rPr>
              <a:t>REQUIREMENTS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C350CB-D692-BB2C-870E-C55FB4364628}"/>
              </a:ext>
            </a:extLst>
          </p:cNvPr>
          <p:cNvSpPr>
            <a:spLocks noGrp="1"/>
          </p:cNvSpPr>
          <p:nvPr>
            <p:ph idx="1"/>
          </p:nvPr>
        </p:nvSpPr>
        <p:spPr>
          <a:xfrm>
            <a:off x="1295401" y="2126974"/>
            <a:ext cx="9601196" cy="3748894"/>
          </a:xfrm>
        </p:spPr>
        <p:txBody>
          <a:bodyPr/>
          <a:lstStyle/>
          <a:p>
            <a:pPr marL="0" indent="0">
              <a:buNone/>
            </a:pPr>
            <a:r>
              <a:rPr lang="en-US" b="1" u="sng" dirty="0">
                <a:latin typeface="Times New Roman" panose="02020603050405020304" pitchFamily="18" charset="0"/>
                <a:cs typeface="Times New Roman" panose="02020603050405020304" pitchFamily="18" charset="0"/>
              </a:rPr>
              <a:t>SOFTWARE REQUIREMENTS: </a:t>
            </a:r>
          </a:p>
          <a:p>
            <a:pPr lvl="0" algn="just">
              <a:lnSpc>
                <a:spcPct val="107000"/>
              </a:lnSpc>
              <a:spcAft>
                <a:spcPts val="800"/>
              </a:spcAft>
              <a:buSzPts val="1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IN" sz="2400" b="1" spc="-10" dirty="0">
                <a:solidFill>
                  <a:srgbClr val="000000"/>
                </a:solidFill>
                <a:effectLst/>
                <a:latin typeface="Times New Roman" panose="02020603050405020304" pitchFamily="18" charset="0"/>
                <a:ea typeface="Times New Roman" panose="02020603050405020304" pitchFamily="18" charset="0"/>
              </a:rPr>
              <a:t>Operating System: </a:t>
            </a:r>
            <a:r>
              <a:rPr lang="en-IN" sz="2400" spc="-10" dirty="0">
                <a:solidFill>
                  <a:srgbClr val="000000"/>
                </a:solidFill>
                <a:effectLst/>
                <a:latin typeface="Times New Roman" panose="02020603050405020304" pitchFamily="18" charset="0"/>
                <a:ea typeface="Times New Roman" panose="02020603050405020304" pitchFamily="18" charset="0"/>
              </a:rPr>
              <a:t>Windows</a:t>
            </a:r>
          </a:p>
          <a:p>
            <a:pPr lvl="0" algn="just">
              <a:lnSpc>
                <a:spcPct val="107000"/>
              </a:lnSpc>
              <a:spcAft>
                <a:spcPts val="800"/>
              </a:spcAft>
              <a:buSzPts val="1200"/>
              <a:buFont typeface="Wingdings" panose="05000000000000000000" pitchFamily="2" charset="2"/>
              <a:buChar char="v"/>
            </a:pPr>
            <a:r>
              <a:rPr lang="en-IN" sz="2400" b="1" spc="-10" dirty="0">
                <a:solidFill>
                  <a:srgbClr val="000000"/>
                </a:solidFill>
                <a:effectLst/>
                <a:latin typeface="Times New Roman" panose="02020603050405020304" pitchFamily="18" charset="0"/>
                <a:ea typeface="Times New Roman" panose="02020603050405020304" pitchFamily="18" charset="0"/>
              </a:rPr>
              <a:t>Coding Language</a:t>
            </a:r>
            <a:r>
              <a:rPr lang="en-IN" sz="2400" spc="-10" dirty="0">
                <a:solidFill>
                  <a:srgbClr val="000000"/>
                </a:solidFill>
                <a:effectLst/>
                <a:latin typeface="Times New Roman" panose="02020603050405020304" pitchFamily="18" charset="0"/>
                <a:ea typeface="Times New Roman" panose="02020603050405020304" pitchFamily="18" charset="0"/>
              </a:rPr>
              <a:t>: Python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58907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A376-3057-4D1F-9849-7E1079F7D479}"/>
              </a:ext>
            </a:extLst>
          </p:cNvPr>
          <p:cNvSpPr>
            <a:spLocks noGrp="1"/>
          </p:cNvSpPr>
          <p:nvPr>
            <p:ph type="title"/>
          </p:nvPr>
        </p:nvSpPr>
        <p:spPr/>
        <p:txBody>
          <a:bodyPr/>
          <a:lstStyle/>
          <a:p>
            <a:r>
              <a:rPr lang="en-US" b="1" u="sng" dirty="0">
                <a:latin typeface="Times New Roman" panose="02020603050405020304" pitchFamily="18" charset="0"/>
                <a:ea typeface="Yu Gothic Light" panose="020B0300000000000000" pitchFamily="34" charset="-128"/>
                <a:cs typeface="Times New Roman" panose="02020603050405020304" pitchFamily="18" charset="0"/>
              </a:rPr>
              <a:t>IMPLEMENTATION</a:t>
            </a:r>
            <a:endParaRPr lang="en-IN" b="1" u="sng" dirty="0">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1E6D7F0D-AF38-8B69-87DA-4D685C02F702}"/>
              </a:ext>
            </a:extLst>
          </p:cNvPr>
          <p:cNvSpPr>
            <a:spLocks noGrp="1"/>
          </p:cNvSpPr>
          <p:nvPr>
            <p:ph idx="1"/>
          </p:nvPr>
        </p:nvSpPr>
        <p:spPr>
          <a:xfrm>
            <a:off x="1295401" y="2100105"/>
            <a:ext cx="9601196" cy="3775763"/>
          </a:xfrm>
        </p:spPr>
        <p:txBody>
          <a:bodyPr>
            <a:normAutofit fontScale="92500" lnSpcReduction="20000"/>
          </a:bodyPr>
          <a:lstStyle/>
          <a:p>
            <a:pPr marL="235585" marR="2820670" indent="0">
              <a:lnSpc>
                <a:spcPct val="126000"/>
              </a:lnSpc>
              <a:spcAft>
                <a:spcPts val="0"/>
              </a:spcAft>
              <a:buNone/>
              <a:tabLst>
                <a:tab pos="1557655" algn="l"/>
              </a:tabLst>
            </a:pPr>
            <a:r>
              <a:rPr lang="en-US" sz="1800" dirty="0">
                <a:effectLst/>
                <a:latin typeface="Times New Roman" panose="02020603050405020304" pitchFamily="18" charset="0"/>
                <a:ea typeface="Times New Roman" panose="02020603050405020304" pitchFamily="18" charset="0"/>
              </a:rPr>
              <a:t>from</a:t>
            </a:r>
            <a:r>
              <a:rPr lang="en-US" sz="1800" u="sng" dirty="0">
                <a:effectLst/>
                <a:latin typeface="Times New Roman" panose="02020603050405020304" pitchFamily="18" charset="0"/>
                <a:ea typeface="Times New Roman" panose="02020603050405020304" pitchFamily="18" charset="0"/>
              </a:rPr>
              <a:t>   </a:t>
            </a:r>
            <a:r>
              <a:rPr lang="en-US" sz="1800" u="sng"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u="sng"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 division, </a:t>
            </a:r>
            <a:r>
              <a:rPr lang="en-US" sz="1800" dirty="0" err="1">
                <a:effectLst/>
                <a:latin typeface="Times New Roman" panose="02020603050405020304" pitchFamily="18" charset="0"/>
                <a:ea typeface="Times New Roman" panose="02020603050405020304" pitchFamily="18" charset="0"/>
              </a:rPr>
              <a:t>print_function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coding=utf-8</a:t>
            </a:r>
            <a:endParaRPr lang="en-IN" sz="1800" dirty="0">
              <a:effectLst/>
              <a:latin typeface="Times New Roman" panose="02020603050405020304" pitchFamily="18" charset="0"/>
              <a:ea typeface="Times New Roman" panose="02020603050405020304" pitchFamily="18" charset="0"/>
            </a:endParaRPr>
          </a:p>
          <a:p>
            <a:pPr marL="235585" marR="5017770" indent="0">
              <a:lnSpc>
                <a:spcPct val="127000"/>
              </a:lnSpc>
              <a:spcBef>
                <a:spcPts val="25"/>
              </a:spcBef>
              <a:spcAft>
                <a:spcPts val="0"/>
              </a:spcAft>
              <a:buNone/>
            </a:pPr>
            <a:r>
              <a:rPr lang="en-US" sz="1800" dirty="0">
                <a:effectLst/>
                <a:latin typeface="Times New Roman" panose="02020603050405020304" pitchFamily="18" charset="0"/>
                <a:ea typeface="Times New Roman" panose="02020603050405020304" pitchFamily="18" charset="0"/>
              </a:rPr>
              <a:t>import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t>
            </a:r>
            <a:r>
              <a:rPr lang="en-US" sz="1800" spc="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 glob</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t>
            </a:r>
            <a:endParaRPr lang="en-IN" sz="1800" dirty="0">
              <a:effectLst/>
              <a:latin typeface="Times New Roman" panose="02020603050405020304" pitchFamily="18" charset="0"/>
              <a:ea typeface="Times New Roman" panose="02020603050405020304" pitchFamily="18" charset="0"/>
            </a:endParaRPr>
          </a:p>
          <a:p>
            <a:pPr marL="235585" marR="4509770" indent="0">
              <a:lnSpc>
                <a:spcPct val="127000"/>
              </a:lnSpc>
              <a:spcAft>
                <a:spcPts val="0"/>
              </a:spcAft>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as np</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 pandas as pd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requests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pickle</a:t>
            </a:r>
            <a:endParaRPr lang="en-IN" sz="1800" dirty="0">
              <a:effectLst/>
              <a:latin typeface="Times New Roman" panose="02020603050405020304" pitchFamily="18" charset="0"/>
              <a:ea typeface="Times New Roman" panose="02020603050405020304" pitchFamily="18" charset="0"/>
            </a:endParaRPr>
          </a:p>
          <a:p>
            <a:pPr marL="235585" indent="0">
              <a:lnSpc>
                <a:spcPts val="1350"/>
              </a:lnSpc>
              <a:buNone/>
            </a:pP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Keras</a:t>
            </a:r>
            <a:endParaRPr lang="en-IN" sz="1800" dirty="0">
              <a:effectLst/>
              <a:latin typeface="Times New Roman" panose="02020603050405020304" pitchFamily="18" charset="0"/>
              <a:ea typeface="Times New Roman" panose="02020603050405020304" pitchFamily="18" charset="0"/>
            </a:endParaRPr>
          </a:p>
          <a:p>
            <a:pPr marL="235585" marR="459740" indent="0">
              <a:lnSpc>
                <a:spcPct val="126000"/>
              </a:lnSpc>
              <a:spcBef>
                <a:spcPts val="365"/>
              </a:spcBef>
              <a:spcAft>
                <a:spcPts val="0"/>
              </a:spcAft>
              <a:buNone/>
            </a:pPr>
            <a:r>
              <a:rPr lang="en-US" sz="1800" spc="-5" dirty="0">
                <a:effectLst/>
                <a:latin typeface="Times New Roman" panose="02020603050405020304" pitchFamily="18" charset="0"/>
                <a:ea typeface="Times New Roman" panose="02020603050405020304" pitchFamily="18" charset="0"/>
              </a:rPr>
              <a:t>from </a:t>
            </a:r>
            <a:r>
              <a:rPr lang="en-US" sz="1800" spc="-5" dirty="0" err="1">
                <a:effectLst/>
                <a:latin typeface="Times New Roman" panose="02020603050405020304" pitchFamily="18" charset="0"/>
                <a:ea typeface="Times New Roman" panose="02020603050405020304" pitchFamily="18" charset="0"/>
              </a:rPr>
              <a:t>keras.applications.imagenet_utils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preprocess_input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decode_predictions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4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keras.models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t>
            </a:r>
            <a:r>
              <a:rPr lang="en-US" sz="1800" spc="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load_model</a:t>
            </a:r>
            <a:endParaRPr lang="en-IN" sz="1800" dirty="0">
              <a:effectLst/>
              <a:latin typeface="Times New Roman" panose="02020603050405020304" pitchFamily="18" charset="0"/>
              <a:ea typeface="Times New Roman" panose="02020603050405020304" pitchFamily="18" charset="0"/>
            </a:endParaRPr>
          </a:p>
          <a:p>
            <a:pPr marL="235585" indent="0">
              <a:buNone/>
            </a:pPr>
            <a:r>
              <a:rPr lang="en-US" sz="1800" dirty="0">
                <a:effectLst/>
                <a:latin typeface="Times New Roman" panose="02020603050405020304" pitchFamily="18" charset="0"/>
                <a:ea typeface="Times New Roman" panose="02020603050405020304" pitchFamily="18" charset="0"/>
              </a:rPr>
              <a:t>from</a:t>
            </a:r>
            <a:r>
              <a:rPr lang="en-US" sz="1800" spc="-6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keras.preprocessing</a:t>
            </a:r>
            <a:r>
              <a:rPr lang="en-US" sz="1800" dirty="0">
                <a:effectLst/>
                <a:latin typeface="Times New Roman" panose="02020603050405020304" pitchFamily="18" charset="0"/>
                <a:ea typeface="Times New Roman" panose="02020603050405020304" pitchFamily="18" charset="0"/>
              </a:rPr>
              <a:t> import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a:t>
            </a:r>
            <a:endParaRPr lang="en-IN" sz="1800" dirty="0">
              <a:effectLst/>
              <a:latin typeface="Times New Roman" panose="02020603050405020304" pitchFamily="18" charset="0"/>
              <a:ea typeface="Times New Roman" panose="02020603050405020304" pitchFamily="18" charset="0"/>
            </a:endParaRPr>
          </a:p>
          <a:p>
            <a:pPr marL="521335"/>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Flask</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utils</a:t>
            </a:r>
            <a:endParaRPr lang="en-IN" sz="1800" dirty="0">
              <a:effectLst/>
              <a:latin typeface="Times New Roman" panose="02020603050405020304" pitchFamily="18" charset="0"/>
              <a:ea typeface="Times New Roman" panose="02020603050405020304" pitchFamily="18" charset="0"/>
            </a:endParaRPr>
          </a:p>
          <a:p>
            <a:pPr marL="521335" marR="1549400">
              <a:lnSpc>
                <a:spcPct val="128000"/>
              </a:lnSpc>
              <a:spcBef>
                <a:spcPts val="375"/>
              </a:spcBef>
              <a:spcAft>
                <a:spcPts val="0"/>
              </a:spcAft>
            </a:pPr>
            <a:r>
              <a:rPr lang="en-US" sz="1800" dirty="0">
                <a:effectLst/>
                <a:latin typeface="Times New Roman" panose="02020603050405020304" pitchFamily="18" charset="0"/>
                <a:ea typeface="Times New Roman" panose="02020603050405020304" pitchFamily="18" charset="0"/>
              </a:rPr>
              <a:t>from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flask import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Flask,</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redirect,</a:t>
            </a:r>
            <a:r>
              <a:rPr lang="en-US" sz="1800" spc="-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url_for</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request,</a:t>
            </a:r>
            <a:r>
              <a:rPr lang="en-US" sz="1800" spc="-5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render_template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4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werkzeug.utils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secure_filename</a:t>
            </a:r>
            <a:endParaRPr lang="en-IN" sz="1800" dirty="0">
              <a:effectLst/>
              <a:latin typeface="Times New Roman" panose="02020603050405020304" pitchFamily="18" charset="0"/>
              <a:ea typeface="Times New Roman" panose="02020603050405020304" pitchFamily="18" charset="0"/>
            </a:endParaRPr>
          </a:p>
          <a:p>
            <a:pPr marL="521335">
              <a:lnSpc>
                <a:spcPts val="1350"/>
              </a:lnSpc>
            </a:pPr>
            <a:r>
              <a:rPr lang="en-US" sz="1800" dirty="0">
                <a:effectLst/>
                <a:latin typeface="Times New Roman" panose="02020603050405020304" pitchFamily="18" charset="0"/>
                <a:ea typeface="Times New Roman" panose="02020603050405020304" pitchFamily="18" charset="0"/>
              </a:rPr>
              <a:t>import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sqlite3</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73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B5792-471F-8E0F-9843-57840B7658B1}"/>
              </a:ext>
            </a:extLst>
          </p:cNvPr>
          <p:cNvSpPr>
            <a:spLocks noGrp="1"/>
          </p:cNvSpPr>
          <p:nvPr>
            <p:ph idx="1"/>
          </p:nvPr>
        </p:nvSpPr>
        <p:spPr>
          <a:xfrm>
            <a:off x="1215851" y="793820"/>
            <a:ext cx="9680746" cy="5082048"/>
          </a:xfrm>
        </p:spPr>
        <p:txBody>
          <a:bodyPr>
            <a:normAutofit fontScale="70000" lnSpcReduction="20000"/>
          </a:bodyPr>
          <a:lstStyle/>
          <a:p>
            <a:pPr marL="235585" marR="4295140" indent="0">
              <a:lnSpc>
                <a:spcPct val="126000"/>
              </a:lnSpc>
              <a:spcAft>
                <a:spcPts val="0"/>
              </a:spcAft>
              <a:buNone/>
            </a:pPr>
            <a:r>
              <a:rPr lang="en-US" sz="3000" dirty="0">
                <a:effectLst/>
                <a:latin typeface="Times New Roman" panose="02020603050405020304" pitchFamily="18" charset="0"/>
                <a:ea typeface="Times New Roman" panose="02020603050405020304" pitchFamily="18" charset="0"/>
              </a:rPr>
              <a:t># Define a</a:t>
            </a:r>
            <a:r>
              <a:rPr lang="en-US" sz="3000" spc="2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flask app</a:t>
            </a:r>
            <a:r>
              <a:rPr lang="en-US" sz="3000" spc="5"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app</a:t>
            </a:r>
            <a:r>
              <a:rPr lang="en-US" sz="3000" spc="-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a:t>
            </a:r>
            <a:r>
              <a:rPr lang="en-US" sz="3000" spc="-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Flask(</a:t>
            </a:r>
            <a:r>
              <a:rPr lang="en-US" sz="3000" u="sng" spc="25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name</a:t>
            </a:r>
            <a:r>
              <a:rPr lang="en-US" sz="3000" u="sng" spc="25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a:t>
            </a:r>
            <a:endParaRPr lang="en-IN" sz="3000" dirty="0">
              <a:effectLst/>
              <a:latin typeface="Times New Roman" panose="02020603050405020304" pitchFamily="18" charset="0"/>
              <a:ea typeface="Times New Roman" panose="02020603050405020304" pitchFamily="18" charset="0"/>
            </a:endParaRPr>
          </a:p>
          <a:p>
            <a:pPr marL="235585" marR="3348355" indent="0">
              <a:lnSpc>
                <a:spcPts val="3510"/>
              </a:lnSpc>
              <a:spcBef>
                <a:spcPts val="90"/>
              </a:spcBef>
              <a:spcAft>
                <a:spcPts val="0"/>
              </a:spcAft>
              <a:buNone/>
            </a:pPr>
            <a:r>
              <a:rPr lang="en-US" sz="3000" dirty="0">
                <a:effectLst/>
                <a:latin typeface="Times New Roman" panose="02020603050405020304" pitchFamily="18" charset="0"/>
                <a:ea typeface="Times New Roman" panose="02020603050405020304" pitchFamily="18" charset="0"/>
              </a:rPr>
              <a:t>UPLOAD_FOLDER = 'static/uploads/'</a:t>
            </a:r>
            <a:r>
              <a:rPr lang="en-US" sz="3000" spc="-28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 allow</a:t>
            </a:r>
            <a:r>
              <a:rPr lang="en-US" sz="3000" spc="2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files</a:t>
            </a:r>
            <a:r>
              <a:rPr lang="en-US" sz="3000" spc="-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of</a:t>
            </a:r>
            <a:r>
              <a:rPr lang="en-US" sz="3000" spc="-3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a</a:t>
            </a:r>
            <a:r>
              <a:rPr lang="en-US" sz="3000" spc="-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specific type</a:t>
            </a:r>
            <a:endParaRPr lang="en-IN" sz="3000" dirty="0">
              <a:effectLst/>
              <a:latin typeface="Times New Roman" panose="02020603050405020304" pitchFamily="18" charset="0"/>
              <a:ea typeface="Times New Roman" panose="02020603050405020304" pitchFamily="18" charset="0"/>
            </a:endParaRPr>
          </a:p>
          <a:p>
            <a:pPr marL="235585" indent="0">
              <a:lnSpc>
                <a:spcPts val="1330"/>
              </a:lnSpc>
              <a:buNone/>
            </a:pPr>
            <a:r>
              <a:rPr lang="en-US" sz="3000" dirty="0">
                <a:effectLst/>
                <a:latin typeface="Times New Roman" panose="02020603050405020304" pitchFamily="18" charset="0"/>
                <a:ea typeface="Times New Roman" panose="02020603050405020304" pitchFamily="18" charset="0"/>
              </a:rPr>
              <a:t>ALLOWED_EXTENSIONS</a:t>
            </a:r>
            <a:r>
              <a:rPr lang="en-US" sz="3000" spc="-2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a:t>
            </a:r>
            <a:r>
              <a:rPr lang="en-US" sz="3000" spc="-30"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set(['</a:t>
            </a:r>
            <a:r>
              <a:rPr lang="en-US" sz="3000" dirty="0" err="1">
                <a:effectLst/>
                <a:latin typeface="Times New Roman" panose="02020603050405020304" pitchFamily="18" charset="0"/>
                <a:ea typeface="Times New Roman" panose="02020603050405020304" pitchFamily="18" charset="0"/>
              </a:rPr>
              <a:t>png</a:t>
            </a:r>
            <a:r>
              <a:rPr lang="en-US" sz="3000" dirty="0">
                <a:effectLst/>
                <a:latin typeface="Times New Roman" panose="02020603050405020304" pitchFamily="18" charset="0"/>
                <a:ea typeface="Times New Roman" panose="02020603050405020304" pitchFamily="18" charset="0"/>
              </a:rPr>
              <a:t>',</a:t>
            </a:r>
            <a:r>
              <a:rPr lang="en-US" sz="3000" spc="-1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'jpg',</a:t>
            </a:r>
            <a:r>
              <a:rPr lang="en-US" sz="3000" spc="-10"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'jpeg'])</a:t>
            </a:r>
            <a:endParaRPr lang="en-IN" sz="3000" dirty="0">
              <a:effectLst/>
              <a:latin typeface="Times New Roman" panose="02020603050405020304" pitchFamily="18" charset="0"/>
              <a:ea typeface="Times New Roman" panose="02020603050405020304" pitchFamily="18" charset="0"/>
            </a:endParaRPr>
          </a:p>
          <a:p>
            <a:pPr marL="0" indent="0">
              <a:spcBef>
                <a:spcPts val="55"/>
              </a:spcBef>
              <a:buNone/>
            </a:pPr>
            <a:r>
              <a:rPr lang="en-US" sz="3000" dirty="0">
                <a:effectLst/>
                <a:latin typeface="Times New Roman" panose="02020603050405020304" pitchFamily="18" charset="0"/>
                <a:ea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endParaRPr>
          </a:p>
          <a:p>
            <a:pPr marL="235585" marR="3473450" indent="0">
              <a:lnSpc>
                <a:spcPct val="128000"/>
              </a:lnSpc>
              <a:spcAft>
                <a:spcPts val="0"/>
              </a:spcAft>
              <a:buNone/>
            </a:pPr>
            <a:r>
              <a:rPr lang="en-US" sz="3000" dirty="0">
                <a:effectLst/>
                <a:latin typeface="Times New Roman" panose="02020603050405020304" pitchFamily="18" charset="0"/>
                <a:ea typeface="Times New Roman" panose="02020603050405020304" pitchFamily="18" charset="0"/>
              </a:rPr>
              <a:t># function to check the file extension</a:t>
            </a:r>
            <a:r>
              <a:rPr lang="en-US" sz="3000" spc="-290"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def</a:t>
            </a:r>
            <a:r>
              <a:rPr lang="en-US" sz="3000" spc="-35"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allowed_file</a:t>
            </a:r>
            <a:r>
              <a:rPr lang="en-US" sz="3000" dirty="0">
                <a:effectLst/>
                <a:latin typeface="Times New Roman" panose="02020603050405020304" pitchFamily="18" charset="0"/>
                <a:ea typeface="Times New Roman" panose="02020603050405020304" pitchFamily="18" charset="0"/>
              </a:rPr>
              <a:t>(filename):</a:t>
            </a:r>
            <a:endParaRPr lang="en-IN" sz="3000" dirty="0">
              <a:effectLst/>
              <a:latin typeface="Times New Roman" panose="02020603050405020304" pitchFamily="18" charset="0"/>
              <a:ea typeface="Times New Roman" panose="02020603050405020304" pitchFamily="18" charset="0"/>
            </a:endParaRPr>
          </a:p>
          <a:p>
            <a:pPr marL="0" indent="0">
              <a:spcBef>
                <a:spcPts val="50"/>
              </a:spcBef>
              <a:buNone/>
            </a:pPr>
            <a:br>
              <a:rPr lang="en-US" sz="3000" dirty="0">
                <a:effectLst/>
                <a:latin typeface="Times New Roman" panose="02020603050405020304" pitchFamily="18" charset="0"/>
                <a:ea typeface="Times New Roman" panose="02020603050405020304" pitchFamily="18" charset="0"/>
              </a:rPr>
            </a:br>
            <a:r>
              <a:rPr lang="en-US" sz="3000" dirty="0">
                <a:effectLst/>
                <a:latin typeface="Times New Roman" panose="02020603050405020304" pitchFamily="18" charset="0"/>
                <a:ea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endParaRPr>
          </a:p>
          <a:p>
            <a:pPr marL="314325" indent="0">
              <a:spcBef>
                <a:spcPts val="450"/>
              </a:spcBef>
              <a:spcAft>
                <a:spcPts val="0"/>
              </a:spcAft>
              <a:buNone/>
            </a:pPr>
            <a:r>
              <a:rPr lang="en-US" sz="3000" dirty="0">
                <a:effectLst/>
                <a:latin typeface="Times New Roman" panose="02020603050405020304" pitchFamily="18" charset="0"/>
                <a:ea typeface="Times New Roman" panose="02020603050405020304" pitchFamily="18" charset="0"/>
              </a:rPr>
              <a:t>return</a:t>
            </a:r>
            <a:r>
              <a:rPr lang="en-US" sz="3000" spc="-3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a:t>
            </a:r>
            <a:r>
              <a:rPr lang="en-US" sz="3000" spc="-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in</a:t>
            </a:r>
            <a:r>
              <a:rPr lang="en-US" sz="3000" spc="-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filename</a:t>
            </a:r>
            <a:r>
              <a:rPr lang="en-US" sz="3000" spc="-1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and</a:t>
            </a:r>
            <a:r>
              <a:rPr lang="en-US" sz="3000" spc="1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a:t>
            </a:r>
            <a:endParaRPr lang="en-IN" sz="3000" dirty="0">
              <a:effectLst/>
              <a:latin typeface="Times New Roman" panose="02020603050405020304" pitchFamily="18" charset="0"/>
              <a:ea typeface="Times New Roman" panose="02020603050405020304" pitchFamily="18" charset="0"/>
            </a:endParaRPr>
          </a:p>
          <a:p>
            <a:pPr marL="655955" indent="0">
              <a:spcBef>
                <a:spcPts val="370"/>
              </a:spcBef>
              <a:spcAft>
                <a:spcPts val="0"/>
              </a:spcAft>
              <a:buNone/>
            </a:pPr>
            <a:r>
              <a:rPr lang="en-US" sz="3000" dirty="0" err="1">
                <a:effectLst/>
                <a:latin typeface="Times New Roman" panose="02020603050405020304" pitchFamily="18" charset="0"/>
                <a:ea typeface="Times New Roman" panose="02020603050405020304" pitchFamily="18" charset="0"/>
              </a:rPr>
              <a:t>filename.rsplit</a:t>
            </a:r>
            <a:r>
              <a:rPr lang="en-US" sz="3000" dirty="0">
                <a:effectLst/>
                <a:latin typeface="Times New Roman" panose="02020603050405020304" pitchFamily="18" charset="0"/>
                <a:ea typeface="Times New Roman" panose="02020603050405020304" pitchFamily="18" charset="0"/>
              </a:rPr>
              <a:t>('.',</a:t>
            </a:r>
            <a:r>
              <a:rPr lang="en-US" sz="3000" spc="-1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1)[1].lower()</a:t>
            </a:r>
            <a:r>
              <a:rPr lang="en-US" sz="3000" spc="-20"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in</a:t>
            </a:r>
            <a:r>
              <a:rPr lang="en-US" sz="3000" spc="-45" dirty="0">
                <a:effectLst/>
                <a:latin typeface="Times New Roman" panose="02020603050405020304" pitchFamily="18" charset="0"/>
                <a:ea typeface="Times New Roman" panose="02020603050405020304" pitchFamily="18" charset="0"/>
              </a:rPr>
              <a:t> </a:t>
            </a:r>
            <a:r>
              <a:rPr lang="en-US" sz="3000" dirty="0">
                <a:effectLst/>
                <a:latin typeface="Times New Roman" panose="02020603050405020304" pitchFamily="18" charset="0"/>
                <a:ea typeface="Times New Roman" panose="02020603050405020304" pitchFamily="18" charset="0"/>
              </a:rPr>
              <a:t>ALLOWED_EXTENSIONS</a:t>
            </a:r>
            <a:endParaRPr lang="en-IN" sz="3000" dirty="0">
              <a:effectLst/>
              <a:latin typeface="Times New Roman" panose="02020603050405020304" pitchFamily="18" charset="0"/>
              <a:ea typeface="Times New Roman" panose="02020603050405020304" pitchFamily="18" charset="0"/>
            </a:endParaRPr>
          </a:p>
          <a:p>
            <a:pPr marL="0" indent="0">
              <a:spcBef>
                <a:spcPts val="35"/>
              </a:spcBef>
              <a:buNone/>
            </a:pPr>
            <a:r>
              <a:rPr lang="en-US" sz="3000" dirty="0">
                <a:effectLst/>
                <a:latin typeface="Times New Roman" panose="02020603050405020304" pitchFamily="18" charset="0"/>
                <a:ea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endParaRPr>
          </a:p>
          <a:p>
            <a:pPr marL="235585" marR="18415" indent="0">
              <a:lnSpc>
                <a:spcPct val="126000"/>
              </a:lnSpc>
              <a:spcBef>
                <a:spcPts val="450"/>
              </a:spcBef>
              <a:spcAft>
                <a:spcPts val="0"/>
              </a:spcAft>
              <a:buNone/>
            </a:pPr>
            <a:br>
              <a:rPr lang="en-US" sz="3000" dirty="0">
                <a:effectLst/>
                <a:latin typeface="Times New Roman" panose="02020603050405020304" pitchFamily="18" charset="0"/>
                <a:ea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68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797CA-29AB-5233-A275-83523AD7DB84}"/>
              </a:ext>
            </a:extLst>
          </p:cNvPr>
          <p:cNvSpPr>
            <a:spLocks noGrp="1"/>
          </p:cNvSpPr>
          <p:nvPr>
            <p:ph idx="1"/>
          </p:nvPr>
        </p:nvSpPr>
        <p:spPr>
          <a:xfrm>
            <a:off x="1045029" y="743578"/>
            <a:ext cx="9851568" cy="5132290"/>
          </a:xfrm>
        </p:spPr>
        <p:txBody>
          <a:bodyPr>
            <a:normAutofit fontScale="92500" lnSpcReduction="10000"/>
          </a:bodyPr>
          <a:lstStyle/>
          <a:p>
            <a:pPr marL="235585" marR="18415" indent="0">
              <a:lnSpc>
                <a:spcPct val="126000"/>
              </a:lnSpc>
              <a:spcBef>
                <a:spcPts val="45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@app.route('/')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home():</a:t>
            </a:r>
            <a:endParaRPr lang="en-IN" sz="1800" dirty="0">
              <a:effectLst/>
              <a:latin typeface="Times New Roman" panose="02020603050405020304" pitchFamily="18" charset="0"/>
              <a:ea typeface="Times New Roman" panose="02020603050405020304" pitchFamily="18" charset="0"/>
            </a:endParaRPr>
          </a:p>
          <a:p>
            <a:pPr marL="234950" indent="0">
              <a:spcBef>
                <a:spcPts val="990"/>
              </a:spcBef>
              <a:spcAft>
                <a:spcPts val="0"/>
              </a:spcAft>
              <a:buNone/>
            </a:pPr>
            <a:r>
              <a:rPr lang="en-US" sz="1800" dirty="0">
                <a:effectLst/>
                <a:latin typeface="Times New Roman" panose="02020603050405020304" pitchFamily="18" charset="0"/>
                <a:ea typeface="Times New Roman" panose="02020603050405020304" pitchFamily="18" charset="0"/>
              </a:rPr>
              <a:t>return</a:t>
            </a:r>
            <a:r>
              <a:rPr lang="en-US" sz="1800" spc="-5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render_template</a:t>
            </a:r>
            <a:r>
              <a:rPr lang="en-US" sz="1800" dirty="0">
                <a:effectLst/>
                <a:latin typeface="Times New Roman" panose="02020603050405020304" pitchFamily="18" charset="0"/>
                <a:ea typeface="Times New Roman" panose="02020603050405020304" pitchFamily="18" charset="0"/>
              </a:rPr>
              <a:t>('home.html')</a:t>
            </a:r>
            <a:endParaRPr lang="en-IN" sz="1800" dirty="0">
              <a:effectLst/>
              <a:latin typeface="Times New Roman" panose="02020603050405020304" pitchFamily="18" charset="0"/>
              <a:ea typeface="Times New Roman" panose="02020603050405020304" pitchFamily="18" charset="0"/>
            </a:endParaRPr>
          </a:p>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spc="-5" dirty="0">
                <a:effectLst/>
                <a:latin typeface="Times New Roman" panose="02020603050405020304" pitchFamily="18" charset="0"/>
                <a:ea typeface="Times New Roman" panose="02020603050405020304" pitchFamily="18" charset="0"/>
              </a:rPr>
              <a:t>@app.route('/logon')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logon():</a:t>
            </a:r>
            <a:br>
              <a:rPr lang="en-US"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marL="60325" indent="0">
              <a:spcBef>
                <a:spcPts val="985"/>
              </a:spcBef>
              <a:spcAft>
                <a:spcPts val="0"/>
              </a:spcAft>
              <a:buNone/>
            </a:pPr>
            <a:r>
              <a:rPr lang="en-US" sz="1800" dirty="0">
                <a:effectLst/>
                <a:latin typeface="Times New Roman" panose="02020603050405020304" pitchFamily="18" charset="0"/>
                <a:ea typeface="Times New Roman" panose="02020603050405020304" pitchFamily="18" charset="0"/>
              </a:rPr>
              <a:t>return</a:t>
            </a:r>
            <a:r>
              <a:rPr lang="en-US" sz="1800" spc="-6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render_template</a:t>
            </a:r>
            <a:r>
              <a:rPr lang="en-US" sz="1800" dirty="0">
                <a:effectLst/>
                <a:latin typeface="Times New Roman" panose="02020603050405020304" pitchFamily="18" charset="0"/>
                <a:ea typeface="Times New Roman" panose="02020603050405020304" pitchFamily="18" charset="0"/>
              </a:rPr>
              <a:t>('signup.html')</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br>
              <a:rPr lang="en-US" sz="1800" dirty="0">
                <a:effectLst/>
                <a:latin typeface="Times New Roman" panose="02020603050405020304" pitchFamily="18" charset="0"/>
                <a:ea typeface="Times New Roman" panose="02020603050405020304" pitchFamily="18" charset="0"/>
              </a:rPr>
            </a:br>
            <a:r>
              <a:rPr lang="en-US" sz="1800" spc="-5" dirty="0">
                <a:effectLst/>
                <a:latin typeface="Times New Roman" panose="02020603050405020304" pitchFamily="18" charset="0"/>
                <a:ea typeface="Times New Roman" panose="02020603050405020304" pitchFamily="18" charset="0"/>
              </a:rPr>
              <a:t>@app.route('/login')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login():</a:t>
            </a:r>
            <a:endParaRPr lang="en-IN" sz="1800" dirty="0">
              <a:effectLst/>
              <a:latin typeface="Times New Roman" panose="02020603050405020304" pitchFamily="18" charset="0"/>
              <a:ea typeface="Times New Roman" panose="02020603050405020304" pitchFamily="18" charset="0"/>
            </a:endParaRPr>
          </a:p>
          <a:p>
            <a:pPr marL="93980" indent="0">
              <a:spcBef>
                <a:spcPts val="970"/>
              </a:spcBef>
              <a:spcAft>
                <a:spcPts val="0"/>
              </a:spcAft>
              <a:buNone/>
            </a:pPr>
            <a:r>
              <a:rPr lang="en-US" sz="1800" dirty="0">
                <a:effectLst/>
                <a:latin typeface="Times New Roman" panose="02020603050405020304" pitchFamily="18" charset="0"/>
                <a:ea typeface="Times New Roman" panose="02020603050405020304" pitchFamily="18" charset="0"/>
              </a:rPr>
              <a:t>return</a:t>
            </a:r>
            <a:r>
              <a:rPr lang="en-US" sz="1800" spc="-6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render_template</a:t>
            </a:r>
            <a:r>
              <a:rPr lang="en-US" sz="1800" dirty="0">
                <a:effectLst/>
                <a:latin typeface="Times New Roman" panose="02020603050405020304" pitchFamily="18" charset="0"/>
                <a:ea typeface="Times New Roman" panose="02020603050405020304" pitchFamily="18" charset="0"/>
              </a:rPr>
              <a:t>('signin.html')</a:t>
            </a:r>
            <a:endParaRPr lang="en-IN" sz="1800" dirty="0">
              <a:effectLst/>
              <a:latin typeface="Times New Roman" panose="02020603050405020304" pitchFamily="18" charset="0"/>
              <a:ea typeface="Times New Roman" panose="02020603050405020304" pitchFamily="18" charset="0"/>
            </a:endParaRPr>
          </a:p>
          <a:p>
            <a:pPr marL="235585" marR="4295140" indent="0">
              <a:lnSpc>
                <a:spcPct val="126000"/>
              </a:lnSpc>
              <a:spcBef>
                <a:spcPts val="450"/>
              </a:spcBef>
              <a:spcAft>
                <a:spcPts val="0"/>
              </a:spcAft>
              <a:buNone/>
            </a:pPr>
            <a:r>
              <a:rPr lang="en-US" sz="1800" spc="-5" dirty="0">
                <a:effectLst/>
                <a:latin typeface="Times New Roman" panose="02020603050405020304" pitchFamily="18" charset="0"/>
                <a:ea typeface="Times New Roman" panose="02020603050405020304" pitchFamily="18" charset="0"/>
              </a:rPr>
              <a:t>@app.route("/signup")</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signup():</a:t>
            </a:r>
          </a:p>
          <a:p>
            <a:pPr marL="235585" marR="4295140" indent="0">
              <a:lnSpc>
                <a:spcPct val="126000"/>
              </a:lnSpc>
              <a:spcBef>
                <a:spcPts val="450"/>
              </a:spcBef>
              <a:spcAft>
                <a:spcPts val="0"/>
              </a:spcAft>
              <a:buNone/>
            </a:pPr>
            <a:r>
              <a:rPr lang="en-US" sz="1800" dirty="0">
                <a:effectLst/>
                <a:latin typeface="Times New Roman" panose="02020603050405020304" pitchFamily="18" charset="0"/>
                <a:ea typeface="Times New Roman" panose="02020603050405020304" pitchFamily="18" charset="0"/>
              </a:rPr>
              <a:t>username = </a:t>
            </a:r>
            <a:r>
              <a:rPr lang="en-US" sz="1800" dirty="0" err="1">
                <a:effectLst/>
                <a:latin typeface="Times New Roman" panose="02020603050405020304" pitchFamily="18" charset="0"/>
                <a:ea typeface="Times New Roman" panose="02020603050405020304" pitchFamily="18" charset="0"/>
              </a:rPr>
              <a:t>request.args.get</a:t>
            </a: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 = </a:t>
            </a:r>
            <a:r>
              <a:rPr lang="en-US" sz="1800" dirty="0" err="1">
                <a:effectLst/>
                <a:latin typeface="Times New Roman" panose="02020603050405020304" pitchFamily="18" charset="0"/>
                <a:ea typeface="Times New Roman" panose="02020603050405020304" pitchFamily="18" charset="0"/>
              </a:rPr>
              <a:t>request.args.get</a:t>
            </a:r>
            <a:r>
              <a:rPr lang="en-US" sz="1800" dirty="0">
                <a:effectLst/>
                <a:latin typeface="Times New Roman" panose="02020603050405020304" pitchFamily="18" charset="0"/>
                <a:ea typeface="Times New Roman" panose="02020603050405020304" pitchFamily="18" charset="0"/>
              </a:rPr>
              <a:t>('name','')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email = </a:t>
            </a:r>
            <a:r>
              <a:rPr lang="en-US" sz="1800" dirty="0" err="1">
                <a:effectLst/>
                <a:latin typeface="Times New Roman" panose="02020603050405020304" pitchFamily="18" charset="0"/>
                <a:ea typeface="Times New Roman" panose="02020603050405020304" pitchFamily="18" charset="0"/>
              </a:rPr>
              <a:t>request.args.get</a:t>
            </a:r>
            <a:r>
              <a:rPr lang="en-US" sz="1800" dirty="0">
                <a:effectLst/>
                <a:latin typeface="Times New Roman" panose="02020603050405020304" pitchFamily="18" charset="0"/>
                <a:ea typeface="Times New Roman" panose="02020603050405020304" pitchFamily="18" charset="0"/>
              </a:rPr>
              <a:t>('email','')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request.args.get</a:t>
            </a:r>
            <a:r>
              <a:rPr lang="en-US" sz="1800" dirty="0">
                <a:effectLst/>
                <a:latin typeface="Times New Roman" panose="02020603050405020304" pitchFamily="18" charset="0"/>
                <a:ea typeface="Times New Roman" panose="02020603050405020304" pitchFamily="18" charset="0"/>
              </a:rPr>
              <a:t>('mobile','')</a:t>
            </a:r>
            <a:endParaRPr lang="en-IN" sz="1800" dirty="0">
              <a:effectLst/>
              <a:latin typeface="Times New Roman" panose="02020603050405020304" pitchFamily="18" charset="0"/>
              <a:ea typeface="Times New Roman" panose="02020603050405020304" pitchFamily="18" charset="0"/>
            </a:endParaRPr>
          </a:p>
          <a:p>
            <a:pPr marL="235585" marR="4295140" indent="0">
              <a:lnSpc>
                <a:spcPct val="126000"/>
              </a:lnSpc>
              <a:spcBef>
                <a:spcPts val="45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1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88681-E075-2227-7CBF-D7D2014D9CDC}"/>
              </a:ext>
            </a:extLst>
          </p:cNvPr>
          <p:cNvSpPr>
            <a:spLocks noGrp="1"/>
          </p:cNvSpPr>
          <p:nvPr>
            <p:ph idx="1"/>
          </p:nvPr>
        </p:nvSpPr>
        <p:spPr>
          <a:xfrm>
            <a:off x="868741" y="776015"/>
            <a:ext cx="9771182" cy="4971516"/>
          </a:xfrm>
        </p:spPr>
        <p:txBody>
          <a:bodyPr>
            <a:normAutofit fontScale="92500" lnSpcReduction="10000"/>
          </a:bodyPr>
          <a:lstStyle/>
          <a:p>
            <a:pPr marL="676275" marR="3070860">
              <a:lnSpc>
                <a:spcPct val="128000"/>
              </a:lnSpc>
              <a:spcAft>
                <a:spcPts val="0"/>
              </a:spcAft>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password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request.args.get</a:t>
            </a:r>
            <a:r>
              <a:rPr lang="en-US" sz="1800" dirty="0">
                <a:effectLst/>
                <a:latin typeface="Times New Roman" panose="02020603050405020304" pitchFamily="18" charset="0"/>
                <a:ea typeface="Times New Roman" panose="02020603050405020304" pitchFamily="18" charset="0"/>
              </a:rPr>
              <a:t>('password','')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sqlite3.connect('</a:t>
            </a:r>
            <a:r>
              <a:rPr lang="en-US" sz="1800" dirty="0" err="1">
                <a:effectLst/>
                <a:latin typeface="Times New Roman" panose="02020603050405020304" pitchFamily="18" charset="0"/>
                <a:ea typeface="Times New Roman" panose="02020603050405020304" pitchFamily="18" charset="0"/>
              </a:rPr>
              <a:t>signup.db</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676275">
              <a:lnSpc>
                <a:spcPts val="1350"/>
              </a:lnSpc>
            </a:pPr>
            <a:r>
              <a:rPr lang="en-US" sz="1800" dirty="0">
                <a:effectLst/>
                <a:latin typeface="Times New Roman" panose="02020603050405020304" pitchFamily="18" charset="0"/>
                <a:ea typeface="Times New Roman" panose="02020603050405020304" pitchFamily="18" charset="0"/>
              </a:rPr>
              <a:t>cur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con.cursor</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521335" marR="459740" indent="154940">
              <a:lnSpc>
                <a:spcPct val="98000"/>
              </a:lnSpc>
              <a:spcBef>
                <a:spcPts val="355"/>
              </a:spcBef>
              <a:spcAft>
                <a:spcPts val="0"/>
              </a:spcAft>
            </a:pPr>
            <a:r>
              <a:rPr lang="en-US" sz="1800" dirty="0" err="1">
                <a:effectLst/>
                <a:latin typeface="Times New Roman" panose="02020603050405020304" pitchFamily="18" charset="0"/>
                <a:ea typeface="Times New Roman" panose="02020603050405020304" pitchFamily="18" charset="0"/>
              </a:rPr>
              <a:t>cur.execute</a:t>
            </a:r>
            <a:r>
              <a:rPr lang="en-US" sz="1800" dirty="0">
                <a:effectLst/>
                <a:latin typeface="Times New Roman" panose="02020603050405020304" pitchFamily="18" charset="0"/>
                <a:ea typeface="Times New Roman" panose="02020603050405020304" pitchFamily="18" charset="0"/>
              </a:rPr>
              <a:t>("insert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user`,`email</a:t>
            </a:r>
            <a:r>
              <a:rPr lang="en-US" sz="1800" dirty="0">
                <a:effectLst/>
                <a:latin typeface="Times New Roman" panose="02020603050405020304" pitchFamily="18" charset="0"/>
                <a:ea typeface="Times New Roman" panose="02020603050405020304" pitchFamily="18" charset="0"/>
              </a:rPr>
              <a: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password`,`mobile`,`name</a:t>
            </a:r>
            <a:r>
              <a:rPr lang="en-US" sz="1800" dirty="0">
                <a:effectLst/>
                <a:latin typeface="Times New Roman" panose="02020603050405020304" pitchFamily="18" charset="0"/>
                <a:ea typeface="Times New Roman" panose="02020603050405020304" pitchFamily="18" charset="0"/>
              </a:rPr>
              <a: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username,email,password,number,name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676275" marR="4760595">
              <a:lnSpc>
                <a:spcPct val="126000"/>
              </a:lnSpc>
              <a:spcBef>
                <a:spcPts val="405"/>
              </a:spcBef>
              <a:spcAft>
                <a:spcPts val="0"/>
              </a:spcAft>
            </a:pPr>
            <a:r>
              <a:rPr lang="en-US" sz="1800" spc="-5" dirty="0" err="1">
                <a:effectLst/>
                <a:latin typeface="Times New Roman" panose="02020603050405020304" pitchFamily="18" charset="0"/>
                <a:ea typeface="Times New Roman" panose="02020603050405020304" pitchFamily="18" charset="0"/>
              </a:rPr>
              <a:t>con.commit</a:t>
            </a:r>
            <a:r>
              <a:rPr lang="en-US" sz="1800" spc="-5" dirty="0">
                <a:effectLst/>
                <a:latin typeface="Times New Roman" panose="02020603050405020304" pitchFamily="18" charset="0"/>
                <a:ea typeface="Times New Roman" panose="02020603050405020304" pitchFamily="18" charset="0"/>
              </a:rPr>
              <a:t>()</a:t>
            </a:r>
            <a:r>
              <a:rPr lang="en-US" sz="1800" spc="-28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con.close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676275">
              <a:spcBef>
                <a:spcPts val="20"/>
              </a:spcBef>
              <a:spcAft>
                <a:spcPts val="0"/>
              </a:spcAft>
            </a:pPr>
            <a:r>
              <a:rPr lang="en-US" sz="1800" dirty="0">
                <a:effectLst/>
                <a:latin typeface="Times New Roman" panose="02020603050405020304" pitchFamily="18" charset="0"/>
                <a:ea typeface="Times New Roman" panose="02020603050405020304" pitchFamily="18" charset="0"/>
              </a:rPr>
              <a:t>return</a:t>
            </a:r>
            <a:r>
              <a:rPr lang="en-US" sz="1800" spc="-7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render_template</a:t>
            </a:r>
            <a:r>
              <a:rPr lang="en-US" sz="1800" dirty="0">
                <a:effectLst/>
                <a:latin typeface="Times New Roman" panose="02020603050405020304" pitchFamily="18" charset="0"/>
                <a:ea typeface="Times New Roman" panose="02020603050405020304" pitchFamily="18" charset="0"/>
              </a:rPr>
              <a:t>("signin.html")</a:t>
            </a:r>
            <a:endParaRPr lang="en-IN" sz="1800" dirty="0">
              <a:effectLst/>
              <a:latin typeface="Times New Roman" panose="02020603050405020304" pitchFamily="18" charset="0"/>
              <a:ea typeface="Times New Roman" panose="02020603050405020304" pitchFamily="18" charset="0"/>
            </a:endParaRPr>
          </a:p>
          <a:p>
            <a:pPr>
              <a:spcBef>
                <a:spcPts val="5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21335" marR="4295140">
              <a:lnSpc>
                <a:spcPct val="128000"/>
              </a:lnSpc>
              <a:spcAft>
                <a:spcPts val="0"/>
              </a:spcAft>
            </a:pPr>
            <a:r>
              <a:rPr lang="en-US" sz="1800" spc="-5" dirty="0">
                <a:effectLst/>
                <a:latin typeface="Times New Roman" panose="02020603050405020304" pitchFamily="18" charset="0"/>
                <a:ea typeface="Times New Roman" panose="02020603050405020304" pitchFamily="18" charset="0"/>
              </a:rPr>
              <a:t>@app.route("/signin")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signin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spcBef>
                <a:spcPts val="5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76275" marR="2994660">
              <a:lnSpc>
                <a:spcPct val="128000"/>
              </a:lnSpc>
              <a:spcAft>
                <a:spcPts val="0"/>
              </a:spcAft>
            </a:pPr>
            <a:r>
              <a:rPr lang="en-US" sz="1800" dirty="0">
                <a:effectLst/>
                <a:latin typeface="Times New Roman" panose="02020603050405020304" pitchFamily="18" charset="0"/>
                <a:ea typeface="Times New Roman" panose="02020603050405020304" pitchFamily="18" charset="0"/>
              </a:rPr>
              <a:t>mail1 = </a:t>
            </a:r>
            <a:r>
              <a:rPr lang="en-US" sz="1800" dirty="0" err="1">
                <a:effectLst/>
                <a:latin typeface="Times New Roman" panose="02020603050405020304" pitchFamily="18" charset="0"/>
                <a:ea typeface="Times New Roman" panose="02020603050405020304" pitchFamily="18" charset="0"/>
              </a:rPr>
              <a:t>request.args.get</a:t>
            </a: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password1</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request.args.get</a:t>
            </a:r>
            <a:r>
              <a:rPr lang="en-US" sz="1800" dirty="0">
                <a:effectLst/>
                <a:latin typeface="Times New Roman" panose="02020603050405020304" pitchFamily="18" charset="0"/>
                <a:ea typeface="Times New Roman" panose="02020603050405020304" pitchFamily="18" charset="0"/>
              </a:rPr>
              <a:t>('password','')</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Bef>
                <a:spcPts val="5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00075"/>
            <a:r>
              <a:rPr lang="en-US" sz="1800" dirty="0">
                <a:effectLst/>
                <a:latin typeface="Times New Roman" panose="02020603050405020304" pitchFamily="18" charset="0"/>
                <a:ea typeface="Times New Roman" panose="02020603050405020304" pitchFamily="18" charset="0"/>
              </a:rPr>
              <a:t>con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sqlite3.connect('</a:t>
            </a:r>
            <a:r>
              <a:rPr lang="en-US" sz="1800" dirty="0" err="1">
                <a:effectLst/>
                <a:latin typeface="Times New Roman" panose="02020603050405020304" pitchFamily="18" charset="0"/>
                <a:ea typeface="Times New Roman" panose="02020603050405020304" pitchFamily="18" charset="0"/>
              </a:rPr>
              <a:t>signup.db</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endParaRPr lang="en-IN" dirty="0"/>
          </a:p>
        </p:txBody>
      </p:sp>
    </p:spTree>
    <p:extLst>
      <p:ext uri="{BB962C8B-B14F-4D97-AF65-F5344CB8AC3E}">
        <p14:creationId xmlns:p14="http://schemas.microsoft.com/office/powerpoint/2010/main" val="268705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BC93-CBB0-FA8A-7CB4-9B55B66E9B01}"/>
              </a:ext>
            </a:extLst>
          </p:cNvPr>
          <p:cNvSpPr>
            <a:spLocks noGrp="1"/>
          </p:cNvSpPr>
          <p:nvPr>
            <p:ph type="title"/>
          </p:nvPr>
        </p:nvSpPr>
        <p:spPr>
          <a:xfrm>
            <a:off x="1295401" y="318941"/>
            <a:ext cx="9601196" cy="1303867"/>
          </a:xfrm>
        </p:spPr>
        <p:txBody>
          <a:bodyPr/>
          <a:lstStyle/>
          <a:p>
            <a:r>
              <a:rPr lang="en-US" b="1" u="sng" dirty="0">
                <a:latin typeface="Times New Roman" panose="02020603050405020304" pitchFamily="18" charset="0"/>
                <a:cs typeface="Times New Roman" panose="02020603050405020304" pitchFamily="18" charset="0"/>
              </a:rPr>
              <a:t>RESULTS</a:t>
            </a:r>
            <a:endParaRPr lang="en-IN"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97AF0C9-F413-FB94-9338-BA9188EFDCC3}"/>
              </a:ext>
            </a:extLst>
          </p:cNvPr>
          <p:cNvSpPr txBox="1"/>
          <p:nvPr/>
        </p:nvSpPr>
        <p:spPr>
          <a:xfrm>
            <a:off x="4512127" y="5875338"/>
            <a:ext cx="6119446" cy="369332"/>
          </a:xfrm>
          <a:prstGeom prst="rect">
            <a:avLst/>
          </a:prstGeom>
          <a:noFill/>
        </p:spPr>
        <p:txBody>
          <a:bodyPr wrap="square">
            <a:spAutoFit/>
          </a:bodyPr>
          <a:lstStyle/>
          <a:p>
            <a:r>
              <a:rPr lang="en-US" dirty="0">
                <a:latin typeface="Times New Roman" panose="02020603050405020304" pitchFamily="18" charset="0"/>
                <a:ea typeface="Times New Roman" panose="02020603050405020304" pitchFamily="18" charset="0"/>
              </a:rPr>
              <a:t>Opening</a:t>
            </a:r>
            <a:r>
              <a:rPr lang="en-US" sz="1800" dirty="0">
                <a:effectLst/>
                <a:latin typeface="Times New Roman" panose="02020603050405020304" pitchFamily="18" charset="0"/>
                <a:ea typeface="Times New Roman" panose="02020603050405020304" pitchFamily="18" charset="0"/>
              </a:rPr>
              <a:t> the Application</a:t>
            </a:r>
            <a:endParaRPr lang="en-IN" dirty="0"/>
          </a:p>
        </p:txBody>
      </p:sp>
      <p:pic>
        <p:nvPicPr>
          <p:cNvPr id="7" name="image8.jpeg">
            <a:extLst>
              <a:ext uri="{FF2B5EF4-FFF2-40B4-BE49-F238E27FC236}">
                <a16:creationId xmlns:a16="http://schemas.microsoft.com/office/drawing/2014/main" id="{C42C8C14-BA48-3299-1BC1-2D3AA121F398}"/>
              </a:ext>
            </a:extLst>
          </p:cNvPr>
          <p:cNvPicPr>
            <a:picLocks noGrp="1" noChangeAspect="1"/>
          </p:cNvPicPr>
          <p:nvPr>
            <p:ph idx="1"/>
          </p:nvPr>
        </p:nvPicPr>
        <p:blipFill>
          <a:blip r:embed="rId2" cstate="print"/>
          <a:stretch>
            <a:fillRect/>
          </a:stretch>
        </p:blipFill>
        <p:spPr>
          <a:xfrm>
            <a:off x="2197768" y="1363579"/>
            <a:ext cx="7924800" cy="4511759"/>
          </a:xfrm>
          <a:prstGeom prst="rect">
            <a:avLst/>
          </a:prstGeom>
        </p:spPr>
      </p:pic>
    </p:spTree>
    <p:extLst>
      <p:ext uri="{BB962C8B-B14F-4D97-AF65-F5344CB8AC3E}">
        <p14:creationId xmlns:p14="http://schemas.microsoft.com/office/powerpoint/2010/main" val="287687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B3A3AA-CA16-8E59-22A0-30E0BCE45B1C}"/>
              </a:ext>
            </a:extLst>
          </p:cNvPr>
          <p:cNvSpPr>
            <a:spLocks noGrp="1"/>
          </p:cNvSpPr>
          <p:nvPr>
            <p:ph type="title"/>
          </p:nvPr>
        </p:nvSpPr>
        <p:spPr>
          <a:xfrm>
            <a:off x="1191707" y="567352"/>
            <a:ext cx="9601196" cy="1303867"/>
          </a:xfrm>
        </p:spPr>
        <p:txBody>
          <a:bodyPr/>
          <a:lstStyle/>
          <a:p>
            <a:r>
              <a:rPr lang="en-IN" b="1" u="sng" dirty="0">
                <a:latin typeface="Times New Roman" panose="02020603050405020304" pitchFamily="18" charset="0"/>
                <a:cs typeface="Times New Roman" panose="02020603050405020304" pitchFamily="18" charset="0"/>
              </a:rPr>
              <a:t>ABSTRACT</a:t>
            </a:r>
          </a:p>
        </p:txBody>
      </p:sp>
      <p:sp>
        <p:nvSpPr>
          <p:cNvPr id="12" name="Content Placeholder 11">
            <a:extLst>
              <a:ext uri="{FF2B5EF4-FFF2-40B4-BE49-F238E27FC236}">
                <a16:creationId xmlns:a16="http://schemas.microsoft.com/office/drawing/2014/main" id="{31FB60E5-B29A-9D4D-5473-901C0D7258A4}"/>
              </a:ext>
            </a:extLst>
          </p:cNvPr>
          <p:cNvSpPr>
            <a:spLocks noGrp="1"/>
          </p:cNvSpPr>
          <p:nvPr>
            <p:ph idx="1"/>
          </p:nvPr>
        </p:nvSpPr>
        <p:spPr>
          <a:xfrm>
            <a:off x="1295401" y="1789043"/>
            <a:ext cx="9601196" cy="4086825"/>
          </a:xfrm>
        </p:spPr>
        <p:txBody>
          <a:bodyPr>
            <a:normAutofit/>
          </a:bodyPr>
          <a:lstStyle/>
          <a:p>
            <a:pPr algn="jus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This project presents an agricultural aid application, developed and designed, to help farmers by utilizing Image Processing, Machine Learning and Deep Learning concepts. </a:t>
            </a:r>
          </a:p>
          <a:p>
            <a:pPr algn="jus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Our application provides features such as early detection of plant disease, implemented using various approaches. </a:t>
            </a:r>
          </a:p>
          <a:p>
            <a:pPr algn="jus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After evaluation, results showed that Convolutional Neural Network was performing better for plant disease detection with an high accuracy. </a:t>
            </a:r>
          </a:p>
        </p:txBody>
      </p:sp>
    </p:spTree>
    <p:extLst>
      <p:ext uri="{BB962C8B-B14F-4D97-AF65-F5344CB8AC3E}">
        <p14:creationId xmlns:p14="http://schemas.microsoft.com/office/powerpoint/2010/main" val="211875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ADC3DC-3466-63A2-1C65-66122BABB771}"/>
              </a:ext>
            </a:extLst>
          </p:cNvPr>
          <p:cNvSpPr txBox="1"/>
          <p:nvPr/>
        </p:nvSpPr>
        <p:spPr>
          <a:xfrm>
            <a:off x="4860493" y="5875868"/>
            <a:ext cx="6119446" cy="369332"/>
          </a:xfrm>
          <a:prstGeom prst="rect">
            <a:avLst/>
          </a:prstGeom>
          <a:noFill/>
        </p:spPr>
        <p:txBody>
          <a:bodyPr wrap="square">
            <a:spAutoFit/>
          </a:bodyPr>
          <a:lstStyle/>
          <a:p>
            <a:r>
              <a:rPr lang="en-US" dirty="0">
                <a:latin typeface="Times New Roman" panose="02020603050405020304" pitchFamily="18" charset="0"/>
              </a:rPr>
              <a:t>Running the Application</a:t>
            </a:r>
            <a:endParaRPr lang="en-IN" dirty="0"/>
          </a:p>
        </p:txBody>
      </p:sp>
      <p:pic>
        <p:nvPicPr>
          <p:cNvPr id="5" name="image9.jpeg">
            <a:extLst>
              <a:ext uri="{FF2B5EF4-FFF2-40B4-BE49-F238E27FC236}">
                <a16:creationId xmlns:a16="http://schemas.microsoft.com/office/drawing/2014/main" id="{088C4228-B96D-770C-0951-FE5EFECEECB3}"/>
              </a:ext>
            </a:extLst>
          </p:cNvPr>
          <p:cNvPicPr>
            <a:picLocks noChangeAspect="1"/>
          </p:cNvPicPr>
          <p:nvPr/>
        </p:nvPicPr>
        <p:blipFill>
          <a:blip r:embed="rId2" cstate="print"/>
          <a:stretch>
            <a:fillRect/>
          </a:stretch>
        </p:blipFill>
        <p:spPr>
          <a:xfrm>
            <a:off x="1219200" y="786063"/>
            <a:ext cx="9760739" cy="4940969"/>
          </a:xfrm>
          <a:prstGeom prst="rect">
            <a:avLst/>
          </a:prstGeom>
        </p:spPr>
      </p:pic>
    </p:spTree>
    <p:extLst>
      <p:ext uri="{BB962C8B-B14F-4D97-AF65-F5344CB8AC3E}">
        <p14:creationId xmlns:p14="http://schemas.microsoft.com/office/powerpoint/2010/main" val="346059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0C3C31-2EDE-0D3D-F399-EF0423E95B81}"/>
              </a:ext>
            </a:extLst>
          </p:cNvPr>
          <p:cNvSpPr txBox="1"/>
          <p:nvPr/>
        </p:nvSpPr>
        <p:spPr>
          <a:xfrm>
            <a:off x="4574203" y="5702439"/>
            <a:ext cx="6119446" cy="369332"/>
          </a:xfrm>
          <a:prstGeom prst="rect">
            <a:avLst/>
          </a:prstGeom>
          <a:noFill/>
        </p:spPr>
        <p:txBody>
          <a:bodyPr wrap="square">
            <a:spAutoFit/>
          </a:bodyPr>
          <a:lstStyle/>
          <a:p>
            <a:r>
              <a:rPr lang="en-US" dirty="0">
                <a:latin typeface="Times New Roman" panose="02020603050405020304" pitchFamily="18" charset="0"/>
              </a:rPr>
              <a:t>User Interface of the Application</a:t>
            </a:r>
            <a:endParaRPr lang="en-IN" dirty="0"/>
          </a:p>
        </p:txBody>
      </p:sp>
      <p:pic>
        <p:nvPicPr>
          <p:cNvPr id="5" name="image10.jpeg">
            <a:extLst>
              <a:ext uri="{FF2B5EF4-FFF2-40B4-BE49-F238E27FC236}">
                <a16:creationId xmlns:a16="http://schemas.microsoft.com/office/drawing/2014/main" id="{405B8617-92BE-4CD5-F46D-F694AE5DE403}"/>
              </a:ext>
            </a:extLst>
          </p:cNvPr>
          <p:cNvPicPr>
            <a:picLocks noGrp="1" noChangeAspect="1"/>
          </p:cNvPicPr>
          <p:nvPr>
            <p:ph idx="1"/>
          </p:nvPr>
        </p:nvPicPr>
        <p:blipFill>
          <a:blip r:embed="rId2" cstate="print"/>
          <a:stretch>
            <a:fillRect/>
          </a:stretch>
        </p:blipFill>
        <p:spPr>
          <a:xfrm>
            <a:off x="1411705" y="970895"/>
            <a:ext cx="9448800" cy="4546878"/>
          </a:xfrm>
          <a:prstGeom prst="rect">
            <a:avLst/>
          </a:prstGeom>
        </p:spPr>
      </p:pic>
    </p:spTree>
    <p:extLst>
      <p:ext uri="{BB962C8B-B14F-4D97-AF65-F5344CB8AC3E}">
        <p14:creationId xmlns:p14="http://schemas.microsoft.com/office/powerpoint/2010/main" val="1958141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5489EA-6407-F8CE-0686-B983655753B1}"/>
              </a:ext>
            </a:extLst>
          </p:cNvPr>
          <p:cNvSpPr txBox="1"/>
          <p:nvPr/>
        </p:nvSpPr>
        <p:spPr>
          <a:xfrm>
            <a:off x="4486589" y="5724993"/>
            <a:ext cx="6119446" cy="369332"/>
          </a:xfrm>
          <a:prstGeom prst="rect">
            <a:avLst/>
          </a:prstGeom>
          <a:noFill/>
        </p:spPr>
        <p:txBody>
          <a:bodyPr wrap="square">
            <a:spAutoFit/>
          </a:bodyPr>
          <a:lstStyle/>
          <a:p>
            <a:r>
              <a:rPr lang="en-US" dirty="0">
                <a:latin typeface="Times New Roman" panose="02020603050405020304" pitchFamily="18" charset="0"/>
              </a:rPr>
              <a:t>Uploading leaf Samples</a:t>
            </a:r>
            <a:endParaRPr lang="en-IN" dirty="0"/>
          </a:p>
        </p:txBody>
      </p:sp>
      <p:pic>
        <p:nvPicPr>
          <p:cNvPr id="5" name="image11.jpeg">
            <a:extLst>
              <a:ext uri="{FF2B5EF4-FFF2-40B4-BE49-F238E27FC236}">
                <a16:creationId xmlns:a16="http://schemas.microsoft.com/office/drawing/2014/main" id="{5DD9B464-9D96-20F0-8A8F-B63774AA5F8E}"/>
              </a:ext>
            </a:extLst>
          </p:cNvPr>
          <p:cNvPicPr>
            <a:picLocks noGrp="1" noChangeAspect="1"/>
          </p:cNvPicPr>
          <p:nvPr>
            <p:ph idx="1"/>
          </p:nvPr>
        </p:nvPicPr>
        <p:blipFill>
          <a:blip r:embed="rId2" cstate="print"/>
          <a:stretch>
            <a:fillRect/>
          </a:stretch>
        </p:blipFill>
        <p:spPr>
          <a:xfrm>
            <a:off x="1796717" y="978568"/>
            <a:ext cx="9015662" cy="4555958"/>
          </a:xfrm>
          <a:prstGeom prst="rect">
            <a:avLst/>
          </a:prstGeom>
        </p:spPr>
      </p:pic>
    </p:spTree>
    <p:extLst>
      <p:ext uri="{BB962C8B-B14F-4D97-AF65-F5344CB8AC3E}">
        <p14:creationId xmlns:p14="http://schemas.microsoft.com/office/powerpoint/2010/main" val="336268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410979-DDEA-0CCE-EDC4-856261992765}"/>
              </a:ext>
            </a:extLst>
          </p:cNvPr>
          <p:cNvSpPr txBox="1"/>
          <p:nvPr/>
        </p:nvSpPr>
        <p:spPr>
          <a:xfrm>
            <a:off x="4545469" y="5895982"/>
            <a:ext cx="611944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 Detection of Disease</a:t>
            </a:r>
            <a:endParaRPr lang="en-IN" dirty="0"/>
          </a:p>
        </p:txBody>
      </p:sp>
      <p:pic>
        <p:nvPicPr>
          <p:cNvPr id="5" name="image12.jpeg">
            <a:extLst>
              <a:ext uri="{FF2B5EF4-FFF2-40B4-BE49-F238E27FC236}">
                <a16:creationId xmlns:a16="http://schemas.microsoft.com/office/drawing/2014/main" id="{CC058A13-2B0D-8EE9-4D77-EB3F524D3A22}"/>
              </a:ext>
            </a:extLst>
          </p:cNvPr>
          <p:cNvPicPr>
            <a:picLocks noGrp="1" noChangeAspect="1"/>
          </p:cNvPicPr>
          <p:nvPr>
            <p:ph idx="1"/>
          </p:nvPr>
        </p:nvPicPr>
        <p:blipFill>
          <a:blip r:embed="rId2" cstate="print"/>
          <a:stretch>
            <a:fillRect/>
          </a:stretch>
        </p:blipFill>
        <p:spPr>
          <a:xfrm>
            <a:off x="1251285" y="777352"/>
            <a:ext cx="9686346" cy="4965722"/>
          </a:xfrm>
          <a:prstGeom prst="rect">
            <a:avLst/>
          </a:prstGeom>
        </p:spPr>
      </p:pic>
    </p:spTree>
    <p:extLst>
      <p:ext uri="{BB962C8B-B14F-4D97-AF65-F5344CB8AC3E}">
        <p14:creationId xmlns:p14="http://schemas.microsoft.com/office/powerpoint/2010/main" val="3898178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2F27-9C13-750F-385B-DA7CDBC31325}"/>
              </a:ext>
            </a:extLst>
          </p:cNvPr>
          <p:cNvSpPr>
            <a:spLocks noGrp="1"/>
          </p:cNvSpPr>
          <p:nvPr>
            <p:ph type="title"/>
          </p:nvPr>
        </p:nvSpPr>
        <p:spPr>
          <a:xfrm>
            <a:off x="1295402" y="982133"/>
            <a:ext cx="9601196" cy="707520"/>
          </a:xfrm>
        </p:spPr>
        <p:txBody>
          <a:bodyPr>
            <a:normAutofit fontScale="90000"/>
          </a:bodyPr>
          <a:lstStyle/>
          <a:p>
            <a:r>
              <a:rPr lang="en-IN" b="1" u="sng" dirty="0">
                <a:latin typeface="Times New Roman" panose="02020603050405020304" pitchFamily="18" charset="0"/>
                <a:cs typeface="Times New Roman" panose="02020603050405020304" pitchFamily="18" charset="0"/>
              </a:rPr>
              <a:t>NOVELTY</a:t>
            </a:r>
          </a:p>
        </p:txBody>
      </p:sp>
      <p:sp>
        <p:nvSpPr>
          <p:cNvPr id="3" name="Content Placeholder 2">
            <a:extLst>
              <a:ext uri="{FF2B5EF4-FFF2-40B4-BE49-F238E27FC236}">
                <a16:creationId xmlns:a16="http://schemas.microsoft.com/office/drawing/2014/main" id="{42C7CA13-D1B7-D3E6-8BBD-FEE4D5E6134E}"/>
              </a:ext>
            </a:extLst>
          </p:cNvPr>
          <p:cNvSpPr>
            <a:spLocks noGrp="1"/>
          </p:cNvSpPr>
          <p:nvPr>
            <p:ph idx="1"/>
          </p:nvPr>
        </p:nvSpPr>
        <p:spPr>
          <a:xfrm>
            <a:off x="1295401" y="1779104"/>
            <a:ext cx="9601196" cy="4096764"/>
          </a:xfrm>
        </p:spPr>
        <p:txBody>
          <a:bodyPr>
            <a:normAutofit fontScale="92500" lnSpcReduction="10000"/>
          </a:bodyPr>
          <a:lstStyle/>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Agriculture being a vital sector has a majority of the rural population in developing countries relying on it. </a:t>
            </a:r>
          </a:p>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The sector is faced by major challenges like unprecedented pest attack and unforeseen weather conditions affecting their produce leading to major loss of food and effort. </a:t>
            </a:r>
          </a:p>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Technology plays a vital role in uplifting the livelihoods of the rural populace which can be done by using a simple </a:t>
            </a:r>
            <a:r>
              <a:rPr lang="en-IN" sz="2400" dirty="0" err="1">
                <a:solidFill>
                  <a:srgbClr val="000000"/>
                </a:solidFill>
                <a:effectLst/>
                <a:latin typeface="Times New Roman" panose="02020603050405020304" pitchFamily="18" charset="0"/>
                <a:ea typeface="Times New Roman" panose="02020603050405020304" pitchFamily="18" charset="0"/>
              </a:rPr>
              <a:t>agro</a:t>
            </a:r>
            <a:r>
              <a:rPr lang="en-IN" sz="2400" dirty="0">
                <a:solidFill>
                  <a:srgbClr val="000000"/>
                </a:solidFill>
                <a:effectLst/>
                <a:latin typeface="Times New Roman" panose="02020603050405020304" pitchFamily="18" charset="0"/>
                <a:ea typeface="Times New Roman" panose="02020603050405020304" pitchFamily="18" charset="0"/>
              </a:rPr>
              <a:t> android application system. </a:t>
            </a:r>
          </a:p>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Plant diseases can affect vast produce of crops posing a major menace to food security as well as leading to major losses to farmers. </a:t>
            </a:r>
          </a:p>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Agricultural Aid which utilizes machine learning to provide plant disease detection.</a:t>
            </a:r>
            <a:endParaRPr lang="en-IN" dirty="0"/>
          </a:p>
        </p:txBody>
      </p:sp>
    </p:spTree>
    <p:extLst>
      <p:ext uri="{BB962C8B-B14F-4D97-AF65-F5344CB8AC3E}">
        <p14:creationId xmlns:p14="http://schemas.microsoft.com/office/powerpoint/2010/main" val="1456213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0539-BBBF-A090-0AB4-07A3E4BEED4F}"/>
              </a:ext>
            </a:extLst>
          </p:cNvPr>
          <p:cNvSpPr>
            <a:spLocks noGrp="1"/>
          </p:cNvSpPr>
          <p:nvPr>
            <p:ph type="title"/>
          </p:nvPr>
        </p:nvSpPr>
        <p:spPr>
          <a:xfrm>
            <a:off x="1295402" y="982132"/>
            <a:ext cx="9601196" cy="677703"/>
          </a:xfrm>
        </p:spPr>
        <p:txBody>
          <a:bodyPr>
            <a:normAutofit fontScale="90000"/>
          </a:bodyPr>
          <a:lstStyle/>
          <a:p>
            <a:r>
              <a:rPr lang="en-IN"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1B935E3-535F-C9B5-9B1B-6C9D4247EFFA}"/>
              </a:ext>
            </a:extLst>
          </p:cNvPr>
          <p:cNvSpPr>
            <a:spLocks noGrp="1"/>
          </p:cNvSpPr>
          <p:nvPr>
            <p:ph idx="1"/>
          </p:nvPr>
        </p:nvSpPr>
        <p:spPr>
          <a:xfrm>
            <a:off x="1295401" y="1828800"/>
            <a:ext cx="9601196" cy="4047068"/>
          </a:xfrm>
        </p:spPr>
        <p:txBody>
          <a:bodyPr>
            <a:normAutofit fontScale="92500" lnSpcReduction="10000"/>
          </a:bodyPr>
          <a:lstStyle/>
          <a:p>
            <a:pPr>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During our analysis, we have understood the need for efficient plant disease identification &amp; classification algorithms and prevention methods. </a:t>
            </a:r>
          </a:p>
          <a:p>
            <a:pPr>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Due to a large number of crops and diseases available, it is crucial that the detection system should be able to adapt to the changing variables and trends. </a:t>
            </a:r>
          </a:p>
          <a:p>
            <a:pPr>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Hence, Machine learning and Deep learning approaches were employed for this project which ensures that the code trains itself against as many possible numbers of different crops and diseases as possible The paper consists of an android application covering plant disease detection and other functionalities such as language translation, weather forecasting and fertilizer calculator. </a:t>
            </a:r>
          </a:p>
          <a:p>
            <a:pPr>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With this application we aim to provide aid in the unprecedented agricultural activities and ensure a healthy plant. </a:t>
            </a:r>
            <a:endParaRPr lang="en-IN" sz="28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652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C000-86AE-C11D-5AAF-D410A0D95FF5}"/>
              </a:ext>
            </a:extLst>
          </p:cNvPr>
          <p:cNvSpPr>
            <a:spLocks noGrp="1"/>
          </p:cNvSpPr>
          <p:nvPr>
            <p:ph type="title"/>
          </p:nvPr>
        </p:nvSpPr>
        <p:spPr/>
        <p:txBody>
          <a:bodyPr>
            <a:normAutofit/>
          </a:bodyPr>
          <a:lstStyle/>
          <a:p>
            <a:r>
              <a:rPr lang="en-US" sz="3600" b="1" u="sng" dirty="0">
                <a:effectLst/>
                <a:latin typeface="Times New Roman" panose="02020603050405020304" pitchFamily="18" charset="0"/>
                <a:ea typeface="Times New Roman" panose="02020603050405020304" pitchFamily="18" charset="0"/>
              </a:rPr>
              <a:t>BIBLIOGRAPHY</a:t>
            </a:r>
            <a:endParaRPr lang="en-IN" sz="3600" b="1" u="sng" dirty="0"/>
          </a:p>
        </p:txBody>
      </p:sp>
      <p:sp>
        <p:nvSpPr>
          <p:cNvPr id="3" name="Content Placeholder 2">
            <a:extLst>
              <a:ext uri="{FF2B5EF4-FFF2-40B4-BE49-F238E27FC236}">
                <a16:creationId xmlns:a16="http://schemas.microsoft.com/office/drawing/2014/main" id="{54648988-6324-A272-A22C-B632F9D41752}"/>
              </a:ext>
            </a:extLst>
          </p:cNvPr>
          <p:cNvSpPr>
            <a:spLocks noGrp="1"/>
          </p:cNvSpPr>
          <p:nvPr>
            <p:ph idx="1"/>
          </p:nvPr>
        </p:nvSpPr>
        <p:spPr>
          <a:xfrm>
            <a:off x="1125416" y="2039815"/>
            <a:ext cx="9771182" cy="3836053"/>
          </a:xfrm>
        </p:spPr>
        <p:txBody>
          <a:bodyPr>
            <a:normAutofit fontScale="85000" lnSpcReduction="20000"/>
          </a:bodyPr>
          <a:lstStyle/>
          <a:p>
            <a:pPr marR="527050" lvl="0" algn="just">
              <a:lnSpc>
                <a:spcPct val="150000"/>
              </a:lnSpc>
              <a:buSzPts val="1200"/>
              <a:buFont typeface="Wingdings" panose="05000000000000000000" pitchFamily="2" charset="2"/>
              <a:buChar char="Ø"/>
              <a:tabLst>
                <a:tab pos="734695" algn="l"/>
              </a:tabLst>
            </a:pPr>
            <a:r>
              <a:rPr lang="en-US" sz="2100" spc="-5" dirty="0">
                <a:effectLst/>
                <a:latin typeface="Times New Roman" panose="02020603050405020304" pitchFamily="18" charset="0"/>
                <a:ea typeface="Times New Roman" panose="02020603050405020304" pitchFamily="18" charset="0"/>
              </a:rPr>
              <a:t>CropLife</a:t>
            </a:r>
            <a:r>
              <a:rPr lang="en-US" sz="2100" spc="-30" dirty="0">
                <a:effectLst/>
                <a:latin typeface="Times New Roman" panose="02020603050405020304" pitchFamily="18" charset="0"/>
                <a:ea typeface="Times New Roman" panose="02020603050405020304" pitchFamily="18" charset="0"/>
              </a:rPr>
              <a:t> </a:t>
            </a:r>
            <a:r>
              <a:rPr lang="en-US" sz="2100" spc="-5" dirty="0">
                <a:effectLst/>
                <a:latin typeface="Times New Roman" panose="02020603050405020304" pitchFamily="18" charset="0"/>
                <a:ea typeface="Times New Roman" panose="02020603050405020304" pitchFamily="18" charset="0"/>
              </a:rPr>
              <a:t>International</a:t>
            </a:r>
            <a:r>
              <a:rPr lang="en-US" sz="2100" spc="-70" dirty="0">
                <a:effectLst/>
                <a:latin typeface="Times New Roman" panose="02020603050405020304" pitchFamily="18" charset="0"/>
                <a:ea typeface="Times New Roman" panose="02020603050405020304" pitchFamily="18" charset="0"/>
              </a:rPr>
              <a:t> </a:t>
            </a:r>
            <a:r>
              <a:rPr lang="en-US" sz="2100" spc="-5" dirty="0">
                <a:effectLst/>
                <a:latin typeface="Times New Roman" panose="02020603050405020304" pitchFamily="18" charset="0"/>
                <a:ea typeface="Times New Roman" panose="02020603050405020304" pitchFamily="18" charset="0"/>
              </a:rPr>
              <a:t>(May</a:t>
            </a:r>
            <a:r>
              <a:rPr lang="en-US" sz="2100" spc="-70" dirty="0">
                <a:effectLst/>
                <a:latin typeface="Times New Roman" panose="02020603050405020304" pitchFamily="18" charset="0"/>
                <a:ea typeface="Times New Roman" panose="02020603050405020304" pitchFamily="18" charset="0"/>
              </a:rPr>
              <a:t> </a:t>
            </a:r>
            <a:r>
              <a:rPr lang="en-US" sz="2100" spc="-5" dirty="0">
                <a:effectLst/>
                <a:latin typeface="Times New Roman" panose="02020603050405020304" pitchFamily="18" charset="0"/>
                <a:ea typeface="Times New Roman" panose="02020603050405020304" pitchFamily="18" charset="0"/>
              </a:rPr>
              <a:t>2015).</a:t>
            </a:r>
            <a:r>
              <a:rPr lang="en-US" sz="2100" spc="-10" dirty="0">
                <a:effectLst/>
                <a:latin typeface="Times New Roman" panose="02020603050405020304" pitchFamily="18" charset="0"/>
                <a:ea typeface="Times New Roman" panose="02020603050405020304" pitchFamily="18" charset="0"/>
              </a:rPr>
              <a:t> </a:t>
            </a:r>
            <a:r>
              <a:rPr lang="en-US" sz="2100" spc="-5" dirty="0">
                <a:effectLst/>
                <a:latin typeface="Times New Roman" panose="02020603050405020304" pitchFamily="18" charset="0"/>
                <a:ea typeface="Times New Roman" panose="02020603050405020304" pitchFamily="18" charset="0"/>
              </a:rPr>
              <a:t>India’s</a:t>
            </a:r>
            <a:r>
              <a:rPr lang="en-US" sz="2100" spc="-15" dirty="0">
                <a:effectLst/>
                <a:latin typeface="Times New Roman" panose="02020603050405020304" pitchFamily="18" charset="0"/>
                <a:ea typeface="Times New Roman" panose="02020603050405020304" pitchFamily="18" charset="0"/>
              </a:rPr>
              <a:t> </a:t>
            </a:r>
            <a:r>
              <a:rPr lang="en-US" sz="2100" spc="-5" dirty="0">
                <a:effectLst/>
                <a:latin typeface="Times New Roman" panose="02020603050405020304" pitchFamily="18" charset="0"/>
                <a:ea typeface="Times New Roman" panose="02020603050405020304" pitchFamily="18" charset="0"/>
              </a:rPr>
              <a:t>farmers</a:t>
            </a:r>
            <a:r>
              <a:rPr lang="en-US" sz="2100" spc="-15" dirty="0">
                <a:effectLst/>
                <a:latin typeface="Times New Roman" panose="02020603050405020304" pitchFamily="18" charset="0"/>
                <a:ea typeface="Times New Roman" panose="02020603050405020304" pitchFamily="18" charset="0"/>
              </a:rPr>
              <a:t> </a:t>
            </a:r>
            <a:r>
              <a:rPr lang="en-US" sz="2100" spc="-5" dirty="0">
                <a:effectLst/>
                <a:latin typeface="Times New Roman" panose="02020603050405020304" pitchFamily="18" charset="0"/>
                <a:ea typeface="Times New Roman" panose="02020603050405020304" pitchFamily="18" charset="0"/>
              </a:rPr>
              <a:t>fighting</a:t>
            </a:r>
            <a:r>
              <a:rPr lang="en-US" sz="2100" spc="-2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pests.</a:t>
            </a:r>
            <a:r>
              <a:rPr lang="en-US" sz="2100" spc="-3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Retrieved from:</a:t>
            </a:r>
            <a:r>
              <a:rPr lang="en-US" sz="2100" spc="-29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https://croplife.org/news/keeping-indias-pests-in-line/</a:t>
            </a:r>
            <a:endParaRPr lang="en-IN" sz="2100" dirty="0">
              <a:effectLst/>
              <a:latin typeface="Times New Roman" panose="02020603050405020304" pitchFamily="18" charset="0"/>
              <a:ea typeface="Times New Roman" panose="02020603050405020304" pitchFamily="18" charset="0"/>
            </a:endParaRPr>
          </a:p>
          <a:p>
            <a:pPr lvl="0" algn="just">
              <a:buSzPts val="1200"/>
              <a:buFont typeface="Wingdings" panose="05000000000000000000" pitchFamily="2" charset="2"/>
              <a:buChar char="Ø"/>
              <a:tabLst>
                <a:tab pos="737870" algn="l"/>
              </a:tabLst>
            </a:pPr>
            <a:r>
              <a:rPr lang="en-US" sz="2100" spc="0" dirty="0">
                <a:effectLst/>
                <a:latin typeface="Times New Roman" panose="02020603050405020304" pitchFamily="18" charset="0"/>
                <a:ea typeface="Times New Roman" panose="02020603050405020304" pitchFamily="18" charset="0"/>
              </a:rPr>
              <a:t>Economic</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Times</a:t>
            </a:r>
            <a:r>
              <a:rPr lang="en-US" sz="2100" spc="-1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(Sept 2018).</a:t>
            </a:r>
            <a:r>
              <a:rPr lang="en-US" sz="2100" spc="-1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India</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sets</a:t>
            </a:r>
            <a:r>
              <a:rPr lang="en-US" sz="2100" spc="-1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record</a:t>
            </a:r>
            <a:r>
              <a:rPr lang="en-US" sz="2100" spc="-2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farm</a:t>
            </a:r>
            <a:r>
              <a:rPr lang="en-US" sz="2100" spc="-4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output target</a:t>
            </a:r>
            <a:r>
              <a:rPr lang="en-US" sz="2100" spc="2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for</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2018-19.</a:t>
            </a:r>
            <a:r>
              <a:rPr lang="en-US" sz="2100" dirty="0">
                <a:effectLst/>
                <a:latin typeface="Times New Roman" panose="02020603050405020304" pitchFamily="18" charset="0"/>
                <a:ea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endParaRPr>
          </a:p>
          <a:p>
            <a:pPr marR="527050" lvl="0" algn="just">
              <a:lnSpc>
                <a:spcPct val="150000"/>
              </a:lnSpc>
              <a:buSzPts val="1200"/>
              <a:buFont typeface="Wingdings" panose="05000000000000000000" pitchFamily="2" charset="2"/>
              <a:buChar char="Ø"/>
              <a:tabLst>
                <a:tab pos="743585" algn="l"/>
              </a:tabLst>
            </a:pPr>
            <a:r>
              <a:rPr lang="en-US" sz="2100" spc="0" dirty="0">
                <a:effectLst/>
                <a:latin typeface="Times New Roman" panose="02020603050405020304" pitchFamily="18" charset="0"/>
                <a:ea typeface="Times New Roman" panose="02020603050405020304" pitchFamily="18" charset="0"/>
              </a:rPr>
              <a:t>Sharada P. Mohanty David P. Hughes and Marcel </a:t>
            </a:r>
            <a:r>
              <a:rPr lang="en-US" sz="2100" spc="0" dirty="0" err="1">
                <a:effectLst/>
                <a:latin typeface="Times New Roman" panose="02020603050405020304" pitchFamily="18" charset="0"/>
                <a:ea typeface="Times New Roman" panose="02020603050405020304" pitchFamily="18" charset="0"/>
              </a:rPr>
              <a:t>Salathé</a:t>
            </a:r>
            <a:r>
              <a:rPr lang="en-US" sz="2100" spc="0" dirty="0">
                <a:effectLst/>
                <a:latin typeface="Times New Roman" panose="02020603050405020304" pitchFamily="18" charset="0"/>
                <a:ea typeface="Times New Roman" panose="02020603050405020304" pitchFamily="18" charset="0"/>
              </a:rPr>
              <a:t>.”Using Deep Learning</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for</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Image-Based</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Plant</a:t>
            </a:r>
            <a:r>
              <a:rPr lang="en-US" sz="2100" spc="1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Disease</a:t>
            </a:r>
            <a:r>
              <a:rPr lang="en-US" sz="2100" spc="-10" dirty="0">
                <a:effectLst/>
                <a:latin typeface="Times New Roman" panose="02020603050405020304" pitchFamily="18" charset="0"/>
                <a:ea typeface="Times New Roman" panose="02020603050405020304" pitchFamily="18" charset="0"/>
              </a:rPr>
              <a:t> </a:t>
            </a:r>
            <a:r>
              <a:rPr lang="en-US" sz="2100" spc="0" dirty="0" err="1">
                <a:effectLst/>
                <a:latin typeface="Times New Roman" panose="02020603050405020304" pitchFamily="18" charset="0"/>
                <a:ea typeface="Times New Roman" panose="02020603050405020304" pitchFamily="18" charset="0"/>
              </a:rPr>
              <a:t>Detection.”Front</a:t>
            </a:r>
            <a:r>
              <a:rPr lang="en-US" sz="2100" spc="0" dirty="0">
                <a:effectLst/>
                <a:latin typeface="Times New Roman" panose="02020603050405020304" pitchFamily="18" charset="0"/>
                <a:ea typeface="Times New Roman" panose="02020603050405020304" pitchFamily="18" charset="0"/>
              </a:rPr>
              <a:t>.</a:t>
            </a:r>
            <a:r>
              <a:rPr lang="en-US" sz="2100" spc="-2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Plant</a:t>
            </a:r>
            <a:r>
              <a:rPr lang="en-US" sz="2100" spc="2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Sci., 22</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September</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2016</a:t>
            </a:r>
            <a:endParaRPr lang="en-IN" sz="2100" spc="0" dirty="0">
              <a:effectLst/>
              <a:latin typeface="Times New Roman" panose="02020603050405020304" pitchFamily="18" charset="0"/>
              <a:ea typeface="Times New Roman" panose="02020603050405020304" pitchFamily="18" charset="0"/>
            </a:endParaRPr>
          </a:p>
          <a:p>
            <a:pPr marL="0" indent="0">
              <a:spcBef>
                <a:spcPts val="40"/>
              </a:spcBef>
              <a:buNone/>
            </a:pPr>
            <a:endParaRPr lang="en-IN" sz="2100" dirty="0">
              <a:effectLst/>
              <a:latin typeface="Times New Roman" panose="02020603050405020304" pitchFamily="18" charset="0"/>
              <a:ea typeface="Times New Roman" panose="02020603050405020304" pitchFamily="18" charset="0"/>
            </a:endParaRPr>
          </a:p>
          <a:p>
            <a:pPr marR="526415" lvl="0" algn="just">
              <a:lnSpc>
                <a:spcPct val="150000"/>
              </a:lnSpc>
              <a:spcBef>
                <a:spcPts val="5"/>
              </a:spcBef>
              <a:spcAft>
                <a:spcPts val="0"/>
              </a:spcAft>
              <a:buSzPts val="1200"/>
              <a:buFont typeface="Wingdings" panose="05000000000000000000" pitchFamily="2" charset="2"/>
              <a:buChar char="Ø"/>
              <a:tabLst>
                <a:tab pos="768350" algn="l"/>
              </a:tabLst>
            </a:pPr>
            <a:r>
              <a:rPr lang="en-US" sz="2100" spc="0" dirty="0">
                <a:effectLst/>
                <a:latin typeface="Times New Roman" panose="02020603050405020304" pitchFamily="18" charset="0"/>
                <a:ea typeface="Times New Roman" panose="02020603050405020304" pitchFamily="18" charset="0"/>
              </a:rPr>
              <a:t>Carsten Rother, Vladimir Kolmogorov, and Andrew Blake. 2004. “</a:t>
            </a:r>
            <a:r>
              <a:rPr lang="en-US" sz="2100" spc="0" dirty="0" err="1">
                <a:effectLst/>
                <a:latin typeface="Times New Roman" panose="02020603050405020304" pitchFamily="18" charset="0"/>
                <a:ea typeface="Times New Roman" panose="02020603050405020304" pitchFamily="18" charset="0"/>
              </a:rPr>
              <a:t>GrabCut</a:t>
            </a:r>
            <a:r>
              <a:rPr lang="en-US" sz="2100" spc="0" dirty="0">
                <a:effectLst/>
                <a:latin typeface="Times New Roman" panose="02020603050405020304" pitchFamily="18" charset="0"/>
                <a:ea typeface="Times New Roman" panose="02020603050405020304" pitchFamily="18" charset="0"/>
              </a:rPr>
              <a:t>”:</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interactive</a:t>
            </a:r>
            <a:r>
              <a:rPr lang="en-US" sz="2100" spc="-3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foreground</a:t>
            </a:r>
            <a:r>
              <a:rPr lang="en-US" sz="2100" spc="-5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extraction</a:t>
            </a:r>
            <a:r>
              <a:rPr lang="en-US" sz="2100" spc="-7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using</a:t>
            </a:r>
            <a:r>
              <a:rPr lang="en-US" sz="2100" spc="-3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iterated</a:t>
            </a:r>
            <a:r>
              <a:rPr lang="en-US" sz="2100" spc="-5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graph</a:t>
            </a:r>
            <a:r>
              <a:rPr lang="en-US" sz="2100" spc="-7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cuts.</a:t>
            </a:r>
            <a:r>
              <a:rPr lang="en-US" sz="2100" spc="-4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In</a:t>
            </a:r>
            <a:r>
              <a:rPr lang="en-US" sz="2100" spc="-7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ACM</a:t>
            </a:r>
            <a:r>
              <a:rPr lang="en-US" sz="2100" spc="-6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SIGGRAPH</a:t>
            </a:r>
            <a:r>
              <a:rPr lang="en-US" sz="2100" spc="-5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2004</a:t>
            </a:r>
            <a:r>
              <a:rPr lang="en-US" sz="2100" spc="-290"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Papers (SIGGRAPH ’04). Association for Computing Machinery, New York, NY,</a:t>
            </a:r>
            <a:r>
              <a:rPr lang="en-US" sz="2100" spc="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USA,</a:t>
            </a:r>
            <a:r>
              <a:rPr lang="en-US" sz="2100" spc="15" dirty="0">
                <a:effectLst/>
                <a:latin typeface="Times New Roman" panose="02020603050405020304" pitchFamily="18" charset="0"/>
                <a:ea typeface="Times New Roman" panose="02020603050405020304" pitchFamily="18" charset="0"/>
              </a:rPr>
              <a:t> </a:t>
            </a:r>
            <a:r>
              <a:rPr lang="en-US" sz="2100" spc="0" dirty="0">
                <a:effectLst/>
                <a:latin typeface="Times New Roman" panose="02020603050405020304" pitchFamily="18" charset="0"/>
                <a:ea typeface="Times New Roman" panose="02020603050405020304" pitchFamily="18" charset="0"/>
              </a:rPr>
              <a:t>309–314.</a:t>
            </a:r>
            <a:endParaRPr lang="en-IN" sz="2100" spc="0" dirty="0">
              <a:effectLst/>
              <a:latin typeface="Times New Roman" panose="02020603050405020304" pitchFamily="18" charset="0"/>
              <a:ea typeface="Times New Roman" panose="02020603050405020304" pitchFamily="18" charset="0"/>
            </a:endParaRPr>
          </a:p>
          <a:p>
            <a:pPr>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45988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73104-1F50-DD2A-B507-34550B2251D4}"/>
              </a:ext>
            </a:extLst>
          </p:cNvPr>
          <p:cNvSpPr>
            <a:spLocks noGrp="1"/>
          </p:cNvSpPr>
          <p:nvPr>
            <p:ph idx="1"/>
          </p:nvPr>
        </p:nvSpPr>
        <p:spPr>
          <a:xfrm>
            <a:off x="1295402" y="2757899"/>
            <a:ext cx="9601196" cy="3318936"/>
          </a:xfrm>
        </p:spPr>
        <p:txBody>
          <a:bodyPr>
            <a:normAutofit/>
          </a:bodyPr>
          <a:lstStyle/>
          <a:p>
            <a:pPr marL="0" indent="0">
              <a:buNone/>
            </a:pPr>
            <a:r>
              <a:rPr lang="en-US" sz="4800" dirty="0">
                <a:latin typeface="Times New Roman" panose="02020603050405020304" pitchFamily="18" charset="0"/>
                <a:cs typeface="Times New Roman" panose="02020603050405020304" pitchFamily="18" charset="0"/>
              </a:rPr>
              <a:t>                    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74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B3A3AA-CA16-8E59-22A0-30E0BCE45B1C}"/>
              </a:ext>
            </a:extLst>
          </p:cNvPr>
          <p:cNvSpPr>
            <a:spLocks noGrp="1"/>
          </p:cNvSpPr>
          <p:nvPr>
            <p:ph type="title"/>
          </p:nvPr>
        </p:nvSpPr>
        <p:spPr>
          <a:xfrm>
            <a:off x="1191707" y="567352"/>
            <a:ext cx="9601196" cy="1303867"/>
          </a:xfrm>
        </p:spPr>
        <p:txBody>
          <a:bodyPr/>
          <a:lstStyle/>
          <a:p>
            <a:r>
              <a:rPr lang="en-IN" b="1" u="sng" dirty="0">
                <a:latin typeface="Times New Roman" panose="02020603050405020304" pitchFamily="18" charset="0"/>
                <a:cs typeface="Times New Roman" panose="02020603050405020304" pitchFamily="18" charset="0"/>
              </a:rPr>
              <a:t>ABSTRACT</a:t>
            </a:r>
          </a:p>
        </p:txBody>
      </p:sp>
      <p:sp>
        <p:nvSpPr>
          <p:cNvPr id="12" name="Content Placeholder 11">
            <a:extLst>
              <a:ext uri="{FF2B5EF4-FFF2-40B4-BE49-F238E27FC236}">
                <a16:creationId xmlns:a16="http://schemas.microsoft.com/office/drawing/2014/main" id="{31FB60E5-B29A-9D4D-5473-901C0D7258A4}"/>
              </a:ext>
            </a:extLst>
          </p:cNvPr>
          <p:cNvSpPr>
            <a:spLocks noGrp="1"/>
          </p:cNvSpPr>
          <p:nvPr>
            <p:ph idx="1"/>
          </p:nvPr>
        </p:nvSpPr>
        <p:spPr>
          <a:xfrm>
            <a:off x="1295401" y="1789043"/>
            <a:ext cx="9601196" cy="4086825"/>
          </a:xfrm>
        </p:spPr>
        <p:txBody>
          <a:bodyPr>
            <a:normAutofit/>
          </a:bodyPr>
          <a:lstStyle/>
          <a:p>
            <a:pPr algn="just">
              <a:buFont typeface="Wingdings" panose="05000000000000000000" pitchFamily="2" charset="2"/>
              <a:buChar char="Ø"/>
            </a:pPr>
            <a:r>
              <a:rPr lang="en-IN" sz="2800" dirty="0">
                <a:solidFill>
                  <a:srgbClr val="000000"/>
                </a:solidFill>
                <a:effectLst/>
                <a:latin typeface="Times New Roman" panose="02020603050405020304" pitchFamily="18" charset="0"/>
                <a:ea typeface="Times New Roman" panose="02020603050405020304" pitchFamily="18" charset="0"/>
              </a:rPr>
              <a:t>It further helps the farmer to forecast the weather to decide the right time for agricultural activities like harvesting and plucking. </a:t>
            </a:r>
          </a:p>
          <a:p>
            <a:pPr algn="just">
              <a:buFont typeface="Wingdings" panose="05000000000000000000" pitchFamily="2" charset="2"/>
              <a:buChar char="Ø"/>
            </a:pPr>
            <a:r>
              <a:rPr lang="en-IN" sz="2800" dirty="0">
                <a:solidFill>
                  <a:srgbClr val="000000"/>
                </a:solidFill>
                <a:effectLst/>
                <a:latin typeface="Times New Roman" panose="02020603050405020304" pitchFamily="18" charset="0"/>
                <a:ea typeface="Times New Roman" panose="02020603050405020304" pitchFamily="18" charset="0"/>
              </a:rPr>
              <a:t>To avoid reoccurrence of disease due to loss in soil minerals, a crop specific fertilizer calculator is incorporated which can calculate the amount of urea, diammonium phosphate and muriate of potash required for a given area.</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25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00EE-C61F-CFB3-D96C-7F9426B84727}"/>
              </a:ext>
            </a:extLst>
          </p:cNvPr>
          <p:cNvSpPr>
            <a:spLocks noGrp="1"/>
          </p:cNvSpPr>
          <p:nvPr>
            <p:ph type="title"/>
          </p:nvPr>
        </p:nvSpPr>
        <p:spPr>
          <a:xfrm>
            <a:off x="1295402" y="576471"/>
            <a:ext cx="9601196" cy="1302026"/>
          </a:xfrm>
        </p:spPr>
        <p:txBody>
          <a:bodyPr/>
          <a:lstStyle/>
          <a:p>
            <a:r>
              <a:rPr lang="en-IN" b="1"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3D8E9346-5000-54E8-06DA-4841C846C3A3}"/>
              </a:ext>
            </a:extLst>
          </p:cNvPr>
          <p:cNvSpPr>
            <a:spLocks noGrp="1"/>
          </p:cNvSpPr>
          <p:nvPr>
            <p:ph idx="1"/>
          </p:nvPr>
        </p:nvSpPr>
        <p:spPr>
          <a:xfrm>
            <a:off x="1295401" y="1759226"/>
            <a:ext cx="9601196" cy="4136520"/>
          </a:xfrm>
        </p:spPr>
        <p:txBody>
          <a:bodyPr>
            <a:normAutofit fontScale="92500" lnSpcReduction="20000"/>
          </a:bodyPr>
          <a:lstStyle/>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Image Processing is a popular first step in the process of plant disease detection and often includes multi-step processes to achieve processed, ROI centric input images for further classification.</a:t>
            </a:r>
          </a:p>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In this approach, various Image Processing techniques were used on the input image to get a final output image which would mark the infected area and also calculate the percentage of area infected in the leaf. </a:t>
            </a:r>
          </a:p>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The major advantage observed in this approach was that this approach eliminated the need to extract the leaf and place it on a black background during image capture for the algorithm to work. </a:t>
            </a:r>
          </a:p>
          <a:p>
            <a:pPr algn="jus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In real time scenario, the infected leaf would be present amongst a cluster of mixed crops and this approach was able to segregate the infected leaf from the healthy ones in an input image.</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6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C440-6EE5-51EF-3CB6-87755C898599}"/>
              </a:ext>
            </a:extLst>
          </p:cNvPr>
          <p:cNvSpPr>
            <a:spLocks noGrp="1"/>
          </p:cNvSpPr>
          <p:nvPr>
            <p:ph type="title"/>
          </p:nvPr>
        </p:nvSpPr>
        <p:spPr>
          <a:xfrm>
            <a:off x="1295402" y="982132"/>
            <a:ext cx="9601196" cy="747277"/>
          </a:xfrm>
        </p:spPr>
        <p:txBody>
          <a:bodyPr>
            <a:normAutofit fontScale="90000"/>
          </a:bodyPr>
          <a:lstStyle/>
          <a:p>
            <a:r>
              <a:rPr lang="en-IN" b="1" u="sng"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0197D6FF-9ADF-67A6-68F5-E5270E9AC499}"/>
              </a:ext>
            </a:extLst>
          </p:cNvPr>
          <p:cNvSpPr>
            <a:spLocks noGrp="1"/>
          </p:cNvSpPr>
          <p:nvPr>
            <p:ph idx="1"/>
          </p:nvPr>
        </p:nvSpPr>
        <p:spPr>
          <a:xfrm>
            <a:off x="1295401" y="1938130"/>
            <a:ext cx="9601196" cy="3937738"/>
          </a:xfrm>
        </p:spPr>
        <p:txBody>
          <a:bodyPr/>
          <a:lstStyle/>
          <a:p>
            <a:pPr marL="342900" indent="-342900" algn="just">
              <a:lnSpc>
                <a:spcPct val="107000"/>
              </a:lnSpc>
              <a:spcAft>
                <a:spcPts val="800"/>
              </a:spcAft>
              <a:buFont typeface="Wingdings" panose="05000000000000000000" pitchFamily="2" charset="2"/>
              <a:buChar char=""/>
            </a:pPr>
            <a:r>
              <a:rPr lang="en-IN" sz="2800" dirty="0">
                <a:solidFill>
                  <a:srgbClr val="000000"/>
                </a:solidFill>
                <a:effectLst/>
                <a:latin typeface="Times New Roman" panose="02020603050405020304" pitchFamily="18" charset="0"/>
                <a:ea typeface="Times New Roman" panose="02020603050405020304" pitchFamily="18" charset="0"/>
              </a:rPr>
              <a:t>Accuracy is Low.</a:t>
            </a:r>
          </a:p>
          <a:p>
            <a:pPr marL="342900" lvl="0" indent="-342900" algn="just">
              <a:lnSpc>
                <a:spcPct val="107000"/>
              </a:lnSpc>
              <a:spcAft>
                <a:spcPts val="800"/>
              </a:spcAft>
              <a:buFont typeface="Wingdings" panose="05000000000000000000" pitchFamily="2" charset="2"/>
              <a:buChar char=""/>
            </a:pPr>
            <a:r>
              <a:rPr lang="en-IN" sz="2800" dirty="0">
                <a:solidFill>
                  <a:srgbClr val="000000"/>
                </a:solidFill>
                <a:effectLst/>
                <a:latin typeface="Times New Roman" panose="02020603050405020304" pitchFamily="18" charset="0"/>
                <a:ea typeface="Times New Roman" panose="02020603050405020304" pitchFamily="18" charset="0"/>
              </a:rPr>
              <a:t>This multistep algorithm is that it is not optimized and no better background elimination results.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47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8643-E9D2-78C7-52F8-9185F5E952F1}"/>
              </a:ext>
            </a:extLst>
          </p:cNvPr>
          <p:cNvSpPr>
            <a:spLocks noGrp="1"/>
          </p:cNvSpPr>
          <p:nvPr>
            <p:ph type="title"/>
          </p:nvPr>
        </p:nvSpPr>
        <p:spPr>
          <a:xfrm>
            <a:off x="1295402" y="982132"/>
            <a:ext cx="9601196" cy="946059"/>
          </a:xfrm>
        </p:spPr>
        <p:txBody>
          <a:bodyPr/>
          <a:lstStyle/>
          <a:p>
            <a:r>
              <a:rPr lang="en-IN"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F578D94-6777-9825-A2E8-7E81AA1A18C0}"/>
              </a:ext>
            </a:extLst>
          </p:cNvPr>
          <p:cNvSpPr>
            <a:spLocks noGrp="1"/>
          </p:cNvSpPr>
          <p:nvPr>
            <p:ph idx="1"/>
          </p:nvPr>
        </p:nvSpPr>
        <p:spPr>
          <a:xfrm>
            <a:off x="1295401" y="2067339"/>
            <a:ext cx="9601196" cy="3808529"/>
          </a:xfrm>
        </p:spPr>
        <p:txBody>
          <a:bodyPr>
            <a:normAutofit fontScale="92500" lnSpcReduction="20000"/>
          </a:bodyPr>
          <a:lstStyle/>
          <a:p>
            <a:pPr marL="367030" algn="just">
              <a:lnSpc>
                <a:spcPct val="107000"/>
              </a:lnSpc>
              <a:spcAft>
                <a:spcPts val="875"/>
              </a:spcAf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In the Deep Learning Approach, we decided to take a subset of the Plant Village dataset along with the cotton dataset to train and test the CNN model. </a:t>
            </a:r>
          </a:p>
          <a:p>
            <a:pPr marL="367030" algn="just">
              <a:lnSpc>
                <a:spcPct val="107000"/>
              </a:lnSpc>
              <a:spcAft>
                <a:spcPts val="875"/>
              </a:spcAf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The input image is fed into this model, which initially took a portion of the Plant Village and Cotton Dataset, with a training -validation split of 70-30, therefore getting 4200 images for training and 1800 images for validation.</a:t>
            </a:r>
          </a:p>
          <a:p>
            <a:pPr marL="367030" algn="just">
              <a:lnSpc>
                <a:spcPct val="107000"/>
              </a:lnSpc>
              <a:spcAft>
                <a:spcPts val="875"/>
              </a:spcAf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A CNN (Convolutional Neural Network) is a deep learning model that takes inputs which are assigned weights depending on various features. </a:t>
            </a:r>
          </a:p>
          <a:p>
            <a:pPr marL="367030" algn="just">
              <a:lnSpc>
                <a:spcPct val="107000"/>
              </a:lnSpc>
              <a:spcAft>
                <a:spcPts val="875"/>
              </a:spcAft>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Our CNN model consists of 4 main convolutional layers with 32, 64, 128, 128 filters consecutively, each followed by a </a:t>
            </a:r>
            <a:r>
              <a:rPr lang="en-IN" sz="2400" dirty="0" err="1">
                <a:solidFill>
                  <a:srgbClr val="000000"/>
                </a:solidFill>
                <a:effectLst/>
                <a:latin typeface="Times New Roman" panose="02020603050405020304" pitchFamily="18" charset="0"/>
                <a:ea typeface="Times New Roman" panose="02020603050405020304" pitchFamily="18" charset="0"/>
              </a:rPr>
              <a:t>ReLU</a:t>
            </a:r>
            <a:r>
              <a:rPr lang="en-IN" sz="2400" dirty="0">
                <a:solidFill>
                  <a:srgbClr val="000000"/>
                </a:solidFill>
                <a:effectLst/>
                <a:latin typeface="Times New Roman" panose="02020603050405020304" pitchFamily="18" charset="0"/>
                <a:ea typeface="Times New Roman" panose="02020603050405020304" pitchFamily="18" charset="0"/>
              </a:rPr>
              <a:t> activation function, max pooling and dropout layer. </a:t>
            </a:r>
            <a:endParaRPr lang="en-IN" sz="24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18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A05F-2564-0104-AF3F-E509E8A69832}"/>
              </a:ext>
            </a:extLst>
          </p:cNvPr>
          <p:cNvSpPr>
            <a:spLocks noGrp="1"/>
          </p:cNvSpPr>
          <p:nvPr>
            <p:ph type="title"/>
          </p:nvPr>
        </p:nvSpPr>
        <p:spPr>
          <a:xfrm>
            <a:off x="1295402" y="982132"/>
            <a:ext cx="9601196" cy="946059"/>
          </a:xfrm>
        </p:spPr>
        <p:txBody>
          <a:bodyPr/>
          <a:lstStyle/>
          <a:p>
            <a:r>
              <a:rPr lang="en-IN" b="1" u="sng"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F201B563-1B27-B094-CCB6-ACB7938C8F00}"/>
              </a:ext>
            </a:extLst>
          </p:cNvPr>
          <p:cNvSpPr>
            <a:spLocks noGrp="1"/>
          </p:cNvSpPr>
          <p:nvPr>
            <p:ph idx="1"/>
          </p:nvPr>
        </p:nvSpPr>
        <p:spPr>
          <a:xfrm>
            <a:off x="1295402" y="2000340"/>
            <a:ext cx="9601196" cy="4032711"/>
          </a:xfrm>
        </p:spPr>
        <p:txBody>
          <a:bodyPr>
            <a:normAutofit/>
          </a:bodyPr>
          <a:lstStyle/>
          <a:p>
            <a:pPr marL="342900" lvl="0" indent="-342900" algn="just">
              <a:lnSpc>
                <a:spcPct val="107000"/>
              </a:lnSpc>
              <a:spcAft>
                <a:spcPts val="800"/>
              </a:spcAft>
              <a:buFont typeface="Wingdings" panose="05000000000000000000" pitchFamily="2" charset="2"/>
              <a:buChar char=""/>
            </a:pPr>
            <a:r>
              <a:rPr lang="en-IN" sz="2800" dirty="0">
                <a:solidFill>
                  <a:srgbClr val="000000"/>
                </a:solidFill>
                <a:effectLst/>
                <a:latin typeface="Times New Roman" panose="02020603050405020304" pitchFamily="18" charset="0"/>
                <a:ea typeface="Times New Roman" panose="02020603050405020304" pitchFamily="18" charset="0"/>
              </a:rPr>
              <a:t>The reason for choosing CNN algorithm is that it is more optimized and thus gives better background elimination results than the previous multistep approach.</a:t>
            </a:r>
          </a:p>
          <a:p>
            <a:pPr marL="342900" indent="-342900" algn="just">
              <a:lnSpc>
                <a:spcPct val="107000"/>
              </a:lnSpc>
              <a:spcAft>
                <a:spcPts val="800"/>
              </a:spcAft>
              <a:buFont typeface="Wingdings" panose="05000000000000000000" pitchFamily="2" charset="2"/>
              <a:buChar char=""/>
            </a:pPr>
            <a:r>
              <a:rPr lang="en-IN" sz="2800" dirty="0">
                <a:solidFill>
                  <a:srgbClr val="000000"/>
                </a:solidFill>
                <a:effectLst/>
                <a:latin typeface="Times New Roman" panose="02020603050405020304" pitchFamily="18" charset="0"/>
                <a:ea typeface="Times New Roman" panose="02020603050405020304" pitchFamily="18" charset="0"/>
              </a:rPr>
              <a:t>Accuracy is Very high.</a:t>
            </a:r>
          </a:p>
          <a:p>
            <a:pPr marL="342900" lvl="0" indent="-342900" algn="just">
              <a:lnSpc>
                <a:spcPct val="107000"/>
              </a:lnSpc>
              <a:spcAft>
                <a:spcPts val="800"/>
              </a:spcAft>
              <a:buFont typeface="Wingdings" panose="05000000000000000000" pitchFamily="2" charset="2"/>
              <a:buChar char=""/>
            </a:pPr>
            <a:endParaRPr lang="en-IN" sz="2400" dirty="0">
              <a:solidFill>
                <a:srgbClr val="000000"/>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36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2667-04EF-514B-076E-AF06F2AECFAB}"/>
              </a:ext>
            </a:extLst>
          </p:cNvPr>
          <p:cNvSpPr>
            <a:spLocks noGrp="1"/>
          </p:cNvSpPr>
          <p:nvPr>
            <p:ph type="title"/>
          </p:nvPr>
        </p:nvSpPr>
        <p:spPr>
          <a:xfrm>
            <a:off x="1295402" y="521368"/>
            <a:ext cx="9601196" cy="557910"/>
          </a:xfrm>
        </p:spPr>
        <p:txBody>
          <a:bodyPr>
            <a:normAutofit fontScale="90000"/>
          </a:bodyPr>
          <a:lstStyle/>
          <a:p>
            <a:r>
              <a:rPr lang="en-IN" dirty="0"/>
              <a:t>ARCHITECTURE</a:t>
            </a:r>
          </a:p>
        </p:txBody>
      </p:sp>
      <p:pic>
        <p:nvPicPr>
          <p:cNvPr id="6" name="image2.jpeg">
            <a:extLst>
              <a:ext uri="{FF2B5EF4-FFF2-40B4-BE49-F238E27FC236}">
                <a16:creationId xmlns:a16="http://schemas.microsoft.com/office/drawing/2014/main" id="{0801D3DB-F97F-9510-ABDA-919CCA987AB0}"/>
              </a:ext>
            </a:extLst>
          </p:cNvPr>
          <p:cNvPicPr>
            <a:picLocks noGrp="1" noChangeAspect="1"/>
          </p:cNvPicPr>
          <p:nvPr>
            <p:ph idx="1"/>
          </p:nvPr>
        </p:nvPicPr>
        <p:blipFill>
          <a:blip r:embed="rId2" cstate="print"/>
          <a:stretch>
            <a:fillRect/>
          </a:stretch>
        </p:blipFill>
        <p:spPr>
          <a:xfrm>
            <a:off x="3898232" y="1079278"/>
            <a:ext cx="4395536" cy="5257354"/>
          </a:xfrm>
          <a:prstGeom prst="rect">
            <a:avLst/>
          </a:prstGeom>
        </p:spPr>
      </p:pic>
    </p:spTree>
    <p:extLst>
      <p:ext uri="{BB962C8B-B14F-4D97-AF65-F5344CB8AC3E}">
        <p14:creationId xmlns:p14="http://schemas.microsoft.com/office/powerpoint/2010/main" val="341606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0535-527C-05A7-1173-B006FDAF643B}"/>
              </a:ext>
            </a:extLst>
          </p:cNvPr>
          <p:cNvSpPr>
            <a:spLocks noGrp="1"/>
          </p:cNvSpPr>
          <p:nvPr>
            <p:ph type="title"/>
          </p:nvPr>
        </p:nvSpPr>
        <p:spPr>
          <a:xfrm>
            <a:off x="1295402" y="576471"/>
            <a:ext cx="9601196" cy="528616"/>
          </a:xfrm>
        </p:spPr>
        <p:txBody>
          <a:bodyPr>
            <a:normAutofit fontScale="90000"/>
          </a:bodyPr>
          <a:lstStyle/>
          <a:p>
            <a:r>
              <a:rPr lang="en-IN" dirty="0"/>
              <a:t>USE CASE DIAGRAM</a:t>
            </a:r>
          </a:p>
        </p:txBody>
      </p:sp>
      <p:pic>
        <p:nvPicPr>
          <p:cNvPr id="3" name="Picture 2">
            <a:extLst>
              <a:ext uri="{FF2B5EF4-FFF2-40B4-BE49-F238E27FC236}">
                <a16:creationId xmlns:a16="http://schemas.microsoft.com/office/drawing/2014/main" id="{6F83529C-9492-6692-99F4-7EB3DF94D4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4923" y="1036908"/>
            <a:ext cx="7496356" cy="6644023"/>
          </a:xfrm>
          <a:prstGeom prst="rect">
            <a:avLst/>
          </a:prstGeom>
          <a:noFill/>
          <a:ln>
            <a:noFill/>
          </a:ln>
        </p:spPr>
      </p:pic>
    </p:spTree>
    <p:extLst>
      <p:ext uri="{BB962C8B-B14F-4D97-AF65-F5344CB8AC3E}">
        <p14:creationId xmlns:p14="http://schemas.microsoft.com/office/powerpoint/2010/main" val="13190085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753</TotalTime>
  <Words>1325</Words>
  <Application>Microsoft Office PowerPoint</Application>
  <PresentationFormat>Widescreen</PresentationFormat>
  <Paragraphs>120</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Garamond</vt:lpstr>
      <vt:lpstr>Times New Roman</vt:lpstr>
      <vt:lpstr>Wingdings</vt:lpstr>
      <vt:lpstr>Organic</vt:lpstr>
      <vt:lpstr>PowerPoint Presentation</vt:lpstr>
      <vt:lpstr>ABSTRACT</vt:lpstr>
      <vt:lpstr>ABSTRACT</vt:lpstr>
      <vt:lpstr>EXISTING SYSTEM</vt:lpstr>
      <vt:lpstr>DISADVANTAGES</vt:lpstr>
      <vt:lpstr>PROPOSED SYSTEM</vt:lpstr>
      <vt:lpstr>ADVANTAGES</vt:lpstr>
      <vt:lpstr>ARCHITECTURE</vt:lpstr>
      <vt:lpstr>USE CASE DIAGRAM</vt:lpstr>
      <vt:lpstr>CLASS DIAGRAM</vt:lpstr>
      <vt:lpstr>SEQUENCE DIAGARM</vt:lpstr>
      <vt:lpstr>ACTIVITY DIAGRAM</vt:lpstr>
      <vt:lpstr>REQUIREMENTS</vt:lpstr>
      <vt:lpstr>REQUIREMENTS</vt:lpstr>
      <vt:lpstr>IMPLEMENTATION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NOVELTY</vt:lpstr>
      <vt:lpstr>CONCLUSION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HTML AND CSS CODE GENERATER</dc:title>
  <dc:creator>D kittu;Bheem Singh</dc:creator>
  <cp:lastModifiedBy>Akhil varma</cp:lastModifiedBy>
  <cp:revision>45</cp:revision>
  <dcterms:created xsi:type="dcterms:W3CDTF">2022-08-01T13:29:18Z</dcterms:created>
  <dcterms:modified xsi:type="dcterms:W3CDTF">2023-04-20T18:14:23Z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